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419" r:id="rId3"/>
    <p:sldId id="425" r:id="rId4"/>
    <p:sldId id="996" r:id="rId5"/>
    <p:sldId id="417" r:id="rId6"/>
    <p:sldId id="967" r:id="rId7"/>
    <p:sldId id="950" r:id="rId8"/>
    <p:sldId id="409" r:id="rId9"/>
    <p:sldId id="423" r:id="rId10"/>
    <p:sldId id="410" r:id="rId11"/>
    <p:sldId id="420" r:id="rId12"/>
    <p:sldId id="421" r:id="rId13"/>
    <p:sldId id="997" r:id="rId14"/>
    <p:sldId id="422" r:id="rId15"/>
    <p:sldId id="424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1CCD9"/>
    <a:srgbClr val="C1D0EF"/>
    <a:srgbClr val="AFBDD9"/>
    <a:srgbClr val="57AF78"/>
    <a:srgbClr val="2E9BE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5" autoAdjust="0"/>
    <p:restoredTop sz="95917" autoAdjust="0"/>
  </p:normalViewPr>
  <p:slideViewPr>
    <p:cSldViewPr>
      <p:cViewPr varScale="1">
        <p:scale>
          <a:sx n="114" d="100"/>
          <a:sy n="114" d="100"/>
        </p:scale>
        <p:origin x="176" y="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2020-10-26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01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49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2020-10-26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2020-10-26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2020-10-26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2020-10-26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2020-10-26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55/2014/241639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err="1"/>
              <a:t>HighNESS</a:t>
            </a:r>
            <a:r>
              <a:rPr lang="en-GB" b="1" dirty="0"/>
              <a:t> WP4 – Moderators design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24672"/>
            <a:ext cx="8676456" cy="1752600"/>
          </a:xfrm>
        </p:spPr>
        <p:txBody>
          <a:bodyPr>
            <a:noAutofit/>
          </a:bodyPr>
          <a:lstStyle/>
          <a:p>
            <a:r>
              <a:rPr lang="en-US" sz="2400" b="1" baseline="30000" dirty="0">
                <a:solidFill>
                  <a:schemeClr val="bg1"/>
                </a:solidFill>
              </a:rPr>
              <a:t>Prepared by L. </a:t>
            </a:r>
            <a:r>
              <a:rPr lang="en-US" sz="2400" b="1" baseline="30000" dirty="0" err="1">
                <a:solidFill>
                  <a:schemeClr val="bg1"/>
                </a:solidFill>
              </a:rPr>
              <a:t>Zanini</a:t>
            </a:r>
            <a:r>
              <a:rPr lang="en-US" sz="2400" b="1" baseline="30000" dirty="0">
                <a:solidFill>
                  <a:schemeClr val="bg1"/>
                </a:solidFill>
              </a:rPr>
              <a:t>, A. </a:t>
            </a:r>
            <a:r>
              <a:rPr lang="en-US" sz="2400" b="1" baseline="30000" dirty="0" err="1">
                <a:solidFill>
                  <a:schemeClr val="bg1"/>
                </a:solidFill>
              </a:rPr>
              <a:t>Takibayev</a:t>
            </a:r>
            <a:endParaRPr lang="en-US" sz="2400" dirty="0">
              <a:solidFill>
                <a:srgbClr val="FFFFFF"/>
              </a:solidFill>
              <a:cs typeface="Helvetica"/>
            </a:endParaRPr>
          </a:p>
          <a:p>
            <a:pPr>
              <a:lnSpc>
                <a:spcPct val="130000"/>
              </a:lnSpc>
            </a:pPr>
            <a:endParaRPr lang="en-US" sz="2400" dirty="0">
              <a:solidFill>
                <a:srgbClr val="FFFFFF"/>
              </a:solidFill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928" y="6247605"/>
            <a:ext cx="74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</a:rPr>
              <a:t>26 October 2020 </a:t>
            </a:r>
            <a:r>
              <a:rPr lang="en-GB" sz="1400" dirty="0" err="1">
                <a:solidFill>
                  <a:srgbClr val="FFFFFF"/>
                </a:solidFill>
              </a:rPr>
              <a:t>HighNESS</a:t>
            </a:r>
            <a:r>
              <a:rPr lang="en-GB" sz="1400" dirty="0">
                <a:solidFill>
                  <a:srgbClr val="FFFFFF"/>
                </a:solidFill>
              </a:rPr>
              <a:t> kick-off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B4100-B1AD-D549-8D14-2FE33AC5F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689269"/>
            <a:ext cx="2187702" cy="7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A47AD-8D48-774A-BF12-54133829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599FEC-188C-D447-9290-9DA8F9B3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45E0F-076D-6B48-B87C-125A619E5605}"/>
              </a:ext>
            </a:extLst>
          </p:cNvPr>
          <p:cNvSpPr/>
          <p:nvPr/>
        </p:nvSpPr>
        <p:spPr>
          <a:xfrm>
            <a:off x="320080" y="1837010"/>
            <a:ext cx="83667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D4.1. </a:t>
            </a:r>
            <a:r>
              <a:rPr lang="sv-SE" sz="1600" b="1" dirty="0" err="1"/>
              <a:t>Baseline</a:t>
            </a:r>
            <a:r>
              <a:rPr lang="sv-SE" sz="1600" b="1" dirty="0"/>
              <a:t> </a:t>
            </a:r>
            <a:r>
              <a:rPr lang="sv-SE" sz="1600" b="1" dirty="0" err="1"/>
              <a:t>document</a:t>
            </a:r>
            <a:r>
              <a:rPr lang="sv-SE" sz="1600" b="1" dirty="0"/>
              <a:t> </a:t>
            </a:r>
            <a:r>
              <a:rPr lang="sv-SE" sz="1600" b="1" dirty="0" err="1"/>
              <a:t>with</a:t>
            </a:r>
            <a:r>
              <a:rPr lang="sv-SE" sz="1600" b="1" dirty="0"/>
              <a:t> </a:t>
            </a:r>
            <a:r>
              <a:rPr lang="sv-SE" sz="1600" b="1" dirty="0" err="1"/>
              <a:t>figure</a:t>
            </a:r>
            <a:r>
              <a:rPr lang="sv-SE" sz="1600" b="1" dirty="0"/>
              <a:t> </a:t>
            </a:r>
            <a:r>
              <a:rPr lang="sv-SE" sz="1600" b="1" dirty="0" err="1"/>
              <a:t>of</a:t>
            </a:r>
            <a:r>
              <a:rPr lang="sv-SE" sz="1600" b="1" dirty="0"/>
              <a:t> merit to be </a:t>
            </a:r>
            <a:r>
              <a:rPr lang="sv-SE" sz="1600" b="1" dirty="0" err="1"/>
              <a:t>used</a:t>
            </a:r>
            <a:r>
              <a:rPr lang="sv-SE" sz="1600" b="1" dirty="0"/>
              <a:t> in the moderator design (</a:t>
            </a:r>
            <a:r>
              <a:rPr lang="sv-SE" sz="1600" b="1" dirty="0" err="1"/>
              <a:t>written</a:t>
            </a:r>
            <a:r>
              <a:rPr lang="sv-SE" sz="1600" b="1" dirty="0"/>
              <a:t> in </a:t>
            </a:r>
            <a:r>
              <a:rPr lang="sv-SE" sz="1600" b="1" dirty="0" err="1"/>
              <a:t>conjunction</a:t>
            </a:r>
            <a:r>
              <a:rPr lang="sv-SE" sz="1600" b="1" dirty="0"/>
              <a:t> </a:t>
            </a:r>
            <a:r>
              <a:rPr lang="sv-SE" sz="1600" b="1" dirty="0" err="1"/>
              <a:t>with</a:t>
            </a:r>
            <a:r>
              <a:rPr lang="sv-SE" sz="1600" b="1" dirty="0"/>
              <a:t> </a:t>
            </a:r>
            <a:r>
              <a:rPr lang="sv-SE" sz="1600" b="1" dirty="0" err="1"/>
              <a:t>other</a:t>
            </a:r>
            <a:r>
              <a:rPr lang="sv-SE" sz="1600" b="1" dirty="0"/>
              <a:t> WPs) (M12)</a:t>
            </a:r>
          </a:p>
          <a:p>
            <a:r>
              <a:rPr lang="sv-SE" sz="1600" dirty="0" err="1"/>
              <a:t>Contents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dirty="0" err="1"/>
              <a:t>report</a:t>
            </a:r>
            <a:r>
              <a:rPr lang="sv-SE" sz="1600" dirty="0"/>
              <a:t>: FOM and </a:t>
            </a:r>
            <a:r>
              <a:rPr lang="sv-SE" sz="1600" dirty="0" err="1"/>
              <a:t>other</a:t>
            </a:r>
            <a:r>
              <a:rPr lang="sv-SE" sz="1600" dirty="0"/>
              <a:t> </a:t>
            </a:r>
            <a:r>
              <a:rPr lang="sv-SE" sz="1600" dirty="0" err="1"/>
              <a:t>requirements</a:t>
            </a:r>
            <a:r>
              <a:rPr lang="sv-SE" sz="1600" dirty="0"/>
              <a:t> like </a:t>
            </a:r>
            <a:r>
              <a:rPr lang="sv-SE" sz="1600" dirty="0" err="1"/>
              <a:t>number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openings</a:t>
            </a:r>
            <a:r>
              <a:rPr lang="sv-SE" sz="1600" dirty="0"/>
              <a:t>, </a:t>
            </a:r>
            <a:r>
              <a:rPr lang="sv-SE" sz="1600" dirty="0" err="1"/>
              <a:t>geometrical</a:t>
            </a:r>
            <a:r>
              <a:rPr lang="sv-SE" sz="1600" dirty="0"/>
              <a:t> </a:t>
            </a:r>
            <a:r>
              <a:rPr lang="sv-SE" sz="1600" dirty="0" err="1"/>
              <a:t>constraints</a:t>
            </a:r>
            <a:r>
              <a:rPr lang="sv-SE" sz="1600" dirty="0"/>
              <a:t>, heat </a:t>
            </a:r>
            <a:r>
              <a:rPr lang="sv-SE" sz="1600" dirty="0" err="1"/>
              <a:t>removal</a:t>
            </a:r>
            <a:r>
              <a:rPr lang="sv-SE" sz="1600" dirty="0"/>
              <a:t>, etc.</a:t>
            </a:r>
          </a:p>
          <a:p>
            <a:endParaRPr lang="sv-SE" sz="1600" dirty="0"/>
          </a:p>
          <a:p>
            <a:r>
              <a:rPr lang="sv-SE" sz="1600" b="1" dirty="0"/>
              <a:t>D4.2. </a:t>
            </a:r>
            <a:r>
              <a:rPr lang="sv-SE" sz="1600" b="1" dirty="0" err="1"/>
              <a:t>Report</a:t>
            </a:r>
            <a:r>
              <a:rPr lang="sv-SE" sz="1600" b="1" dirty="0"/>
              <a:t> on </a:t>
            </a:r>
            <a:r>
              <a:rPr lang="sv-SE" sz="1600" b="1" dirty="0" err="1"/>
              <a:t>neutronic</a:t>
            </a:r>
            <a:r>
              <a:rPr lang="sv-SE" sz="1600" b="1" dirty="0"/>
              <a:t> design </a:t>
            </a:r>
            <a:r>
              <a:rPr lang="sv-SE" sz="1600" b="1" dirty="0" err="1"/>
              <a:t>of</a:t>
            </a:r>
            <a:r>
              <a:rPr lang="sv-SE" sz="1600" b="1" dirty="0"/>
              <a:t> the D2 moderator (M18)</a:t>
            </a:r>
          </a:p>
          <a:p>
            <a:r>
              <a:rPr lang="sv-SE" sz="1600" dirty="0" err="1"/>
              <a:t>This</a:t>
            </a:r>
            <a:r>
              <a:rPr lang="sv-SE" sz="1600" dirty="0"/>
              <a:t> </a:t>
            </a:r>
            <a:r>
              <a:rPr lang="sv-SE" sz="1600" dirty="0" err="1"/>
              <a:t>report</a:t>
            </a:r>
            <a:r>
              <a:rPr lang="sv-SE" sz="1600" dirty="0"/>
              <a:t> </a:t>
            </a:r>
            <a:r>
              <a:rPr lang="sv-SE" sz="1600" dirty="0" err="1"/>
              <a:t>contains</a:t>
            </a:r>
            <a:r>
              <a:rPr lang="sv-SE" sz="1600" dirty="0"/>
              <a:t> the design </a:t>
            </a:r>
            <a:r>
              <a:rPr lang="sv-SE" sz="1600" dirty="0" err="1"/>
              <a:t>of</a:t>
            </a:r>
            <a:r>
              <a:rPr lang="sv-SE" sz="1600" dirty="0"/>
              <a:t> the D2 moderator at mid-</a:t>
            </a:r>
            <a:r>
              <a:rPr lang="sv-SE" sz="1600" dirty="0" err="1"/>
              <a:t>project</a:t>
            </a:r>
            <a:r>
              <a:rPr lang="sv-SE" sz="1600" dirty="0"/>
              <a:t>. The final design </a:t>
            </a:r>
            <a:r>
              <a:rPr lang="sv-SE" sz="1600" dirty="0" err="1"/>
              <a:t>will</a:t>
            </a:r>
            <a:r>
              <a:rPr lang="sv-SE" sz="1600" dirty="0"/>
              <a:t> be </a:t>
            </a:r>
            <a:r>
              <a:rPr lang="sv-SE" sz="1600" dirty="0" err="1"/>
              <a:t>delivered</a:t>
            </a:r>
            <a:r>
              <a:rPr lang="sv-SE" sz="1600" dirty="0"/>
              <a:t> at M34 and </a:t>
            </a:r>
            <a:r>
              <a:rPr lang="sv-SE" sz="1600" dirty="0" err="1"/>
              <a:t>will</a:t>
            </a:r>
            <a:r>
              <a:rPr lang="sv-SE" sz="1600" dirty="0"/>
              <a:t> be the </a:t>
            </a:r>
            <a:r>
              <a:rPr lang="sv-SE" sz="1600" dirty="0" err="1"/>
              <a:t>integrated</a:t>
            </a:r>
            <a:r>
              <a:rPr lang="sv-SE" sz="1600" dirty="0"/>
              <a:t> design </a:t>
            </a:r>
            <a:r>
              <a:rPr lang="sv-SE" sz="1600" dirty="0" err="1"/>
              <a:t>of</a:t>
            </a:r>
            <a:r>
              <a:rPr lang="sv-SE" sz="1600" dirty="0"/>
              <a:t> all moderators.</a:t>
            </a:r>
          </a:p>
          <a:p>
            <a:endParaRPr lang="sv-SE" sz="1600" dirty="0"/>
          </a:p>
          <a:p>
            <a:r>
              <a:rPr lang="sv-SE" sz="1600" b="1" dirty="0"/>
              <a:t>D4.3. </a:t>
            </a:r>
            <a:r>
              <a:rPr lang="sv-SE" sz="1600" b="1" dirty="0" err="1"/>
              <a:t>Report</a:t>
            </a:r>
            <a:r>
              <a:rPr lang="sv-SE" sz="1600" b="1" dirty="0"/>
              <a:t> on </a:t>
            </a:r>
            <a:r>
              <a:rPr lang="sv-SE" sz="1600" b="1" dirty="0" err="1"/>
              <a:t>neutronic</a:t>
            </a:r>
            <a:r>
              <a:rPr lang="sv-SE" sz="1600" b="1" dirty="0"/>
              <a:t> design </a:t>
            </a:r>
            <a:r>
              <a:rPr lang="sv-SE" sz="1600" b="1" dirty="0" err="1"/>
              <a:t>of</a:t>
            </a:r>
            <a:r>
              <a:rPr lang="sv-SE" sz="1600" b="1" dirty="0"/>
              <a:t> in-</a:t>
            </a:r>
            <a:r>
              <a:rPr lang="sv-SE" sz="1600" b="1" dirty="0" err="1"/>
              <a:t>beam</a:t>
            </a:r>
            <a:r>
              <a:rPr lang="sv-SE" sz="1600" b="1" dirty="0"/>
              <a:t> UCN moderator (M30)</a:t>
            </a:r>
          </a:p>
          <a:p>
            <a:r>
              <a:rPr lang="sv-SE" sz="1600" b="1" dirty="0"/>
              <a:t>D4.4. </a:t>
            </a:r>
            <a:r>
              <a:rPr lang="sv-SE" sz="1600" b="1" dirty="0" err="1"/>
              <a:t>Report</a:t>
            </a:r>
            <a:r>
              <a:rPr lang="sv-SE" sz="1600" b="1" dirty="0"/>
              <a:t> on </a:t>
            </a:r>
            <a:r>
              <a:rPr lang="sv-SE" sz="1600" b="1" dirty="0" err="1"/>
              <a:t>neutronic</a:t>
            </a:r>
            <a:r>
              <a:rPr lang="sv-SE" sz="1600" b="1" dirty="0"/>
              <a:t> design </a:t>
            </a:r>
            <a:r>
              <a:rPr lang="sv-SE" sz="1600" b="1" dirty="0" err="1"/>
              <a:t>of</a:t>
            </a:r>
            <a:r>
              <a:rPr lang="sv-SE" sz="1600" b="1" dirty="0"/>
              <a:t> in-pile UCN moderator (M30)</a:t>
            </a:r>
          </a:p>
          <a:p>
            <a:r>
              <a:rPr lang="sv-SE" sz="1600" dirty="0" err="1"/>
              <a:t>Only</a:t>
            </a:r>
            <a:r>
              <a:rPr lang="sv-SE" sz="1600" dirty="0"/>
              <a:t> </a:t>
            </a:r>
            <a:r>
              <a:rPr lang="sv-SE" sz="1600" dirty="0" err="1"/>
              <a:t>either</a:t>
            </a:r>
            <a:r>
              <a:rPr lang="sv-SE" sz="1600" dirty="0"/>
              <a:t> D4.3 or D4.4 </a:t>
            </a:r>
            <a:r>
              <a:rPr lang="sv-SE" sz="1600" dirty="0" err="1"/>
              <a:t>will</a:t>
            </a:r>
            <a:r>
              <a:rPr lang="sv-SE" sz="1600" dirty="0"/>
              <a:t> </a:t>
            </a:r>
            <a:r>
              <a:rPr lang="sv-SE" sz="1600" dirty="0" err="1"/>
              <a:t>contain</a:t>
            </a:r>
            <a:r>
              <a:rPr lang="sv-SE" sz="1600" dirty="0"/>
              <a:t> </a:t>
            </a:r>
            <a:r>
              <a:rPr lang="sv-SE" sz="1600" dirty="0" err="1"/>
              <a:t>engineering</a:t>
            </a:r>
            <a:r>
              <a:rPr lang="sv-SE" sz="1600" dirty="0"/>
              <a:t> design </a:t>
            </a:r>
            <a:r>
              <a:rPr lang="sv-SE" sz="1600" dirty="0" err="1"/>
              <a:t>calculations</a:t>
            </a:r>
            <a:r>
              <a:rPr lang="sv-SE" sz="1600" dirty="0"/>
              <a:t> (</a:t>
            </a:r>
            <a:r>
              <a:rPr lang="sv-SE" sz="1600" dirty="0" err="1"/>
              <a:t>depending</a:t>
            </a:r>
            <a:r>
              <a:rPr lang="sv-SE" sz="1600" dirty="0"/>
              <a:t> on the </a:t>
            </a:r>
            <a:r>
              <a:rPr lang="sv-SE" sz="1600" dirty="0" err="1"/>
              <a:t>selected</a:t>
            </a:r>
            <a:r>
              <a:rPr lang="sv-SE" sz="1600" dirty="0"/>
              <a:t> </a:t>
            </a:r>
            <a:r>
              <a:rPr lang="sv-SE" sz="1600" dirty="0" err="1"/>
              <a:t>concept</a:t>
            </a:r>
            <a:r>
              <a:rPr lang="sv-SE" sz="1600" dirty="0"/>
              <a:t>), </a:t>
            </a:r>
            <a:r>
              <a:rPr lang="sv-SE" sz="1600" dirty="0" err="1"/>
              <a:t>while</a:t>
            </a:r>
            <a:r>
              <a:rPr lang="sv-SE" sz="1600" dirty="0"/>
              <a:t> the </a:t>
            </a:r>
            <a:r>
              <a:rPr lang="sv-SE" sz="1600" dirty="0" err="1"/>
              <a:t>other</a:t>
            </a:r>
            <a:r>
              <a:rPr lang="sv-SE" sz="1600" dirty="0"/>
              <a:t> </a:t>
            </a:r>
            <a:r>
              <a:rPr lang="sv-SE" sz="1600" dirty="0" err="1"/>
              <a:t>report</a:t>
            </a:r>
            <a:r>
              <a:rPr lang="sv-SE" sz="1600" dirty="0"/>
              <a:t> </a:t>
            </a:r>
            <a:r>
              <a:rPr lang="sv-SE" sz="1600" dirty="0" err="1"/>
              <a:t>will</a:t>
            </a:r>
            <a:r>
              <a:rPr lang="sv-SE" sz="1600" dirty="0"/>
              <a:t> be on </a:t>
            </a:r>
            <a:r>
              <a:rPr lang="sv-SE" sz="1600" dirty="0" err="1"/>
              <a:t>selection</a:t>
            </a:r>
            <a:r>
              <a:rPr lang="sv-SE" sz="1600" dirty="0"/>
              <a:t> process </a:t>
            </a:r>
            <a:r>
              <a:rPr lang="sv-SE" sz="1600" dirty="0" err="1"/>
              <a:t>between</a:t>
            </a:r>
            <a:r>
              <a:rPr lang="sv-SE" sz="1600" dirty="0"/>
              <a:t> in-pile and in-</a:t>
            </a:r>
            <a:r>
              <a:rPr lang="sv-SE" sz="1600" dirty="0" err="1"/>
              <a:t>beam</a:t>
            </a:r>
            <a:r>
              <a:rPr lang="sv-SE" sz="1600" dirty="0"/>
              <a:t> options.</a:t>
            </a:r>
          </a:p>
          <a:p>
            <a:endParaRPr lang="sv-SE" sz="1600" dirty="0"/>
          </a:p>
          <a:p>
            <a:r>
              <a:rPr lang="sv-SE" sz="1600" b="1" dirty="0"/>
              <a:t>D4.5. </a:t>
            </a:r>
            <a:r>
              <a:rPr lang="sv-SE" sz="1600" b="1" dirty="0" err="1"/>
              <a:t>Report</a:t>
            </a:r>
            <a:r>
              <a:rPr lang="sv-SE" sz="1600" b="1" dirty="0"/>
              <a:t> on </a:t>
            </a:r>
            <a:r>
              <a:rPr lang="sv-SE" sz="1600" b="1" dirty="0" err="1"/>
              <a:t>neutronic</a:t>
            </a:r>
            <a:r>
              <a:rPr lang="sv-SE" sz="1600" b="1" dirty="0"/>
              <a:t> design </a:t>
            </a:r>
            <a:r>
              <a:rPr lang="sv-SE" sz="1600" b="1" dirty="0" err="1"/>
              <a:t>of</a:t>
            </a:r>
            <a:r>
              <a:rPr lang="sv-SE" sz="1600" b="1" dirty="0"/>
              <a:t> VCN source (M34)</a:t>
            </a:r>
          </a:p>
          <a:p>
            <a:r>
              <a:rPr lang="sv-SE" sz="1600" dirty="0" err="1"/>
              <a:t>This</a:t>
            </a:r>
            <a:r>
              <a:rPr lang="sv-SE" sz="1600" dirty="0"/>
              <a:t> </a:t>
            </a:r>
            <a:r>
              <a:rPr lang="sv-SE" sz="1600" dirty="0" err="1"/>
              <a:t>report</a:t>
            </a:r>
            <a:r>
              <a:rPr lang="sv-SE" sz="1600" dirty="0"/>
              <a:t> </a:t>
            </a:r>
            <a:r>
              <a:rPr lang="sv-SE" sz="1600" dirty="0" err="1"/>
              <a:t>contains</a:t>
            </a:r>
            <a:r>
              <a:rPr lang="sv-SE" sz="1600" dirty="0"/>
              <a:t> the </a:t>
            </a:r>
            <a:r>
              <a:rPr lang="sv-SE" sz="1600" dirty="0" err="1"/>
              <a:t>integrated</a:t>
            </a:r>
            <a:r>
              <a:rPr lang="sv-SE" sz="1600" dirty="0"/>
              <a:t> design </a:t>
            </a:r>
            <a:r>
              <a:rPr lang="sv-SE" sz="1600" dirty="0" err="1"/>
              <a:t>of</a:t>
            </a:r>
            <a:r>
              <a:rPr lang="sv-SE" sz="1600" dirty="0"/>
              <a:t> VCN, D2 and UCN. For VCN, </a:t>
            </a:r>
            <a:r>
              <a:rPr lang="sv-SE" sz="1600" dirty="0" err="1"/>
              <a:t>only</a:t>
            </a:r>
            <a:r>
              <a:rPr lang="sv-SE" sz="1600" dirty="0"/>
              <a:t> </a:t>
            </a:r>
            <a:r>
              <a:rPr lang="sv-SE" sz="1600" dirty="0" err="1"/>
              <a:t>nanodiamond</a:t>
            </a:r>
            <a:r>
              <a:rPr lang="sv-SE" sz="1600" dirty="0"/>
              <a:t> </a:t>
            </a:r>
            <a:r>
              <a:rPr lang="sv-SE" sz="1600" dirty="0" err="1"/>
              <a:t>extraction</a:t>
            </a:r>
            <a:r>
              <a:rPr lang="sv-SE" sz="1600" dirty="0"/>
              <a:t> option </a:t>
            </a:r>
            <a:r>
              <a:rPr lang="sv-SE" sz="1600" dirty="0" err="1"/>
              <a:t>will</a:t>
            </a:r>
            <a:r>
              <a:rPr lang="sv-SE" sz="1600" dirty="0"/>
              <a:t> </a:t>
            </a:r>
            <a:r>
              <a:rPr lang="sv-SE" sz="1600" dirty="0" err="1"/>
              <a:t>proceed</a:t>
            </a:r>
            <a:r>
              <a:rPr lang="sv-SE" sz="1600" dirty="0"/>
              <a:t> to </a:t>
            </a:r>
            <a:r>
              <a:rPr lang="sv-SE" sz="1600" dirty="0" err="1"/>
              <a:t>engineering</a:t>
            </a:r>
            <a:r>
              <a:rPr lang="sv-SE" sz="1600" dirty="0"/>
              <a:t> design.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941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9AE7-0617-5844-B709-D8201D06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WP4 </a:t>
            </a:r>
            <a:r>
              <a:rPr lang="sv-SE" dirty="0" err="1"/>
              <a:t>participants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BDE99-A314-0C4B-BF79-A3A8CF4D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1B1016-991C-2C45-AAEF-773568BD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8" y="2060848"/>
            <a:ext cx="8589640" cy="338037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ESS: L. </a:t>
            </a:r>
            <a:r>
              <a:rPr lang="en-US" dirty="0" err="1">
                <a:solidFill>
                  <a:schemeClr val="tx1"/>
                </a:solidFill>
              </a:rPr>
              <a:t>Zanini</a:t>
            </a:r>
            <a:r>
              <a:rPr lang="en-US" dirty="0">
                <a:solidFill>
                  <a:schemeClr val="tx1"/>
                </a:solidFill>
              </a:rPr>
              <a:t>, A. </a:t>
            </a:r>
            <a:r>
              <a:rPr lang="en-US" dirty="0" err="1">
                <a:solidFill>
                  <a:schemeClr val="tx1"/>
                </a:solidFill>
              </a:rPr>
              <a:t>Takibayev</a:t>
            </a:r>
            <a:r>
              <a:rPr lang="en-US" dirty="0">
                <a:solidFill>
                  <a:schemeClr val="tx1"/>
                </a:solidFill>
              </a:rPr>
              <a:t>, Z. </a:t>
            </a:r>
            <a:r>
              <a:rPr lang="en-US" dirty="0" err="1">
                <a:solidFill>
                  <a:schemeClr val="tx1"/>
                </a:solidFill>
              </a:rPr>
              <a:t>Kokai</a:t>
            </a:r>
            <a:r>
              <a:rPr lang="en-US" dirty="0">
                <a:solidFill>
                  <a:schemeClr val="tx1"/>
                </a:solidFill>
              </a:rPr>
              <a:t>, K. </a:t>
            </a:r>
            <a:r>
              <a:rPr lang="en-US" dirty="0" err="1">
                <a:solidFill>
                  <a:schemeClr val="tx1"/>
                </a:solidFill>
              </a:rPr>
              <a:t>Ramic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ILL: O. Zimmer, 1 postdoc/student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DTU: E. </a:t>
            </a:r>
            <a:r>
              <a:rPr lang="en-US" dirty="0" err="1">
                <a:solidFill>
                  <a:schemeClr val="tx1"/>
                </a:solidFill>
              </a:rPr>
              <a:t>Klinkby</a:t>
            </a:r>
            <a:r>
              <a:rPr lang="en-US" dirty="0">
                <a:solidFill>
                  <a:schemeClr val="tx1"/>
                </a:solidFill>
              </a:rPr>
              <a:t>, N. </a:t>
            </a:r>
            <a:r>
              <a:rPr lang="en-US" dirty="0" err="1">
                <a:solidFill>
                  <a:schemeClr val="tx1"/>
                </a:solidFill>
              </a:rPr>
              <a:t>Rizzi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1"/>
                </a:solidFill>
              </a:rPr>
              <a:t>Mirrotron</a:t>
            </a:r>
            <a:r>
              <a:rPr lang="en-US" dirty="0">
                <a:solidFill>
                  <a:schemeClr val="tx1"/>
                </a:solidFill>
              </a:rPr>
              <a:t>: F. </a:t>
            </a:r>
            <a:r>
              <a:rPr lang="en-US" dirty="0" err="1">
                <a:solidFill>
                  <a:schemeClr val="tx1"/>
                </a:solidFill>
              </a:rPr>
              <a:t>Mezei</a:t>
            </a:r>
            <a:r>
              <a:rPr lang="en-US" dirty="0">
                <a:solidFill>
                  <a:schemeClr val="tx1"/>
                </a:solidFill>
              </a:rPr>
              <a:t>, 1 postdoc/student</a:t>
            </a:r>
          </a:p>
        </p:txBody>
      </p:sp>
    </p:spTree>
    <p:extLst>
      <p:ext uri="{BB962C8B-B14F-4D97-AF65-F5344CB8AC3E}">
        <p14:creationId xmlns:p14="http://schemas.microsoft.com/office/powerpoint/2010/main" val="423335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6960-ECEE-7040-9BC9-4688E42C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Recent progress (1): MCNP </a:t>
            </a:r>
            <a:r>
              <a:rPr lang="sv-SE" dirty="0" err="1"/>
              <a:t>baseline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developed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B7C1A-387E-094C-8232-261B05B4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2F943-6ED2-2A41-8FBF-49530626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960440" cy="4074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801937-4B8A-314D-84FE-FB2A26129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49638"/>
            <a:ext cx="3931058" cy="3888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8A16DA-6529-8F46-A0E6-EE99BE1B78EF}"/>
              </a:ext>
            </a:extLst>
          </p:cNvPr>
          <p:cNvSpPr/>
          <p:nvPr/>
        </p:nvSpPr>
        <p:spPr>
          <a:xfrm>
            <a:off x="251520" y="5630461"/>
            <a:ext cx="8611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MCNP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parametrized</a:t>
            </a:r>
            <a:r>
              <a:rPr lang="sv-SE" dirty="0"/>
              <a:t> to </a:t>
            </a:r>
            <a:r>
              <a:rPr lang="sv-SE" dirty="0" err="1"/>
              <a:t>allow</a:t>
            </a:r>
            <a:r>
              <a:rPr lang="sv-SE" dirty="0"/>
              <a:t> </a:t>
            </a:r>
            <a:r>
              <a:rPr lang="sv-SE" dirty="0" err="1"/>
              <a:t>easy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 in the </a:t>
            </a:r>
            <a:r>
              <a:rPr lang="sv-SE" dirty="0" err="1"/>
              <a:t>geometry</a:t>
            </a:r>
            <a:r>
              <a:rPr lang="sv-SE" dirty="0"/>
              <a:t> for </a:t>
            </a:r>
            <a:r>
              <a:rPr lang="sv-SE" dirty="0" err="1"/>
              <a:t>sensitivity</a:t>
            </a:r>
            <a:r>
              <a:rPr lang="sv-SE" dirty="0"/>
              <a:t> studies and </a:t>
            </a:r>
            <a:r>
              <a:rPr lang="sv-SE" dirty="0" err="1"/>
              <a:t>optimization</a:t>
            </a:r>
            <a:r>
              <a:rPr lang="sv-S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Baseline</a:t>
            </a:r>
            <a:r>
              <a:rPr lang="sv-SE" dirty="0"/>
              <a:t> dimensions and </a:t>
            </a:r>
            <a:r>
              <a:rPr lang="sv-SE" dirty="0" err="1"/>
              <a:t>integrated</a:t>
            </a:r>
            <a:r>
              <a:rPr lang="sv-SE" dirty="0"/>
              <a:t> heat </a:t>
            </a:r>
            <a:r>
              <a:rPr lang="sv-SE" dirty="0" err="1"/>
              <a:t>load</a:t>
            </a:r>
            <a:r>
              <a:rPr lang="sv-SE" dirty="0"/>
              <a:t> </a:t>
            </a:r>
            <a:r>
              <a:rPr lang="sv-SE" dirty="0" err="1"/>
              <a:t>communicated</a:t>
            </a:r>
            <a:r>
              <a:rPr lang="sv-SE" dirty="0"/>
              <a:t> to WP5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Calculations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intensity</a:t>
            </a:r>
            <a:r>
              <a:rPr lang="sv-SE" dirty="0"/>
              <a:t> and </a:t>
            </a:r>
            <a:r>
              <a:rPr lang="sv-SE" dirty="0" err="1"/>
              <a:t>McStas</a:t>
            </a:r>
            <a:r>
              <a:rPr lang="sv-SE" dirty="0"/>
              <a:t> </a:t>
            </a:r>
            <a:r>
              <a:rPr lang="sv-SE" dirty="0" err="1"/>
              <a:t>module</a:t>
            </a:r>
            <a:r>
              <a:rPr lang="sv-SE" dirty="0"/>
              <a:t> in progress for </a:t>
            </a:r>
            <a:r>
              <a:rPr lang="sv-SE" dirty="0" err="1"/>
              <a:t>first</a:t>
            </a:r>
            <a:r>
              <a:rPr lang="sv-SE" dirty="0"/>
              <a:t> iteration </a:t>
            </a:r>
            <a:r>
              <a:rPr lang="sv-SE" dirty="0" err="1"/>
              <a:t>with</a:t>
            </a:r>
            <a:r>
              <a:rPr lang="sv-SE" dirty="0"/>
              <a:t> WP7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6B467-4E67-444B-961F-5270D0A76CC8}"/>
              </a:ext>
            </a:extLst>
          </p:cNvPr>
          <p:cNvSpPr txBox="1"/>
          <p:nvPr/>
        </p:nvSpPr>
        <p:spPr>
          <a:xfrm>
            <a:off x="2267744" y="3314706"/>
            <a:ext cx="62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target</a:t>
            </a:r>
            <a:endParaRPr lang="sv-SE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87925-F0EB-5F46-80D2-A9BD2A1D1147}"/>
              </a:ext>
            </a:extLst>
          </p:cNvPr>
          <p:cNvSpPr txBox="1"/>
          <p:nvPr/>
        </p:nvSpPr>
        <p:spPr>
          <a:xfrm>
            <a:off x="2232632" y="3914363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D2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8A65E-8FC8-9842-B38D-C698BE7754D4}"/>
              </a:ext>
            </a:extLst>
          </p:cNvPr>
          <p:cNvSpPr txBox="1"/>
          <p:nvPr/>
        </p:nvSpPr>
        <p:spPr>
          <a:xfrm>
            <a:off x="1918335" y="4431146"/>
            <a:ext cx="1038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Be </a:t>
            </a:r>
            <a:r>
              <a:rPr lang="sv-SE" sz="1400" dirty="0" err="1"/>
              <a:t>reflector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24129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6960-ECEE-7040-9BC9-4688E42C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Recent progress (1): MCNP </a:t>
            </a:r>
            <a:r>
              <a:rPr lang="sv-SE" dirty="0" err="1"/>
              <a:t>baseline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developed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B7C1A-387E-094C-8232-261B05B4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8A16DA-6529-8F46-A0E6-EE99BE1B78EF}"/>
              </a:ext>
            </a:extLst>
          </p:cNvPr>
          <p:cNvSpPr/>
          <p:nvPr/>
        </p:nvSpPr>
        <p:spPr>
          <a:xfrm>
            <a:off x="251520" y="5630461"/>
            <a:ext cx="4305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The space </a:t>
            </a:r>
            <a:r>
              <a:rPr lang="sv-SE" dirty="0" err="1"/>
              <a:t>around</a:t>
            </a:r>
            <a:r>
              <a:rPr lang="sv-SE" dirty="0"/>
              <a:t> the moderator/</a:t>
            </a:r>
            <a:r>
              <a:rPr lang="sv-SE" dirty="0" err="1"/>
              <a:t>reflector</a:t>
            </a:r>
            <a:r>
              <a:rPr lang="sv-SE" dirty="0"/>
              <a:t> </a:t>
            </a:r>
            <a:r>
              <a:rPr lang="sv-SE" dirty="0" err="1"/>
              <a:t>plug</a:t>
            </a:r>
            <a:r>
              <a:rPr lang="sv-SE" dirty="0"/>
              <a:t> is </a:t>
            </a:r>
            <a:r>
              <a:rPr lang="sv-SE" dirty="0" err="1"/>
              <a:t>fixed</a:t>
            </a:r>
            <a:r>
              <a:rPr lang="sv-SE" dirty="0"/>
              <a:t> and </a:t>
            </a:r>
            <a:r>
              <a:rPr lang="sv-SE" dirty="0" err="1"/>
              <a:t>used</a:t>
            </a:r>
            <a:r>
              <a:rPr lang="sv-SE" dirty="0"/>
              <a:t> for neutron </a:t>
            </a:r>
            <a:r>
              <a:rPr lang="sv-SE" dirty="0" err="1"/>
              <a:t>beam</a:t>
            </a:r>
            <a:r>
              <a:rPr lang="sv-SE" dirty="0"/>
              <a:t> </a:t>
            </a:r>
            <a:r>
              <a:rPr lang="sv-SE" dirty="0" err="1"/>
              <a:t>extraction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47BFC-17FD-8D40-AE77-E63F92E16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0832"/>
            <a:ext cx="3862253" cy="3857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BDAD0-4183-AC4B-BEEB-EFD53640F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42" y="1594363"/>
            <a:ext cx="3714687" cy="3714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22FB37-720F-4348-8F3F-45F3DCF740FD}"/>
              </a:ext>
            </a:extLst>
          </p:cNvPr>
          <p:cNvSpPr/>
          <p:nvPr/>
        </p:nvSpPr>
        <p:spPr>
          <a:xfrm>
            <a:off x="4716016" y="56423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The </a:t>
            </a:r>
            <a:r>
              <a:rPr lang="sv-SE" dirty="0" err="1"/>
              <a:t>openings</a:t>
            </a:r>
            <a:r>
              <a:rPr lang="sv-SE" dirty="0"/>
              <a:t> in the twister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modified</a:t>
            </a:r>
            <a:r>
              <a:rPr lang="sv-SE" dirty="0"/>
              <a:t> (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openings</a:t>
            </a:r>
            <a:r>
              <a:rPr lang="sv-SE" dirty="0"/>
              <a:t>, </a:t>
            </a:r>
            <a:r>
              <a:rPr lang="sv-SE" dirty="0" err="1"/>
              <a:t>location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C6D21E-5FCB-104F-A47B-C838C50C6453}"/>
              </a:ext>
            </a:extLst>
          </p:cNvPr>
          <p:cNvCxnSpPr/>
          <p:nvPr/>
        </p:nvCxnSpPr>
        <p:spPr>
          <a:xfrm flipV="1">
            <a:off x="2483768" y="2420888"/>
            <a:ext cx="648072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219CB1-4D76-634C-88CE-2EB8CFD1A7B4}"/>
              </a:ext>
            </a:extLst>
          </p:cNvPr>
          <p:cNvSpPr txBox="1"/>
          <p:nvPr/>
        </p:nvSpPr>
        <p:spPr>
          <a:xfrm>
            <a:off x="2555776" y="2555612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2m</a:t>
            </a:r>
          </a:p>
        </p:txBody>
      </p:sp>
    </p:spTree>
    <p:extLst>
      <p:ext uri="{BB962C8B-B14F-4D97-AF65-F5344CB8AC3E}">
        <p14:creationId xmlns:p14="http://schemas.microsoft.com/office/powerpoint/2010/main" val="9953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6960-ECEE-7040-9BC9-4688E42C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Recent progress (2): interface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WPs,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started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C49F0-1151-6948-9219-A228966BA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Discussed thermal scattering library needs with WP2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Communicate to WP5 baseline dimensions of D2 moderator 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Meeting with WP7 and ESS instrument scientists for possible instrument placement looking at lower moderator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Calculations ongoing for </a:t>
            </a:r>
            <a:r>
              <a:rPr lang="en-GB" dirty="0" err="1">
                <a:solidFill>
                  <a:schemeClr val="tx1"/>
                </a:solidFill>
              </a:rPr>
              <a:t>McStas</a:t>
            </a:r>
            <a:r>
              <a:rPr lang="en-GB" dirty="0">
                <a:solidFill>
                  <a:schemeClr val="tx1"/>
                </a:solidFill>
              </a:rPr>
              <a:t> module for WP7 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Meeting with A. </a:t>
            </a:r>
            <a:r>
              <a:rPr lang="en-GB" dirty="0" err="1">
                <a:solidFill>
                  <a:schemeClr val="tx1"/>
                </a:solidFill>
              </a:rPr>
              <a:t>Serebrov</a:t>
            </a:r>
            <a:r>
              <a:rPr lang="en-GB" dirty="0">
                <a:solidFill>
                  <a:schemeClr val="tx1"/>
                </a:solidFill>
              </a:rPr>
              <a:t> (PNPI) to discuss ideas for UCN and possible locations at ESS</a:t>
            </a:r>
            <a:endParaRPr lang="sv-SE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WP4 kick off meeting held. Started regular weekly meetings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B7C1A-387E-094C-8232-261B05B4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50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8041-408A-4644-A547-407FC553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220B8-3ABC-B143-92C3-6DE6F4DC3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tx1"/>
                </a:solidFill>
              </a:rPr>
              <a:t>Any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questions</a:t>
            </a:r>
            <a:r>
              <a:rPr lang="sv-SE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3FD1-910D-8641-BE59-5A39FA81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60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2F16-7A95-A04C-983A-B95D3C63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DFB85-8C6B-CC4A-B1FE-A4F0F216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Objectives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Tasks, Deliverables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Plan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People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First progress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BA4BE-6CDA-494A-A9C0-29E897DA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18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2CC9-DB4A-904B-91A2-11E413FB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WP4 </a:t>
            </a:r>
            <a:r>
              <a:rPr lang="sv-SE" dirty="0" err="1"/>
              <a:t>objectives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8210D-E81C-704C-8B80-8FB4133F3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WP4 </a:t>
            </a:r>
            <a:r>
              <a:rPr lang="sv-SE" dirty="0" err="1">
                <a:solidFill>
                  <a:schemeClr val="tx1"/>
                </a:solidFill>
              </a:rPr>
              <a:t>will</a:t>
            </a:r>
            <a:r>
              <a:rPr lang="sv-SE" dirty="0">
                <a:solidFill>
                  <a:schemeClr val="tx1"/>
                </a:solidFill>
              </a:rPr>
              <a:t> design the moderators for </a:t>
            </a:r>
          </a:p>
          <a:p>
            <a:pPr lvl="1"/>
            <a:r>
              <a:rPr lang="sv-SE" dirty="0" err="1">
                <a:solidFill>
                  <a:schemeClr val="tx1"/>
                </a:solidFill>
              </a:rPr>
              <a:t>cold</a:t>
            </a:r>
            <a:r>
              <a:rPr lang="sv-SE" dirty="0">
                <a:solidFill>
                  <a:schemeClr val="tx1"/>
                </a:solidFill>
              </a:rPr>
              <a:t>, (</a:t>
            </a:r>
            <a:r>
              <a:rPr lang="sv-SE" b="1" dirty="0">
                <a:solidFill>
                  <a:schemeClr val="tx1"/>
                </a:solidFill>
              </a:rPr>
              <a:t>~</a:t>
            </a:r>
            <a:r>
              <a:rPr lang="sv-SE" b="1" dirty="0"/>
              <a:t> </a:t>
            </a:r>
            <a:r>
              <a:rPr lang="sv-SE" dirty="0">
                <a:solidFill>
                  <a:schemeClr val="tx1"/>
                </a:solidFill>
              </a:rPr>
              <a:t>4-10 Å) </a:t>
            </a:r>
          </a:p>
          <a:p>
            <a:pPr lvl="1"/>
            <a:r>
              <a:rPr lang="sv-SE" dirty="0" err="1">
                <a:solidFill>
                  <a:schemeClr val="tx1"/>
                </a:solidFill>
              </a:rPr>
              <a:t>very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cold</a:t>
            </a:r>
            <a:r>
              <a:rPr lang="sv-SE" dirty="0">
                <a:solidFill>
                  <a:schemeClr val="tx1"/>
                </a:solidFill>
              </a:rPr>
              <a:t> ( ~ 10-40 Å) </a:t>
            </a:r>
          </a:p>
          <a:p>
            <a:pPr lvl="1"/>
            <a:r>
              <a:rPr lang="sv-SE" dirty="0">
                <a:solidFill>
                  <a:schemeClr val="tx1"/>
                </a:solidFill>
              </a:rPr>
              <a:t>ultra </a:t>
            </a:r>
            <a:r>
              <a:rPr lang="sv-SE" dirty="0" err="1">
                <a:solidFill>
                  <a:schemeClr val="tx1"/>
                </a:solidFill>
              </a:rPr>
              <a:t>cold</a:t>
            </a:r>
            <a:r>
              <a:rPr lang="sv-SE" dirty="0">
                <a:solidFill>
                  <a:schemeClr val="tx1"/>
                </a:solidFill>
              </a:rPr>
              <a:t> neutrons (&gt; 500 Å)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C3763-E7A2-C742-B331-35868A77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69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EDB6-588B-C344-A8AE-B47090C2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WP4 is central in the project with interfaces with all WPs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E2A9-0B70-5B44-AEB9-B47CDBE8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F0A89-C60F-2F45-BED1-4D80EF33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73156"/>
            <a:ext cx="7576827" cy="48831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583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61" y="128862"/>
            <a:ext cx="7139136" cy="1143000"/>
          </a:xfrm>
        </p:spPr>
        <p:txBody>
          <a:bodyPr>
            <a:normAutofit/>
          </a:bodyPr>
          <a:lstStyle/>
          <a:p>
            <a:r>
              <a:rPr lang="sv-SE" sz="2800" dirty="0"/>
              <a:t>Cold moderator: </a:t>
            </a:r>
            <a:r>
              <a:rPr lang="sv-SE" sz="2800" dirty="0" err="1"/>
              <a:t>why</a:t>
            </a:r>
            <a:r>
              <a:rPr lang="sv-SE" sz="2800" dirty="0"/>
              <a:t> </a:t>
            </a:r>
            <a:r>
              <a:rPr lang="sv-SE" sz="2800" dirty="0" err="1"/>
              <a:t>liquid</a:t>
            </a:r>
            <a:r>
              <a:rPr lang="sv-SE" sz="2800" dirty="0"/>
              <a:t> deuterium?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86A86-E394-D34A-94E0-F68605AE1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8251" r="-14" b="23585"/>
          <a:stretch/>
        </p:blipFill>
        <p:spPr>
          <a:xfrm>
            <a:off x="250986" y="4018735"/>
            <a:ext cx="4825069" cy="2705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B57383-AE6A-7240-84E0-39E62E46E8C6}"/>
              </a:ext>
            </a:extLst>
          </p:cNvPr>
          <p:cNvSpPr txBox="1"/>
          <p:nvPr/>
        </p:nvSpPr>
        <p:spPr>
          <a:xfrm>
            <a:off x="2251953" y="658288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Zanini</a:t>
            </a:r>
            <a:r>
              <a:rPr lang="en-US" sz="1100" dirty="0"/>
              <a:t> </a:t>
            </a:r>
            <a:r>
              <a:rPr lang="en-US" sz="1100" i="1" dirty="0"/>
              <a:t>et al </a:t>
            </a:r>
            <a:r>
              <a:rPr lang="en-US" sz="1100" dirty="0"/>
              <a:t>NIM A 925 (2019) 33-52 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D0DAC8A-2A9A-D64A-A900-35A67A98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B6C448-C09D-A640-AFA6-72D38E7A85AD}"/>
              </a:ext>
            </a:extLst>
          </p:cNvPr>
          <p:cNvSpPr/>
          <p:nvPr/>
        </p:nvSpPr>
        <p:spPr>
          <a:xfrm>
            <a:off x="1582125" y="4549758"/>
            <a:ext cx="80387" cy="904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70D793-5950-944A-9201-F2C27DB9DBDF}"/>
              </a:ext>
            </a:extLst>
          </p:cNvPr>
          <p:cNvSpPr/>
          <p:nvPr/>
        </p:nvSpPr>
        <p:spPr>
          <a:xfrm>
            <a:off x="1573755" y="5717039"/>
            <a:ext cx="80387" cy="904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F58C7F-50D5-CF4A-8234-D88243600173}"/>
              </a:ext>
            </a:extLst>
          </p:cNvPr>
          <p:cNvCxnSpPr/>
          <p:nvPr/>
        </p:nvCxnSpPr>
        <p:spPr>
          <a:xfrm flipV="1">
            <a:off x="1623998" y="3926758"/>
            <a:ext cx="0" cy="2692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9C2745-659D-0A43-BAB8-1E86073B6815}"/>
              </a:ext>
            </a:extLst>
          </p:cNvPr>
          <p:cNvSpPr txBox="1"/>
          <p:nvPr/>
        </p:nvSpPr>
        <p:spPr>
          <a:xfrm>
            <a:off x="1682615" y="4459324"/>
            <a:ext cx="1278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Upper moderator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25807-70E4-E14E-B3FE-F41263115F6C}"/>
              </a:ext>
            </a:extLst>
          </p:cNvPr>
          <p:cNvSpPr txBox="1"/>
          <p:nvPr/>
        </p:nvSpPr>
        <p:spPr>
          <a:xfrm>
            <a:off x="3347864" y="3741736"/>
            <a:ext cx="3392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Maximum intensity achievable with parahydrogen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F8234C-C589-4846-97EB-7E44EE05D852}"/>
              </a:ext>
            </a:extLst>
          </p:cNvPr>
          <p:cNvSpPr/>
          <p:nvPr/>
        </p:nvSpPr>
        <p:spPr>
          <a:xfrm>
            <a:off x="4067944" y="17428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To increase the intensity (total number of neutrons), parahydrogen is not viable </a:t>
            </a:r>
          </a:p>
          <a:p>
            <a:r>
              <a:rPr lang="en-US" dirty="0">
                <a:latin typeface="Candara" panose="020E0502030303020204" pitchFamily="34" charset="0"/>
              </a:rPr>
              <a:t>(3 cm moderator delivers 80% of the max intensity).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8C91AD-52D1-A848-9788-61E8DBD156CB}"/>
              </a:ext>
            </a:extLst>
          </p:cNvPr>
          <p:cNvSpPr txBox="1"/>
          <p:nvPr/>
        </p:nvSpPr>
        <p:spPr>
          <a:xfrm rot="16200000">
            <a:off x="-282137" y="4590095"/>
            <a:ext cx="15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Intensity</a:t>
            </a:r>
            <a:r>
              <a:rPr lang="sv-SE" dirty="0">
                <a:solidFill>
                  <a:srgbClr val="FF0000"/>
                </a:solidFill>
              </a:rPr>
              <a:t> (</a:t>
            </a:r>
            <a:r>
              <a:rPr lang="sv-SE" dirty="0" err="1">
                <a:solidFill>
                  <a:srgbClr val="FF0000"/>
                </a:solidFill>
              </a:rPr>
              <a:t>a.u</a:t>
            </a:r>
            <a:r>
              <a:rPr lang="sv-SE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54DFA345-8676-5D41-87A6-D54137908F0D}"/>
              </a:ext>
            </a:extLst>
          </p:cNvPr>
          <p:cNvSpPr/>
          <p:nvPr/>
        </p:nvSpPr>
        <p:spPr>
          <a:xfrm>
            <a:off x="4430547" y="4018735"/>
            <a:ext cx="285469" cy="276999"/>
          </a:xfrm>
          <a:prstGeom prst="star5">
            <a:avLst>
              <a:gd name="adj" fmla="val 23005"/>
              <a:gd name="hf" fmla="val 105146"/>
              <a:gd name="vf" fmla="val 11055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F4B3A-DD58-4F4D-8097-D0CA0477D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61" y="4408631"/>
            <a:ext cx="2856871" cy="206847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BE3B9-94E5-9D41-8EE3-2F4E30F5E0C9}"/>
              </a:ext>
            </a:extLst>
          </p:cNvPr>
          <p:cNvSpPr txBox="1"/>
          <p:nvPr/>
        </p:nvSpPr>
        <p:spPr>
          <a:xfrm>
            <a:off x="6202859" y="6444044"/>
            <a:ext cx="247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PSI-SINQ LD</a:t>
            </a:r>
            <a:r>
              <a:rPr lang="sv-SE" baseline="-25000" dirty="0"/>
              <a:t>2</a:t>
            </a:r>
            <a:r>
              <a:rPr lang="sv-SE" dirty="0"/>
              <a:t> moderator</a:t>
            </a:r>
          </a:p>
        </p:txBody>
      </p:sp>
    </p:spTree>
    <p:extLst>
      <p:ext uri="{BB962C8B-B14F-4D97-AF65-F5344CB8AC3E}">
        <p14:creationId xmlns:p14="http://schemas.microsoft.com/office/powerpoint/2010/main" val="133617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886A86-E394-D34A-94E0-F68605AE1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7907" r="-14" b="23584"/>
          <a:stretch/>
        </p:blipFill>
        <p:spPr>
          <a:xfrm>
            <a:off x="250986" y="4005063"/>
            <a:ext cx="4825069" cy="2719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573F06-D4DA-B541-BFFC-D574D4AE7276}"/>
              </a:ext>
            </a:extLst>
          </p:cNvPr>
          <p:cNvSpPr txBox="1"/>
          <p:nvPr/>
        </p:nvSpPr>
        <p:spPr>
          <a:xfrm>
            <a:off x="5948536" y="1832388"/>
            <a:ext cx="3201144" cy="136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A much better way is to use voluminous D2 moderator (factor 3-4 more intense)</a:t>
            </a:r>
          </a:p>
          <a:p>
            <a:r>
              <a:rPr lang="en-US" sz="1100" dirty="0">
                <a:latin typeface="Candara" panose="020E0502030303020204" pitchFamily="34" charset="0"/>
              </a:rPr>
              <a:t>E. </a:t>
            </a:r>
            <a:r>
              <a:rPr lang="en-US" sz="1100" dirty="0" err="1">
                <a:latin typeface="Candara" panose="020E0502030303020204" pitchFamily="34" charset="0"/>
              </a:rPr>
              <a:t>Klinkby</a:t>
            </a:r>
            <a:r>
              <a:rPr lang="en-US" sz="1100" dirty="0">
                <a:latin typeface="Candara" panose="020E0502030303020204" pitchFamily="34" charset="0"/>
              </a:rPr>
              <a:t> et </a:t>
            </a:r>
            <a:r>
              <a:rPr lang="en-US" sz="1100" dirty="0" err="1">
                <a:latin typeface="Candara" panose="020E0502030303020204" pitchFamily="34" charset="0"/>
              </a:rPr>
              <a:t>al.,https</a:t>
            </a:r>
            <a:r>
              <a:rPr lang="en-US" sz="1100" dirty="0">
                <a:latin typeface="Candara" panose="020E0502030303020204" pitchFamily="34" charset="0"/>
              </a:rPr>
              <a:t>://</a:t>
            </a:r>
            <a:r>
              <a:rPr lang="en-US" sz="1100" dirty="0" err="1">
                <a:latin typeface="Candara" panose="020E0502030303020204" pitchFamily="34" charset="0"/>
              </a:rPr>
              <a:t>arxiv.org</a:t>
            </a:r>
            <a:r>
              <a:rPr lang="en-US" sz="1100" dirty="0">
                <a:latin typeface="Candara" panose="020E0502030303020204" pitchFamily="34" charset="0"/>
              </a:rPr>
              <a:t>/pdf/1401.6003.pdf</a:t>
            </a:r>
          </a:p>
          <a:p>
            <a:endParaRPr lang="en-US" sz="1100" dirty="0">
              <a:latin typeface="Candara" panose="020E0502030303020204" pitchFamily="34" charset="0"/>
            </a:endParaRPr>
          </a:p>
          <a:p>
            <a:endParaRPr lang="en-US" sz="1275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D0DAC8A-2A9A-D64A-A900-35A67A98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B6C448-C09D-A640-AFA6-72D38E7A85AD}"/>
              </a:ext>
            </a:extLst>
          </p:cNvPr>
          <p:cNvSpPr/>
          <p:nvPr/>
        </p:nvSpPr>
        <p:spPr>
          <a:xfrm>
            <a:off x="1582125" y="4549758"/>
            <a:ext cx="80387" cy="904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70D793-5950-944A-9201-F2C27DB9DBDF}"/>
              </a:ext>
            </a:extLst>
          </p:cNvPr>
          <p:cNvSpPr/>
          <p:nvPr/>
        </p:nvSpPr>
        <p:spPr>
          <a:xfrm>
            <a:off x="1573755" y="5717039"/>
            <a:ext cx="80387" cy="904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F58C7F-50D5-CF4A-8234-D88243600173}"/>
              </a:ext>
            </a:extLst>
          </p:cNvPr>
          <p:cNvCxnSpPr/>
          <p:nvPr/>
        </p:nvCxnSpPr>
        <p:spPr>
          <a:xfrm flipV="1">
            <a:off x="1623998" y="3926758"/>
            <a:ext cx="0" cy="2692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9C2745-659D-0A43-BAB8-1E86073B6815}"/>
              </a:ext>
            </a:extLst>
          </p:cNvPr>
          <p:cNvSpPr txBox="1"/>
          <p:nvPr/>
        </p:nvSpPr>
        <p:spPr>
          <a:xfrm>
            <a:off x="1682615" y="4459324"/>
            <a:ext cx="1278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Upper moderator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7E495A-D433-C640-A1AA-1433D519B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82" y="2999350"/>
            <a:ext cx="2564449" cy="261273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F0E0D6-D83A-FA49-9765-B0267B5818A7}"/>
              </a:ext>
            </a:extLst>
          </p:cNvPr>
          <p:cNvCxnSpPr/>
          <p:nvPr/>
        </p:nvCxnSpPr>
        <p:spPr>
          <a:xfrm flipV="1">
            <a:off x="827584" y="1340768"/>
            <a:ext cx="0" cy="280831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60D157-68AF-6A4A-8197-B7876AB24EE2}"/>
              </a:ext>
            </a:extLst>
          </p:cNvPr>
          <p:cNvCxnSpPr>
            <a:cxnSpLocks/>
          </p:cNvCxnSpPr>
          <p:nvPr/>
        </p:nvCxnSpPr>
        <p:spPr>
          <a:xfrm>
            <a:off x="2699792" y="6324180"/>
            <a:ext cx="3672408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A93D94-7EE6-0447-9333-BB3F8151EC71}"/>
              </a:ext>
            </a:extLst>
          </p:cNvPr>
          <p:cNvSpPr txBox="1"/>
          <p:nvPr/>
        </p:nvSpPr>
        <p:spPr>
          <a:xfrm>
            <a:off x="5553622" y="6354924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~</a:t>
            </a:r>
            <a:r>
              <a:rPr lang="sv-SE" dirty="0">
                <a:solidFill>
                  <a:srgbClr val="FF0000"/>
                </a:solidFill>
              </a:rPr>
              <a:t>20 cm LD</a:t>
            </a:r>
            <a:r>
              <a:rPr lang="sv-SE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926C1-5DA5-594C-8CF3-F314AE948798}"/>
              </a:ext>
            </a:extLst>
          </p:cNvPr>
          <p:cNvSpPr txBox="1"/>
          <p:nvPr/>
        </p:nvSpPr>
        <p:spPr>
          <a:xfrm>
            <a:off x="277844" y="148788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~</a:t>
            </a:r>
            <a:r>
              <a:rPr lang="sv-SE" dirty="0">
                <a:solidFill>
                  <a:srgbClr val="FF0000"/>
                </a:solidFill>
              </a:rPr>
              <a:t>25</a:t>
            </a:r>
            <a:endParaRPr lang="sv-SE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DB829-D19B-724A-A256-A8C6B316652C}"/>
              </a:ext>
            </a:extLst>
          </p:cNvPr>
          <p:cNvSpPr txBox="1"/>
          <p:nvPr/>
        </p:nvSpPr>
        <p:spPr>
          <a:xfrm rot="16200000">
            <a:off x="-282137" y="4590095"/>
            <a:ext cx="15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Intensity</a:t>
            </a:r>
            <a:r>
              <a:rPr lang="sv-SE" dirty="0">
                <a:solidFill>
                  <a:srgbClr val="FF0000"/>
                </a:solidFill>
              </a:rPr>
              <a:t> (</a:t>
            </a:r>
            <a:r>
              <a:rPr lang="sv-SE" dirty="0" err="1">
                <a:solidFill>
                  <a:srgbClr val="FF0000"/>
                </a:solidFill>
              </a:rPr>
              <a:t>a.u</a:t>
            </a:r>
            <a:r>
              <a:rPr lang="sv-SE" dirty="0">
                <a:solidFill>
                  <a:srgbClr val="FF0000"/>
                </a:solidFill>
              </a:rPr>
              <a:t>.)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F3D86B-4FEE-0F40-83EC-FE9E9D342FBF}"/>
              </a:ext>
            </a:extLst>
          </p:cNvPr>
          <p:cNvCxnSpPr>
            <a:cxnSpLocks/>
          </p:cNvCxnSpPr>
          <p:nvPr/>
        </p:nvCxnSpPr>
        <p:spPr>
          <a:xfrm>
            <a:off x="827584" y="1556792"/>
            <a:ext cx="51209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F5FA34-1529-AD40-903A-1FB1C84363D0}"/>
              </a:ext>
            </a:extLst>
          </p:cNvPr>
          <p:cNvCxnSpPr>
            <a:cxnSpLocks/>
          </p:cNvCxnSpPr>
          <p:nvPr/>
        </p:nvCxnSpPr>
        <p:spPr>
          <a:xfrm flipV="1">
            <a:off x="5948536" y="1556792"/>
            <a:ext cx="0" cy="46869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8A16772F-25E5-0D42-8F87-385BD317BF18}"/>
              </a:ext>
            </a:extLst>
          </p:cNvPr>
          <p:cNvSpPr/>
          <p:nvPr/>
        </p:nvSpPr>
        <p:spPr>
          <a:xfrm>
            <a:off x="5724128" y="1340768"/>
            <a:ext cx="397244" cy="377958"/>
          </a:xfrm>
          <a:prstGeom prst="star5">
            <a:avLst>
              <a:gd name="adj" fmla="val 23005"/>
              <a:gd name="hf" fmla="val 105146"/>
              <a:gd name="vf" fmla="val 11055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31918B2-C4B1-6544-92B1-243AE232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1" y="128862"/>
            <a:ext cx="7139136" cy="1143000"/>
          </a:xfrm>
        </p:spPr>
        <p:txBody>
          <a:bodyPr>
            <a:normAutofit/>
          </a:bodyPr>
          <a:lstStyle/>
          <a:p>
            <a:r>
              <a:rPr lang="sv-SE" sz="2800" dirty="0"/>
              <a:t>Cold moderator: </a:t>
            </a:r>
            <a:r>
              <a:rPr lang="sv-SE" sz="2800" dirty="0" err="1"/>
              <a:t>why</a:t>
            </a:r>
            <a:r>
              <a:rPr lang="sv-SE" sz="2800" dirty="0"/>
              <a:t> </a:t>
            </a:r>
            <a:r>
              <a:rPr lang="sv-SE" sz="2800" dirty="0" err="1"/>
              <a:t>liquid</a:t>
            </a:r>
            <a:r>
              <a:rPr lang="sv-SE" sz="2800" dirty="0"/>
              <a:t> deuterium? </a:t>
            </a:r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3D3BE3F7-3D7C-4642-8C67-F3F950C74D2E}"/>
              </a:ext>
            </a:extLst>
          </p:cNvPr>
          <p:cNvSpPr/>
          <p:nvPr/>
        </p:nvSpPr>
        <p:spPr>
          <a:xfrm>
            <a:off x="4430547" y="4018735"/>
            <a:ext cx="285469" cy="276999"/>
          </a:xfrm>
          <a:prstGeom prst="star5">
            <a:avLst>
              <a:gd name="adj" fmla="val 23005"/>
              <a:gd name="hf" fmla="val 105146"/>
              <a:gd name="vf" fmla="val 11055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D88ECE7D-D053-6D4C-9CA5-9472F262DBA2}"/>
              </a:ext>
            </a:extLst>
          </p:cNvPr>
          <p:cNvSpPr/>
          <p:nvPr/>
        </p:nvSpPr>
        <p:spPr>
          <a:xfrm rot="1488065">
            <a:off x="5053682" y="1842886"/>
            <a:ext cx="274997" cy="2174013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93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1BF98D9-338E-2C4F-97B1-925179E84FF9}"/>
              </a:ext>
            </a:extLst>
          </p:cNvPr>
          <p:cNvSpPr txBox="1">
            <a:spLocks/>
          </p:cNvSpPr>
          <p:nvPr/>
        </p:nvSpPr>
        <p:spPr>
          <a:xfrm>
            <a:off x="395536" y="162936"/>
            <a:ext cx="7139136" cy="1143000"/>
          </a:xfrm>
          <a:prstGeom prst="rect">
            <a:avLst/>
          </a:prstGeom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VCN and UCN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D861D-AAF7-C74A-8ADE-E34E1D6C416A}"/>
              </a:ext>
            </a:extLst>
          </p:cNvPr>
          <p:cNvSpPr/>
          <p:nvPr/>
        </p:nvSpPr>
        <p:spPr>
          <a:xfrm>
            <a:off x="296686" y="1628800"/>
            <a:ext cx="4358035" cy="22159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increase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VCN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there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are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two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possibilities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Enhancement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cold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tail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the LD2 via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quasi-specular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reflection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from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nanodiamonds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reflectors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WP6)</a:t>
            </a:r>
          </a:p>
          <a:p>
            <a:pPr>
              <a:buFont typeface="+mj-lt"/>
              <a:buAutoNum type="arabicPeriod"/>
            </a:pP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Development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dedicated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VCN moderator. </a:t>
            </a:r>
          </a:p>
          <a:p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Study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candidate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material, Cross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section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measurements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sv-SE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sv-SE" sz="1400" dirty="0">
                <a:solidFill>
                  <a:srgbClr val="000000"/>
                </a:solidFill>
                <a:latin typeface="Calibri" panose="020F0502020204030204" pitchFamily="34" charset="0"/>
              </a:rPr>
              <a:t> WP2, WP3)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B497C1-A2A7-D64A-8BCF-AC862893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41" y="2347752"/>
            <a:ext cx="1919290" cy="13703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DD6B72-96E6-924D-90E7-5653B6B44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0" t="23233" r="957" b="34390"/>
          <a:stretch/>
        </p:blipFill>
        <p:spPr>
          <a:xfrm>
            <a:off x="6145081" y="-37499"/>
            <a:ext cx="2542339" cy="2393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AA524-489B-AE48-AA79-80A4AD7FD51E}"/>
              </a:ext>
            </a:extLst>
          </p:cNvPr>
          <p:cNvSpPr txBox="1"/>
          <p:nvPr/>
        </p:nvSpPr>
        <p:spPr>
          <a:xfrm>
            <a:off x="7023182" y="1810700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(M. </a:t>
            </a:r>
            <a:r>
              <a:rPr lang="sv-SE" dirty="0" err="1"/>
              <a:t>Jamalipour</a:t>
            </a:r>
            <a:r>
              <a:rPr lang="sv-SE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66C80E-E5EF-384F-8582-5710024BE1D2}"/>
              </a:ext>
            </a:extLst>
          </p:cNvPr>
          <p:cNvSpPr txBox="1"/>
          <p:nvPr/>
        </p:nvSpPr>
        <p:spPr>
          <a:xfrm>
            <a:off x="321941" y="4453970"/>
            <a:ext cx="433278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Technology is </a:t>
            </a:r>
            <a:r>
              <a:rPr lang="en-US" sz="1800" b="1" dirty="0">
                <a:solidFill>
                  <a:srgbClr val="0070C0"/>
                </a:solidFill>
                <a:latin typeface="Candara" panose="020E0502030303020204" pitchFamily="34" charset="0"/>
              </a:rPr>
              <a:t>UCN</a:t>
            </a:r>
            <a:r>
              <a:rPr lang="en-US" sz="1800" dirty="0">
                <a:latin typeface="Candara" panose="020E0502030303020204" pitchFamily="34" charset="0"/>
              </a:rPr>
              <a:t> converters is known and used</a:t>
            </a:r>
          </a:p>
          <a:p>
            <a:r>
              <a:rPr lang="en-US" sz="1800" dirty="0">
                <a:latin typeface="Candara" panose="020E0502030303020204" pitchFamily="34" charset="0"/>
              </a:rPr>
              <a:t>Possibilities at ESS: </a:t>
            </a:r>
            <a:r>
              <a:rPr lang="en-US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in beam and in pile.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ndara" panose="020E0502030303020204" pitchFamily="34" charset="0"/>
              </a:rPr>
              <a:t>Both will be studied; one option will be selected and </a:t>
            </a:r>
            <a:endParaRPr lang="en-US" sz="18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e</a:t>
            </a:r>
            <a:r>
              <a:rPr lang="en-US" sz="1800" dirty="0">
                <a:latin typeface="Candara" panose="020E0502030303020204" pitchFamily="34" charset="0"/>
              </a:rPr>
              <a:t>ngineering design will be performed for that 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86989-E73A-C546-A178-BB8415748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42426"/>
            <a:ext cx="3206923" cy="3168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41E1B-F8DB-D046-BB49-A6C74F27E839}"/>
              </a:ext>
            </a:extLst>
          </p:cNvPr>
          <p:cNvSpPr txBox="1"/>
          <p:nvPr/>
        </p:nvSpPr>
        <p:spPr>
          <a:xfrm>
            <a:off x="5101355" y="6334780"/>
            <a:ext cx="4042645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dirty="0"/>
              <a:t>                          </a:t>
            </a:r>
            <a:r>
              <a:rPr lang="sv-SE" sz="1400" dirty="0" err="1"/>
              <a:t>Example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in-pile source</a:t>
            </a:r>
          </a:p>
          <a:p>
            <a:r>
              <a:rPr lang="sv-SE" sz="1400" dirty="0"/>
              <a:t>(</a:t>
            </a:r>
            <a:r>
              <a:rPr lang="sv-SE" sz="1400" dirty="0" err="1"/>
              <a:t>Klinkby</a:t>
            </a:r>
            <a:r>
              <a:rPr lang="sv-SE" sz="1400" dirty="0"/>
              <a:t>, 2014 </a:t>
            </a:r>
            <a:r>
              <a:rPr lang="sv-SE" sz="1400" u="sng" dirty="0">
                <a:hlinkClick r:id="rId5"/>
              </a:rPr>
              <a:t>https://doi.org/10.1155/2014/241639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83193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A47AD-8D48-774A-BF12-54133829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FAFCC-BB7E-AD42-A66E-332E24CCA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9"/>
          <a:stretch/>
        </p:blipFill>
        <p:spPr>
          <a:xfrm>
            <a:off x="1259632" y="1556792"/>
            <a:ext cx="6809592" cy="4536504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CF5E113F-529A-794F-9198-5F5A1749D539}"/>
              </a:ext>
            </a:extLst>
          </p:cNvPr>
          <p:cNvSpPr/>
          <p:nvPr/>
        </p:nvSpPr>
        <p:spPr>
          <a:xfrm>
            <a:off x="1259632" y="1700808"/>
            <a:ext cx="288032" cy="144016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6C5B6CD-0C0F-094D-89AF-E5D55ABDBCCB}"/>
              </a:ext>
            </a:extLst>
          </p:cNvPr>
          <p:cNvSpPr/>
          <p:nvPr/>
        </p:nvSpPr>
        <p:spPr>
          <a:xfrm>
            <a:off x="1259632" y="3366284"/>
            <a:ext cx="288032" cy="150287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129A3C6-AF17-E344-AFBD-9FE90DA298E3}"/>
              </a:ext>
            </a:extLst>
          </p:cNvPr>
          <p:cNvSpPr/>
          <p:nvPr/>
        </p:nvSpPr>
        <p:spPr>
          <a:xfrm>
            <a:off x="1251082" y="5013176"/>
            <a:ext cx="288032" cy="92681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DCF292-A58A-0D49-8C83-2065629FE5ED}"/>
              </a:ext>
            </a:extLst>
          </p:cNvPr>
          <p:cNvSpPr txBox="1"/>
          <p:nvPr/>
        </p:nvSpPr>
        <p:spPr>
          <a:xfrm rot="16200000">
            <a:off x="214303" y="2236222"/>
            <a:ext cx="134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9FBCC-1C72-894C-BA13-80C350D99C7E}"/>
              </a:ext>
            </a:extLst>
          </p:cNvPr>
          <p:cNvSpPr txBox="1"/>
          <p:nvPr/>
        </p:nvSpPr>
        <p:spPr>
          <a:xfrm rot="16200000">
            <a:off x="614672" y="390169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UCN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97D2-C671-4E42-B998-54AA344B7E4C}"/>
              </a:ext>
            </a:extLst>
          </p:cNvPr>
          <p:cNvSpPr txBox="1"/>
          <p:nvPr/>
        </p:nvSpPr>
        <p:spPr>
          <a:xfrm rot="16200000">
            <a:off x="678661" y="5291916"/>
            <a:ext cx="58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VCN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2FD278-97E3-6C45-A003-3CE3FA8B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88164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A871F-7FF9-C64E-A252-AC55CE97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13081F-E30D-5848-95F3-6B6F2D2E50BA}"/>
              </a:ext>
            </a:extLst>
          </p:cNvPr>
          <p:cNvSpPr/>
          <p:nvPr/>
        </p:nvSpPr>
        <p:spPr>
          <a:xfrm>
            <a:off x="107504" y="1222971"/>
            <a:ext cx="88204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000" dirty="0"/>
          </a:p>
          <a:p>
            <a:r>
              <a:rPr lang="sv-SE" sz="2000" dirty="0" err="1"/>
              <a:t>Example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subtasks</a:t>
            </a:r>
            <a:r>
              <a:rPr lang="sv-SE" sz="2000" dirty="0"/>
              <a:t> in Tasks 4.2: D2 moderator design </a:t>
            </a:r>
          </a:p>
          <a:p>
            <a:r>
              <a:rPr lang="sv-SE" sz="2000" dirty="0"/>
              <a:t>	</a:t>
            </a:r>
            <a:r>
              <a:rPr lang="sv-SE" sz="2000" dirty="0" err="1"/>
              <a:t>some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them</a:t>
            </a:r>
            <a:r>
              <a:rPr lang="sv-SE" sz="2000" dirty="0"/>
              <a:t> </a:t>
            </a:r>
            <a:r>
              <a:rPr lang="sv-SE" sz="2000" dirty="0" err="1"/>
              <a:t>already</a:t>
            </a:r>
            <a:r>
              <a:rPr lang="sv-SE" sz="2000" dirty="0"/>
              <a:t> </a:t>
            </a:r>
            <a:r>
              <a:rPr lang="sv-SE" sz="2000" dirty="0" err="1"/>
              <a:t>started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Baseline</a:t>
            </a:r>
            <a:r>
              <a:rPr lang="sv-SE" dirty="0"/>
              <a:t> MCNP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D2 moderator </a:t>
            </a:r>
            <a:r>
              <a:rPr lang="sv-SE" dirty="0" err="1"/>
              <a:t>within</a:t>
            </a:r>
            <a:r>
              <a:rPr lang="sv-SE" dirty="0"/>
              <a:t> ESS TS </a:t>
            </a:r>
            <a:r>
              <a:rPr lang="sv-SE" dirty="0" err="1"/>
              <a:t>monolith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Neutronic</a:t>
            </a:r>
            <a:r>
              <a:rPr lang="sv-SE" dirty="0"/>
              <a:t>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baseline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for </a:t>
            </a:r>
            <a:r>
              <a:rPr lang="sv-SE" dirty="0" err="1"/>
              <a:t>McStas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(for different </a:t>
            </a:r>
            <a:r>
              <a:rPr lang="sv-SE" dirty="0" err="1"/>
              <a:t>vertical</a:t>
            </a:r>
            <a:r>
              <a:rPr lang="sv-SE" dirty="0"/>
              <a:t> </a:t>
            </a:r>
            <a:r>
              <a:rPr lang="sv-SE" dirty="0" err="1"/>
              <a:t>openings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McStas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MCPL (by WP6)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NNBAR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beamport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neutron </a:t>
            </a:r>
            <a:r>
              <a:rPr lang="sv-SE" dirty="0" err="1"/>
              <a:t>scattering</a:t>
            </a:r>
            <a:r>
              <a:rPr lang="sv-SE" dirty="0"/>
              <a:t> </a:t>
            </a:r>
            <a:r>
              <a:rPr lang="sv-SE" dirty="0" err="1"/>
              <a:t>libraries</a:t>
            </a:r>
            <a:r>
              <a:rPr lang="sv-SE" dirty="0"/>
              <a:t> for D2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reentrant</a:t>
            </a:r>
            <a:r>
              <a:rPr lang="sv-SE" dirty="0"/>
              <a:t> </a:t>
            </a:r>
            <a:r>
              <a:rPr lang="sv-SE" dirty="0" err="1"/>
              <a:t>hole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Design </a:t>
            </a:r>
            <a:r>
              <a:rPr lang="sv-SE" dirty="0" err="1"/>
              <a:t>of</a:t>
            </a:r>
            <a:r>
              <a:rPr lang="sv-SE" dirty="0"/>
              <a:t> (</a:t>
            </a:r>
            <a:r>
              <a:rPr lang="sv-SE" dirty="0" err="1"/>
              <a:t>conventional</a:t>
            </a:r>
            <a:r>
              <a:rPr lang="sv-SE" dirty="0"/>
              <a:t>) </a:t>
            </a:r>
            <a:r>
              <a:rPr lang="sv-SE" dirty="0" err="1"/>
              <a:t>reflector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openings</a:t>
            </a:r>
            <a:r>
              <a:rPr lang="sv-SE" dirty="0"/>
              <a:t> in the </a:t>
            </a:r>
            <a:r>
              <a:rPr lang="sv-SE" dirty="0" err="1"/>
              <a:t>reflector</a:t>
            </a:r>
            <a:r>
              <a:rPr lang="sv-SE" dirty="0"/>
              <a:t> on the moderator </a:t>
            </a:r>
            <a:r>
              <a:rPr lang="sv-SE" dirty="0" err="1"/>
              <a:t>performance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cold</a:t>
            </a:r>
            <a:r>
              <a:rPr lang="sv-SE" dirty="0"/>
              <a:t> Be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MgH2 </a:t>
            </a:r>
            <a:r>
              <a:rPr lang="sv-SE" dirty="0" err="1"/>
              <a:t>around</a:t>
            </a:r>
            <a:r>
              <a:rPr lang="sv-SE" dirty="0"/>
              <a:t> moderator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HD </a:t>
            </a:r>
            <a:r>
              <a:rPr lang="sv-SE" dirty="0" err="1"/>
              <a:t>composition</a:t>
            </a:r>
            <a:r>
              <a:rPr lang="sv-SE" dirty="0"/>
              <a:t> in </a:t>
            </a:r>
            <a:r>
              <a:rPr lang="sv-SE" dirty="0" err="1"/>
              <a:t>main</a:t>
            </a:r>
            <a:r>
              <a:rPr lang="sv-SE" dirty="0"/>
              <a:t> moderator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Detailed</a:t>
            </a:r>
            <a:r>
              <a:rPr lang="sv-SE" dirty="0"/>
              <a:t> </a:t>
            </a:r>
            <a:r>
              <a:rPr lang="sv-SE" dirty="0" err="1"/>
              <a:t>maps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heat </a:t>
            </a:r>
            <a:r>
              <a:rPr lang="sv-SE" dirty="0" err="1"/>
              <a:t>load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design </a:t>
            </a:r>
            <a:r>
              <a:rPr lang="sv-SE" dirty="0" err="1"/>
              <a:t>of</a:t>
            </a:r>
            <a:r>
              <a:rPr lang="sv-SE" dirty="0"/>
              <a:t> the moderator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Report</a:t>
            </a:r>
            <a:r>
              <a:rPr lang="sv-SE" dirty="0"/>
              <a:t> on </a:t>
            </a:r>
            <a:r>
              <a:rPr lang="sv-SE" dirty="0" err="1"/>
              <a:t>neutronic</a:t>
            </a:r>
            <a:r>
              <a:rPr lang="sv-SE" dirty="0"/>
              <a:t> design </a:t>
            </a:r>
            <a:r>
              <a:rPr lang="sv-SE" dirty="0" err="1"/>
              <a:t>of</a:t>
            </a:r>
            <a:r>
              <a:rPr lang="sv-SE" dirty="0"/>
              <a:t> D2 moderator (</a:t>
            </a:r>
            <a:r>
              <a:rPr lang="sv-SE" dirty="0" err="1"/>
              <a:t>deliverable</a:t>
            </a:r>
            <a:r>
              <a:rPr lang="sv-SE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C92A59-6815-A848-B207-C4B2151B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72656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sv-SE" sz="2700" dirty="0"/>
              <a:t>The tasks </a:t>
            </a:r>
            <a:r>
              <a:rPr lang="sv-SE" sz="2700" dirty="0" err="1"/>
              <a:t>are</a:t>
            </a:r>
            <a:r>
              <a:rPr lang="sv-SE" sz="2700" dirty="0"/>
              <a:t> </a:t>
            </a:r>
            <a:r>
              <a:rPr lang="sv-SE" sz="2700" dirty="0" err="1"/>
              <a:t>being</a:t>
            </a:r>
            <a:r>
              <a:rPr lang="sv-SE" sz="2700" dirty="0"/>
              <a:t> </a:t>
            </a:r>
            <a:r>
              <a:rPr lang="sv-SE" sz="2700" dirty="0" err="1"/>
              <a:t>splitted</a:t>
            </a:r>
            <a:r>
              <a:rPr lang="sv-SE" sz="2700" dirty="0"/>
              <a:t> in </a:t>
            </a:r>
            <a:r>
              <a:rPr lang="sv-SE" sz="2700" dirty="0" err="1"/>
              <a:t>subtasks</a:t>
            </a:r>
            <a:r>
              <a:rPr lang="sv-SE" sz="2700" dirty="0"/>
              <a:t> </a:t>
            </a:r>
            <a:r>
              <a:rPr lang="sv-SE" sz="2700" dirty="0" err="1"/>
              <a:t>that</a:t>
            </a:r>
            <a:r>
              <a:rPr lang="sv-SE" sz="2700" dirty="0"/>
              <a:t> </a:t>
            </a:r>
            <a:r>
              <a:rPr lang="sv-SE" sz="2700" dirty="0" err="1"/>
              <a:t>will</a:t>
            </a:r>
            <a:r>
              <a:rPr lang="sv-SE" sz="2700" dirty="0"/>
              <a:t> be </a:t>
            </a:r>
            <a:r>
              <a:rPr lang="sv-SE" sz="2700" dirty="0" err="1"/>
              <a:t>carried</a:t>
            </a:r>
            <a:r>
              <a:rPr lang="sv-SE" sz="2700" dirty="0"/>
              <a:t> </a:t>
            </a:r>
            <a:r>
              <a:rPr lang="sv-SE" sz="2700" dirty="0" err="1"/>
              <a:t>out</a:t>
            </a:r>
            <a:r>
              <a:rPr lang="sv-SE" sz="2700" dirty="0"/>
              <a:t> by the </a:t>
            </a:r>
            <a:r>
              <a:rPr lang="sv-SE" sz="2700" dirty="0" err="1"/>
              <a:t>single</a:t>
            </a:r>
            <a:r>
              <a:rPr lang="sv-SE" sz="2700" dirty="0"/>
              <a:t> </a:t>
            </a:r>
            <a:r>
              <a:rPr lang="sv-SE" sz="2700" dirty="0" err="1"/>
              <a:t>participants</a:t>
            </a:r>
            <a:r>
              <a:rPr lang="sv-SE" sz="2700" dirty="0"/>
              <a:t>, </a:t>
            </a:r>
            <a:r>
              <a:rPr lang="sv-SE" sz="2700" dirty="0" err="1"/>
              <a:t>with</a:t>
            </a:r>
            <a:r>
              <a:rPr lang="sv-SE" sz="2700" dirty="0"/>
              <a:t> </a:t>
            </a:r>
            <a:r>
              <a:rPr lang="sv-SE" sz="2700" dirty="0" err="1"/>
              <a:t>discussions</a:t>
            </a:r>
            <a:r>
              <a:rPr lang="sv-SE" sz="2700" dirty="0"/>
              <a:t> and progress </a:t>
            </a:r>
            <a:r>
              <a:rPr lang="sv-SE" sz="2700" dirty="0" err="1"/>
              <a:t>discussed</a:t>
            </a:r>
            <a:r>
              <a:rPr lang="sv-SE" sz="2700" dirty="0"/>
              <a:t> in </a:t>
            </a:r>
            <a:r>
              <a:rPr lang="sv-SE" sz="2700" dirty="0" err="1"/>
              <a:t>weekly</a:t>
            </a:r>
            <a:r>
              <a:rPr lang="sv-SE" sz="2700" dirty="0"/>
              <a:t> meetings. </a:t>
            </a:r>
            <a:br>
              <a:rPr lang="sv-S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36688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69913</TotalTime>
  <Words>879</Words>
  <Application>Microsoft Macintosh PowerPoint</Application>
  <PresentationFormat>On-screen Show (4:3)</PresentationFormat>
  <Paragraphs>118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Courier New</vt:lpstr>
      <vt:lpstr>Helvetica</vt:lpstr>
      <vt:lpstr>ESS Core Powerpoint</vt:lpstr>
      <vt:lpstr>HighNESS WP4 – Moderators design </vt:lpstr>
      <vt:lpstr>Contents </vt:lpstr>
      <vt:lpstr>WP4 objectives</vt:lpstr>
      <vt:lpstr>WP4 is central in the project with interfaces with all WPs </vt:lpstr>
      <vt:lpstr>Cold moderator: why liquid deuterium? </vt:lpstr>
      <vt:lpstr>Cold moderator: why liquid deuterium? </vt:lpstr>
      <vt:lpstr>PowerPoint Presentation</vt:lpstr>
      <vt:lpstr>Tasks</vt:lpstr>
      <vt:lpstr>The tasks are being splitted in subtasks that will be carried out by the single participants, with discussions and progress discussed in weekly meetings.  </vt:lpstr>
      <vt:lpstr>Deliverables</vt:lpstr>
      <vt:lpstr>WP4 participants</vt:lpstr>
      <vt:lpstr>Recent progress (1): MCNP baseline model developed</vt:lpstr>
      <vt:lpstr>Recent progress (1): MCNP baseline model developed</vt:lpstr>
      <vt:lpstr>Recent progress (2): interface work with other WPs, work started</vt:lpstr>
      <vt:lpstr>Thank you</vt:lpstr>
    </vt:vector>
  </TitlesOfParts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1307</cp:revision>
  <cp:lastPrinted>2013-12-19T13:00:42Z</cp:lastPrinted>
  <dcterms:created xsi:type="dcterms:W3CDTF">2013-10-29T16:05:10Z</dcterms:created>
  <dcterms:modified xsi:type="dcterms:W3CDTF">2020-10-26T10:05:52Z</dcterms:modified>
</cp:coreProperties>
</file>