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67" r:id="rId3"/>
    <p:sldId id="284" r:id="rId4"/>
    <p:sldId id="279" r:id="rId5"/>
    <p:sldId id="280" r:id="rId6"/>
    <p:sldId id="282" r:id="rId7"/>
    <p:sldId id="283" r:id="rId8"/>
    <p:sldId id="278" r:id="rId9"/>
    <p:sldId id="277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03" autoAdjust="0"/>
    <p:restoredTop sz="94681" autoAdjust="0"/>
  </p:normalViewPr>
  <p:slideViewPr>
    <p:cSldViewPr snapToGrid="0" snapToObjects="1">
      <p:cViewPr varScale="1">
        <p:scale>
          <a:sx n="105" d="100"/>
          <a:sy n="105" d="100"/>
        </p:scale>
        <p:origin x="1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2020-10-23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esss.dk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HighNESS</a:t>
            </a:r>
            <a:r>
              <a:rPr lang="en-GB" dirty="0"/>
              <a:t> Kick-off meeting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WP9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err="1"/>
              <a:t>jesper</a:t>
            </a:r>
            <a:r>
              <a:rPr lang="en-GB" dirty="0"/>
              <a:t> rude </a:t>
            </a:r>
            <a:r>
              <a:rPr lang="en-GB" dirty="0" err="1"/>
              <a:t>selknæs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2020-10-23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51459-450E-D041-A13B-5EC3070A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and plans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642EDA-9A8F-4A44-92F2-0818BAF09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BDADB-49B6-C54D-8999-CC644D1D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3</a:t>
            </a:fld>
            <a:endParaRPr lang="sv-S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95CC87-4197-8740-9C19-63AC3574A4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Work package 9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D668D33-C9BD-6B4D-9218-D4BB662A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C5AB08B-578F-8E44-848B-0D5EA68D3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586932"/>
              </p:ext>
            </p:extLst>
          </p:nvPr>
        </p:nvGraphicFramePr>
        <p:xfrm>
          <a:off x="1103709" y="1597490"/>
          <a:ext cx="9710595" cy="358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467">
                  <a:extLst>
                    <a:ext uri="{9D8B030D-6E8A-4147-A177-3AD203B41FA5}">
                      <a16:colId xmlns:a16="http://schemas.microsoft.com/office/drawing/2014/main" val="1116375559"/>
                    </a:ext>
                  </a:extLst>
                </a:gridCol>
                <a:gridCol w="5407263">
                  <a:extLst>
                    <a:ext uri="{9D8B030D-6E8A-4147-A177-3AD203B41FA5}">
                      <a16:colId xmlns:a16="http://schemas.microsoft.com/office/drawing/2014/main" val="718142099"/>
                    </a:ext>
                  </a:extLst>
                </a:gridCol>
                <a:gridCol w="3236865">
                  <a:extLst>
                    <a:ext uri="{9D8B030D-6E8A-4147-A177-3AD203B41FA5}">
                      <a16:colId xmlns:a16="http://schemas.microsoft.com/office/drawing/2014/main" val="3594064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Implementation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71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cloud service for performing </a:t>
                      </a:r>
                      <a:r>
                        <a:rPr lang="en-US" dirty="0" err="1"/>
                        <a:t>McStas</a:t>
                      </a:r>
                      <a:r>
                        <a:rPr lang="en-US" dirty="0"/>
                        <a:t> and </a:t>
                      </a:r>
                      <a:r>
                        <a:rPr lang="en-US" dirty="0" err="1"/>
                        <a:t>Ncrystal</a:t>
                      </a:r>
                      <a:r>
                        <a:rPr lang="en-US" dirty="0"/>
                        <a:t> and other services for calculations is in place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/>
                        <a:t>Q1 2021 we expect to have an internal </a:t>
                      </a:r>
                      <a:r>
                        <a:rPr lang="en-US" dirty="0" err="1"/>
                        <a:t>Jupyter</a:t>
                      </a:r>
                      <a:r>
                        <a:rPr lang="en-US" dirty="0"/>
                        <a:t> instance connected to the DMSC HPC cluster. Work for exposing follows.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0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9.1.1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web server and interface (</a:t>
                      </a:r>
                      <a:r>
                        <a:rPr lang="en-US" dirty="0" err="1"/>
                        <a:t>Jupyter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60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9.1.2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V&amp;V report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84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Cloud service for including user documentations etc. is in place.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/>
                        <a:t>Work on implementing </a:t>
                      </a:r>
                      <a:r>
                        <a:rPr lang="en-US" dirty="0" err="1"/>
                        <a:t>McStas</a:t>
                      </a:r>
                      <a:r>
                        <a:rPr lang="en-US" dirty="0"/>
                        <a:t> functionality in </a:t>
                      </a:r>
                      <a:r>
                        <a:rPr lang="en-US" dirty="0" err="1"/>
                        <a:t>Jupyter</a:t>
                      </a:r>
                      <a:r>
                        <a:rPr lang="en-US" dirty="0"/>
                        <a:t> is already on-going.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009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9.2.1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service is in place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229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9.2.2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V&amp;V report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971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err="1"/>
                        <a:t>McStas</a:t>
                      </a:r>
                      <a:r>
                        <a:rPr lang="en-US" dirty="0"/>
                        <a:t> Development Coordination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On-going effort.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529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04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Current capacities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110048" cy="4768062"/>
          </a:xfrm>
        </p:spPr>
        <p:txBody>
          <a:bodyPr/>
          <a:lstStyle/>
          <a:p>
            <a:pPr lvl="1"/>
            <a:r>
              <a:rPr lang="en-US" sz="1800" b="1" dirty="0" err="1"/>
              <a:t>Verylong</a:t>
            </a:r>
            <a:r>
              <a:rPr lang="en-US" sz="1800" b="1" dirty="0"/>
              <a:t> queue: </a:t>
            </a:r>
            <a:r>
              <a:rPr lang="en-US" sz="1800" dirty="0"/>
              <a:t>24 nodes of 16 cores and 64GB memory (DELL C8820). Purchased in 2012. To be sunset when budget allows. Max wall time: 7 days. </a:t>
            </a:r>
            <a:r>
              <a:rPr lang="en-US" sz="1800" b="1" dirty="0"/>
              <a:t>OS: CentOS 7.3</a:t>
            </a:r>
            <a:endParaRPr lang="en-US" sz="1800" dirty="0"/>
          </a:p>
          <a:p>
            <a:pPr lvl="1"/>
            <a:r>
              <a:rPr lang="en-US" sz="1800" b="1" dirty="0"/>
              <a:t>Short queue: </a:t>
            </a:r>
            <a:r>
              <a:rPr lang="en-US" sz="1800" dirty="0"/>
              <a:t>4 nodes of which one will be re-purposed to new compile node. 16 cores and 128GB memory (Lenovo M3550 M5). Purchased in 2016. Max wall time: 6 hours. </a:t>
            </a:r>
            <a:r>
              <a:rPr lang="en-US" sz="1800" b="1" dirty="0"/>
              <a:t>OS: CentOS 7.3</a:t>
            </a:r>
            <a:endParaRPr lang="en-US" sz="1800" dirty="0"/>
          </a:p>
          <a:p>
            <a:pPr lvl="1"/>
            <a:r>
              <a:rPr lang="en-US" sz="1800" b="1" dirty="0" err="1"/>
              <a:t>Newlong</a:t>
            </a:r>
            <a:r>
              <a:rPr lang="en-US" sz="1800" b="1" dirty="0"/>
              <a:t> queue: </a:t>
            </a:r>
            <a:r>
              <a:rPr lang="en-US" sz="1800" dirty="0"/>
              <a:t>24 nodes of 28 cores and 128GB memory (DELL FX430). Purchased in 2017. Max wall time: 24 hours.</a:t>
            </a:r>
            <a:r>
              <a:rPr lang="en-US" sz="1800" b="1" dirty="0"/>
              <a:t> OS: CentOS 7.3</a:t>
            </a:r>
            <a:endParaRPr lang="en-US" sz="1800" dirty="0"/>
          </a:p>
          <a:p>
            <a:pPr lvl="1"/>
            <a:r>
              <a:rPr lang="en-US" sz="1800" b="1" dirty="0"/>
              <a:t>Quark queue: </a:t>
            </a:r>
            <a:r>
              <a:rPr lang="en-US" sz="1800" dirty="0"/>
              <a:t>28 nodes of 32 cores and 192GB memory (Lenovo SD530). Purchased in 2020. Max wall time: 24 hours. </a:t>
            </a:r>
            <a:r>
              <a:rPr lang="en-US" sz="1800" b="1" dirty="0"/>
              <a:t>OS: CentOS 8.2</a:t>
            </a:r>
            <a:endParaRPr lang="en-US" sz="1800" dirty="0"/>
          </a:p>
          <a:p>
            <a:pPr lvl="1"/>
            <a:r>
              <a:rPr lang="en-US" sz="1800" b="1" dirty="0"/>
              <a:t>Neutronics queue: </a:t>
            </a:r>
            <a:r>
              <a:rPr lang="en-US" sz="1800" dirty="0"/>
              <a:t>20 nodes of 32 cores and 192GB memory (Lenovo SD530). Purchased in 2020 – not yet operational. Max wall time: 7 days. </a:t>
            </a:r>
            <a:r>
              <a:rPr lang="en-US" sz="1800" b="1" dirty="0"/>
              <a:t>Reserved and paid for by the ESS neutronics group.  OS: CentOS 8.2</a:t>
            </a:r>
            <a:endParaRPr lang="en-US" sz="18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Compute capacities (HPC)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146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27EA5-6612-DB4E-837B-D487F5FE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capacities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86C19-C556-1745-B2F1-0B9B592B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C2983-0113-1C4A-B8DC-64009F0C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5</a:t>
            </a:fld>
            <a:endParaRPr lang="sv-S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F000B-0D7C-314E-A4B0-F98AE4AA565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04672" y="1438102"/>
            <a:ext cx="10562805" cy="4892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Lustre</a:t>
            </a:r>
            <a:r>
              <a:rPr lang="en-US" b="1" dirty="0"/>
              <a:t> file system: </a:t>
            </a:r>
            <a:r>
              <a:rPr lang="en-US" dirty="0"/>
              <a:t>66TB parallel filesystem exposed on QDR </a:t>
            </a:r>
            <a:r>
              <a:rPr lang="en-US" dirty="0" err="1"/>
              <a:t>Infniband</a:t>
            </a:r>
            <a:r>
              <a:rPr lang="en-US" dirty="0"/>
              <a:t> (</a:t>
            </a:r>
            <a:r>
              <a:rPr lang="en-US" dirty="0" err="1"/>
              <a:t>verylong</a:t>
            </a:r>
            <a:r>
              <a:rPr lang="en-US" dirty="0"/>
              <a:t>, short and </a:t>
            </a:r>
            <a:r>
              <a:rPr lang="en-US" dirty="0" err="1"/>
              <a:t>newlong</a:t>
            </a:r>
            <a:r>
              <a:rPr lang="en-US" dirty="0"/>
              <a:t> queues). Purchased in 2011. To be sunset H1 2021.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ZFS (r0n12): </a:t>
            </a:r>
            <a:r>
              <a:rPr lang="en-US" dirty="0"/>
              <a:t>80TB used for home directories and things requiring backup. This system is backed up to an offsite location (I2). Purchased in 2014.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ZFS (</a:t>
            </a:r>
            <a:r>
              <a:rPr lang="en-US" b="1" dirty="0" err="1"/>
              <a:t>groupdata</a:t>
            </a:r>
            <a:r>
              <a:rPr lang="en-US" b="1" dirty="0"/>
              <a:t>): </a:t>
            </a:r>
            <a:r>
              <a:rPr lang="en-US" dirty="0"/>
              <a:t>320TB used for reproducible data (results of simulations etc.) Not backed up. Purchased in 2017.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IBM </a:t>
            </a:r>
            <a:r>
              <a:rPr lang="en-US" b="1" dirty="0" err="1"/>
              <a:t>SpectrumScale</a:t>
            </a:r>
            <a:r>
              <a:rPr lang="en-US" b="1" dirty="0"/>
              <a:t> system: </a:t>
            </a:r>
            <a:r>
              <a:rPr lang="en-US" dirty="0"/>
              <a:t>0.5PB available EOY 2020.</a:t>
            </a:r>
            <a:endParaRPr lang="en-US" b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28F7C7-2C56-E744-B87C-C270F9BB97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Storage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59A96BC-A49B-8F4A-B1D1-7ED67EC5C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883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27EA5-6612-DB4E-837B-D487F5FE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capacities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86C19-C556-1745-B2F1-0B9B592B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C2983-0113-1C4A-B8DC-64009F0C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6</a:t>
            </a:fld>
            <a:endParaRPr lang="sv-S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F000B-0D7C-314E-A4B0-F98AE4AA565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04672" y="1438102"/>
            <a:ext cx="10562805" cy="4892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Compilers: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GCC for CentOS 8.2 versions 8.3.1, 9.2.0 and 10.2.0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GCC for CentOS 7.3 versions 4.6.2, 4.8.5, 8.2.0 and 9.2.0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Intel compiler for C, C++ and Fortran version 17.0	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OpenMPI</a:t>
            </a:r>
            <a:r>
              <a:rPr lang="en-US" b="1" dirty="0"/>
              <a:t> versions 3 and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McStas</a:t>
            </a:r>
            <a:r>
              <a:rPr lang="en-US" b="1" dirty="0"/>
              <a:t> versions 2.4.1, 2.5 and 2.6.1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Geant</a:t>
            </a:r>
            <a:r>
              <a:rPr lang="en-US" b="1" dirty="0"/>
              <a:t> version 4.9.5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HDF5 and Nexus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Mars version  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CERNLIB 2006 and ROOT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Misc</a:t>
            </a:r>
            <a:r>
              <a:rPr lang="en-US" b="1" dirty="0"/>
              <a:t> supporting software packages.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28F7C7-2C56-E744-B87C-C270F9BB97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59A96BC-A49B-8F4A-B1D1-7ED67EC5C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19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CBFB6-A9F3-D040-BB56-AA096612D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started: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9CB09-BBA1-234E-BC71-4F7806DB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5A4D7-18B7-8F4A-B5DC-515221E4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7</a:t>
            </a:fld>
            <a:endParaRPr lang="sv-SE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8EF12CF-1C58-2049-8FCE-7847F0D9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4EB9F1-47D8-0240-B59D-5D5C84870490}"/>
              </a:ext>
            </a:extLst>
          </p:cNvPr>
          <p:cNvSpPr txBox="1"/>
          <p:nvPr/>
        </p:nvSpPr>
        <p:spPr>
          <a:xfrm>
            <a:off x="1426464" y="1377696"/>
            <a:ext cx="101681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rgbClr val="666666"/>
                </a:solidFill>
              </a:rPr>
              <a:t>Prerequisites: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A computer connected to the Internet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A DMSC user identity (username and password)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  <a:p>
            <a:r>
              <a:rPr lang="en-US" sz="2000" dirty="0">
                <a:solidFill>
                  <a:srgbClr val="666666"/>
                </a:solidFill>
              </a:rPr>
              <a:t> </a:t>
            </a:r>
            <a:r>
              <a:rPr lang="en-US" sz="2000" b="1" dirty="0">
                <a:solidFill>
                  <a:srgbClr val="666666"/>
                </a:solidFill>
              </a:rPr>
              <a:t>how to Access:</a:t>
            </a:r>
          </a:p>
          <a:p>
            <a:endParaRPr lang="en-US" b="1" dirty="0">
              <a:solidFill>
                <a:srgbClr val="666666"/>
              </a:solidFill>
            </a:endParaRPr>
          </a:p>
          <a:p>
            <a:r>
              <a:rPr lang="en-US" sz="1600" dirty="0">
                <a:solidFill>
                  <a:srgbClr val="666666"/>
                </a:solidFill>
                <a:latin typeface="PT Mono" panose="02060509020205020204" pitchFamily="49" charset="77"/>
              </a:rPr>
              <a:t>$ </a:t>
            </a:r>
            <a:r>
              <a:rPr lang="en-US" sz="1600" dirty="0" err="1">
                <a:solidFill>
                  <a:srgbClr val="666666"/>
                </a:solidFill>
                <a:latin typeface="PT Mono" panose="02060509020205020204" pitchFamily="49" charset="77"/>
              </a:rPr>
              <a:t>ssh</a:t>
            </a:r>
            <a:r>
              <a:rPr lang="en-US" sz="1600" dirty="0">
                <a:solidFill>
                  <a:srgbClr val="666666"/>
                </a:solidFill>
                <a:latin typeface="PT Mono" panose="02060509020205020204" pitchFamily="49" charset="77"/>
              </a:rPr>
              <a:t> </a:t>
            </a:r>
            <a:r>
              <a:rPr lang="en-US" sz="1600" dirty="0" err="1">
                <a:solidFill>
                  <a:srgbClr val="666666"/>
                </a:solidFill>
                <a:latin typeface="PT Mono" panose="02060509020205020204" pitchFamily="49" charset="77"/>
              </a:rPr>
              <a:t>USERNAME$login.esss.dk</a:t>
            </a:r>
            <a:r>
              <a:rPr lang="en-US" sz="1600" dirty="0">
                <a:solidFill>
                  <a:srgbClr val="666666"/>
                </a:solidFill>
                <a:latin typeface="PT Mono" panose="02060509020205020204" pitchFamily="49" charset="77"/>
              </a:rPr>
              <a:t> &lt;enter&gt;</a:t>
            </a:r>
          </a:p>
          <a:p>
            <a:r>
              <a:rPr lang="sv-SE" sz="1600" dirty="0">
                <a:latin typeface="PT Mono" panose="02060509020205020204" pitchFamily="49" charset="77"/>
              </a:rPr>
              <a:t>[</a:t>
            </a:r>
            <a:r>
              <a:rPr lang="sv-SE" sz="1600" dirty="0" err="1">
                <a:latin typeface="PT Mono" panose="02060509020205020204" pitchFamily="49" charset="77"/>
              </a:rPr>
              <a:t>USERNAME@login</a:t>
            </a:r>
            <a:r>
              <a:rPr lang="sv-SE" sz="1600" dirty="0">
                <a:latin typeface="PT Mono" panose="02060509020205020204" pitchFamily="49" charset="77"/>
              </a:rPr>
              <a:t> ~]$ </a:t>
            </a:r>
            <a:r>
              <a:rPr lang="sv-SE" sz="1600" dirty="0" err="1">
                <a:latin typeface="PT Mono" panose="02060509020205020204" pitchFamily="49" charset="77"/>
              </a:rPr>
              <a:t>ssh</a:t>
            </a:r>
            <a:r>
              <a:rPr lang="sv-SE" sz="1600" dirty="0">
                <a:latin typeface="PT Mono" panose="02060509020205020204" pitchFamily="49" charset="77"/>
              </a:rPr>
              <a:t> </a:t>
            </a:r>
            <a:r>
              <a:rPr lang="sv-SE" sz="1600" dirty="0" err="1">
                <a:latin typeface="PT Mono" panose="02060509020205020204" pitchFamily="49" charset="77"/>
              </a:rPr>
              <a:t>compile</a:t>
            </a:r>
            <a:r>
              <a:rPr lang="sv-SE" sz="1600" dirty="0">
                <a:latin typeface="PT Mono" panose="02060509020205020204" pitchFamily="49" charset="77"/>
              </a:rPr>
              <a:t> &lt;</a:t>
            </a:r>
            <a:r>
              <a:rPr lang="sv-SE" sz="1600" dirty="0" err="1">
                <a:latin typeface="PT Mono" panose="02060509020205020204" pitchFamily="49" charset="77"/>
              </a:rPr>
              <a:t>enter</a:t>
            </a:r>
            <a:r>
              <a:rPr lang="sv-SE" sz="1600" dirty="0">
                <a:latin typeface="PT Mono" panose="02060509020205020204" pitchFamily="49" charset="77"/>
              </a:rPr>
              <a:t>&gt;        </a:t>
            </a:r>
            <a:r>
              <a:rPr lang="sv-SE" sz="1600" dirty="0"/>
              <a:t>// For </a:t>
            </a:r>
            <a:r>
              <a:rPr lang="sv-SE" sz="1600" dirty="0" err="1"/>
              <a:t>using</a:t>
            </a:r>
            <a:r>
              <a:rPr lang="sv-SE" sz="1600" dirty="0"/>
              <a:t> the </a:t>
            </a:r>
            <a:r>
              <a:rPr lang="sv-SE" sz="1600" dirty="0" err="1"/>
              <a:t>verylong</a:t>
            </a:r>
            <a:r>
              <a:rPr lang="sv-SE" sz="1600" dirty="0"/>
              <a:t>, short and </a:t>
            </a:r>
            <a:r>
              <a:rPr lang="sv-SE" sz="1600" dirty="0" err="1"/>
              <a:t>newlong</a:t>
            </a:r>
            <a:r>
              <a:rPr lang="sv-SE" sz="1600" dirty="0"/>
              <a:t> </a:t>
            </a:r>
            <a:r>
              <a:rPr lang="sv-SE" sz="1600" dirty="0" err="1"/>
              <a:t>queues</a:t>
            </a:r>
            <a:endParaRPr lang="sv-SE" sz="1600" dirty="0"/>
          </a:p>
          <a:p>
            <a:r>
              <a:rPr lang="sv-SE" sz="1600" dirty="0">
                <a:latin typeface="PT Mono" panose="02060509020205020204" pitchFamily="49" charset="77"/>
              </a:rPr>
              <a:t>[</a:t>
            </a:r>
            <a:r>
              <a:rPr lang="sv-SE" sz="1600" dirty="0" err="1">
                <a:latin typeface="PT Mono" panose="02060509020205020204" pitchFamily="49" charset="77"/>
              </a:rPr>
              <a:t>USERNAME@login</a:t>
            </a:r>
            <a:r>
              <a:rPr lang="sv-SE" sz="1600" dirty="0">
                <a:latin typeface="PT Mono" panose="02060509020205020204" pitchFamily="49" charset="77"/>
              </a:rPr>
              <a:t> ~]$ </a:t>
            </a:r>
            <a:r>
              <a:rPr lang="sv-SE" sz="1600" dirty="0" err="1">
                <a:latin typeface="PT Mono" panose="02060509020205020204" pitchFamily="49" charset="77"/>
              </a:rPr>
              <a:t>ssh</a:t>
            </a:r>
            <a:r>
              <a:rPr lang="sv-SE" sz="1600" dirty="0">
                <a:latin typeface="PT Mono" panose="02060509020205020204" pitchFamily="49" charset="77"/>
              </a:rPr>
              <a:t> </a:t>
            </a:r>
            <a:r>
              <a:rPr lang="sv-SE" sz="1600" dirty="0" err="1">
                <a:latin typeface="PT Mono" panose="02060509020205020204" pitchFamily="49" charset="77"/>
              </a:rPr>
              <a:t>quarkcompile</a:t>
            </a:r>
            <a:r>
              <a:rPr lang="sv-SE" sz="1600" dirty="0">
                <a:latin typeface="PT Mono" panose="02060509020205020204" pitchFamily="49" charset="77"/>
              </a:rPr>
              <a:t> &lt;</a:t>
            </a:r>
            <a:r>
              <a:rPr lang="sv-SE" sz="1600" dirty="0" err="1">
                <a:latin typeface="PT Mono" panose="02060509020205020204" pitchFamily="49" charset="77"/>
              </a:rPr>
              <a:t>enter</a:t>
            </a:r>
            <a:r>
              <a:rPr lang="sv-SE" sz="1600" dirty="0">
                <a:latin typeface="PT Mono" panose="02060509020205020204" pitchFamily="49" charset="77"/>
              </a:rPr>
              <a:t>&gt;   </a:t>
            </a:r>
            <a:r>
              <a:rPr lang="sv-SE" sz="1600" dirty="0"/>
              <a:t>// for </a:t>
            </a:r>
            <a:r>
              <a:rPr lang="sv-SE" sz="1600" dirty="0" err="1"/>
              <a:t>using</a:t>
            </a:r>
            <a:r>
              <a:rPr lang="sv-SE" sz="1600" dirty="0"/>
              <a:t> the </a:t>
            </a:r>
            <a:r>
              <a:rPr lang="sv-SE" sz="1600" dirty="0" err="1"/>
              <a:t>quark</a:t>
            </a:r>
            <a:r>
              <a:rPr lang="sv-SE" sz="1600" dirty="0"/>
              <a:t> </a:t>
            </a:r>
            <a:r>
              <a:rPr lang="sv-SE" sz="1600" dirty="0" err="1"/>
              <a:t>queue</a:t>
            </a:r>
            <a:endParaRPr lang="sv-SE" sz="1600" dirty="0"/>
          </a:p>
          <a:p>
            <a:endParaRPr lang="sv-SE" sz="1600" b="1" dirty="0">
              <a:solidFill>
                <a:srgbClr val="666666"/>
              </a:solidFill>
            </a:endParaRPr>
          </a:p>
          <a:p>
            <a:endParaRPr lang="sv-SE" sz="1600" b="1" dirty="0">
              <a:solidFill>
                <a:srgbClr val="666666"/>
              </a:solidFill>
            </a:endParaRPr>
          </a:p>
          <a:p>
            <a:r>
              <a:rPr lang="en-US" sz="2000" b="1" dirty="0">
                <a:solidFill>
                  <a:srgbClr val="666666"/>
                </a:solidFill>
              </a:rPr>
              <a:t>How to get support: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66666"/>
                </a:solidFill>
              </a:rPr>
              <a:t>Write a email to </a:t>
            </a:r>
            <a:r>
              <a:rPr lang="en-US" sz="2000" dirty="0">
                <a:solidFill>
                  <a:srgbClr val="666666"/>
                </a:solidFill>
                <a:hlinkClick r:id="rId2"/>
              </a:rPr>
              <a:t>support@esss.dk</a:t>
            </a:r>
            <a:r>
              <a:rPr lang="en-US" sz="2000" dirty="0">
                <a:solidFill>
                  <a:srgbClr val="666666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66666"/>
                </a:solidFill>
              </a:rPr>
              <a:t>Cluster usage </a:t>
            </a:r>
            <a:r>
              <a:rPr lang="en-US" sz="2000" dirty="0" err="1">
                <a:solidFill>
                  <a:srgbClr val="666666"/>
                </a:solidFill>
              </a:rPr>
              <a:t>howto</a:t>
            </a:r>
            <a:r>
              <a:rPr lang="en-US" sz="2000" dirty="0">
                <a:solidFill>
                  <a:srgbClr val="666666"/>
                </a:solidFill>
              </a:rPr>
              <a:t>: https://</a:t>
            </a:r>
            <a:r>
              <a:rPr lang="en-US" sz="2000" dirty="0" err="1">
                <a:solidFill>
                  <a:srgbClr val="666666"/>
                </a:solidFill>
              </a:rPr>
              <a:t>confluence.esss.lu.se</a:t>
            </a:r>
            <a:r>
              <a:rPr lang="en-US" sz="2000" dirty="0">
                <a:solidFill>
                  <a:srgbClr val="666666"/>
                </a:solidFill>
              </a:rPr>
              <a:t>/display/DCC/</a:t>
            </a:r>
            <a:r>
              <a:rPr lang="en-US" sz="2000" dirty="0" err="1">
                <a:solidFill>
                  <a:srgbClr val="666666"/>
                </a:solidFill>
              </a:rPr>
              <a:t>DMSC+computing+cluster</a:t>
            </a:r>
            <a:endParaRPr lang="en-US" sz="2000" dirty="0">
              <a:solidFill>
                <a:srgbClr val="666666"/>
              </a:solidFill>
            </a:endParaRP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6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20F35-082E-1E4D-9885-5C30589A8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Hubs at DMSC	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D2A94-37B8-F94E-9DAB-0A89804A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3F93F-4316-F042-8010-AC03F737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8</a:t>
            </a:fld>
            <a:endParaRPr lang="sv-SE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EBCFF5B-5483-A14E-83C5-6EDAB058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2020-10-23</a:t>
            </a:fld>
            <a:endParaRPr lang="sv-S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A195B9-BECD-854C-9DAA-CE7257EB2F25}"/>
              </a:ext>
            </a:extLst>
          </p:cNvPr>
          <p:cNvSpPr txBox="1"/>
          <p:nvPr/>
        </p:nvSpPr>
        <p:spPr>
          <a:xfrm>
            <a:off x="1115901" y="1328928"/>
            <a:ext cx="100763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66666"/>
                </a:solidFill>
              </a:rPr>
              <a:t>Currently only available internally on ESS networks due to security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66666"/>
                </a:solidFill>
              </a:rPr>
              <a:t>Currently only sized as medium size virtual machines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6666"/>
              </a:solidFill>
            </a:endParaRPr>
          </a:p>
          <a:p>
            <a:pPr algn="l"/>
            <a:r>
              <a:rPr lang="en-US" sz="2400" b="1" dirty="0" err="1">
                <a:solidFill>
                  <a:srgbClr val="666666"/>
                </a:solidFill>
              </a:rPr>
              <a:t>Jupyter</a:t>
            </a:r>
            <a:r>
              <a:rPr lang="en-US" sz="2400" b="1" dirty="0">
                <a:solidFill>
                  <a:srgbClr val="666666"/>
                </a:solidFill>
              </a:rPr>
              <a:t> plans in 2021: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66666"/>
                </a:solidFill>
              </a:rPr>
              <a:t>We aim for integration with the DMSC HPC cluster in Q1 2021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66666"/>
                </a:solidFill>
              </a:rPr>
              <a:t>Work is on-going for having public exposed (but secure) JHUBS available.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4463</TotalTime>
  <Words>683</Words>
  <Application>Microsoft Macintosh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PT Mono</vt:lpstr>
      <vt:lpstr>Segoe UI</vt:lpstr>
      <vt:lpstr>Segoe UI Light</vt:lpstr>
      <vt:lpstr>Segoe UI Semibold</vt:lpstr>
      <vt:lpstr>Wingdings</vt:lpstr>
      <vt:lpstr>Office-tema</vt:lpstr>
      <vt:lpstr>PowerPoint Presentation</vt:lpstr>
      <vt:lpstr>HighNESS Kick-off meeting </vt:lpstr>
      <vt:lpstr>Tasks and plans</vt:lpstr>
      <vt:lpstr>Current capacities</vt:lpstr>
      <vt:lpstr>Current capacities</vt:lpstr>
      <vt:lpstr>Current capacities</vt:lpstr>
      <vt:lpstr>How to get started:</vt:lpstr>
      <vt:lpstr>Jupyter Hubs at DMSC </vt:lpstr>
      <vt:lpstr>Finish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cp:lastPrinted>2019-03-08T10:27:30Z</cp:lastPrinted>
  <dcterms:created xsi:type="dcterms:W3CDTF">2020-10-21T08:27:59Z</dcterms:created>
  <dcterms:modified xsi:type="dcterms:W3CDTF">2020-10-26T08:56:27Z</dcterms:modified>
</cp:coreProperties>
</file>