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67" r:id="rId2"/>
    <p:sldId id="272" r:id="rId3"/>
    <p:sldId id="332" r:id="rId4"/>
    <p:sldId id="368" r:id="rId5"/>
    <p:sldId id="369" r:id="rId6"/>
    <p:sldId id="370" r:id="rId7"/>
    <p:sldId id="367" r:id="rId8"/>
    <p:sldId id="333" r:id="rId9"/>
    <p:sldId id="409" r:id="rId10"/>
    <p:sldId id="410" r:id="rId11"/>
    <p:sldId id="411" r:id="rId12"/>
    <p:sldId id="334" r:id="rId13"/>
    <p:sldId id="371" r:id="rId14"/>
    <p:sldId id="335" r:id="rId15"/>
    <p:sldId id="375" r:id="rId16"/>
    <p:sldId id="376" r:id="rId17"/>
    <p:sldId id="377" r:id="rId18"/>
    <p:sldId id="378" r:id="rId19"/>
    <p:sldId id="383" r:id="rId20"/>
    <p:sldId id="382" r:id="rId21"/>
    <p:sldId id="381" r:id="rId22"/>
    <p:sldId id="384" r:id="rId23"/>
    <p:sldId id="336" r:id="rId24"/>
    <p:sldId id="385" r:id="rId25"/>
    <p:sldId id="391" r:id="rId26"/>
    <p:sldId id="392" r:id="rId27"/>
    <p:sldId id="396" r:id="rId28"/>
    <p:sldId id="397" r:id="rId29"/>
    <p:sldId id="398" r:id="rId30"/>
    <p:sldId id="399" r:id="rId31"/>
    <p:sldId id="337" r:id="rId32"/>
    <p:sldId id="386" r:id="rId33"/>
    <p:sldId id="387" r:id="rId34"/>
    <p:sldId id="388" r:id="rId35"/>
    <p:sldId id="389" r:id="rId36"/>
    <p:sldId id="393" r:id="rId37"/>
    <p:sldId id="394" r:id="rId38"/>
    <p:sldId id="400" r:id="rId39"/>
    <p:sldId id="395" r:id="rId40"/>
    <p:sldId id="407" r:id="rId41"/>
    <p:sldId id="406" r:id="rId42"/>
    <p:sldId id="408" r:id="rId43"/>
    <p:sldId id="401" r:id="rId44"/>
    <p:sldId id="343" r:id="rId45"/>
    <p:sldId id="402" r:id="rId46"/>
    <p:sldId id="404" r:id="rId47"/>
    <p:sldId id="344" r:id="rId48"/>
    <p:sldId id="340" r:id="rId49"/>
    <p:sldId id="345" r:id="rId50"/>
    <p:sldId id="342" r:id="rId51"/>
    <p:sldId id="277" r:id="rId5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0EC"/>
    <a:srgbClr val="945200"/>
    <a:srgbClr val="CCCCCC"/>
    <a:srgbClr val="666666"/>
    <a:srgbClr val="FECC99"/>
    <a:srgbClr val="FEE6CC"/>
    <a:srgbClr val="CCDFDB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30" autoAdjust="0"/>
    <p:restoredTop sz="94681" autoAdjust="0"/>
  </p:normalViewPr>
  <p:slideViewPr>
    <p:cSldViewPr snapToGrid="0" snapToObjects="1">
      <p:cViewPr varScale="1">
        <p:scale>
          <a:sx n="158" d="100"/>
          <a:sy n="158" d="100"/>
        </p:scale>
        <p:origin x="5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2020-12-01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2020-12-01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2020-12-01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2020-12-01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2020-12-01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2020-12-01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2020-12-01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2020-12-01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2020-12-01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h/8x9py10j2875kzvwl9zk8hrjt13n6v/T/com.microsoft.Word/WebArchiveCopyPasteTempFiles/cidimage001.png@01D59879.3DA18D00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68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1195755"/>
            <a:ext cx="10472615" cy="2303802"/>
          </a:xfrm>
        </p:spPr>
        <p:txBody>
          <a:bodyPr/>
          <a:lstStyle/>
          <a:p>
            <a:pPr algn="ctr"/>
            <a:r>
              <a:rPr lang="en-GB" dirty="0"/>
              <a:t>Cryomodule / Valve box </a:t>
            </a:r>
            <a:br>
              <a:rPr lang="en-GB" dirty="0"/>
            </a:br>
            <a:r>
              <a:rPr lang="en-GB" dirty="0"/>
              <a:t>jumper connection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354" y="5217701"/>
            <a:ext cx="9202703" cy="921363"/>
          </a:xfrm>
        </p:spPr>
        <p:txBody>
          <a:bodyPr/>
          <a:lstStyle/>
          <a:p>
            <a:pPr algn="ctr"/>
            <a:r>
              <a:rPr lang="en-GB" sz="2000" dirty="0"/>
              <a:t>Presenter: </a:t>
            </a:r>
            <a:r>
              <a:rPr lang="en-GB" sz="2000" dirty="0" err="1"/>
              <a:t>Jarosław</a:t>
            </a:r>
            <a:r>
              <a:rPr lang="en-GB" sz="2000" dirty="0"/>
              <a:t> </a:t>
            </a:r>
            <a:r>
              <a:rPr lang="en-GB" sz="2000" dirty="0" err="1"/>
              <a:t>Fydrych</a:t>
            </a:r>
            <a:r>
              <a:rPr lang="en-GB" sz="2000" dirty="0"/>
              <a:t> (on behalf of the project team)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64F24221-5206-DB42-B5FC-F9F7DED46C6E}"/>
              </a:ext>
            </a:extLst>
          </p:cNvPr>
          <p:cNvSpPr txBox="1">
            <a:spLocks/>
          </p:cNvSpPr>
          <p:nvPr/>
        </p:nvSpPr>
        <p:spPr>
          <a:xfrm>
            <a:off x="1549354" y="6289979"/>
            <a:ext cx="9202703" cy="408016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Segoe UI" panose="020B0502040204020203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None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/>
              <a:t>CDR for CM-</a:t>
            </a:r>
            <a:r>
              <a:rPr lang="en-GB" sz="2000" dirty="0" err="1"/>
              <a:t>VBox</a:t>
            </a:r>
            <a:r>
              <a:rPr lang="en-GB" sz="2000" dirty="0"/>
              <a:t> Jumper Connection, ESS, 2020-12-02 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A9895FD-0D31-1949-9AE6-422D36A2B316}"/>
              </a:ext>
            </a:extLst>
          </p:cNvPr>
          <p:cNvSpPr/>
          <p:nvPr/>
        </p:nvSpPr>
        <p:spPr>
          <a:xfrm rot="10800000">
            <a:off x="2356126" y="1520789"/>
            <a:ext cx="8864600" cy="1911381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1.2. TS2 vacuum pump-down translation incident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818AC-684C-F84A-BF40-2FBDC1D1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249" y="1422183"/>
            <a:ext cx="3918201" cy="480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D6CD72-0A15-BF43-9619-9579B3EC9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75" y="1502359"/>
            <a:ext cx="6555250" cy="47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A9895FD-0D31-1949-9AE6-422D36A2B316}"/>
              </a:ext>
            </a:extLst>
          </p:cNvPr>
          <p:cNvSpPr/>
          <p:nvPr/>
        </p:nvSpPr>
        <p:spPr>
          <a:xfrm rot="10800000">
            <a:off x="2356126" y="1520789"/>
            <a:ext cx="8864600" cy="1911381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1.2. TS2 vacuum pump-down translation incident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818AC-684C-F84A-BF40-2FBDC1D1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249" y="1422183"/>
            <a:ext cx="3918201" cy="480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6843F-540B-324B-B228-AAAD39F9F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58" y="1333765"/>
            <a:ext cx="6309075" cy="550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1.3. TS2 temporary solution (Rigid sleeve)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FB177-42CF-9046-B418-F34FC0846F9A}"/>
              </a:ext>
            </a:extLst>
          </p:cNvPr>
          <p:cNvPicPr/>
          <p:nvPr/>
        </p:nvPicPr>
        <p:blipFill rotWithShape="1">
          <a:blip r:embed="rId2"/>
          <a:srcRect t="6806" r="32" b="-1"/>
          <a:stretch/>
        </p:blipFill>
        <p:spPr bwMode="auto">
          <a:xfrm>
            <a:off x="2857237" y="1497197"/>
            <a:ext cx="9191425" cy="5388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D6F0AB1-ED44-734F-B759-E238C3C02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453" y="2737896"/>
            <a:ext cx="1951567" cy="78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1467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DN450 connection sleeve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146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rigid pipe</a:t>
            </a:r>
            <a:endParaRPr lang="en-US" altLang="sv-SE" sz="2400" dirty="0">
              <a:latin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B0B7EA-4568-494A-942F-5B3495680110}"/>
              </a:ext>
            </a:extLst>
          </p:cNvPr>
          <p:cNvCxnSpPr>
            <a:cxnSpLocks/>
          </p:cNvCxnSpPr>
          <p:nvPr/>
        </p:nvCxnSpPr>
        <p:spPr>
          <a:xfrm flipV="1">
            <a:off x="2814125" y="2618079"/>
            <a:ext cx="2993843" cy="378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1.3. TS2 temporary solution (Rigid sleeve)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80697-DA12-1F44-85EC-01BD263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55" y="1393940"/>
            <a:ext cx="4063803" cy="5340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4BD87-0571-374E-AA6C-A471646E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887" y="1572446"/>
            <a:ext cx="3797938" cy="49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Updated requirements for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interface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2.1. Requirements for ADJUSTABILITY</a:t>
            </a:r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A92004F-01C0-8E4C-9198-3832FD2A2C91}"/>
              </a:ext>
            </a:extLst>
          </p:cNvPr>
          <p:cNvSpPr txBox="1">
            <a:spLocks/>
          </p:cNvSpPr>
          <p:nvPr/>
        </p:nvSpPr>
        <p:spPr>
          <a:xfrm>
            <a:off x="8257548" y="61411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46034B-C1C0-644D-B72D-48CC8F9CCB40}"/>
              </a:ext>
            </a:extLst>
          </p:cNvPr>
          <p:cNvSpPr/>
          <p:nvPr/>
        </p:nvSpPr>
        <p:spPr>
          <a:xfrm>
            <a:off x="239350" y="1422183"/>
            <a:ext cx="110412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CRYO vacuum jacket (external envelope) in the valve box jumper connection shall allow for adjustments of </a:t>
            </a:r>
          </a:p>
          <a:p>
            <a:r>
              <a:rPr lang="en-GB" sz="2400" dirty="0"/>
              <a:t>a)  +/- 10 mm longitudinally </a:t>
            </a:r>
            <a:r>
              <a:rPr lang="en-GB" sz="2400" dirty="0" err="1"/>
              <a:t>w.r.t</a:t>
            </a:r>
            <a:r>
              <a:rPr lang="en-GB" sz="2400" dirty="0"/>
              <a:t>. the vacuum jacket interface plane,</a:t>
            </a:r>
          </a:p>
          <a:p>
            <a:r>
              <a:rPr lang="en-GB" sz="2400" dirty="0"/>
              <a:t>b)  10 mm radially </a:t>
            </a:r>
            <a:r>
              <a:rPr lang="en-GB" sz="2400" dirty="0" err="1"/>
              <a:t>w.r.t</a:t>
            </a:r>
            <a:r>
              <a:rPr lang="en-GB" sz="2400" dirty="0"/>
              <a:t>. vacuum jacket centre line, and</a:t>
            </a:r>
          </a:p>
          <a:p>
            <a:r>
              <a:rPr lang="en-GB" sz="2400" dirty="0"/>
              <a:t>c)  +/- 4 </a:t>
            </a:r>
            <a:r>
              <a:rPr lang="en-GB" sz="2400" dirty="0" err="1"/>
              <a:t>deg</a:t>
            </a:r>
            <a:r>
              <a:rPr lang="en-GB" sz="2400" dirty="0"/>
              <a:t> angularly </a:t>
            </a:r>
            <a:r>
              <a:rPr lang="en-GB" sz="2400" dirty="0" err="1"/>
              <a:t>w.r.t</a:t>
            </a:r>
            <a:r>
              <a:rPr lang="en-GB" sz="2400" dirty="0"/>
              <a:t>. nominal position of the M12 bolt holes shown in Figures 6 and 7 in Interface Sheets </a:t>
            </a:r>
          </a:p>
          <a:p>
            <a:r>
              <a:rPr lang="en-GB" sz="2400" dirty="0"/>
              <a:t>          ESS-0011309 (CDS-EL) and </a:t>
            </a:r>
            <a:r>
              <a:rPr lang="sv-SE" sz="2400" dirty="0"/>
              <a:t>ESS-0015219</a:t>
            </a:r>
            <a:r>
              <a:rPr lang="en-GB" sz="2400" dirty="0"/>
              <a:t> (CDS-LTS2) </a:t>
            </a:r>
          </a:p>
          <a:p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7DC0A-260B-684E-891A-B22C324C6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3" y="4076943"/>
            <a:ext cx="2834658" cy="2297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653979-0F7B-F946-B43A-BDA81F976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18" y="4006118"/>
            <a:ext cx="3960689" cy="2438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6E9101-821F-E34B-8246-ED497F66A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-953" r="49051" b="31747"/>
          <a:stretch/>
        </p:blipFill>
        <p:spPr>
          <a:xfrm>
            <a:off x="8732975" y="3400255"/>
            <a:ext cx="3459025" cy="3105150"/>
          </a:xfrm>
          <a:prstGeom prst="rect">
            <a:avLst/>
          </a:prstGeom>
        </p:spPr>
      </p:pic>
      <p:sp>
        <p:nvSpPr>
          <p:cNvPr id="12" name="Platshållare för bildnummer 4">
            <a:extLst>
              <a:ext uri="{FF2B5EF4-FFF2-40B4-BE49-F238E27FC236}">
                <a16:creationId xmlns:a16="http://schemas.microsoft.com/office/drawing/2014/main" id="{19201DCF-5272-FC43-A3B0-846FE334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Updated requirements for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interface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2.2. Requirements for FLEXIBILITY (require during a failure mode)</a:t>
            </a:r>
            <a:endParaRPr lang="en-GB" dirty="0"/>
          </a:p>
        </p:txBody>
      </p:sp>
      <p:sp>
        <p:nvSpPr>
          <p:cNvPr id="12" name="Platshållare för bildnummer 4">
            <a:extLst>
              <a:ext uri="{FF2B5EF4-FFF2-40B4-BE49-F238E27FC236}">
                <a16:creationId xmlns:a16="http://schemas.microsoft.com/office/drawing/2014/main" id="{9ED7FB5D-91F6-7745-8E4F-0F8A13915B27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A809DF-6F29-6F4E-B0F4-6560A545B8CE}"/>
              </a:ext>
            </a:extLst>
          </p:cNvPr>
          <p:cNvSpPr/>
          <p:nvPr/>
        </p:nvSpPr>
        <p:spPr>
          <a:xfrm>
            <a:off x="307929" y="1422183"/>
            <a:ext cx="110412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CRYO vacuum jacket (external envelope) in the valve box jumper connection shall allow for flexibility of </a:t>
            </a:r>
          </a:p>
          <a:p>
            <a:r>
              <a:rPr lang="en-GB" sz="2400" dirty="0"/>
              <a:t>a)  +0 mm/-4.05 mm longitudinally </a:t>
            </a:r>
            <a:r>
              <a:rPr lang="en-GB" sz="2400" dirty="0" err="1"/>
              <a:t>w.r.t</a:t>
            </a:r>
            <a:r>
              <a:rPr lang="en-GB" sz="2400" dirty="0"/>
              <a:t>. the vacuum jacket interface plane and</a:t>
            </a:r>
          </a:p>
          <a:p>
            <a:r>
              <a:rPr lang="en-GB" sz="2400" dirty="0"/>
              <a:t>b)  2.35 mm radially </a:t>
            </a:r>
            <a:r>
              <a:rPr lang="en-GB" sz="2400" dirty="0" err="1"/>
              <a:t>w.r.t</a:t>
            </a:r>
            <a:r>
              <a:rPr lang="en-GB" sz="2400" dirty="0"/>
              <a:t>. vacuum jacket centre line</a:t>
            </a:r>
          </a:p>
          <a:p>
            <a:endParaRPr lang="en-GB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459AB5-0D4C-994A-AC22-7BA9E99D2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-953" r="49051" b="31747"/>
          <a:stretch/>
        </p:blipFill>
        <p:spPr>
          <a:xfrm>
            <a:off x="8732975" y="3400255"/>
            <a:ext cx="34590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Updated requirements for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interface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2.3. Requirements for PERMISSIBLE MECHANICAL LOADS</a:t>
            </a:r>
            <a:endParaRPr lang="en-GB" dirty="0"/>
          </a:p>
        </p:txBody>
      </p:sp>
      <p:sp>
        <p:nvSpPr>
          <p:cNvPr id="12" name="Platshållare för bildnummer 4">
            <a:extLst>
              <a:ext uri="{FF2B5EF4-FFF2-40B4-BE49-F238E27FC236}">
                <a16:creationId xmlns:a16="http://schemas.microsoft.com/office/drawing/2014/main" id="{9ED7FB5D-91F6-7745-8E4F-0F8A13915B27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7" name="Picture 2" descr="/var/folders/fh/8x9py10j2875kzvwl9zk8hrjt13n6v/T/com.microsoft.Word/WebArchiveCopyPasteTempFiles/cidimage001.png@01D59879.3DA18D00">
            <a:extLst>
              <a:ext uri="{FF2B5EF4-FFF2-40B4-BE49-F238E27FC236}">
                <a16:creationId xmlns:a16="http://schemas.microsoft.com/office/drawing/2014/main" id="{E3B3FFDB-4445-9347-BDB9-3285AB187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47" y="1437743"/>
            <a:ext cx="7670800" cy="524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4BBD6B-7371-984E-999B-C6D0772EE3E0}"/>
              </a:ext>
            </a:extLst>
          </p:cNvPr>
          <p:cNvPicPr/>
          <p:nvPr/>
        </p:nvPicPr>
        <p:blipFill rotWithShape="1">
          <a:blip r:embed="rId4"/>
          <a:srcRect t="5643"/>
          <a:stretch/>
        </p:blipFill>
        <p:spPr>
          <a:xfrm>
            <a:off x="282840" y="2089435"/>
            <a:ext cx="3648405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Updated requirements for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interface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2.3. Requirements for PERMISSIBLE MECHANICAL LOADS</a:t>
            </a:r>
            <a:endParaRPr lang="en-GB" dirty="0"/>
          </a:p>
        </p:txBody>
      </p:sp>
      <p:sp>
        <p:nvSpPr>
          <p:cNvPr id="12" name="Platshållare för bildnummer 4">
            <a:extLst>
              <a:ext uri="{FF2B5EF4-FFF2-40B4-BE49-F238E27FC236}">
                <a16:creationId xmlns:a16="http://schemas.microsoft.com/office/drawing/2014/main" id="{9ED7FB5D-91F6-7745-8E4F-0F8A13915B27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417A00-5A67-7B45-8B57-979054A36F2B}"/>
              </a:ext>
            </a:extLst>
          </p:cNvPr>
          <p:cNvPicPr/>
          <p:nvPr/>
        </p:nvPicPr>
        <p:blipFill rotWithShape="1">
          <a:blip r:embed="rId2"/>
          <a:srcRect t="5643"/>
          <a:stretch/>
        </p:blipFill>
        <p:spPr>
          <a:xfrm>
            <a:off x="282840" y="2089435"/>
            <a:ext cx="3648405" cy="2976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D1411-FCE2-F74C-931E-79060A15F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80" y="3114505"/>
            <a:ext cx="2468883" cy="2027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B97F34-2AF5-DF48-92CD-22C0AD9B1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252" y="1600095"/>
            <a:ext cx="3956105" cy="27890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AF652C-B089-9341-954C-11379860E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69" y="4498564"/>
            <a:ext cx="3417988" cy="21350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43BEAE-1C65-7C43-8FA8-C43D4B8648AA}"/>
                  </a:ext>
                </a:extLst>
              </p:cNvPr>
              <p:cNvSpPr txBox="1"/>
              <p:nvPr/>
            </p:nvSpPr>
            <p:spPr>
              <a:xfrm>
                <a:off x="3721445" y="5493229"/>
                <a:ext cx="4128459" cy="96010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normAutofit fontScale="550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sz="26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pl-PL" sz="2667" i="1">
                        <a:latin typeface="Cambria Math" panose="02040503050406030204" pitchFamily="18" charset="0"/>
                      </a:rPr>
                      <m:t>=4 </m:t>
                    </m:r>
                    <m:r>
                      <a:rPr lang="pl-PL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l-PL" sz="2667" i="1">
                        <a:latin typeface="Cambria Math" panose="02040503050406030204" pitchFamily="18" charset="0"/>
                      </a:rPr>
                      <m:t>𝐹𝑛</m:t>
                    </m:r>
                    <m:r>
                      <a:rPr lang="pl-PL" sz="2667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l-PL" sz="26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6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pl-PL" sz="26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pl-PL" sz="26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pl-PL" sz="26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6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pl-PL" sz="26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pl-PL" sz="2667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num>
                      <m:den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0−</m:t>
                        </m:r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𝐿𝑛</m:t>
                        </m:r>
                      </m:den>
                    </m:f>
                    <m:r>
                      <a:rPr lang="pl-PL" sz="2667" i="1">
                        <a:latin typeface="Cambria Math" panose="02040503050406030204" pitchFamily="18" charset="0"/>
                      </a:rPr>
                      <m:t>=4</m:t>
                    </m:r>
                    <m:r>
                      <a:rPr lang="pl-PL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sz="2667" dirty="0"/>
                  <a:t>215</a:t>
                </a:r>
                <a:r>
                  <a:rPr lang="pl-PL" sz="2667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6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4.05+3</m:t>
                        </m:r>
                      </m:num>
                      <m:den>
                        <m:r>
                          <a:rPr lang="pl-PL" sz="26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</m:t>
                        </m:r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l-PL" sz="2667" i="1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pl-PL" sz="2667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2667" i="1">
                        <a:latin typeface="Cambria Math" panose="02040503050406030204" pitchFamily="18" charset="0"/>
                      </a:rPr>
                      <m:t>184 [</m:t>
                    </m:r>
                    <m:r>
                      <a:rPr lang="pl-PL" sz="2667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sz="2667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2667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43BEAE-1C65-7C43-8FA8-C43D4B864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445" y="5493229"/>
                <a:ext cx="4128459" cy="960107"/>
              </a:xfrm>
              <a:prstGeom prst="rect">
                <a:avLst/>
              </a:prstGeom>
              <a:blipFill>
                <a:blip r:embed="rId6"/>
                <a:stretch>
                  <a:fillRect l="-1227" t="-5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172FFAE-243C-D646-95D6-BE705CD97C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" b="5509"/>
          <a:stretch/>
        </p:blipFill>
        <p:spPr>
          <a:xfrm>
            <a:off x="4175787" y="1668722"/>
            <a:ext cx="3219776" cy="123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Updated requirements for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interface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2.3. Requirements for PERMISSIBLE MECHANICAL LOADS</a:t>
            </a:r>
            <a:endParaRPr lang="en-GB" dirty="0"/>
          </a:p>
        </p:txBody>
      </p:sp>
      <p:sp>
        <p:nvSpPr>
          <p:cNvPr id="12" name="Platshållare för bildnummer 4">
            <a:extLst>
              <a:ext uri="{FF2B5EF4-FFF2-40B4-BE49-F238E27FC236}">
                <a16:creationId xmlns:a16="http://schemas.microsoft.com/office/drawing/2014/main" id="{9ED7FB5D-91F6-7745-8E4F-0F8A13915B27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70DF64-CDCC-2749-A4AD-49AA512CBC7E}"/>
              </a:ext>
            </a:extLst>
          </p:cNvPr>
          <p:cNvSpPr/>
          <p:nvPr/>
        </p:nvSpPr>
        <p:spPr>
          <a:xfrm>
            <a:off x="2022429" y="5300197"/>
            <a:ext cx="10753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* - the angle of 1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deg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may result in a linear horizontal displacement of 32 mm at the CM support pin.</a:t>
            </a:r>
            <a:endParaRPr lang="sv-SE" sz="1600" dirty="0">
              <a:latin typeface="Calibri" panose="020F0502020204030204" pitchFamily="34" charset="0"/>
              <a:ea typeface="Calibri" panose="020F0502020204030204" pitchFamily="34" charset="0"/>
              <a:cs typeface="Times New Roman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983F7F-D741-884D-BE84-C67BC479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1" y="1555261"/>
            <a:ext cx="11803380" cy="37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Updated requirements for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interface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2.3. Requirements for PERMISSIBLE MECHANICAL LOADS</a:t>
            </a:r>
            <a:endParaRPr lang="en-GB" dirty="0"/>
          </a:p>
        </p:txBody>
      </p:sp>
      <p:sp>
        <p:nvSpPr>
          <p:cNvPr id="12" name="Platshållare för bildnummer 4">
            <a:extLst>
              <a:ext uri="{FF2B5EF4-FFF2-40B4-BE49-F238E27FC236}">
                <a16:creationId xmlns:a16="http://schemas.microsoft.com/office/drawing/2014/main" id="{9ED7FB5D-91F6-7745-8E4F-0F8A13915B27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42F9D9-A125-E845-984D-4B6DB0DCA7B6}"/>
              </a:ext>
            </a:extLst>
          </p:cNvPr>
          <p:cNvSpPr/>
          <p:nvPr/>
        </p:nvSpPr>
        <p:spPr>
          <a:xfrm>
            <a:off x="637536" y="1734877"/>
            <a:ext cx="109753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u="sng" dirty="0"/>
              <a:t>The DN450 connection sleeve </a:t>
            </a:r>
            <a:r>
              <a:rPr lang="en-GB" sz="2000" dirty="0"/>
              <a:t>of the CRYO vacuum jacket (external envelope) in the valve box jumper connection shall be equipped with supports designed to take a force generated by its flexible component (bellows). In case of axial expansion joint </a:t>
            </a:r>
            <a:r>
              <a:rPr lang="en-GB" sz="2000" dirty="0" err="1"/>
              <a:t>Witznemann</a:t>
            </a:r>
            <a:r>
              <a:rPr lang="en-GB" sz="2000" dirty="0"/>
              <a:t> ARN 02.0540.140.0 (417075) the force will be equal to 18.25 </a:t>
            </a:r>
            <a:r>
              <a:rPr lang="en-GB" sz="2000" dirty="0" err="1"/>
              <a:t>kN.</a:t>
            </a:r>
            <a:endParaRPr lang="en-GB" sz="2000" dirty="0"/>
          </a:p>
          <a:p>
            <a:endParaRPr lang="en-GB" dirty="0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677BC120-2634-B74D-AE38-FC45F1DFBBE1}"/>
              </a:ext>
            </a:extLst>
          </p:cNvPr>
          <p:cNvSpPr txBox="1">
            <a:spLocks/>
          </p:cNvSpPr>
          <p:nvPr/>
        </p:nvSpPr>
        <p:spPr>
          <a:xfrm>
            <a:off x="637536" y="1422183"/>
            <a:ext cx="3328674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nominal conditions:</a:t>
            </a:r>
            <a:endParaRPr lang="en-GB" dirty="0"/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A96466D4-8450-9F4A-B7CA-7EC561B1A98C}"/>
              </a:ext>
            </a:extLst>
          </p:cNvPr>
          <p:cNvSpPr txBox="1">
            <a:spLocks/>
          </p:cNvSpPr>
          <p:nvPr/>
        </p:nvSpPr>
        <p:spPr>
          <a:xfrm>
            <a:off x="637536" y="3417134"/>
            <a:ext cx="3328674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 failure mode conditions:</a:t>
            </a:r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421DCE-B054-6147-929C-CCF02693141F}"/>
              </a:ext>
            </a:extLst>
          </p:cNvPr>
          <p:cNvSpPr/>
          <p:nvPr/>
        </p:nvSpPr>
        <p:spPr>
          <a:xfrm>
            <a:off x="637536" y="3714997"/>
            <a:ext cx="106794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u="sng" dirty="0"/>
              <a:t>The vacuum jackets (external envelopes) of Elliptical Cryomodules and CDS-EL Valve Boxes </a:t>
            </a:r>
            <a:r>
              <a:rPr lang="en-GB" sz="2000" dirty="0"/>
              <a:t>shall be designed to take all mechanical loads generated by cool down of the jumper connection at a failure mode of cold helium discharge in the jumper connection. If the DN450 connection sleeve is equipped with axial expansion joint </a:t>
            </a:r>
            <a:r>
              <a:rPr lang="en-GB" sz="2000" dirty="0" err="1"/>
              <a:t>Witznemann</a:t>
            </a:r>
            <a:r>
              <a:rPr lang="en-GB" sz="2000" dirty="0"/>
              <a:t> ARM 02.0540.140.0 (417075) the forces may reach the following values:</a:t>
            </a:r>
          </a:p>
          <a:p>
            <a:pPr marL="457200" indent="-457200">
              <a:buAutoNum type="alphaLcParenR"/>
            </a:pPr>
            <a:r>
              <a:rPr lang="en-GB" sz="2000" dirty="0" err="1"/>
              <a:t>Fy</a:t>
            </a:r>
            <a:r>
              <a:rPr lang="en-GB" sz="2000" dirty="0"/>
              <a:t> = </a:t>
            </a:r>
            <a:r>
              <a:rPr lang="sv-SE" sz="2000" dirty="0"/>
              <a:t>+1547 N on </a:t>
            </a:r>
            <a:r>
              <a:rPr lang="sv-SE" sz="2000" dirty="0" err="1"/>
              <a:t>Cryomodule</a:t>
            </a:r>
            <a:r>
              <a:rPr lang="sv-SE" sz="2000" dirty="0"/>
              <a:t> and Fy = - 1547 N on </a:t>
            </a:r>
            <a:r>
              <a:rPr lang="sv-SE" sz="2000" dirty="0" err="1"/>
              <a:t>Valve</a:t>
            </a:r>
            <a:r>
              <a:rPr lang="sv-SE" sz="2000" dirty="0"/>
              <a:t> Box </a:t>
            </a:r>
          </a:p>
          <a:p>
            <a:pPr marL="457200" indent="-457200">
              <a:buAutoNum type="alphaLcParenR"/>
            </a:pPr>
            <a:r>
              <a:rPr lang="en-GB" sz="2000" dirty="0" err="1"/>
              <a:t>Fz</a:t>
            </a:r>
            <a:r>
              <a:rPr lang="en-GB" sz="2000" dirty="0"/>
              <a:t> =  </a:t>
            </a:r>
            <a:r>
              <a:rPr lang="en-US" sz="2000" dirty="0">
                <a:solidFill>
                  <a:schemeClr val="dk1"/>
                </a:solidFill>
                <a:sym typeface="Symbol" pitchFamily="2" charset="2"/>
              </a:rPr>
              <a:t> </a:t>
            </a:r>
            <a:r>
              <a:rPr lang="sv-SE" sz="2000" dirty="0">
                <a:solidFill>
                  <a:schemeClr val="dk1"/>
                </a:solidFill>
                <a:sym typeface="Symbol" pitchFamily="2" charset="2"/>
              </a:rPr>
              <a:t>1</a:t>
            </a:r>
            <a:r>
              <a:rPr lang="sv-SE" sz="2000" dirty="0"/>
              <a:t>640 N </a:t>
            </a:r>
          </a:p>
          <a:p>
            <a:pPr marL="457200" indent="-457200">
              <a:buAutoNum type="alphaLcParenR"/>
            </a:pPr>
            <a:r>
              <a:rPr lang="sv-SE" sz="2000" dirty="0">
                <a:solidFill>
                  <a:srgbClr val="000000"/>
                </a:solidFill>
                <a:latin typeface="Calibri" panose="020F0502020204030204" pitchFamily="34" charset="0"/>
              </a:rPr>
              <a:t>Mx = </a:t>
            </a:r>
            <a:r>
              <a:rPr lang="sv-SE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Mz</a:t>
            </a:r>
            <a:r>
              <a:rPr lang="sv-SE" sz="2000" dirty="0">
                <a:solidFill>
                  <a:srgbClr val="000000"/>
                </a:solidFill>
                <a:latin typeface="Calibri" panose="020F0502020204030204" pitchFamily="34" charset="0"/>
              </a:rPr>
              <a:t> =  49 Nm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171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8D6226-87C5-9948-AC03-E1EAD7E972D5}"/>
              </a:ext>
            </a:extLst>
          </p:cNvPr>
          <p:cNvSpPr txBox="1">
            <a:spLocks/>
          </p:cNvSpPr>
          <p:nvPr/>
        </p:nvSpPr>
        <p:spPr>
          <a:xfrm>
            <a:off x="810768" y="922712"/>
            <a:ext cx="10667724" cy="4986034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bg1"/>
              </a:buClr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Introduction to CM/</a:t>
            </a:r>
            <a:r>
              <a:rPr lang="en-GB" sz="2800" b="1" dirty="0" err="1">
                <a:solidFill>
                  <a:schemeClr val="bg1"/>
                </a:solidFill>
              </a:rPr>
              <a:t>VBox</a:t>
            </a:r>
            <a:r>
              <a:rPr lang="en-GB" sz="2800" b="1" dirty="0">
                <a:solidFill>
                  <a:schemeClr val="bg1"/>
                </a:solidFill>
              </a:rPr>
              <a:t> jumper connection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		</a:t>
            </a:r>
            <a:r>
              <a:rPr lang="en-GB" sz="2200" b="1" dirty="0">
                <a:solidFill>
                  <a:schemeClr val="bg1"/>
                </a:solidFill>
              </a:rPr>
              <a:t>1.1. CM/</a:t>
            </a:r>
            <a:r>
              <a:rPr lang="en-GB" sz="2200" b="1" dirty="0" err="1">
                <a:solidFill>
                  <a:schemeClr val="bg1"/>
                </a:solidFill>
              </a:rPr>
              <a:t>VBox</a:t>
            </a:r>
            <a:r>
              <a:rPr lang="en-GB" sz="2200" b="1" dirty="0">
                <a:solidFill>
                  <a:schemeClr val="bg1"/>
                </a:solidFill>
              </a:rPr>
              <a:t> interface </a:t>
            </a:r>
            <a:br>
              <a:rPr lang="en-GB" sz="2200" b="1" dirty="0">
                <a:solidFill>
                  <a:schemeClr val="bg1"/>
                </a:solidFill>
              </a:rPr>
            </a:br>
            <a:r>
              <a:rPr lang="en-GB" sz="2200" b="1" dirty="0">
                <a:solidFill>
                  <a:schemeClr val="bg1"/>
                </a:solidFill>
              </a:rPr>
              <a:t>		1.2. TS2 vacuum pump-down translation incident</a:t>
            </a:r>
            <a:br>
              <a:rPr lang="en-GB" sz="2200" b="1" dirty="0">
                <a:solidFill>
                  <a:schemeClr val="bg1"/>
                </a:solidFill>
              </a:rPr>
            </a:br>
            <a:r>
              <a:rPr lang="en-GB" sz="2200" b="1" dirty="0">
                <a:solidFill>
                  <a:schemeClr val="bg1"/>
                </a:solidFill>
              </a:rPr>
              <a:t>		1.3. Temporary solution (rigid sleeve) 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Updated requirements for CM/</a:t>
            </a:r>
            <a:r>
              <a:rPr lang="en-GB" sz="2800" b="1" dirty="0" err="1">
                <a:solidFill>
                  <a:schemeClr val="bg1"/>
                </a:solidFill>
              </a:rPr>
              <a:t>VBox</a:t>
            </a:r>
            <a:r>
              <a:rPr lang="en-GB" sz="2800" b="1" dirty="0">
                <a:solidFill>
                  <a:schemeClr val="bg1"/>
                </a:solidFill>
              </a:rPr>
              <a:t> interface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Design of semi-flexible DN450 connection sleeve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		</a:t>
            </a:r>
            <a:r>
              <a:rPr lang="en-GB" sz="2200" b="1" dirty="0">
                <a:solidFill>
                  <a:schemeClr val="bg1"/>
                </a:solidFill>
              </a:rPr>
              <a:t>3.1. TS2 configuration</a:t>
            </a:r>
            <a:br>
              <a:rPr lang="en-GB" sz="2200" b="1" dirty="0">
                <a:solidFill>
                  <a:schemeClr val="bg1"/>
                </a:solidFill>
              </a:rPr>
            </a:br>
            <a:r>
              <a:rPr lang="en-GB" sz="2200" b="1" dirty="0">
                <a:solidFill>
                  <a:schemeClr val="bg1"/>
                </a:solidFill>
              </a:rPr>
              <a:t>		3.2. Tunnel configuration</a:t>
            </a:r>
          </a:p>
          <a:p>
            <a:pPr marL="514350" indent="-514350">
              <a:buClr>
                <a:schemeClr val="bg1"/>
              </a:buClr>
              <a:buFont typeface="Segoe UI" panose="020B0502040204020203" pitchFamily="34" charset="0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Stress and flexibility analysis </a:t>
            </a:r>
          </a:p>
          <a:p>
            <a:pPr marL="514350" indent="-514350">
              <a:buClr>
                <a:schemeClr val="bg1"/>
              </a:buClr>
              <a:buFont typeface="Segoe UI" panose="020B0502040204020203" pitchFamily="34" charset="0"/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Open issues and next actions </a:t>
            </a:r>
          </a:p>
          <a:p>
            <a:pPr marL="514350" indent="-514350">
              <a:buClr>
                <a:schemeClr val="bg1"/>
              </a:buClr>
              <a:buAutoNum type="arabicPeriod"/>
            </a:pPr>
            <a:r>
              <a:rPr lang="en-GB" sz="2800" b="1" dirty="0">
                <a:solidFill>
                  <a:schemeClr val="bg1"/>
                </a:solidFill>
              </a:rPr>
              <a:t>Schedule and cost estimates</a:t>
            </a:r>
          </a:p>
          <a:p>
            <a:pPr marL="995363" lvl="2" indent="-514350">
              <a:buAutoNum type="arabicPeriod"/>
            </a:pPr>
            <a:endParaRPr lang="en-GB" sz="2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buAutoNum type="arabicPeriod"/>
            </a:pPr>
            <a:endParaRPr lang="en-GB" sz="2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en-GB" sz="2800" b="1" dirty="0">
                <a:solidFill>
                  <a:schemeClr val="bg1"/>
                </a:solidFill>
              </a:rPr>
            </a:br>
            <a:br>
              <a:rPr lang="en-GB" sz="2800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  <a:p>
            <a:pPr marL="385745" indent="-385745">
              <a:buFont typeface="+mj-lt"/>
              <a:buAutoNum type="arabicPeriod"/>
            </a:pPr>
            <a:endParaRPr lang="en-GB" sz="1775" b="1" dirty="0">
              <a:solidFill>
                <a:schemeClr val="bg1"/>
              </a:solidFill>
            </a:endParaRPr>
          </a:p>
          <a:p>
            <a:pPr marL="385745" indent="-385745">
              <a:buFont typeface="+mj-lt"/>
              <a:buAutoNum type="arabicPeriod"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Font typeface="Segoe UI" panose="020B0502040204020203" pitchFamily="34" charset="0"/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Updated requirements for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interface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2.3. Requirements for PERMISSIBLE MECHANICAL LOADS (nominal conditions)</a:t>
            </a:r>
            <a:endParaRPr lang="en-GB" dirty="0"/>
          </a:p>
        </p:txBody>
      </p:sp>
      <p:sp>
        <p:nvSpPr>
          <p:cNvPr id="12" name="Platshållare för bildnummer 4">
            <a:extLst>
              <a:ext uri="{FF2B5EF4-FFF2-40B4-BE49-F238E27FC236}">
                <a16:creationId xmlns:a16="http://schemas.microsoft.com/office/drawing/2014/main" id="{9ED7FB5D-91F6-7745-8E4F-0F8A13915B27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B92BC7-68B5-0A44-9C6A-F5BA4D4E2CF4}"/>
              </a:ext>
            </a:extLst>
          </p:cNvPr>
          <p:cNvSpPr/>
          <p:nvPr/>
        </p:nvSpPr>
        <p:spPr>
          <a:xfrm>
            <a:off x="10160332" y="2562312"/>
            <a:ext cx="46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y  </a:t>
            </a:r>
            <a:endParaRPr lang="en-GB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DE032D-5FC6-1640-85A9-9E0EF57996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" b="5509"/>
          <a:stretch/>
        </p:blipFill>
        <p:spPr>
          <a:xfrm>
            <a:off x="4291674" y="3190008"/>
            <a:ext cx="5609741" cy="247314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BA6662-C792-2747-8999-7DA9355A84B0}"/>
              </a:ext>
            </a:extLst>
          </p:cNvPr>
          <p:cNvCxnSpPr>
            <a:cxnSpLocks/>
          </p:cNvCxnSpPr>
          <p:nvPr/>
        </p:nvCxnSpPr>
        <p:spPr>
          <a:xfrm flipV="1">
            <a:off x="5627633" y="5269083"/>
            <a:ext cx="96011" cy="566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A852AD70-11BD-0A40-AB42-5006C110CA70}"/>
              </a:ext>
            </a:extLst>
          </p:cNvPr>
          <p:cNvPicPr/>
          <p:nvPr/>
        </p:nvPicPr>
        <p:blipFill rotWithShape="1">
          <a:blip r:embed="rId3"/>
          <a:srcRect t="5643"/>
          <a:stretch/>
        </p:blipFill>
        <p:spPr>
          <a:xfrm>
            <a:off x="1112286" y="1913397"/>
            <a:ext cx="3474128" cy="29283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31931B5-87B5-8C4C-926D-EC7E92964554}"/>
              </a:ext>
            </a:extLst>
          </p:cNvPr>
          <p:cNvSpPr/>
          <p:nvPr/>
        </p:nvSpPr>
        <p:spPr>
          <a:xfrm>
            <a:off x="5308307" y="5918280"/>
            <a:ext cx="2785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washer</a:t>
            </a:r>
            <a:r>
              <a:rPr lang="sv-SE" dirty="0"/>
              <a:t> is </a:t>
            </a:r>
            <a:r>
              <a:rPr lang="sv-SE" dirty="0" err="1"/>
              <a:t>fixed</a:t>
            </a:r>
            <a:r>
              <a:rPr lang="sv-SE" dirty="0"/>
              <a:t> in y </a:t>
            </a:r>
            <a:r>
              <a:rPr lang="sv-SE" dirty="0" err="1"/>
              <a:t>axis</a:t>
            </a:r>
            <a:endParaRPr lang="en-GB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BA8EE1-67E5-9D4B-BF74-ACEFFDCA9A9F}"/>
              </a:ext>
            </a:extLst>
          </p:cNvPr>
          <p:cNvCxnSpPr>
            <a:cxnSpLocks/>
          </p:cNvCxnSpPr>
          <p:nvPr/>
        </p:nvCxnSpPr>
        <p:spPr>
          <a:xfrm flipH="1" flipV="1">
            <a:off x="9103883" y="3960976"/>
            <a:ext cx="245857" cy="392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BA9D74-FF43-9740-B9A6-5926D70B3321}"/>
              </a:ext>
            </a:extLst>
          </p:cNvPr>
          <p:cNvCxnSpPr>
            <a:cxnSpLocks/>
          </p:cNvCxnSpPr>
          <p:nvPr/>
        </p:nvCxnSpPr>
        <p:spPr>
          <a:xfrm flipH="1">
            <a:off x="10169030" y="2638655"/>
            <a:ext cx="1183116" cy="458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2FBCE8-7244-8A43-ADB6-2316D031C399}"/>
              </a:ext>
            </a:extLst>
          </p:cNvPr>
          <p:cNvCxnSpPr>
            <a:cxnSpLocks/>
          </p:cNvCxnSpPr>
          <p:nvPr/>
        </p:nvCxnSpPr>
        <p:spPr>
          <a:xfrm flipH="1" flipV="1">
            <a:off x="1237284" y="5440615"/>
            <a:ext cx="1128511" cy="470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0050B5-14C6-6B46-90D6-D31ADB51595C}"/>
              </a:ext>
            </a:extLst>
          </p:cNvPr>
          <p:cNvCxnSpPr>
            <a:cxnSpLocks/>
          </p:cNvCxnSpPr>
          <p:nvPr/>
        </p:nvCxnSpPr>
        <p:spPr>
          <a:xfrm flipV="1">
            <a:off x="2336459" y="4778722"/>
            <a:ext cx="0" cy="113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C454A0-9248-EF45-88F7-CA38FB3578FC}"/>
              </a:ext>
            </a:extLst>
          </p:cNvPr>
          <p:cNvCxnSpPr>
            <a:cxnSpLocks/>
          </p:cNvCxnSpPr>
          <p:nvPr/>
        </p:nvCxnSpPr>
        <p:spPr>
          <a:xfrm flipV="1">
            <a:off x="2330626" y="5668356"/>
            <a:ext cx="1099176" cy="24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F54613F-5FF5-FE4C-8609-5F93CF1512E1}"/>
              </a:ext>
            </a:extLst>
          </p:cNvPr>
          <p:cNvSpPr/>
          <p:nvPr/>
        </p:nvSpPr>
        <p:spPr>
          <a:xfrm>
            <a:off x="1369146" y="5159591"/>
            <a:ext cx="324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y</a:t>
            </a:r>
            <a:endParaRPr lang="en-GB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F2DD62-71D6-6C4B-80C0-4592339D7135}"/>
              </a:ext>
            </a:extLst>
          </p:cNvPr>
          <p:cNvSpPr/>
          <p:nvPr/>
        </p:nvSpPr>
        <p:spPr>
          <a:xfrm>
            <a:off x="2984809" y="5354432"/>
            <a:ext cx="317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x</a:t>
            </a:r>
            <a:endParaRPr lang="en-GB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EE43AA-88AE-F64B-A7F1-E02EAF6FD633}"/>
              </a:ext>
            </a:extLst>
          </p:cNvPr>
          <p:cNvSpPr/>
          <p:nvPr/>
        </p:nvSpPr>
        <p:spPr>
          <a:xfrm>
            <a:off x="2326716" y="4824477"/>
            <a:ext cx="306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z</a:t>
            </a:r>
            <a:endParaRPr lang="en-GB" sz="24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A72234F-1915-A940-8BC3-2061ECC5727B}"/>
              </a:ext>
            </a:extLst>
          </p:cNvPr>
          <p:cNvCxnSpPr>
            <a:cxnSpLocks/>
          </p:cNvCxnSpPr>
          <p:nvPr/>
        </p:nvCxnSpPr>
        <p:spPr>
          <a:xfrm flipV="1">
            <a:off x="11352145" y="1506890"/>
            <a:ext cx="0" cy="113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CD4A75D-E61C-C04A-AB92-D8F7AFFAC458}"/>
              </a:ext>
            </a:extLst>
          </p:cNvPr>
          <p:cNvSpPr/>
          <p:nvPr/>
        </p:nvSpPr>
        <p:spPr>
          <a:xfrm>
            <a:off x="11342403" y="1552645"/>
            <a:ext cx="306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z</a:t>
            </a:r>
            <a:endParaRPr lang="en-GB" sz="24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CB8CAF1-8C90-CB4F-B986-2B9D1BE53BB4}"/>
              </a:ext>
            </a:extLst>
          </p:cNvPr>
          <p:cNvCxnSpPr>
            <a:cxnSpLocks/>
          </p:cNvCxnSpPr>
          <p:nvPr/>
        </p:nvCxnSpPr>
        <p:spPr>
          <a:xfrm flipH="1" flipV="1">
            <a:off x="10363112" y="2219362"/>
            <a:ext cx="979293" cy="419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96E3659-B83E-4B47-93E8-6B1B124426F1}"/>
              </a:ext>
            </a:extLst>
          </p:cNvPr>
          <p:cNvSpPr/>
          <p:nvPr/>
        </p:nvSpPr>
        <p:spPr>
          <a:xfrm>
            <a:off x="10436263" y="1940849"/>
            <a:ext cx="317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x</a:t>
            </a:r>
            <a:endParaRPr lang="en-GB" sz="24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DD1C7A-9865-4942-8ED8-C0C983EF7D60}"/>
              </a:ext>
            </a:extLst>
          </p:cNvPr>
          <p:cNvSpPr/>
          <p:nvPr/>
        </p:nvSpPr>
        <p:spPr>
          <a:xfrm>
            <a:off x="7580056" y="4353410"/>
            <a:ext cx="4611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washer</a:t>
            </a:r>
            <a:r>
              <a:rPr lang="sv-SE" dirty="0"/>
              <a:t> is </a:t>
            </a:r>
            <a:r>
              <a:rPr lang="sv-SE" dirty="0" err="1"/>
              <a:t>subjected</a:t>
            </a:r>
            <a:r>
              <a:rPr lang="sv-SE" dirty="0"/>
              <a:t> to </a:t>
            </a:r>
            <a:br>
              <a:rPr lang="sv-SE" dirty="0"/>
            </a:br>
            <a:r>
              <a:rPr lang="sv-SE" dirty="0"/>
              <a:t>a force </a:t>
            </a:r>
            <a:r>
              <a:rPr lang="sv-SE" dirty="0" err="1"/>
              <a:t>of</a:t>
            </a:r>
            <a:r>
              <a:rPr lang="sv-SE" dirty="0"/>
              <a:t>: </a:t>
            </a:r>
          </a:p>
          <a:p>
            <a:pPr algn="ctr"/>
            <a:r>
              <a:rPr lang="sv-SE" dirty="0"/>
              <a:t>Fy = </a:t>
            </a:r>
            <a:r>
              <a:rPr lang="sv-SE" dirty="0" err="1"/>
              <a:t>A</a:t>
            </a:r>
            <a:r>
              <a:rPr lang="sv-SE" baseline="-25000" dirty="0" err="1"/>
              <a:t>ef</a:t>
            </a:r>
            <a:r>
              <a:rPr lang="sv-SE" dirty="0"/>
              <a:t> * </a:t>
            </a:r>
            <a:r>
              <a:rPr lang="sv-SE" dirty="0" err="1"/>
              <a:t>p</a:t>
            </a:r>
            <a:r>
              <a:rPr lang="sv-SE" baseline="-25000" dirty="0" err="1"/>
              <a:t>vac</a:t>
            </a:r>
            <a:r>
              <a:rPr lang="sv-SE" dirty="0"/>
              <a:t> * 0.25 * SF = </a:t>
            </a:r>
          </a:p>
          <a:p>
            <a:r>
              <a:rPr lang="sv-SE" dirty="0"/>
              <a:t> = 182500 mm2 * 0.1 </a:t>
            </a:r>
            <a:r>
              <a:rPr lang="sv-SE" dirty="0" err="1"/>
              <a:t>MPa</a:t>
            </a:r>
            <a:r>
              <a:rPr lang="sv-SE" dirty="0"/>
              <a:t>* 0.25 * 1.5 = </a:t>
            </a:r>
            <a:r>
              <a:rPr lang="sv-SE" b="1" dirty="0"/>
              <a:t>6844 N</a:t>
            </a:r>
            <a:endParaRPr lang="en-GB" b="1" dirty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43FCFC3-34DB-0340-8C65-F6B0697808F9}"/>
              </a:ext>
            </a:extLst>
          </p:cNvPr>
          <p:cNvSpPr txBox="1">
            <a:spLocks/>
          </p:cNvSpPr>
          <p:nvPr/>
        </p:nvSpPr>
        <p:spPr>
          <a:xfrm>
            <a:off x="554486" y="1360666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for numerical calculations: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6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Updated requirements for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interface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2.3. Requirements for PERMISSIBLE MECHANICAL LOADS (failure mode conditions)</a:t>
            </a:r>
            <a:endParaRPr lang="en-GB" dirty="0"/>
          </a:p>
        </p:txBody>
      </p:sp>
      <p:sp>
        <p:nvSpPr>
          <p:cNvPr id="12" name="Platshållare för bildnummer 4">
            <a:extLst>
              <a:ext uri="{FF2B5EF4-FFF2-40B4-BE49-F238E27FC236}">
                <a16:creationId xmlns:a16="http://schemas.microsoft.com/office/drawing/2014/main" id="{9ED7FB5D-91F6-7745-8E4F-0F8A13915B27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F1D97-F51E-0543-A571-007000A0BC34}"/>
              </a:ext>
            </a:extLst>
          </p:cNvPr>
          <p:cNvSpPr/>
          <p:nvPr/>
        </p:nvSpPr>
        <p:spPr>
          <a:xfrm>
            <a:off x="966727" y="5782389"/>
            <a:ext cx="5364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/>
              <a:t>  			</a:t>
            </a:r>
            <a:r>
              <a:rPr lang="sv-SE" sz="2400" b="1" dirty="0" err="1"/>
              <a:t>Safety</a:t>
            </a:r>
            <a:r>
              <a:rPr lang="sv-SE" sz="2400" b="1" dirty="0"/>
              <a:t> </a:t>
            </a:r>
            <a:r>
              <a:rPr lang="sv-SE" sz="2400" b="1" dirty="0" err="1"/>
              <a:t>factor</a:t>
            </a:r>
            <a:r>
              <a:rPr lang="sv-SE" sz="2400" b="1" dirty="0"/>
              <a:t> </a:t>
            </a:r>
            <a:r>
              <a:rPr lang="sv-SE" sz="2400" b="1" dirty="0" err="1"/>
              <a:t>of</a:t>
            </a:r>
            <a:r>
              <a:rPr lang="sv-SE" sz="2400" b="1" dirty="0"/>
              <a:t> 1.5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9D9894-06EC-D940-94F8-FCAA3F8D1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994463"/>
              </p:ext>
            </p:extLst>
          </p:nvPr>
        </p:nvGraphicFramePr>
        <p:xfrm>
          <a:off x="880110" y="1964676"/>
          <a:ext cx="6745010" cy="382694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816407">
                  <a:extLst>
                    <a:ext uri="{9D8B030D-6E8A-4147-A177-3AD203B41FA5}">
                      <a16:colId xmlns:a16="http://schemas.microsoft.com/office/drawing/2014/main" val="3659993135"/>
                    </a:ext>
                  </a:extLst>
                </a:gridCol>
                <a:gridCol w="4928603">
                  <a:extLst>
                    <a:ext uri="{9D8B030D-6E8A-4147-A177-3AD203B41FA5}">
                      <a16:colId xmlns:a16="http://schemas.microsoft.com/office/drawing/2014/main" val="469331088"/>
                    </a:ext>
                  </a:extLst>
                </a:gridCol>
              </a:tblGrid>
              <a:tr h="83439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u="none" strike="noStrike" dirty="0">
                          <a:effectLst/>
                        </a:rPr>
                        <a:t>Force/moment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u="none" strike="noStrike" dirty="0" err="1">
                          <a:effectLst/>
                        </a:rPr>
                        <a:t>Configuration</a:t>
                      </a:r>
                      <a:r>
                        <a:rPr lang="sv-SE" sz="1600" u="none" strike="noStrike" dirty="0">
                          <a:effectLst/>
                        </a:rPr>
                        <a:t> for </a:t>
                      </a:r>
                      <a:r>
                        <a:rPr lang="sv-SE" sz="1600" u="none" strike="noStrike" dirty="0" err="1">
                          <a:effectLst/>
                        </a:rPr>
                        <a:t>numerical</a:t>
                      </a:r>
                      <a:r>
                        <a:rPr lang="sv-SE" sz="1600" u="none" strike="noStrike" dirty="0">
                          <a:effectLst/>
                        </a:rPr>
                        <a:t> </a:t>
                      </a:r>
                      <a:r>
                        <a:rPr lang="sv-SE" sz="1600" u="none" strike="noStrike" dirty="0" err="1">
                          <a:effectLst/>
                        </a:rPr>
                        <a:t>analysis</a:t>
                      </a:r>
                      <a:endParaRPr lang="sv-SE" sz="16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sv-SE" sz="1600" u="none" strike="noStrike" dirty="0">
                          <a:effectLst/>
                        </a:rPr>
                        <a:t>0% </a:t>
                      </a:r>
                      <a:r>
                        <a:rPr lang="sv-SE" sz="1600" u="none" strike="noStrike" dirty="0" err="1">
                          <a:effectLst/>
                        </a:rPr>
                        <a:t>of</a:t>
                      </a:r>
                      <a:r>
                        <a:rPr lang="sv-SE" sz="1600" u="none" strike="noStrike" dirty="0">
                          <a:effectLst/>
                        </a:rPr>
                        <a:t> </a:t>
                      </a:r>
                      <a:r>
                        <a:rPr lang="sv-SE" sz="1600" u="none" strike="noStrike" dirty="0" err="1">
                          <a:effectLst/>
                        </a:rPr>
                        <a:t>horizontal</a:t>
                      </a:r>
                      <a:r>
                        <a:rPr lang="sv-SE" sz="1600" u="none" strike="noStrike" dirty="0">
                          <a:effectLst/>
                        </a:rPr>
                        <a:t>,</a:t>
                      </a:r>
                    </a:p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</a:t>
                      </a:r>
                      <a:r>
                        <a:rPr lang="sv-S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axial,</a:t>
                      </a:r>
                    </a:p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100 % </a:t>
                      </a:r>
                      <a:r>
                        <a:rPr lang="sv-S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</a:t>
                      </a:r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sv-S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vertical</a:t>
                      </a:r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sv-SE" sz="1600" u="none" strike="noStrike" dirty="0">
                          <a:effectLst/>
                        </a:rPr>
                        <a:t>and </a:t>
                      </a:r>
                    </a:p>
                    <a:p>
                      <a:pPr algn="ctr" fontAlgn="b"/>
                      <a:r>
                        <a:rPr lang="sv-SE" sz="1600" u="none" strike="noStrike" dirty="0">
                          <a:effectLst/>
                        </a:rPr>
                        <a:t>100% </a:t>
                      </a:r>
                      <a:r>
                        <a:rPr lang="sv-SE" sz="1600" u="none" strike="noStrike" dirty="0" err="1">
                          <a:effectLst/>
                        </a:rPr>
                        <a:t>of</a:t>
                      </a:r>
                      <a:r>
                        <a:rPr lang="sv-SE" sz="1600" u="none" strike="noStrike" dirty="0">
                          <a:effectLst/>
                        </a:rPr>
                        <a:t> </a:t>
                      </a:r>
                      <a:r>
                        <a:rPr lang="sv-SE" sz="1600" u="none" strike="noStrike" dirty="0" err="1">
                          <a:effectLst/>
                        </a:rPr>
                        <a:t>angular</a:t>
                      </a:r>
                      <a:r>
                        <a:rPr lang="sv-SE" sz="1600" u="none" strike="noStrike" dirty="0">
                          <a:effectLst/>
                        </a:rPr>
                        <a:t> max </a:t>
                      </a:r>
                      <a:r>
                        <a:rPr lang="sv-SE" sz="1600" u="none" strike="noStrike" dirty="0" err="1">
                          <a:effectLst/>
                        </a:rPr>
                        <a:t>allowed</a:t>
                      </a:r>
                      <a:r>
                        <a:rPr lang="sv-SE" sz="1600" u="none" strike="noStrike" dirty="0">
                          <a:effectLst/>
                        </a:rPr>
                        <a:t> </a:t>
                      </a:r>
                      <a:r>
                        <a:rPr lang="sv-SE" sz="1600" u="none" strike="noStrike" dirty="0" err="1">
                          <a:effectLst/>
                        </a:rPr>
                        <a:t>displacements</a:t>
                      </a:r>
                      <a:endParaRPr lang="sv-SE" sz="1600" u="none" strike="noStrike" dirty="0">
                        <a:effectLst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941383"/>
                  </a:ext>
                </a:extLst>
              </a:tr>
              <a:tr h="485828"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u="none" strike="noStrike" dirty="0" err="1">
                          <a:effectLst/>
                        </a:rPr>
                        <a:t>Fx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u="none" strike="noStrike" dirty="0">
                          <a:effectLst/>
                        </a:rPr>
                        <a:t>0 N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2912116881"/>
                  </a:ext>
                </a:extLst>
              </a:tr>
              <a:tr h="605305"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u="none" strike="noStrike" dirty="0">
                          <a:effectLst/>
                        </a:rPr>
                        <a:t>Fy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u="none" strike="noStrike" dirty="0">
                          <a:effectLst/>
                        </a:rPr>
                        <a:t>+ 2320 N on CM (pulling)</a:t>
                      </a:r>
                    </a:p>
                    <a:p>
                      <a:pPr marL="0" marR="0" lvl="0" indent="0" algn="ctr" defTabSz="51435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u="none" strike="noStrike" dirty="0">
                          <a:effectLst/>
                        </a:rPr>
                        <a:t>- 2320 N on </a:t>
                      </a:r>
                      <a:r>
                        <a:rPr lang="sv-SE" sz="1600" u="none" strike="noStrike" dirty="0" err="1">
                          <a:effectLst/>
                        </a:rPr>
                        <a:t>Vbox</a:t>
                      </a:r>
                      <a:r>
                        <a:rPr lang="sv-SE" sz="1600" u="none" strike="noStrike" dirty="0">
                          <a:effectLst/>
                        </a:rPr>
                        <a:t> (pulling)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196621475"/>
                  </a:ext>
                </a:extLst>
              </a:tr>
              <a:tr h="432360"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u="none" strike="noStrike" dirty="0" err="1">
                          <a:effectLst/>
                        </a:rPr>
                        <a:t>Fz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 </a:t>
                      </a:r>
                      <a:r>
                        <a:rPr lang="sv-SE" sz="1600" u="none" strike="noStrike" dirty="0">
                          <a:effectLst/>
                        </a:rPr>
                        <a:t>2460 N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3921446860"/>
                  </a:ext>
                </a:extLst>
              </a:tr>
              <a:tr h="358242"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u="none" strike="noStrike">
                          <a:effectLst/>
                        </a:rPr>
                        <a:t>Mx</a:t>
                      </a:r>
                      <a:endParaRPr lang="sv-S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sv-SE" sz="2100" u="none" strike="noStrike" dirty="0">
                          <a:effectLst/>
                        </a:rPr>
                        <a:t> </a:t>
                      </a:r>
                      <a:r>
                        <a:rPr lang="sv-SE" sz="1600" u="none" strike="noStrike" dirty="0">
                          <a:effectLst/>
                        </a:rPr>
                        <a:t>74 Nm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752698392"/>
                  </a:ext>
                </a:extLst>
              </a:tr>
              <a:tr h="358242"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sv-SE" sz="1600" u="none" strike="noStrike" dirty="0">
                          <a:effectLst/>
                        </a:rPr>
                        <a:t> Nm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434457082"/>
                  </a:ext>
                </a:extLst>
              </a:tr>
              <a:tr h="358242">
                <a:tc>
                  <a:txBody>
                    <a:bodyPr/>
                    <a:lstStyle/>
                    <a:p>
                      <a:pPr algn="ctr" fontAlgn="b"/>
                      <a:r>
                        <a:rPr lang="sv-SE" sz="1600" u="none" strike="noStrike" dirty="0" err="1">
                          <a:effectLst/>
                        </a:rPr>
                        <a:t>Mz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2" charset="2"/>
                        </a:rPr>
                        <a:t></a:t>
                      </a:r>
                      <a:r>
                        <a:rPr lang="sv-SE" sz="2100" u="none" strike="noStrike" dirty="0">
                          <a:effectLst/>
                        </a:rPr>
                        <a:t> </a:t>
                      </a:r>
                      <a:r>
                        <a:rPr lang="sv-SE" sz="1600" u="none" strike="noStrike" dirty="0">
                          <a:effectLst/>
                        </a:rPr>
                        <a:t>74 Nm</a:t>
                      </a:r>
                      <a:endParaRPr lang="sv-S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226522164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CFC2989-34AF-4E40-96B5-9741A0F59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-953" r="49051" b="31747"/>
          <a:stretch/>
        </p:blipFill>
        <p:spPr>
          <a:xfrm>
            <a:off x="8112224" y="2833994"/>
            <a:ext cx="4079776" cy="366239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29492F-3243-694D-8C3D-4931858AA249}"/>
              </a:ext>
            </a:extLst>
          </p:cNvPr>
          <p:cNvCxnSpPr>
            <a:cxnSpLocks/>
          </p:cNvCxnSpPr>
          <p:nvPr/>
        </p:nvCxnSpPr>
        <p:spPr>
          <a:xfrm flipH="1" flipV="1">
            <a:off x="9456374" y="2147668"/>
            <a:ext cx="1191813" cy="278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8E9067-C708-EB47-B10E-855FA472769E}"/>
              </a:ext>
            </a:extLst>
          </p:cNvPr>
          <p:cNvCxnSpPr>
            <a:cxnSpLocks/>
          </p:cNvCxnSpPr>
          <p:nvPr/>
        </p:nvCxnSpPr>
        <p:spPr>
          <a:xfrm flipV="1">
            <a:off x="10618852" y="1293754"/>
            <a:ext cx="0" cy="1131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8D3EF9-CD2D-2648-BCEA-70DD70B169F1}"/>
              </a:ext>
            </a:extLst>
          </p:cNvPr>
          <p:cNvCxnSpPr>
            <a:cxnSpLocks/>
          </p:cNvCxnSpPr>
          <p:nvPr/>
        </p:nvCxnSpPr>
        <p:spPr>
          <a:xfrm flipV="1">
            <a:off x="10648187" y="1955647"/>
            <a:ext cx="1112443" cy="469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EEC11-2020-FC4C-9BC4-177E1620D15E}"/>
              </a:ext>
            </a:extLst>
          </p:cNvPr>
          <p:cNvSpPr/>
          <p:nvPr/>
        </p:nvSpPr>
        <p:spPr>
          <a:xfrm>
            <a:off x="9645340" y="1851604"/>
            <a:ext cx="324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y</a:t>
            </a:r>
            <a:endParaRPr lang="en-GB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F08DEA-DF02-AD49-BDB6-52954C10836D}"/>
              </a:ext>
            </a:extLst>
          </p:cNvPr>
          <p:cNvSpPr/>
          <p:nvPr/>
        </p:nvSpPr>
        <p:spPr>
          <a:xfrm>
            <a:off x="11237139" y="1659583"/>
            <a:ext cx="317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x</a:t>
            </a:r>
            <a:endParaRPr lang="en-GB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1201C3-55DE-E049-9050-72AF068F00C6}"/>
              </a:ext>
            </a:extLst>
          </p:cNvPr>
          <p:cNvSpPr/>
          <p:nvPr/>
        </p:nvSpPr>
        <p:spPr>
          <a:xfrm>
            <a:off x="10609109" y="1339509"/>
            <a:ext cx="306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z</a:t>
            </a:r>
            <a:endParaRPr lang="en-GB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89970-28E3-7D49-9E82-037EA443A569}"/>
              </a:ext>
            </a:extLst>
          </p:cNvPr>
          <p:cNvSpPr/>
          <p:nvPr/>
        </p:nvSpPr>
        <p:spPr>
          <a:xfrm>
            <a:off x="326904" y="6195185"/>
            <a:ext cx="6644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/>
              <a:t>  			+ inner </a:t>
            </a:r>
            <a:r>
              <a:rPr lang="sv-SE" sz="2400" b="1" dirty="0" err="1"/>
              <a:t>pressure</a:t>
            </a:r>
            <a:r>
              <a:rPr lang="sv-SE" sz="2400" b="1" dirty="0"/>
              <a:t> </a:t>
            </a:r>
            <a:r>
              <a:rPr lang="sv-SE" sz="2400" b="1" dirty="0" err="1"/>
              <a:t>of</a:t>
            </a:r>
            <a:r>
              <a:rPr lang="sv-SE" sz="2400" b="1" dirty="0"/>
              <a:t> 0.5 bar(g)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7B4188A-7508-844E-A444-104799AAD25D}"/>
              </a:ext>
            </a:extLst>
          </p:cNvPr>
          <p:cNvSpPr txBox="1">
            <a:spLocks/>
          </p:cNvSpPr>
          <p:nvPr/>
        </p:nvSpPr>
        <p:spPr>
          <a:xfrm>
            <a:off x="554486" y="1360666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for numerical calculations: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0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FB9F22-FFF0-3A4A-A1C4-5682D365A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02" y="1347982"/>
            <a:ext cx="10435590" cy="52014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3.1. TS2 configuration</a:t>
            </a:r>
            <a:endParaRPr lang="en-GB" dirty="0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42A214F-0475-F74E-A6C9-F30186B8A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972" y="4652010"/>
            <a:ext cx="2271798" cy="78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1467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DN450 connection sleeve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1467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rigid pipe</a:t>
            </a:r>
            <a:endParaRPr lang="en-US" altLang="sv-SE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CAD2A3-5F41-184B-84B1-F6DEFEFA3E40}"/>
              </a:ext>
            </a:extLst>
          </p:cNvPr>
          <p:cNvCxnSpPr>
            <a:cxnSpLocks/>
          </p:cNvCxnSpPr>
          <p:nvPr/>
        </p:nvCxnSpPr>
        <p:spPr>
          <a:xfrm flipV="1">
            <a:off x="3520440" y="3978250"/>
            <a:ext cx="2212977" cy="6737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 Box 11">
            <a:extLst>
              <a:ext uri="{FF2B5EF4-FFF2-40B4-BE49-F238E27FC236}">
                <a16:creationId xmlns:a16="http://schemas.microsoft.com/office/drawing/2014/main" id="{BB5E39C5-2485-BD46-BF5D-6F17B457AB67}"/>
              </a:ext>
            </a:extLst>
          </p:cNvPr>
          <p:cNvSpPr txBox="1">
            <a:spLocks noChangeArrowheads="1"/>
          </p:cNvSpPr>
          <p:nvPr/>
        </p:nvSpPr>
        <p:spPr bwMode="auto">
          <a:xfrm rot="20580812">
            <a:off x="1681553" y="1961699"/>
            <a:ext cx="2434461" cy="90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(temporary) state!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sv-SE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03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4D8DAC-658F-524A-9701-3E1A893E8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03" y="1347981"/>
            <a:ext cx="10435590" cy="520148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3.1. TS2 configuration</a:t>
            </a:r>
            <a:endParaRPr lang="en-GB" dirty="0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D682DF48-F05F-FB40-A403-C6500F896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02" y="4098066"/>
            <a:ext cx="1951567" cy="78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1467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Semi-flexible </a:t>
            </a:r>
            <a:br>
              <a:rPr lang="en-US" altLang="sv-SE" sz="1467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sv-SE" sz="1467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DN450 connection sleeve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6751D8-9287-2246-B21E-7FED7001AF36}"/>
              </a:ext>
            </a:extLst>
          </p:cNvPr>
          <p:cNvCxnSpPr>
            <a:cxnSpLocks/>
          </p:cNvCxnSpPr>
          <p:nvPr/>
        </p:nvCxnSpPr>
        <p:spPr>
          <a:xfrm flipV="1">
            <a:off x="2739574" y="3978249"/>
            <a:ext cx="2993843" cy="37832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1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3.1. TS2 configuration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016EA-01B3-DB45-9B83-7EF268A16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62" y="1418108"/>
            <a:ext cx="10146030" cy="50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3.1. TS2 configuration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66DD5-3195-644E-A304-C988F3C0B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670" y="1259963"/>
            <a:ext cx="8122202" cy="559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3.1. TS2 configuration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A934C-4A49-5745-959A-8270CC55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421" y="1274027"/>
            <a:ext cx="8080600" cy="55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9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3.1. TS2 configuration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1E5EB-ECCE-6C4B-9A22-133BBDE5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29" y="1135295"/>
            <a:ext cx="8103871" cy="57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3.1. TS2 configuration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176E9-E815-0A4F-87AD-AD00F465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61810" y="-433159"/>
            <a:ext cx="6009303" cy="850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3.1. TS2 configuration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5EE3F-1FB5-AA45-8516-63447EFAB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9" y="2462795"/>
            <a:ext cx="5349967" cy="4012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24CCF0-F5F3-1F47-9A45-6F75163E109E}"/>
              </a:ext>
            </a:extLst>
          </p:cNvPr>
          <p:cNvSpPr/>
          <p:nvPr/>
        </p:nvSpPr>
        <p:spPr>
          <a:xfrm>
            <a:off x="739025" y="1480824"/>
            <a:ext cx="5082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/>
              <a:t>Bellows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first</a:t>
            </a:r>
            <a:r>
              <a:rPr lang="sv-SE" dirty="0"/>
              <a:t> </a:t>
            </a:r>
            <a:r>
              <a:rPr lang="sv-SE" dirty="0" err="1"/>
              <a:t>sleeve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unfortunately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dented</a:t>
            </a:r>
            <a:r>
              <a:rPr lang="sv-SE" dirty="0"/>
              <a:t> and the </a:t>
            </a:r>
            <a:r>
              <a:rPr lang="sv-SE" dirty="0" err="1"/>
              <a:t>sleeve</a:t>
            </a:r>
            <a:r>
              <a:rPr lang="sv-SE" dirty="0"/>
              <a:t> </a:t>
            </a:r>
            <a:r>
              <a:rPr lang="sv-SE" dirty="0" err="1"/>
              <a:t>did</a:t>
            </a:r>
            <a:r>
              <a:rPr lang="sv-SE" dirty="0"/>
              <a:t> not pass the </a:t>
            </a:r>
            <a:r>
              <a:rPr lang="sv-SE" dirty="0" err="1"/>
              <a:t>incoming</a:t>
            </a:r>
            <a:r>
              <a:rPr lang="sv-SE" dirty="0"/>
              <a:t> </a:t>
            </a:r>
            <a:r>
              <a:rPr lang="sv-SE" dirty="0" err="1"/>
              <a:t>inspection</a:t>
            </a:r>
            <a:r>
              <a:rPr lang="sv-SE" dirty="0"/>
              <a:t> </a:t>
            </a:r>
            <a:r>
              <a:rPr lang="sv-SE" dirty="0" err="1"/>
              <a:t>done</a:t>
            </a:r>
            <a:r>
              <a:rPr lang="sv-SE" dirty="0"/>
              <a:t> by ESS </a:t>
            </a:r>
            <a:r>
              <a:rPr lang="sv-SE" dirty="0" err="1"/>
              <a:t>Quality</a:t>
            </a:r>
            <a:r>
              <a:rPr lang="sv-SE" dirty="0"/>
              <a:t> Officer.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1.1. CM/</a:t>
            </a:r>
            <a:r>
              <a:rPr lang="en-US" dirty="0" err="1"/>
              <a:t>VBox</a:t>
            </a:r>
            <a:r>
              <a:rPr lang="en-US" dirty="0"/>
              <a:t> interface</a:t>
            </a:r>
            <a:endParaRPr lang="en-GB" dirty="0"/>
          </a:p>
        </p:txBody>
      </p:sp>
      <p:pic>
        <p:nvPicPr>
          <p:cNvPr id="45" name="Picture 22">
            <a:extLst>
              <a:ext uri="{FF2B5EF4-FFF2-40B4-BE49-F238E27FC236}">
                <a16:creationId xmlns:a16="http://schemas.microsoft.com/office/drawing/2014/main" id="{A8282B67-ECC3-604F-8E8C-7337AD92C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470" r="-197"/>
          <a:stretch/>
        </p:blipFill>
        <p:spPr bwMode="auto">
          <a:xfrm>
            <a:off x="2842033" y="1459117"/>
            <a:ext cx="9196427" cy="53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3">
            <a:extLst>
              <a:ext uri="{FF2B5EF4-FFF2-40B4-BE49-F238E27FC236}">
                <a16:creationId xmlns:a16="http://schemas.microsoft.com/office/drawing/2014/main" id="{FD63F672-A8B3-614B-AD23-C187FEAD6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348" y="888994"/>
            <a:ext cx="2478616" cy="533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1467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CM-</a:t>
            </a:r>
            <a:r>
              <a:rPr lang="en-US" altLang="sv-SE" sz="1467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VBox</a:t>
            </a:r>
            <a:r>
              <a:rPr lang="en-US" altLang="sv-SE" sz="1467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interface virtual plane for vacuum jacket</a:t>
            </a:r>
            <a:endParaRPr lang="en-US" altLang="sv-SE" sz="2400" dirty="0">
              <a:latin typeface="Arial" panose="020B0604020202020204" pitchFamily="34" charset="0"/>
            </a:endParaRPr>
          </a:p>
        </p:txBody>
      </p:sp>
      <p:sp>
        <p:nvSpPr>
          <p:cNvPr id="47" name="Text Box 10">
            <a:extLst>
              <a:ext uri="{FF2B5EF4-FFF2-40B4-BE49-F238E27FC236}">
                <a16:creationId xmlns:a16="http://schemas.microsoft.com/office/drawing/2014/main" id="{9F9AFF2A-3864-9541-A415-EB234970C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7964" y="5447472"/>
            <a:ext cx="1517649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sv-S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Cryomodule</a:t>
            </a:r>
            <a:endParaRPr lang="pl-PL" altLang="sv-SE" sz="2400" dirty="0">
              <a:latin typeface="Arial" panose="020B0604020202020204" pitchFamily="34" charset="0"/>
            </a:endParaRPr>
          </a:p>
        </p:txBody>
      </p:sp>
      <p:sp>
        <p:nvSpPr>
          <p:cNvPr id="48" name="Text Box 11">
            <a:extLst>
              <a:ext uri="{FF2B5EF4-FFF2-40B4-BE49-F238E27FC236}">
                <a16:creationId xmlns:a16="http://schemas.microsoft.com/office/drawing/2014/main" id="{289D3F93-483C-184F-9A5C-F12EA78CC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434" y="2309655"/>
            <a:ext cx="1951567" cy="63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1467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DN450 connection sleeve</a:t>
            </a:r>
            <a:endParaRPr lang="en-US" altLang="sv-SE" sz="2400" dirty="0">
              <a:latin typeface="Arial" panose="020B0604020202020204" pitchFamily="34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C298BB6B-FE24-634C-BFAF-A0BAA1802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815" y="4124693"/>
            <a:ext cx="772584" cy="7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sv-SE" sz="1467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Valve</a:t>
            </a:r>
            <a:r>
              <a:rPr lang="pl-PL" altLang="sv-SE" sz="1467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altLang="sv-SE" sz="1467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sv-SE" sz="1467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box</a:t>
            </a:r>
            <a:endParaRPr lang="pl-PL" altLang="sv-SE" sz="2400" dirty="0">
              <a:latin typeface="Arial" panose="020B0604020202020204" pitchFamily="34" charset="0"/>
            </a:endParaRPr>
          </a:p>
        </p:txBody>
      </p:sp>
      <p:sp>
        <p:nvSpPr>
          <p:cNvPr id="50" name="Text Box 14">
            <a:extLst>
              <a:ext uri="{FF2B5EF4-FFF2-40B4-BE49-F238E27FC236}">
                <a16:creationId xmlns:a16="http://schemas.microsoft.com/office/drawing/2014/main" id="{53B25A99-4AAB-6640-98A7-0198A70D5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099" y="3129859"/>
            <a:ext cx="1231901" cy="66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sv-SE" sz="1467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Vbox</a:t>
            </a:r>
            <a:r>
              <a:rPr lang="pl-PL" altLang="sv-SE" sz="1467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Jumper Connection</a:t>
            </a:r>
            <a:endParaRPr lang="pl-PL" altLang="sv-SE" sz="667" dirty="0"/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sv-SE" sz="2400" dirty="0">
              <a:latin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9713F0-B260-C747-9802-C34E87D17F82}"/>
              </a:ext>
            </a:extLst>
          </p:cNvPr>
          <p:cNvCxnSpPr>
            <a:cxnSpLocks/>
          </p:cNvCxnSpPr>
          <p:nvPr/>
        </p:nvCxnSpPr>
        <p:spPr>
          <a:xfrm flipH="1">
            <a:off x="6288021" y="1422183"/>
            <a:ext cx="259535" cy="659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E67854E-6115-4941-8296-1C226D79B69C}"/>
              </a:ext>
            </a:extLst>
          </p:cNvPr>
          <p:cNvCxnSpPr>
            <a:cxnSpLocks/>
          </p:cNvCxnSpPr>
          <p:nvPr/>
        </p:nvCxnSpPr>
        <p:spPr>
          <a:xfrm>
            <a:off x="2704107" y="2645145"/>
            <a:ext cx="293945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E340674-D8A5-F144-898C-047AAB9E895B}"/>
              </a:ext>
            </a:extLst>
          </p:cNvPr>
          <p:cNvCxnSpPr>
            <a:cxnSpLocks/>
          </p:cNvCxnSpPr>
          <p:nvPr/>
        </p:nvCxnSpPr>
        <p:spPr>
          <a:xfrm flipH="1" flipV="1">
            <a:off x="8238728" y="4680105"/>
            <a:ext cx="641581" cy="807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7243D2A-6A22-5F46-83B3-5C6128CF1381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2959000" y="2885071"/>
            <a:ext cx="1776837" cy="578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A3030-B3CA-1044-87B1-C9824CE99B85}"/>
              </a:ext>
            </a:extLst>
          </p:cNvPr>
          <p:cNvCxnSpPr>
            <a:cxnSpLocks/>
          </p:cNvCxnSpPr>
          <p:nvPr/>
        </p:nvCxnSpPr>
        <p:spPr>
          <a:xfrm flipV="1">
            <a:off x="2959001" y="4360184"/>
            <a:ext cx="911073" cy="10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Platshållare för bildnummer 4">
            <a:extLst>
              <a:ext uri="{FF2B5EF4-FFF2-40B4-BE49-F238E27FC236}">
                <a16:creationId xmlns:a16="http://schemas.microsoft.com/office/drawing/2014/main" id="{881E72BB-69A1-A046-B396-0A30BD73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3.1. TS2 configuration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5EE3F-1FB5-AA45-8516-63447EFAB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9" y="2462795"/>
            <a:ext cx="5349967" cy="4012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24CCF0-F5F3-1F47-9A45-6F75163E109E}"/>
              </a:ext>
            </a:extLst>
          </p:cNvPr>
          <p:cNvSpPr/>
          <p:nvPr/>
        </p:nvSpPr>
        <p:spPr>
          <a:xfrm>
            <a:off x="739025" y="1480824"/>
            <a:ext cx="5082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/>
              <a:t>Unfortunately</a:t>
            </a:r>
            <a:r>
              <a:rPr lang="sv-SE" dirty="0"/>
              <a:t> the </a:t>
            </a:r>
            <a:r>
              <a:rPr lang="sv-SE" dirty="0" err="1"/>
              <a:t>bellows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first</a:t>
            </a:r>
            <a:r>
              <a:rPr lang="sv-SE" dirty="0"/>
              <a:t> </a:t>
            </a:r>
            <a:r>
              <a:rPr lang="sv-SE" dirty="0" err="1"/>
              <a:t>sleeve</a:t>
            </a:r>
            <a:r>
              <a:rPr lang="sv-SE" dirty="0"/>
              <a:t>  </a:t>
            </a:r>
            <a:r>
              <a:rPr lang="sv-SE" dirty="0" err="1"/>
              <a:t>was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dented</a:t>
            </a:r>
            <a:r>
              <a:rPr lang="sv-SE" dirty="0"/>
              <a:t> and </a:t>
            </a:r>
            <a:r>
              <a:rPr lang="sv-SE" dirty="0" err="1"/>
              <a:t>did</a:t>
            </a:r>
            <a:r>
              <a:rPr lang="sv-SE" dirty="0"/>
              <a:t> not pass the </a:t>
            </a:r>
            <a:r>
              <a:rPr lang="sv-SE" dirty="0" err="1"/>
              <a:t>incoming</a:t>
            </a:r>
            <a:r>
              <a:rPr lang="sv-SE" dirty="0"/>
              <a:t> </a:t>
            </a:r>
            <a:r>
              <a:rPr lang="sv-SE" dirty="0" err="1"/>
              <a:t>inspection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done</a:t>
            </a:r>
            <a:r>
              <a:rPr lang="sv-SE" dirty="0"/>
              <a:t> by ESS </a:t>
            </a:r>
            <a:r>
              <a:rPr lang="sv-SE" dirty="0" err="1"/>
              <a:t>Quality</a:t>
            </a:r>
            <a:r>
              <a:rPr lang="sv-SE" dirty="0"/>
              <a:t> Officer. 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D4306C-D959-FB44-BB5D-9F4658CC520F}"/>
              </a:ext>
            </a:extLst>
          </p:cNvPr>
          <p:cNvSpPr/>
          <p:nvPr/>
        </p:nvSpPr>
        <p:spPr>
          <a:xfrm>
            <a:off x="6549275" y="1422183"/>
            <a:ext cx="5082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Power Heat </a:t>
            </a:r>
            <a:r>
              <a:rPr lang="sv-SE" dirty="0" err="1"/>
              <a:t>took</a:t>
            </a:r>
            <a:r>
              <a:rPr lang="sv-SE" dirty="0"/>
              <a:t> </a:t>
            </a:r>
            <a:r>
              <a:rPr lang="sv-SE" dirty="0" err="1"/>
              <a:t>responsibility</a:t>
            </a:r>
            <a:r>
              <a:rPr lang="sv-SE" dirty="0"/>
              <a:t> for the </a:t>
            </a:r>
            <a:r>
              <a:rPr lang="sv-SE" dirty="0" err="1"/>
              <a:t>damage</a:t>
            </a:r>
            <a:r>
              <a:rPr lang="sv-SE" dirty="0"/>
              <a:t> and </a:t>
            </a:r>
            <a:r>
              <a:rPr lang="sv-SE" dirty="0" err="1"/>
              <a:t>ordered</a:t>
            </a:r>
            <a:r>
              <a:rPr lang="sv-SE" dirty="0"/>
              <a:t> new </a:t>
            </a:r>
            <a:r>
              <a:rPr lang="sv-SE" dirty="0" err="1"/>
              <a:t>bellows</a:t>
            </a:r>
            <a:r>
              <a:rPr lang="sv-SE" dirty="0"/>
              <a:t> and </a:t>
            </a:r>
            <a:r>
              <a:rPr lang="sv-SE" dirty="0" err="1"/>
              <a:t>repaired</a:t>
            </a:r>
            <a:r>
              <a:rPr lang="sv-SE" dirty="0"/>
              <a:t> the </a:t>
            </a:r>
            <a:r>
              <a:rPr lang="sv-SE" dirty="0" err="1"/>
              <a:t>sleeve</a:t>
            </a:r>
            <a:r>
              <a:rPr lang="sv-SE" dirty="0"/>
              <a:t>. </a:t>
            </a:r>
          </a:p>
          <a:p>
            <a:r>
              <a:rPr lang="sv-SE" dirty="0"/>
              <a:t>ESS </a:t>
            </a:r>
            <a:r>
              <a:rPr lang="sv-SE" dirty="0" err="1"/>
              <a:t>decided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special </a:t>
            </a:r>
            <a:r>
              <a:rPr lang="sv-SE" dirty="0" err="1"/>
              <a:t>protective</a:t>
            </a:r>
            <a:r>
              <a:rPr lang="sv-SE" dirty="0"/>
              <a:t> covers to </a:t>
            </a:r>
            <a:r>
              <a:rPr lang="sv-SE" dirty="0" err="1"/>
              <a:t>avoid</a:t>
            </a:r>
            <a:r>
              <a:rPr lang="sv-SE" dirty="0"/>
              <a:t> </a:t>
            </a:r>
            <a:r>
              <a:rPr lang="sv-SE" dirty="0" err="1"/>
              <a:t>such</a:t>
            </a:r>
            <a:r>
              <a:rPr lang="sv-SE" dirty="0"/>
              <a:t> </a:t>
            </a:r>
            <a:r>
              <a:rPr lang="sv-SE" dirty="0" err="1"/>
              <a:t>damages</a:t>
            </a:r>
            <a:r>
              <a:rPr lang="sv-SE" dirty="0"/>
              <a:t> in </a:t>
            </a:r>
            <a:r>
              <a:rPr lang="sv-SE" dirty="0" err="1"/>
              <a:t>future</a:t>
            </a:r>
            <a:r>
              <a:rPr lang="sv-SE" dirty="0"/>
              <a:t>.    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CCBD7-C355-9446-99DF-EAE5F75E6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19" y="2615195"/>
            <a:ext cx="5349967" cy="401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D116EA-6CC4-434A-ADD4-9ED3AFFC1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57" r="23724"/>
          <a:stretch/>
        </p:blipFill>
        <p:spPr>
          <a:xfrm>
            <a:off x="7148290" y="2622512"/>
            <a:ext cx="4263085" cy="37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3.2. Tunnel configuration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5B8CE-D8F6-8B43-86CA-AF5AC759B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86" y="1364623"/>
            <a:ext cx="10134600" cy="5051465"/>
          </a:xfrm>
          <a:prstGeom prst="rect">
            <a:avLst/>
          </a:prstGeom>
        </p:spPr>
      </p:pic>
      <p:sp>
        <p:nvSpPr>
          <p:cNvPr id="16" name="Text Box 11">
            <a:extLst>
              <a:ext uri="{FF2B5EF4-FFF2-40B4-BE49-F238E27FC236}">
                <a16:creationId xmlns:a16="http://schemas.microsoft.com/office/drawing/2014/main" id="{B8E88770-10DE-F341-96B7-A63422657D8D}"/>
              </a:ext>
            </a:extLst>
          </p:cNvPr>
          <p:cNvSpPr txBox="1">
            <a:spLocks noChangeArrowheads="1"/>
          </p:cNvSpPr>
          <p:nvPr/>
        </p:nvSpPr>
        <p:spPr bwMode="auto">
          <a:xfrm rot="20580812">
            <a:off x="893277" y="1430681"/>
            <a:ext cx="2940415" cy="90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state!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v-SE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(with WUST sleeve and test box)</a:t>
            </a:r>
            <a:endParaRPr lang="en-US" altLang="sv-SE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BD94736-3F9C-C24F-B6CA-1D93EEDA3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36" y="1364623"/>
            <a:ext cx="10150649" cy="50594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3.2. Tunnel configuration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8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31214BA-41E3-974E-B01D-048291B97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35" y="1364623"/>
            <a:ext cx="10150650" cy="50594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3.2. Tunnel configuration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1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3.2. Tunnel configuration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5F273-2556-3A4E-8B62-9B125522D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287" y="1422183"/>
            <a:ext cx="9820748" cy="489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3.2. Tunnel configuration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B16BF-17D4-8245-8967-B9D85B86B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0" r="25769"/>
          <a:stretch/>
        </p:blipFill>
        <p:spPr>
          <a:xfrm>
            <a:off x="815106" y="1421838"/>
            <a:ext cx="4625762" cy="4888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A05BB-B465-EE47-BC42-02C034F8E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84" r="34924"/>
          <a:stretch/>
        </p:blipFill>
        <p:spPr>
          <a:xfrm>
            <a:off x="6700752" y="1422529"/>
            <a:ext cx="4069080" cy="48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3.2. Tunnel configuration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23025-9F34-4540-994F-99ED202D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49" y="1271452"/>
            <a:ext cx="8030313" cy="55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3.2. Tunnel configuration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8963B-5039-2444-A666-018A920A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76" y="1257300"/>
            <a:ext cx="8106129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9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3.2. Tunnel versus TS2 configuration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1C6719-9F84-0743-994E-F82859358B5A}"/>
              </a:ext>
            </a:extLst>
          </p:cNvPr>
          <p:cNvSpPr/>
          <p:nvPr/>
        </p:nvSpPr>
        <p:spPr>
          <a:xfrm>
            <a:off x="8122876" y="1568887"/>
            <a:ext cx="1874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TS2 configuration 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70DEF-25D0-694A-941C-4E227B9D2F30}"/>
              </a:ext>
            </a:extLst>
          </p:cNvPr>
          <p:cNvSpPr/>
          <p:nvPr/>
        </p:nvSpPr>
        <p:spPr>
          <a:xfrm>
            <a:off x="2125936" y="1541264"/>
            <a:ext cx="2119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Tunnel configuration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FB31AF-771E-9549-9566-F91F7FA28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4" r="25654"/>
          <a:stretch/>
        </p:blipFill>
        <p:spPr>
          <a:xfrm>
            <a:off x="366571" y="1981482"/>
            <a:ext cx="5052061" cy="4680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324BB6-8B8B-1D4E-B456-1D4E95FEF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8" r="24564"/>
          <a:stretch/>
        </p:blipFill>
        <p:spPr>
          <a:xfrm>
            <a:off x="6124534" y="1891048"/>
            <a:ext cx="5221515" cy="486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DF5CC2-5BB5-2A42-AD47-8D726E036E3A}"/>
              </a:ext>
            </a:extLst>
          </p:cNvPr>
          <p:cNvSpPr/>
          <p:nvPr/>
        </p:nvSpPr>
        <p:spPr>
          <a:xfrm>
            <a:off x="9534680" y="1910596"/>
            <a:ext cx="2615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5"/>
                </a:solidFill>
              </a:rPr>
              <a:t>bean holes in the large flange are shifted </a:t>
            </a:r>
          </a:p>
          <a:p>
            <a:pPr algn="r"/>
            <a:r>
              <a:rPr lang="en-US" dirty="0">
                <a:solidFill>
                  <a:schemeClr val="accent5"/>
                </a:solidFill>
              </a:rPr>
              <a:t>by -7.5 </a:t>
            </a:r>
            <a:r>
              <a:rPr lang="en-US" dirty="0" err="1">
                <a:solidFill>
                  <a:schemeClr val="accent5"/>
                </a:solidFill>
              </a:rPr>
              <a:t>deg</a:t>
            </a:r>
            <a:endParaRPr lang="en-GB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548532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Design of semi-flexible DN450 connection sleeve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3.2. Tunnel versus TS2 configuration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837B8-4493-8C4D-BC4C-F777EDFF7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62" y="1725930"/>
            <a:ext cx="5094558" cy="5000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A50DAE-E76A-9149-BEA4-FC86F578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651366"/>
            <a:ext cx="5257800" cy="5106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1C6719-9F84-0743-994E-F82859358B5A}"/>
              </a:ext>
            </a:extLst>
          </p:cNvPr>
          <p:cNvSpPr/>
          <p:nvPr/>
        </p:nvSpPr>
        <p:spPr>
          <a:xfrm>
            <a:off x="8122876" y="1568887"/>
            <a:ext cx="1874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TS2 configuration 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70DEF-25D0-694A-941C-4E227B9D2F30}"/>
              </a:ext>
            </a:extLst>
          </p:cNvPr>
          <p:cNvSpPr/>
          <p:nvPr/>
        </p:nvSpPr>
        <p:spPr>
          <a:xfrm>
            <a:off x="2125936" y="1541264"/>
            <a:ext cx="2119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Tunnel configuration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B3C30C-F84E-5A41-BAA7-74722CF6A074}"/>
              </a:ext>
            </a:extLst>
          </p:cNvPr>
          <p:cNvSpPr/>
          <p:nvPr/>
        </p:nvSpPr>
        <p:spPr>
          <a:xfrm>
            <a:off x="9534680" y="1910596"/>
            <a:ext cx="2615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5"/>
                </a:solidFill>
              </a:rPr>
              <a:t>bean holes in the large flange are shifted </a:t>
            </a:r>
          </a:p>
          <a:p>
            <a:pPr algn="r"/>
            <a:r>
              <a:rPr lang="en-US" dirty="0">
                <a:solidFill>
                  <a:schemeClr val="accent5"/>
                </a:solidFill>
              </a:rPr>
              <a:t>by -7.5 </a:t>
            </a:r>
            <a:r>
              <a:rPr lang="en-US" dirty="0" err="1">
                <a:solidFill>
                  <a:schemeClr val="accent5"/>
                </a:solidFill>
              </a:rPr>
              <a:t>deg</a:t>
            </a:r>
            <a:endParaRPr lang="en-GB" dirty="0">
              <a:solidFill>
                <a:schemeClr val="accent5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06FB4C-58B1-8542-AD6B-AE4C604F1A8F}"/>
              </a:ext>
            </a:extLst>
          </p:cNvPr>
          <p:cNvCxnSpPr/>
          <p:nvPr/>
        </p:nvCxnSpPr>
        <p:spPr>
          <a:xfrm flipH="1">
            <a:off x="9372600" y="2240280"/>
            <a:ext cx="624443" cy="2971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808775-428A-FB4B-B5B7-6ABA2FD2AE1A}"/>
              </a:ext>
            </a:extLst>
          </p:cNvPr>
          <p:cNvCxnSpPr>
            <a:cxnSpLocks/>
          </p:cNvCxnSpPr>
          <p:nvPr/>
        </p:nvCxnSpPr>
        <p:spPr>
          <a:xfrm flipH="1">
            <a:off x="10529997" y="2833926"/>
            <a:ext cx="312220" cy="9878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FB00BE-E84C-BA46-9FCB-644E82CF8710}"/>
              </a:ext>
            </a:extLst>
          </p:cNvPr>
          <p:cNvCxnSpPr>
            <a:cxnSpLocks/>
          </p:cNvCxnSpPr>
          <p:nvPr/>
        </p:nvCxnSpPr>
        <p:spPr>
          <a:xfrm flipH="1">
            <a:off x="8790007" y="2167402"/>
            <a:ext cx="1074083" cy="2971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1.1. CM/</a:t>
            </a:r>
            <a:r>
              <a:rPr lang="en-US" dirty="0" err="1"/>
              <a:t>VBox</a:t>
            </a:r>
            <a:r>
              <a:rPr lang="en-US" dirty="0"/>
              <a:t> interface - Requirements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4F5D75-78D2-8A41-B29D-4766A3C3B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97" y="1294294"/>
            <a:ext cx="4066173" cy="5456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48D177-8564-DD4F-965C-BDA2C0605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439" y="1294295"/>
            <a:ext cx="4068344" cy="53911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216CC5-0B8F-3A46-A25C-FE5BDDA5C665}"/>
              </a:ext>
            </a:extLst>
          </p:cNvPr>
          <p:cNvSpPr/>
          <p:nvPr/>
        </p:nvSpPr>
        <p:spPr>
          <a:xfrm>
            <a:off x="4665679" y="1323603"/>
            <a:ext cx="322782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/>
              <a:t>ESS-0054485 </a:t>
            </a:r>
            <a:r>
              <a:rPr lang="sv-SE" sz="1600" dirty="0" err="1"/>
              <a:t>consists</a:t>
            </a:r>
            <a:r>
              <a:rPr lang="sv-SE" sz="1600" dirty="0"/>
              <a:t> a list </a:t>
            </a:r>
            <a:r>
              <a:rPr lang="sv-SE" sz="1600" dirty="0" err="1"/>
              <a:t>of</a:t>
            </a:r>
            <a:r>
              <a:rPr lang="sv-SE" sz="1600" dirty="0"/>
              <a:t> 130 </a:t>
            </a:r>
            <a:r>
              <a:rPr lang="sv-SE" sz="1600" dirty="0" err="1"/>
              <a:t>requirements</a:t>
            </a:r>
            <a:r>
              <a:rPr lang="sv-SE" sz="1600" dirty="0"/>
              <a:t> for the CDS interfaces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other</a:t>
            </a:r>
            <a:r>
              <a:rPr lang="sv-SE" sz="1600" dirty="0"/>
              <a:t> ACCSYS subsystems:</a:t>
            </a:r>
          </a:p>
          <a:p>
            <a:endParaRPr lang="sv-SE" sz="1600" dirty="0"/>
          </a:p>
          <a:p>
            <a:r>
              <a:rPr lang="sv-SE" sz="1600" b="1" dirty="0"/>
              <a:t>29 for interface </a:t>
            </a:r>
            <a:r>
              <a:rPr lang="sv-SE" sz="1600" b="1" dirty="0" err="1"/>
              <a:t>with</a:t>
            </a:r>
            <a:r>
              <a:rPr lang="sv-SE" sz="1600" b="1" dirty="0"/>
              <a:t> ACC.MBL.EMR</a:t>
            </a:r>
          </a:p>
          <a:p>
            <a:endParaRPr lang="sv-SE" sz="1600" dirty="0"/>
          </a:p>
          <a:p>
            <a:endParaRPr lang="sv-SE" sz="1600" b="1" dirty="0"/>
          </a:p>
          <a:p>
            <a:r>
              <a:rPr lang="sv-SE" sz="1600" b="1" dirty="0"/>
              <a:t>29 for interface </a:t>
            </a:r>
            <a:r>
              <a:rPr lang="sv-SE" sz="1600" b="1" dirty="0" err="1"/>
              <a:t>with</a:t>
            </a:r>
            <a:r>
              <a:rPr lang="sv-SE" sz="1600" b="1" dirty="0"/>
              <a:t> ACC.HBL.EMR</a:t>
            </a:r>
          </a:p>
          <a:p>
            <a:endParaRPr lang="sv-SE" sz="1600" dirty="0"/>
          </a:p>
          <a:p>
            <a:endParaRPr lang="sv-SE" sz="1600" dirty="0"/>
          </a:p>
          <a:p>
            <a:r>
              <a:rPr lang="sv-SE" sz="1600" dirty="0"/>
              <a:t>4 for interface </a:t>
            </a:r>
            <a:r>
              <a:rPr lang="sv-SE" sz="1600" dirty="0" err="1"/>
              <a:t>with</a:t>
            </a:r>
            <a:r>
              <a:rPr lang="sv-SE" sz="1600" dirty="0"/>
              <a:t> ACC.CNPW</a:t>
            </a:r>
          </a:p>
          <a:p>
            <a:endParaRPr lang="sv-SE" sz="1600" dirty="0"/>
          </a:p>
          <a:p>
            <a:r>
              <a:rPr lang="sv-SE" sz="1600" dirty="0"/>
              <a:t>13 for interface </a:t>
            </a:r>
            <a:r>
              <a:rPr lang="sv-SE" sz="1600" dirty="0" err="1"/>
              <a:t>with</a:t>
            </a:r>
            <a:r>
              <a:rPr lang="sv-SE" sz="1600" dirty="0"/>
              <a:t> ACC.VAC</a:t>
            </a:r>
          </a:p>
          <a:p>
            <a:endParaRPr lang="sv-SE" sz="1600" dirty="0"/>
          </a:p>
          <a:p>
            <a:r>
              <a:rPr lang="sv-SE" sz="1600" dirty="0"/>
              <a:t>45 for interface </a:t>
            </a:r>
            <a:r>
              <a:rPr lang="sv-SE" sz="1600" dirty="0" err="1"/>
              <a:t>with</a:t>
            </a:r>
            <a:r>
              <a:rPr lang="sv-SE" sz="1600" dirty="0"/>
              <a:t> ACC.CRYO.ACCP</a:t>
            </a:r>
          </a:p>
          <a:p>
            <a:endParaRPr lang="sv-SE" sz="1600" dirty="0"/>
          </a:p>
          <a:p>
            <a:r>
              <a:rPr lang="sv-SE" sz="1600" dirty="0"/>
              <a:t>10 for interface </a:t>
            </a:r>
            <a:r>
              <a:rPr lang="sv-SE" sz="1600" dirty="0" err="1"/>
              <a:t>with</a:t>
            </a:r>
            <a:r>
              <a:rPr lang="sv-SE" sz="1600" dirty="0"/>
              <a:t> SA</a:t>
            </a:r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B7F80C-96BA-BB46-8077-909D374A5FDD}"/>
              </a:ext>
            </a:extLst>
          </p:cNvPr>
          <p:cNvCxnSpPr/>
          <p:nvPr/>
        </p:nvCxnSpPr>
        <p:spPr>
          <a:xfrm flipH="1">
            <a:off x="4545749" y="2615371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5D13AC5-F466-4F4E-ADBC-BF348386037E}"/>
              </a:ext>
            </a:extLst>
          </p:cNvPr>
          <p:cNvCxnSpPr>
            <a:cxnSpLocks/>
          </p:cNvCxnSpPr>
          <p:nvPr/>
        </p:nvCxnSpPr>
        <p:spPr>
          <a:xfrm>
            <a:off x="7019211" y="3353754"/>
            <a:ext cx="8742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6" y="257768"/>
            <a:ext cx="1213555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Stress and flexibility analysis for pipes and supports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4.1. Numerical model and loads 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099C0-95F0-A145-9A49-97290D8AB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9" y="1422183"/>
            <a:ext cx="2863531" cy="3390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20C83-D7BC-684E-BAF6-403CA5808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128" y="1572447"/>
            <a:ext cx="2079658" cy="1559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2B09EE-0AF1-0641-ABB0-48671DCFE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123" y="1422183"/>
            <a:ext cx="3262396" cy="2002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DE231F-C9E2-D644-A2CF-7018E3385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091" y="1422183"/>
            <a:ext cx="2746593" cy="2002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3CDA0-CA13-034A-A42E-9C1F782EA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968" y="3598546"/>
            <a:ext cx="3821005" cy="3010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3A81AB-E2BE-D541-A28C-76B8C4DDD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8863" y="3574828"/>
            <a:ext cx="4730800" cy="303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6" y="257768"/>
            <a:ext cx="1213555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Stress and flexibility analysis for pipes and supports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4.1. Numerical calculation results 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1B338A-1FDE-0043-941E-73CB35AB0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27" y="1410007"/>
            <a:ext cx="6433215" cy="4866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375CE5-8DB9-C447-8C7A-2916E02E8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868" y="1626499"/>
            <a:ext cx="4897869" cy="36976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5C5C359-C6A0-C74E-B4DC-D768DBB823A3}"/>
              </a:ext>
            </a:extLst>
          </p:cNvPr>
          <p:cNvSpPr/>
          <p:nvPr/>
        </p:nvSpPr>
        <p:spPr>
          <a:xfrm>
            <a:off x="7288986" y="5478041"/>
            <a:ext cx="47187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latin typeface="Helvetica" pitchFamily="2" charset="0"/>
              </a:rPr>
              <a:t>A2-70 has a </a:t>
            </a:r>
            <a:r>
              <a:rPr lang="sv-SE" sz="1600" dirty="0" err="1">
                <a:latin typeface="Helvetica" pitchFamily="2" charset="0"/>
              </a:rPr>
              <a:t>tensile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strength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of</a:t>
            </a:r>
            <a:r>
              <a:rPr lang="sv-SE" sz="1600" dirty="0">
                <a:latin typeface="Helvetica" pitchFamily="2" charset="0"/>
              </a:rPr>
              <a:t> at </a:t>
            </a:r>
            <a:r>
              <a:rPr lang="sv-SE" sz="1600" dirty="0" err="1">
                <a:latin typeface="Helvetica" pitchFamily="2" charset="0"/>
              </a:rPr>
              <a:t>least</a:t>
            </a:r>
            <a:r>
              <a:rPr lang="sv-SE" sz="1600" dirty="0">
                <a:latin typeface="Helvetica" pitchFamily="2" charset="0"/>
              </a:rPr>
              <a:t> 700 </a:t>
            </a:r>
            <a:r>
              <a:rPr lang="sv-SE" sz="1600" dirty="0" err="1">
                <a:latin typeface="Helvetica" pitchFamily="2" charset="0"/>
              </a:rPr>
              <a:t>MPa</a:t>
            </a:r>
            <a:r>
              <a:rPr lang="sv-SE" sz="1600" dirty="0">
                <a:latin typeface="Helvetica" pitchFamily="2" charset="0"/>
              </a:rPr>
              <a:t> and a </a:t>
            </a:r>
            <a:r>
              <a:rPr lang="sv-SE" sz="1600" dirty="0" err="1">
                <a:latin typeface="Helvetica" pitchFamily="2" charset="0"/>
              </a:rPr>
              <a:t>yield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strength</a:t>
            </a:r>
            <a:r>
              <a:rPr lang="sv-SE" sz="1600" dirty="0">
                <a:latin typeface="Helvetica" pitchFamily="2" charset="0"/>
              </a:rPr>
              <a:t> (0.2%) </a:t>
            </a:r>
            <a:r>
              <a:rPr lang="sv-SE" sz="1600" dirty="0" err="1">
                <a:latin typeface="Helvetica" pitchFamily="2" charset="0"/>
              </a:rPr>
              <a:t>of</a:t>
            </a:r>
            <a:r>
              <a:rPr lang="sv-SE" sz="1600" dirty="0">
                <a:latin typeface="Helvetica" pitchFamily="2" charset="0"/>
              </a:rPr>
              <a:t> 450 </a:t>
            </a:r>
            <a:r>
              <a:rPr lang="sv-SE" sz="1600" dirty="0" err="1">
                <a:latin typeface="Helvetica" pitchFamily="2" charset="0"/>
              </a:rPr>
              <a:t>MPa</a:t>
            </a:r>
            <a:r>
              <a:rPr lang="sv-SE" sz="1600" dirty="0">
                <a:latin typeface="Helvetica" pitchFamily="2" charset="0"/>
              </a:rPr>
              <a:t>. </a:t>
            </a:r>
            <a:r>
              <a:rPr lang="sv-SE" sz="1600" dirty="0" err="1">
                <a:latin typeface="Helvetica" pitchFamily="2" charset="0"/>
              </a:rPr>
              <a:t>With</a:t>
            </a:r>
            <a:r>
              <a:rPr lang="sv-SE" sz="1600" dirty="0">
                <a:latin typeface="Helvetica" pitchFamily="2" charset="0"/>
              </a:rPr>
              <a:t> a material </a:t>
            </a:r>
            <a:r>
              <a:rPr lang="sv-SE" sz="1600" dirty="0" err="1">
                <a:latin typeface="Helvetica" pitchFamily="2" charset="0"/>
              </a:rPr>
              <a:t>safety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factor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of</a:t>
            </a:r>
            <a:r>
              <a:rPr lang="sv-SE" sz="1600" dirty="0">
                <a:latin typeface="Helvetica" pitchFamily="2" charset="0"/>
              </a:rPr>
              <a:t> 1.25, </a:t>
            </a:r>
            <a:r>
              <a:rPr lang="sv-SE" sz="1600" dirty="0" err="1">
                <a:latin typeface="Helvetica" pitchFamily="2" charset="0"/>
              </a:rPr>
              <a:t>this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results</a:t>
            </a:r>
            <a:r>
              <a:rPr lang="sv-SE" sz="1600" dirty="0">
                <a:latin typeface="Helvetica" pitchFamily="2" charset="0"/>
              </a:rPr>
              <a:t> in a </a:t>
            </a:r>
            <a:r>
              <a:rPr lang="sv-SE" sz="1600" dirty="0" err="1">
                <a:latin typeface="Helvetica" pitchFamily="2" charset="0"/>
              </a:rPr>
              <a:t>calculation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yield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strength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of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b="1" dirty="0">
                <a:latin typeface="Helvetica" pitchFamily="2" charset="0"/>
              </a:rPr>
              <a:t>311 </a:t>
            </a:r>
            <a:r>
              <a:rPr lang="sv-SE" sz="1600" b="1" dirty="0" err="1">
                <a:latin typeface="Helvetica" pitchFamily="2" charset="0"/>
              </a:rPr>
              <a:t>MPa</a:t>
            </a:r>
            <a:r>
              <a:rPr lang="sv-SE" sz="1600" dirty="0">
                <a:latin typeface="Helvetica" pitchFamily="2" charset="0"/>
              </a:rPr>
              <a:t>.</a:t>
            </a:r>
            <a:endParaRPr lang="sv-SE" sz="16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2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6" y="257768"/>
            <a:ext cx="12135554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4. Stress and flexibility analysis for pipes and supports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4.1. Numerical calculation results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6B83F4-FEBE-5A4E-894F-2B30CBAF2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57" y="1414050"/>
            <a:ext cx="4626653" cy="3427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E7E5E-13A7-B445-8B13-DBCC2F225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381" y="1277816"/>
            <a:ext cx="6536376" cy="4961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BFAE85-B3B4-B94E-91E7-60C21A8568C0}"/>
              </a:ext>
            </a:extLst>
          </p:cNvPr>
          <p:cNvPicPr/>
          <p:nvPr/>
        </p:nvPicPr>
        <p:blipFill rotWithShape="1">
          <a:blip r:embed="rId4"/>
          <a:srcRect t="5643"/>
          <a:stretch/>
        </p:blipFill>
        <p:spPr>
          <a:xfrm>
            <a:off x="2768983" y="4922643"/>
            <a:ext cx="2239723" cy="18161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F723DA-5EA9-AF4F-A032-F03548A760D7}"/>
              </a:ext>
            </a:extLst>
          </p:cNvPr>
          <p:cNvSpPr/>
          <p:nvPr/>
        </p:nvSpPr>
        <p:spPr>
          <a:xfrm>
            <a:off x="361246" y="4922643"/>
            <a:ext cx="2340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600" dirty="0">
                <a:latin typeface="Helvetica" pitchFamily="2" charset="0"/>
              </a:rPr>
              <a:t>SS 1.4301 </a:t>
            </a:r>
            <a:r>
              <a:rPr lang="sv-SE" sz="1600" dirty="0" err="1">
                <a:latin typeface="Helvetica" pitchFamily="2" charset="0"/>
              </a:rPr>
              <a:t>calculation</a:t>
            </a:r>
            <a:r>
              <a:rPr lang="sv-SE" sz="1600" dirty="0">
                <a:latin typeface="Helvetica" pitchFamily="2" charset="0"/>
              </a:rPr>
              <a:t> </a:t>
            </a:r>
            <a:br>
              <a:rPr lang="sv-SE" sz="1600" dirty="0">
                <a:latin typeface="Helvetica" pitchFamily="2" charset="0"/>
              </a:rPr>
            </a:br>
            <a:r>
              <a:rPr lang="sv-SE" sz="1600" dirty="0" err="1">
                <a:latin typeface="Helvetica" pitchFamily="2" charset="0"/>
              </a:rPr>
              <a:t>yield</a:t>
            </a:r>
            <a:r>
              <a:rPr lang="sv-SE" sz="1600" dirty="0">
                <a:latin typeface="Helvetica" pitchFamily="2" charset="0"/>
              </a:rPr>
              <a:t> </a:t>
            </a:r>
            <a:r>
              <a:rPr lang="sv-SE" sz="1600" dirty="0" err="1">
                <a:latin typeface="Helvetica" pitchFamily="2" charset="0"/>
              </a:rPr>
              <a:t>strength</a:t>
            </a:r>
            <a:r>
              <a:rPr lang="sv-SE" sz="1600" dirty="0">
                <a:latin typeface="Helvetica" pitchFamily="2" charset="0"/>
              </a:rPr>
              <a:t>: </a:t>
            </a:r>
            <a:r>
              <a:rPr lang="sv-SE" sz="1600" b="1" dirty="0">
                <a:latin typeface="Helvetica" pitchFamily="2" charset="0"/>
              </a:rPr>
              <a:t>187 </a:t>
            </a:r>
            <a:r>
              <a:rPr lang="sv-SE" sz="1600" b="1" dirty="0" err="1">
                <a:latin typeface="Helvetica" pitchFamily="2" charset="0"/>
              </a:rPr>
              <a:t>MPa</a:t>
            </a:r>
            <a:endParaRPr lang="sv-SE" sz="1600" b="1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57768"/>
            <a:ext cx="9866487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Open issues and next actions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AEC7B1F-6ED3-3945-98E4-72393090B3C3}"/>
              </a:ext>
            </a:extLst>
          </p:cNvPr>
          <p:cNvSpPr txBox="1">
            <a:spLocks/>
          </p:cNvSpPr>
          <p:nvPr/>
        </p:nvSpPr>
        <p:spPr>
          <a:xfrm>
            <a:off x="1100997" y="926179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5.1. Installation of the sleeve in the tunnel and TS2 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5812A4-1090-5842-B2A9-240AB75EF176}"/>
              </a:ext>
            </a:extLst>
          </p:cNvPr>
          <p:cNvSpPr/>
          <p:nvPr/>
        </p:nvSpPr>
        <p:spPr>
          <a:xfrm>
            <a:off x="643468" y="1683395"/>
            <a:ext cx="2880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Lifting in a “crowded” space!</a:t>
            </a:r>
          </a:p>
          <a:p>
            <a:r>
              <a:rPr lang="en-US" dirty="0"/>
              <a:t>Total weight of 85.4 kg!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8CA7D-F531-E340-9FC3-949667EA6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4" r="25654"/>
          <a:stretch/>
        </p:blipFill>
        <p:spPr>
          <a:xfrm>
            <a:off x="880023" y="2891156"/>
            <a:ext cx="4082468" cy="3782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3FACF-DDDF-DD43-B84E-DCD5A0FB6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3" t="8270" r="24346" b="3398"/>
          <a:stretch/>
        </p:blipFill>
        <p:spPr>
          <a:xfrm>
            <a:off x="5576711" y="1500833"/>
            <a:ext cx="6448123" cy="497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57768"/>
            <a:ext cx="9866487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Open issues and next actions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AEC7B1F-6ED3-3945-98E4-72393090B3C3}"/>
              </a:ext>
            </a:extLst>
          </p:cNvPr>
          <p:cNvSpPr txBox="1">
            <a:spLocks/>
          </p:cNvSpPr>
          <p:nvPr/>
        </p:nvSpPr>
        <p:spPr>
          <a:xfrm>
            <a:off x="1100997" y="926179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5.1. Installation of the sleeve in the tunnel and TS2 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4A84A-A565-E740-8F44-364B08869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8" t="32537" r="31790"/>
          <a:stretch/>
        </p:blipFill>
        <p:spPr>
          <a:xfrm>
            <a:off x="5660622" y="1480851"/>
            <a:ext cx="6149340" cy="4994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D4AA8-AE5D-0E4A-9D50-9541F0E61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8" r="24564"/>
          <a:stretch/>
        </p:blipFill>
        <p:spPr>
          <a:xfrm>
            <a:off x="839129" y="2856865"/>
            <a:ext cx="4192882" cy="39035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5812A4-1090-5842-B2A9-240AB75EF176}"/>
              </a:ext>
            </a:extLst>
          </p:cNvPr>
          <p:cNvSpPr/>
          <p:nvPr/>
        </p:nvSpPr>
        <p:spPr>
          <a:xfrm>
            <a:off x="643468" y="1683395"/>
            <a:ext cx="45118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Lifting in a “crowded” space, especially in TS2!</a:t>
            </a:r>
          </a:p>
          <a:p>
            <a:r>
              <a:rPr lang="en-US" dirty="0"/>
              <a:t>Total weight of 85.4 kg!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57768"/>
            <a:ext cx="9866487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Open issues and next actions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AEC7B1F-6ED3-3945-98E4-72393090B3C3}"/>
              </a:ext>
            </a:extLst>
          </p:cNvPr>
          <p:cNvSpPr txBox="1">
            <a:spLocks/>
          </p:cNvSpPr>
          <p:nvPr/>
        </p:nvSpPr>
        <p:spPr>
          <a:xfrm>
            <a:off x="1100997" y="926179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5.2. Risk of denting the bellows from the inside  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71820-775B-3245-8BF9-2C588AEF1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32" r="7022"/>
          <a:stretch/>
        </p:blipFill>
        <p:spPr>
          <a:xfrm>
            <a:off x="1332462" y="1896146"/>
            <a:ext cx="9316440" cy="418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54E21A-E439-814A-96B0-E0D21AFEE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6" t="2041" r="14589" b="28949"/>
          <a:stretch/>
        </p:blipFill>
        <p:spPr>
          <a:xfrm>
            <a:off x="1338737" y="1903895"/>
            <a:ext cx="9316441" cy="418866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57768"/>
            <a:ext cx="9866487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Open issues and next actions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AEC7B1F-6ED3-3945-98E4-72393090B3C3}"/>
              </a:ext>
            </a:extLst>
          </p:cNvPr>
          <p:cNvSpPr txBox="1">
            <a:spLocks/>
          </p:cNvSpPr>
          <p:nvPr/>
        </p:nvSpPr>
        <p:spPr>
          <a:xfrm>
            <a:off x="1100997" y="926179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5.2. Risk of denting the bellows from the inside   </a:t>
            </a:r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46F7A5-52C8-A24F-8983-D0286EF4D3A0}"/>
              </a:ext>
            </a:extLst>
          </p:cNvPr>
          <p:cNvCxnSpPr>
            <a:cxnSpLocks/>
          </p:cNvCxnSpPr>
          <p:nvPr/>
        </p:nvCxnSpPr>
        <p:spPr>
          <a:xfrm flipH="1">
            <a:off x="5788617" y="1755972"/>
            <a:ext cx="1275730" cy="685011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1F94AF0-65E8-E04F-9947-A3F31E4C56B6}"/>
              </a:ext>
            </a:extLst>
          </p:cNvPr>
          <p:cNvSpPr/>
          <p:nvPr/>
        </p:nvSpPr>
        <p:spPr>
          <a:xfrm>
            <a:off x="6211986" y="1176181"/>
            <a:ext cx="5980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bellows can be dented when its thin wall is placed/hit onto this flange (during opening/closing the interconnection)!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57768"/>
            <a:ext cx="9866487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 Open issues and next actions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AEC7B1F-6ED3-3945-98E4-72393090B3C3}"/>
              </a:ext>
            </a:extLst>
          </p:cNvPr>
          <p:cNvSpPr txBox="1">
            <a:spLocks/>
          </p:cNvSpPr>
          <p:nvPr/>
        </p:nvSpPr>
        <p:spPr>
          <a:xfrm>
            <a:off x="1100997" y="926179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5.3. Next actions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D35417-E018-B943-BC95-200A9E9179EF}"/>
              </a:ext>
            </a:extLst>
          </p:cNvPr>
          <p:cNvSpPr txBox="1">
            <a:spLocks/>
          </p:cNvSpPr>
          <p:nvPr/>
        </p:nvSpPr>
        <p:spPr>
          <a:xfrm>
            <a:off x="1635072" y="1586961"/>
            <a:ext cx="9729931" cy="3283028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  <a:buAutoNum type="arabicParenR"/>
            </a:pPr>
            <a:r>
              <a:rPr lang="en-US" dirty="0"/>
              <a:t>Developing installation methods for TS2 and tunnel configurations</a:t>
            </a:r>
          </a:p>
          <a:p>
            <a:pPr marL="457200" indent="-457200">
              <a:buClr>
                <a:srgbClr val="0070C0"/>
              </a:buClr>
              <a:buAutoNum type="arabicParenR"/>
            </a:pPr>
            <a:endParaRPr lang="en-US" dirty="0"/>
          </a:p>
          <a:p>
            <a:pPr marL="457200" indent="-457200">
              <a:buClr>
                <a:srgbClr val="0070C0"/>
              </a:buClr>
              <a:buFontTx/>
              <a:buAutoNum type="arabicParenR"/>
            </a:pPr>
            <a:r>
              <a:rPr lang="en-US" dirty="0"/>
              <a:t>Solving the issue of denting the sleeve from the inside </a:t>
            </a:r>
          </a:p>
          <a:p>
            <a:pPr marL="457200" indent="-457200">
              <a:buClr>
                <a:srgbClr val="0070C0"/>
              </a:buClr>
              <a:buAutoNum type="arabicParenR"/>
            </a:pPr>
            <a:endParaRPr lang="en-US" dirty="0"/>
          </a:p>
          <a:p>
            <a:pPr marL="457200" indent="-457200">
              <a:buClr>
                <a:srgbClr val="0070C0"/>
              </a:buClr>
              <a:buAutoNum type="arabicParenR"/>
            </a:pPr>
            <a:r>
              <a:rPr lang="en-US" dirty="0"/>
              <a:t>Preparing a procedure for verifying the sleeve adjustability at TS2</a:t>
            </a:r>
          </a:p>
          <a:p>
            <a:pPr marL="457200" indent="-457200">
              <a:buClr>
                <a:srgbClr val="0070C0"/>
              </a:buClr>
              <a:buAutoNum type="arabicParenR"/>
            </a:pPr>
            <a:endParaRPr lang="en-US" dirty="0"/>
          </a:p>
          <a:p>
            <a:pPr marL="457200" indent="-457200">
              <a:buClr>
                <a:srgbClr val="0070C0"/>
              </a:buClr>
              <a:buAutoNum type="arabicParenR"/>
            </a:pPr>
            <a:r>
              <a:rPr lang="en-US" dirty="0"/>
              <a:t>Testing the adjustability of the connection sleeve at TS2</a:t>
            </a:r>
          </a:p>
          <a:p>
            <a:pPr marL="457200" indent="-457200">
              <a:buClr>
                <a:srgbClr val="0070C0"/>
              </a:buClr>
              <a:buAutoNum type="arabicParenR"/>
            </a:pPr>
            <a:endParaRPr lang="en-US" dirty="0"/>
          </a:p>
          <a:p>
            <a:pPr marL="457200" indent="-457200">
              <a:buClr>
                <a:srgbClr val="0070C0"/>
              </a:buClr>
              <a:buAutoNum type="arabicParenR"/>
            </a:pPr>
            <a:r>
              <a:rPr lang="en-US" dirty="0"/>
              <a:t>Procurement of axial expansion joints </a:t>
            </a:r>
          </a:p>
          <a:p>
            <a:pPr marL="457200" indent="-457200">
              <a:buClr>
                <a:srgbClr val="0070C0"/>
              </a:buClr>
              <a:buFontTx/>
              <a:buAutoNum type="arabicParenR"/>
            </a:pPr>
            <a:endParaRPr lang="en-US" dirty="0"/>
          </a:p>
          <a:p>
            <a:pPr marL="457200" indent="-457200">
              <a:buClr>
                <a:srgbClr val="0070C0"/>
              </a:buClr>
              <a:buFontTx/>
              <a:buAutoNum type="arabicParenR"/>
            </a:pPr>
            <a:r>
              <a:rPr lang="en-US" dirty="0"/>
              <a:t>Manufacturing of connection sleeves</a:t>
            </a:r>
          </a:p>
          <a:p>
            <a:pPr marL="457200" indent="-457200">
              <a:buClr>
                <a:srgbClr val="0070C0"/>
              </a:buClr>
              <a:buFontTx/>
              <a:buAutoNum type="arabicParenR"/>
            </a:pPr>
            <a:endParaRPr lang="en-US" dirty="0"/>
          </a:p>
          <a:p>
            <a:pPr marL="457200" indent="-457200">
              <a:buClr>
                <a:srgbClr val="0070C0"/>
              </a:buClr>
              <a:buFontTx/>
              <a:buAutoNum type="arabicParenR"/>
            </a:pPr>
            <a:r>
              <a:rPr lang="en-US" dirty="0"/>
              <a:t>Quality receiving inspections and leak tightness verifications</a:t>
            </a:r>
          </a:p>
          <a:p>
            <a:pPr marL="457200" indent="-457200">
              <a:buClr>
                <a:srgbClr val="0070C0"/>
              </a:buClr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3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57768"/>
            <a:ext cx="9866487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Schedule and cost estimates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ED8434A-5B65-3941-884E-E49AD4DA4E9B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6.1. Schedule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EECB45-F4E6-AF4F-AFF3-41C8A203E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50" y="1513721"/>
            <a:ext cx="11742950" cy="44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57768"/>
            <a:ext cx="9866487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Schedule and cost estimates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ED8434A-5B65-3941-884E-E49AD4DA4E9B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6.2. Cost estimates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12884-8886-C148-8E11-1CDB84B4A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85" y="1422182"/>
            <a:ext cx="7366331" cy="2125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7D3FAD-5179-604F-AE15-F5ED5C6BD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292" y="1716881"/>
            <a:ext cx="3294371" cy="710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3BDCCF-5887-0D43-8A4B-C460E334D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350" y="2391867"/>
            <a:ext cx="1818254" cy="14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1.1. CM/</a:t>
            </a:r>
            <a:r>
              <a:rPr lang="en-US" dirty="0" err="1"/>
              <a:t>VBox</a:t>
            </a:r>
            <a:r>
              <a:rPr lang="en-US" dirty="0"/>
              <a:t> interface – Requirements for </a:t>
            </a:r>
            <a:r>
              <a:rPr lang="en-US" b="1" dirty="0"/>
              <a:t>ADJUSTABILITY</a:t>
            </a:r>
            <a:endParaRPr lang="en-GB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9330F-02D9-B24F-BA35-5C85925B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784302"/>
            <a:ext cx="11472597" cy="2122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4F4C8F-D6A5-D64D-A3D5-46B627D3D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313416"/>
            <a:ext cx="11568608" cy="21399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B18E17-5D13-A64D-AA76-0E6C0D5B2685}"/>
              </a:ext>
            </a:extLst>
          </p:cNvPr>
          <p:cNvSpPr/>
          <p:nvPr/>
        </p:nvSpPr>
        <p:spPr>
          <a:xfrm>
            <a:off x="5039883" y="2756926"/>
            <a:ext cx="2208245" cy="110310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20853E-5D27-C34F-B457-890A071A1783}"/>
              </a:ext>
            </a:extLst>
          </p:cNvPr>
          <p:cNvSpPr/>
          <p:nvPr/>
        </p:nvSpPr>
        <p:spPr>
          <a:xfrm>
            <a:off x="307095" y="1413218"/>
            <a:ext cx="3273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for interface </a:t>
            </a:r>
            <a:r>
              <a:rPr lang="sv-SE" dirty="0" err="1"/>
              <a:t>with</a:t>
            </a:r>
            <a:r>
              <a:rPr lang="sv-SE" dirty="0"/>
              <a:t> ACC.MBL.EMR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54AA3B-B32A-AF43-9166-53E4C07B3668}"/>
              </a:ext>
            </a:extLst>
          </p:cNvPr>
          <p:cNvSpPr/>
          <p:nvPr/>
        </p:nvSpPr>
        <p:spPr>
          <a:xfrm>
            <a:off x="5039883" y="5350232"/>
            <a:ext cx="2208245" cy="110310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3FE44B-A560-0242-BCF5-DE39BCE03F43}"/>
              </a:ext>
            </a:extLst>
          </p:cNvPr>
          <p:cNvSpPr/>
          <p:nvPr/>
        </p:nvSpPr>
        <p:spPr>
          <a:xfrm>
            <a:off x="307095" y="3944083"/>
            <a:ext cx="321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for interface </a:t>
            </a:r>
            <a:r>
              <a:rPr lang="sv-SE" dirty="0" err="1"/>
              <a:t>with</a:t>
            </a:r>
            <a:r>
              <a:rPr lang="sv-SE" dirty="0"/>
              <a:t> ACC.HBL.EMR</a:t>
            </a:r>
          </a:p>
        </p:txBody>
      </p:sp>
      <p:sp>
        <p:nvSpPr>
          <p:cNvPr id="21" name="Platshållare för bildnummer 4">
            <a:extLst>
              <a:ext uri="{FF2B5EF4-FFF2-40B4-BE49-F238E27FC236}">
                <a16:creationId xmlns:a16="http://schemas.microsoft.com/office/drawing/2014/main" id="{4C42F8BB-5EF9-0040-89FC-7BA43858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57768"/>
            <a:ext cx="9866487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 Schedule and cost estimates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ED8434A-5B65-3941-884E-E49AD4DA4E9B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6.2. Cost estimates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A12884-8886-C148-8E11-1CDB84B4A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85" y="1422182"/>
            <a:ext cx="7366331" cy="2125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84B320-5AC5-5C4D-A29B-F47691C70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285" y="4054914"/>
            <a:ext cx="7366331" cy="2125657"/>
          </a:xfrm>
          <a:prstGeom prst="rect">
            <a:avLst/>
          </a:prstGeom>
        </p:spPr>
      </p:pic>
      <p:pic>
        <p:nvPicPr>
          <p:cNvPr id="1026" name="Picture 2" descr="NB_logo_bla╠è">
            <a:extLst>
              <a:ext uri="{FF2B5EF4-FFF2-40B4-BE49-F238E27FC236}">
                <a16:creationId xmlns:a16="http://schemas.microsoft.com/office/drawing/2014/main" id="{C9765ED4-529B-1F49-A886-3817FD0D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383" y="4382788"/>
            <a:ext cx="2815320" cy="3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B7C6E2-AA12-0040-A1C3-32C072FD2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072" y="4858159"/>
            <a:ext cx="2799270" cy="1397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7D3FAD-5179-604F-AE15-F5ED5C6BD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5292" y="1716881"/>
            <a:ext cx="3294371" cy="710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3BDCCF-5887-0D43-8A4B-C460E334D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3350" y="2391867"/>
            <a:ext cx="1818254" cy="14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1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971" y="2113741"/>
            <a:ext cx="8640000" cy="2387600"/>
          </a:xfrm>
        </p:spPr>
        <p:txBody>
          <a:bodyPr/>
          <a:lstStyle/>
          <a:p>
            <a:pPr algn="ctr"/>
            <a:r>
              <a:rPr lang="en-GB" dirty="0"/>
              <a:t>Thank you for your attention!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1.1. CM/</a:t>
            </a:r>
            <a:r>
              <a:rPr lang="en-US" dirty="0" err="1"/>
              <a:t>VBox</a:t>
            </a:r>
            <a:r>
              <a:rPr lang="en-US" dirty="0"/>
              <a:t> interface – Requirements for </a:t>
            </a:r>
            <a:r>
              <a:rPr lang="en-US" b="1" dirty="0"/>
              <a:t>MECHANICAL LOADS</a:t>
            </a:r>
            <a:endParaRPr lang="en-GB" b="1" dirty="0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06843C95-9B98-FC47-A004-F0D3DEBF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0F6818-B928-C041-9B79-99F9120D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662" y="1376200"/>
            <a:ext cx="7032469" cy="5760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3F1747-3DE4-F442-BFBB-A8043A155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19" y="1422183"/>
            <a:ext cx="3333228" cy="475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5659E8-84C0-3849-B684-F6F404569273}"/>
              </a:ext>
            </a:extLst>
          </p:cNvPr>
          <p:cNvSpPr/>
          <p:nvPr/>
        </p:nvSpPr>
        <p:spPr>
          <a:xfrm>
            <a:off x="8903173" y="6037447"/>
            <a:ext cx="2112235" cy="61461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2119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A9895FD-0D31-1949-9AE6-422D36A2B316}"/>
              </a:ext>
            </a:extLst>
          </p:cNvPr>
          <p:cNvSpPr/>
          <p:nvPr/>
        </p:nvSpPr>
        <p:spPr>
          <a:xfrm rot="10800000">
            <a:off x="2356126" y="1520789"/>
            <a:ext cx="8864600" cy="1911381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1.2. TS2 vacuum pump-down translation incident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F9A34-EED4-BD4E-9129-3793488E0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29" y="1367694"/>
            <a:ext cx="3577922" cy="412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45D055-6FFC-CD4F-8122-7402797C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033" y="1422183"/>
            <a:ext cx="6672518" cy="503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A9895FD-0D31-1949-9AE6-422D36A2B316}"/>
              </a:ext>
            </a:extLst>
          </p:cNvPr>
          <p:cNvSpPr/>
          <p:nvPr/>
        </p:nvSpPr>
        <p:spPr>
          <a:xfrm rot="10800000">
            <a:off x="2356126" y="1520789"/>
            <a:ext cx="8864600" cy="1911381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1.2. TS2 vacuum pump-down translation incident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347A4-6274-AD4B-B165-0C1658A92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29" y="1367694"/>
            <a:ext cx="3577922" cy="412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9E8F8-2E71-A84F-8988-7BEDB72CF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6" y="1629236"/>
            <a:ext cx="7352768" cy="46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265373"/>
            <a:ext cx="11209866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Introduction to CM/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VBox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jumper connection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A9895FD-0D31-1949-9AE6-422D36A2B316}"/>
              </a:ext>
            </a:extLst>
          </p:cNvPr>
          <p:cNvSpPr/>
          <p:nvPr/>
        </p:nvSpPr>
        <p:spPr>
          <a:xfrm rot="10800000">
            <a:off x="2356126" y="1520789"/>
            <a:ext cx="8864600" cy="1911381"/>
          </a:xfrm>
          <a:prstGeom prst="triangle">
            <a:avLst>
              <a:gd name="adj" fmla="val 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4FE7D2A-C10B-844B-A7F5-AF1BE9BBB248}"/>
              </a:ext>
            </a:extLst>
          </p:cNvPr>
          <p:cNvSpPr txBox="1">
            <a:spLocks/>
          </p:cNvSpPr>
          <p:nvPr/>
        </p:nvSpPr>
        <p:spPr>
          <a:xfrm>
            <a:off x="1112286" y="915107"/>
            <a:ext cx="9729931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1.2. TS2 vacuum pump-down translation incident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818AC-684C-F84A-BF40-2FBDC1D1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249" y="1422183"/>
            <a:ext cx="3918201" cy="480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B2156D-DFF1-904D-87DF-177E07CA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6" y="1422183"/>
            <a:ext cx="6702964" cy="538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7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6719</TotalTime>
  <Words>1763</Words>
  <Application>Microsoft Macintosh PowerPoint</Application>
  <PresentationFormat>Widescreen</PresentationFormat>
  <Paragraphs>282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Calibri</vt:lpstr>
      <vt:lpstr>Cambria Math</vt:lpstr>
      <vt:lpstr>Helvetica</vt:lpstr>
      <vt:lpstr>Segoe UI</vt:lpstr>
      <vt:lpstr>Segoe UI Light</vt:lpstr>
      <vt:lpstr>Segoe UI Semibold</vt:lpstr>
      <vt:lpstr>Symbol</vt:lpstr>
      <vt:lpstr>Times New Roman</vt:lpstr>
      <vt:lpstr>Wingdings</vt:lpstr>
      <vt:lpstr>Office-tema</vt:lpstr>
      <vt:lpstr>Cryomodule / Valve box  jumper connection</vt:lpstr>
      <vt:lpstr>Outline</vt:lpstr>
      <vt:lpstr>1. Introduction to CM/VBox jumper connection</vt:lpstr>
      <vt:lpstr>1. Introduction to CM/VBox jumper connection</vt:lpstr>
      <vt:lpstr>1. Introduction to CM/VBox jumper connection</vt:lpstr>
      <vt:lpstr>1. Introduction to CM/VBox jumper connection</vt:lpstr>
      <vt:lpstr>1. Introduction to CM/VBox jumper connection</vt:lpstr>
      <vt:lpstr>1. Introduction to CM/VBox jumper connection</vt:lpstr>
      <vt:lpstr>1. Introduction to CM/VBox jumper connection</vt:lpstr>
      <vt:lpstr>1. Introduction to CM/VBox jumper connection</vt:lpstr>
      <vt:lpstr>1. Introduction to CM/VBox jumper connection</vt:lpstr>
      <vt:lpstr>1. Introduction to CM/VBox jumper connection</vt:lpstr>
      <vt:lpstr>1. Introduction to CM/VBox jumper connection</vt:lpstr>
      <vt:lpstr>2. Updated requirements for CM/VBox interface</vt:lpstr>
      <vt:lpstr>2. Updated requirements for CM/VBox interface</vt:lpstr>
      <vt:lpstr>2. Updated requirements for CM/VBox interface</vt:lpstr>
      <vt:lpstr>2. Updated requirements for CM/VBox interface</vt:lpstr>
      <vt:lpstr>2. Updated requirements for CM/VBox interface</vt:lpstr>
      <vt:lpstr>2. Updated requirements for CM/VBox interface</vt:lpstr>
      <vt:lpstr>2. Updated requirements for CM/VBox interface</vt:lpstr>
      <vt:lpstr>2. Updated requirements for CM/VBox interface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3. Design of semi-flexible DN450 connection sleeve</vt:lpstr>
      <vt:lpstr>4. Stress and flexibility analysis for pipes and supports</vt:lpstr>
      <vt:lpstr>4. Stress and flexibility analysis for pipes and supports</vt:lpstr>
      <vt:lpstr>4. Stress and flexibility analysis for pipes and supports</vt:lpstr>
      <vt:lpstr>5. Open issues and next actions</vt:lpstr>
      <vt:lpstr>5. Open issues and next actions</vt:lpstr>
      <vt:lpstr>5. Open issues and next actions</vt:lpstr>
      <vt:lpstr>5. Open issues and next actions</vt:lpstr>
      <vt:lpstr>5. Open issues and next actions</vt:lpstr>
      <vt:lpstr>6. Schedule and cost estimates</vt:lpstr>
      <vt:lpstr>6. Schedule and cost estimates</vt:lpstr>
      <vt:lpstr>6. Schedule and cost estimates</vt:lpstr>
      <vt:lpstr>Thank you for your attention!  Questions?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jaroslaw.fydrych@esss.se</dc:creator>
  <cp:lastModifiedBy>jaroslaw.fydrych@esss.se</cp:lastModifiedBy>
  <cp:revision>202</cp:revision>
  <cp:lastPrinted>2019-03-08T10:27:30Z</cp:lastPrinted>
  <dcterms:created xsi:type="dcterms:W3CDTF">2020-09-10T09:50:02Z</dcterms:created>
  <dcterms:modified xsi:type="dcterms:W3CDTF">2020-12-01T16:23:26Z</dcterms:modified>
</cp:coreProperties>
</file>