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6"/>
  </p:notesMasterIdLst>
  <p:sldIdLst>
    <p:sldId id="305" r:id="rId2"/>
    <p:sldId id="304" r:id="rId3"/>
    <p:sldId id="303" r:id="rId4"/>
    <p:sldId id="298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56" autoAdjust="0"/>
  </p:normalViewPr>
  <p:slideViewPr>
    <p:cSldViewPr>
      <p:cViewPr>
        <p:scale>
          <a:sx n="75" d="100"/>
          <a:sy n="75" d="100"/>
        </p:scale>
        <p:origin x="1109" y="3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2020-12-03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1E8F-70F6-48F3-9CFA-A2E9E673844D}" type="datetime1">
              <a:rPr lang="sv-SE" smtClean="0"/>
              <a:t>2020-12-03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5658-C027-4E85-8DC3-C3214703D1C8}" type="datetime1">
              <a:rPr lang="sv-SE" smtClean="0"/>
              <a:t>2020-12-03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21CF-D95B-41C3-B4E0-ED9529B4456B}" type="datetime1">
              <a:rPr lang="sv-SE" smtClean="0"/>
              <a:t>2020-12-03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5136-26C5-4791-B9F2-CC462766005B}" type="datetime1">
              <a:rPr lang="sv-SE" smtClean="0"/>
              <a:t>2020-12-03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B41D-1BEF-4B92-93E1-F30BB89CDDEC}" type="datetime1">
              <a:rPr lang="sv-SE" smtClean="0"/>
              <a:t>2020-12-03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58490" y="1598381"/>
            <a:ext cx="1147054" cy="475796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BPM installation workflow / status</a:t>
            </a:r>
            <a:br>
              <a:rPr lang="en-GB" sz="2400" dirty="0" smtClean="0"/>
            </a:br>
            <a:r>
              <a:rPr lang="en-GB" sz="1400" dirty="0" smtClean="0"/>
              <a:t>Rafael Baron </a:t>
            </a:r>
            <a:endParaRPr lang="sv-SE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</a:t>
            </a:fld>
            <a:endParaRPr lang="sv-SE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3" y="1842755"/>
            <a:ext cx="913232" cy="4349112"/>
          </a:xfrm>
          <a:prstGeom prst="rect">
            <a:avLst/>
          </a:prstGeom>
        </p:spPr>
      </p:pic>
      <p:sp>
        <p:nvSpPr>
          <p:cNvPr id="25" name="Left Brace 24"/>
          <p:cNvSpPr/>
          <p:nvPr/>
        </p:nvSpPr>
        <p:spPr>
          <a:xfrm>
            <a:off x="1292863" y="1700807"/>
            <a:ext cx="504056" cy="2991559"/>
          </a:xfrm>
          <a:prstGeom prst="leftBrace">
            <a:avLst>
              <a:gd name="adj1" fmla="val 8333"/>
              <a:gd name="adj2" fmla="val 26037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 b="15222"/>
          <a:stretch/>
        </p:blipFill>
        <p:spPr>
          <a:xfrm>
            <a:off x="1832623" y="1781911"/>
            <a:ext cx="2845315" cy="16380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724007" y="5364579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System installed / production tested for:</a:t>
            </a:r>
          </a:p>
          <a:p>
            <a:pPr marL="171450" indent="-171450">
              <a:buFontTx/>
              <a:buChar char="-"/>
            </a:pPr>
            <a:endParaRPr lang="en-GB" sz="1200" dirty="0" smtClean="0"/>
          </a:p>
          <a:p>
            <a:pPr marL="171450" indent="-171450">
              <a:buFontTx/>
              <a:buChar char="-"/>
            </a:pPr>
            <a:r>
              <a:rPr lang="en-GB" sz="1200" dirty="0" smtClean="0"/>
              <a:t>All BPM’s tested and one was rejected in the workflow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S-parameters tests: reflection coefficients and crosstalk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Electrical vs mechanical center misalignment measurements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Wire tests performed (not full mapping)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MEBT BPM’s tested in Bilbao + on-site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44892" y="3809692"/>
            <a:ext cx="3394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200" dirty="0" smtClean="0"/>
              <a:t>1 damaged BPM during transportation from Bilbao to Lund </a:t>
            </a:r>
            <a:r>
              <a:rPr lang="en-GB" sz="1200" dirty="0" smtClean="0">
                <a:sym typeface="Wingdings" panose="05000000000000000000" pitchFamily="2" charset="2"/>
              </a:rPr>
              <a:t> Already fixed in a local company and reinstalled in the machine: Already cleaned, RF tested and vacuum checked </a:t>
            </a:r>
            <a:endParaRPr lang="pt-BR" sz="12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/>
          <a:stretch/>
        </p:blipFill>
        <p:spPr>
          <a:xfrm>
            <a:off x="2102858" y="4797152"/>
            <a:ext cx="2062718" cy="18275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028" y="1388398"/>
            <a:ext cx="2956415" cy="22173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801" y="3639000"/>
            <a:ext cx="3138868" cy="16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58490" y="1598381"/>
            <a:ext cx="1147054" cy="475796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BPM </a:t>
            </a:r>
            <a:r>
              <a:rPr lang="en-GB" sz="2400" dirty="0" smtClean="0"/>
              <a:t>electronics </a:t>
            </a:r>
            <a:r>
              <a:rPr lang="en-GB" sz="2400" dirty="0"/>
              <a:t>installation workflow</a:t>
            </a:r>
            <a:br>
              <a:rPr lang="en-GB" sz="2400" dirty="0"/>
            </a:br>
            <a:r>
              <a:rPr lang="en-GB" sz="1400" dirty="0" smtClean="0"/>
              <a:t>BPM system testing</a:t>
            </a:r>
            <a:endParaRPr lang="sv-SE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94" y="1719559"/>
            <a:ext cx="2093587" cy="4833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25" y="1952230"/>
            <a:ext cx="3322712" cy="1424445"/>
          </a:xfrm>
          <a:prstGeom prst="rect">
            <a:avLst/>
          </a:prstGeom>
        </p:spPr>
      </p:pic>
      <p:cxnSp>
        <p:nvCxnSpPr>
          <p:cNvPr id="5" name="Straight Connector 4"/>
          <p:cNvCxnSpPr>
            <a:endCxn id="8" idx="2"/>
          </p:cNvCxnSpPr>
          <p:nvPr/>
        </p:nvCxnSpPr>
        <p:spPr>
          <a:xfrm flipV="1">
            <a:off x="2856980" y="3376675"/>
            <a:ext cx="2223301" cy="240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t="22471" b="20969"/>
          <a:stretch/>
        </p:blipFill>
        <p:spPr>
          <a:xfrm>
            <a:off x="6741637" y="1255397"/>
            <a:ext cx="2395100" cy="1093483"/>
          </a:xfrm>
          <a:prstGeom prst="rect">
            <a:avLst/>
          </a:prstGeom>
        </p:spPr>
      </p:pic>
      <p:cxnSp>
        <p:nvCxnSpPr>
          <p:cNvPr id="13" name="Straight Connector 12"/>
          <p:cNvCxnSpPr>
            <a:endCxn id="6" idx="1"/>
          </p:cNvCxnSpPr>
          <p:nvPr/>
        </p:nvCxnSpPr>
        <p:spPr>
          <a:xfrm flipV="1">
            <a:off x="2759489" y="1802139"/>
            <a:ext cx="3982148" cy="406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23" y="4662823"/>
            <a:ext cx="1599642" cy="213285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2638271" y="6093296"/>
            <a:ext cx="1234410" cy="413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23217" y="3423092"/>
            <a:ext cx="38207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System installed / production tested for: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BPM sensor tests (S-parameters, center measurements)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Long haul cables measured and phase matched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MicroTCA.4 crates tests (voltages, versions, power, </a:t>
            </a:r>
            <a:r>
              <a:rPr lang="en-GB" sz="1200" dirty="0" err="1" smtClean="0"/>
              <a:t>etc</a:t>
            </a:r>
            <a:r>
              <a:rPr lang="en-GB" sz="120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Voltages, power consumption, </a:t>
            </a:r>
            <a:r>
              <a:rPr lang="en-GB" sz="1200" dirty="0" err="1" smtClean="0"/>
              <a:t>etc</a:t>
            </a:r>
            <a:endParaRPr lang="en-GB" sz="1200" dirty="0" smtClean="0"/>
          </a:p>
          <a:p>
            <a:pPr marL="171450" indent="-171450">
              <a:buFontTx/>
              <a:buChar char="-"/>
            </a:pPr>
            <a:r>
              <a:rPr lang="en-GB" sz="1200" dirty="0" smtClean="0"/>
              <a:t>Temperatures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PLL lock / spectrum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ADC clock / spectrum</a:t>
            </a:r>
          </a:p>
          <a:p>
            <a:pPr marL="171450" indent="-171450">
              <a:buFontTx/>
              <a:buChar char="-"/>
            </a:pPr>
            <a:r>
              <a:rPr lang="en-GB" sz="1200" dirty="0" err="1" smtClean="0"/>
              <a:t>PCIe</a:t>
            </a:r>
            <a:r>
              <a:rPr lang="en-GB" sz="1200" dirty="0" smtClean="0"/>
              <a:t> </a:t>
            </a:r>
            <a:r>
              <a:rPr lang="en-GB" sz="1200" dirty="0"/>
              <a:t>transfer time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Pulsed tests (check EVR and its outputs)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EVR backplane trigger / Self trigger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Check firmware version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SNR, SFDR for given input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Amplitude (time/frequency domain)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Phases (time, spectrum and integrated RMS noise)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Positions (offset, spectrum and integrated RMS noise)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Attenuators sweep (gain sweep)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Input power sweep for 3 </a:t>
            </a:r>
            <a:r>
              <a:rPr lang="en-GB" sz="1200" dirty="0" err="1" smtClean="0"/>
              <a:t>ms</a:t>
            </a:r>
            <a:r>
              <a:rPr lang="en-GB" sz="1200" dirty="0" smtClean="0"/>
              <a:t> and 5 us pulses</a:t>
            </a:r>
          </a:p>
          <a:p>
            <a:pPr marL="171450" indent="-171450">
              <a:buFontTx/>
              <a:buChar char="-"/>
            </a:pPr>
            <a:endParaRPr lang="pt-BR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33" y="1842755"/>
            <a:ext cx="913232" cy="4349112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>
            <a:off x="1084325" y="1598381"/>
            <a:ext cx="980395" cy="5255035"/>
          </a:xfrm>
          <a:prstGeom prst="leftBrace">
            <a:avLst>
              <a:gd name="adj1" fmla="val 8333"/>
              <a:gd name="adj2" fmla="val 7364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ctangle 15"/>
          <p:cNvSpPr/>
          <p:nvPr/>
        </p:nvSpPr>
        <p:spPr>
          <a:xfrm>
            <a:off x="0" y="1598381"/>
            <a:ext cx="1331640" cy="35588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58489" y="5733256"/>
            <a:ext cx="1331640" cy="69502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BPM electronics installation </a:t>
            </a:r>
            <a:r>
              <a:rPr lang="en-GB" sz="2400" dirty="0" smtClean="0"/>
              <a:t>workflow</a:t>
            </a:r>
            <a:br>
              <a:rPr lang="en-GB" sz="2400" dirty="0" smtClean="0"/>
            </a:br>
            <a:r>
              <a:rPr lang="en-GB" sz="1400" dirty="0" smtClean="0"/>
              <a:t>RF Front-end tests</a:t>
            </a:r>
            <a:endParaRPr lang="sv-SE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31" y="1404453"/>
            <a:ext cx="2952328" cy="5280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28" y="1417638"/>
            <a:ext cx="2558351" cy="2520280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5" idx="1"/>
          </p:cNvCxnSpPr>
          <p:nvPr/>
        </p:nvCxnSpPr>
        <p:spPr>
          <a:xfrm flipV="1">
            <a:off x="1619672" y="2677778"/>
            <a:ext cx="1789856" cy="337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94247" y="1642617"/>
            <a:ext cx="27337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Tested for (given a specific input signal):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Voltages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Power consumption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Temperatures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Shutdown circuits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PLL lock / spectrum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ADC clock / spectrum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RF crosstalk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Attenuation step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Gain sweep</a:t>
            </a:r>
          </a:p>
          <a:p>
            <a:pPr marL="171450" indent="-171450">
              <a:buFontTx/>
              <a:buChar char="-"/>
            </a:pPr>
            <a:r>
              <a:rPr lang="en-GB" sz="1200" dirty="0" smtClean="0"/>
              <a:t>Serial numbers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084" y="4217999"/>
            <a:ext cx="2328119" cy="1746089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2242135">
            <a:off x="5735190" y="4062460"/>
            <a:ext cx="882421" cy="240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611" y="4938275"/>
            <a:ext cx="3731175" cy="182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270091"/>
              </p:ext>
            </p:extLst>
          </p:nvPr>
        </p:nvGraphicFramePr>
        <p:xfrm>
          <a:off x="827584" y="1899807"/>
          <a:ext cx="6980759" cy="4409513"/>
        </p:xfrm>
        <a:graphic>
          <a:graphicData uri="http://schemas.openxmlformats.org/drawingml/2006/table">
            <a:tbl>
              <a:tblPr/>
              <a:tblGrid>
                <a:gridCol w="1527460">
                  <a:extLst>
                    <a:ext uri="{9D8B030D-6E8A-4147-A177-3AD203B41FA5}">
                      <a16:colId xmlns:a16="http://schemas.microsoft.com/office/drawing/2014/main" val="474955331"/>
                    </a:ext>
                  </a:extLst>
                </a:gridCol>
                <a:gridCol w="911116">
                  <a:extLst>
                    <a:ext uri="{9D8B030D-6E8A-4147-A177-3AD203B41FA5}">
                      <a16:colId xmlns:a16="http://schemas.microsoft.com/office/drawing/2014/main" val="1310671520"/>
                    </a:ext>
                  </a:extLst>
                </a:gridCol>
                <a:gridCol w="951313">
                  <a:extLst>
                    <a:ext uri="{9D8B030D-6E8A-4147-A177-3AD203B41FA5}">
                      <a16:colId xmlns:a16="http://schemas.microsoft.com/office/drawing/2014/main" val="1563604281"/>
                    </a:ext>
                  </a:extLst>
                </a:gridCol>
                <a:gridCol w="750331">
                  <a:extLst>
                    <a:ext uri="{9D8B030D-6E8A-4147-A177-3AD203B41FA5}">
                      <a16:colId xmlns:a16="http://schemas.microsoft.com/office/drawing/2014/main" val="1709339410"/>
                    </a:ext>
                  </a:extLst>
                </a:gridCol>
                <a:gridCol w="2840539">
                  <a:extLst>
                    <a:ext uri="{9D8B030D-6E8A-4147-A177-3AD203B41FA5}">
                      <a16:colId xmlns:a16="http://schemas.microsoft.com/office/drawing/2014/main" val="2707655746"/>
                    </a:ext>
                  </a:extLst>
                </a:gridCol>
              </a:tblGrid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Responsible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971055"/>
                  </a:ext>
                </a:extLst>
              </a:tr>
              <a:tr h="575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Beamline sensor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S-parametersMatching performed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17482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cables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494404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Patch panel tunnel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17123"/>
                  </a:ext>
                </a:extLst>
              </a:tr>
              <a:tr h="38343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Cable support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production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Delay due to ESS workshop closed. We outsourced the production.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613226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 haul cables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 / INFRA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matching 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completed, not connected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63715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Patch panel rack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732893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patch cables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900965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Front-end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106507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Front-end -&gt; RTM cables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602323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473732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946643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MicroTCA.4 crate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 / ICS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658486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FPGA firmware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69641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IOC /  Engineering OPI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033326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Rack power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ready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303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Timing system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906667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 ethernet ports installed in the rack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49694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reference line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tested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tests in progress at the RF group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119103"/>
                  </a:ext>
                </a:extLst>
              </a:tr>
              <a:tr h="19171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73526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MEBT BPM installation status</a:t>
            </a:r>
            <a:endParaRPr lang="sv-SE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16" name="Right Arrow 15"/>
          <p:cNvSpPr/>
          <p:nvPr/>
        </p:nvSpPr>
        <p:spPr>
          <a:xfrm>
            <a:off x="457200" y="5302051"/>
            <a:ext cx="328856" cy="3332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ounded Rectangle 16"/>
          <p:cNvSpPr/>
          <p:nvPr/>
        </p:nvSpPr>
        <p:spPr>
          <a:xfrm>
            <a:off x="822946" y="5323795"/>
            <a:ext cx="4212469" cy="2265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1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42935</TotalTime>
  <Words>406</Words>
  <Application>Microsoft Office PowerPoint</Application>
  <PresentationFormat>On-screen Show (4:3)</PresentationFormat>
  <Paragraphs>130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BPM installation workflow / status Rafael Baron </vt:lpstr>
      <vt:lpstr>BPM electronics installation workflow BPM system testing</vt:lpstr>
      <vt:lpstr>BPM electronics installation workflow RF Front-end tests</vt:lpstr>
      <vt:lpstr>MEBT BPM installation status</vt:lpstr>
    </vt:vector>
  </TitlesOfParts>
  <Manager>Henrik.Carling@esss.se</Manager>
  <Company>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Henrik.Carling@esss.se</dc:creator>
  <cp:lastModifiedBy>Rafael Baron</cp:lastModifiedBy>
  <cp:revision>354</cp:revision>
  <dcterms:created xsi:type="dcterms:W3CDTF">2013-10-29T16:05:10Z</dcterms:created>
  <dcterms:modified xsi:type="dcterms:W3CDTF">2020-12-04T09:42:27Z</dcterms:modified>
</cp:coreProperties>
</file>