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391" r:id="rId2"/>
    <p:sldId id="394" r:id="rId3"/>
    <p:sldId id="393" r:id="rId4"/>
    <p:sldId id="395" r:id="rId5"/>
    <p:sldId id="396" r:id="rId6"/>
    <p:sldId id="397" r:id="rId7"/>
    <p:sldId id="398" r:id="rId8"/>
    <p:sldId id="399" r:id="rId9"/>
  </p:sldIdLst>
  <p:sldSz cx="9144000" cy="6858000" type="screen4x3"/>
  <p:notesSz cx="6858000" cy="9144000"/>
  <p:custDataLst>
    <p:tags r:id="rId1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C000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49" autoAdjust="0"/>
    <p:restoredTop sz="89442" autoAdjust="0"/>
  </p:normalViewPr>
  <p:slideViewPr>
    <p:cSldViewPr>
      <p:cViewPr varScale="1">
        <p:scale>
          <a:sx n="102" d="100"/>
          <a:sy n="102" d="100"/>
        </p:scale>
        <p:origin x="11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2020-12-04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details, no software, no rack power as covered in Slava’s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26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262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64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92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LEBT FC: Beam Line Hardware installed. MPS modification done. </a:t>
            </a:r>
          </a:p>
          <a:p>
            <a:r>
              <a:rPr lang="en-GB" dirty="0"/>
              <a:t>EMU SG: all actuators installed. All MPS modification done.</a:t>
            </a:r>
          </a:p>
          <a:p>
            <a:r>
              <a:rPr lang="en-GB" dirty="0"/>
              <a:t>BSM: instrument tested in the PBI lab last year by our Russian </a:t>
            </a:r>
            <a:r>
              <a:rPr lang="en-GB" dirty="0" err="1"/>
              <a:t>colleages</a:t>
            </a:r>
            <a:r>
              <a:rPr lang="en-GB" dirty="0"/>
              <a:t>. Installed on MEBT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723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LEBT FC: Beam Line Hardware installed. MPS modification done. </a:t>
            </a:r>
          </a:p>
          <a:p>
            <a:r>
              <a:rPr lang="en-GB" dirty="0"/>
              <a:t>EMU SG: all actuators installed. All MPS modification done.</a:t>
            </a:r>
          </a:p>
          <a:p>
            <a:r>
              <a:rPr lang="en-GB" dirty="0"/>
              <a:t>BSM: instrument tested in the PBI lab last year by our Russian </a:t>
            </a:r>
            <a:r>
              <a:rPr lang="en-GB" dirty="0" err="1"/>
              <a:t>colleages</a:t>
            </a:r>
            <a:r>
              <a:rPr lang="en-GB" dirty="0"/>
              <a:t>. Installed on MEBT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23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BSM: instrument tested in the PBI lab last year by our Russian </a:t>
            </a:r>
            <a:r>
              <a:rPr lang="en-GB" dirty="0" err="1"/>
              <a:t>colleages</a:t>
            </a:r>
            <a:r>
              <a:rPr lang="en-GB" dirty="0"/>
              <a:t>. Installed on MEBT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792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2020-12-04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2020-12-04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2020-12-04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2020-12-04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65428"/>
            <a:ext cx="9144000" cy="705600"/>
          </a:xfrm>
          <a:prstGeom prst="rect">
            <a:avLst/>
          </a:prstGeom>
          <a:gradFill flip="none" rotWithShape="1">
            <a:gsLst>
              <a:gs pos="72000">
                <a:schemeClr val="tx2">
                  <a:lumMod val="40000"/>
                  <a:lumOff val="60000"/>
                </a:schemeClr>
              </a:gs>
              <a:gs pos="8000">
                <a:srgbClr val="FFFFFF">
                  <a:alpha val="52000"/>
                </a:srgbClr>
              </a:gs>
            </a:gsLst>
            <a:lin ang="2064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4" dirty="0"/>
          </a:p>
        </p:txBody>
      </p:sp>
      <p:pic>
        <p:nvPicPr>
          <p:cNvPr id="8" name="Picture 7" descr="ess_logo_frugal_blue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6199718"/>
            <a:ext cx="1151468" cy="61958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563824" y="6292963"/>
            <a:ext cx="331372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kern="0" spc="-30" baseline="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AD Safety Group</a:t>
            </a:r>
            <a:r>
              <a:rPr lang="en-US" sz="1200" b="1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 – Accelerator Installation Team</a:t>
            </a:r>
          </a:p>
          <a:p>
            <a:r>
              <a:rPr lang="en-US" sz="1100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D.Phan</a:t>
            </a:r>
            <a:r>
              <a:rPr lang="en-US" sz="1100" kern="0" spc="-30" baseline="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 </a:t>
            </a:r>
            <a:r>
              <a:rPr lang="en-US" sz="1100" kern="0" spc="-30" dirty="0">
                <a:solidFill>
                  <a:srgbClr val="119FD5"/>
                </a:solidFill>
                <a:latin typeface="Optima" charset="0"/>
                <a:ea typeface="Optima" charset="0"/>
                <a:cs typeface="Optima" charset="0"/>
              </a:rPr>
              <a:t>&amp; N.Gazis</a:t>
            </a:r>
            <a:endParaRPr lang="en-US" sz="1100" kern="0" spc="-70" dirty="0">
              <a:solidFill>
                <a:srgbClr val="119FD5"/>
              </a:solidFill>
              <a:latin typeface="Optima" charset="0"/>
              <a:ea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3" y="274638"/>
            <a:ext cx="7139100" cy="1143300"/>
          </a:xfrm>
          <a:prstGeom prst="rect">
            <a:avLst/>
          </a:prstGeom>
        </p:spPr>
        <p:txBody>
          <a:bodyPr lIns="91399" tIns="91399" rIns="91399" bIns="91399" anchor="ctr" anchorCtr="0"/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017075" y="6356350"/>
            <a:ext cx="669600" cy="365100"/>
          </a:xfrm>
          <a:prstGeom prst="rect">
            <a:avLst/>
          </a:prstGeom>
        </p:spPr>
        <p:txBody>
          <a:bodyPr lIns="91399" tIns="45687" rIns="91399" bIns="45687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Arial"/>
              </a:rPr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62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0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2020-12-04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/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7AF-773A-7D49-9138-1D8A827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 MEBT Insertable devices HW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99CF-87D8-9247-8256-E02AAB5A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EC484-9CCF-2643-BC78-A0E8378CFF45}"/>
              </a:ext>
            </a:extLst>
          </p:cNvPr>
          <p:cNvSpPr txBox="1"/>
          <p:nvPr/>
        </p:nvSpPr>
        <p:spPr>
          <a:xfrm>
            <a:off x="193118" y="1443013"/>
            <a:ext cx="877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AutoShape 3" descr="bdsuite_2019.png">
            <a:extLst>
              <a:ext uri="{FF2B5EF4-FFF2-40B4-BE49-F238E27FC236}">
                <a16:creationId xmlns:a16="http://schemas.microsoft.com/office/drawing/2014/main" id="{AC5A62E8-E2A4-2F40-97B9-8C8D38E91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4CA3-7502-134A-B4C1-48F433B9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060" y="2287331"/>
            <a:ext cx="5008033" cy="375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46F76-B11E-734D-9F39-EC711789A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123" r="4715" b="15228"/>
          <a:stretch/>
        </p:blipFill>
        <p:spPr>
          <a:xfrm rot="5400000">
            <a:off x="-435512" y="2355510"/>
            <a:ext cx="5008032" cy="3619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ADFA5-BFDD-FF41-A598-8B9E8164D1D7}"/>
              </a:ext>
            </a:extLst>
          </p:cNvPr>
          <p:cNvSpPr txBox="1"/>
          <p:nvPr/>
        </p:nvSpPr>
        <p:spPr>
          <a:xfrm>
            <a:off x="3878338" y="1951544"/>
            <a:ext cx="1269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AS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SG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BSM</a:t>
            </a:r>
          </a:p>
        </p:txBody>
      </p:sp>
    </p:spTree>
    <p:extLst>
      <p:ext uri="{BB962C8B-B14F-4D97-AF65-F5344CB8AC3E}">
        <p14:creationId xmlns:p14="http://schemas.microsoft.com/office/powerpoint/2010/main" val="58164903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7AF-773A-7D49-9138-1D8A827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 MEBT Insertable devices HW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99CF-87D8-9247-8256-E02AAB5A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EC484-9CCF-2643-BC78-A0E8378CFF45}"/>
              </a:ext>
            </a:extLst>
          </p:cNvPr>
          <p:cNvSpPr txBox="1"/>
          <p:nvPr/>
        </p:nvSpPr>
        <p:spPr>
          <a:xfrm>
            <a:off x="193118" y="1443013"/>
            <a:ext cx="877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AutoShape 3" descr="bdsuite_2019.png">
            <a:extLst>
              <a:ext uri="{FF2B5EF4-FFF2-40B4-BE49-F238E27FC236}">
                <a16:creationId xmlns:a16="http://schemas.microsoft.com/office/drawing/2014/main" id="{AC5A62E8-E2A4-2F40-97B9-8C8D38E91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4CA3-7502-134A-B4C1-48F433B9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060" y="2287331"/>
            <a:ext cx="5008033" cy="375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46F76-B11E-734D-9F39-EC711789A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123" r="4715" b="15228"/>
          <a:stretch/>
        </p:blipFill>
        <p:spPr>
          <a:xfrm rot="5400000">
            <a:off x="-435512" y="2355510"/>
            <a:ext cx="5008032" cy="3619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ADFA5-BFDD-FF41-A598-8B9E8164D1D7}"/>
              </a:ext>
            </a:extLst>
          </p:cNvPr>
          <p:cNvSpPr txBox="1"/>
          <p:nvPr/>
        </p:nvSpPr>
        <p:spPr>
          <a:xfrm>
            <a:off x="3878338" y="1951544"/>
            <a:ext cx="1269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AS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SG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BSM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7A84A-BDBE-1142-8225-7A6F34338727}"/>
              </a:ext>
            </a:extLst>
          </p:cNvPr>
          <p:cNvSpPr txBox="1"/>
          <p:nvPr/>
        </p:nvSpPr>
        <p:spPr>
          <a:xfrm>
            <a:off x="2068504" y="2478730"/>
            <a:ext cx="54006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Beam line:</a:t>
            </a:r>
          </a:p>
          <a:p>
            <a:r>
              <a:rPr lang="en-GB" dirty="0"/>
              <a:t>Beam line HW installation: </a:t>
            </a:r>
            <a:r>
              <a:rPr lang="en-GB" dirty="0">
                <a:solidFill>
                  <a:srgbClr val="00B050"/>
                </a:solidFill>
              </a:rPr>
              <a:t>fully installed</a:t>
            </a:r>
          </a:p>
          <a:p>
            <a:r>
              <a:rPr lang="en-GB" dirty="0"/>
              <a:t>Cabling machine side: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</a:p>
          <a:p>
            <a:r>
              <a:rPr lang="en-GB" dirty="0"/>
              <a:t>MPS modifications: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</a:p>
          <a:p>
            <a:r>
              <a:rPr lang="en-GB" dirty="0"/>
              <a:t>Water flow &amp; temperature: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not connected</a:t>
            </a:r>
          </a:p>
          <a:p>
            <a:r>
              <a:rPr lang="en-GB" dirty="0"/>
              <a:t>Collision protection: </a:t>
            </a:r>
            <a:r>
              <a:rPr lang="en-GB" dirty="0">
                <a:solidFill>
                  <a:srgbClr val="FF0000"/>
                </a:solidFill>
              </a:rPr>
              <a:t>not implemented</a:t>
            </a:r>
          </a:p>
          <a:p>
            <a:r>
              <a:rPr lang="en-GB" b="1" dirty="0">
                <a:solidFill>
                  <a:srgbClr val="FF0000"/>
                </a:solidFill>
              </a:rPr>
              <a:t>Control racks:</a:t>
            </a:r>
          </a:p>
          <a:p>
            <a:r>
              <a:rPr lang="en-GB" dirty="0"/>
              <a:t>ECAT crate </a:t>
            </a:r>
            <a:r>
              <a:rPr lang="en-GB" dirty="0">
                <a:solidFill>
                  <a:srgbClr val="00B050"/>
                </a:solidFill>
              </a:rPr>
              <a:t>installed</a:t>
            </a:r>
          </a:p>
          <a:p>
            <a:r>
              <a:rPr lang="en-GB" dirty="0"/>
              <a:t>HVPS </a:t>
            </a:r>
            <a:r>
              <a:rPr lang="en-GB" dirty="0">
                <a:solidFill>
                  <a:srgbClr val="00B050"/>
                </a:solidFill>
              </a:rPr>
              <a:t>installed</a:t>
            </a:r>
          </a:p>
          <a:p>
            <a:r>
              <a:rPr lang="en-GB" dirty="0" err="1"/>
              <a:t>mTCA</a:t>
            </a:r>
            <a:r>
              <a:rPr lang="en-GB" dirty="0"/>
              <a:t> </a:t>
            </a:r>
            <a:r>
              <a:rPr lang="en-GB" dirty="0">
                <a:solidFill>
                  <a:schemeClr val="accent6"/>
                </a:solidFill>
              </a:rPr>
              <a:t>ready for installation</a:t>
            </a:r>
          </a:p>
          <a:p>
            <a:r>
              <a:rPr lang="en-GB" dirty="0"/>
              <a:t>Internal cabling </a:t>
            </a:r>
            <a:r>
              <a:rPr lang="en-GB" dirty="0">
                <a:solidFill>
                  <a:schemeClr val="accent6"/>
                </a:solidFill>
              </a:rPr>
              <a:t>partially completed</a:t>
            </a:r>
          </a:p>
          <a:p>
            <a:r>
              <a:rPr lang="en-GB" b="1" dirty="0">
                <a:solidFill>
                  <a:srgbClr val="FF0000"/>
                </a:solidFill>
              </a:rPr>
              <a:t>Testing:</a:t>
            </a:r>
          </a:p>
          <a:p>
            <a:r>
              <a:rPr lang="en-GB" dirty="0"/>
              <a:t>Motion testing without beam: </a:t>
            </a:r>
            <a:r>
              <a:rPr lang="en-GB" dirty="0">
                <a:solidFill>
                  <a:schemeClr val="accent6"/>
                </a:solidFill>
              </a:rPr>
              <a:t>partially completed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Verification plan released</a:t>
            </a:r>
          </a:p>
        </p:txBody>
      </p:sp>
    </p:spTree>
    <p:extLst>
      <p:ext uri="{BB962C8B-B14F-4D97-AF65-F5344CB8AC3E}">
        <p14:creationId xmlns:p14="http://schemas.microsoft.com/office/powerpoint/2010/main" val="42485586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7AF-773A-7D49-9138-1D8A827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 MEBT Insertable devices HW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99CF-87D8-9247-8256-E02AAB5A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EC484-9CCF-2643-BC78-A0E8378CFF45}"/>
              </a:ext>
            </a:extLst>
          </p:cNvPr>
          <p:cNvSpPr txBox="1"/>
          <p:nvPr/>
        </p:nvSpPr>
        <p:spPr>
          <a:xfrm>
            <a:off x="193118" y="1443013"/>
            <a:ext cx="877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AutoShape 3" descr="bdsuite_2019.png">
            <a:extLst>
              <a:ext uri="{FF2B5EF4-FFF2-40B4-BE49-F238E27FC236}">
                <a16:creationId xmlns:a16="http://schemas.microsoft.com/office/drawing/2014/main" id="{AC5A62E8-E2A4-2F40-97B9-8C8D38E91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4CA3-7502-134A-B4C1-48F433B9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060" y="2287331"/>
            <a:ext cx="5008033" cy="375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46F76-B11E-734D-9F39-EC711789A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123" r="4715" b="15228"/>
          <a:stretch/>
        </p:blipFill>
        <p:spPr>
          <a:xfrm rot="5400000">
            <a:off x="-435512" y="2355510"/>
            <a:ext cx="5008032" cy="3619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ADFA5-BFDD-FF41-A598-8B9E8164D1D7}"/>
              </a:ext>
            </a:extLst>
          </p:cNvPr>
          <p:cNvSpPr txBox="1"/>
          <p:nvPr/>
        </p:nvSpPr>
        <p:spPr>
          <a:xfrm>
            <a:off x="3878338" y="1951544"/>
            <a:ext cx="1269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AS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SG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BSM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7A84A-BDBE-1142-8225-7A6F34338727}"/>
              </a:ext>
            </a:extLst>
          </p:cNvPr>
          <p:cNvSpPr txBox="1"/>
          <p:nvPr/>
        </p:nvSpPr>
        <p:spPr>
          <a:xfrm>
            <a:off x="2024100" y="2494346"/>
            <a:ext cx="54006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Beam line:</a:t>
            </a:r>
          </a:p>
          <a:p>
            <a:r>
              <a:rPr lang="en-GB" dirty="0"/>
              <a:t>Beam line HW installation: </a:t>
            </a:r>
            <a:r>
              <a:rPr lang="en-GB" dirty="0">
                <a:solidFill>
                  <a:srgbClr val="00B050"/>
                </a:solidFill>
              </a:rPr>
              <a:t>fully installed</a:t>
            </a:r>
          </a:p>
          <a:p>
            <a:r>
              <a:rPr lang="en-GB" dirty="0"/>
              <a:t>Cabling machine side: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</a:p>
          <a:p>
            <a:r>
              <a:rPr lang="en-GB" dirty="0"/>
              <a:t>MPS modifications: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</a:p>
          <a:p>
            <a:r>
              <a:rPr lang="en-GB" dirty="0"/>
              <a:t>Water flow &amp; temperature: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not connected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Control racks:</a:t>
            </a:r>
          </a:p>
          <a:p>
            <a:r>
              <a:rPr lang="en-GB" dirty="0"/>
              <a:t>ECAT crate: </a:t>
            </a:r>
            <a:r>
              <a:rPr lang="en-GB" dirty="0">
                <a:solidFill>
                  <a:schemeClr val="accent6"/>
                </a:solidFill>
              </a:rPr>
              <a:t>tests ongoing (NAMUR sensors)</a:t>
            </a:r>
          </a:p>
          <a:p>
            <a:r>
              <a:rPr lang="en-GB" dirty="0"/>
              <a:t>HVPS: </a:t>
            </a:r>
            <a:r>
              <a:rPr lang="en-GB" dirty="0">
                <a:solidFill>
                  <a:srgbClr val="00B050"/>
                </a:solidFill>
              </a:rPr>
              <a:t>installed</a:t>
            </a:r>
          </a:p>
          <a:p>
            <a:r>
              <a:rPr lang="en-GB" dirty="0" err="1"/>
              <a:t>mTCA</a:t>
            </a:r>
            <a:r>
              <a:rPr lang="en-GB" dirty="0"/>
              <a:t>: </a:t>
            </a:r>
            <a:r>
              <a:rPr lang="en-GB" dirty="0">
                <a:solidFill>
                  <a:schemeClr val="accent6"/>
                </a:solidFill>
              </a:rPr>
              <a:t>ready for installation</a:t>
            </a:r>
          </a:p>
          <a:p>
            <a:r>
              <a:rPr lang="en-GB" dirty="0"/>
              <a:t>Internal cabling: </a:t>
            </a:r>
            <a:r>
              <a:rPr lang="en-GB" dirty="0">
                <a:solidFill>
                  <a:schemeClr val="accent6"/>
                </a:solidFill>
              </a:rPr>
              <a:t>partially completed</a:t>
            </a:r>
          </a:p>
          <a:p>
            <a:r>
              <a:rPr lang="en-GB" b="1" dirty="0">
                <a:solidFill>
                  <a:srgbClr val="FF0000"/>
                </a:solidFill>
              </a:rPr>
              <a:t>Testing:</a:t>
            </a:r>
          </a:p>
          <a:p>
            <a:r>
              <a:rPr lang="en-GB" dirty="0"/>
              <a:t>Motion testing without beam: </a:t>
            </a:r>
            <a:r>
              <a:rPr lang="en-GB" dirty="0">
                <a:solidFill>
                  <a:srgbClr val="FF0000"/>
                </a:solidFill>
              </a:rPr>
              <a:t>not started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Verification plan released</a:t>
            </a:r>
          </a:p>
        </p:txBody>
      </p:sp>
    </p:spTree>
    <p:extLst>
      <p:ext uri="{BB962C8B-B14F-4D97-AF65-F5344CB8AC3E}">
        <p14:creationId xmlns:p14="http://schemas.microsoft.com/office/powerpoint/2010/main" val="26091672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7AF-773A-7D49-9138-1D8A827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 MEBT Insertable devices HW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99CF-87D8-9247-8256-E02AAB5A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EC484-9CCF-2643-BC78-A0E8378CFF45}"/>
              </a:ext>
            </a:extLst>
          </p:cNvPr>
          <p:cNvSpPr txBox="1"/>
          <p:nvPr/>
        </p:nvSpPr>
        <p:spPr>
          <a:xfrm>
            <a:off x="193118" y="1443013"/>
            <a:ext cx="877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AutoShape 3" descr="bdsuite_2019.png">
            <a:extLst>
              <a:ext uri="{FF2B5EF4-FFF2-40B4-BE49-F238E27FC236}">
                <a16:creationId xmlns:a16="http://schemas.microsoft.com/office/drawing/2014/main" id="{AC5A62E8-E2A4-2F40-97B9-8C8D38E91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4CA3-7502-134A-B4C1-48F433B9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060" y="2287331"/>
            <a:ext cx="5008033" cy="375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46F76-B11E-734D-9F39-EC711789A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123" r="4715" b="15228"/>
          <a:stretch/>
        </p:blipFill>
        <p:spPr>
          <a:xfrm rot="5400000">
            <a:off x="-435512" y="2355510"/>
            <a:ext cx="5008032" cy="3619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ADFA5-BFDD-FF41-A598-8B9E8164D1D7}"/>
              </a:ext>
            </a:extLst>
          </p:cNvPr>
          <p:cNvSpPr txBox="1"/>
          <p:nvPr/>
        </p:nvSpPr>
        <p:spPr>
          <a:xfrm>
            <a:off x="3878338" y="1951544"/>
            <a:ext cx="1269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AS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SG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BSM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7A84A-BDBE-1142-8225-7A6F34338727}"/>
              </a:ext>
            </a:extLst>
          </p:cNvPr>
          <p:cNvSpPr txBox="1"/>
          <p:nvPr/>
        </p:nvSpPr>
        <p:spPr>
          <a:xfrm>
            <a:off x="1504653" y="2531599"/>
            <a:ext cx="614830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Beam line:</a:t>
            </a:r>
          </a:p>
          <a:p>
            <a:r>
              <a:rPr lang="en-GB" dirty="0"/>
              <a:t>Beam line HW installation: </a:t>
            </a:r>
            <a:r>
              <a:rPr lang="en-GB" dirty="0">
                <a:solidFill>
                  <a:srgbClr val="00B050"/>
                </a:solidFill>
              </a:rPr>
              <a:t>WS 2 &amp;3 complete – </a:t>
            </a:r>
            <a:r>
              <a:rPr lang="en-GB" dirty="0">
                <a:solidFill>
                  <a:srgbClr val="FF0000"/>
                </a:solidFill>
              </a:rPr>
              <a:t>WS1 in repair</a:t>
            </a:r>
          </a:p>
          <a:p>
            <a:r>
              <a:rPr lang="en-GB" dirty="0"/>
              <a:t>Cabling machine side: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</a:p>
          <a:p>
            <a:r>
              <a:rPr lang="en-GB" dirty="0"/>
              <a:t>AFE:</a:t>
            </a:r>
            <a:r>
              <a:rPr lang="en-GB" dirty="0">
                <a:solidFill>
                  <a:srgbClr val="00B050"/>
                </a:solidFill>
              </a:rPr>
              <a:t> Installed</a:t>
            </a:r>
          </a:p>
          <a:p>
            <a:r>
              <a:rPr lang="en-GB" dirty="0"/>
              <a:t>MPS modifications: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</a:p>
          <a:p>
            <a:r>
              <a:rPr lang="en-GB" dirty="0"/>
              <a:t>Collision protection: </a:t>
            </a:r>
            <a:r>
              <a:rPr lang="en-GB" dirty="0">
                <a:solidFill>
                  <a:srgbClr val="FF0000"/>
                </a:solidFill>
              </a:rPr>
              <a:t>not implemented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Control racks:</a:t>
            </a:r>
          </a:p>
          <a:p>
            <a:r>
              <a:rPr lang="en-GB" dirty="0"/>
              <a:t>ECAT crate: </a:t>
            </a:r>
            <a:r>
              <a:rPr lang="en-GB" dirty="0">
                <a:solidFill>
                  <a:schemeClr val="accent6"/>
                </a:solidFill>
              </a:rPr>
              <a:t>LAB</a:t>
            </a:r>
            <a:r>
              <a:rPr lang="en-GB" dirty="0"/>
              <a:t> </a:t>
            </a:r>
            <a:r>
              <a:rPr lang="en-GB" dirty="0">
                <a:solidFill>
                  <a:schemeClr val="accent6"/>
                </a:solidFill>
              </a:rPr>
              <a:t>tests ongoing</a:t>
            </a:r>
          </a:p>
          <a:p>
            <a:r>
              <a:rPr lang="en-GB" dirty="0"/>
              <a:t>AFE + BE: </a:t>
            </a:r>
            <a:r>
              <a:rPr lang="en-GB" dirty="0">
                <a:solidFill>
                  <a:srgbClr val="00B050"/>
                </a:solidFill>
              </a:rPr>
              <a:t>installed</a:t>
            </a:r>
          </a:p>
          <a:p>
            <a:r>
              <a:rPr lang="en-GB" dirty="0" err="1"/>
              <a:t>mTCA</a:t>
            </a:r>
            <a:r>
              <a:rPr lang="en-GB" dirty="0"/>
              <a:t>: </a:t>
            </a:r>
            <a:r>
              <a:rPr lang="en-GB" dirty="0">
                <a:solidFill>
                  <a:srgbClr val="FF0000"/>
                </a:solidFill>
              </a:rPr>
              <a:t>not started</a:t>
            </a:r>
          </a:p>
          <a:p>
            <a:r>
              <a:rPr lang="en-GB" dirty="0"/>
              <a:t>Internal cabling: </a:t>
            </a:r>
            <a:r>
              <a:rPr lang="en-GB" dirty="0">
                <a:solidFill>
                  <a:schemeClr val="accent6"/>
                </a:solidFill>
              </a:rPr>
              <a:t>partially completed</a:t>
            </a:r>
          </a:p>
          <a:p>
            <a:r>
              <a:rPr lang="en-GB" b="1" dirty="0">
                <a:solidFill>
                  <a:srgbClr val="FF0000"/>
                </a:solidFill>
              </a:rPr>
              <a:t>Testing:</a:t>
            </a:r>
          </a:p>
          <a:p>
            <a:r>
              <a:rPr lang="en-GB" dirty="0"/>
              <a:t>Motion testing without beam: </a:t>
            </a:r>
            <a:r>
              <a:rPr lang="en-GB" dirty="0">
                <a:solidFill>
                  <a:srgbClr val="FF0000"/>
                </a:solidFill>
              </a:rPr>
              <a:t>not started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Verification plan in review</a:t>
            </a:r>
          </a:p>
        </p:txBody>
      </p:sp>
    </p:spTree>
    <p:extLst>
      <p:ext uri="{BB962C8B-B14F-4D97-AF65-F5344CB8AC3E}">
        <p14:creationId xmlns:p14="http://schemas.microsoft.com/office/powerpoint/2010/main" val="19810201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7AF-773A-7D49-9138-1D8A827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 MEBT Insertable devices HW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99CF-87D8-9247-8256-E02AAB5A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EC484-9CCF-2643-BC78-A0E8378CFF45}"/>
              </a:ext>
            </a:extLst>
          </p:cNvPr>
          <p:cNvSpPr txBox="1"/>
          <p:nvPr/>
        </p:nvSpPr>
        <p:spPr>
          <a:xfrm>
            <a:off x="193118" y="1443013"/>
            <a:ext cx="877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AutoShape 3" descr="bdsuite_2019.png">
            <a:extLst>
              <a:ext uri="{FF2B5EF4-FFF2-40B4-BE49-F238E27FC236}">
                <a16:creationId xmlns:a16="http://schemas.microsoft.com/office/drawing/2014/main" id="{AC5A62E8-E2A4-2F40-97B9-8C8D38E91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4CA3-7502-134A-B4C1-48F433B9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060" y="2287331"/>
            <a:ext cx="5008033" cy="375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46F76-B11E-734D-9F39-EC711789A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123" r="4715" b="15228"/>
          <a:stretch/>
        </p:blipFill>
        <p:spPr>
          <a:xfrm rot="5400000">
            <a:off x="-435512" y="2355510"/>
            <a:ext cx="5008032" cy="3619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ADFA5-BFDD-FF41-A598-8B9E8164D1D7}"/>
              </a:ext>
            </a:extLst>
          </p:cNvPr>
          <p:cNvSpPr txBox="1"/>
          <p:nvPr/>
        </p:nvSpPr>
        <p:spPr>
          <a:xfrm>
            <a:off x="3878338" y="1951544"/>
            <a:ext cx="1269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EMU AS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AS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SG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BSM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7A84A-BDBE-1142-8225-7A6F34338727}"/>
              </a:ext>
            </a:extLst>
          </p:cNvPr>
          <p:cNvSpPr txBox="1"/>
          <p:nvPr/>
        </p:nvSpPr>
        <p:spPr>
          <a:xfrm>
            <a:off x="1504653" y="2531599"/>
            <a:ext cx="61483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Beam line:</a:t>
            </a:r>
          </a:p>
          <a:p>
            <a:r>
              <a:rPr lang="en-GB" dirty="0"/>
              <a:t>Beam line HW installation: </a:t>
            </a:r>
            <a:r>
              <a:rPr lang="en-GB" dirty="0">
                <a:solidFill>
                  <a:srgbClr val="00B050"/>
                </a:solidFill>
              </a:rPr>
              <a:t>completed – </a:t>
            </a:r>
            <a:r>
              <a:rPr lang="en-GB" dirty="0">
                <a:solidFill>
                  <a:schemeClr val="accent6"/>
                </a:solidFill>
              </a:rPr>
              <a:t>Front End to Update</a:t>
            </a:r>
          </a:p>
          <a:p>
            <a:r>
              <a:rPr lang="en-GB" dirty="0"/>
              <a:t>Cabling machine side: </a:t>
            </a:r>
            <a:r>
              <a:rPr lang="en-GB" dirty="0">
                <a:solidFill>
                  <a:schemeClr val="accent6"/>
                </a:solidFill>
              </a:rPr>
              <a:t>not completed</a:t>
            </a:r>
          </a:p>
          <a:p>
            <a:r>
              <a:rPr lang="en-GB" dirty="0"/>
              <a:t>MPS modifications: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</a:p>
          <a:p>
            <a:r>
              <a:rPr lang="en-GB" dirty="0"/>
              <a:t>Collision protection: </a:t>
            </a:r>
            <a:r>
              <a:rPr lang="en-GB" dirty="0">
                <a:solidFill>
                  <a:srgbClr val="FF0000"/>
                </a:solidFill>
              </a:rPr>
              <a:t>not implemented</a:t>
            </a:r>
          </a:p>
          <a:p>
            <a:r>
              <a:rPr lang="en-GB" dirty="0"/>
              <a:t>Water flow &amp; temperature: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not connected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Control racks:</a:t>
            </a:r>
          </a:p>
          <a:p>
            <a:r>
              <a:rPr lang="en-GB" dirty="0"/>
              <a:t>“special case”: in same state as in 2018. </a:t>
            </a:r>
          </a:p>
          <a:p>
            <a:r>
              <a:rPr lang="en-GB" dirty="0">
                <a:solidFill>
                  <a:srgbClr val="FF0000"/>
                </a:solidFill>
              </a:rPr>
              <a:t>System update plan: PBIEMUAS-19</a:t>
            </a:r>
          </a:p>
          <a:p>
            <a:r>
              <a:rPr lang="en-GB" b="1" dirty="0">
                <a:solidFill>
                  <a:srgbClr val="FF0000"/>
                </a:solidFill>
              </a:rPr>
              <a:t>Testing:</a:t>
            </a:r>
          </a:p>
          <a:p>
            <a:r>
              <a:rPr lang="en-GB" dirty="0">
                <a:solidFill>
                  <a:srgbClr val="FF0000"/>
                </a:solidFill>
              </a:rPr>
              <a:t>not started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Verification plan in review</a:t>
            </a:r>
          </a:p>
        </p:txBody>
      </p:sp>
    </p:spTree>
    <p:extLst>
      <p:ext uri="{BB962C8B-B14F-4D97-AF65-F5344CB8AC3E}">
        <p14:creationId xmlns:p14="http://schemas.microsoft.com/office/powerpoint/2010/main" val="15495476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7AF-773A-7D49-9138-1D8A827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 MEBT Insertable devices HW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99CF-87D8-9247-8256-E02AAB5A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EC484-9CCF-2643-BC78-A0E8378CFF45}"/>
              </a:ext>
            </a:extLst>
          </p:cNvPr>
          <p:cNvSpPr txBox="1"/>
          <p:nvPr/>
        </p:nvSpPr>
        <p:spPr>
          <a:xfrm>
            <a:off x="193118" y="1443013"/>
            <a:ext cx="877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AutoShape 3" descr="bdsuite_2019.png">
            <a:extLst>
              <a:ext uri="{FF2B5EF4-FFF2-40B4-BE49-F238E27FC236}">
                <a16:creationId xmlns:a16="http://schemas.microsoft.com/office/drawing/2014/main" id="{AC5A62E8-E2A4-2F40-97B9-8C8D38E91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4CA3-7502-134A-B4C1-48F433B9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060" y="2287331"/>
            <a:ext cx="5008033" cy="375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46F76-B11E-734D-9F39-EC711789A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123" r="4715" b="15228"/>
          <a:stretch/>
        </p:blipFill>
        <p:spPr>
          <a:xfrm rot="5400000">
            <a:off x="-435512" y="2355510"/>
            <a:ext cx="5008032" cy="3619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ADFA5-BFDD-FF41-A598-8B9E8164D1D7}"/>
              </a:ext>
            </a:extLst>
          </p:cNvPr>
          <p:cNvSpPr txBox="1"/>
          <p:nvPr/>
        </p:nvSpPr>
        <p:spPr>
          <a:xfrm>
            <a:off x="3878338" y="1951544"/>
            <a:ext cx="1269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EMU SG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AS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SG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BSM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7A84A-BDBE-1142-8225-7A6F34338727}"/>
              </a:ext>
            </a:extLst>
          </p:cNvPr>
          <p:cNvSpPr txBox="1"/>
          <p:nvPr/>
        </p:nvSpPr>
        <p:spPr>
          <a:xfrm>
            <a:off x="1504653" y="2531599"/>
            <a:ext cx="61483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Beam line:</a:t>
            </a:r>
          </a:p>
          <a:p>
            <a:r>
              <a:rPr lang="en-GB" dirty="0"/>
              <a:t>Beam line HW installation: </a:t>
            </a:r>
            <a:r>
              <a:rPr lang="en-GB" dirty="0">
                <a:solidFill>
                  <a:srgbClr val="00B050"/>
                </a:solidFill>
              </a:rPr>
              <a:t>Actuators complete </a:t>
            </a:r>
            <a:r>
              <a:rPr lang="en-GB" dirty="0">
                <a:solidFill>
                  <a:schemeClr val="accent6"/>
                </a:solidFill>
              </a:rPr>
              <a:t>– FE to install</a:t>
            </a:r>
          </a:p>
          <a:p>
            <a:r>
              <a:rPr lang="en-GB" dirty="0"/>
              <a:t>Cabling machine side: </a:t>
            </a:r>
            <a:r>
              <a:rPr lang="en-GB" dirty="0">
                <a:solidFill>
                  <a:schemeClr val="accent6"/>
                </a:solidFill>
              </a:rPr>
              <a:t>partially completed</a:t>
            </a:r>
          </a:p>
          <a:p>
            <a:r>
              <a:rPr lang="en-GB" dirty="0"/>
              <a:t>MPS modifications: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</a:p>
          <a:p>
            <a:r>
              <a:rPr lang="en-GB" dirty="0"/>
              <a:t>Collision protection: </a:t>
            </a:r>
            <a:r>
              <a:rPr lang="en-GB" dirty="0">
                <a:solidFill>
                  <a:srgbClr val="FF0000"/>
                </a:solidFill>
              </a:rPr>
              <a:t>not implemented</a:t>
            </a:r>
          </a:p>
          <a:p>
            <a:r>
              <a:rPr lang="en-GB" dirty="0"/>
              <a:t>Water flow &amp; temperature: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not connected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Control racks:</a:t>
            </a:r>
          </a:p>
          <a:p>
            <a:r>
              <a:rPr lang="en-GB" dirty="0">
                <a:solidFill>
                  <a:srgbClr val="FF0000"/>
                </a:solidFill>
              </a:rPr>
              <a:t>not started</a:t>
            </a:r>
          </a:p>
          <a:p>
            <a:r>
              <a:rPr lang="en-GB" b="1" dirty="0">
                <a:solidFill>
                  <a:srgbClr val="FF0000"/>
                </a:solidFill>
              </a:rPr>
              <a:t>Testing:</a:t>
            </a:r>
          </a:p>
          <a:p>
            <a:r>
              <a:rPr lang="en-GB" dirty="0"/>
              <a:t>Motion testing without beam: </a:t>
            </a:r>
            <a:r>
              <a:rPr lang="en-GB" dirty="0">
                <a:solidFill>
                  <a:srgbClr val="FF0000"/>
                </a:solidFill>
              </a:rPr>
              <a:t>not started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Verification plan released</a:t>
            </a:r>
          </a:p>
        </p:txBody>
      </p:sp>
    </p:spTree>
    <p:extLst>
      <p:ext uri="{BB962C8B-B14F-4D97-AF65-F5344CB8AC3E}">
        <p14:creationId xmlns:p14="http://schemas.microsoft.com/office/powerpoint/2010/main" val="3739481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7AF-773A-7D49-9138-1D8A827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 MEBT Insertable devices HW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99CF-87D8-9247-8256-E02AAB5A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EC484-9CCF-2643-BC78-A0E8378CFF45}"/>
              </a:ext>
            </a:extLst>
          </p:cNvPr>
          <p:cNvSpPr txBox="1"/>
          <p:nvPr/>
        </p:nvSpPr>
        <p:spPr>
          <a:xfrm>
            <a:off x="193118" y="1443013"/>
            <a:ext cx="877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AutoShape 3" descr="bdsuite_2019.png">
            <a:extLst>
              <a:ext uri="{FF2B5EF4-FFF2-40B4-BE49-F238E27FC236}">
                <a16:creationId xmlns:a16="http://schemas.microsoft.com/office/drawing/2014/main" id="{AC5A62E8-E2A4-2F40-97B9-8C8D38E91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4CA3-7502-134A-B4C1-48F433B9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060" y="2287331"/>
            <a:ext cx="5008033" cy="375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46F76-B11E-734D-9F39-EC711789A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123" r="4715" b="15228"/>
          <a:stretch/>
        </p:blipFill>
        <p:spPr>
          <a:xfrm rot="5400000">
            <a:off x="-435512" y="2355510"/>
            <a:ext cx="5008032" cy="3619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ADFA5-BFDD-FF41-A598-8B9E8164D1D7}"/>
              </a:ext>
            </a:extLst>
          </p:cNvPr>
          <p:cNvSpPr txBox="1"/>
          <p:nvPr/>
        </p:nvSpPr>
        <p:spPr>
          <a:xfrm>
            <a:off x="3878338" y="1951544"/>
            <a:ext cx="1269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AS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SG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BSM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7A84A-BDBE-1142-8225-7A6F34338727}"/>
              </a:ext>
            </a:extLst>
          </p:cNvPr>
          <p:cNvSpPr txBox="1"/>
          <p:nvPr/>
        </p:nvSpPr>
        <p:spPr>
          <a:xfrm>
            <a:off x="1504653" y="2531599"/>
            <a:ext cx="61483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Beam line:</a:t>
            </a:r>
          </a:p>
          <a:p>
            <a:r>
              <a:rPr lang="en-GB" dirty="0"/>
              <a:t>Beam line HW installation: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Cabling machine side: </a:t>
            </a:r>
            <a:r>
              <a:rPr lang="en-GB" dirty="0">
                <a:solidFill>
                  <a:schemeClr val="accent6"/>
                </a:solidFill>
              </a:rPr>
              <a:t>partially completed</a:t>
            </a:r>
          </a:p>
          <a:p>
            <a:r>
              <a:rPr lang="en-GB" dirty="0"/>
              <a:t>MPS modifications: </a:t>
            </a:r>
            <a:r>
              <a:rPr lang="en-GB" dirty="0">
                <a:solidFill>
                  <a:srgbClr val="00B050"/>
                </a:solidFill>
              </a:rPr>
              <a:t>completed</a:t>
            </a:r>
          </a:p>
          <a:p>
            <a:r>
              <a:rPr lang="en-GB" dirty="0"/>
              <a:t>Collision protection: </a:t>
            </a:r>
            <a:r>
              <a:rPr lang="en-GB" dirty="0">
                <a:solidFill>
                  <a:srgbClr val="FF0000"/>
                </a:solidFill>
              </a:rPr>
              <a:t>not implemented</a:t>
            </a:r>
          </a:p>
          <a:p>
            <a:r>
              <a:rPr lang="en-GB" dirty="0"/>
              <a:t>Water flow &amp; temperature: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not connected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Control racks:</a:t>
            </a:r>
          </a:p>
          <a:p>
            <a:r>
              <a:rPr lang="en-GB" dirty="0">
                <a:solidFill>
                  <a:srgbClr val="FF0000"/>
                </a:solidFill>
              </a:rPr>
              <a:t>not started</a:t>
            </a:r>
          </a:p>
          <a:p>
            <a:r>
              <a:rPr lang="en-GB" b="1" dirty="0">
                <a:solidFill>
                  <a:srgbClr val="FF0000"/>
                </a:solidFill>
              </a:rPr>
              <a:t>Testing:</a:t>
            </a:r>
          </a:p>
          <a:p>
            <a:r>
              <a:rPr lang="en-GB" dirty="0"/>
              <a:t>Motion testing without beam: </a:t>
            </a:r>
            <a:r>
              <a:rPr lang="en-GB" dirty="0">
                <a:solidFill>
                  <a:srgbClr val="FF0000"/>
                </a:solidFill>
              </a:rPr>
              <a:t>not started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Verification plan to update</a:t>
            </a:r>
          </a:p>
        </p:txBody>
      </p:sp>
    </p:spTree>
    <p:extLst>
      <p:ext uri="{BB962C8B-B14F-4D97-AF65-F5344CB8AC3E}">
        <p14:creationId xmlns:p14="http://schemas.microsoft.com/office/powerpoint/2010/main" val="7272030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A7AF-773A-7D49-9138-1D8A827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LEBT MEBT Insertable devices HW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799CF-87D8-9247-8256-E02AAB5A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EC484-9CCF-2643-BC78-A0E8378CFF45}"/>
              </a:ext>
            </a:extLst>
          </p:cNvPr>
          <p:cNvSpPr txBox="1"/>
          <p:nvPr/>
        </p:nvSpPr>
        <p:spPr>
          <a:xfrm>
            <a:off x="193118" y="1443013"/>
            <a:ext cx="8771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3" name="AutoShape 3" descr="bdsuite_2019.png">
            <a:extLst>
              <a:ext uri="{FF2B5EF4-FFF2-40B4-BE49-F238E27FC236}">
                <a16:creationId xmlns:a16="http://schemas.microsoft.com/office/drawing/2014/main" id="{AC5A62E8-E2A4-2F40-97B9-8C8D38E91C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B4CA3-7502-134A-B4C1-48F433B9A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2060" y="2287331"/>
            <a:ext cx="5008033" cy="3756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046F76-B11E-734D-9F39-EC711789A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9" t="8123" r="4715" b="15228"/>
          <a:stretch/>
        </p:blipFill>
        <p:spPr>
          <a:xfrm rot="5400000">
            <a:off x="-435512" y="2355510"/>
            <a:ext cx="5008032" cy="3619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1ADFA5-BFDD-FF41-A598-8B9E8164D1D7}"/>
              </a:ext>
            </a:extLst>
          </p:cNvPr>
          <p:cNvSpPr txBox="1"/>
          <p:nvPr/>
        </p:nvSpPr>
        <p:spPr>
          <a:xfrm>
            <a:off x="3878338" y="1951544"/>
            <a:ext cx="12697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BSM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MEBT FC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WS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AS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EMU SG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SC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BSM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7A84A-BDBE-1142-8225-7A6F34338727}"/>
              </a:ext>
            </a:extLst>
          </p:cNvPr>
          <p:cNvSpPr txBox="1"/>
          <p:nvPr/>
        </p:nvSpPr>
        <p:spPr>
          <a:xfrm>
            <a:off x="2068504" y="2478730"/>
            <a:ext cx="540060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Beam line:</a:t>
            </a:r>
          </a:p>
          <a:p>
            <a:r>
              <a:rPr lang="en-GB" dirty="0"/>
              <a:t>Beam line HW installation: </a:t>
            </a:r>
            <a:r>
              <a:rPr lang="en-GB" dirty="0">
                <a:solidFill>
                  <a:srgbClr val="00B050"/>
                </a:solidFill>
              </a:rPr>
              <a:t>installed</a:t>
            </a:r>
          </a:p>
          <a:p>
            <a:r>
              <a:rPr lang="en-GB" dirty="0"/>
              <a:t>Cabling machine side: </a:t>
            </a:r>
            <a:r>
              <a:rPr lang="en-GB" dirty="0">
                <a:solidFill>
                  <a:schemeClr val="accent6"/>
                </a:solidFill>
              </a:rPr>
              <a:t>partially completed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/>
              <a:t>MPS modifications: </a:t>
            </a:r>
            <a:r>
              <a:rPr lang="en-GB" dirty="0">
                <a:solidFill>
                  <a:schemeClr val="accent6"/>
                </a:solidFill>
              </a:rPr>
              <a:t>ongoing</a:t>
            </a:r>
          </a:p>
          <a:p>
            <a:r>
              <a:rPr lang="en-GB" dirty="0"/>
              <a:t>Water flow &amp; temperature: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not connected</a:t>
            </a:r>
          </a:p>
          <a:p>
            <a:r>
              <a:rPr lang="en-GB" dirty="0"/>
              <a:t>Collision protection: </a:t>
            </a:r>
            <a:r>
              <a:rPr lang="en-GB" dirty="0">
                <a:solidFill>
                  <a:srgbClr val="FF0000"/>
                </a:solidFill>
              </a:rPr>
              <a:t>not implemented</a:t>
            </a:r>
          </a:p>
          <a:p>
            <a:r>
              <a:rPr lang="en-GB" b="1" dirty="0">
                <a:solidFill>
                  <a:srgbClr val="FF0000"/>
                </a:solidFill>
              </a:rPr>
              <a:t>Control racks:</a:t>
            </a:r>
          </a:p>
          <a:p>
            <a:r>
              <a:rPr lang="en-GB" dirty="0"/>
              <a:t>“special case”: fully tested installed in test rack. Deployment in FEB </a:t>
            </a:r>
            <a:r>
              <a:rPr lang="en-GB"/>
              <a:t>rack by IK team.</a:t>
            </a:r>
            <a:endParaRPr lang="en-GB" dirty="0">
              <a:solidFill>
                <a:schemeClr val="accent6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Testing:</a:t>
            </a:r>
          </a:p>
          <a:p>
            <a:r>
              <a:rPr lang="en-GB" dirty="0"/>
              <a:t>Motion testing without beam: </a:t>
            </a:r>
            <a:r>
              <a:rPr lang="en-GB" dirty="0">
                <a:solidFill>
                  <a:schemeClr val="accent6"/>
                </a:solidFill>
              </a:rPr>
              <a:t>partially completed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Verification plan to write from Sergei’s notes</a:t>
            </a:r>
          </a:p>
        </p:txBody>
      </p:sp>
    </p:spTree>
    <p:extLst>
      <p:ext uri="{BB962C8B-B14F-4D97-AF65-F5344CB8AC3E}">
        <p14:creationId xmlns:p14="http://schemas.microsoft.com/office/powerpoint/2010/main" val="69002479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6373"/>
  <p:tag name="AS_OS" val="Microsoft Windows NT 6.1.7601 Service Pack 1"/>
  <p:tag name="AS_RELEASE_DATE" val="2014.10.14"/>
  <p:tag name="AS_TITLE" val="Aspose.Slides for .NET 4.0"/>
  <p:tag name="AS_VERSION" val="14.8.0.0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31426</TotalTime>
  <Words>691</Words>
  <Application>Microsoft Macintosh PowerPoint</Application>
  <PresentationFormat>On-screen Show (4:3)</PresentationFormat>
  <Paragraphs>245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Optima</vt:lpstr>
      <vt:lpstr>ESS Core Powerpoint</vt:lpstr>
      <vt:lpstr>LEBT MEBT Insertable devices HW status</vt:lpstr>
      <vt:lpstr>LEBT MEBT Insertable devices HW status</vt:lpstr>
      <vt:lpstr>LEBT MEBT Insertable devices HW status</vt:lpstr>
      <vt:lpstr>LEBT MEBT Insertable devices HW status</vt:lpstr>
      <vt:lpstr>LEBT MEBT Insertable devices HW status</vt:lpstr>
      <vt:lpstr>LEBT MEBT Insertable devices HW status</vt:lpstr>
      <vt:lpstr>LEBT MEBT Insertable devices HW status</vt:lpstr>
      <vt:lpstr>LEBT MEBT Insertable devices HW status</vt:lpstr>
    </vt:vector>
  </TitlesOfParts>
  <Manager/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Clement Derrez</cp:lastModifiedBy>
  <cp:revision>502</cp:revision>
  <cp:lastPrinted>2018-11-20T19:16:18Z</cp:lastPrinted>
  <dcterms:created xsi:type="dcterms:W3CDTF">2013-10-29T16:05:10Z</dcterms:created>
  <dcterms:modified xsi:type="dcterms:W3CDTF">2020-12-04T09:47:24Z</dcterms:modified>
</cp:coreProperties>
</file>