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85" r:id="rId2"/>
    <p:sldId id="517" r:id="rId3"/>
    <p:sldId id="277" r:id="rId4"/>
    <p:sldId id="266" r:id="rId5"/>
    <p:sldId id="289" r:id="rId6"/>
    <p:sldId id="290" r:id="rId7"/>
    <p:sldId id="518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6" autoAdjust="0"/>
    <p:restoredTop sz="92857" autoAdjust="0"/>
  </p:normalViewPr>
  <p:slideViewPr>
    <p:cSldViewPr>
      <p:cViewPr varScale="1">
        <p:scale>
          <a:sx n="109" d="100"/>
          <a:sy n="109" d="100"/>
        </p:scale>
        <p:origin x="141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5" d="100"/>
          <a:sy n="155" d="100"/>
        </p:scale>
        <p:origin x="-672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2020-12-02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A53A7-64CD-4D0E-AAE8-1AC9C79D7085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4116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A53A7-64CD-4D0E-AAE8-1AC9C79D7085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836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AC81-318B-4D49-A602-9E30227C87EC}" type="datetime1">
              <a:rPr lang="en-GB" noProof="0" smtClean="0"/>
              <a:t>02/12/2020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656184" cy="88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9CB0-346B-43FA-9EE6-F90C3F3BC0BA}" type="datetime1">
              <a:rPr lang="en-GB" noProof="0" smtClean="0"/>
              <a:t>02/12/2020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008" y="319530"/>
            <a:ext cx="1370480" cy="7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6B7F-8271-49DA-A25A-F4BB9F476347}" type="datetime1">
              <a:rPr lang="en-GB" noProof="0" smtClean="0"/>
              <a:t>02/12/2020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9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62" y="260648"/>
            <a:ext cx="1359826" cy="7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23FA-05C4-4CC1-B281-2F815585BC1C}" type="datetime1">
              <a:rPr lang="en-GB" noProof="0" smtClean="0"/>
              <a:t>02/12/2020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0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7782" y="265374"/>
            <a:ext cx="702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569" y="6660859"/>
            <a:ext cx="3240336" cy="212889"/>
          </a:xfrm>
        </p:spPr>
        <p:txBody>
          <a:bodyPr/>
          <a:lstStyle>
            <a:lvl1pPr>
              <a:defRPr i="1">
                <a:solidFill>
                  <a:schemeClr val="tx1"/>
                </a:solidFill>
              </a:defRPr>
            </a:lvl1pPr>
          </a:lstStyle>
          <a:p>
            <a:r>
              <a:rPr lang="en-US"/>
              <a:t>Electrical Safety in the Accelerator Division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0234" y="6660859"/>
            <a:ext cx="253766" cy="212889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7782" y="931026"/>
            <a:ext cx="702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650">
                <a:solidFill>
                  <a:schemeClr val="accent1"/>
                </a:solidFill>
              </a:defRPr>
            </a:lvl1pPr>
            <a:lvl2pPr marL="61913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6"/>
            <a:ext cx="219076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13669" y="130926"/>
            <a:ext cx="619796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800" y="1562400"/>
            <a:ext cx="7024337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60859"/>
            <a:ext cx="820800" cy="21288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A73348C-0CD6-4096-AE3D-9FA8898FD96F}" type="datetime1">
              <a:rPr lang="sv-SE" smtClean="0"/>
              <a:t>2020-12-02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700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en-GB" noProof="0" smtClean="0"/>
              <a:t>02/12/2020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/>
              <a:t>Powering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3789040"/>
            <a:ext cx="9036496" cy="1584176"/>
          </a:xfrm>
        </p:spPr>
        <p:txBody>
          <a:bodyPr>
            <a:noAutofit/>
          </a:bodyPr>
          <a:lstStyle/>
          <a:p>
            <a:r>
              <a:rPr lang="en-GB" sz="1800" dirty="0" err="1">
                <a:solidFill>
                  <a:schemeClr val="bg1"/>
                </a:solidFill>
              </a:rPr>
              <a:t>Viatcheslav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dirty="0" err="1">
                <a:solidFill>
                  <a:schemeClr val="bg1"/>
                </a:solidFill>
              </a:rPr>
              <a:t>Grishin</a:t>
            </a:r>
            <a:r>
              <a:rPr lang="en-GB" sz="1800" dirty="0">
                <a:solidFill>
                  <a:schemeClr val="bg1"/>
                </a:solidFill>
              </a:rPr>
              <a:t> (ESS)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0152" y="6398633"/>
            <a:ext cx="1364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BI-half day 2020</a:t>
            </a:r>
          </a:p>
        </p:txBody>
      </p:sp>
    </p:spTree>
    <p:extLst>
      <p:ext uri="{BB962C8B-B14F-4D97-AF65-F5344CB8AC3E}">
        <p14:creationId xmlns:p14="http://schemas.microsoft.com/office/powerpoint/2010/main" val="401974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72" y="1056280"/>
            <a:ext cx="8031224" cy="493004"/>
          </a:xfrm>
        </p:spPr>
        <p:txBody>
          <a:bodyPr/>
          <a:lstStyle/>
          <a:p>
            <a:r>
              <a:rPr lang="en-US" sz="2400" b="1" dirty="0"/>
              <a:t>The Electrical Safety organizational structure at ESS and at AD</a:t>
            </a:r>
            <a:endParaRPr lang="sv-SE" sz="225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2</a:t>
            </a:fld>
            <a:endParaRPr lang="sv-S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9C0D5-CAC0-4A65-B270-BA0B8CA4BC8E}" type="datetime1">
              <a:rPr lang="sv-SE" smtClean="0"/>
              <a:t>2020-12-02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Electrical Safety in the Accelerator Division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5204389" y="5654249"/>
            <a:ext cx="356180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50" b="1" i="1" baseline="30000" dirty="0">
                <a:solidFill>
                  <a:srgbClr val="666666"/>
                </a:solidFill>
              </a:rPr>
              <a:t>(*) </a:t>
            </a:r>
            <a:r>
              <a:rPr lang="en-GB" sz="1050" b="1" i="1" dirty="0">
                <a:solidFill>
                  <a:srgbClr val="666666"/>
                </a:solidFill>
              </a:rPr>
              <a:t>– valid for the Normal Conducting </a:t>
            </a:r>
            <a:r>
              <a:rPr lang="en-GB" sz="1050" b="1" i="1" dirty="0" err="1">
                <a:solidFill>
                  <a:srgbClr val="666666"/>
                </a:solidFill>
              </a:rPr>
              <a:t>Linac</a:t>
            </a:r>
            <a:r>
              <a:rPr lang="en-GB" sz="1050" b="1" i="1" dirty="0">
                <a:solidFill>
                  <a:srgbClr val="666666"/>
                </a:solidFill>
              </a:rPr>
              <a:t> (NCL) only</a:t>
            </a:r>
            <a:endParaRPr lang="en-GB" sz="1050" b="1" i="1" baseline="30000" dirty="0">
              <a:solidFill>
                <a:srgbClr val="66666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5499" y="1549285"/>
            <a:ext cx="41686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rgbClr val="666666"/>
                </a:solidFill>
              </a:rPr>
              <a:t>Category/roles of personnel in terms of electrical safety:</a:t>
            </a:r>
          </a:p>
          <a:p>
            <a:pPr marL="214313" indent="-214313">
              <a:buFontTx/>
              <a:buChar char="-"/>
            </a:pPr>
            <a:r>
              <a:rPr lang="en-GB" sz="1200" dirty="0">
                <a:solidFill>
                  <a:srgbClr val="666666"/>
                </a:solidFill>
              </a:rPr>
              <a:t>EOL’s;</a:t>
            </a:r>
          </a:p>
          <a:p>
            <a:pPr marL="214313" indent="-214313">
              <a:buFontTx/>
              <a:buChar char="-"/>
            </a:pPr>
            <a:r>
              <a:rPr lang="en-GB" sz="1200" dirty="0">
                <a:solidFill>
                  <a:srgbClr val="666666"/>
                </a:solidFill>
              </a:rPr>
              <a:t>ESL’s;</a:t>
            </a:r>
          </a:p>
          <a:p>
            <a:pPr marL="214313" indent="-214313">
              <a:buFontTx/>
              <a:buChar char="-"/>
            </a:pPr>
            <a:r>
              <a:rPr lang="en-GB" sz="1200" dirty="0">
                <a:solidFill>
                  <a:srgbClr val="666666"/>
                </a:solidFill>
              </a:rPr>
              <a:t>Skilled person;</a:t>
            </a:r>
          </a:p>
          <a:p>
            <a:pPr marL="214313" indent="-214313">
              <a:buFontTx/>
              <a:buChar char="-"/>
            </a:pPr>
            <a:r>
              <a:rPr lang="en-GB" sz="1200" dirty="0">
                <a:solidFill>
                  <a:srgbClr val="666666"/>
                </a:solidFill>
              </a:rPr>
              <a:t>Instructed person;</a:t>
            </a:r>
          </a:p>
        </p:txBody>
      </p:sp>
      <p:sp>
        <p:nvSpPr>
          <p:cNvPr id="89" name="Rectangle 88"/>
          <p:cNvSpPr/>
          <p:nvPr/>
        </p:nvSpPr>
        <p:spPr>
          <a:xfrm>
            <a:off x="5700328" y="2059294"/>
            <a:ext cx="331032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/>
              <a:t>skilled person: </a:t>
            </a:r>
            <a:r>
              <a:rPr lang="en-US" sz="900" dirty="0"/>
              <a:t>person with relevant education, knowledge and experience to enable him or her to analyze risks and to avoid hazards which electricity could create</a:t>
            </a:r>
            <a:endParaRPr lang="en-GB" sz="900" dirty="0"/>
          </a:p>
        </p:txBody>
      </p:sp>
      <p:sp>
        <p:nvSpPr>
          <p:cNvPr id="90" name="Rectangle 89"/>
          <p:cNvSpPr/>
          <p:nvPr/>
        </p:nvSpPr>
        <p:spPr>
          <a:xfrm>
            <a:off x="5700327" y="1592084"/>
            <a:ext cx="3392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/>
              <a:t>instructed person: </a:t>
            </a:r>
            <a:r>
              <a:rPr lang="en-US" sz="900" dirty="0"/>
              <a:t>person adequately advised by skilled persons to enable him or her to avoid dangers which electricity may create</a:t>
            </a:r>
            <a:endParaRPr lang="en-GB" sz="900" dirty="0"/>
          </a:p>
        </p:txBody>
      </p:sp>
      <p:grpSp>
        <p:nvGrpSpPr>
          <p:cNvPr id="101" name="Group 100"/>
          <p:cNvGrpSpPr/>
          <p:nvPr/>
        </p:nvGrpSpPr>
        <p:grpSpPr>
          <a:xfrm>
            <a:off x="352689" y="1834458"/>
            <a:ext cx="8471284" cy="3821424"/>
            <a:chOff x="470253" y="1302944"/>
            <a:chExt cx="11295044" cy="5095231"/>
          </a:xfrm>
        </p:grpSpPr>
        <p:sp>
          <p:nvSpPr>
            <p:cNvPr id="6" name="TextBox 5"/>
            <p:cNvSpPr txBox="1"/>
            <p:nvPr/>
          </p:nvSpPr>
          <p:spPr>
            <a:xfrm>
              <a:off x="5012635" y="1302944"/>
              <a:ext cx="1719189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EOL ESS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(Owen Buchan)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55218" y="2906343"/>
              <a:ext cx="1780831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EOL AD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(Carlos Martins)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85197" y="2906344"/>
              <a:ext cx="954023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EOL ICS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(??)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24759" y="2906345"/>
              <a:ext cx="1559175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EOL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 </a:t>
              </a:r>
              <a:r>
                <a:rPr lang="en-GB" sz="1350" b="1" dirty="0">
                  <a:solidFill>
                    <a:srgbClr val="666666"/>
                  </a:solidFill>
                </a:rPr>
                <a:t>TARGET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(??)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92903" y="2906343"/>
              <a:ext cx="1013868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EOL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 </a:t>
              </a:r>
              <a:r>
                <a:rPr lang="en-GB" sz="1350" b="1" dirty="0">
                  <a:solidFill>
                    <a:srgbClr val="666666"/>
                  </a:solidFill>
                </a:rPr>
                <a:t>NSS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(??)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0253" y="4538465"/>
              <a:ext cx="2486408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ESL AD-WP3-6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(Emmanouil Trachanas)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03871" y="4520651"/>
              <a:ext cx="1812207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ESL AD-WP8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(Morten Jensen)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723113" y="4525883"/>
              <a:ext cx="2042184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ESL AD-WP17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(G</a:t>
              </a:r>
              <a:r>
                <a:rPr lang="en-US" sz="1350" dirty="0"/>
                <a:t>ö</a:t>
              </a:r>
              <a:r>
                <a:rPr lang="en-GB" sz="1350" b="1" dirty="0">
                  <a:solidFill>
                    <a:srgbClr val="666666"/>
                  </a:solidFill>
                </a:rPr>
                <a:t>ran Göransson)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33329" y="4520653"/>
              <a:ext cx="1622410" cy="677108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00B050"/>
                  </a:solidFill>
                </a:rPr>
                <a:t>ESL AD-WP7</a:t>
              </a:r>
              <a:r>
                <a:rPr lang="en-GB" sz="1350" b="1" baseline="30000" dirty="0">
                  <a:solidFill>
                    <a:srgbClr val="00B050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00B050"/>
                  </a:solidFill>
                </a:rPr>
                <a:t>(</a:t>
              </a:r>
              <a:r>
                <a:rPr lang="en-US" sz="1350" b="1" dirty="0">
                  <a:solidFill>
                    <a:srgbClr val="00B050"/>
                  </a:solidFill>
                </a:rPr>
                <a:t>Slava Grishin</a:t>
              </a:r>
              <a:r>
                <a:rPr lang="en-GB" sz="1350" b="1" dirty="0">
                  <a:solidFill>
                    <a:srgbClr val="00B050"/>
                  </a:solidFill>
                </a:rPr>
                <a:t>)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65736" y="4520651"/>
              <a:ext cx="1708074" cy="67710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ESL AD-WP12</a:t>
              </a:r>
              <a:r>
                <a:rPr lang="en-GB" sz="1350" b="1" baseline="30000" dirty="0">
                  <a:solidFill>
                    <a:srgbClr val="666666"/>
                  </a:solidFill>
                </a:rPr>
                <a:t>(*)</a:t>
              </a:r>
            </a:p>
            <a:p>
              <a:pPr algn="ctr"/>
              <a:r>
                <a:rPr lang="en-GB" sz="1350" b="1" dirty="0">
                  <a:solidFill>
                    <a:srgbClr val="666666"/>
                  </a:solidFill>
                </a:rPr>
                <a:t>(?)</a:t>
              </a:r>
            </a:p>
          </p:txBody>
        </p:sp>
        <p:cxnSp>
          <p:nvCxnSpPr>
            <p:cNvPr id="48" name="Straight Connector 47"/>
            <p:cNvCxnSpPr>
              <a:stCxn id="6" idx="2"/>
            </p:cNvCxnSpPr>
            <p:nvPr/>
          </p:nvCxnSpPr>
          <p:spPr>
            <a:xfrm>
              <a:off x="5872230" y="1980052"/>
              <a:ext cx="1" cy="4195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893387" y="2399635"/>
              <a:ext cx="565224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10" idx="0"/>
            </p:cNvCxnSpPr>
            <p:nvPr/>
          </p:nvCxnSpPr>
          <p:spPr>
            <a:xfrm>
              <a:off x="7545632" y="2399635"/>
              <a:ext cx="1" cy="5067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1893386" y="2399638"/>
              <a:ext cx="1" cy="5067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3462206" y="2399638"/>
              <a:ext cx="1" cy="5067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799837" y="2399634"/>
              <a:ext cx="1" cy="5067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7545633" y="3552676"/>
              <a:ext cx="0" cy="450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651000" y="4035693"/>
              <a:ext cx="909320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651000" y="4035693"/>
              <a:ext cx="0" cy="474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4144534" y="4036904"/>
              <a:ext cx="0" cy="474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6197602" y="4046600"/>
              <a:ext cx="0" cy="474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8436707" y="4035693"/>
              <a:ext cx="0" cy="474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0744205" y="4035693"/>
              <a:ext cx="0" cy="474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85934" y="5433465"/>
              <a:ext cx="1473602" cy="6155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666666"/>
                  </a:solidFill>
                </a:rPr>
                <a:t>Authorized persons</a:t>
              </a:r>
            </a:p>
          </p:txBody>
        </p:sp>
        <p:cxnSp>
          <p:nvCxnSpPr>
            <p:cNvPr id="37" name="Straight Arrow Connector 36"/>
            <p:cNvCxnSpPr>
              <a:endCxn id="22" idx="0"/>
            </p:cNvCxnSpPr>
            <p:nvPr/>
          </p:nvCxnSpPr>
          <p:spPr>
            <a:xfrm>
              <a:off x="1322736" y="5184795"/>
              <a:ext cx="0" cy="2486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3326237" y="5413290"/>
              <a:ext cx="1473602" cy="98488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00B050"/>
                  </a:solidFill>
                </a:rPr>
                <a:t>Henrique, Edvard, Clement</a:t>
              </a:r>
            </a:p>
          </p:txBody>
        </p:sp>
        <p:cxnSp>
          <p:nvCxnSpPr>
            <p:cNvPr id="94" name="Straight Arrow Connector 93"/>
            <p:cNvCxnSpPr>
              <a:endCxn id="93" idx="0"/>
            </p:cNvCxnSpPr>
            <p:nvPr/>
          </p:nvCxnSpPr>
          <p:spPr>
            <a:xfrm>
              <a:off x="4063037" y="5164619"/>
              <a:ext cx="1" cy="2486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5473172" y="5413287"/>
              <a:ext cx="1473602" cy="6155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666666"/>
                  </a:solidFill>
                </a:rPr>
                <a:t>Authorized persons</a:t>
              </a:r>
            </a:p>
          </p:txBody>
        </p:sp>
        <p:cxnSp>
          <p:nvCxnSpPr>
            <p:cNvPr id="96" name="Straight Arrow Connector 95"/>
            <p:cNvCxnSpPr>
              <a:endCxn id="95" idx="0"/>
            </p:cNvCxnSpPr>
            <p:nvPr/>
          </p:nvCxnSpPr>
          <p:spPr>
            <a:xfrm>
              <a:off x="6209974" y="5164619"/>
              <a:ext cx="0" cy="2486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/>
            <p:cNvSpPr txBox="1"/>
            <p:nvPr/>
          </p:nvSpPr>
          <p:spPr>
            <a:xfrm>
              <a:off x="7682973" y="5413287"/>
              <a:ext cx="1473602" cy="6155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666666"/>
                  </a:solidFill>
                </a:rPr>
                <a:t>Authorized persons</a:t>
              </a:r>
            </a:p>
          </p:txBody>
        </p:sp>
        <p:cxnSp>
          <p:nvCxnSpPr>
            <p:cNvPr id="98" name="Straight Arrow Connector 97"/>
            <p:cNvCxnSpPr>
              <a:endCxn id="97" idx="0"/>
            </p:cNvCxnSpPr>
            <p:nvPr/>
          </p:nvCxnSpPr>
          <p:spPr>
            <a:xfrm>
              <a:off x="8419773" y="5164618"/>
              <a:ext cx="1" cy="2486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10007404" y="5413286"/>
              <a:ext cx="1473602" cy="6155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666666"/>
                  </a:solidFill>
                </a:rPr>
                <a:t>Authorized persons</a:t>
              </a:r>
            </a:p>
          </p:txBody>
        </p:sp>
        <p:cxnSp>
          <p:nvCxnSpPr>
            <p:cNvPr id="100" name="Straight Arrow Connector 99"/>
            <p:cNvCxnSpPr>
              <a:endCxn id="99" idx="0"/>
            </p:cNvCxnSpPr>
            <p:nvPr/>
          </p:nvCxnSpPr>
          <p:spPr>
            <a:xfrm>
              <a:off x="10744205" y="5164617"/>
              <a:ext cx="0" cy="2486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ectangle 101"/>
          <p:cNvSpPr/>
          <p:nvPr/>
        </p:nvSpPr>
        <p:spPr>
          <a:xfrm>
            <a:off x="6451600" y="3171686"/>
            <a:ext cx="25590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ESL - The nominated person in control of a work activity: </a:t>
            </a:r>
            <a:r>
              <a:rPr lang="en-GB" sz="900" dirty="0"/>
              <a:t>is the</a:t>
            </a:r>
            <a:r>
              <a:rPr lang="en-GB" sz="900" b="1" dirty="0"/>
              <a:t> </a:t>
            </a:r>
            <a:r>
              <a:rPr lang="en-GB" sz="900" dirty="0"/>
              <a:t>person who has the task of being directly responsible for electrical works as assigned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451600" y="2535370"/>
            <a:ext cx="2559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EOL - The nominated person in control of an Electrical Installation : </a:t>
            </a:r>
            <a:r>
              <a:rPr lang="en-GB" sz="900" dirty="0"/>
              <a:t>is the</a:t>
            </a:r>
            <a:r>
              <a:rPr lang="en-GB" sz="900" b="1" dirty="0"/>
              <a:t> </a:t>
            </a:r>
            <a:r>
              <a:rPr lang="en-GB" sz="900" dirty="0"/>
              <a:t>person who has the task of being directly responsible for the whole electrical installation as assigned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94E2BA-64CE-CC4B-849E-100D46680B19}"/>
              </a:ext>
            </a:extLst>
          </p:cNvPr>
          <p:cNvSpPr/>
          <p:nvPr/>
        </p:nvSpPr>
        <p:spPr>
          <a:xfrm>
            <a:off x="2012950" y="5851109"/>
            <a:ext cx="2502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BCM and FC  - </a:t>
            </a:r>
            <a:r>
              <a:rPr lang="sv-SE" dirty="0" err="1">
                <a:solidFill>
                  <a:srgbClr val="FF0000"/>
                </a:solidFill>
              </a:rPr>
              <a:t>power</a:t>
            </a:r>
            <a:r>
              <a:rPr lang="sv-SE" dirty="0">
                <a:solidFill>
                  <a:srgbClr val="FF0000"/>
                </a:solidFill>
              </a:rPr>
              <a:t> ON</a:t>
            </a:r>
          </a:p>
        </p:txBody>
      </p:sp>
    </p:spTree>
    <p:extLst>
      <p:ext uri="{BB962C8B-B14F-4D97-AF65-F5344CB8AC3E}">
        <p14:creationId xmlns:p14="http://schemas.microsoft.com/office/powerpoint/2010/main" val="251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sequence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for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energising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  the racks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smtClean="0"/>
              <a:t>3</a:t>
            </a:fld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D50E38-C0F3-3F4B-9F55-E874884BB046}"/>
              </a:ext>
            </a:extLst>
          </p:cNvPr>
          <p:cNvSpPr/>
          <p:nvPr/>
        </p:nvSpPr>
        <p:spPr>
          <a:xfrm>
            <a:off x="971600" y="2060848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 typeface="+mj-lt"/>
              <a:buAutoNum type="arabicPeriod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Self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Inspection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report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: 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Edvard, Clement, </a:t>
            </a:r>
            <a:r>
              <a:rPr lang="sv-SE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Henrique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sv-SE" b="1" dirty="0" err="1">
                <a:solidFill>
                  <a:srgbClr val="000000"/>
                </a:solidFill>
                <a:latin typeface="Calibri" panose="020F0502020204030204" pitchFamily="34" charset="0"/>
              </a:rPr>
              <a:t>approved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 by Slava</a:t>
            </a:r>
          </a:p>
          <a:p>
            <a:pPr>
              <a:buFont typeface="+mj-lt"/>
              <a:buAutoNum type="arabicPeriod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Quality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inspection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of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the rack  -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Quality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report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: 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Stefan Arvidsson </a:t>
            </a:r>
          </a:p>
          <a:p>
            <a:pPr>
              <a:buFont typeface="+mj-lt"/>
              <a:buAutoNum type="arabicPeriod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RAMS ,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Work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request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Energisation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request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 : 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System </a:t>
            </a:r>
            <a:r>
              <a:rPr lang="sv-SE" b="1" dirty="0" err="1">
                <a:solidFill>
                  <a:srgbClr val="000000"/>
                </a:solidFill>
                <a:latin typeface="Calibri" panose="020F0502020204030204" pitchFamily="34" charset="0"/>
              </a:rPr>
              <a:t>Leaders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 and Slava</a:t>
            </a:r>
          </a:p>
          <a:p>
            <a:b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In 2020: Carlos and Owen to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give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their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green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light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for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energisation</a:t>
            </a:r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Racks to be </a:t>
            </a:r>
            <a:r>
              <a:rPr lang="sv-SE" b="1" i="1" u="sng" dirty="0" err="1">
                <a:solidFill>
                  <a:srgbClr val="FF0000"/>
                </a:solidFill>
                <a:latin typeface="Calibri" panose="020F0502020204030204" pitchFamily="34" charset="0"/>
              </a:rPr>
              <a:t>powered</a:t>
            </a:r>
            <a:r>
              <a:rPr lang="sv-SE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 in Feb90:</a:t>
            </a:r>
          </a:p>
          <a:p>
            <a:r>
              <a:rPr lang="sv-SE" b="1" dirty="0">
                <a:solidFill>
                  <a:srgbClr val="FF0000"/>
                </a:solidFill>
                <a:latin typeface="Calibri" panose="020F0502020204030204" pitchFamily="34" charset="0"/>
              </a:rPr>
              <a:t>BPM</a:t>
            </a:r>
          </a:p>
          <a:p>
            <a:r>
              <a:rPr lang="sv-SE" b="1" dirty="0">
                <a:solidFill>
                  <a:srgbClr val="FF0000"/>
                </a:solidFill>
                <a:latin typeface="Calibri" panose="020F0502020204030204" pitchFamily="34" charset="0"/>
              </a:rPr>
              <a:t>Motion Control</a:t>
            </a:r>
          </a:p>
          <a:p>
            <a:r>
              <a:rPr lang="sv-SE" b="1" dirty="0">
                <a:solidFill>
                  <a:srgbClr val="FF0000"/>
                </a:solidFill>
                <a:latin typeface="Calibri" panose="020F0502020204030204" pitchFamily="34" charset="0"/>
              </a:rPr>
              <a:t>NPM</a:t>
            </a:r>
          </a:p>
          <a:p>
            <a:r>
              <a:rPr lang="sv-SE" b="1" dirty="0">
                <a:solidFill>
                  <a:srgbClr val="FF0000"/>
                </a:solidFill>
                <a:latin typeface="Calibri" panose="020F0502020204030204" pitchFamily="34" charset="0"/>
              </a:rPr>
              <a:t>DPL </a:t>
            </a:r>
          </a:p>
          <a:p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3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Self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Inspection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4</a:t>
            </a:fld>
            <a:endParaRPr lang="en-GB" noProof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E6D6F42-6B8D-664B-B7A0-828E4D38A3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154278"/>
              </p:ext>
            </p:extLst>
          </p:nvPr>
        </p:nvGraphicFramePr>
        <p:xfrm>
          <a:off x="110988" y="1953053"/>
          <a:ext cx="5754370" cy="992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335">
                  <a:extLst>
                    <a:ext uri="{9D8B030D-6E8A-4147-A177-3AD203B41FA5}">
                      <a16:colId xmlns:a16="http://schemas.microsoft.com/office/drawing/2014/main" val="2092395441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2066953927"/>
                    </a:ext>
                  </a:extLst>
                </a:gridCol>
                <a:gridCol w="1890395">
                  <a:extLst>
                    <a:ext uri="{9D8B030D-6E8A-4147-A177-3AD203B41FA5}">
                      <a16:colId xmlns:a16="http://schemas.microsoft.com/office/drawing/2014/main" val="1235749778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3778393185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Item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Compliance </a:t>
                      </a:r>
                      <a:r>
                        <a:rPr lang="en-GB" sz="1000" baseline="30000">
                          <a:effectLst/>
                        </a:rPr>
                        <a:t>(NOTE 1)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Comments </a:t>
                      </a:r>
                      <a:r>
                        <a:rPr lang="en-GB" sz="1000" baseline="30000">
                          <a:effectLst/>
                        </a:rPr>
                        <a:t>(NOTE 3)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632998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Insulation of live parts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53439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Barriers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649214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Enclosures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8360565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117489A0-3A20-164D-9262-813FF4E8C64E}"/>
              </a:ext>
            </a:extLst>
          </p:cNvPr>
          <p:cNvSpPr/>
          <p:nvPr/>
        </p:nvSpPr>
        <p:spPr>
          <a:xfrm>
            <a:off x="107504" y="1611414"/>
            <a:ext cx="3626890" cy="287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Protection against direct contact</a:t>
            </a: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D911C29-5398-7544-BA26-8D82BAB3A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32294"/>
              </p:ext>
            </p:extLst>
          </p:nvPr>
        </p:nvGraphicFramePr>
        <p:xfrm>
          <a:off x="109400" y="3304908"/>
          <a:ext cx="5757545" cy="2026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">
                  <a:extLst>
                    <a:ext uri="{9D8B030D-6E8A-4147-A177-3AD203B41FA5}">
                      <a16:colId xmlns:a16="http://schemas.microsoft.com/office/drawing/2014/main" val="3116694445"/>
                    </a:ext>
                  </a:extLst>
                </a:gridCol>
                <a:gridCol w="1477645">
                  <a:extLst>
                    <a:ext uri="{9D8B030D-6E8A-4147-A177-3AD203B41FA5}">
                      <a16:colId xmlns:a16="http://schemas.microsoft.com/office/drawing/2014/main" val="973577499"/>
                    </a:ext>
                  </a:extLst>
                </a:gridCol>
                <a:gridCol w="1585595">
                  <a:extLst>
                    <a:ext uri="{9D8B030D-6E8A-4147-A177-3AD203B41FA5}">
                      <a16:colId xmlns:a16="http://schemas.microsoft.com/office/drawing/2014/main" val="2117642971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558383331"/>
                    </a:ext>
                  </a:extLst>
                </a:gridCol>
                <a:gridCol w="1318895">
                  <a:extLst>
                    <a:ext uri="{9D8B030D-6E8A-4147-A177-3AD203B41FA5}">
                      <a16:colId xmlns:a16="http://schemas.microsoft.com/office/drawing/2014/main" val="1798259537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Equipment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Selection </a:t>
                      </a:r>
                      <a:r>
                        <a:rPr lang="en-GB" sz="1000" baseline="30000">
                          <a:effectLst/>
                        </a:rPr>
                        <a:t>(NOTE 2)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Erection </a:t>
                      </a:r>
                      <a:r>
                        <a:rPr lang="en-GB" sz="1000" baseline="30000">
                          <a:effectLst/>
                        </a:rPr>
                        <a:t>(NOTE 1)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Comments </a:t>
                      </a:r>
                      <a:r>
                        <a:rPr lang="en-GB" sz="1000" baseline="30000">
                          <a:effectLst/>
                        </a:rPr>
                        <a:t>(NOTE 3)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9741697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Cables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314631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Wiring accessories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04124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Conduits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672576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Trunking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999097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5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Distribution equipment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486574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6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Protective devices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7826891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2F1FE373-88C4-F44F-9709-C5BBD224AAC8}"/>
              </a:ext>
            </a:extLst>
          </p:cNvPr>
          <p:cNvSpPr/>
          <p:nvPr/>
        </p:nvSpPr>
        <p:spPr>
          <a:xfrm>
            <a:off x="107504" y="2999461"/>
            <a:ext cx="1800200" cy="287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   Equipment</a:t>
            </a:r>
          </a:p>
        </p:txBody>
      </p:sp>
    </p:spTree>
    <p:extLst>
      <p:ext uri="{BB962C8B-B14F-4D97-AF65-F5344CB8AC3E}">
        <p14:creationId xmlns:p14="http://schemas.microsoft.com/office/powerpoint/2010/main" val="3622573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1B150BD-F578-804F-952B-27106A120A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172932"/>
              </p:ext>
            </p:extLst>
          </p:nvPr>
        </p:nvGraphicFramePr>
        <p:xfrm>
          <a:off x="251520" y="1988840"/>
          <a:ext cx="8208912" cy="2416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905">
                  <a:extLst>
                    <a:ext uri="{9D8B030D-6E8A-4147-A177-3AD203B41FA5}">
                      <a16:colId xmlns:a16="http://schemas.microsoft.com/office/drawing/2014/main" val="4128742418"/>
                    </a:ext>
                  </a:extLst>
                </a:gridCol>
                <a:gridCol w="1721485">
                  <a:extLst>
                    <a:ext uri="{9D8B030D-6E8A-4147-A177-3AD203B41FA5}">
                      <a16:colId xmlns:a16="http://schemas.microsoft.com/office/drawing/2014/main" val="4183182921"/>
                    </a:ext>
                  </a:extLst>
                </a:gridCol>
                <a:gridCol w="1262970">
                  <a:extLst>
                    <a:ext uri="{9D8B030D-6E8A-4147-A177-3AD203B41FA5}">
                      <a16:colId xmlns:a16="http://schemas.microsoft.com/office/drawing/2014/main" val="56437427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6696649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8778546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886247156"/>
                    </a:ext>
                  </a:extLst>
                </a:gridCol>
              </a:tblGrid>
              <a:tr h="180340"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Item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Presence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Correct Location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Correct Wording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Comments </a:t>
                      </a:r>
                      <a:r>
                        <a:rPr lang="en-GB" sz="1000" baseline="30000">
                          <a:effectLst/>
                        </a:rPr>
                        <a:t>(NOTE 3)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109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Labelling of protective devices, switches and terminals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00512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Warning notices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654047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Danger notices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080535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Identification of conductors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943265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5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Isolation devices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3448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6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Switching devices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18354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7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Diagrams and schedules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93325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220C7-572A-944C-95F9-ADA410423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5</a:t>
            </a:fld>
            <a:endParaRPr lang="en-GB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51FDE-E297-BB40-A9D0-CA1955508E95}"/>
              </a:ext>
            </a:extLst>
          </p:cNvPr>
          <p:cNvSpPr/>
          <p:nvPr/>
        </p:nvSpPr>
        <p:spPr>
          <a:xfrm>
            <a:off x="251520" y="1561811"/>
            <a:ext cx="1697131" cy="287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1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Identification</a:t>
            </a: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65F3F2-AAA7-7548-89C3-00EEE8E2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Self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Inspection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report</a:t>
            </a:r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6E21E48-945B-104F-ABB1-918B997A4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015231"/>
              </p:ext>
            </p:extLst>
          </p:nvPr>
        </p:nvGraphicFramePr>
        <p:xfrm>
          <a:off x="251520" y="5466778"/>
          <a:ext cx="5757545" cy="1072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335">
                  <a:extLst>
                    <a:ext uri="{9D8B030D-6E8A-4147-A177-3AD203B41FA5}">
                      <a16:colId xmlns:a16="http://schemas.microsoft.com/office/drawing/2014/main" val="1357391432"/>
                    </a:ext>
                  </a:extLst>
                </a:gridCol>
                <a:gridCol w="3439160">
                  <a:extLst>
                    <a:ext uri="{9D8B030D-6E8A-4147-A177-3AD203B41FA5}">
                      <a16:colId xmlns:a16="http://schemas.microsoft.com/office/drawing/2014/main" val="534115642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3251173683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Enter type of test that has been performed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Protocol No: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26511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&gt;&gt;Continuity Test&lt;&lt;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3955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&gt;&gt;Insulation Test&lt;&lt;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02327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3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3686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4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1360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5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ts val="1400"/>
                        </a:lnSpc>
                        <a:spcAft>
                          <a:spcPts val="120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0794583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00B4AB0-F161-184F-8F1E-491001E4D65B}"/>
              </a:ext>
            </a:extLst>
          </p:cNvPr>
          <p:cNvSpPr/>
          <p:nvPr/>
        </p:nvSpPr>
        <p:spPr>
          <a:xfrm>
            <a:off x="219726" y="4979311"/>
            <a:ext cx="1417504" cy="287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4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protocol</a:t>
            </a: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72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8ED8-597D-F54F-82EF-603C5A0ED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000" dirty="0" err="1"/>
              <a:t>Work</a:t>
            </a:r>
            <a:r>
              <a:rPr lang="sv-SE" sz="2000" dirty="0"/>
              <a:t> Order50803Powering </a:t>
            </a:r>
            <a:r>
              <a:rPr lang="sv-SE" sz="2000" dirty="0" err="1"/>
              <a:t>of</a:t>
            </a:r>
            <a:r>
              <a:rPr lang="sv-SE" sz="2000" dirty="0"/>
              <a:t> BPM BD FEB90 rack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7A88AA1-CB44-674C-84D7-D85B01EAA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6114544" cy="3296121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6CC07-D884-4043-B22C-6CFA16082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6</a:t>
            </a:fld>
            <a:endParaRPr lang="en-GB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D30935-A444-2741-B7BF-E25561103A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992067"/>
            <a:ext cx="5796136" cy="170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DDC0A3B-1FC8-FA47-8D48-0C6DE270FD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32006"/>
            <a:ext cx="8229600" cy="4062351"/>
          </a:xfrm>
          <a:ln>
            <a:solidFill>
              <a:srgbClr val="00B050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A4B86D-97B1-7A4D-B2B6-ADE8A41B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7</a:t>
            </a:fld>
            <a:endParaRPr lang="en-GB" noProof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51A1B-15E8-514A-8184-3D539E661EDB}"/>
              </a:ext>
            </a:extLst>
          </p:cNvPr>
          <p:cNvSpPr/>
          <p:nvPr/>
        </p:nvSpPr>
        <p:spPr>
          <a:xfrm>
            <a:off x="395536" y="5085184"/>
            <a:ext cx="381642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B3F743-4C3F-EF4C-B870-1F2AE0803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000" dirty="0" err="1"/>
              <a:t>Work</a:t>
            </a:r>
            <a:r>
              <a:rPr lang="sv-SE" sz="2000" dirty="0"/>
              <a:t> Order50803Powering </a:t>
            </a:r>
            <a:r>
              <a:rPr lang="sv-SE" sz="2000" dirty="0" err="1"/>
              <a:t>of</a:t>
            </a:r>
            <a:r>
              <a:rPr lang="sv-SE" sz="2000" dirty="0"/>
              <a:t> BPM BD FEB90 rack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A7E8626-B0CD-4546-BE40-CD536B3C63F7}"/>
              </a:ext>
            </a:extLst>
          </p:cNvPr>
          <p:cNvSpPr/>
          <p:nvPr/>
        </p:nvSpPr>
        <p:spPr>
          <a:xfrm>
            <a:off x="472335" y="4005064"/>
            <a:ext cx="381642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3332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B44B2280-2390-4D03-8D38-6C24B0BAA245}" vid="{0B7C071A-F5F7-47CF-A93A-F42DBF6073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Chess Core Powerpoint</Template>
  <TotalTime>28567</TotalTime>
  <Words>535</Words>
  <Application>Microsoft Macintosh PowerPoint</Application>
  <PresentationFormat>On-screen Show (4:3)</PresentationFormat>
  <Paragraphs>190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Powering</vt:lpstr>
      <vt:lpstr>The Electrical Safety organizational structure at ESS and at AD</vt:lpstr>
      <vt:lpstr>The sequence for energising  the racks</vt:lpstr>
      <vt:lpstr>Self Inspection report</vt:lpstr>
      <vt:lpstr>Self Inspection report</vt:lpstr>
      <vt:lpstr>Work Order50803Powering of BPM BD FEB90 rack</vt:lpstr>
      <vt:lpstr>Work Order50803Powering of BPM BD FEB90 rack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Microsoft Office User</dc:creator>
  <cp:lastModifiedBy>Slava Grishin</cp:lastModifiedBy>
  <cp:revision>56</cp:revision>
  <cp:lastPrinted>2019-01-29T14:33:58Z</cp:lastPrinted>
  <dcterms:created xsi:type="dcterms:W3CDTF">2017-12-03T10:02:57Z</dcterms:created>
  <dcterms:modified xsi:type="dcterms:W3CDTF">2020-12-02T13:48:31Z</dcterms:modified>
</cp:coreProperties>
</file>