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(null)" ContentType="image/x-emf"/>
  <Default Extension="tiff" ContentType="image/tiff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2"/>
  </p:notesMasterIdLst>
  <p:sldIdLst>
    <p:sldId id="1692" r:id="rId2"/>
    <p:sldId id="1316" r:id="rId3"/>
    <p:sldId id="1810" r:id="rId4"/>
    <p:sldId id="1710" r:id="rId5"/>
    <p:sldId id="1713" r:id="rId6"/>
    <p:sldId id="1811" r:id="rId7"/>
    <p:sldId id="1816" r:id="rId8"/>
    <p:sldId id="1709" r:id="rId9"/>
    <p:sldId id="1696" r:id="rId10"/>
    <p:sldId id="1686" r:id="rId11"/>
    <p:sldId id="1736" r:id="rId12"/>
    <p:sldId id="1819" r:id="rId13"/>
    <p:sldId id="1820" r:id="rId14"/>
    <p:sldId id="1821" r:id="rId15"/>
    <p:sldId id="1059" r:id="rId16"/>
    <p:sldId id="1817" r:id="rId17"/>
    <p:sldId id="1718" r:id="rId18"/>
    <p:sldId id="1744" r:id="rId19"/>
    <p:sldId id="357" r:id="rId20"/>
    <p:sldId id="1815" r:id="rId21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8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491"/>
    <p:restoredTop sz="94701"/>
  </p:normalViewPr>
  <p:slideViewPr>
    <p:cSldViewPr snapToGrid="0" snapToObjects="1">
      <p:cViewPr varScale="1">
        <p:scale>
          <a:sx n="110" d="100"/>
          <a:sy n="110" d="100"/>
        </p:scale>
        <p:origin x="528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2BC2E0A-85DC-B548-BC7D-28761D0D8F58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29B2A49-0A06-7C44-A863-47EDFF89B33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81669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55330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101843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19972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940791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469624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472571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431225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611058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285502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764253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421391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083607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15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66457793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298175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285118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19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20755644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711789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1E596B-3E2D-4843-BAF8-D032216350B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3F50C93-5D33-A848-A730-A6988008B4A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D8BDE3-047F-1147-92ED-DECF0E08B3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6AC9D3-DC65-0048-A997-C07EB8D9B9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2C7D986-3314-894E-B7BE-7D94CBE9B2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450198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11D24B-5A05-8043-B09C-BB81EFF5A91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5AD5687-5406-474F-9E30-008BDCB24C9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AF02142-1683-F34E-9A53-763D666E86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042F36-B811-124C-918D-6EB5FD4C69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370A77-43D4-944B-A4D7-F9ADD1FCD5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9977014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D183A1-E703-D041-99AA-9C501FA474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8EC1649-0D36-894A-BD2B-791BD00DBE3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11F336B-08C9-654D-A317-FF7F9AC359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B6DCED-354A-FE4E-86EF-F5EC6C1247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51B8171-B334-3D46-91E9-024FFBBEF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5295299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029CFA-DEA2-4B46-B77E-51B5ACF4F9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370079-B7FF-DF4B-88C4-4EAD6FBA948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66E1B94-9477-4347-9023-C2E5B1700D3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F115A11-6E69-2840-9F72-5A9720AD55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F240F8C-0AE7-8A4C-8AFE-A314E9C105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598A890-21E7-834B-B0F4-C77BD87345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441377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62CDD3-FF7E-9D4D-A803-CB92EA8C44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4001C92-4610-084A-BAE3-B9C54C48FD6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0BAC49F-876A-5E4D-8B1A-2B1D68EAFD6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15B0F90-D79F-0243-8877-B96AF3FA5C4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739A21B-063E-194D-B680-54DF21BF22F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C422982-3451-ED40-80F6-09C8688D4C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F5A1314-42A0-1E44-84D9-4DC0F353E6D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D4510CE-8BB8-3241-8A8C-9125A5ECFF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868527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114220-5B7B-6C47-8344-88020E0F25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748A323-F9AF-384C-8B7A-83A431173A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19698D5-1EBB-EC40-B279-FEECD714D6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4F8480C-C78D-DC49-928F-38AEA58980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6780818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7F9CBE30-FA82-A34F-936F-CC3EEB140E3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F200EC2-7BE6-B549-A6C0-D27806B236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2B1C493-4DC4-E74B-BCA2-4F336318F8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697005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76E684-E0D1-AB44-BD31-EB51431EA0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5184068-D6B2-0D40-86E3-3B9072BDB9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35224D3-3514-924C-B3DF-B9254D2F309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51ADFA4-4E03-B44B-A61A-8DCA01A532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A2FD135-C8B0-6948-86C1-BAC6330F15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C0087C5-C2AB-A64F-B4A7-38CCA263EB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0345026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DA354E-F24D-E044-A56D-CAE4803556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46D7046-6ED7-6941-B769-054DAFFD21D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6C32C95-A610-D647-8758-FF84BDF030B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5403AFC-2EC2-3041-B24B-B95541489C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12CDB25-2320-5C4F-B8DD-2F00F2335C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678605-A02D-2147-8C48-4D54BB67C3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0024042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52D637-86DD-464E-8F7C-FEC6497DAC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FF92A44-2FFC-124B-BB4A-48B4A0B2AC3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2D3E5FE-CEE2-674C-8EF2-0646369A84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7DFB21D-98EE-AA44-8E95-B408B54097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168B732-2184-0E47-865B-211224F1A8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21128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0F32A1D-198B-5240-9204-9FB8FFC0B58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A04B393-0D4E-1642-A5AA-B65D4799552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7283D69-5B59-6F4C-A321-CC48AF9CD6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DE00B71-8A0A-B04B-BCB2-5609CC9F38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3089DA6-06A3-7A49-B604-C84A4B368B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789327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7CEDCE0-FCAF-F64C-8311-664C0E85C5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00926F6-8D35-2642-84B3-E84184C919D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B983D75-1BA3-6B42-80F2-A4A4F29B55C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38CC8E-4D09-6446-8834-AF6828E79097}" type="datetimeFigureOut">
              <a:rPr lang="en-GB" smtClean="0"/>
              <a:t>16/02/2021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A200996-471C-AA41-8A0F-E651094B6CD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413D12-2107-DB4A-940F-CA322D828CD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85132CB-6695-EA42-BB2B-6C7A8CC5AA5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198504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2.tif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7.emf"/><Relationship Id="rId4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jpeg"/><Relationship Id="rId3" Type="http://schemas.openxmlformats.org/officeDocument/2006/relationships/image" Target="../media/image5.png"/><Relationship Id="rId7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.jpeg"/><Relationship Id="rId11" Type="http://schemas.openxmlformats.org/officeDocument/2006/relationships/image" Target="../media/image3.emf"/><Relationship Id="rId5" Type="http://schemas.openxmlformats.org/officeDocument/2006/relationships/image" Target="../media/image8.jpeg"/><Relationship Id="rId10" Type="http://schemas.openxmlformats.org/officeDocument/2006/relationships/image" Target="../media/image13.jpeg"/><Relationship Id="rId4" Type="http://schemas.openxmlformats.org/officeDocument/2006/relationships/image" Target="../media/image6.png"/><Relationship Id="rId9" Type="http://schemas.openxmlformats.org/officeDocument/2006/relationships/image" Target="../media/image12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jpeg"/><Relationship Id="rId3" Type="http://schemas.openxmlformats.org/officeDocument/2006/relationships/image" Target="../media/image14.jpeg"/><Relationship Id="rId7" Type="http://schemas.openxmlformats.org/officeDocument/2006/relationships/image" Target="../media/image15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11" Type="http://schemas.openxmlformats.org/officeDocument/2006/relationships/image" Target="../media/image13.jpeg"/><Relationship Id="rId5" Type="http://schemas.openxmlformats.org/officeDocument/2006/relationships/image" Target="../media/image6.png"/><Relationship Id="rId10" Type="http://schemas.openxmlformats.org/officeDocument/2006/relationships/image" Target="../media/image18.jpeg"/><Relationship Id="rId4" Type="http://schemas.openxmlformats.org/officeDocument/2006/relationships/image" Target="../media/image5.png"/><Relationship Id="rId9" Type="http://schemas.openxmlformats.org/officeDocument/2006/relationships/image" Target="../media/image17.jpe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jpeg"/><Relationship Id="rId13" Type="http://schemas.openxmlformats.org/officeDocument/2006/relationships/image" Target="../media/image24.png"/><Relationship Id="rId3" Type="http://schemas.openxmlformats.org/officeDocument/2006/relationships/image" Target="../media/image5.png"/><Relationship Id="rId7" Type="http://schemas.openxmlformats.org/officeDocument/2006/relationships/image" Target="../media/image11.jpeg"/><Relationship Id="rId12" Type="http://schemas.openxmlformats.org/officeDocument/2006/relationships/image" Target="../media/image23.jpeg"/><Relationship Id="rId17" Type="http://schemas.openxmlformats.org/officeDocument/2006/relationships/image" Target="../media/image28.jpeg"/><Relationship Id="rId2" Type="http://schemas.openxmlformats.org/officeDocument/2006/relationships/notesSlide" Target="../notesSlides/notesSlide4.xml"/><Relationship Id="rId16" Type="http://schemas.openxmlformats.org/officeDocument/2006/relationships/image" Target="../media/image27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9.jpeg"/><Relationship Id="rId11" Type="http://schemas.openxmlformats.org/officeDocument/2006/relationships/image" Target="../media/image22.jpeg"/><Relationship Id="rId5" Type="http://schemas.openxmlformats.org/officeDocument/2006/relationships/image" Target="../media/image3.emf"/><Relationship Id="rId15" Type="http://schemas.openxmlformats.org/officeDocument/2006/relationships/image" Target="../media/image26.jpeg"/><Relationship Id="rId10" Type="http://schemas.openxmlformats.org/officeDocument/2006/relationships/image" Target="../media/image21.jpeg"/><Relationship Id="rId4" Type="http://schemas.openxmlformats.org/officeDocument/2006/relationships/image" Target="../media/image6.png"/><Relationship Id="rId9" Type="http://schemas.openxmlformats.org/officeDocument/2006/relationships/image" Target="../media/image20.jpeg"/><Relationship Id="rId14" Type="http://schemas.openxmlformats.org/officeDocument/2006/relationships/image" Target="../media/image25.jpe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jpeg"/><Relationship Id="rId3" Type="http://schemas.openxmlformats.org/officeDocument/2006/relationships/image" Target="../media/image29.jpeg"/><Relationship Id="rId7" Type="http://schemas.openxmlformats.org/officeDocument/2006/relationships/image" Target="../media/image15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6.png"/><Relationship Id="rId4" Type="http://schemas.openxmlformats.org/officeDocument/2006/relationships/image" Target="../media/image5.png"/><Relationship Id="rId9" Type="http://schemas.openxmlformats.org/officeDocument/2006/relationships/image" Target="../media/image31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32.tif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0.jpeg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emf"/><Relationship Id="rId3" Type="http://schemas.openxmlformats.org/officeDocument/2006/relationships/image" Target="../media/image5.png"/><Relationship Id="rId7" Type="http://schemas.openxmlformats.org/officeDocument/2006/relationships/image" Target="../media/image34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3.emf"/><Relationship Id="rId5" Type="http://schemas.openxmlformats.org/officeDocument/2006/relationships/image" Target="../media/image3.emf"/><Relationship Id="rId10" Type="http://schemas.openxmlformats.org/officeDocument/2006/relationships/image" Target="../media/image37.emf"/><Relationship Id="rId4" Type="http://schemas.openxmlformats.org/officeDocument/2006/relationships/image" Target="../media/image6.png"/><Relationship Id="rId9" Type="http://schemas.openxmlformats.org/officeDocument/2006/relationships/image" Target="../media/image36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40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9.jpeg"/><Relationship Id="rId5" Type="http://schemas.openxmlformats.org/officeDocument/2006/relationships/image" Target="../media/image38.jpeg"/><Relationship Id="rId4" Type="http://schemas.openxmlformats.org/officeDocument/2006/relationships/image" Target="../media/image3.em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1.jpeg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43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2.jpeg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44.png"/><Relationship Id="rId7" Type="http://schemas.openxmlformats.org/officeDocument/2006/relationships/image" Target="../media/image46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5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8.emf"/><Relationship Id="rId3" Type="http://schemas.openxmlformats.org/officeDocument/2006/relationships/image" Target="../media/image29.jpeg"/><Relationship Id="rId7" Type="http://schemas.openxmlformats.org/officeDocument/2006/relationships/image" Target="../media/image47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6.png"/><Relationship Id="rId4" Type="http://schemas.openxmlformats.org/officeDocument/2006/relationships/image" Target="../media/image5.png"/><Relationship Id="rId9" Type="http://schemas.openxmlformats.org/officeDocument/2006/relationships/image" Target="../media/image49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31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0.jpeg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53.jpeg"/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2.(null)"/><Relationship Id="rId5" Type="http://schemas.openxmlformats.org/officeDocument/2006/relationships/image" Target="../media/image51.tiff"/><Relationship Id="rId4" Type="http://schemas.openxmlformats.org/officeDocument/2006/relationships/image" Target="../media/image6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4.gif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Box 7">
            <a:extLst>
              <a:ext uri="{FF2B5EF4-FFF2-40B4-BE49-F238E27FC236}">
                <a16:creationId xmlns:a16="http://schemas.microsoft.com/office/drawing/2014/main" id="{66B4467A-CDF0-F544-A23B-8C50CDF2F9B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001581"/>
            <a:ext cx="12192000" cy="31700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endParaRPr lang="en-US" sz="1600" b="1" dirty="0">
              <a:solidFill>
                <a:srgbClr val="000000"/>
              </a:solidFill>
              <a:latin typeface="Avenir Book"/>
              <a:cs typeface="Avenir Book"/>
            </a:endParaRPr>
          </a:p>
          <a:p>
            <a:pPr algn="ctr"/>
            <a:endParaRPr lang="en-US" sz="1600" b="1" dirty="0">
              <a:solidFill>
                <a:srgbClr val="000000"/>
              </a:solidFill>
              <a:latin typeface="Avenir Book"/>
              <a:cs typeface="Avenir Book"/>
            </a:endParaRPr>
          </a:p>
          <a:p>
            <a:pPr algn="ctr"/>
            <a:r>
              <a:rPr lang="fr-FR" sz="1600" b="1" dirty="0">
                <a:latin typeface="Avenir Book"/>
                <a:cs typeface="Avenir Book"/>
              </a:rPr>
              <a:t>Multi-</a:t>
            </a:r>
            <a:r>
              <a:rPr lang="fr-FR" sz="1600" b="1" dirty="0" err="1">
                <a:latin typeface="Avenir Book"/>
                <a:cs typeface="Avenir Book"/>
              </a:rPr>
              <a:t>Blade</a:t>
            </a:r>
            <a:r>
              <a:rPr lang="fr-FR" sz="1600" b="1" dirty="0">
                <a:latin typeface="Avenir Book"/>
                <a:cs typeface="Avenir Book"/>
              </a:rPr>
              <a:t> detector update</a:t>
            </a: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r>
              <a:rPr lang="fr-FR" sz="1600" b="1" dirty="0">
                <a:latin typeface="Avenir Book"/>
                <a:cs typeface="Avenir Book"/>
              </a:rPr>
              <a:t>Francesco </a:t>
            </a:r>
            <a:r>
              <a:rPr lang="fr-FR" sz="1600" b="1" dirty="0" err="1">
                <a:latin typeface="Avenir Book"/>
                <a:cs typeface="Avenir Book"/>
              </a:rPr>
              <a:t>Piscitelli</a:t>
            </a:r>
            <a:endParaRPr lang="fr-FR" sz="1600" b="1" dirty="0">
              <a:latin typeface="Avenir Book"/>
              <a:cs typeface="Avenir Book"/>
            </a:endParaRPr>
          </a:p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IKON20</a:t>
            </a:r>
          </a:p>
          <a:p>
            <a:pPr algn="ctr"/>
            <a:endParaRPr lang="en-US" sz="1400" dirty="0">
              <a:solidFill>
                <a:srgbClr val="000000"/>
              </a:solidFill>
              <a:latin typeface="Avenir Book"/>
              <a:cs typeface="Avenir Book"/>
            </a:endParaRPr>
          </a:p>
          <a:p>
            <a:pPr algn="ctr"/>
            <a:r>
              <a:rPr lang="en-US" sz="1400">
                <a:solidFill>
                  <a:srgbClr val="000000"/>
                </a:solidFill>
                <a:latin typeface="Avenir Book"/>
                <a:cs typeface="Avenir Book"/>
              </a:rPr>
              <a:t>2021/02/16</a:t>
            </a:r>
            <a:endParaRPr lang="en-US" sz="1400" dirty="0">
              <a:solidFill>
                <a:srgbClr val="000000"/>
              </a:solidFill>
              <a:latin typeface="Avenir Book"/>
              <a:cs typeface="Avenir Book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106316" y="715474"/>
            <a:ext cx="1392171" cy="749108"/>
          </a:xfrm>
          <a:prstGeom prst="rect">
            <a:avLst/>
          </a:prstGeom>
        </p:spPr>
      </p:pic>
      <p:cxnSp>
        <p:nvCxnSpPr>
          <p:cNvPr id="22" name="Straight Connector 21"/>
          <p:cNvCxnSpPr/>
          <p:nvPr/>
        </p:nvCxnSpPr>
        <p:spPr>
          <a:xfrm>
            <a:off x="1693513" y="5455556"/>
            <a:ext cx="8804974" cy="13040"/>
          </a:xfrm>
          <a:prstGeom prst="line">
            <a:avLst/>
          </a:prstGeom>
          <a:ln w="2540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>
            <a:off x="1693513" y="1533554"/>
            <a:ext cx="8804974" cy="13040"/>
          </a:xfrm>
          <a:prstGeom prst="line">
            <a:avLst/>
          </a:prstGeom>
          <a:ln w="2540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2" name="Picture 11">
            <a:extLst>
              <a:ext uri="{FF2B5EF4-FFF2-40B4-BE49-F238E27FC236}">
                <a16:creationId xmlns:a16="http://schemas.microsoft.com/office/drawing/2014/main" id="{E2714C42-CA05-2F46-A252-CAA0F4A543ED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93513" y="805545"/>
            <a:ext cx="949021" cy="64310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D3F7961-69B5-8B46-A4FB-E8C720AECC8A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605664" y="715474"/>
            <a:ext cx="916162" cy="8077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95865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1922EF66-44D5-A44C-A47C-530599E9048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" y="78630"/>
            <a:ext cx="6096000" cy="6356605"/>
          </a:xfrm>
          <a:prstGeom prst="rect">
            <a:avLst/>
          </a:prstGeom>
        </p:spPr>
      </p:pic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38962A5B-EA8C-774B-A353-1D3177BAAA6E}"/>
              </a:ext>
            </a:extLst>
          </p:cNvPr>
          <p:cNvCxnSpPr>
            <a:cxnSpLocks/>
          </p:cNvCxnSpPr>
          <p:nvPr/>
        </p:nvCxnSpPr>
        <p:spPr>
          <a:xfrm flipH="1">
            <a:off x="4407519" y="4428491"/>
            <a:ext cx="1812268" cy="0"/>
          </a:xfrm>
          <a:prstGeom prst="straightConnector1">
            <a:avLst/>
          </a:prstGeom>
          <a:ln w="38100">
            <a:solidFill>
              <a:srgbClr val="486B6B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Rectangle 12">
            <a:extLst>
              <a:ext uri="{FF2B5EF4-FFF2-40B4-BE49-F238E27FC236}">
                <a16:creationId xmlns:a16="http://schemas.microsoft.com/office/drawing/2014/main" id="{1F480C2C-56E7-2340-98EA-8113DAC78894}"/>
              </a:ext>
            </a:extLst>
          </p:cNvPr>
          <p:cNvSpPr/>
          <p:nvPr/>
        </p:nvSpPr>
        <p:spPr>
          <a:xfrm>
            <a:off x="3086246" y="4242615"/>
            <a:ext cx="132127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sz="1400" dirty="0">
                <a:solidFill>
                  <a:srgbClr val="000000"/>
                </a:solidFill>
                <a:latin typeface="Avenir Roman" panose="02000503020000020003" pitchFamily="2" charset="0"/>
              </a:rPr>
              <a:t>TARGET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102" name="Elbow Connector 101">
            <a:extLst>
              <a:ext uri="{FF2B5EF4-FFF2-40B4-BE49-F238E27FC236}">
                <a16:creationId xmlns:a16="http://schemas.microsoft.com/office/drawing/2014/main" id="{17E70322-BAD9-944B-BB83-25795BB57F95}"/>
              </a:ext>
            </a:extLst>
          </p:cNvPr>
          <p:cNvCxnSpPr>
            <a:cxnSpLocks/>
          </p:cNvCxnSpPr>
          <p:nvPr/>
        </p:nvCxnSpPr>
        <p:spPr>
          <a:xfrm rot="5400000">
            <a:off x="4564651" y="2744077"/>
            <a:ext cx="1397032" cy="741239"/>
          </a:xfrm>
          <a:prstGeom prst="bentConnector3">
            <a:avLst>
              <a:gd name="adj1" fmla="val 39697"/>
            </a:avLst>
          </a:prstGeom>
          <a:ln w="25400">
            <a:solidFill>
              <a:srgbClr val="FF0000"/>
            </a:solidFill>
            <a:prstDash val="sysDot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1" name="Rectangle 140">
            <a:extLst>
              <a:ext uri="{FF2B5EF4-FFF2-40B4-BE49-F238E27FC236}">
                <a16:creationId xmlns:a16="http://schemas.microsoft.com/office/drawing/2014/main" id="{53D4B538-275F-594B-9461-48D152AF7584}"/>
              </a:ext>
            </a:extLst>
          </p:cNvPr>
          <p:cNvSpPr/>
          <p:nvPr/>
        </p:nvSpPr>
        <p:spPr>
          <a:xfrm>
            <a:off x="7903270" y="1954516"/>
            <a:ext cx="1321273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v-SE" sz="2400" dirty="0">
                <a:solidFill>
                  <a:srgbClr val="000000"/>
                </a:solidFill>
                <a:latin typeface="Avenir Roman" panose="02000503020000020003" pitchFamily="2" charset="0"/>
              </a:rPr>
              <a:t>ESTIA</a:t>
            </a:r>
            <a:endParaRPr lang="en-GB" sz="2000" dirty="0">
              <a:latin typeface="Avenir Roman" panose="02000503020000020003" pitchFamily="2" charset="0"/>
            </a:endParaRPr>
          </a:p>
        </p:txBody>
      </p:sp>
      <p:sp>
        <p:nvSpPr>
          <p:cNvPr id="142" name="Rectangle 141">
            <a:extLst>
              <a:ext uri="{FF2B5EF4-FFF2-40B4-BE49-F238E27FC236}">
                <a16:creationId xmlns:a16="http://schemas.microsoft.com/office/drawing/2014/main" id="{AF522A0D-A990-3547-9999-3B538085BDD7}"/>
              </a:ext>
            </a:extLst>
          </p:cNvPr>
          <p:cNvSpPr/>
          <p:nvPr/>
        </p:nvSpPr>
        <p:spPr>
          <a:xfrm>
            <a:off x="4973150" y="1957032"/>
            <a:ext cx="1321273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v-SE" sz="2400" dirty="0">
                <a:solidFill>
                  <a:srgbClr val="000000"/>
                </a:solidFill>
                <a:latin typeface="Avenir Roman" panose="02000503020000020003" pitchFamily="2" charset="0"/>
              </a:rPr>
              <a:t>FREIA</a:t>
            </a:r>
            <a:endParaRPr lang="en-GB" sz="3200" dirty="0">
              <a:latin typeface="Avenir Roman" panose="02000503020000020003" pitchFamily="2" charset="0"/>
            </a:endParaRPr>
          </a:p>
        </p:txBody>
      </p:sp>
      <p:sp>
        <p:nvSpPr>
          <p:cNvPr id="60" name="Text Box 7">
            <a:extLst>
              <a:ext uri="{FF2B5EF4-FFF2-40B4-BE49-F238E27FC236}">
                <a16:creationId xmlns:a16="http://schemas.microsoft.com/office/drawing/2014/main" id="{F258E41D-E103-7A41-871A-90869A3AF91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-1" y="-14594"/>
            <a:ext cx="12192000" cy="15081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7200" dirty="0">
                <a:latin typeface="Avenir Book"/>
                <a:cs typeface="Avenir Book"/>
              </a:rPr>
              <a:t>        Multi-Blade</a:t>
            </a:r>
          </a:p>
          <a:p>
            <a:pPr algn="ctr"/>
            <a:r>
              <a:rPr lang="en-US" sz="2000" dirty="0">
                <a:latin typeface="Avenir Book"/>
                <a:cs typeface="Avenir Book"/>
              </a:rPr>
              <a:t>                            Boron-10-based detector</a:t>
            </a:r>
            <a:endParaRPr lang="en-US" sz="2400" dirty="0">
              <a:latin typeface="Avenir Book"/>
              <a:cs typeface="Avenir Book"/>
            </a:endParaRPr>
          </a:p>
        </p:txBody>
      </p:sp>
      <p:sp>
        <p:nvSpPr>
          <p:cNvPr id="62" name="Rectangle 61">
            <a:extLst>
              <a:ext uri="{FF2B5EF4-FFF2-40B4-BE49-F238E27FC236}">
                <a16:creationId xmlns:a16="http://schemas.microsoft.com/office/drawing/2014/main" id="{DED7577E-5CB1-314C-8989-4A55CE46C92B}"/>
              </a:ext>
            </a:extLst>
          </p:cNvPr>
          <p:cNvSpPr/>
          <p:nvPr/>
        </p:nvSpPr>
        <p:spPr>
          <a:xfrm>
            <a:off x="6095999" y="1501921"/>
            <a:ext cx="192552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2000" dirty="0">
                <a:latin typeface="Avenir Roman" panose="02000503020000020003" pitchFamily="2" charset="0"/>
              </a:rPr>
              <a:t>Reflectometers</a:t>
            </a:r>
            <a:endParaRPr lang="en-GB" sz="20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96117EE-716F-2D43-BB4F-D9068F4AB2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2</a:t>
            </a:fld>
            <a:endParaRPr lang="it-IT" dirty="0"/>
          </a:p>
        </p:txBody>
      </p:sp>
      <p:cxnSp>
        <p:nvCxnSpPr>
          <p:cNvPr id="61" name="Elbow Connector 60">
            <a:extLst>
              <a:ext uri="{FF2B5EF4-FFF2-40B4-BE49-F238E27FC236}">
                <a16:creationId xmlns:a16="http://schemas.microsoft.com/office/drawing/2014/main" id="{0F29C84D-B3FC-4E42-8953-E188C634131A}"/>
              </a:ext>
            </a:extLst>
          </p:cNvPr>
          <p:cNvCxnSpPr>
            <a:cxnSpLocks/>
            <a:stCxn id="141" idx="2"/>
          </p:cNvCxnSpPr>
          <p:nvPr/>
        </p:nvCxnSpPr>
        <p:spPr>
          <a:xfrm rot="5400000">
            <a:off x="5721631" y="2035949"/>
            <a:ext cx="2462045" cy="3222508"/>
          </a:xfrm>
          <a:prstGeom prst="bentConnector2">
            <a:avLst/>
          </a:prstGeom>
          <a:ln w="25400">
            <a:solidFill>
              <a:srgbClr val="FF0000"/>
            </a:solidFill>
            <a:prstDash val="sysDot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3" name="Picture 62">
            <a:extLst>
              <a:ext uri="{FF2B5EF4-FFF2-40B4-BE49-F238E27FC236}">
                <a16:creationId xmlns:a16="http://schemas.microsoft.com/office/drawing/2014/main" id="{B37A4516-25A0-294D-B8BF-9C7395C7F0D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827544" y="170655"/>
            <a:ext cx="1097024" cy="96719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7BA128FF-CBFA-B04C-9247-0358E88501B6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97654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285" name="Rectangle 284">
            <a:extLst>
              <a:ext uri="{FF2B5EF4-FFF2-40B4-BE49-F238E27FC236}">
                <a16:creationId xmlns:a16="http://schemas.microsoft.com/office/drawing/2014/main" id="{6F323859-FB2E-9B42-8608-0F4D926C6B54}"/>
              </a:ext>
            </a:extLst>
          </p:cNvPr>
          <p:cNvSpPr/>
          <p:nvPr/>
        </p:nvSpPr>
        <p:spPr>
          <a:xfrm>
            <a:off x="128963" y="320528"/>
            <a:ext cx="6058066" cy="1571283"/>
          </a:xfrm>
          <a:prstGeom prst="rect">
            <a:avLst/>
          </a:prstGeom>
          <a:solidFill>
            <a:schemeClr val="bg1"/>
          </a:solidFill>
          <a:ln w="952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286" name="Group 285">
            <a:extLst>
              <a:ext uri="{FF2B5EF4-FFF2-40B4-BE49-F238E27FC236}">
                <a16:creationId xmlns:a16="http://schemas.microsoft.com/office/drawing/2014/main" id="{C70A2A1A-A4D0-AB47-BDF5-1275F47FFC53}"/>
              </a:ext>
            </a:extLst>
          </p:cNvPr>
          <p:cNvGrpSpPr/>
          <p:nvPr/>
        </p:nvGrpSpPr>
        <p:grpSpPr>
          <a:xfrm rot="20392131">
            <a:off x="698783" y="1172798"/>
            <a:ext cx="1675904" cy="262317"/>
            <a:chOff x="2850515" y="2977176"/>
            <a:chExt cx="2730765" cy="451824"/>
          </a:xfrm>
        </p:grpSpPr>
        <p:sp>
          <p:nvSpPr>
            <p:cNvPr id="287" name="Rectangle 286">
              <a:extLst>
                <a:ext uri="{FF2B5EF4-FFF2-40B4-BE49-F238E27FC236}">
                  <a16:creationId xmlns:a16="http://schemas.microsoft.com/office/drawing/2014/main" id="{B7B11C6E-B772-2447-98FB-429CC7E505BA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Rectangle 287">
              <a:extLst>
                <a:ext uri="{FF2B5EF4-FFF2-40B4-BE49-F238E27FC236}">
                  <a16:creationId xmlns:a16="http://schemas.microsoft.com/office/drawing/2014/main" id="{341A1DF8-A438-8346-BE82-E129E4BB7DC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288">
              <a:extLst>
                <a:ext uri="{FF2B5EF4-FFF2-40B4-BE49-F238E27FC236}">
                  <a16:creationId xmlns:a16="http://schemas.microsoft.com/office/drawing/2014/main" id="{F45D3E8A-2801-5A48-9C71-31D0C07CDC6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289">
              <a:extLst>
                <a:ext uri="{FF2B5EF4-FFF2-40B4-BE49-F238E27FC236}">
                  <a16:creationId xmlns:a16="http://schemas.microsoft.com/office/drawing/2014/main" id="{F15E9F16-4EEE-9448-87F5-F4DADC6D009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290">
              <a:extLst>
                <a:ext uri="{FF2B5EF4-FFF2-40B4-BE49-F238E27FC236}">
                  <a16:creationId xmlns:a16="http://schemas.microsoft.com/office/drawing/2014/main" id="{F122574B-6639-8048-8937-A1ABF7E45FF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Right Triangle 291">
              <a:extLst>
                <a:ext uri="{FF2B5EF4-FFF2-40B4-BE49-F238E27FC236}">
                  <a16:creationId xmlns:a16="http://schemas.microsoft.com/office/drawing/2014/main" id="{C9CB485A-9757-9741-9604-A3B1BDA4A612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Freeform 292">
              <a:extLst>
                <a:ext uri="{FF2B5EF4-FFF2-40B4-BE49-F238E27FC236}">
                  <a16:creationId xmlns:a16="http://schemas.microsoft.com/office/drawing/2014/main" id="{C0D64BAE-1B06-634D-9AAC-7F3EC9D9925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293">
              <a:extLst>
                <a:ext uri="{FF2B5EF4-FFF2-40B4-BE49-F238E27FC236}">
                  <a16:creationId xmlns:a16="http://schemas.microsoft.com/office/drawing/2014/main" id="{97C5F513-DB6F-DE4F-A939-0F55EEDCA59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294">
              <a:extLst>
                <a:ext uri="{FF2B5EF4-FFF2-40B4-BE49-F238E27FC236}">
                  <a16:creationId xmlns:a16="http://schemas.microsoft.com/office/drawing/2014/main" id="{0C236AE9-2832-4345-B25E-74E5AFA7F1A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6" name="Oval 295">
              <a:extLst>
                <a:ext uri="{FF2B5EF4-FFF2-40B4-BE49-F238E27FC236}">
                  <a16:creationId xmlns:a16="http://schemas.microsoft.com/office/drawing/2014/main" id="{FB292FF7-7084-F841-8DE1-05071E69D90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7" name="Oval 296">
              <a:extLst>
                <a:ext uri="{FF2B5EF4-FFF2-40B4-BE49-F238E27FC236}">
                  <a16:creationId xmlns:a16="http://schemas.microsoft.com/office/drawing/2014/main" id="{B64379C3-A373-C94E-84E9-D823C962D616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Oval 297">
              <a:extLst>
                <a:ext uri="{FF2B5EF4-FFF2-40B4-BE49-F238E27FC236}">
                  <a16:creationId xmlns:a16="http://schemas.microsoft.com/office/drawing/2014/main" id="{44C2AAB5-6FA1-C248-94AF-2CDC63F4BFB5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298">
              <a:extLst>
                <a:ext uri="{FF2B5EF4-FFF2-40B4-BE49-F238E27FC236}">
                  <a16:creationId xmlns:a16="http://schemas.microsoft.com/office/drawing/2014/main" id="{8F777137-8BCC-7B48-AE1F-FB76AC44FE0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299">
              <a:extLst>
                <a:ext uri="{FF2B5EF4-FFF2-40B4-BE49-F238E27FC236}">
                  <a16:creationId xmlns:a16="http://schemas.microsoft.com/office/drawing/2014/main" id="{2DCB9C67-DA23-E344-9B7E-6DDB552D734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300">
              <a:extLst>
                <a:ext uri="{FF2B5EF4-FFF2-40B4-BE49-F238E27FC236}">
                  <a16:creationId xmlns:a16="http://schemas.microsoft.com/office/drawing/2014/main" id="{7A3A767D-C4A8-0041-AA12-7FB9A7A0BC5C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Oval 301">
              <a:extLst>
                <a:ext uri="{FF2B5EF4-FFF2-40B4-BE49-F238E27FC236}">
                  <a16:creationId xmlns:a16="http://schemas.microsoft.com/office/drawing/2014/main" id="{C4277508-E302-134B-AE58-F32E73CDEAA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Oval 302">
              <a:extLst>
                <a:ext uri="{FF2B5EF4-FFF2-40B4-BE49-F238E27FC236}">
                  <a16:creationId xmlns:a16="http://schemas.microsoft.com/office/drawing/2014/main" id="{16D7FA6C-2337-DB40-8D44-A049BC13E8B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303">
              <a:extLst>
                <a:ext uri="{FF2B5EF4-FFF2-40B4-BE49-F238E27FC236}">
                  <a16:creationId xmlns:a16="http://schemas.microsoft.com/office/drawing/2014/main" id="{8A1A559A-C2A8-314E-A46F-AEE5A8F465C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304">
              <a:extLst>
                <a:ext uri="{FF2B5EF4-FFF2-40B4-BE49-F238E27FC236}">
                  <a16:creationId xmlns:a16="http://schemas.microsoft.com/office/drawing/2014/main" id="{B2BF9538-537C-7F4B-9FC5-BA2AFE068F2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305">
              <a:extLst>
                <a:ext uri="{FF2B5EF4-FFF2-40B4-BE49-F238E27FC236}">
                  <a16:creationId xmlns:a16="http://schemas.microsoft.com/office/drawing/2014/main" id="{1982AD48-4E51-FA46-8234-7C24C390D56A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306">
              <a:extLst>
                <a:ext uri="{FF2B5EF4-FFF2-40B4-BE49-F238E27FC236}">
                  <a16:creationId xmlns:a16="http://schemas.microsoft.com/office/drawing/2014/main" id="{7D59C7E9-1415-CF4F-8E93-72618353DCA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307">
              <a:extLst>
                <a:ext uri="{FF2B5EF4-FFF2-40B4-BE49-F238E27FC236}">
                  <a16:creationId xmlns:a16="http://schemas.microsoft.com/office/drawing/2014/main" id="{77652DC9-BA44-1F42-941C-2BDC31DF2EA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308">
              <a:extLst>
                <a:ext uri="{FF2B5EF4-FFF2-40B4-BE49-F238E27FC236}">
                  <a16:creationId xmlns:a16="http://schemas.microsoft.com/office/drawing/2014/main" id="{9A307753-5A61-D144-BE89-6E2C6D69125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309">
              <a:extLst>
                <a:ext uri="{FF2B5EF4-FFF2-40B4-BE49-F238E27FC236}">
                  <a16:creationId xmlns:a16="http://schemas.microsoft.com/office/drawing/2014/main" id="{F65A3450-0EAE-9046-8B1B-45B3DEBEDB15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310">
              <a:extLst>
                <a:ext uri="{FF2B5EF4-FFF2-40B4-BE49-F238E27FC236}">
                  <a16:creationId xmlns:a16="http://schemas.microsoft.com/office/drawing/2014/main" id="{BB6C6252-CAA1-6C48-9C21-67992D4FBDB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2" name="Oval 311">
              <a:extLst>
                <a:ext uri="{FF2B5EF4-FFF2-40B4-BE49-F238E27FC236}">
                  <a16:creationId xmlns:a16="http://schemas.microsoft.com/office/drawing/2014/main" id="{2E1085CC-47FD-E346-87BB-7DE68925FEF0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3" name="Oval 312">
              <a:extLst>
                <a:ext uri="{FF2B5EF4-FFF2-40B4-BE49-F238E27FC236}">
                  <a16:creationId xmlns:a16="http://schemas.microsoft.com/office/drawing/2014/main" id="{D68903AC-59CB-1C42-BEED-A52BD6C6B27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Oval 313">
              <a:extLst>
                <a:ext uri="{FF2B5EF4-FFF2-40B4-BE49-F238E27FC236}">
                  <a16:creationId xmlns:a16="http://schemas.microsoft.com/office/drawing/2014/main" id="{8BBC456B-2CE8-4D4E-84D0-72061A269A55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314">
              <a:extLst>
                <a:ext uri="{FF2B5EF4-FFF2-40B4-BE49-F238E27FC236}">
                  <a16:creationId xmlns:a16="http://schemas.microsoft.com/office/drawing/2014/main" id="{DA23BC53-612A-804A-BD14-58044034C137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315">
              <a:extLst>
                <a:ext uri="{FF2B5EF4-FFF2-40B4-BE49-F238E27FC236}">
                  <a16:creationId xmlns:a16="http://schemas.microsoft.com/office/drawing/2014/main" id="{77DDECA0-2DC7-CC4F-A1A2-AC00A394147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316">
              <a:extLst>
                <a:ext uri="{FF2B5EF4-FFF2-40B4-BE49-F238E27FC236}">
                  <a16:creationId xmlns:a16="http://schemas.microsoft.com/office/drawing/2014/main" id="{680AB5FA-274C-324A-85B3-7F14B57988F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Oval 317">
              <a:extLst>
                <a:ext uri="{FF2B5EF4-FFF2-40B4-BE49-F238E27FC236}">
                  <a16:creationId xmlns:a16="http://schemas.microsoft.com/office/drawing/2014/main" id="{BA49EACB-E19D-074F-8A1B-3943930DDF8A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Oval 318">
              <a:extLst>
                <a:ext uri="{FF2B5EF4-FFF2-40B4-BE49-F238E27FC236}">
                  <a16:creationId xmlns:a16="http://schemas.microsoft.com/office/drawing/2014/main" id="{4DA3AAFE-4E53-0847-8EA9-FDA3271B58C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319">
              <a:extLst>
                <a:ext uri="{FF2B5EF4-FFF2-40B4-BE49-F238E27FC236}">
                  <a16:creationId xmlns:a16="http://schemas.microsoft.com/office/drawing/2014/main" id="{243F1319-3B85-E14A-988E-6BE73E8417EF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1" name="Oval 320">
              <a:extLst>
                <a:ext uri="{FF2B5EF4-FFF2-40B4-BE49-F238E27FC236}">
                  <a16:creationId xmlns:a16="http://schemas.microsoft.com/office/drawing/2014/main" id="{28386A6A-B16F-6B44-AA2A-2023443BD6F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2" name="Oval 321">
              <a:extLst>
                <a:ext uri="{FF2B5EF4-FFF2-40B4-BE49-F238E27FC236}">
                  <a16:creationId xmlns:a16="http://schemas.microsoft.com/office/drawing/2014/main" id="{FA8863D9-5838-E24C-8740-F419327D17A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Oval 322">
              <a:extLst>
                <a:ext uri="{FF2B5EF4-FFF2-40B4-BE49-F238E27FC236}">
                  <a16:creationId xmlns:a16="http://schemas.microsoft.com/office/drawing/2014/main" id="{59D290C3-B362-E44E-B89E-37DF6E951C32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23">
              <a:extLst>
                <a:ext uri="{FF2B5EF4-FFF2-40B4-BE49-F238E27FC236}">
                  <a16:creationId xmlns:a16="http://schemas.microsoft.com/office/drawing/2014/main" id="{D2C25F45-FF84-364F-AB88-08EB0A0EA76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24">
              <a:extLst>
                <a:ext uri="{FF2B5EF4-FFF2-40B4-BE49-F238E27FC236}">
                  <a16:creationId xmlns:a16="http://schemas.microsoft.com/office/drawing/2014/main" id="{74B178C2-C9EB-7543-9947-1814FC86E72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6" name="Oval 325">
              <a:extLst>
                <a:ext uri="{FF2B5EF4-FFF2-40B4-BE49-F238E27FC236}">
                  <a16:creationId xmlns:a16="http://schemas.microsoft.com/office/drawing/2014/main" id="{A388FF2B-E9D3-D546-89C5-E0E67762001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27" name="Rectangle 326">
            <a:extLst>
              <a:ext uri="{FF2B5EF4-FFF2-40B4-BE49-F238E27FC236}">
                <a16:creationId xmlns:a16="http://schemas.microsoft.com/office/drawing/2014/main" id="{2017B42A-E4D1-6044-9F59-80FBFD003D0D}"/>
              </a:ext>
            </a:extLst>
          </p:cNvPr>
          <p:cNvSpPr/>
          <p:nvPr/>
        </p:nvSpPr>
        <p:spPr>
          <a:xfrm rot="20478990">
            <a:off x="1607047" y="776971"/>
            <a:ext cx="59022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</a:t>
            </a:r>
          </a:p>
        </p:txBody>
      </p:sp>
      <p:cxnSp>
        <p:nvCxnSpPr>
          <p:cNvPr id="329" name="Straight Arrow Connector 328">
            <a:extLst>
              <a:ext uri="{FF2B5EF4-FFF2-40B4-BE49-F238E27FC236}">
                <a16:creationId xmlns:a16="http://schemas.microsoft.com/office/drawing/2014/main" id="{8DE35B4C-4563-CF4C-8320-E25B98D0E8FE}"/>
              </a:ext>
            </a:extLst>
          </p:cNvPr>
          <p:cNvCxnSpPr>
            <a:cxnSpLocks/>
          </p:cNvCxnSpPr>
          <p:nvPr/>
        </p:nvCxnSpPr>
        <p:spPr>
          <a:xfrm flipV="1">
            <a:off x="297542" y="1188073"/>
            <a:ext cx="1329780" cy="18369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30" name="Rectangle 83">
            <a:extLst>
              <a:ext uri="{FF2B5EF4-FFF2-40B4-BE49-F238E27FC236}">
                <a16:creationId xmlns:a16="http://schemas.microsoft.com/office/drawing/2014/main" id="{AD856DAF-A692-AE41-A40E-CE14BAEF94BB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2888" y="914303"/>
            <a:ext cx="114242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331" name="Arc 330">
            <a:extLst>
              <a:ext uri="{FF2B5EF4-FFF2-40B4-BE49-F238E27FC236}">
                <a16:creationId xmlns:a16="http://schemas.microsoft.com/office/drawing/2014/main" id="{035F01E8-A2B6-594D-9E56-121546CF1CCB}"/>
              </a:ext>
            </a:extLst>
          </p:cNvPr>
          <p:cNvSpPr/>
          <p:nvPr/>
        </p:nvSpPr>
        <p:spPr>
          <a:xfrm rot="9684496">
            <a:off x="868822" y="1086068"/>
            <a:ext cx="269248" cy="391289"/>
          </a:xfrm>
          <a:prstGeom prst="arc">
            <a:avLst>
              <a:gd name="adj1" fmla="val 18760319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2" name="Rectangle 331">
            <a:extLst>
              <a:ext uri="{FF2B5EF4-FFF2-40B4-BE49-F238E27FC236}">
                <a16:creationId xmlns:a16="http://schemas.microsoft.com/office/drawing/2014/main" id="{5AA307ED-0FE4-BF40-A687-18E651D8BD49}"/>
              </a:ext>
            </a:extLst>
          </p:cNvPr>
          <p:cNvSpPr/>
          <p:nvPr/>
        </p:nvSpPr>
        <p:spPr>
          <a:xfrm rot="20336632">
            <a:off x="1914431" y="1173271"/>
            <a:ext cx="60946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</a:t>
            </a:r>
          </a:p>
        </p:txBody>
      </p:sp>
      <p:sp>
        <p:nvSpPr>
          <p:cNvPr id="333" name="Rectangle 332">
            <a:extLst>
              <a:ext uri="{FF2B5EF4-FFF2-40B4-BE49-F238E27FC236}">
                <a16:creationId xmlns:a16="http://schemas.microsoft.com/office/drawing/2014/main" id="{A1DF3EC0-98F4-2044-9A03-7FA3FC9DCFA0}"/>
              </a:ext>
            </a:extLst>
          </p:cNvPr>
          <p:cNvSpPr/>
          <p:nvPr/>
        </p:nvSpPr>
        <p:spPr>
          <a:xfrm rot="20488696">
            <a:off x="3628351" y="550546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334" name="TextBox 333">
            <a:extLst>
              <a:ext uri="{FF2B5EF4-FFF2-40B4-BE49-F238E27FC236}">
                <a16:creationId xmlns:a16="http://schemas.microsoft.com/office/drawing/2014/main" id="{A1948B0B-B35B-C04E-B3E7-79612AB5975B}"/>
              </a:ext>
            </a:extLst>
          </p:cNvPr>
          <p:cNvSpPr txBox="1"/>
          <p:nvPr/>
        </p:nvSpPr>
        <p:spPr>
          <a:xfrm>
            <a:off x="543206" y="1179260"/>
            <a:ext cx="35939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5</a:t>
            </a:r>
            <a:r>
              <a:rPr lang="en-US" sz="1600" baseline="300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∘</a:t>
            </a:r>
          </a:p>
        </p:txBody>
      </p:sp>
      <p:sp>
        <p:nvSpPr>
          <p:cNvPr id="335" name="Rectangle 83">
            <a:extLst>
              <a:ext uri="{FF2B5EF4-FFF2-40B4-BE49-F238E27FC236}">
                <a16:creationId xmlns:a16="http://schemas.microsoft.com/office/drawing/2014/main" id="{21C465D3-1754-D344-ADBC-2CC9ECD1106A}"/>
              </a:ext>
            </a:extLst>
          </p:cNvPr>
          <p:cNvSpPr>
            <a:spLocks noChangeArrowheads="1"/>
          </p:cNvSpPr>
          <p:nvPr/>
        </p:nvSpPr>
        <p:spPr bwMode="auto">
          <a:xfrm>
            <a:off x="814971" y="1600598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unit</a:t>
            </a:r>
          </a:p>
        </p:txBody>
      </p:sp>
      <p:cxnSp>
        <p:nvCxnSpPr>
          <p:cNvPr id="336" name="Straight Arrow Connector 335">
            <a:extLst>
              <a:ext uri="{FF2B5EF4-FFF2-40B4-BE49-F238E27FC236}">
                <a16:creationId xmlns:a16="http://schemas.microsoft.com/office/drawing/2014/main" id="{B95C63D9-B6E5-E74A-920C-F6B4D5065400}"/>
              </a:ext>
            </a:extLst>
          </p:cNvPr>
          <p:cNvCxnSpPr>
            <a:cxnSpLocks/>
          </p:cNvCxnSpPr>
          <p:nvPr/>
        </p:nvCxnSpPr>
        <p:spPr>
          <a:xfrm>
            <a:off x="2855056" y="1197257"/>
            <a:ext cx="744050" cy="0"/>
          </a:xfrm>
          <a:prstGeom prst="straightConnector1">
            <a:avLst/>
          </a:prstGeom>
          <a:ln w="38100" cmpd="dbl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7" name="Straight Arrow Connector 336">
            <a:extLst>
              <a:ext uri="{FF2B5EF4-FFF2-40B4-BE49-F238E27FC236}">
                <a16:creationId xmlns:a16="http://schemas.microsoft.com/office/drawing/2014/main" id="{A330B4AC-4C64-1243-88DB-AFE8ACD7435C}"/>
              </a:ext>
            </a:extLst>
          </p:cNvPr>
          <p:cNvCxnSpPr/>
          <p:nvPr/>
        </p:nvCxnSpPr>
        <p:spPr>
          <a:xfrm flipV="1">
            <a:off x="3706800" y="1358940"/>
            <a:ext cx="1037729" cy="240582"/>
          </a:xfrm>
          <a:prstGeom prst="straightConnector1">
            <a:avLst/>
          </a:prstGeom>
          <a:ln w="15240">
            <a:solidFill>
              <a:schemeClr val="tx1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8" name="Arc 337">
            <a:extLst>
              <a:ext uri="{FF2B5EF4-FFF2-40B4-BE49-F238E27FC236}">
                <a16:creationId xmlns:a16="http://schemas.microsoft.com/office/drawing/2014/main" id="{F861ECA0-A4EC-C940-8F86-CE2B437A47FD}"/>
              </a:ext>
            </a:extLst>
          </p:cNvPr>
          <p:cNvSpPr/>
          <p:nvPr/>
        </p:nvSpPr>
        <p:spPr>
          <a:xfrm>
            <a:off x="2692248" y="733329"/>
            <a:ext cx="2079855" cy="1775456"/>
          </a:xfrm>
          <a:prstGeom prst="arc">
            <a:avLst>
              <a:gd name="adj1" fmla="val 19089064"/>
              <a:gd name="adj2" fmla="val 21525764"/>
            </a:avLst>
          </a:prstGeom>
          <a:ln w="19050"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9" name="Arc 338">
            <a:extLst>
              <a:ext uri="{FF2B5EF4-FFF2-40B4-BE49-F238E27FC236}">
                <a16:creationId xmlns:a16="http://schemas.microsoft.com/office/drawing/2014/main" id="{7E4932BE-9774-7544-8C03-2C7BB8B88ED4}"/>
              </a:ext>
            </a:extLst>
          </p:cNvPr>
          <p:cNvSpPr/>
          <p:nvPr/>
        </p:nvSpPr>
        <p:spPr>
          <a:xfrm>
            <a:off x="1999754" y="68061"/>
            <a:ext cx="3514237" cy="3052539"/>
          </a:xfrm>
          <a:prstGeom prst="arc">
            <a:avLst>
              <a:gd name="adj1" fmla="val 18650033"/>
              <a:gd name="adj2" fmla="val 21488267"/>
            </a:avLst>
          </a:prstGeom>
          <a:ln w="19050"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40" name="Straight Arrow Connector 339">
            <a:extLst>
              <a:ext uri="{FF2B5EF4-FFF2-40B4-BE49-F238E27FC236}">
                <a16:creationId xmlns:a16="http://schemas.microsoft.com/office/drawing/2014/main" id="{9ECA06F4-C3E8-8B4F-8239-182E24BCCE9F}"/>
              </a:ext>
            </a:extLst>
          </p:cNvPr>
          <p:cNvCxnSpPr>
            <a:cxnSpLocks/>
          </p:cNvCxnSpPr>
          <p:nvPr/>
        </p:nvCxnSpPr>
        <p:spPr>
          <a:xfrm flipV="1">
            <a:off x="4796549" y="1565423"/>
            <a:ext cx="717442" cy="18166"/>
          </a:xfrm>
          <a:prstGeom prst="straightConnector1">
            <a:avLst/>
          </a:prstGeom>
          <a:ln w="19050">
            <a:solidFill>
              <a:schemeClr val="tx1"/>
            </a:solidFill>
            <a:prstDash val="sys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1" name="Straight Arrow Connector 340">
            <a:extLst>
              <a:ext uri="{FF2B5EF4-FFF2-40B4-BE49-F238E27FC236}">
                <a16:creationId xmlns:a16="http://schemas.microsoft.com/office/drawing/2014/main" id="{81E3BC92-2049-0148-ABE9-57031E96CEAD}"/>
              </a:ext>
            </a:extLst>
          </p:cNvPr>
          <p:cNvCxnSpPr/>
          <p:nvPr/>
        </p:nvCxnSpPr>
        <p:spPr>
          <a:xfrm flipV="1">
            <a:off x="3701530" y="970036"/>
            <a:ext cx="803145" cy="629487"/>
          </a:xfrm>
          <a:prstGeom prst="straightConnector1">
            <a:avLst/>
          </a:prstGeom>
          <a:ln w="15240">
            <a:solidFill>
              <a:schemeClr val="tx1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2" name="Straight Arrow Connector 341">
            <a:extLst>
              <a:ext uri="{FF2B5EF4-FFF2-40B4-BE49-F238E27FC236}">
                <a16:creationId xmlns:a16="http://schemas.microsoft.com/office/drawing/2014/main" id="{08ACD82F-A1C3-AA41-91E5-F709967DA034}"/>
              </a:ext>
            </a:extLst>
          </p:cNvPr>
          <p:cNvCxnSpPr/>
          <p:nvPr/>
        </p:nvCxnSpPr>
        <p:spPr>
          <a:xfrm flipV="1">
            <a:off x="3706800" y="1156115"/>
            <a:ext cx="927076" cy="443407"/>
          </a:xfrm>
          <a:prstGeom prst="straightConnector1">
            <a:avLst/>
          </a:prstGeom>
          <a:ln w="15240">
            <a:solidFill>
              <a:schemeClr val="tx1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43" name="Group 342">
            <a:extLst>
              <a:ext uri="{FF2B5EF4-FFF2-40B4-BE49-F238E27FC236}">
                <a16:creationId xmlns:a16="http://schemas.microsoft.com/office/drawing/2014/main" id="{E297A6C2-735F-2F4E-A6E8-780D0CC6EE14}"/>
              </a:ext>
            </a:extLst>
          </p:cNvPr>
          <p:cNvGrpSpPr/>
          <p:nvPr/>
        </p:nvGrpSpPr>
        <p:grpSpPr>
          <a:xfrm rot="19126744">
            <a:off x="4725886" y="1110980"/>
            <a:ext cx="607961" cy="79690"/>
            <a:chOff x="2850515" y="2977176"/>
            <a:chExt cx="2730765" cy="451824"/>
          </a:xfrm>
        </p:grpSpPr>
        <p:sp>
          <p:nvSpPr>
            <p:cNvPr id="344" name="Rectangle 343">
              <a:extLst>
                <a:ext uri="{FF2B5EF4-FFF2-40B4-BE49-F238E27FC236}">
                  <a16:creationId xmlns:a16="http://schemas.microsoft.com/office/drawing/2014/main" id="{B3D47829-B2A6-7E47-8A8C-FAB755F7F6CC}"/>
                </a:ext>
              </a:extLst>
            </p:cNvPr>
            <p:cNvSpPr/>
            <p:nvPr/>
          </p:nvSpPr>
          <p:spPr>
            <a:xfrm>
              <a:off x="2863850" y="3164206"/>
              <a:ext cx="2717430" cy="45719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5" name="Rectangle 344">
              <a:extLst>
                <a:ext uri="{FF2B5EF4-FFF2-40B4-BE49-F238E27FC236}">
                  <a16:creationId xmlns:a16="http://schemas.microsoft.com/office/drawing/2014/main" id="{4681DE36-DEB3-064A-8733-7E4E860A6D8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6" name="Oval 345">
              <a:extLst>
                <a:ext uri="{FF2B5EF4-FFF2-40B4-BE49-F238E27FC236}">
                  <a16:creationId xmlns:a16="http://schemas.microsoft.com/office/drawing/2014/main" id="{7196E888-D85E-1845-9E00-6556855D13F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7" name="Oval 346">
              <a:extLst>
                <a:ext uri="{FF2B5EF4-FFF2-40B4-BE49-F238E27FC236}">
                  <a16:creationId xmlns:a16="http://schemas.microsoft.com/office/drawing/2014/main" id="{540AD80A-EC32-414A-A903-2638AAFC36C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8" name="Oval 347">
              <a:extLst>
                <a:ext uri="{FF2B5EF4-FFF2-40B4-BE49-F238E27FC236}">
                  <a16:creationId xmlns:a16="http://schemas.microsoft.com/office/drawing/2014/main" id="{311D4D42-8E47-ED4B-B93A-7DD006A8EAE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9" name="Right Triangle 348">
              <a:extLst>
                <a:ext uri="{FF2B5EF4-FFF2-40B4-BE49-F238E27FC236}">
                  <a16:creationId xmlns:a16="http://schemas.microsoft.com/office/drawing/2014/main" id="{80FF6985-47B2-944F-B610-054830F9F779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0" name="Freeform 349">
              <a:extLst>
                <a:ext uri="{FF2B5EF4-FFF2-40B4-BE49-F238E27FC236}">
                  <a16:creationId xmlns:a16="http://schemas.microsoft.com/office/drawing/2014/main" id="{D634387C-0CCE-1044-99D6-D07D030581D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1" name="Oval 350">
              <a:extLst>
                <a:ext uri="{FF2B5EF4-FFF2-40B4-BE49-F238E27FC236}">
                  <a16:creationId xmlns:a16="http://schemas.microsoft.com/office/drawing/2014/main" id="{4DF93924-DC1A-0145-988E-AD5290CA5739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2" name="Oval 351">
              <a:extLst>
                <a:ext uri="{FF2B5EF4-FFF2-40B4-BE49-F238E27FC236}">
                  <a16:creationId xmlns:a16="http://schemas.microsoft.com/office/drawing/2014/main" id="{F7DA210C-6A2B-A948-B1F0-56D5790E3F0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3" name="Oval 352">
              <a:extLst>
                <a:ext uri="{FF2B5EF4-FFF2-40B4-BE49-F238E27FC236}">
                  <a16:creationId xmlns:a16="http://schemas.microsoft.com/office/drawing/2014/main" id="{17D97FC6-B972-5444-B761-C0322ABAD41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4" name="Oval 353">
              <a:extLst>
                <a:ext uri="{FF2B5EF4-FFF2-40B4-BE49-F238E27FC236}">
                  <a16:creationId xmlns:a16="http://schemas.microsoft.com/office/drawing/2014/main" id="{A83CC71D-53AB-4842-A701-174335B8027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5" name="Oval 354">
              <a:extLst>
                <a:ext uri="{FF2B5EF4-FFF2-40B4-BE49-F238E27FC236}">
                  <a16:creationId xmlns:a16="http://schemas.microsoft.com/office/drawing/2014/main" id="{FC7C4FEA-0B21-334A-B719-0881F6AD811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6" name="Oval 355">
              <a:extLst>
                <a:ext uri="{FF2B5EF4-FFF2-40B4-BE49-F238E27FC236}">
                  <a16:creationId xmlns:a16="http://schemas.microsoft.com/office/drawing/2014/main" id="{A9184CE5-6884-5947-BEE5-56F404EE332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7" name="Oval 356">
              <a:extLst>
                <a:ext uri="{FF2B5EF4-FFF2-40B4-BE49-F238E27FC236}">
                  <a16:creationId xmlns:a16="http://schemas.microsoft.com/office/drawing/2014/main" id="{DDEC4485-18E3-5643-A794-489AF035BF9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8" name="Oval 357">
              <a:extLst>
                <a:ext uri="{FF2B5EF4-FFF2-40B4-BE49-F238E27FC236}">
                  <a16:creationId xmlns:a16="http://schemas.microsoft.com/office/drawing/2014/main" id="{3FF3B7B9-469D-944B-8AAF-9703FD118ED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9" name="Oval 358">
              <a:extLst>
                <a:ext uri="{FF2B5EF4-FFF2-40B4-BE49-F238E27FC236}">
                  <a16:creationId xmlns:a16="http://schemas.microsoft.com/office/drawing/2014/main" id="{9F743CA4-EE59-BF46-AA4D-D9B94C4621FB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0" name="Oval 359">
              <a:extLst>
                <a:ext uri="{FF2B5EF4-FFF2-40B4-BE49-F238E27FC236}">
                  <a16:creationId xmlns:a16="http://schemas.microsoft.com/office/drawing/2014/main" id="{B7112012-8D5F-2647-A726-4A2CF4C4EAE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1" name="Oval 360">
              <a:extLst>
                <a:ext uri="{FF2B5EF4-FFF2-40B4-BE49-F238E27FC236}">
                  <a16:creationId xmlns:a16="http://schemas.microsoft.com/office/drawing/2014/main" id="{7EF57483-CF2E-B945-8E16-50329C920DDA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2" name="Oval 361">
              <a:extLst>
                <a:ext uri="{FF2B5EF4-FFF2-40B4-BE49-F238E27FC236}">
                  <a16:creationId xmlns:a16="http://schemas.microsoft.com/office/drawing/2014/main" id="{251D43DD-612D-8445-AB2C-31AB02FFCDB5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3" name="Oval 362">
              <a:extLst>
                <a:ext uri="{FF2B5EF4-FFF2-40B4-BE49-F238E27FC236}">
                  <a16:creationId xmlns:a16="http://schemas.microsoft.com/office/drawing/2014/main" id="{56C923DB-37F2-E340-81CA-D50F8FF5DDE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4" name="Oval 363">
              <a:extLst>
                <a:ext uri="{FF2B5EF4-FFF2-40B4-BE49-F238E27FC236}">
                  <a16:creationId xmlns:a16="http://schemas.microsoft.com/office/drawing/2014/main" id="{2722BDB6-581F-DF4F-9041-6F8F12D25C1A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5" name="Oval 364">
              <a:extLst>
                <a:ext uri="{FF2B5EF4-FFF2-40B4-BE49-F238E27FC236}">
                  <a16:creationId xmlns:a16="http://schemas.microsoft.com/office/drawing/2014/main" id="{7E91BF76-A446-0842-BA82-00C5B3E8FA5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6" name="Oval 365">
              <a:extLst>
                <a:ext uri="{FF2B5EF4-FFF2-40B4-BE49-F238E27FC236}">
                  <a16:creationId xmlns:a16="http://schemas.microsoft.com/office/drawing/2014/main" id="{2580FDBF-D89D-7F40-B700-CD08DDD02E31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7" name="Oval 366">
              <a:extLst>
                <a:ext uri="{FF2B5EF4-FFF2-40B4-BE49-F238E27FC236}">
                  <a16:creationId xmlns:a16="http://schemas.microsoft.com/office/drawing/2014/main" id="{8E21736B-7630-C845-BD05-E11F80266848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8" name="Oval 367">
              <a:extLst>
                <a:ext uri="{FF2B5EF4-FFF2-40B4-BE49-F238E27FC236}">
                  <a16:creationId xmlns:a16="http://schemas.microsoft.com/office/drawing/2014/main" id="{DD640907-9BC4-924F-BD82-53745441BD4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9" name="Oval 368">
              <a:extLst>
                <a:ext uri="{FF2B5EF4-FFF2-40B4-BE49-F238E27FC236}">
                  <a16:creationId xmlns:a16="http://schemas.microsoft.com/office/drawing/2014/main" id="{2BFAF5D2-3AF0-1F48-8B36-F34F1FACE887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0" name="Oval 369">
              <a:extLst>
                <a:ext uri="{FF2B5EF4-FFF2-40B4-BE49-F238E27FC236}">
                  <a16:creationId xmlns:a16="http://schemas.microsoft.com/office/drawing/2014/main" id="{A194F3F8-66D3-3144-8259-342A102FF5FD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1" name="Oval 370">
              <a:extLst>
                <a:ext uri="{FF2B5EF4-FFF2-40B4-BE49-F238E27FC236}">
                  <a16:creationId xmlns:a16="http://schemas.microsoft.com/office/drawing/2014/main" id="{D80581BB-BBFE-AF47-89AA-7781C5EEC60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2" name="Oval 371">
              <a:extLst>
                <a:ext uri="{FF2B5EF4-FFF2-40B4-BE49-F238E27FC236}">
                  <a16:creationId xmlns:a16="http://schemas.microsoft.com/office/drawing/2014/main" id="{5007A52F-E14D-E042-A431-A3010CD16FB3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3" name="Oval 372">
              <a:extLst>
                <a:ext uri="{FF2B5EF4-FFF2-40B4-BE49-F238E27FC236}">
                  <a16:creationId xmlns:a16="http://schemas.microsoft.com/office/drawing/2014/main" id="{AB8B1A02-A3DE-4E4C-BEAA-52467723E38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4" name="Oval 373">
              <a:extLst>
                <a:ext uri="{FF2B5EF4-FFF2-40B4-BE49-F238E27FC236}">
                  <a16:creationId xmlns:a16="http://schemas.microsoft.com/office/drawing/2014/main" id="{8F00117F-3D7F-EB4C-ADB0-2B3AD44F069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5" name="Oval 374">
              <a:extLst>
                <a:ext uri="{FF2B5EF4-FFF2-40B4-BE49-F238E27FC236}">
                  <a16:creationId xmlns:a16="http://schemas.microsoft.com/office/drawing/2014/main" id="{8064A7EF-8E64-A542-AB6D-0981C7F99AC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6" name="Oval 375">
              <a:extLst>
                <a:ext uri="{FF2B5EF4-FFF2-40B4-BE49-F238E27FC236}">
                  <a16:creationId xmlns:a16="http://schemas.microsoft.com/office/drawing/2014/main" id="{76ED0FEC-717D-3F46-9064-3BF9EAE8E70D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7" name="Oval 376">
              <a:extLst>
                <a:ext uri="{FF2B5EF4-FFF2-40B4-BE49-F238E27FC236}">
                  <a16:creationId xmlns:a16="http://schemas.microsoft.com/office/drawing/2014/main" id="{036FED33-F9D9-8443-AAC5-530B2C42F1CA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8" name="Oval 377">
              <a:extLst>
                <a:ext uri="{FF2B5EF4-FFF2-40B4-BE49-F238E27FC236}">
                  <a16:creationId xmlns:a16="http://schemas.microsoft.com/office/drawing/2014/main" id="{010FE08F-7889-594D-A679-41662584FE8B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9" name="Oval 378">
              <a:extLst>
                <a:ext uri="{FF2B5EF4-FFF2-40B4-BE49-F238E27FC236}">
                  <a16:creationId xmlns:a16="http://schemas.microsoft.com/office/drawing/2014/main" id="{AD97E7BE-BFA0-1A49-8229-95CCBA795DD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0" name="Oval 379">
              <a:extLst>
                <a:ext uri="{FF2B5EF4-FFF2-40B4-BE49-F238E27FC236}">
                  <a16:creationId xmlns:a16="http://schemas.microsoft.com/office/drawing/2014/main" id="{CF6A1145-54EC-404F-A82A-CE334F442B9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1" name="Oval 380">
              <a:extLst>
                <a:ext uri="{FF2B5EF4-FFF2-40B4-BE49-F238E27FC236}">
                  <a16:creationId xmlns:a16="http://schemas.microsoft.com/office/drawing/2014/main" id="{2CC3D47F-4167-2344-B5E0-F5562C622293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Oval 381">
              <a:extLst>
                <a:ext uri="{FF2B5EF4-FFF2-40B4-BE49-F238E27FC236}">
                  <a16:creationId xmlns:a16="http://schemas.microsoft.com/office/drawing/2014/main" id="{138C61EB-FF63-7742-B2BF-39BC04C3B5B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>
              <a:extLst>
                <a:ext uri="{FF2B5EF4-FFF2-40B4-BE49-F238E27FC236}">
                  <a16:creationId xmlns:a16="http://schemas.microsoft.com/office/drawing/2014/main" id="{1BD27963-3733-6A4D-86D1-8108A69CFCD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384" name="Straight Arrow Connector 383">
            <a:extLst>
              <a:ext uri="{FF2B5EF4-FFF2-40B4-BE49-F238E27FC236}">
                <a16:creationId xmlns:a16="http://schemas.microsoft.com/office/drawing/2014/main" id="{B80694BE-47D7-8E49-B38F-760309B839CB}"/>
              </a:ext>
            </a:extLst>
          </p:cNvPr>
          <p:cNvCxnSpPr/>
          <p:nvPr/>
        </p:nvCxnSpPr>
        <p:spPr>
          <a:xfrm flipV="1">
            <a:off x="3704925" y="1530847"/>
            <a:ext cx="1068825" cy="74418"/>
          </a:xfrm>
          <a:prstGeom prst="straightConnector1">
            <a:avLst/>
          </a:prstGeom>
          <a:ln w="15240">
            <a:solidFill>
              <a:schemeClr val="tx1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85" name="Group 384">
            <a:extLst>
              <a:ext uri="{FF2B5EF4-FFF2-40B4-BE49-F238E27FC236}">
                <a16:creationId xmlns:a16="http://schemas.microsoft.com/office/drawing/2014/main" id="{B6283B04-C1AA-D046-8055-5F71584B8FA5}"/>
              </a:ext>
            </a:extLst>
          </p:cNvPr>
          <p:cNvGrpSpPr/>
          <p:nvPr/>
        </p:nvGrpSpPr>
        <p:grpSpPr>
          <a:xfrm rot="19625935">
            <a:off x="4801319" y="1351353"/>
            <a:ext cx="607961" cy="79690"/>
            <a:chOff x="2850515" y="2977176"/>
            <a:chExt cx="2730765" cy="451824"/>
          </a:xfrm>
        </p:grpSpPr>
        <p:sp>
          <p:nvSpPr>
            <p:cNvPr id="386" name="Rectangle 385">
              <a:extLst>
                <a:ext uri="{FF2B5EF4-FFF2-40B4-BE49-F238E27FC236}">
                  <a16:creationId xmlns:a16="http://schemas.microsoft.com/office/drawing/2014/main" id="{584CCAAD-F188-4C46-8A57-4F9E6ACCDDAC}"/>
                </a:ext>
              </a:extLst>
            </p:cNvPr>
            <p:cNvSpPr/>
            <p:nvPr/>
          </p:nvSpPr>
          <p:spPr>
            <a:xfrm>
              <a:off x="2863850" y="3164206"/>
              <a:ext cx="2717430" cy="45719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Rectangle 386">
              <a:extLst>
                <a:ext uri="{FF2B5EF4-FFF2-40B4-BE49-F238E27FC236}">
                  <a16:creationId xmlns:a16="http://schemas.microsoft.com/office/drawing/2014/main" id="{6459961A-F69D-1B43-BAD3-A43F6A22575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>
              <a:extLst>
                <a:ext uri="{FF2B5EF4-FFF2-40B4-BE49-F238E27FC236}">
                  <a16:creationId xmlns:a16="http://schemas.microsoft.com/office/drawing/2014/main" id="{C95143E3-9FD1-2B46-9186-9A76E5F4459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>
              <a:extLst>
                <a:ext uri="{FF2B5EF4-FFF2-40B4-BE49-F238E27FC236}">
                  <a16:creationId xmlns:a16="http://schemas.microsoft.com/office/drawing/2014/main" id="{8C87C1AD-D17D-9842-806C-2D1C060CDF8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>
              <a:extLst>
                <a:ext uri="{FF2B5EF4-FFF2-40B4-BE49-F238E27FC236}">
                  <a16:creationId xmlns:a16="http://schemas.microsoft.com/office/drawing/2014/main" id="{8CF3D00D-8797-FA4F-B2B2-41184A990143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Right Triangle 390">
              <a:extLst>
                <a:ext uri="{FF2B5EF4-FFF2-40B4-BE49-F238E27FC236}">
                  <a16:creationId xmlns:a16="http://schemas.microsoft.com/office/drawing/2014/main" id="{ED00A7E2-F0E3-BD4C-B565-FC41D2CD94F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Freeform 391">
              <a:extLst>
                <a:ext uri="{FF2B5EF4-FFF2-40B4-BE49-F238E27FC236}">
                  <a16:creationId xmlns:a16="http://schemas.microsoft.com/office/drawing/2014/main" id="{C0DFC97F-D369-214F-B64D-68A91274941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>
              <a:extLst>
                <a:ext uri="{FF2B5EF4-FFF2-40B4-BE49-F238E27FC236}">
                  <a16:creationId xmlns:a16="http://schemas.microsoft.com/office/drawing/2014/main" id="{B55385D7-4C64-9A40-92BD-E7595A4BFD4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>
              <a:extLst>
                <a:ext uri="{FF2B5EF4-FFF2-40B4-BE49-F238E27FC236}">
                  <a16:creationId xmlns:a16="http://schemas.microsoft.com/office/drawing/2014/main" id="{BBA86F1F-A2BE-8249-A4B8-AD9B74275DE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>
              <a:extLst>
                <a:ext uri="{FF2B5EF4-FFF2-40B4-BE49-F238E27FC236}">
                  <a16:creationId xmlns:a16="http://schemas.microsoft.com/office/drawing/2014/main" id="{9AE69F67-E687-F94B-9733-9C8C5D2B4BD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>
              <a:extLst>
                <a:ext uri="{FF2B5EF4-FFF2-40B4-BE49-F238E27FC236}">
                  <a16:creationId xmlns:a16="http://schemas.microsoft.com/office/drawing/2014/main" id="{648B5FF5-E095-4743-B277-505AF532CE90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>
              <a:extLst>
                <a:ext uri="{FF2B5EF4-FFF2-40B4-BE49-F238E27FC236}">
                  <a16:creationId xmlns:a16="http://schemas.microsoft.com/office/drawing/2014/main" id="{5EE4C117-E8C5-F44D-A48D-5FE8582F82C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>
              <a:extLst>
                <a:ext uri="{FF2B5EF4-FFF2-40B4-BE49-F238E27FC236}">
                  <a16:creationId xmlns:a16="http://schemas.microsoft.com/office/drawing/2014/main" id="{0C8977A6-EDFD-454C-8C2E-43BBF2AE3D6B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>
              <a:extLst>
                <a:ext uri="{FF2B5EF4-FFF2-40B4-BE49-F238E27FC236}">
                  <a16:creationId xmlns:a16="http://schemas.microsoft.com/office/drawing/2014/main" id="{BA90EEDC-9BCE-754D-9908-33623A3FEB8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>
              <a:extLst>
                <a:ext uri="{FF2B5EF4-FFF2-40B4-BE49-F238E27FC236}">
                  <a16:creationId xmlns:a16="http://schemas.microsoft.com/office/drawing/2014/main" id="{41E65AF7-C3FE-E846-AB90-1FE22595CD6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>
              <a:extLst>
                <a:ext uri="{FF2B5EF4-FFF2-40B4-BE49-F238E27FC236}">
                  <a16:creationId xmlns:a16="http://schemas.microsoft.com/office/drawing/2014/main" id="{1DB58A32-B5C8-6C44-B8EC-28E35EF9D47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>
              <a:extLst>
                <a:ext uri="{FF2B5EF4-FFF2-40B4-BE49-F238E27FC236}">
                  <a16:creationId xmlns:a16="http://schemas.microsoft.com/office/drawing/2014/main" id="{E3C6451B-DF71-D543-9F1C-EA0A4D747A0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>
              <a:extLst>
                <a:ext uri="{FF2B5EF4-FFF2-40B4-BE49-F238E27FC236}">
                  <a16:creationId xmlns:a16="http://schemas.microsoft.com/office/drawing/2014/main" id="{48D99C62-4A8D-764D-AA4B-66F29D3118E3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>
              <a:extLst>
                <a:ext uri="{FF2B5EF4-FFF2-40B4-BE49-F238E27FC236}">
                  <a16:creationId xmlns:a16="http://schemas.microsoft.com/office/drawing/2014/main" id="{0274DC46-DD36-7D40-A62E-44433B35F1E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>
              <a:extLst>
                <a:ext uri="{FF2B5EF4-FFF2-40B4-BE49-F238E27FC236}">
                  <a16:creationId xmlns:a16="http://schemas.microsoft.com/office/drawing/2014/main" id="{143134FC-5352-7C4A-8CB0-840729F45014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>
              <a:extLst>
                <a:ext uri="{FF2B5EF4-FFF2-40B4-BE49-F238E27FC236}">
                  <a16:creationId xmlns:a16="http://schemas.microsoft.com/office/drawing/2014/main" id="{D645F67B-2332-E940-AF87-657DC28202F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>
              <a:extLst>
                <a:ext uri="{FF2B5EF4-FFF2-40B4-BE49-F238E27FC236}">
                  <a16:creationId xmlns:a16="http://schemas.microsoft.com/office/drawing/2014/main" id="{E840B73B-9AD6-6042-9543-19036D63764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>
              <a:extLst>
                <a:ext uri="{FF2B5EF4-FFF2-40B4-BE49-F238E27FC236}">
                  <a16:creationId xmlns:a16="http://schemas.microsoft.com/office/drawing/2014/main" id="{A2F87AC3-6493-6B43-B642-7AAB29BD10E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>
              <a:extLst>
                <a:ext uri="{FF2B5EF4-FFF2-40B4-BE49-F238E27FC236}">
                  <a16:creationId xmlns:a16="http://schemas.microsoft.com/office/drawing/2014/main" id="{1927A41F-63FD-B746-8041-3B10E213EB7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>
              <a:extLst>
                <a:ext uri="{FF2B5EF4-FFF2-40B4-BE49-F238E27FC236}">
                  <a16:creationId xmlns:a16="http://schemas.microsoft.com/office/drawing/2014/main" id="{3C478663-7969-BB40-9078-67E10DF5D62E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>
              <a:extLst>
                <a:ext uri="{FF2B5EF4-FFF2-40B4-BE49-F238E27FC236}">
                  <a16:creationId xmlns:a16="http://schemas.microsoft.com/office/drawing/2014/main" id="{40B14589-23F8-7B41-8E76-8F36FE8E464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411">
              <a:extLst>
                <a:ext uri="{FF2B5EF4-FFF2-40B4-BE49-F238E27FC236}">
                  <a16:creationId xmlns:a16="http://schemas.microsoft.com/office/drawing/2014/main" id="{F6D9B9D3-1FE3-3D4A-A008-190395AEA44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412">
              <a:extLst>
                <a:ext uri="{FF2B5EF4-FFF2-40B4-BE49-F238E27FC236}">
                  <a16:creationId xmlns:a16="http://schemas.microsoft.com/office/drawing/2014/main" id="{32FFFF3C-0423-2147-A43E-35183DB3449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413">
              <a:extLst>
                <a:ext uri="{FF2B5EF4-FFF2-40B4-BE49-F238E27FC236}">
                  <a16:creationId xmlns:a16="http://schemas.microsoft.com/office/drawing/2014/main" id="{59D527FB-D3E6-A147-B2F8-A2ECAB1DFFE7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414">
              <a:extLst>
                <a:ext uri="{FF2B5EF4-FFF2-40B4-BE49-F238E27FC236}">
                  <a16:creationId xmlns:a16="http://schemas.microsoft.com/office/drawing/2014/main" id="{F901C5E7-2FF9-4741-B757-318993FA1E7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415">
              <a:extLst>
                <a:ext uri="{FF2B5EF4-FFF2-40B4-BE49-F238E27FC236}">
                  <a16:creationId xmlns:a16="http://schemas.microsoft.com/office/drawing/2014/main" id="{48D9045D-A9EE-5D4F-AEEC-DA7DE2F5666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416">
              <a:extLst>
                <a:ext uri="{FF2B5EF4-FFF2-40B4-BE49-F238E27FC236}">
                  <a16:creationId xmlns:a16="http://schemas.microsoft.com/office/drawing/2014/main" id="{F3FCD348-FE5F-BC4B-9CC2-0738229BCC4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417">
              <a:extLst>
                <a:ext uri="{FF2B5EF4-FFF2-40B4-BE49-F238E27FC236}">
                  <a16:creationId xmlns:a16="http://schemas.microsoft.com/office/drawing/2014/main" id="{4D071629-2909-E44B-84AC-29070246FD60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418">
              <a:extLst>
                <a:ext uri="{FF2B5EF4-FFF2-40B4-BE49-F238E27FC236}">
                  <a16:creationId xmlns:a16="http://schemas.microsoft.com/office/drawing/2014/main" id="{D0DEF7F1-FF53-9742-9F11-2CB1F43B0DD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419">
              <a:extLst>
                <a:ext uri="{FF2B5EF4-FFF2-40B4-BE49-F238E27FC236}">
                  <a16:creationId xmlns:a16="http://schemas.microsoft.com/office/drawing/2014/main" id="{476FF148-BC7F-B449-B61E-E45B284DA54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1" name="Oval 420">
              <a:extLst>
                <a:ext uri="{FF2B5EF4-FFF2-40B4-BE49-F238E27FC236}">
                  <a16:creationId xmlns:a16="http://schemas.microsoft.com/office/drawing/2014/main" id="{54BC2873-185E-A943-A04D-0C87077F6F7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2" name="Oval 421">
              <a:extLst>
                <a:ext uri="{FF2B5EF4-FFF2-40B4-BE49-F238E27FC236}">
                  <a16:creationId xmlns:a16="http://schemas.microsoft.com/office/drawing/2014/main" id="{4EDA8127-674E-1844-AB22-ACDB66A68784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3" name="Oval 422">
              <a:extLst>
                <a:ext uri="{FF2B5EF4-FFF2-40B4-BE49-F238E27FC236}">
                  <a16:creationId xmlns:a16="http://schemas.microsoft.com/office/drawing/2014/main" id="{B382EF87-FFCE-254A-B1B7-8DACAAB5B486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4" name="Oval 423">
              <a:extLst>
                <a:ext uri="{FF2B5EF4-FFF2-40B4-BE49-F238E27FC236}">
                  <a16:creationId xmlns:a16="http://schemas.microsoft.com/office/drawing/2014/main" id="{0A61641B-F98A-ED46-9398-FCC0BA5ACF6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Oval 424">
              <a:extLst>
                <a:ext uri="{FF2B5EF4-FFF2-40B4-BE49-F238E27FC236}">
                  <a16:creationId xmlns:a16="http://schemas.microsoft.com/office/drawing/2014/main" id="{0E19112C-C4B6-A846-BE2F-042512A90383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26" name="Group 425">
            <a:extLst>
              <a:ext uri="{FF2B5EF4-FFF2-40B4-BE49-F238E27FC236}">
                <a16:creationId xmlns:a16="http://schemas.microsoft.com/office/drawing/2014/main" id="{A960AB03-CD84-8A4D-8C4B-6447FFCBBE88}"/>
              </a:ext>
            </a:extLst>
          </p:cNvPr>
          <p:cNvGrpSpPr/>
          <p:nvPr/>
        </p:nvGrpSpPr>
        <p:grpSpPr>
          <a:xfrm rot="19415600">
            <a:off x="4774883" y="1239990"/>
            <a:ext cx="607961" cy="79690"/>
            <a:chOff x="2850515" y="2977176"/>
            <a:chExt cx="2730765" cy="451824"/>
          </a:xfrm>
        </p:grpSpPr>
        <p:sp>
          <p:nvSpPr>
            <p:cNvPr id="427" name="Rectangle 426">
              <a:extLst>
                <a:ext uri="{FF2B5EF4-FFF2-40B4-BE49-F238E27FC236}">
                  <a16:creationId xmlns:a16="http://schemas.microsoft.com/office/drawing/2014/main" id="{4D3113CA-01EF-D74C-A20E-456569A1ECF0}"/>
                </a:ext>
              </a:extLst>
            </p:cNvPr>
            <p:cNvSpPr/>
            <p:nvPr/>
          </p:nvSpPr>
          <p:spPr>
            <a:xfrm>
              <a:off x="2863850" y="3164206"/>
              <a:ext cx="2717430" cy="45719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Rectangle 427">
              <a:extLst>
                <a:ext uri="{FF2B5EF4-FFF2-40B4-BE49-F238E27FC236}">
                  <a16:creationId xmlns:a16="http://schemas.microsoft.com/office/drawing/2014/main" id="{47D068F5-4F22-6449-9F47-9FF1735B82FE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Oval 428">
              <a:extLst>
                <a:ext uri="{FF2B5EF4-FFF2-40B4-BE49-F238E27FC236}">
                  <a16:creationId xmlns:a16="http://schemas.microsoft.com/office/drawing/2014/main" id="{74EED106-1449-7B47-AB32-9EEF9D1BA91D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Oval 429">
              <a:extLst>
                <a:ext uri="{FF2B5EF4-FFF2-40B4-BE49-F238E27FC236}">
                  <a16:creationId xmlns:a16="http://schemas.microsoft.com/office/drawing/2014/main" id="{3E310FFE-BED5-CB44-BA16-AB7377EBFAC6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>
              <a:extLst>
                <a:ext uri="{FF2B5EF4-FFF2-40B4-BE49-F238E27FC236}">
                  <a16:creationId xmlns:a16="http://schemas.microsoft.com/office/drawing/2014/main" id="{7E0923CD-72C4-1B45-BD7B-89D57D89B0C4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Right Triangle 431">
              <a:extLst>
                <a:ext uri="{FF2B5EF4-FFF2-40B4-BE49-F238E27FC236}">
                  <a16:creationId xmlns:a16="http://schemas.microsoft.com/office/drawing/2014/main" id="{8AD5B2DB-7339-0A42-8136-6E4312CF71F5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Freeform 432">
              <a:extLst>
                <a:ext uri="{FF2B5EF4-FFF2-40B4-BE49-F238E27FC236}">
                  <a16:creationId xmlns:a16="http://schemas.microsoft.com/office/drawing/2014/main" id="{2D96FB71-EA13-8B44-B30F-2C9A41ABDF4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>
              <a:extLst>
                <a:ext uri="{FF2B5EF4-FFF2-40B4-BE49-F238E27FC236}">
                  <a16:creationId xmlns:a16="http://schemas.microsoft.com/office/drawing/2014/main" id="{5879DFB1-2FB2-794E-A184-A4D996B7EDA7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>
              <a:extLst>
                <a:ext uri="{FF2B5EF4-FFF2-40B4-BE49-F238E27FC236}">
                  <a16:creationId xmlns:a16="http://schemas.microsoft.com/office/drawing/2014/main" id="{759D3607-B28A-014D-ACE3-AA2211CCD9A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>
              <a:extLst>
                <a:ext uri="{FF2B5EF4-FFF2-40B4-BE49-F238E27FC236}">
                  <a16:creationId xmlns:a16="http://schemas.microsoft.com/office/drawing/2014/main" id="{86BDFDF8-1500-8A47-9EA5-F1509D619DC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>
              <a:extLst>
                <a:ext uri="{FF2B5EF4-FFF2-40B4-BE49-F238E27FC236}">
                  <a16:creationId xmlns:a16="http://schemas.microsoft.com/office/drawing/2014/main" id="{E4C37330-4C4A-DC45-BFAD-9D38977816E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>
              <a:extLst>
                <a:ext uri="{FF2B5EF4-FFF2-40B4-BE49-F238E27FC236}">
                  <a16:creationId xmlns:a16="http://schemas.microsoft.com/office/drawing/2014/main" id="{787569EC-EC97-7A41-AC1E-06802F73BE6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>
              <a:extLst>
                <a:ext uri="{FF2B5EF4-FFF2-40B4-BE49-F238E27FC236}">
                  <a16:creationId xmlns:a16="http://schemas.microsoft.com/office/drawing/2014/main" id="{2FDBC595-C71A-1E46-B0AE-A1066B09553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>
              <a:extLst>
                <a:ext uri="{FF2B5EF4-FFF2-40B4-BE49-F238E27FC236}">
                  <a16:creationId xmlns:a16="http://schemas.microsoft.com/office/drawing/2014/main" id="{532DF3A1-41CE-834B-8D14-ECA1C13E57D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>
              <a:extLst>
                <a:ext uri="{FF2B5EF4-FFF2-40B4-BE49-F238E27FC236}">
                  <a16:creationId xmlns:a16="http://schemas.microsoft.com/office/drawing/2014/main" id="{0470752C-8F72-1844-9FED-047A8E90D31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>
              <a:extLst>
                <a:ext uri="{FF2B5EF4-FFF2-40B4-BE49-F238E27FC236}">
                  <a16:creationId xmlns:a16="http://schemas.microsoft.com/office/drawing/2014/main" id="{DEC21197-1A00-F142-A097-DD923C3C2C0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>
              <a:extLst>
                <a:ext uri="{FF2B5EF4-FFF2-40B4-BE49-F238E27FC236}">
                  <a16:creationId xmlns:a16="http://schemas.microsoft.com/office/drawing/2014/main" id="{DC733919-7CEC-4748-B6FF-00E0CB74F531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>
              <a:extLst>
                <a:ext uri="{FF2B5EF4-FFF2-40B4-BE49-F238E27FC236}">
                  <a16:creationId xmlns:a16="http://schemas.microsoft.com/office/drawing/2014/main" id="{0AC4785D-D2C1-4948-8C9A-C69CC6BC8A67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>
              <a:extLst>
                <a:ext uri="{FF2B5EF4-FFF2-40B4-BE49-F238E27FC236}">
                  <a16:creationId xmlns:a16="http://schemas.microsoft.com/office/drawing/2014/main" id="{448CC5FA-BA34-BB4F-995A-D9E22E9ABDB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>
              <a:extLst>
                <a:ext uri="{FF2B5EF4-FFF2-40B4-BE49-F238E27FC236}">
                  <a16:creationId xmlns:a16="http://schemas.microsoft.com/office/drawing/2014/main" id="{177A81C7-5FCF-3F45-AFC6-AEC069E67D9A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>
              <a:extLst>
                <a:ext uri="{FF2B5EF4-FFF2-40B4-BE49-F238E27FC236}">
                  <a16:creationId xmlns:a16="http://schemas.microsoft.com/office/drawing/2014/main" id="{89969C0F-67D9-C94C-B185-082188CA030D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>
              <a:extLst>
                <a:ext uri="{FF2B5EF4-FFF2-40B4-BE49-F238E27FC236}">
                  <a16:creationId xmlns:a16="http://schemas.microsoft.com/office/drawing/2014/main" id="{FBD2B412-2ACA-E149-ABCE-BE0D41652A6A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>
              <a:extLst>
                <a:ext uri="{FF2B5EF4-FFF2-40B4-BE49-F238E27FC236}">
                  <a16:creationId xmlns:a16="http://schemas.microsoft.com/office/drawing/2014/main" id="{EFA4CDCF-5A0F-3F4C-A936-FB5EF857BCF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>
              <a:extLst>
                <a:ext uri="{FF2B5EF4-FFF2-40B4-BE49-F238E27FC236}">
                  <a16:creationId xmlns:a16="http://schemas.microsoft.com/office/drawing/2014/main" id="{EEEE73C1-9D80-A547-A165-592EA2F91ED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>
              <a:extLst>
                <a:ext uri="{FF2B5EF4-FFF2-40B4-BE49-F238E27FC236}">
                  <a16:creationId xmlns:a16="http://schemas.microsoft.com/office/drawing/2014/main" id="{E54BFBB5-6405-8A4D-BE88-3976B66957B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>
              <a:extLst>
                <a:ext uri="{FF2B5EF4-FFF2-40B4-BE49-F238E27FC236}">
                  <a16:creationId xmlns:a16="http://schemas.microsoft.com/office/drawing/2014/main" id="{8519072C-69C1-8648-A990-275F015EF34A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452">
              <a:extLst>
                <a:ext uri="{FF2B5EF4-FFF2-40B4-BE49-F238E27FC236}">
                  <a16:creationId xmlns:a16="http://schemas.microsoft.com/office/drawing/2014/main" id="{E3C04C1A-443D-6B46-B3C2-3D19D836112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453">
              <a:extLst>
                <a:ext uri="{FF2B5EF4-FFF2-40B4-BE49-F238E27FC236}">
                  <a16:creationId xmlns:a16="http://schemas.microsoft.com/office/drawing/2014/main" id="{51A92F83-8B06-C94A-A9AC-2058489D0D7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454">
              <a:extLst>
                <a:ext uri="{FF2B5EF4-FFF2-40B4-BE49-F238E27FC236}">
                  <a16:creationId xmlns:a16="http://schemas.microsoft.com/office/drawing/2014/main" id="{D898A032-F2A8-D441-B9CD-9BE748A1209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455">
              <a:extLst>
                <a:ext uri="{FF2B5EF4-FFF2-40B4-BE49-F238E27FC236}">
                  <a16:creationId xmlns:a16="http://schemas.microsoft.com/office/drawing/2014/main" id="{1430F2AC-052D-8C44-87B3-12D2380AE64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456">
              <a:extLst>
                <a:ext uri="{FF2B5EF4-FFF2-40B4-BE49-F238E27FC236}">
                  <a16:creationId xmlns:a16="http://schemas.microsoft.com/office/drawing/2014/main" id="{32C2FEC4-921C-BC4D-A7BD-5AFCCD215B2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457">
              <a:extLst>
                <a:ext uri="{FF2B5EF4-FFF2-40B4-BE49-F238E27FC236}">
                  <a16:creationId xmlns:a16="http://schemas.microsoft.com/office/drawing/2014/main" id="{82FE548D-F6FB-E44B-BB6D-F07A83CAC544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458">
              <a:extLst>
                <a:ext uri="{FF2B5EF4-FFF2-40B4-BE49-F238E27FC236}">
                  <a16:creationId xmlns:a16="http://schemas.microsoft.com/office/drawing/2014/main" id="{334949E0-CFBC-FB4A-8B46-20F01279765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459">
              <a:extLst>
                <a:ext uri="{FF2B5EF4-FFF2-40B4-BE49-F238E27FC236}">
                  <a16:creationId xmlns:a16="http://schemas.microsoft.com/office/drawing/2014/main" id="{238EBE03-400D-8747-9544-292458ABBDB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460">
              <a:extLst>
                <a:ext uri="{FF2B5EF4-FFF2-40B4-BE49-F238E27FC236}">
                  <a16:creationId xmlns:a16="http://schemas.microsoft.com/office/drawing/2014/main" id="{5EBA4C2F-4322-0D4A-80DD-AE2BD8D3942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>
              <a:extLst>
                <a:ext uri="{FF2B5EF4-FFF2-40B4-BE49-F238E27FC236}">
                  <a16:creationId xmlns:a16="http://schemas.microsoft.com/office/drawing/2014/main" id="{7AF2EB46-8A5D-CE42-BB3F-C7A1AD800C8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462">
              <a:extLst>
                <a:ext uri="{FF2B5EF4-FFF2-40B4-BE49-F238E27FC236}">
                  <a16:creationId xmlns:a16="http://schemas.microsoft.com/office/drawing/2014/main" id="{3EC5AED9-7EF8-324C-A6C5-6FB3C780513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4" name="Oval 463">
              <a:extLst>
                <a:ext uri="{FF2B5EF4-FFF2-40B4-BE49-F238E27FC236}">
                  <a16:creationId xmlns:a16="http://schemas.microsoft.com/office/drawing/2014/main" id="{947CAA6E-2E38-014D-89E7-6CE14E7E50D8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5" name="Oval 464">
              <a:extLst>
                <a:ext uri="{FF2B5EF4-FFF2-40B4-BE49-F238E27FC236}">
                  <a16:creationId xmlns:a16="http://schemas.microsoft.com/office/drawing/2014/main" id="{20ACB711-0D8F-C144-85D4-33C7A24F031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Oval 465">
              <a:extLst>
                <a:ext uri="{FF2B5EF4-FFF2-40B4-BE49-F238E27FC236}">
                  <a16:creationId xmlns:a16="http://schemas.microsoft.com/office/drawing/2014/main" id="{81338C37-0A3F-FE47-8822-69F72428111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7" name="Oval 466">
            <a:extLst>
              <a:ext uri="{FF2B5EF4-FFF2-40B4-BE49-F238E27FC236}">
                <a16:creationId xmlns:a16="http://schemas.microsoft.com/office/drawing/2014/main" id="{0F1C8544-35BC-8C4E-85BD-3BF310EC9A84}"/>
              </a:ext>
            </a:extLst>
          </p:cNvPr>
          <p:cNvSpPr/>
          <p:nvPr/>
        </p:nvSpPr>
        <p:spPr>
          <a:xfrm>
            <a:off x="3653997" y="1572691"/>
            <a:ext cx="87614" cy="69343"/>
          </a:xfrm>
          <a:prstGeom prst="ellipse">
            <a:avLst/>
          </a:prstGeom>
          <a:solidFill>
            <a:srgbClr val="FF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68" name="Rectangle 83">
            <a:extLst>
              <a:ext uri="{FF2B5EF4-FFF2-40B4-BE49-F238E27FC236}">
                <a16:creationId xmlns:a16="http://schemas.microsoft.com/office/drawing/2014/main" id="{A32DA96B-9672-8B44-BEC4-17714BF7F61F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61439" y="1642252"/>
            <a:ext cx="1056996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sample</a:t>
            </a:r>
            <a:endParaRPr lang="en-US" sz="1600" dirty="0">
              <a:solidFill>
                <a:schemeClr val="tx1">
                  <a:lumMod val="65000"/>
                  <a:lumOff val="35000"/>
                </a:schemeClr>
              </a:solidFill>
              <a:latin typeface="Avenir Book"/>
              <a:cs typeface="Avenir Book"/>
            </a:endParaRPr>
          </a:p>
        </p:txBody>
      </p:sp>
      <p:sp>
        <p:nvSpPr>
          <p:cNvPr id="469" name="Rectangle 83">
            <a:extLst>
              <a:ext uri="{FF2B5EF4-FFF2-40B4-BE49-F238E27FC236}">
                <a16:creationId xmlns:a16="http://schemas.microsoft.com/office/drawing/2014/main" id="{6F249C4D-476E-304B-A2E9-81C4FD835B92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88135" y="1598345"/>
            <a:ext cx="144278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Many units</a:t>
            </a:r>
          </a:p>
        </p:txBody>
      </p:sp>
      <p:cxnSp>
        <p:nvCxnSpPr>
          <p:cNvPr id="470" name="Straight Arrow Connector 469">
            <a:extLst>
              <a:ext uri="{FF2B5EF4-FFF2-40B4-BE49-F238E27FC236}">
                <a16:creationId xmlns:a16="http://schemas.microsoft.com/office/drawing/2014/main" id="{CC4DD6D0-3E2F-384A-9188-716164748A93}"/>
              </a:ext>
            </a:extLst>
          </p:cNvPr>
          <p:cNvCxnSpPr>
            <a:cxnSpLocks/>
          </p:cNvCxnSpPr>
          <p:nvPr/>
        </p:nvCxnSpPr>
        <p:spPr>
          <a:xfrm flipV="1">
            <a:off x="4458180" y="388051"/>
            <a:ext cx="335152" cy="560014"/>
          </a:xfrm>
          <a:prstGeom prst="straightConnector1">
            <a:avLst/>
          </a:prstGeom>
          <a:ln w="19050">
            <a:solidFill>
              <a:schemeClr val="tx1"/>
            </a:solidFill>
            <a:prstDash val="sys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471" name="Group 470">
            <a:extLst>
              <a:ext uri="{FF2B5EF4-FFF2-40B4-BE49-F238E27FC236}">
                <a16:creationId xmlns:a16="http://schemas.microsoft.com/office/drawing/2014/main" id="{D215568B-3304-BA45-B1D5-031196C7B141}"/>
              </a:ext>
            </a:extLst>
          </p:cNvPr>
          <p:cNvGrpSpPr/>
          <p:nvPr/>
        </p:nvGrpSpPr>
        <p:grpSpPr>
          <a:xfrm rot="18866783">
            <a:off x="4662603" y="991899"/>
            <a:ext cx="607961" cy="79690"/>
            <a:chOff x="2850515" y="2977176"/>
            <a:chExt cx="2730765" cy="451824"/>
          </a:xfrm>
        </p:grpSpPr>
        <p:sp>
          <p:nvSpPr>
            <p:cNvPr id="472" name="Rectangle 471">
              <a:extLst>
                <a:ext uri="{FF2B5EF4-FFF2-40B4-BE49-F238E27FC236}">
                  <a16:creationId xmlns:a16="http://schemas.microsoft.com/office/drawing/2014/main" id="{61800914-C80F-784C-B823-F0C313FE924A}"/>
                </a:ext>
              </a:extLst>
            </p:cNvPr>
            <p:cNvSpPr/>
            <p:nvPr/>
          </p:nvSpPr>
          <p:spPr>
            <a:xfrm>
              <a:off x="2863850" y="3164206"/>
              <a:ext cx="2717430" cy="45719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Rectangle 472">
              <a:extLst>
                <a:ext uri="{FF2B5EF4-FFF2-40B4-BE49-F238E27FC236}">
                  <a16:creationId xmlns:a16="http://schemas.microsoft.com/office/drawing/2014/main" id="{EAC51F7B-98B7-7B4F-AC8F-E7E0C5EEB52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>
              <a:extLst>
                <a:ext uri="{FF2B5EF4-FFF2-40B4-BE49-F238E27FC236}">
                  <a16:creationId xmlns:a16="http://schemas.microsoft.com/office/drawing/2014/main" id="{1A96F57B-1EB7-A44C-BFCE-B4323E86146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>
              <a:extLst>
                <a:ext uri="{FF2B5EF4-FFF2-40B4-BE49-F238E27FC236}">
                  <a16:creationId xmlns:a16="http://schemas.microsoft.com/office/drawing/2014/main" id="{33DE5670-D784-AC4A-80A7-07EBFB57ACB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>
              <a:extLst>
                <a:ext uri="{FF2B5EF4-FFF2-40B4-BE49-F238E27FC236}">
                  <a16:creationId xmlns:a16="http://schemas.microsoft.com/office/drawing/2014/main" id="{A20ACDDA-8920-674F-8F95-D9A077DBF13C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Right Triangle 476">
              <a:extLst>
                <a:ext uri="{FF2B5EF4-FFF2-40B4-BE49-F238E27FC236}">
                  <a16:creationId xmlns:a16="http://schemas.microsoft.com/office/drawing/2014/main" id="{506EEA05-59BC-E64D-AAA3-059C018BB910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Freeform 477">
              <a:extLst>
                <a:ext uri="{FF2B5EF4-FFF2-40B4-BE49-F238E27FC236}">
                  <a16:creationId xmlns:a16="http://schemas.microsoft.com/office/drawing/2014/main" id="{686934D2-2C8C-474B-815D-E0F5E2D01B3F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>
              <a:extLst>
                <a:ext uri="{FF2B5EF4-FFF2-40B4-BE49-F238E27FC236}">
                  <a16:creationId xmlns:a16="http://schemas.microsoft.com/office/drawing/2014/main" id="{D8C2626A-592A-8147-91B7-4F3D26B9D33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>
              <a:extLst>
                <a:ext uri="{FF2B5EF4-FFF2-40B4-BE49-F238E27FC236}">
                  <a16:creationId xmlns:a16="http://schemas.microsoft.com/office/drawing/2014/main" id="{B6A43FA9-FA50-5341-AA83-829F112B3E32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>
              <a:extLst>
                <a:ext uri="{FF2B5EF4-FFF2-40B4-BE49-F238E27FC236}">
                  <a16:creationId xmlns:a16="http://schemas.microsoft.com/office/drawing/2014/main" id="{2824A4A0-BBDE-9244-9587-07A7588911D9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>
              <a:extLst>
                <a:ext uri="{FF2B5EF4-FFF2-40B4-BE49-F238E27FC236}">
                  <a16:creationId xmlns:a16="http://schemas.microsoft.com/office/drawing/2014/main" id="{9A2FF85E-C4F1-084E-B83C-6050968749B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>
              <a:extLst>
                <a:ext uri="{FF2B5EF4-FFF2-40B4-BE49-F238E27FC236}">
                  <a16:creationId xmlns:a16="http://schemas.microsoft.com/office/drawing/2014/main" id="{597EC9E6-1895-1E44-8DEE-D592B0966FE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>
              <a:extLst>
                <a:ext uri="{FF2B5EF4-FFF2-40B4-BE49-F238E27FC236}">
                  <a16:creationId xmlns:a16="http://schemas.microsoft.com/office/drawing/2014/main" id="{FEB00D71-2705-5644-A93A-215FDDBCB184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>
              <a:extLst>
                <a:ext uri="{FF2B5EF4-FFF2-40B4-BE49-F238E27FC236}">
                  <a16:creationId xmlns:a16="http://schemas.microsoft.com/office/drawing/2014/main" id="{8A190599-465F-EE40-93B8-5D659A1BB6BD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>
              <a:extLst>
                <a:ext uri="{FF2B5EF4-FFF2-40B4-BE49-F238E27FC236}">
                  <a16:creationId xmlns:a16="http://schemas.microsoft.com/office/drawing/2014/main" id="{8DFAEC71-B6CE-B341-B7B8-3CE4C1628F0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>
              <a:extLst>
                <a:ext uri="{FF2B5EF4-FFF2-40B4-BE49-F238E27FC236}">
                  <a16:creationId xmlns:a16="http://schemas.microsoft.com/office/drawing/2014/main" id="{DCA92EB3-88EB-4143-87FE-476D7C5CA02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>
              <a:extLst>
                <a:ext uri="{FF2B5EF4-FFF2-40B4-BE49-F238E27FC236}">
                  <a16:creationId xmlns:a16="http://schemas.microsoft.com/office/drawing/2014/main" id="{3BDEA818-51B9-B748-8C25-5B138988B9C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>
              <a:extLst>
                <a:ext uri="{FF2B5EF4-FFF2-40B4-BE49-F238E27FC236}">
                  <a16:creationId xmlns:a16="http://schemas.microsoft.com/office/drawing/2014/main" id="{C4FB7415-A296-9A49-B70C-1A98A1554B1A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>
              <a:extLst>
                <a:ext uri="{FF2B5EF4-FFF2-40B4-BE49-F238E27FC236}">
                  <a16:creationId xmlns:a16="http://schemas.microsoft.com/office/drawing/2014/main" id="{E06286A5-F6ED-FC4A-9F1C-53FCCCC68A7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>
              <a:extLst>
                <a:ext uri="{FF2B5EF4-FFF2-40B4-BE49-F238E27FC236}">
                  <a16:creationId xmlns:a16="http://schemas.microsoft.com/office/drawing/2014/main" id="{95936FC0-7211-1545-B25E-F2F6B7CEBD93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>
              <a:extLst>
                <a:ext uri="{FF2B5EF4-FFF2-40B4-BE49-F238E27FC236}">
                  <a16:creationId xmlns:a16="http://schemas.microsoft.com/office/drawing/2014/main" id="{DF289CFE-A500-3F46-A51F-14E1BB86257C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>
              <a:extLst>
                <a:ext uri="{FF2B5EF4-FFF2-40B4-BE49-F238E27FC236}">
                  <a16:creationId xmlns:a16="http://schemas.microsoft.com/office/drawing/2014/main" id="{DCB79CC1-643A-FD47-83FB-39FD0B35ADD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4" name="Oval 493">
              <a:extLst>
                <a:ext uri="{FF2B5EF4-FFF2-40B4-BE49-F238E27FC236}">
                  <a16:creationId xmlns:a16="http://schemas.microsoft.com/office/drawing/2014/main" id="{553B3B32-8EC8-E54C-B7D1-695E1E68136A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5" name="Oval 494">
              <a:extLst>
                <a:ext uri="{FF2B5EF4-FFF2-40B4-BE49-F238E27FC236}">
                  <a16:creationId xmlns:a16="http://schemas.microsoft.com/office/drawing/2014/main" id="{15E9357C-AD26-5C4D-A33E-FF8708C71A1E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6" name="Oval 495">
              <a:extLst>
                <a:ext uri="{FF2B5EF4-FFF2-40B4-BE49-F238E27FC236}">
                  <a16:creationId xmlns:a16="http://schemas.microsoft.com/office/drawing/2014/main" id="{99C3C14B-83DD-A642-98EB-1A937CADA4B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Oval 496">
              <a:extLst>
                <a:ext uri="{FF2B5EF4-FFF2-40B4-BE49-F238E27FC236}">
                  <a16:creationId xmlns:a16="http://schemas.microsoft.com/office/drawing/2014/main" id="{C562BABB-BDA7-A94A-9F10-39AB6D091662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8" name="Oval 497">
              <a:extLst>
                <a:ext uri="{FF2B5EF4-FFF2-40B4-BE49-F238E27FC236}">
                  <a16:creationId xmlns:a16="http://schemas.microsoft.com/office/drawing/2014/main" id="{110EB9C4-D80A-524D-BCE0-FCEB4C760CB1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9" name="Oval 498">
              <a:extLst>
                <a:ext uri="{FF2B5EF4-FFF2-40B4-BE49-F238E27FC236}">
                  <a16:creationId xmlns:a16="http://schemas.microsoft.com/office/drawing/2014/main" id="{77FA196C-945B-A54E-9CA1-5B59879AE27C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0" name="Oval 499">
              <a:extLst>
                <a:ext uri="{FF2B5EF4-FFF2-40B4-BE49-F238E27FC236}">
                  <a16:creationId xmlns:a16="http://schemas.microsoft.com/office/drawing/2014/main" id="{CACFA7AE-BBCD-3843-B5F2-7AE605A47C5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1" name="Oval 500">
              <a:extLst>
                <a:ext uri="{FF2B5EF4-FFF2-40B4-BE49-F238E27FC236}">
                  <a16:creationId xmlns:a16="http://schemas.microsoft.com/office/drawing/2014/main" id="{A86AAD4C-3F7B-0442-8648-67EC7A7D091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2" name="Oval 501">
              <a:extLst>
                <a:ext uri="{FF2B5EF4-FFF2-40B4-BE49-F238E27FC236}">
                  <a16:creationId xmlns:a16="http://schemas.microsoft.com/office/drawing/2014/main" id="{31EF7830-BD2E-1747-86C9-18C2877B412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3" name="Oval 502">
              <a:extLst>
                <a:ext uri="{FF2B5EF4-FFF2-40B4-BE49-F238E27FC236}">
                  <a16:creationId xmlns:a16="http://schemas.microsoft.com/office/drawing/2014/main" id="{6CEF2870-68E3-B54D-945F-321AB1981538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4" name="Oval 503">
              <a:extLst>
                <a:ext uri="{FF2B5EF4-FFF2-40B4-BE49-F238E27FC236}">
                  <a16:creationId xmlns:a16="http://schemas.microsoft.com/office/drawing/2014/main" id="{37639ABB-29C7-8A44-8150-D761AF70C33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5" name="Oval 504">
              <a:extLst>
                <a:ext uri="{FF2B5EF4-FFF2-40B4-BE49-F238E27FC236}">
                  <a16:creationId xmlns:a16="http://schemas.microsoft.com/office/drawing/2014/main" id="{2E42BE89-7D3E-B04F-9FC0-AE0F021AB4C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6" name="Oval 505">
              <a:extLst>
                <a:ext uri="{FF2B5EF4-FFF2-40B4-BE49-F238E27FC236}">
                  <a16:creationId xmlns:a16="http://schemas.microsoft.com/office/drawing/2014/main" id="{1CB2DEEC-78A2-6445-9A9F-F944F75999D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7" name="Oval 506">
              <a:extLst>
                <a:ext uri="{FF2B5EF4-FFF2-40B4-BE49-F238E27FC236}">
                  <a16:creationId xmlns:a16="http://schemas.microsoft.com/office/drawing/2014/main" id="{88179E03-F479-2E44-B5AF-05171E0D2BE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8" name="Oval 507">
              <a:extLst>
                <a:ext uri="{FF2B5EF4-FFF2-40B4-BE49-F238E27FC236}">
                  <a16:creationId xmlns:a16="http://schemas.microsoft.com/office/drawing/2014/main" id="{14CEDCA3-5C69-D546-B6B7-76E208DB75B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9" name="Oval 508">
              <a:extLst>
                <a:ext uri="{FF2B5EF4-FFF2-40B4-BE49-F238E27FC236}">
                  <a16:creationId xmlns:a16="http://schemas.microsoft.com/office/drawing/2014/main" id="{34177A1E-C443-7B4F-952C-10BA2FFFDB2E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0" name="Oval 509">
              <a:extLst>
                <a:ext uri="{FF2B5EF4-FFF2-40B4-BE49-F238E27FC236}">
                  <a16:creationId xmlns:a16="http://schemas.microsoft.com/office/drawing/2014/main" id="{D57E4CAE-FDE7-584F-9A6C-27E40693CDE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1" name="Oval 510">
              <a:extLst>
                <a:ext uri="{FF2B5EF4-FFF2-40B4-BE49-F238E27FC236}">
                  <a16:creationId xmlns:a16="http://schemas.microsoft.com/office/drawing/2014/main" id="{FC40E97F-C807-F945-B764-856018D9ABA2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12" name="Group 511">
            <a:extLst>
              <a:ext uri="{FF2B5EF4-FFF2-40B4-BE49-F238E27FC236}">
                <a16:creationId xmlns:a16="http://schemas.microsoft.com/office/drawing/2014/main" id="{61E269DB-B6E0-3F42-AE7F-A091DD0C8A63}"/>
              </a:ext>
            </a:extLst>
          </p:cNvPr>
          <p:cNvGrpSpPr/>
          <p:nvPr/>
        </p:nvGrpSpPr>
        <p:grpSpPr>
          <a:xfrm rot="17964423">
            <a:off x="4410072" y="699018"/>
            <a:ext cx="607961" cy="79690"/>
            <a:chOff x="2850515" y="2977176"/>
            <a:chExt cx="2730765" cy="451824"/>
          </a:xfrm>
        </p:grpSpPr>
        <p:sp>
          <p:nvSpPr>
            <p:cNvPr id="513" name="Rectangle 512">
              <a:extLst>
                <a:ext uri="{FF2B5EF4-FFF2-40B4-BE49-F238E27FC236}">
                  <a16:creationId xmlns:a16="http://schemas.microsoft.com/office/drawing/2014/main" id="{9D39B426-3DF4-7E4D-A731-DD8D3C25B00A}"/>
                </a:ext>
              </a:extLst>
            </p:cNvPr>
            <p:cNvSpPr/>
            <p:nvPr/>
          </p:nvSpPr>
          <p:spPr>
            <a:xfrm>
              <a:off x="2863850" y="3164206"/>
              <a:ext cx="2717430" cy="45719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4" name="Rectangle 513">
              <a:extLst>
                <a:ext uri="{FF2B5EF4-FFF2-40B4-BE49-F238E27FC236}">
                  <a16:creationId xmlns:a16="http://schemas.microsoft.com/office/drawing/2014/main" id="{7C9A8850-442C-9C4D-895A-D5EA52AE127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5" name="Oval 514">
              <a:extLst>
                <a:ext uri="{FF2B5EF4-FFF2-40B4-BE49-F238E27FC236}">
                  <a16:creationId xmlns:a16="http://schemas.microsoft.com/office/drawing/2014/main" id="{2962CABF-86B6-2640-99DE-C5CBE550022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6" name="Oval 515">
              <a:extLst>
                <a:ext uri="{FF2B5EF4-FFF2-40B4-BE49-F238E27FC236}">
                  <a16:creationId xmlns:a16="http://schemas.microsoft.com/office/drawing/2014/main" id="{ED0D2BC2-0D52-614A-8CDF-6ED10FA0193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7" name="Oval 516">
              <a:extLst>
                <a:ext uri="{FF2B5EF4-FFF2-40B4-BE49-F238E27FC236}">
                  <a16:creationId xmlns:a16="http://schemas.microsoft.com/office/drawing/2014/main" id="{FB587121-A520-2345-8607-9050CBAC773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8" name="Right Triangle 517">
              <a:extLst>
                <a:ext uri="{FF2B5EF4-FFF2-40B4-BE49-F238E27FC236}">
                  <a16:creationId xmlns:a16="http://schemas.microsoft.com/office/drawing/2014/main" id="{047FEC41-0A2F-4A4E-8A4C-A75B44DCED0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9" name="Freeform 518">
              <a:extLst>
                <a:ext uri="{FF2B5EF4-FFF2-40B4-BE49-F238E27FC236}">
                  <a16:creationId xmlns:a16="http://schemas.microsoft.com/office/drawing/2014/main" id="{D3069E57-87D5-5C40-BA46-34C8060A417F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0" name="Oval 519">
              <a:extLst>
                <a:ext uri="{FF2B5EF4-FFF2-40B4-BE49-F238E27FC236}">
                  <a16:creationId xmlns:a16="http://schemas.microsoft.com/office/drawing/2014/main" id="{6D3F2811-D4FB-FD4B-9612-F119FB6FF41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1" name="Oval 520">
              <a:extLst>
                <a:ext uri="{FF2B5EF4-FFF2-40B4-BE49-F238E27FC236}">
                  <a16:creationId xmlns:a16="http://schemas.microsoft.com/office/drawing/2014/main" id="{EA3D1F36-EE99-7E4F-8FD2-96360CB9C581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2" name="Oval 521">
              <a:extLst>
                <a:ext uri="{FF2B5EF4-FFF2-40B4-BE49-F238E27FC236}">
                  <a16:creationId xmlns:a16="http://schemas.microsoft.com/office/drawing/2014/main" id="{E61F775C-9D86-0E4A-922A-ACBAC328E7F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3" name="Oval 522">
              <a:extLst>
                <a:ext uri="{FF2B5EF4-FFF2-40B4-BE49-F238E27FC236}">
                  <a16:creationId xmlns:a16="http://schemas.microsoft.com/office/drawing/2014/main" id="{B070AADE-9F3C-7E47-89D2-0EA28425F900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4" name="Oval 523">
              <a:extLst>
                <a:ext uri="{FF2B5EF4-FFF2-40B4-BE49-F238E27FC236}">
                  <a16:creationId xmlns:a16="http://schemas.microsoft.com/office/drawing/2014/main" id="{D99C477E-C042-564F-85BE-FA32888DAC59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5" name="Oval 524">
              <a:extLst>
                <a:ext uri="{FF2B5EF4-FFF2-40B4-BE49-F238E27FC236}">
                  <a16:creationId xmlns:a16="http://schemas.microsoft.com/office/drawing/2014/main" id="{E6938856-9C50-FB4B-861D-C62DFB915952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Oval 525">
              <a:extLst>
                <a:ext uri="{FF2B5EF4-FFF2-40B4-BE49-F238E27FC236}">
                  <a16:creationId xmlns:a16="http://schemas.microsoft.com/office/drawing/2014/main" id="{F854CAA5-169F-3142-AB29-28C9D85F5EFA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>
              <a:extLst>
                <a:ext uri="{FF2B5EF4-FFF2-40B4-BE49-F238E27FC236}">
                  <a16:creationId xmlns:a16="http://schemas.microsoft.com/office/drawing/2014/main" id="{848916FD-0045-D446-90DB-D1B7D98766F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>
              <a:extLst>
                <a:ext uri="{FF2B5EF4-FFF2-40B4-BE49-F238E27FC236}">
                  <a16:creationId xmlns:a16="http://schemas.microsoft.com/office/drawing/2014/main" id="{68376A20-A925-964E-9C12-309DC85E082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>
              <a:extLst>
                <a:ext uri="{FF2B5EF4-FFF2-40B4-BE49-F238E27FC236}">
                  <a16:creationId xmlns:a16="http://schemas.microsoft.com/office/drawing/2014/main" id="{DE22466F-608C-444E-A8C7-008AA1B73DB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Oval 529">
              <a:extLst>
                <a:ext uri="{FF2B5EF4-FFF2-40B4-BE49-F238E27FC236}">
                  <a16:creationId xmlns:a16="http://schemas.microsoft.com/office/drawing/2014/main" id="{09184832-1B0B-BC4F-92F7-6D4D539F1037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Oval 530">
              <a:extLst>
                <a:ext uri="{FF2B5EF4-FFF2-40B4-BE49-F238E27FC236}">
                  <a16:creationId xmlns:a16="http://schemas.microsoft.com/office/drawing/2014/main" id="{8112AC1F-18E2-1D4B-921C-8D17C4DC4C48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>
              <a:extLst>
                <a:ext uri="{FF2B5EF4-FFF2-40B4-BE49-F238E27FC236}">
                  <a16:creationId xmlns:a16="http://schemas.microsoft.com/office/drawing/2014/main" id="{B36F1447-E412-9741-9B2E-67D9627828E0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>
              <a:extLst>
                <a:ext uri="{FF2B5EF4-FFF2-40B4-BE49-F238E27FC236}">
                  <a16:creationId xmlns:a16="http://schemas.microsoft.com/office/drawing/2014/main" id="{15F49297-3676-A646-BADB-B18A1969E5C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>
              <a:extLst>
                <a:ext uri="{FF2B5EF4-FFF2-40B4-BE49-F238E27FC236}">
                  <a16:creationId xmlns:a16="http://schemas.microsoft.com/office/drawing/2014/main" id="{311A45DF-F0E9-7446-9056-50580442FFD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5" name="Oval 534">
              <a:extLst>
                <a:ext uri="{FF2B5EF4-FFF2-40B4-BE49-F238E27FC236}">
                  <a16:creationId xmlns:a16="http://schemas.microsoft.com/office/drawing/2014/main" id="{08ABE7DD-AF0D-124D-855C-86425C97850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6" name="Oval 535">
              <a:extLst>
                <a:ext uri="{FF2B5EF4-FFF2-40B4-BE49-F238E27FC236}">
                  <a16:creationId xmlns:a16="http://schemas.microsoft.com/office/drawing/2014/main" id="{5D1C1973-F39E-CC48-989B-433641CD33EA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7" name="Oval 536">
              <a:extLst>
                <a:ext uri="{FF2B5EF4-FFF2-40B4-BE49-F238E27FC236}">
                  <a16:creationId xmlns:a16="http://schemas.microsoft.com/office/drawing/2014/main" id="{9D27E20D-5E80-0C48-B031-03E4886F2B26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Oval 537">
              <a:extLst>
                <a:ext uri="{FF2B5EF4-FFF2-40B4-BE49-F238E27FC236}">
                  <a16:creationId xmlns:a16="http://schemas.microsoft.com/office/drawing/2014/main" id="{80880D9D-360C-E440-A41E-3C86D4AD6A4A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>
              <a:extLst>
                <a:ext uri="{FF2B5EF4-FFF2-40B4-BE49-F238E27FC236}">
                  <a16:creationId xmlns:a16="http://schemas.microsoft.com/office/drawing/2014/main" id="{803346FF-C226-B746-AC78-EAA3A0784CC1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>
              <a:extLst>
                <a:ext uri="{FF2B5EF4-FFF2-40B4-BE49-F238E27FC236}">
                  <a16:creationId xmlns:a16="http://schemas.microsoft.com/office/drawing/2014/main" id="{1B463E69-F4D3-EF46-B3B5-986C9F09D79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Oval 540">
              <a:extLst>
                <a:ext uri="{FF2B5EF4-FFF2-40B4-BE49-F238E27FC236}">
                  <a16:creationId xmlns:a16="http://schemas.microsoft.com/office/drawing/2014/main" id="{E5E99AD3-5256-0847-9C80-97601DD0BD4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Oval 541">
              <a:extLst>
                <a:ext uri="{FF2B5EF4-FFF2-40B4-BE49-F238E27FC236}">
                  <a16:creationId xmlns:a16="http://schemas.microsoft.com/office/drawing/2014/main" id="{06EAA520-54F2-8646-A255-E866E10A6B9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Oval 542">
              <a:extLst>
                <a:ext uri="{FF2B5EF4-FFF2-40B4-BE49-F238E27FC236}">
                  <a16:creationId xmlns:a16="http://schemas.microsoft.com/office/drawing/2014/main" id="{04EDBDBC-F599-EB48-A237-2C797D3DF8E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>
              <a:extLst>
                <a:ext uri="{FF2B5EF4-FFF2-40B4-BE49-F238E27FC236}">
                  <a16:creationId xmlns:a16="http://schemas.microsoft.com/office/drawing/2014/main" id="{EE2C41F4-5B91-8F42-B064-D5AE88FCAA94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>
              <a:extLst>
                <a:ext uri="{FF2B5EF4-FFF2-40B4-BE49-F238E27FC236}">
                  <a16:creationId xmlns:a16="http://schemas.microsoft.com/office/drawing/2014/main" id="{41C36F61-FC1E-4540-A266-EC214048A21A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>
              <a:extLst>
                <a:ext uri="{FF2B5EF4-FFF2-40B4-BE49-F238E27FC236}">
                  <a16:creationId xmlns:a16="http://schemas.microsoft.com/office/drawing/2014/main" id="{7A5CD6FC-6C27-5E4A-9A2E-D90E9925D60F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>
              <a:extLst>
                <a:ext uri="{FF2B5EF4-FFF2-40B4-BE49-F238E27FC236}">
                  <a16:creationId xmlns:a16="http://schemas.microsoft.com/office/drawing/2014/main" id="{C0407BBA-D5EA-B944-B8AD-79019C9D92A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>
              <a:extLst>
                <a:ext uri="{FF2B5EF4-FFF2-40B4-BE49-F238E27FC236}">
                  <a16:creationId xmlns:a16="http://schemas.microsoft.com/office/drawing/2014/main" id="{B32AEA15-17D2-3F4E-ACDC-F7529476D516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9" name="Oval 548">
              <a:extLst>
                <a:ext uri="{FF2B5EF4-FFF2-40B4-BE49-F238E27FC236}">
                  <a16:creationId xmlns:a16="http://schemas.microsoft.com/office/drawing/2014/main" id="{6CA56BE1-DA3A-3A46-85EE-E2A17C3B8F6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0" name="Oval 549">
              <a:extLst>
                <a:ext uri="{FF2B5EF4-FFF2-40B4-BE49-F238E27FC236}">
                  <a16:creationId xmlns:a16="http://schemas.microsoft.com/office/drawing/2014/main" id="{EEB42903-C3B7-4F48-B3CD-A7DE3A883B3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1" name="Oval 550">
              <a:extLst>
                <a:ext uri="{FF2B5EF4-FFF2-40B4-BE49-F238E27FC236}">
                  <a16:creationId xmlns:a16="http://schemas.microsoft.com/office/drawing/2014/main" id="{B176F4CA-2AD0-7946-83C1-8CEE84BD9877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Oval 551">
              <a:extLst>
                <a:ext uri="{FF2B5EF4-FFF2-40B4-BE49-F238E27FC236}">
                  <a16:creationId xmlns:a16="http://schemas.microsoft.com/office/drawing/2014/main" id="{02BF74BF-FFC1-3241-AFAF-FA7DA87D797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53" name="Rectangle 83">
            <a:extLst>
              <a:ext uri="{FF2B5EF4-FFF2-40B4-BE49-F238E27FC236}">
                <a16:creationId xmlns:a16="http://schemas.microsoft.com/office/drawing/2014/main" id="{65A09982-E3E3-FD43-9489-62CAD0D4ADA0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76979" y="626265"/>
            <a:ext cx="105699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…</a:t>
            </a:r>
          </a:p>
        </p:txBody>
      </p:sp>
      <p:sp>
        <p:nvSpPr>
          <p:cNvPr id="554" name="Rectangle 83">
            <a:extLst>
              <a:ext uri="{FF2B5EF4-FFF2-40B4-BE49-F238E27FC236}">
                <a16:creationId xmlns:a16="http://schemas.microsoft.com/office/drawing/2014/main" id="{8F1F1174-E60E-0A42-879A-F23DA0E6DF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94812" y="357346"/>
            <a:ext cx="105699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u="sng" dirty="0">
                <a:latin typeface="Avenir Book"/>
                <a:cs typeface="Avenir Book"/>
              </a:rPr>
              <a:t>Principle</a:t>
            </a:r>
          </a:p>
        </p:txBody>
      </p:sp>
      <p:sp>
        <p:nvSpPr>
          <p:cNvPr id="555" name="Rectangle 554">
            <a:extLst>
              <a:ext uri="{FF2B5EF4-FFF2-40B4-BE49-F238E27FC236}">
                <a16:creationId xmlns:a16="http://schemas.microsoft.com/office/drawing/2014/main" id="{6FE53F3F-3D5F-6E44-9328-DEA7C55A1863}"/>
              </a:ext>
            </a:extLst>
          </p:cNvPr>
          <p:cNvSpPr/>
          <p:nvPr/>
        </p:nvSpPr>
        <p:spPr>
          <a:xfrm>
            <a:off x="2211971" y="550926"/>
            <a:ext cx="627095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i="1" baseline="30000" dirty="0">
                <a:solidFill>
                  <a:srgbClr val="666666"/>
                </a:solidFill>
                <a:latin typeface="Avenir Roman" panose="02000503020000020003" pitchFamily="2" charset="0"/>
              </a:rPr>
              <a:t>10</a:t>
            </a:r>
            <a:r>
              <a:rPr lang="en-US" sz="1400" i="1" dirty="0">
                <a:solidFill>
                  <a:srgbClr val="666666"/>
                </a:solidFill>
                <a:latin typeface="Avenir Roman" panose="02000503020000020003" pitchFamily="2" charset="0"/>
              </a:rPr>
              <a:t>B</a:t>
            </a:r>
            <a:r>
              <a:rPr lang="en-US" sz="1400" i="1" baseline="-25000" dirty="0">
                <a:solidFill>
                  <a:srgbClr val="666666"/>
                </a:solidFill>
                <a:latin typeface="Avenir Roman" panose="02000503020000020003" pitchFamily="2" charset="0"/>
              </a:rPr>
              <a:t>4</a:t>
            </a:r>
            <a:r>
              <a:rPr lang="en-US" sz="1400" i="1" dirty="0">
                <a:solidFill>
                  <a:srgbClr val="666666"/>
                </a:solidFill>
                <a:latin typeface="Avenir Roman" panose="02000503020000020003" pitchFamily="2" charset="0"/>
              </a:rPr>
              <a:t>C</a:t>
            </a:r>
            <a:endParaRPr lang="en-GB" sz="1400" dirty="0"/>
          </a:p>
        </p:txBody>
      </p:sp>
      <p:cxnSp>
        <p:nvCxnSpPr>
          <p:cNvPr id="556" name="Straight Arrow Connector 555">
            <a:extLst>
              <a:ext uri="{FF2B5EF4-FFF2-40B4-BE49-F238E27FC236}">
                <a16:creationId xmlns:a16="http://schemas.microsoft.com/office/drawing/2014/main" id="{B9D8852C-CB0F-EE49-8771-632A7547EB89}"/>
              </a:ext>
            </a:extLst>
          </p:cNvPr>
          <p:cNvCxnSpPr>
            <a:cxnSpLocks/>
          </p:cNvCxnSpPr>
          <p:nvPr/>
        </p:nvCxnSpPr>
        <p:spPr>
          <a:xfrm flipH="1">
            <a:off x="2226649" y="782454"/>
            <a:ext cx="193885" cy="208227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" name="Rectangle 3">
            <a:extLst>
              <a:ext uri="{FF2B5EF4-FFF2-40B4-BE49-F238E27FC236}">
                <a16:creationId xmlns:a16="http://schemas.microsoft.com/office/drawing/2014/main" id="{D66BF3DA-79F8-B342-BEFF-FA712DCBDB0F}"/>
              </a:ext>
            </a:extLst>
          </p:cNvPr>
          <p:cNvSpPr/>
          <p:nvPr/>
        </p:nvSpPr>
        <p:spPr>
          <a:xfrm>
            <a:off x="31665" y="4461"/>
            <a:ext cx="13756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</a:t>
            </a:r>
            <a:endParaRPr lang="en-GB" dirty="0"/>
          </a:p>
        </p:txBody>
      </p:sp>
      <p:pic>
        <p:nvPicPr>
          <p:cNvPr id="558" name="Picture 557">
            <a:extLst>
              <a:ext uri="{FF2B5EF4-FFF2-40B4-BE49-F238E27FC236}">
                <a16:creationId xmlns:a16="http://schemas.microsoft.com/office/drawing/2014/main" id="{565A1ACB-4ECF-F143-89DD-386D33B0C77D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2"/>
          <a:stretch/>
        </p:blipFill>
        <p:spPr>
          <a:xfrm>
            <a:off x="6585739" y="4202672"/>
            <a:ext cx="5549898" cy="2396507"/>
          </a:xfrm>
          <a:prstGeom prst="rect">
            <a:avLst/>
          </a:prstGeom>
        </p:spPr>
      </p:pic>
      <p:sp>
        <p:nvSpPr>
          <p:cNvPr id="559" name="Rettangolo 47">
            <a:extLst>
              <a:ext uri="{FF2B5EF4-FFF2-40B4-BE49-F238E27FC236}">
                <a16:creationId xmlns:a16="http://schemas.microsoft.com/office/drawing/2014/main" id="{EC31FFCC-3834-9941-B162-74AF774BD110}"/>
              </a:ext>
            </a:extLst>
          </p:cNvPr>
          <p:cNvSpPr/>
          <p:nvPr/>
        </p:nvSpPr>
        <p:spPr>
          <a:xfrm>
            <a:off x="7945770" y="506237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 tube</a:t>
            </a:r>
          </a:p>
        </p:txBody>
      </p:sp>
      <p:sp>
        <p:nvSpPr>
          <p:cNvPr id="560" name="Rettangolo 47">
            <a:extLst>
              <a:ext uri="{FF2B5EF4-FFF2-40B4-BE49-F238E27FC236}">
                <a16:creationId xmlns:a16="http://schemas.microsoft.com/office/drawing/2014/main" id="{8BCD639A-E357-4D48-B313-98D5FF4D2A5A}"/>
              </a:ext>
            </a:extLst>
          </p:cNvPr>
          <p:cNvSpPr/>
          <p:nvPr/>
        </p:nvSpPr>
        <p:spPr>
          <a:xfrm>
            <a:off x="6115350" y="4719156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561" name="Rettangolo 47">
            <a:extLst>
              <a:ext uri="{FF2B5EF4-FFF2-40B4-BE49-F238E27FC236}">
                <a16:creationId xmlns:a16="http://schemas.microsoft.com/office/drawing/2014/main" id="{4D1070A8-4E71-3941-9FF3-AE9AE791EAB7}"/>
              </a:ext>
            </a:extLst>
          </p:cNvPr>
          <p:cNvSpPr/>
          <p:nvPr/>
        </p:nvSpPr>
        <p:spPr>
          <a:xfrm>
            <a:off x="9717710" y="4333463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user</a:t>
            </a:r>
          </a:p>
        </p:txBody>
      </p:sp>
      <p:sp>
        <p:nvSpPr>
          <p:cNvPr id="562" name="Rettangolo 47">
            <a:extLst>
              <a:ext uri="{FF2B5EF4-FFF2-40B4-BE49-F238E27FC236}">
                <a16:creationId xmlns:a16="http://schemas.microsoft.com/office/drawing/2014/main" id="{AF8A0626-90FC-9247-80B5-BB2EEDCC99E2}"/>
              </a:ext>
            </a:extLst>
          </p:cNvPr>
          <p:cNvSpPr/>
          <p:nvPr/>
        </p:nvSpPr>
        <p:spPr>
          <a:xfrm>
            <a:off x="7072329" y="6178490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 arm</a:t>
            </a:r>
          </a:p>
        </p:txBody>
      </p:sp>
      <p:sp>
        <p:nvSpPr>
          <p:cNvPr id="563" name="Left Brace 562">
            <a:extLst>
              <a:ext uri="{FF2B5EF4-FFF2-40B4-BE49-F238E27FC236}">
                <a16:creationId xmlns:a16="http://schemas.microsoft.com/office/drawing/2014/main" id="{0BBAE374-119A-8740-9A3F-A5875307B7B6}"/>
              </a:ext>
            </a:extLst>
          </p:cNvPr>
          <p:cNvSpPr/>
          <p:nvPr/>
        </p:nvSpPr>
        <p:spPr>
          <a:xfrm rot="16828600">
            <a:off x="8109002" y="4737951"/>
            <a:ext cx="175468" cy="2852322"/>
          </a:xfrm>
          <a:prstGeom prst="leftBrace">
            <a:avLst/>
          </a:prstGeom>
          <a:ln w="1905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564" name="Straight Connector 563">
            <a:extLst>
              <a:ext uri="{FF2B5EF4-FFF2-40B4-BE49-F238E27FC236}">
                <a16:creationId xmlns:a16="http://schemas.microsoft.com/office/drawing/2014/main" id="{8E373E9F-01BC-8A44-8366-0F411382256D}"/>
              </a:ext>
            </a:extLst>
          </p:cNvPr>
          <p:cNvCxnSpPr>
            <a:cxnSpLocks/>
          </p:cNvCxnSpPr>
          <p:nvPr/>
        </p:nvCxnSpPr>
        <p:spPr>
          <a:xfrm>
            <a:off x="10042247" y="4278334"/>
            <a:ext cx="55660" cy="2106830"/>
          </a:xfrm>
          <a:prstGeom prst="line">
            <a:avLst/>
          </a:prstGeom>
          <a:ln w="38100">
            <a:solidFill>
              <a:schemeClr val="bg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5" name="Rectangle 564">
            <a:extLst>
              <a:ext uri="{FF2B5EF4-FFF2-40B4-BE49-F238E27FC236}">
                <a16:creationId xmlns:a16="http://schemas.microsoft.com/office/drawing/2014/main" id="{FB48D69D-FA5E-394A-A2D8-8573751A3265}"/>
              </a:ext>
            </a:extLst>
          </p:cNvPr>
          <p:cNvSpPr/>
          <p:nvPr/>
        </p:nvSpPr>
        <p:spPr>
          <a:xfrm>
            <a:off x="8229895" y="4234643"/>
            <a:ext cx="186801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GB" sz="1400" dirty="0">
                <a:solidFill>
                  <a:schemeClr val="bg1"/>
                </a:solidFill>
                <a:latin typeface="Avenir Roman" panose="02000503020000020003" pitchFamily="2" charset="0"/>
              </a:rPr>
              <a:t>sample rotation axis </a:t>
            </a:r>
          </a:p>
        </p:txBody>
      </p:sp>
      <p:cxnSp>
        <p:nvCxnSpPr>
          <p:cNvPr id="566" name="Straight Arrow Connector 565">
            <a:extLst>
              <a:ext uri="{FF2B5EF4-FFF2-40B4-BE49-F238E27FC236}">
                <a16:creationId xmlns:a16="http://schemas.microsoft.com/office/drawing/2014/main" id="{A68141D1-C020-EC4E-B3C6-60D168FD758C}"/>
              </a:ext>
            </a:extLst>
          </p:cNvPr>
          <p:cNvCxnSpPr>
            <a:cxnSpLocks/>
          </p:cNvCxnSpPr>
          <p:nvPr/>
        </p:nvCxnSpPr>
        <p:spPr>
          <a:xfrm flipH="1" flipV="1">
            <a:off x="10565686" y="5400925"/>
            <a:ext cx="1871659" cy="339919"/>
          </a:xfrm>
          <a:prstGeom prst="straightConnector1">
            <a:avLst/>
          </a:prstGeom>
          <a:ln w="38100">
            <a:solidFill>
              <a:schemeClr val="bg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67" name="Rettangolo 47">
            <a:extLst>
              <a:ext uri="{FF2B5EF4-FFF2-40B4-BE49-F238E27FC236}">
                <a16:creationId xmlns:a16="http://schemas.microsoft.com/office/drawing/2014/main" id="{8FD785B4-061D-A843-BF2E-7A60F07F50CE}"/>
              </a:ext>
            </a:extLst>
          </p:cNvPr>
          <p:cNvSpPr/>
          <p:nvPr/>
        </p:nvSpPr>
        <p:spPr>
          <a:xfrm>
            <a:off x="10512914" y="4758435"/>
            <a:ext cx="192443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incoming </a:t>
            </a:r>
          </a:p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neutrons</a:t>
            </a:r>
          </a:p>
        </p:txBody>
      </p:sp>
      <p:sp>
        <p:nvSpPr>
          <p:cNvPr id="568" name="Arc 567">
            <a:extLst>
              <a:ext uri="{FF2B5EF4-FFF2-40B4-BE49-F238E27FC236}">
                <a16:creationId xmlns:a16="http://schemas.microsoft.com/office/drawing/2014/main" id="{07B82702-F9B5-B642-B8AE-00F752B24D90}"/>
              </a:ext>
            </a:extLst>
          </p:cNvPr>
          <p:cNvSpPr/>
          <p:nvPr/>
        </p:nvSpPr>
        <p:spPr>
          <a:xfrm>
            <a:off x="9801074" y="6224400"/>
            <a:ext cx="621889" cy="267772"/>
          </a:xfrm>
          <a:prstGeom prst="arc">
            <a:avLst>
              <a:gd name="adj1" fmla="val 5986767"/>
              <a:gd name="adj2" fmla="val 1581407"/>
            </a:avLst>
          </a:prstGeom>
          <a:ln w="38100">
            <a:solidFill>
              <a:schemeClr val="bg1"/>
            </a:solidFill>
            <a:head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70" name="Rettangolo 47">
            <a:extLst>
              <a:ext uri="{FF2B5EF4-FFF2-40B4-BE49-F238E27FC236}">
                <a16:creationId xmlns:a16="http://schemas.microsoft.com/office/drawing/2014/main" id="{E77AC8A6-2649-0F4D-BBE3-C1220BDFF9B1}"/>
              </a:ext>
            </a:extLst>
          </p:cNvPr>
          <p:cNvSpPr/>
          <p:nvPr/>
        </p:nvSpPr>
        <p:spPr>
          <a:xfrm>
            <a:off x="3953228" y="2133805"/>
            <a:ext cx="192443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  <a:p>
            <a:pPr algn="ctr"/>
            <a:r>
              <a:rPr lang="en-AU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environment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pic>
        <p:nvPicPr>
          <p:cNvPr id="571" name="Picture 570" descr="CassetteExpl.jpg">
            <a:extLst>
              <a:ext uri="{FF2B5EF4-FFF2-40B4-BE49-F238E27FC236}">
                <a16:creationId xmlns:a16="http://schemas.microsoft.com/office/drawing/2014/main" id="{07812B30-435D-9242-BF55-5A322C1BA326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503593" y="2184552"/>
            <a:ext cx="1608280" cy="1864442"/>
          </a:xfrm>
          <a:prstGeom prst="rect">
            <a:avLst/>
          </a:prstGeom>
        </p:spPr>
      </p:pic>
      <p:sp>
        <p:nvSpPr>
          <p:cNvPr id="572" name="Rectangle 83">
            <a:extLst>
              <a:ext uri="{FF2B5EF4-FFF2-40B4-BE49-F238E27FC236}">
                <a16:creationId xmlns:a16="http://schemas.microsoft.com/office/drawing/2014/main" id="{DC9C5452-98BF-B143-A696-8DF7BA8AF71B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446322" y="2474307"/>
            <a:ext cx="19558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cathode strips </a:t>
            </a:r>
          </a:p>
        </p:txBody>
      </p:sp>
      <p:sp>
        <p:nvSpPr>
          <p:cNvPr id="573" name="Rectangle 83">
            <a:extLst>
              <a:ext uri="{FF2B5EF4-FFF2-40B4-BE49-F238E27FC236}">
                <a16:creationId xmlns:a16="http://schemas.microsoft.com/office/drawing/2014/main" id="{0299E7D5-B198-254A-BADE-FB4D86FAB1FF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2024591" y="2658228"/>
            <a:ext cx="19558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anode wires</a:t>
            </a:r>
          </a:p>
        </p:txBody>
      </p:sp>
      <p:sp>
        <p:nvSpPr>
          <p:cNvPr id="574" name="Rectangle 83">
            <a:extLst>
              <a:ext uri="{FF2B5EF4-FFF2-40B4-BE49-F238E27FC236}">
                <a16:creationId xmlns:a16="http://schemas.microsoft.com/office/drawing/2014/main" id="{D20BF2BF-9029-8E41-9BE5-4BB60D6D8485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1395683" y="2917205"/>
            <a:ext cx="19558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U-frame </a:t>
            </a:r>
          </a:p>
        </p:txBody>
      </p:sp>
      <p:sp>
        <p:nvSpPr>
          <p:cNvPr id="575" name="Rectangle 83">
            <a:extLst>
              <a:ext uri="{FF2B5EF4-FFF2-40B4-BE49-F238E27FC236}">
                <a16:creationId xmlns:a16="http://schemas.microsoft.com/office/drawing/2014/main" id="{FF8856A8-54CA-2048-AE61-16EF7EDB2603}"/>
              </a:ext>
            </a:extLst>
          </p:cNvPr>
          <p:cNvSpPr>
            <a:spLocks noChangeArrowheads="1"/>
          </p:cNvSpPr>
          <p:nvPr/>
        </p:nvSpPr>
        <p:spPr bwMode="auto">
          <a:xfrm rot="2062127">
            <a:off x="1270355" y="2491709"/>
            <a:ext cx="19558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Ti-blade</a:t>
            </a:r>
          </a:p>
        </p:txBody>
      </p:sp>
      <p:sp>
        <p:nvSpPr>
          <p:cNvPr id="576" name="Rectangle 575">
            <a:extLst>
              <a:ext uri="{FF2B5EF4-FFF2-40B4-BE49-F238E27FC236}">
                <a16:creationId xmlns:a16="http://schemas.microsoft.com/office/drawing/2014/main" id="{A0A48223-21CC-EE4A-BFE3-F1E940A87614}"/>
              </a:ext>
            </a:extLst>
          </p:cNvPr>
          <p:cNvSpPr/>
          <p:nvPr/>
        </p:nvSpPr>
        <p:spPr>
          <a:xfrm rot="1984564">
            <a:off x="2325637" y="2119074"/>
            <a:ext cx="795072" cy="2847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360"/>
          </a:p>
        </p:txBody>
      </p:sp>
      <p:pic>
        <p:nvPicPr>
          <p:cNvPr id="577" name="Picture 576">
            <a:extLst>
              <a:ext uri="{FF2B5EF4-FFF2-40B4-BE49-F238E27FC236}">
                <a16:creationId xmlns:a16="http://schemas.microsoft.com/office/drawing/2014/main" id="{26CB28F2-C8A0-564A-9D0C-E0918543A937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223111" y="2236771"/>
            <a:ext cx="1200743" cy="1695165"/>
          </a:xfrm>
          <a:prstGeom prst="rect">
            <a:avLst/>
          </a:prstGeom>
        </p:spPr>
      </p:pic>
      <p:sp>
        <p:nvSpPr>
          <p:cNvPr id="578" name="Rectangle 83">
            <a:extLst>
              <a:ext uri="{FF2B5EF4-FFF2-40B4-BE49-F238E27FC236}">
                <a16:creationId xmlns:a16="http://schemas.microsoft.com/office/drawing/2014/main" id="{23153B61-C845-ED45-B109-C3C9E5A13FC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89849" y="1921759"/>
            <a:ext cx="19558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unit</a:t>
            </a:r>
          </a:p>
        </p:txBody>
      </p:sp>
      <p:pic>
        <p:nvPicPr>
          <p:cNvPr id="579" name="Picture 578">
            <a:extLst>
              <a:ext uri="{FF2B5EF4-FFF2-40B4-BE49-F238E27FC236}">
                <a16:creationId xmlns:a16="http://schemas.microsoft.com/office/drawing/2014/main" id="{C2201C8E-74B6-4747-8DDE-88DAD8FD6C9A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5924953" y="2402000"/>
            <a:ext cx="1213860" cy="1682229"/>
          </a:xfrm>
          <a:prstGeom prst="rect">
            <a:avLst/>
          </a:prstGeom>
        </p:spPr>
      </p:pic>
      <p:pic>
        <p:nvPicPr>
          <p:cNvPr id="580" name="Picture 579">
            <a:extLst>
              <a:ext uri="{FF2B5EF4-FFF2-40B4-BE49-F238E27FC236}">
                <a16:creationId xmlns:a16="http://schemas.microsoft.com/office/drawing/2014/main" id="{6C7A3305-E780-EE4F-8288-E148E5B6493C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4375209" y="2683943"/>
            <a:ext cx="1682230" cy="1131737"/>
          </a:xfrm>
          <a:prstGeom prst="rect">
            <a:avLst/>
          </a:prstGeom>
        </p:spPr>
      </p:pic>
      <p:pic>
        <p:nvPicPr>
          <p:cNvPr id="581" name="Picture 580">
            <a:extLst>
              <a:ext uri="{FF2B5EF4-FFF2-40B4-BE49-F238E27FC236}">
                <a16:creationId xmlns:a16="http://schemas.microsoft.com/office/drawing/2014/main" id="{60BFE294-C229-A34B-8C6F-E54263750F20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808273" y="2202302"/>
            <a:ext cx="1873281" cy="1676192"/>
          </a:xfrm>
          <a:prstGeom prst="rect">
            <a:avLst/>
          </a:prstGeom>
        </p:spPr>
      </p:pic>
      <p:sp>
        <p:nvSpPr>
          <p:cNvPr id="582" name="TextBox 581">
            <a:extLst>
              <a:ext uri="{FF2B5EF4-FFF2-40B4-BE49-F238E27FC236}">
                <a16:creationId xmlns:a16="http://schemas.microsoft.com/office/drawing/2014/main" id="{7EF47DDF-05CB-4D4D-9B8E-2FD52238EA0E}"/>
              </a:ext>
            </a:extLst>
          </p:cNvPr>
          <p:cNvSpPr txBox="1"/>
          <p:nvPr/>
        </p:nvSpPr>
        <p:spPr>
          <a:xfrm>
            <a:off x="4275681" y="1935563"/>
            <a:ext cx="3236955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>
              <a:defRPr/>
            </a:pPr>
            <a:r>
              <a:rPr lang="en-US" sz="1200" i="1" baseline="30000" dirty="0">
                <a:solidFill>
                  <a:srgbClr val="666666"/>
                </a:solidFill>
                <a:latin typeface="Avenir Roman" panose="02000503020000020003" pitchFamily="2" charset="0"/>
              </a:rPr>
              <a:t>10</a:t>
            </a:r>
            <a:r>
              <a:rPr lang="en-US" sz="1200" i="1" dirty="0">
                <a:solidFill>
                  <a:srgbClr val="666666"/>
                </a:solidFill>
                <a:latin typeface="Avenir Roman" panose="02000503020000020003" pitchFamily="2" charset="0"/>
              </a:rPr>
              <a:t>B</a:t>
            </a:r>
            <a:r>
              <a:rPr lang="en-US" sz="1200" i="1" baseline="-25000" dirty="0">
                <a:solidFill>
                  <a:srgbClr val="666666"/>
                </a:solidFill>
                <a:latin typeface="Avenir Roman" panose="02000503020000020003" pitchFamily="2" charset="0"/>
              </a:rPr>
              <a:t>4</a:t>
            </a:r>
            <a:r>
              <a:rPr lang="en-US" sz="1200" i="1" dirty="0">
                <a:solidFill>
                  <a:srgbClr val="666666"/>
                </a:solidFill>
                <a:latin typeface="Avenir Roman" panose="02000503020000020003" pitchFamily="2" charset="0"/>
              </a:rPr>
              <a:t>C coated Ti-blade by the</a:t>
            </a:r>
          </a:p>
          <a:p>
            <a:pPr algn="ctr">
              <a:defRPr/>
            </a:pPr>
            <a:r>
              <a:rPr lang="en-US" sz="1200" dirty="0">
                <a:solidFill>
                  <a:srgbClr val="666666"/>
                </a:solidFill>
                <a:latin typeface="Avenir Roman" panose="02000503020000020003" pitchFamily="2" charset="0"/>
              </a:rPr>
              <a:t>ESS Coating facility </a:t>
            </a:r>
            <a:r>
              <a:rPr lang="en-US" sz="1200" i="1" dirty="0">
                <a:solidFill>
                  <a:srgbClr val="666666"/>
                </a:solidFill>
                <a:latin typeface="Avenir Roman" panose="02000503020000020003" pitchFamily="2" charset="0"/>
              </a:rPr>
              <a:t>(Linköping)</a:t>
            </a:r>
            <a:r>
              <a:rPr kumimoji="0" lang="en-US" sz="1200" b="0" i="1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 </a:t>
            </a:r>
          </a:p>
        </p:txBody>
      </p:sp>
      <p:cxnSp>
        <p:nvCxnSpPr>
          <p:cNvPr id="583" name="Straight Arrow Connector 582">
            <a:extLst>
              <a:ext uri="{FF2B5EF4-FFF2-40B4-BE49-F238E27FC236}">
                <a16:creationId xmlns:a16="http://schemas.microsoft.com/office/drawing/2014/main" id="{5AEC3683-94BB-CB4E-BBB8-A2AD6E13F7CD}"/>
              </a:ext>
            </a:extLst>
          </p:cNvPr>
          <p:cNvCxnSpPr>
            <a:cxnSpLocks/>
          </p:cNvCxnSpPr>
          <p:nvPr/>
        </p:nvCxnSpPr>
        <p:spPr>
          <a:xfrm flipH="1">
            <a:off x="4874423" y="2380007"/>
            <a:ext cx="89191" cy="571612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84" name="Rectangle 83">
            <a:extLst>
              <a:ext uri="{FF2B5EF4-FFF2-40B4-BE49-F238E27FC236}">
                <a16:creationId xmlns:a16="http://schemas.microsoft.com/office/drawing/2014/main" id="{677CE6D5-C013-4E4B-8992-FE8C8E2E9C4E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5667921" y="2797731"/>
            <a:ext cx="19558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cathode strips </a:t>
            </a:r>
          </a:p>
        </p:txBody>
      </p:sp>
      <p:sp>
        <p:nvSpPr>
          <p:cNvPr id="585" name="TextBox 584">
            <a:extLst>
              <a:ext uri="{FF2B5EF4-FFF2-40B4-BE49-F238E27FC236}">
                <a16:creationId xmlns:a16="http://schemas.microsoft.com/office/drawing/2014/main" id="{7597FE54-B638-4F4D-8E25-28129DB413B7}"/>
              </a:ext>
            </a:extLst>
          </p:cNvPr>
          <p:cNvSpPr txBox="1"/>
          <p:nvPr/>
        </p:nvSpPr>
        <p:spPr>
          <a:xfrm>
            <a:off x="3266796" y="4183192"/>
            <a:ext cx="4610483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Assembly at the ESS workshop </a:t>
            </a:r>
            <a:r>
              <a:rPr kumimoji="0" lang="en-US" sz="1200" b="0" i="1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(</a:t>
            </a:r>
            <a:r>
              <a:rPr kumimoji="0" lang="en-US" sz="1200" b="0" i="1" u="none" strike="noStrike" kern="1200" cap="none" spc="0" normalizeH="0" baseline="0" noProof="0" dirty="0" err="1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Utgård</a:t>
            </a:r>
            <a:r>
              <a:rPr kumimoji="0" lang="en-US" sz="1200" b="0" i="1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, Lund) </a:t>
            </a:r>
          </a:p>
        </p:txBody>
      </p:sp>
      <p:sp>
        <p:nvSpPr>
          <p:cNvPr id="586" name="Rectangle 585">
            <a:extLst>
              <a:ext uri="{FF2B5EF4-FFF2-40B4-BE49-F238E27FC236}">
                <a16:creationId xmlns:a16="http://schemas.microsoft.com/office/drawing/2014/main" id="{9A83670A-4FBC-E94F-ACC3-08FA29B47A0F}"/>
              </a:ext>
            </a:extLst>
          </p:cNvPr>
          <p:cNvSpPr/>
          <p:nvPr/>
        </p:nvSpPr>
        <p:spPr>
          <a:xfrm>
            <a:off x="1192703" y="1936161"/>
            <a:ext cx="8513815" cy="2218350"/>
          </a:xfrm>
          <a:prstGeom prst="rect">
            <a:avLst/>
          </a:prstGeom>
          <a:noFill/>
          <a:ln w="952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88" name="Rectangle 587">
            <a:extLst>
              <a:ext uri="{FF2B5EF4-FFF2-40B4-BE49-F238E27FC236}">
                <a16:creationId xmlns:a16="http://schemas.microsoft.com/office/drawing/2014/main" id="{8171DCBD-BF26-F541-A902-9B01D0DCA198}"/>
              </a:ext>
            </a:extLst>
          </p:cNvPr>
          <p:cNvSpPr/>
          <p:nvPr/>
        </p:nvSpPr>
        <p:spPr>
          <a:xfrm>
            <a:off x="1298395" y="1993196"/>
            <a:ext cx="3115566" cy="2123214"/>
          </a:xfrm>
          <a:prstGeom prst="rect">
            <a:avLst/>
          </a:prstGeom>
          <a:noFill/>
          <a:ln w="952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589" name="Straight Arrow Connector 588">
            <a:extLst>
              <a:ext uri="{FF2B5EF4-FFF2-40B4-BE49-F238E27FC236}">
                <a16:creationId xmlns:a16="http://schemas.microsoft.com/office/drawing/2014/main" id="{12E6AAFF-5B19-6949-AA64-A3EC27C9430F}"/>
              </a:ext>
            </a:extLst>
          </p:cNvPr>
          <p:cNvCxnSpPr>
            <a:cxnSpLocks/>
          </p:cNvCxnSpPr>
          <p:nvPr/>
        </p:nvCxnSpPr>
        <p:spPr>
          <a:xfrm>
            <a:off x="7214300" y="3211353"/>
            <a:ext cx="497259" cy="0"/>
          </a:xfrm>
          <a:prstGeom prst="straightConnector1">
            <a:avLst/>
          </a:prstGeom>
          <a:ln w="38100" cmpd="dbl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90" name="Rectangle 589">
            <a:extLst>
              <a:ext uri="{FF2B5EF4-FFF2-40B4-BE49-F238E27FC236}">
                <a16:creationId xmlns:a16="http://schemas.microsoft.com/office/drawing/2014/main" id="{6ADDFC58-6F5D-8A46-B94B-985D3A6E934F}"/>
              </a:ext>
            </a:extLst>
          </p:cNvPr>
          <p:cNvSpPr/>
          <p:nvPr/>
        </p:nvSpPr>
        <p:spPr>
          <a:xfrm rot="20426334">
            <a:off x="1413539" y="1124962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591" name="TextBox 590">
            <a:extLst>
              <a:ext uri="{FF2B5EF4-FFF2-40B4-BE49-F238E27FC236}">
                <a16:creationId xmlns:a16="http://schemas.microsoft.com/office/drawing/2014/main" id="{05EAA909-0E99-0241-9EFC-E4B32A607DDC}"/>
              </a:ext>
            </a:extLst>
          </p:cNvPr>
          <p:cNvSpPr txBox="1"/>
          <p:nvPr/>
        </p:nvSpPr>
        <p:spPr>
          <a:xfrm>
            <a:off x="7766227" y="1924118"/>
            <a:ext cx="2010578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48-unit detector</a:t>
            </a:r>
            <a:endParaRPr kumimoji="0" lang="en-US" sz="1200" b="0" i="1" u="none" strike="noStrike" kern="1200" cap="none" spc="0" normalizeH="0" baseline="0" noProof="0" dirty="0">
              <a:ln>
                <a:noFill/>
              </a:ln>
              <a:solidFill>
                <a:srgbClr val="666666"/>
              </a:solidFill>
              <a:effectLst/>
              <a:uLnTx/>
              <a:uFillTx/>
              <a:latin typeface="Avenir Roman" panose="02000503020000020003" pitchFamily="2" charset="0"/>
            </a:endParaRPr>
          </a:p>
        </p:txBody>
      </p:sp>
      <p:pic>
        <p:nvPicPr>
          <p:cNvPr id="592" name="Picture 591">
            <a:extLst>
              <a:ext uri="{FF2B5EF4-FFF2-40B4-BE49-F238E27FC236}">
                <a16:creationId xmlns:a16="http://schemas.microsoft.com/office/drawing/2014/main" id="{80368FE3-B160-964F-AFB5-0E91ADEE6425}"/>
              </a:ext>
            </a:extLst>
          </p:cNvPr>
          <p:cNvPicPr>
            <a:picLocks noChangeAspect="1"/>
          </p:cNvPicPr>
          <p:nvPr/>
        </p:nvPicPr>
        <p:blipFill>
          <a:blip r:embed="rId11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593" name="Rectangle 592">
            <a:extLst>
              <a:ext uri="{FF2B5EF4-FFF2-40B4-BE49-F238E27FC236}">
                <a16:creationId xmlns:a16="http://schemas.microsoft.com/office/drawing/2014/main" id="{3DD625BE-A5C5-7A47-90B0-33E0379C0049}"/>
              </a:ext>
            </a:extLst>
          </p:cNvPr>
          <p:cNvSpPr/>
          <p:nvPr/>
        </p:nvSpPr>
        <p:spPr>
          <a:xfrm>
            <a:off x="6559503" y="4151817"/>
            <a:ext cx="110517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3200" b="1" dirty="0" err="1">
                <a:solidFill>
                  <a:schemeClr val="bg1"/>
                </a:solidFill>
                <a:latin typeface="Avenir Roman" panose="02000503020000020003" pitchFamily="2" charset="0"/>
              </a:rPr>
              <a:t>Estia</a:t>
            </a:r>
            <a:endParaRPr lang="en-GB" b="1" dirty="0">
              <a:solidFill>
                <a:schemeClr val="bg1"/>
              </a:solidFill>
              <a:latin typeface="Avenir Roman" panose="02000503020000020003" pitchFamily="2" charset="0"/>
            </a:endParaRPr>
          </a:p>
        </p:txBody>
      </p:sp>
      <p:cxnSp>
        <p:nvCxnSpPr>
          <p:cNvPr id="328" name="Straight Arrow Connector 327">
            <a:extLst>
              <a:ext uri="{FF2B5EF4-FFF2-40B4-BE49-F238E27FC236}">
                <a16:creationId xmlns:a16="http://schemas.microsoft.com/office/drawing/2014/main" id="{FD60FEDA-BD80-CB48-B23D-364A3B99A349}"/>
              </a:ext>
            </a:extLst>
          </p:cNvPr>
          <p:cNvCxnSpPr>
            <a:cxnSpLocks/>
          </p:cNvCxnSpPr>
          <p:nvPr/>
        </p:nvCxnSpPr>
        <p:spPr>
          <a:xfrm flipH="1">
            <a:off x="7214300" y="3731957"/>
            <a:ext cx="1414870" cy="1333807"/>
          </a:xfrm>
          <a:prstGeom prst="straightConnector1">
            <a:avLst/>
          </a:prstGeom>
          <a:ln w="38100" cmpd="dbl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8967553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" name="Picture 29">
            <a:extLst>
              <a:ext uri="{FF2B5EF4-FFF2-40B4-BE49-F238E27FC236}">
                <a16:creationId xmlns:a16="http://schemas.microsoft.com/office/drawing/2014/main" id="{0545398D-31BC-5E49-A66A-DD2EDE78F0E4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1576610" y="699891"/>
            <a:ext cx="2746750" cy="2387245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7209F15-9A08-CE4F-9B83-54B1C99A79C6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4314823" y="545276"/>
            <a:ext cx="3562352" cy="3512077"/>
          </a:xfrm>
          <a:prstGeom prst="rect">
            <a:avLst/>
          </a:prstGeom>
        </p:spPr>
      </p:pic>
      <p:sp>
        <p:nvSpPr>
          <p:cNvPr id="15" name="Rectangle 83">
            <a:extLst>
              <a:ext uri="{FF2B5EF4-FFF2-40B4-BE49-F238E27FC236}">
                <a16:creationId xmlns:a16="http://schemas.microsoft.com/office/drawing/2014/main" id="{7D65203A-5C86-EA47-9D79-B64BBA0A67ED}"/>
              </a:ext>
            </a:extLst>
          </p:cNvPr>
          <p:cNvSpPr>
            <a:spLocks noChangeArrowheads="1"/>
          </p:cNvSpPr>
          <p:nvPr/>
        </p:nvSpPr>
        <p:spPr bwMode="auto">
          <a:xfrm>
            <a:off x="5040033" y="189630"/>
            <a:ext cx="144278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latin typeface="Avenir Book"/>
                <a:cs typeface="Avenir Book"/>
              </a:rPr>
              <a:t>MB300L</a:t>
            </a:r>
          </a:p>
        </p:txBody>
      </p:sp>
      <p:sp>
        <p:nvSpPr>
          <p:cNvPr id="16" name="Rectangle 83">
            <a:extLst>
              <a:ext uri="{FF2B5EF4-FFF2-40B4-BE49-F238E27FC236}">
                <a16:creationId xmlns:a16="http://schemas.microsoft.com/office/drawing/2014/main" id="{1894FF42-C8B0-2742-AE9B-8E4298E50952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99101" y="181584"/>
            <a:ext cx="144278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latin typeface="Avenir Book"/>
                <a:cs typeface="Avenir Book"/>
              </a:rPr>
              <a:t>MB18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FB93EE8-9040-8C43-B106-E119871DB3CA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10049862" y="4171454"/>
            <a:ext cx="2071872" cy="2082796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1D566A1A-CDE3-324B-BA6E-C53D314E900E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-210059" y="3401982"/>
            <a:ext cx="3351872" cy="2352663"/>
          </a:xfrm>
          <a:prstGeom prst="rect">
            <a:avLst/>
          </a:prstGeom>
        </p:spPr>
      </p:pic>
      <p:sp>
        <p:nvSpPr>
          <p:cNvPr id="19" name="Rectangle 18">
            <a:extLst>
              <a:ext uri="{FF2B5EF4-FFF2-40B4-BE49-F238E27FC236}">
                <a16:creationId xmlns:a16="http://schemas.microsoft.com/office/drawing/2014/main" id="{47C680E3-9C8B-0D43-B372-8E2912A0259E}"/>
              </a:ext>
            </a:extLst>
          </p:cNvPr>
          <p:cNvSpPr/>
          <p:nvPr/>
        </p:nvSpPr>
        <p:spPr>
          <a:xfrm rot="16200000">
            <a:off x="-258041" y="4287507"/>
            <a:ext cx="787395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260mm</a:t>
            </a: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70697334-CFD2-094F-A918-DFFDDB742FDE}"/>
              </a:ext>
            </a:extLst>
          </p:cNvPr>
          <p:cNvCxnSpPr>
            <a:cxnSpLocks/>
          </p:cNvCxnSpPr>
          <p:nvPr/>
        </p:nvCxnSpPr>
        <p:spPr>
          <a:xfrm>
            <a:off x="417571" y="3426962"/>
            <a:ext cx="0" cy="2320633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" name="Rectangle 20">
            <a:extLst>
              <a:ext uri="{FF2B5EF4-FFF2-40B4-BE49-F238E27FC236}">
                <a16:creationId xmlns:a16="http://schemas.microsoft.com/office/drawing/2014/main" id="{DB37FC6A-9592-6A44-A54D-03A4B486676B}"/>
              </a:ext>
            </a:extLst>
          </p:cNvPr>
          <p:cNvSpPr/>
          <p:nvPr/>
        </p:nvSpPr>
        <p:spPr>
          <a:xfrm rot="16200000">
            <a:off x="9502276" y="5069344"/>
            <a:ext cx="787395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130mm</a:t>
            </a: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51FD7D9C-837D-2948-839F-26CE36930A67}"/>
              </a:ext>
            </a:extLst>
          </p:cNvPr>
          <p:cNvCxnSpPr>
            <a:cxnSpLocks/>
          </p:cNvCxnSpPr>
          <p:nvPr/>
        </p:nvCxnSpPr>
        <p:spPr>
          <a:xfrm>
            <a:off x="10241659" y="4642918"/>
            <a:ext cx="0" cy="124257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11D6D3A5-A692-7043-BF4E-05FEEB55213D}"/>
              </a:ext>
            </a:extLst>
          </p:cNvPr>
          <p:cNvCxnSpPr>
            <a:cxnSpLocks/>
          </p:cNvCxnSpPr>
          <p:nvPr/>
        </p:nvCxnSpPr>
        <p:spPr>
          <a:xfrm flipH="1">
            <a:off x="2248310" y="2712515"/>
            <a:ext cx="701675" cy="605424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1" name="Rectangle 83">
            <a:extLst>
              <a:ext uri="{FF2B5EF4-FFF2-40B4-BE49-F238E27FC236}">
                <a16:creationId xmlns:a16="http://schemas.microsoft.com/office/drawing/2014/main" id="{7A00FE93-1948-DF44-8135-7A7764A2D54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642209" y="3314557"/>
            <a:ext cx="1442783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latin typeface="Avenir Book"/>
                <a:cs typeface="Avenir Book"/>
              </a:rPr>
              <a:t>6-unit full length detector</a:t>
            </a:r>
          </a:p>
        </p:txBody>
      </p: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77217F6-B7D5-8240-9E3C-08B5D8BA1FBB}"/>
              </a:ext>
            </a:extLst>
          </p:cNvPr>
          <p:cNvCxnSpPr>
            <a:cxnSpLocks/>
          </p:cNvCxnSpPr>
          <p:nvPr/>
        </p:nvCxnSpPr>
        <p:spPr>
          <a:xfrm flipH="1">
            <a:off x="3792771" y="2084294"/>
            <a:ext cx="1162470" cy="269939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8" name="Picture 37">
            <a:extLst>
              <a:ext uri="{FF2B5EF4-FFF2-40B4-BE49-F238E27FC236}">
                <a16:creationId xmlns:a16="http://schemas.microsoft.com/office/drawing/2014/main" id="{83DC0A4E-571B-3345-86D1-B389A8E8241D}"/>
              </a:ext>
            </a:extLst>
          </p:cNvPr>
          <p:cNvPicPr>
            <a:picLocks noChangeAspect="1"/>
          </p:cNvPicPr>
          <p:nvPr/>
        </p:nvPicPr>
        <p:blipFill>
          <a:blip r:embed="rId10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8344031" y="1309272"/>
            <a:ext cx="2168717" cy="1626538"/>
          </a:xfrm>
          <a:prstGeom prst="rect">
            <a:avLst/>
          </a:prstGeom>
        </p:spPr>
      </p:pic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BB588D57-F17E-0145-86C7-A4E055B34E23}"/>
              </a:ext>
            </a:extLst>
          </p:cNvPr>
          <p:cNvCxnSpPr>
            <a:cxnSpLocks/>
          </p:cNvCxnSpPr>
          <p:nvPr/>
        </p:nvCxnSpPr>
        <p:spPr>
          <a:xfrm flipV="1">
            <a:off x="7461250" y="2622315"/>
            <a:ext cx="1342508" cy="25635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Straight Arrow Connector 40">
            <a:extLst>
              <a:ext uri="{FF2B5EF4-FFF2-40B4-BE49-F238E27FC236}">
                <a16:creationId xmlns:a16="http://schemas.microsoft.com/office/drawing/2014/main" id="{85F1228F-9DA6-214D-9B82-2B330F1AC774}"/>
              </a:ext>
            </a:extLst>
          </p:cNvPr>
          <p:cNvCxnSpPr>
            <a:cxnSpLocks/>
          </p:cNvCxnSpPr>
          <p:nvPr/>
        </p:nvCxnSpPr>
        <p:spPr>
          <a:xfrm>
            <a:off x="9895973" y="2893981"/>
            <a:ext cx="630260" cy="1111419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3" name="Rectangle 83">
            <a:extLst>
              <a:ext uri="{FF2B5EF4-FFF2-40B4-BE49-F238E27FC236}">
                <a16:creationId xmlns:a16="http://schemas.microsoft.com/office/drawing/2014/main" id="{723B5D6D-1951-1446-B7FF-5866CE0C8E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8534155" y="3222699"/>
            <a:ext cx="1442783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latin typeface="Avenir Book"/>
                <a:cs typeface="Avenir Book"/>
              </a:rPr>
              <a:t>9-unit detector</a:t>
            </a:r>
          </a:p>
          <a:p>
            <a:r>
              <a:rPr lang="en-US" sz="1600" b="1" dirty="0">
                <a:latin typeface="Avenir Book"/>
                <a:cs typeface="Avenir Book"/>
              </a:rPr>
              <a:t>(half length)</a:t>
            </a:r>
          </a:p>
        </p:txBody>
      </p:sp>
      <p:sp>
        <p:nvSpPr>
          <p:cNvPr id="46" name="Rectangle 83">
            <a:extLst>
              <a:ext uri="{FF2B5EF4-FFF2-40B4-BE49-F238E27FC236}">
                <a16:creationId xmlns:a16="http://schemas.microsoft.com/office/drawing/2014/main" id="{C791A8FA-F352-D24D-A1AD-C7041D96A6E0}"/>
              </a:ext>
            </a:extLst>
          </p:cNvPr>
          <p:cNvSpPr>
            <a:spLocks noChangeArrowheads="1"/>
          </p:cNvSpPr>
          <p:nvPr/>
        </p:nvSpPr>
        <p:spPr bwMode="auto">
          <a:xfrm>
            <a:off x="5091794" y="4729359"/>
            <a:ext cx="4061604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 err="1">
                <a:latin typeface="Avenir Book"/>
                <a:cs typeface="Avenir Book"/>
              </a:rPr>
              <a:t>Estia</a:t>
            </a:r>
            <a:r>
              <a:rPr lang="en-US" sz="1600" b="1" dirty="0">
                <a:latin typeface="Avenir Book"/>
                <a:cs typeface="Avenir Book"/>
              </a:rPr>
              <a:t> and FREIA </a:t>
            </a:r>
          </a:p>
          <a:p>
            <a:r>
              <a:rPr lang="en-US" sz="1600" b="1" dirty="0">
                <a:latin typeface="Avenir Book"/>
                <a:cs typeface="Avenir Book"/>
              </a:rPr>
              <a:t>use the same 260mm units: </a:t>
            </a:r>
          </a:p>
          <a:p>
            <a:r>
              <a:rPr lang="en-US" sz="1600" b="1" dirty="0">
                <a:latin typeface="Avenir Book"/>
                <a:cs typeface="Avenir Book"/>
              </a:rPr>
              <a:t>48 for </a:t>
            </a:r>
            <a:r>
              <a:rPr lang="en-US" sz="1600" b="1" dirty="0" err="1">
                <a:latin typeface="Avenir Book"/>
                <a:cs typeface="Avenir Book"/>
              </a:rPr>
              <a:t>Estia</a:t>
            </a:r>
            <a:r>
              <a:rPr lang="en-US" sz="1600" b="1" dirty="0">
                <a:latin typeface="Avenir Book"/>
                <a:cs typeface="Avenir Book"/>
              </a:rPr>
              <a:t>, 32 for FREIA</a:t>
            </a:r>
          </a:p>
        </p:txBody>
      </p:sp>
      <p:pic>
        <p:nvPicPr>
          <p:cNvPr id="47" name="Picture 46">
            <a:extLst>
              <a:ext uri="{FF2B5EF4-FFF2-40B4-BE49-F238E27FC236}">
                <a16:creationId xmlns:a16="http://schemas.microsoft.com/office/drawing/2014/main" id="{FE19DC57-5862-9B4E-9453-A45B5A0B86D5}"/>
              </a:ext>
            </a:extLst>
          </p:cNvPr>
          <p:cNvPicPr>
            <a:picLocks noChangeAspect="1"/>
          </p:cNvPicPr>
          <p:nvPr/>
        </p:nvPicPr>
        <p:blipFill rotWithShape="1">
          <a:blip r:embed="rId11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266035" y="4639589"/>
            <a:ext cx="1873281" cy="1676192"/>
          </a:xfrm>
          <a:prstGeom prst="rect">
            <a:avLst/>
          </a:prstGeom>
        </p:spPr>
      </p:pic>
      <p:cxnSp>
        <p:nvCxnSpPr>
          <p:cNvPr id="48" name="Straight Arrow Connector 47">
            <a:extLst>
              <a:ext uri="{FF2B5EF4-FFF2-40B4-BE49-F238E27FC236}">
                <a16:creationId xmlns:a16="http://schemas.microsoft.com/office/drawing/2014/main" id="{185C1D4B-5643-1D47-8AA4-65FF3FE2CC71}"/>
              </a:ext>
            </a:extLst>
          </p:cNvPr>
          <p:cNvCxnSpPr>
            <a:cxnSpLocks/>
          </p:cNvCxnSpPr>
          <p:nvPr/>
        </p:nvCxnSpPr>
        <p:spPr>
          <a:xfrm>
            <a:off x="2701355" y="5477685"/>
            <a:ext cx="497259" cy="0"/>
          </a:xfrm>
          <a:prstGeom prst="straightConnector1">
            <a:avLst/>
          </a:prstGeom>
          <a:ln w="38100" cmpd="dbl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9" name="TextBox 48">
            <a:extLst>
              <a:ext uri="{FF2B5EF4-FFF2-40B4-BE49-F238E27FC236}">
                <a16:creationId xmlns:a16="http://schemas.microsoft.com/office/drawing/2014/main" id="{73940528-E0CD-0A47-B776-DC6C1FE4296B}"/>
              </a:ext>
            </a:extLst>
          </p:cNvPr>
          <p:cNvSpPr txBox="1"/>
          <p:nvPr/>
        </p:nvSpPr>
        <p:spPr>
          <a:xfrm>
            <a:off x="3241181" y="4411791"/>
            <a:ext cx="2010578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48-unit detector</a:t>
            </a:r>
            <a:endParaRPr kumimoji="0" lang="en-US" sz="1200" b="0" i="1" u="none" strike="noStrike" kern="1200" cap="none" spc="0" normalizeH="0" baseline="0" noProof="0" dirty="0">
              <a:ln>
                <a:noFill/>
              </a:ln>
              <a:solidFill>
                <a:srgbClr val="666666"/>
              </a:solidFill>
              <a:effectLst/>
              <a:uLnTx/>
              <a:uFillTx/>
              <a:latin typeface="Avenir Roman" panose="02000503020000020003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457284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3A8B312A-30CB-2C42-BF50-D502D2AC84F2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223994" y="598269"/>
            <a:ext cx="3497073" cy="1873250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E9C1EAAB-E638-F04D-8B5E-5210D825A851}"/>
              </a:ext>
            </a:extLst>
          </p:cNvPr>
          <p:cNvSpPr/>
          <p:nvPr/>
        </p:nvSpPr>
        <p:spPr>
          <a:xfrm>
            <a:off x="31665" y="4461"/>
            <a:ext cx="713306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Multi-Blade: TOOLING is complete and tested on MB300L</a:t>
            </a:r>
            <a:endParaRPr lang="en-GB" dirty="0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ADFAC6B5-B5E5-084D-B9D4-FCE7FBA88859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5594192" y="736774"/>
            <a:ext cx="1213860" cy="168222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5DE648A3-2DF3-0E41-A952-AFD4DC9BC888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4044448" y="1018717"/>
            <a:ext cx="1682230" cy="1131737"/>
          </a:xfrm>
          <a:prstGeom prst="rect">
            <a:avLst/>
          </a:prstGeom>
        </p:spPr>
      </p:pic>
      <p:sp>
        <p:nvSpPr>
          <p:cNvPr id="19" name="Rectangle 83">
            <a:extLst>
              <a:ext uri="{FF2B5EF4-FFF2-40B4-BE49-F238E27FC236}">
                <a16:creationId xmlns:a16="http://schemas.microsoft.com/office/drawing/2014/main" id="{4180B6A4-0CF2-4C4F-8195-CF40792B6757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5337160" y="1132505"/>
            <a:ext cx="19558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chemeClr val="tx1">
                    <a:lumMod val="65000"/>
                    <a:lumOff val="35000"/>
                  </a:schemeClr>
                </a:solidFill>
                <a:latin typeface="Avenir Book"/>
                <a:cs typeface="Avenir Book"/>
              </a:rPr>
              <a:t>cathode strips 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85B048A6-CBE6-E44C-ABCC-BEC769C81862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9567767" y="462638"/>
            <a:ext cx="2969410" cy="2144512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854EAC05-C008-7446-BBA2-6AC5C09F4E44}"/>
              </a:ext>
            </a:extLst>
          </p:cNvPr>
          <p:cNvPicPr>
            <a:picLocks noChangeAspect="1"/>
          </p:cNvPicPr>
          <p:nvPr/>
        </p:nvPicPr>
        <p:blipFill>
          <a:blip r:embed="rId10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247881" y="421365"/>
            <a:ext cx="2969410" cy="2227058"/>
          </a:xfrm>
          <a:prstGeom prst="rect">
            <a:avLst/>
          </a:prstGeom>
        </p:spPr>
      </p:pic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4A5A12A4-C339-054C-A009-3B206426ECAA}"/>
              </a:ext>
            </a:extLst>
          </p:cNvPr>
          <p:cNvCxnSpPr>
            <a:cxnSpLocks/>
          </p:cNvCxnSpPr>
          <p:nvPr/>
        </p:nvCxnSpPr>
        <p:spPr>
          <a:xfrm>
            <a:off x="3771751" y="1590297"/>
            <a:ext cx="497259" cy="0"/>
          </a:xfrm>
          <a:prstGeom prst="straightConnector1">
            <a:avLst/>
          </a:prstGeom>
          <a:ln w="38100" cmpd="dbl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49046427-5D82-4247-960D-03E0F32C9B39}"/>
              </a:ext>
            </a:extLst>
          </p:cNvPr>
          <p:cNvCxnSpPr>
            <a:cxnSpLocks/>
          </p:cNvCxnSpPr>
          <p:nvPr/>
        </p:nvCxnSpPr>
        <p:spPr>
          <a:xfrm>
            <a:off x="6970673" y="1534894"/>
            <a:ext cx="497259" cy="0"/>
          </a:xfrm>
          <a:prstGeom prst="straightConnector1">
            <a:avLst/>
          </a:prstGeom>
          <a:ln w="38100" cmpd="dbl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4" name="Rectangle 23">
            <a:extLst>
              <a:ext uri="{FF2B5EF4-FFF2-40B4-BE49-F238E27FC236}">
                <a16:creationId xmlns:a16="http://schemas.microsoft.com/office/drawing/2014/main" id="{37D34386-2F5F-5B4A-A4C7-F80C1F87D433}"/>
              </a:ext>
            </a:extLst>
          </p:cNvPr>
          <p:cNvSpPr/>
          <p:nvPr/>
        </p:nvSpPr>
        <p:spPr>
          <a:xfrm>
            <a:off x="167700" y="316268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parts</a:t>
            </a:r>
            <a:endParaRPr lang="en-GB" dirty="0"/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76611E9D-B62B-8B45-B876-6F5064173035}"/>
              </a:ext>
            </a:extLst>
          </p:cNvPr>
          <p:cNvSpPr/>
          <p:nvPr/>
        </p:nvSpPr>
        <p:spPr>
          <a:xfrm>
            <a:off x="5119976" y="428047"/>
            <a:ext cx="79701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A unit</a:t>
            </a:r>
            <a:endParaRPr lang="en-GB" dirty="0"/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3C482A54-A992-E041-8FFD-9C519BD959DA}"/>
              </a:ext>
            </a:extLst>
          </p:cNvPr>
          <p:cNvSpPr/>
          <p:nvPr/>
        </p:nvSpPr>
        <p:spPr>
          <a:xfrm>
            <a:off x="10193101" y="2880661"/>
            <a:ext cx="171874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6-unit detector</a:t>
            </a:r>
            <a:endParaRPr lang="en-GB" dirty="0"/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171B222B-4C77-AD45-9CA5-277A8CC22AFA}"/>
              </a:ext>
            </a:extLst>
          </p:cNvPr>
          <p:cNvPicPr>
            <a:picLocks noChangeAspect="1"/>
          </p:cNvPicPr>
          <p:nvPr/>
        </p:nvPicPr>
        <p:blipFill>
          <a:blip r:embed="rId11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-302129" y="3535752"/>
            <a:ext cx="3136168" cy="2352127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FFA073E0-E85E-D941-AB91-A040B79AEBD9}"/>
              </a:ext>
            </a:extLst>
          </p:cNvPr>
          <p:cNvSpPr/>
          <p:nvPr/>
        </p:nvSpPr>
        <p:spPr>
          <a:xfrm>
            <a:off x="941858" y="2782353"/>
            <a:ext cx="221573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v-SE" b="1" dirty="0" err="1">
                <a:solidFill>
                  <a:srgbClr val="172B4D"/>
                </a:solidFill>
                <a:latin typeface="-apple-system"/>
              </a:rPr>
              <a:t>Gluing</a:t>
            </a:r>
            <a:r>
              <a:rPr lang="sv-SE" b="1" dirty="0">
                <a:solidFill>
                  <a:srgbClr val="172B4D"/>
                </a:solidFill>
                <a:latin typeface="-apple-system"/>
              </a:rPr>
              <a:t> </a:t>
            </a:r>
            <a:r>
              <a:rPr lang="sv-SE" b="1" dirty="0" err="1">
                <a:solidFill>
                  <a:srgbClr val="172B4D"/>
                </a:solidFill>
                <a:latin typeface="-apple-system"/>
              </a:rPr>
              <a:t>machine</a:t>
            </a:r>
            <a:r>
              <a:rPr lang="sv-SE" b="1" dirty="0">
                <a:solidFill>
                  <a:srgbClr val="172B4D"/>
                </a:solidFill>
                <a:latin typeface="-apple-system"/>
              </a:rPr>
              <a:t> KV-1 </a:t>
            </a:r>
            <a:endParaRPr lang="en-GB" b="1" dirty="0"/>
          </a:p>
        </p:txBody>
      </p:sp>
      <p:pic>
        <p:nvPicPr>
          <p:cNvPr id="28" name="Picture 27">
            <a:extLst>
              <a:ext uri="{FF2B5EF4-FFF2-40B4-BE49-F238E27FC236}">
                <a16:creationId xmlns:a16="http://schemas.microsoft.com/office/drawing/2014/main" id="{8CFEB6D3-2334-3B46-9F5E-77E9FCC0C7E6}"/>
              </a:ext>
            </a:extLst>
          </p:cNvPr>
          <p:cNvPicPr>
            <a:picLocks noChangeAspect="1"/>
          </p:cNvPicPr>
          <p:nvPr/>
        </p:nvPicPr>
        <p:blipFill>
          <a:blip r:embed="rId1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2296582" y="4933436"/>
            <a:ext cx="1530840" cy="1148130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6432E636-9C47-8342-8111-90353016EA0F}"/>
              </a:ext>
            </a:extLst>
          </p:cNvPr>
          <p:cNvPicPr>
            <a:picLocks noChangeAspect="1"/>
          </p:cNvPicPr>
          <p:nvPr/>
        </p:nvPicPr>
        <p:blipFill>
          <a:blip r:embed="rId1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87937" y="3155423"/>
            <a:ext cx="1148130" cy="1536661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ED012B1D-1800-D845-BBB4-EFFCDB72B489}"/>
              </a:ext>
            </a:extLst>
          </p:cNvPr>
          <p:cNvSpPr/>
          <p:nvPr/>
        </p:nvSpPr>
        <p:spPr>
          <a:xfrm>
            <a:off x="5848769" y="4401733"/>
            <a:ext cx="210538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v-SE" b="1" dirty="0" err="1">
                <a:solidFill>
                  <a:srgbClr val="172B4D"/>
                </a:solidFill>
                <a:latin typeface="-apple-system"/>
              </a:rPr>
              <a:t>Wiring</a:t>
            </a:r>
            <a:r>
              <a:rPr lang="sv-SE" b="1" dirty="0">
                <a:solidFill>
                  <a:srgbClr val="172B4D"/>
                </a:solidFill>
                <a:latin typeface="-apple-system"/>
              </a:rPr>
              <a:t> </a:t>
            </a:r>
            <a:r>
              <a:rPr lang="sv-SE" b="1" dirty="0" err="1">
                <a:solidFill>
                  <a:srgbClr val="172B4D"/>
                </a:solidFill>
                <a:latin typeface="-apple-system"/>
              </a:rPr>
              <a:t>machine</a:t>
            </a:r>
            <a:r>
              <a:rPr lang="sv-SE" b="1" dirty="0">
                <a:solidFill>
                  <a:srgbClr val="172B4D"/>
                </a:solidFill>
                <a:latin typeface="-apple-system"/>
              </a:rPr>
              <a:t> K-7 </a:t>
            </a:r>
            <a:endParaRPr lang="en-GB" b="1" dirty="0"/>
          </a:p>
        </p:txBody>
      </p:sp>
      <p:pic>
        <p:nvPicPr>
          <p:cNvPr id="31" name="Picture 30">
            <a:extLst>
              <a:ext uri="{FF2B5EF4-FFF2-40B4-BE49-F238E27FC236}">
                <a16:creationId xmlns:a16="http://schemas.microsoft.com/office/drawing/2014/main" id="{5E9C69A9-CA58-8844-A246-D5D056212978}"/>
              </a:ext>
            </a:extLst>
          </p:cNvPr>
          <p:cNvPicPr>
            <a:picLocks noChangeAspect="1"/>
          </p:cNvPicPr>
          <p:nvPr/>
        </p:nvPicPr>
        <p:blipFill rotWithShape="1">
          <a:blip r:embed="rId1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5118349" y="4791589"/>
            <a:ext cx="2642503" cy="1437619"/>
          </a:xfrm>
          <a:prstGeom prst="rect">
            <a:avLst/>
          </a:prstGeom>
        </p:spPr>
      </p:pic>
      <p:pic>
        <p:nvPicPr>
          <p:cNvPr id="32" name="Picture 31">
            <a:extLst>
              <a:ext uri="{FF2B5EF4-FFF2-40B4-BE49-F238E27FC236}">
                <a16:creationId xmlns:a16="http://schemas.microsoft.com/office/drawing/2014/main" id="{F6FCD9C4-43BF-1144-9F3B-9E038FD0A182}"/>
              </a:ext>
            </a:extLst>
          </p:cNvPr>
          <p:cNvPicPr>
            <a:picLocks noChangeAspect="1"/>
          </p:cNvPicPr>
          <p:nvPr/>
        </p:nvPicPr>
        <p:blipFill rotWithShape="1">
          <a:blip r:embed="rId1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921656" y="3143456"/>
            <a:ext cx="2155916" cy="1315361"/>
          </a:xfrm>
          <a:prstGeom prst="rect">
            <a:avLst/>
          </a:prstGeom>
        </p:spPr>
      </p:pic>
      <p:pic>
        <p:nvPicPr>
          <p:cNvPr id="33" name="Picture 32">
            <a:extLst>
              <a:ext uri="{FF2B5EF4-FFF2-40B4-BE49-F238E27FC236}">
                <a16:creationId xmlns:a16="http://schemas.microsoft.com/office/drawing/2014/main" id="{2D3D70E9-F0A0-EA42-B030-61BEA946FA1F}"/>
              </a:ext>
            </a:extLst>
          </p:cNvPr>
          <p:cNvPicPr>
            <a:picLocks noChangeAspect="1"/>
          </p:cNvPicPr>
          <p:nvPr/>
        </p:nvPicPr>
        <p:blipFill>
          <a:blip r:embed="rId1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9620072" y="3758195"/>
            <a:ext cx="2864798" cy="2148599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33F9A08D-76FF-E044-BC76-0E21001CD5A8}"/>
              </a:ext>
            </a:extLst>
          </p:cNvPr>
          <p:cNvPicPr>
            <a:picLocks noChangeAspect="1"/>
          </p:cNvPicPr>
          <p:nvPr/>
        </p:nvPicPr>
        <p:blipFill>
          <a:blip r:embed="rId1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458198" y="3754639"/>
            <a:ext cx="2836344" cy="2127258"/>
          </a:xfrm>
          <a:prstGeom prst="rect">
            <a:avLst/>
          </a:prstGeom>
        </p:spPr>
      </p:pic>
      <p:sp>
        <p:nvSpPr>
          <p:cNvPr id="35" name="Rectangle 34">
            <a:extLst>
              <a:ext uri="{FF2B5EF4-FFF2-40B4-BE49-F238E27FC236}">
                <a16:creationId xmlns:a16="http://schemas.microsoft.com/office/drawing/2014/main" id="{ADB0E671-0212-9B41-A0A1-9BCC7001CB70}"/>
              </a:ext>
            </a:extLst>
          </p:cNvPr>
          <p:cNvSpPr/>
          <p:nvPr/>
        </p:nvSpPr>
        <p:spPr>
          <a:xfrm>
            <a:off x="4319694" y="2834933"/>
            <a:ext cx="131587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v-SE" b="1" dirty="0" err="1">
                <a:solidFill>
                  <a:srgbClr val="172B4D"/>
                </a:solidFill>
                <a:latin typeface="-apple-system"/>
              </a:rPr>
              <a:t>Oven</a:t>
            </a:r>
            <a:r>
              <a:rPr lang="sv-SE" b="1" dirty="0">
                <a:solidFill>
                  <a:srgbClr val="172B4D"/>
                </a:solidFill>
                <a:latin typeface="-apple-system"/>
              </a:rPr>
              <a:t> </a:t>
            </a:r>
            <a:r>
              <a:rPr lang="sv-SE" b="1" dirty="0" err="1">
                <a:solidFill>
                  <a:srgbClr val="172B4D"/>
                </a:solidFill>
                <a:latin typeface="-apple-system"/>
              </a:rPr>
              <a:t>clamp</a:t>
            </a:r>
            <a:endParaRPr lang="en-GB" b="1" dirty="0"/>
          </a:p>
        </p:txBody>
      </p:sp>
    </p:spTree>
    <p:extLst>
      <p:ext uri="{BB962C8B-B14F-4D97-AF65-F5344CB8AC3E}">
        <p14:creationId xmlns:p14="http://schemas.microsoft.com/office/powerpoint/2010/main" val="31476619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" name="Picture 27">
            <a:extLst>
              <a:ext uri="{FF2B5EF4-FFF2-40B4-BE49-F238E27FC236}">
                <a16:creationId xmlns:a16="http://schemas.microsoft.com/office/drawing/2014/main" id="{2D33CD3E-4078-3248-892B-074F7F3F072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673806" y="1818033"/>
            <a:ext cx="5083005" cy="3818839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7209F15-9A08-CE4F-9B83-54B1C99A79C6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4314824" y="190238"/>
            <a:ext cx="3562352" cy="3512077"/>
          </a:xfrm>
          <a:prstGeom prst="rect">
            <a:avLst/>
          </a:prstGeom>
        </p:spPr>
      </p:pic>
      <p:sp>
        <p:nvSpPr>
          <p:cNvPr id="15" name="Rectangle 83">
            <a:extLst>
              <a:ext uri="{FF2B5EF4-FFF2-40B4-BE49-F238E27FC236}">
                <a16:creationId xmlns:a16="http://schemas.microsoft.com/office/drawing/2014/main" id="{7D65203A-5C86-EA47-9D79-B64BBA0A67E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730751" y="2868345"/>
            <a:ext cx="144278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latin typeface="Avenir Book"/>
                <a:cs typeface="Avenir Book"/>
              </a:rPr>
              <a:t>MB300L</a:t>
            </a:r>
          </a:p>
        </p:txBody>
      </p:sp>
      <p:sp>
        <p:nvSpPr>
          <p:cNvPr id="16" name="Rectangle 83">
            <a:extLst>
              <a:ext uri="{FF2B5EF4-FFF2-40B4-BE49-F238E27FC236}">
                <a16:creationId xmlns:a16="http://schemas.microsoft.com/office/drawing/2014/main" id="{1894FF42-C8B0-2742-AE9B-8E4298E50952}"/>
              </a:ext>
            </a:extLst>
          </p:cNvPr>
          <p:cNvSpPr>
            <a:spLocks noChangeArrowheads="1"/>
          </p:cNvSpPr>
          <p:nvPr/>
        </p:nvSpPr>
        <p:spPr bwMode="auto">
          <a:xfrm>
            <a:off x="6173534" y="3388899"/>
            <a:ext cx="144278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latin typeface="Avenir Book"/>
                <a:cs typeface="Avenir Book"/>
              </a:rPr>
              <a:t>MB18</a:t>
            </a:r>
          </a:p>
        </p:txBody>
      </p:sp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BB588D57-F17E-0145-86C7-A4E055B34E23}"/>
              </a:ext>
            </a:extLst>
          </p:cNvPr>
          <p:cNvCxnSpPr>
            <a:cxnSpLocks/>
          </p:cNvCxnSpPr>
          <p:nvPr/>
        </p:nvCxnSpPr>
        <p:spPr>
          <a:xfrm flipH="1" flipV="1">
            <a:off x="7478233" y="2490748"/>
            <a:ext cx="3771014" cy="642312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TextBox 33">
            <a:extLst>
              <a:ext uri="{FF2B5EF4-FFF2-40B4-BE49-F238E27FC236}">
                <a16:creationId xmlns:a16="http://schemas.microsoft.com/office/drawing/2014/main" id="{C7CD2B70-EEFE-374D-A86A-3F331143BFA2}"/>
              </a:ext>
            </a:extLst>
          </p:cNvPr>
          <p:cNvSpPr txBox="1"/>
          <p:nvPr/>
        </p:nvSpPr>
        <p:spPr>
          <a:xfrm>
            <a:off x="8673699" y="173587"/>
            <a:ext cx="308321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MB18 permanently 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installed at AMOR since Sept 2020 for the commissioning of the beam line and for friendly user operations.</a:t>
            </a:r>
            <a:endParaRPr kumimoji="0" lang="en-US" sz="1400" b="0" i="1" u="none" strike="noStrike" kern="1200" cap="none" spc="0" normalizeH="0" baseline="0" noProof="0" dirty="0">
              <a:ln>
                <a:noFill/>
              </a:ln>
              <a:solidFill>
                <a:srgbClr val="666666"/>
              </a:solidFill>
              <a:effectLst/>
              <a:uLnTx/>
              <a:uFillTx/>
              <a:latin typeface="Avenir Roman" panose="02000503020000020003" pitchFamily="2" charset="0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021D123F-4A2C-B243-9180-26A6AC74E542}"/>
              </a:ext>
            </a:extLst>
          </p:cNvPr>
          <p:cNvSpPr/>
          <p:nvPr/>
        </p:nvSpPr>
        <p:spPr>
          <a:xfrm>
            <a:off x="5130014" y="5624044"/>
            <a:ext cx="3108603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The AMOR reflectometer (PSI) uses the same principle of neutron focusing guides as </a:t>
            </a:r>
            <a:r>
              <a:rPr lang="en-US" sz="1400" dirty="0" err="1">
                <a:solidFill>
                  <a:srgbClr val="666666"/>
                </a:solidFill>
                <a:latin typeface="Avenir Roman" panose="02000503020000020003" pitchFamily="2" charset="0"/>
              </a:rPr>
              <a:t>Estia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.  </a:t>
            </a:r>
            <a:endParaRPr lang="en-GB" sz="1400" dirty="0"/>
          </a:p>
        </p:txBody>
      </p:sp>
      <p:pic>
        <p:nvPicPr>
          <p:cNvPr id="36" name="Picture 35">
            <a:extLst>
              <a:ext uri="{FF2B5EF4-FFF2-40B4-BE49-F238E27FC236}">
                <a16:creationId xmlns:a16="http://schemas.microsoft.com/office/drawing/2014/main" id="{45C61182-1008-6E47-A38F-7BFFA9573859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-525555" y="2089768"/>
            <a:ext cx="4752977" cy="3564733"/>
          </a:xfrm>
          <a:prstGeom prst="rect">
            <a:avLst/>
          </a:prstGeom>
        </p:spPr>
      </p:pic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9CAF6205-433E-8F43-B45A-71080B7E280A}"/>
              </a:ext>
            </a:extLst>
          </p:cNvPr>
          <p:cNvCxnSpPr>
            <a:cxnSpLocks/>
          </p:cNvCxnSpPr>
          <p:nvPr/>
        </p:nvCxnSpPr>
        <p:spPr>
          <a:xfrm flipV="1">
            <a:off x="1609060" y="2308748"/>
            <a:ext cx="3132817" cy="705132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Rectangle 39">
            <a:extLst>
              <a:ext uri="{FF2B5EF4-FFF2-40B4-BE49-F238E27FC236}">
                <a16:creationId xmlns:a16="http://schemas.microsoft.com/office/drawing/2014/main" id="{0435FDC1-B5AA-7F49-B9E5-00FF633B133C}"/>
              </a:ext>
            </a:extLst>
          </p:cNvPr>
          <p:cNvSpPr/>
          <p:nvPr/>
        </p:nvSpPr>
        <p:spPr>
          <a:xfrm>
            <a:off x="574316" y="918563"/>
            <a:ext cx="3108603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MB300L Tested at AMOR twice (Sept and Dec 2020)</a:t>
            </a:r>
            <a:endParaRPr lang="en-GB" sz="1400" dirty="0"/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EF91F2B2-8BCD-7045-964B-7F405B9B3B9C}"/>
              </a:ext>
            </a:extLst>
          </p:cNvPr>
          <p:cNvPicPr>
            <a:picLocks noChangeAspect="1"/>
          </p:cNvPicPr>
          <p:nvPr/>
        </p:nvPicPr>
        <p:blipFill>
          <a:blip r:embed="rId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3418161" y="4395320"/>
            <a:ext cx="2118061" cy="1588546"/>
          </a:xfrm>
          <a:prstGeom prst="rect">
            <a:avLst/>
          </a:prstGeom>
        </p:spPr>
      </p:pic>
      <p:sp>
        <p:nvSpPr>
          <p:cNvPr id="44" name="Rectangle 43">
            <a:extLst>
              <a:ext uri="{FF2B5EF4-FFF2-40B4-BE49-F238E27FC236}">
                <a16:creationId xmlns:a16="http://schemas.microsoft.com/office/drawing/2014/main" id="{5191F81B-55BF-3943-8AF6-9CBBC0A3E213}"/>
              </a:ext>
            </a:extLst>
          </p:cNvPr>
          <p:cNvSpPr/>
          <p:nvPr/>
        </p:nvSpPr>
        <p:spPr>
          <a:xfrm>
            <a:off x="5200740" y="4061971"/>
            <a:ext cx="3108603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Many thanks to </a:t>
            </a:r>
          </a:p>
          <a:p>
            <a:r>
              <a:rPr lang="en-US" sz="1400" dirty="0" err="1">
                <a:solidFill>
                  <a:srgbClr val="666666"/>
                </a:solidFill>
                <a:latin typeface="Avenir Roman" panose="02000503020000020003" pitchFamily="2" charset="0"/>
              </a:rPr>
              <a:t>Jochen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 </a:t>
            </a:r>
            <a:r>
              <a:rPr lang="en-US" sz="1400" dirty="0" err="1">
                <a:solidFill>
                  <a:srgbClr val="666666"/>
                </a:solidFill>
                <a:latin typeface="Avenir Roman" panose="02000503020000020003" pitchFamily="2" charset="0"/>
              </a:rPr>
              <a:t>Stahn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 </a:t>
            </a:r>
          </a:p>
          <a:p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for the support</a:t>
            </a:r>
            <a:endParaRPr lang="en-GB" sz="1400" dirty="0"/>
          </a:p>
        </p:txBody>
      </p:sp>
    </p:spTree>
    <p:extLst>
      <p:ext uri="{BB962C8B-B14F-4D97-AF65-F5344CB8AC3E}">
        <p14:creationId xmlns:p14="http://schemas.microsoft.com/office/powerpoint/2010/main" val="65726487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45C61182-1008-6E47-A38F-7BFFA9573859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-525555" y="2089768"/>
            <a:ext cx="4752977" cy="3564733"/>
          </a:xfrm>
          <a:prstGeom prst="rect">
            <a:avLst/>
          </a:prstGeom>
        </p:spPr>
      </p:pic>
      <p:sp>
        <p:nvSpPr>
          <p:cNvPr id="40" name="Rectangle 39">
            <a:extLst>
              <a:ext uri="{FF2B5EF4-FFF2-40B4-BE49-F238E27FC236}">
                <a16:creationId xmlns:a16="http://schemas.microsoft.com/office/drawing/2014/main" id="{0435FDC1-B5AA-7F49-B9E5-00FF633B133C}"/>
              </a:ext>
            </a:extLst>
          </p:cNvPr>
          <p:cNvSpPr/>
          <p:nvPr/>
        </p:nvSpPr>
        <p:spPr>
          <a:xfrm>
            <a:off x="574316" y="918563"/>
            <a:ext cx="3108603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MB300L Tested at AMOR twice (Sept and Dec 2020)</a:t>
            </a:r>
            <a:endParaRPr lang="en-GB" sz="1400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2DD3441E-A3C5-5844-9A23-DF9700F54C88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8210"/>
          <a:stretch/>
        </p:blipFill>
        <p:spPr>
          <a:xfrm>
            <a:off x="4603335" y="45852"/>
            <a:ext cx="1831912" cy="1947020"/>
          </a:xfrm>
          <a:prstGeom prst="rect">
            <a:avLst/>
          </a:prstGeom>
        </p:spPr>
      </p:pic>
      <p:sp>
        <p:nvSpPr>
          <p:cNvPr id="20" name="Rectangle 19">
            <a:extLst>
              <a:ext uri="{FF2B5EF4-FFF2-40B4-BE49-F238E27FC236}">
                <a16:creationId xmlns:a16="http://schemas.microsoft.com/office/drawing/2014/main" id="{4DD5652C-6BCB-804D-BFC9-971177A599D4}"/>
              </a:ext>
            </a:extLst>
          </p:cNvPr>
          <p:cNvSpPr/>
          <p:nvPr/>
        </p:nvSpPr>
        <p:spPr>
          <a:xfrm>
            <a:off x="5310793" y="249355"/>
            <a:ext cx="4959036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2400" dirty="0">
                <a:solidFill>
                  <a:srgbClr val="00B050"/>
                </a:solidFill>
                <a:latin typeface="Avenir Roman" panose="02000503020000020003" pitchFamily="2" charset="0"/>
              </a:rPr>
              <a:t>All aspects matching the requirements and scientific measurements performed </a:t>
            </a:r>
            <a:endParaRPr lang="en-GB" sz="2400" dirty="0">
              <a:solidFill>
                <a:srgbClr val="00B050"/>
              </a:solidFill>
            </a:endParaRP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B5D4FA98-2F7E-D74F-9BCE-2E57AD9A51AA}"/>
              </a:ext>
            </a:extLst>
          </p:cNvPr>
          <p:cNvGrpSpPr/>
          <p:nvPr/>
        </p:nvGrpSpPr>
        <p:grpSpPr>
          <a:xfrm rot="20392131">
            <a:off x="6709959" y="2293535"/>
            <a:ext cx="4627956" cy="633108"/>
            <a:chOff x="2850515" y="2977176"/>
            <a:chExt cx="2730765" cy="451824"/>
          </a:xfrm>
        </p:grpSpPr>
        <p:sp>
          <p:nvSpPr>
            <p:cNvPr id="22" name="Rectangle 21">
              <a:extLst>
                <a:ext uri="{FF2B5EF4-FFF2-40B4-BE49-F238E27FC236}">
                  <a16:creationId xmlns:a16="http://schemas.microsoft.com/office/drawing/2014/main" id="{F64BB7B3-FB06-B949-A013-E73F446187A3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BF3B9AA3-C5C2-A84B-9727-9CF9C34403A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Oval 23">
              <a:extLst>
                <a:ext uri="{FF2B5EF4-FFF2-40B4-BE49-F238E27FC236}">
                  <a16:creationId xmlns:a16="http://schemas.microsoft.com/office/drawing/2014/main" id="{5A2DD522-6C54-0849-9525-8F415898805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Oval 24">
              <a:extLst>
                <a:ext uri="{FF2B5EF4-FFF2-40B4-BE49-F238E27FC236}">
                  <a16:creationId xmlns:a16="http://schemas.microsoft.com/office/drawing/2014/main" id="{F4E07397-5548-294F-9B21-F9811DAF797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Oval 25">
              <a:extLst>
                <a:ext uri="{FF2B5EF4-FFF2-40B4-BE49-F238E27FC236}">
                  <a16:creationId xmlns:a16="http://schemas.microsoft.com/office/drawing/2014/main" id="{236919CC-FAFD-FF4B-B5BA-A4DE2F7006C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ight Triangle 26">
              <a:extLst>
                <a:ext uri="{FF2B5EF4-FFF2-40B4-BE49-F238E27FC236}">
                  <a16:creationId xmlns:a16="http://schemas.microsoft.com/office/drawing/2014/main" id="{E38C4B6D-7FF0-8445-AF07-C8AB63F1A0DD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Freeform 28">
              <a:extLst>
                <a:ext uri="{FF2B5EF4-FFF2-40B4-BE49-F238E27FC236}">
                  <a16:creationId xmlns:a16="http://schemas.microsoft.com/office/drawing/2014/main" id="{8B379B9C-C418-7C4C-BB5F-2AA53967DC2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6D0FC509-5138-B34A-8F9E-C72C2B89F7F5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10F94355-3798-6E40-B4E4-F08E0289E80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52A3F145-94E5-AA44-AACC-F0865DDFAD4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EC932034-790F-334F-8C0C-7441A07F2636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>
              <a:extLst>
                <a:ext uri="{FF2B5EF4-FFF2-40B4-BE49-F238E27FC236}">
                  <a16:creationId xmlns:a16="http://schemas.microsoft.com/office/drawing/2014/main" id="{AA17E6BA-0DAD-5342-A065-BE5E90EEB74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>
              <a:extLst>
                <a:ext uri="{FF2B5EF4-FFF2-40B4-BE49-F238E27FC236}">
                  <a16:creationId xmlns:a16="http://schemas.microsoft.com/office/drawing/2014/main" id="{8167AF77-1ACA-CF41-AA6A-9677952FDB1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288DBDE8-255C-3943-ABD6-CC7AB612651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AC0EBFF2-2FE0-9F43-A05B-EC492AE3FD55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93A8016E-5419-EA41-9EE1-54B1D6C83AD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>
              <a:extLst>
                <a:ext uri="{FF2B5EF4-FFF2-40B4-BE49-F238E27FC236}">
                  <a16:creationId xmlns:a16="http://schemas.microsoft.com/office/drawing/2014/main" id="{33D88C76-7EB8-2147-9B5B-BD0E0A7981E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212ADD9B-C0EF-B544-85C5-43C7889BC849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>
              <a:extLst>
                <a:ext uri="{FF2B5EF4-FFF2-40B4-BE49-F238E27FC236}">
                  <a16:creationId xmlns:a16="http://schemas.microsoft.com/office/drawing/2014/main" id="{FB88320D-313B-5F4C-84D1-95FBA7F004B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D451BFC9-F5FD-2346-B8BD-4CF31032D83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>
              <a:extLst>
                <a:ext uri="{FF2B5EF4-FFF2-40B4-BE49-F238E27FC236}">
                  <a16:creationId xmlns:a16="http://schemas.microsoft.com/office/drawing/2014/main" id="{CB058D93-292E-7D4F-919A-CAD210535D8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8A8636DD-043D-D844-B41B-7486D1C1F37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08D8EAA4-FA17-7E49-A0DE-C4F8FD61889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>
              <a:extLst>
                <a:ext uri="{FF2B5EF4-FFF2-40B4-BE49-F238E27FC236}">
                  <a16:creationId xmlns:a16="http://schemas.microsoft.com/office/drawing/2014/main" id="{8C2A3100-DFBC-0E4B-82BB-539EAB861F68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>
              <a:extLst>
                <a:ext uri="{FF2B5EF4-FFF2-40B4-BE49-F238E27FC236}">
                  <a16:creationId xmlns:a16="http://schemas.microsoft.com/office/drawing/2014/main" id="{B799A0DB-DF1D-0F47-9A7C-67C68C07BED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>
              <a:extLst>
                <a:ext uri="{FF2B5EF4-FFF2-40B4-BE49-F238E27FC236}">
                  <a16:creationId xmlns:a16="http://schemas.microsoft.com/office/drawing/2014/main" id="{7C5FBE90-2340-D741-8452-9C78E1012FD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>
              <a:extLst>
                <a:ext uri="{FF2B5EF4-FFF2-40B4-BE49-F238E27FC236}">
                  <a16:creationId xmlns:a16="http://schemas.microsoft.com/office/drawing/2014/main" id="{7C32C043-B593-9B45-A4DE-0936F079892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>
              <a:extLst>
                <a:ext uri="{FF2B5EF4-FFF2-40B4-BE49-F238E27FC236}">
                  <a16:creationId xmlns:a16="http://schemas.microsoft.com/office/drawing/2014/main" id="{7D6E19C4-49B2-9E42-8791-F6E705CC484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>
              <a:extLst>
                <a:ext uri="{FF2B5EF4-FFF2-40B4-BE49-F238E27FC236}">
                  <a16:creationId xmlns:a16="http://schemas.microsoft.com/office/drawing/2014/main" id="{92AA4686-982D-D546-8B74-24DD5821A34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>
              <a:extLst>
                <a:ext uri="{FF2B5EF4-FFF2-40B4-BE49-F238E27FC236}">
                  <a16:creationId xmlns:a16="http://schemas.microsoft.com/office/drawing/2014/main" id="{67A9C45B-AC9C-5942-BB68-7C07F5FE9C0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>
              <a:extLst>
                <a:ext uri="{FF2B5EF4-FFF2-40B4-BE49-F238E27FC236}">
                  <a16:creationId xmlns:a16="http://schemas.microsoft.com/office/drawing/2014/main" id="{661CC012-2CBD-DB4C-9CA3-7C3788BE4499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>
              <a:extLst>
                <a:ext uri="{FF2B5EF4-FFF2-40B4-BE49-F238E27FC236}">
                  <a16:creationId xmlns:a16="http://schemas.microsoft.com/office/drawing/2014/main" id="{232A08F0-35AC-EC44-84C2-0478F4A45B2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>
              <a:extLst>
                <a:ext uri="{FF2B5EF4-FFF2-40B4-BE49-F238E27FC236}">
                  <a16:creationId xmlns:a16="http://schemas.microsoft.com/office/drawing/2014/main" id="{D6CE5679-388C-C34C-B4C7-AA0C41D7E19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>
              <a:extLst>
                <a:ext uri="{FF2B5EF4-FFF2-40B4-BE49-F238E27FC236}">
                  <a16:creationId xmlns:a16="http://schemas.microsoft.com/office/drawing/2014/main" id="{13E38C63-4939-6048-8B1C-3F3C474631D4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>
              <a:extLst>
                <a:ext uri="{FF2B5EF4-FFF2-40B4-BE49-F238E27FC236}">
                  <a16:creationId xmlns:a16="http://schemas.microsoft.com/office/drawing/2014/main" id="{C31B5890-3C6A-D848-867E-3E608A6E05F4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>
              <a:extLst>
                <a:ext uri="{FF2B5EF4-FFF2-40B4-BE49-F238E27FC236}">
                  <a16:creationId xmlns:a16="http://schemas.microsoft.com/office/drawing/2014/main" id="{E719AC1A-485B-B04A-BE77-88927D2AC7D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>
              <a:extLst>
                <a:ext uri="{FF2B5EF4-FFF2-40B4-BE49-F238E27FC236}">
                  <a16:creationId xmlns:a16="http://schemas.microsoft.com/office/drawing/2014/main" id="{0187DB97-1C83-A04E-9802-7D9B31384ED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>
              <a:extLst>
                <a:ext uri="{FF2B5EF4-FFF2-40B4-BE49-F238E27FC236}">
                  <a16:creationId xmlns:a16="http://schemas.microsoft.com/office/drawing/2014/main" id="{E76327EB-8883-444A-AC7A-74C41DDF0BF0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>
              <a:extLst>
                <a:ext uri="{FF2B5EF4-FFF2-40B4-BE49-F238E27FC236}">
                  <a16:creationId xmlns:a16="http://schemas.microsoft.com/office/drawing/2014/main" id="{E268163B-8838-D240-B070-160ADB42B75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>
              <a:extLst>
                <a:ext uri="{FF2B5EF4-FFF2-40B4-BE49-F238E27FC236}">
                  <a16:creationId xmlns:a16="http://schemas.microsoft.com/office/drawing/2014/main" id="{23C4F781-6D24-3C41-8F28-6188E9574402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71" name="Rectangle 70">
            <a:extLst>
              <a:ext uri="{FF2B5EF4-FFF2-40B4-BE49-F238E27FC236}">
                <a16:creationId xmlns:a16="http://schemas.microsoft.com/office/drawing/2014/main" id="{18F24F28-9F08-D046-BC57-AB4C203EA5A6}"/>
              </a:ext>
            </a:extLst>
          </p:cNvPr>
          <p:cNvSpPr/>
          <p:nvPr/>
        </p:nvSpPr>
        <p:spPr>
          <a:xfrm rot="20478990">
            <a:off x="10129422" y="1422316"/>
            <a:ext cx="75306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 X</a:t>
            </a:r>
          </a:p>
        </p:txBody>
      </p:sp>
      <p:sp>
        <p:nvSpPr>
          <p:cNvPr id="72" name="Rectangle 71">
            <a:extLst>
              <a:ext uri="{FF2B5EF4-FFF2-40B4-BE49-F238E27FC236}">
                <a16:creationId xmlns:a16="http://schemas.microsoft.com/office/drawing/2014/main" id="{C57E316F-D4B0-3D40-8C65-1B24D340C44F}"/>
              </a:ext>
            </a:extLst>
          </p:cNvPr>
          <p:cNvSpPr/>
          <p:nvPr/>
        </p:nvSpPr>
        <p:spPr>
          <a:xfrm rot="20426334">
            <a:off x="10461033" y="1919633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cxnSp>
        <p:nvCxnSpPr>
          <p:cNvPr id="73" name="Straight Arrow Connector 72">
            <a:extLst>
              <a:ext uri="{FF2B5EF4-FFF2-40B4-BE49-F238E27FC236}">
                <a16:creationId xmlns:a16="http://schemas.microsoft.com/office/drawing/2014/main" id="{7CDDC5EB-83B2-924C-A39C-3FB05CDD74D5}"/>
              </a:ext>
            </a:extLst>
          </p:cNvPr>
          <p:cNvCxnSpPr/>
          <p:nvPr/>
        </p:nvCxnSpPr>
        <p:spPr>
          <a:xfrm flipV="1">
            <a:off x="6245672" y="2695149"/>
            <a:ext cx="2326404" cy="36023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4" name="Rectangle 83">
            <a:extLst>
              <a:ext uri="{FF2B5EF4-FFF2-40B4-BE49-F238E27FC236}">
                <a16:creationId xmlns:a16="http://schemas.microsoft.com/office/drawing/2014/main" id="{DC6A02B7-459D-5342-B4DF-FF805EDDB00F}"/>
              </a:ext>
            </a:extLst>
          </p:cNvPr>
          <p:cNvSpPr>
            <a:spLocks noChangeArrowheads="1"/>
          </p:cNvSpPr>
          <p:nvPr/>
        </p:nvSpPr>
        <p:spPr bwMode="auto">
          <a:xfrm>
            <a:off x="6245673" y="2396659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AB723E56-FB75-AF4F-9398-5E58EA27D255}"/>
              </a:ext>
            </a:extLst>
          </p:cNvPr>
          <p:cNvSpPr txBox="1"/>
          <p:nvPr/>
        </p:nvSpPr>
        <p:spPr>
          <a:xfrm rot="21385970">
            <a:off x="7047680" y="2636871"/>
            <a:ext cx="32733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000" dirty="0">
                <a:latin typeface="Arial" pitchFamily="34" charset="0"/>
                <a:cs typeface="Arial" pitchFamily="34" charset="0"/>
              </a:rPr>
              <a:t>θ</a:t>
            </a:r>
            <a:endParaRPr lang="en-US" sz="20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6" name="Arc 75">
            <a:extLst>
              <a:ext uri="{FF2B5EF4-FFF2-40B4-BE49-F238E27FC236}">
                <a16:creationId xmlns:a16="http://schemas.microsoft.com/office/drawing/2014/main" id="{2359D9D8-DF45-E64F-B43A-764A0866F4A0}"/>
              </a:ext>
            </a:extLst>
          </p:cNvPr>
          <p:cNvSpPr/>
          <p:nvPr/>
        </p:nvSpPr>
        <p:spPr>
          <a:xfrm rot="11042738">
            <a:off x="7541603" y="2627395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Rectangle 76">
            <a:extLst>
              <a:ext uri="{FF2B5EF4-FFF2-40B4-BE49-F238E27FC236}">
                <a16:creationId xmlns:a16="http://schemas.microsoft.com/office/drawing/2014/main" id="{95D76A0C-EFED-4C42-B953-47414359F652}"/>
              </a:ext>
            </a:extLst>
          </p:cNvPr>
          <p:cNvSpPr/>
          <p:nvPr/>
        </p:nvSpPr>
        <p:spPr>
          <a:xfrm rot="20336632">
            <a:off x="9823180" y="2445862"/>
            <a:ext cx="77457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 Y</a:t>
            </a:r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F701E985-7E65-7441-93DC-FA08AEB405B1}"/>
              </a:ext>
            </a:extLst>
          </p:cNvPr>
          <p:cNvSpPr/>
          <p:nvPr/>
        </p:nvSpPr>
        <p:spPr>
          <a:xfrm rot="20488696">
            <a:off x="9463529" y="2190613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79" name="Rectangle 83">
            <a:extLst>
              <a:ext uri="{FF2B5EF4-FFF2-40B4-BE49-F238E27FC236}">
                <a16:creationId xmlns:a16="http://schemas.microsoft.com/office/drawing/2014/main" id="{E8403F32-754B-DE4F-9E0B-2B75F5863C9F}"/>
              </a:ext>
            </a:extLst>
          </p:cNvPr>
          <p:cNvSpPr>
            <a:spLocks noChangeArrowheads="1"/>
          </p:cNvSpPr>
          <p:nvPr/>
        </p:nvSpPr>
        <p:spPr bwMode="auto">
          <a:xfrm>
            <a:off x="8518184" y="3142383"/>
            <a:ext cx="1397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</p:txBody>
      </p:sp>
      <p:cxnSp>
        <p:nvCxnSpPr>
          <p:cNvPr id="80" name="Straight Arrow Connector 79">
            <a:extLst>
              <a:ext uri="{FF2B5EF4-FFF2-40B4-BE49-F238E27FC236}">
                <a16:creationId xmlns:a16="http://schemas.microsoft.com/office/drawing/2014/main" id="{F8ED63CE-A751-E04A-992E-8F3C827F8118}"/>
              </a:ext>
            </a:extLst>
          </p:cNvPr>
          <p:cNvCxnSpPr/>
          <p:nvPr/>
        </p:nvCxnSpPr>
        <p:spPr>
          <a:xfrm flipV="1">
            <a:off x="4407518" y="3371688"/>
            <a:ext cx="2326404" cy="36023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4BAA0CC0-4D11-8445-9935-D42326B35C92}"/>
              </a:ext>
            </a:extLst>
          </p:cNvPr>
          <p:cNvCxnSpPr>
            <a:cxnSpLocks/>
          </p:cNvCxnSpPr>
          <p:nvPr/>
        </p:nvCxnSpPr>
        <p:spPr>
          <a:xfrm flipV="1">
            <a:off x="4407518" y="3483337"/>
            <a:ext cx="2945172" cy="223716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2" name="Straight Arrow Connector 81">
            <a:extLst>
              <a:ext uri="{FF2B5EF4-FFF2-40B4-BE49-F238E27FC236}">
                <a16:creationId xmlns:a16="http://schemas.microsoft.com/office/drawing/2014/main" id="{53877FA9-A5EE-7D45-AB17-036D23CD0E3C}"/>
              </a:ext>
            </a:extLst>
          </p:cNvPr>
          <p:cNvCxnSpPr>
            <a:cxnSpLocks/>
          </p:cNvCxnSpPr>
          <p:nvPr/>
        </p:nvCxnSpPr>
        <p:spPr>
          <a:xfrm flipH="1">
            <a:off x="7379907" y="3568519"/>
            <a:ext cx="10130" cy="1081335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3" name="Group 82">
            <a:extLst>
              <a:ext uri="{FF2B5EF4-FFF2-40B4-BE49-F238E27FC236}">
                <a16:creationId xmlns:a16="http://schemas.microsoft.com/office/drawing/2014/main" id="{43799E69-912C-7542-A0F3-420DA24167BC}"/>
              </a:ext>
            </a:extLst>
          </p:cNvPr>
          <p:cNvGrpSpPr/>
          <p:nvPr/>
        </p:nvGrpSpPr>
        <p:grpSpPr>
          <a:xfrm rot="20392131">
            <a:off x="6931632" y="4008883"/>
            <a:ext cx="4627956" cy="633108"/>
            <a:chOff x="2850515" y="2977176"/>
            <a:chExt cx="2730765" cy="451824"/>
          </a:xfrm>
        </p:grpSpPr>
        <p:sp>
          <p:nvSpPr>
            <p:cNvPr id="84" name="Rectangle 83">
              <a:extLst>
                <a:ext uri="{FF2B5EF4-FFF2-40B4-BE49-F238E27FC236}">
                  <a16:creationId xmlns:a16="http://schemas.microsoft.com/office/drawing/2014/main" id="{D92EFB80-8744-C74B-97F1-B8A786F67E3D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Rectangle 84">
              <a:extLst>
                <a:ext uri="{FF2B5EF4-FFF2-40B4-BE49-F238E27FC236}">
                  <a16:creationId xmlns:a16="http://schemas.microsoft.com/office/drawing/2014/main" id="{BD55DFF1-5EB8-BE49-AA6B-0B7B6BB1D5F0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>
              <a:extLst>
                <a:ext uri="{FF2B5EF4-FFF2-40B4-BE49-F238E27FC236}">
                  <a16:creationId xmlns:a16="http://schemas.microsoft.com/office/drawing/2014/main" id="{D7381F23-EA56-B245-B1C3-31A29FE67E85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9FDA8889-80F8-AB44-9D7D-EE3B3373DD9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>
              <a:extLst>
                <a:ext uri="{FF2B5EF4-FFF2-40B4-BE49-F238E27FC236}">
                  <a16:creationId xmlns:a16="http://schemas.microsoft.com/office/drawing/2014/main" id="{D4449D19-90B1-8D45-8B03-96408DFFC47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Right Triangle 88">
              <a:extLst>
                <a:ext uri="{FF2B5EF4-FFF2-40B4-BE49-F238E27FC236}">
                  <a16:creationId xmlns:a16="http://schemas.microsoft.com/office/drawing/2014/main" id="{CC39DB46-F2B3-3A46-BA36-52DDFF190604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Freeform 89">
              <a:extLst>
                <a:ext uri="{FF2B5EF4-FFF2-40B4-BE49-F238E27FC236}">
                  <a16:creationId xmlns:a16="http://schemas.microsoft.com/office/drawing/2014/main" id="{A24F89D5-5BE6-094B-85D3-DD88B2E5237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>
              <a:extLst>
                <a:ext uri="{FF2B5EF4-FFF2-40B4-BE49-F238E27FC236}">
                  <a16:creationId xmlns:a16="http://schemas.microsoft.com/office/drawing/2014/main" id="{393C4CD0-8E93-A54E-A47C-3E84D52B703E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>
              <a:extLst>
                <a:ext uri="{FF2B5EF4-FFF2-40B4-BE49-F238E27FC236}">
                  <a16:creationId xmlns:a16="http://schemas.microsoft.com/office/drawing/2014/main" id="{5A96F0C8-AFB4-BF4F-AD69-51259372FF5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54CDA8F2-D235-E94E-821D-A91916D8B4B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13F35388-48AA-BF4B-9C6F-4713C8EE3BF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8D2757AF-3B9E-574C-A286-40864118404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>
              <a:extLst>
                <a:ext uri="{FF2B5EF4-FFF2-40B4-BE49-F238E27FC236}">
                  <a16:creationId xmlns:a16="http://schemas.microsoft.com/office/drawing/2014/main" id="{CD429036-1149-F447-8C78-C84C0B8EDAA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>
              <a:extLst>
                <a:ext uri="{FF2B5EF4-FFF2-40B4-BE49-F238E27FC236}">
                  <a16:creationId xmlns:a16="http://schemas.microsoft.com/office/drawing/2014/main" id="{B3804503-4D4E-994A-9366-61FF7F08499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F18C49F5-A703-3F4C-A227-914D7381D32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77DC4AC9-76CD-FB42-AEEE-225DD7BCD482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DF47C00A-9669-9942-A436-7673B8E30FE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96575235-00AF-184C-A023-2858756A845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987CDE55-FC5F-DD49-80F2-3CF5F3C60401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D4921DCF-B47D-F04B-85AA-03285368111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40BA60FE-7B41-9245-B1C6-D7021025FCC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D3E30A3E-8920-4143-ADB4-800F3E5319E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23A1FE28-B0B9-5545-A04F-AC53B34DA84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3F285AFD-7326-CC44-A6C6-90BB549F907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E5CE6806-58E8-7640-8021-3FC6AB0051A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>
              <a:extLst>
                <a:ext uri="{FF2B5EF4-FFF2-40B4-BE49-F238E27FC236}">
                  <a16:creationId xmlns:a16="http://schemas.microsoft.com/office/drawing/2014/main" id="{BBB8B244-0578-D344-9987-BEF086DB9CC6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>
              <a:extLst>
                <a:ext uri="{FF2B5EF4-FFF2-40B4-BE49-F238E27FC236}">
                  <a16:creationId xmlns:a16="http://schemas.microsoft.com/office/drawing/2014/main" id="{5CADAD01-FA54-AA47-BE45-AF269D62922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>
              <a:extLst>
                <a:ext uri="{FF2B5EF4-FFF2-40B4-BE49-F238E27FC236}">
                  <a16:creationId xmlns:a16="http://schemas.microsoft.com/office/drawing/2014/main" id="{DEB3A667-021F-EB4F-B2B3-6FF68126546D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>
              <a:extLst>
                <a:ext uri="{FF2B5EF4-FFF2-40B4-BE49-F238E27FC236}">
                  <a16:creationId xmlns:a16="http://schemas.microsoft.com/office/drawing/2014/main" id="{0B4B13E1-3D82-1D4D-8768-3C514BAC366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>
              <a:extLst>
                <a:ext uri="{FF2B5EF4-FFF2-40B4-BE49-F238E27FC236}">
                  <a16:creationId xmlns:a16="http://schemas.microsoft.com/office/drawing/2014/main" id="{9A6FD244-E214-8848-8F77-BD7292443A5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44004A97-95F5-AD46-8393-802D4B9F446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7C42A22A-93C9-8C48-83FC-4A6F6107A7FC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3EB0F612-AFFC-D142-8992-F9DFFB2252F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27B95AA0-F30B-A14A-9982-8838668B411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91A77074-D298-6D4D-8BC6-92804B0354A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>
              <a:extLst>
                <a:ext uri="{FF2B5EF4-FFF2-40B4-BE49-F238E27FC236}">
                  <a16:creationId xmlns:a16="http://schemas.microsoft.com/office/drawing/2014/main" id="{8E304CFA-ADDC-104B-AB74-19F7EF49E567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62FA05A8-1781-CB44-ACD1-59BE2FA0016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487AA68A-6194-C64D-AD61-EFA0188772E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2BCD3C26-0039-114B-BDA3-7D41F5BE9308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21045CBB-475C-7448-9E34-9F3B8E12D3BF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124" name="Straight Arrow Connector 123">
            <a:extLst>
              <a:ext uri="{FF2B5EF4-FFF2-40B4-BE49-F238E27FC236}">
                <a16:creationId xmlns:a16="http://schemas.microsoft.com/office/drawing/2014/main" id="{D3A6E3E2-3788-C941-979F-7387F76E8B8A}"/>
              </a:ext>
            </a:extLst>
          </p:cNvPr>
          <p:cNvCxnSpPr>
            <a:cxnSpLocks/>
          </p:cNvCxnSpPr>
          <p:nvPr/>
        </p:nvCxnSpPr>
        <p:spPr>
          <a:xfrm>
            <a:off x="7589580" y="3484732"/>
            <a:ext cx="175538" cy="917269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5" name="Straight Arrow Connector 124">
            <a:extLst>
              <a:ext uri="{FF2B5EF4-FFF2-40B4-BE49-F238E27FC236}">
                <a16:creationId xmlns:a16="http://schemas.microsoft.com/office/drawing/2014/main" id="{D826E10C-FDDD-A24C-9CAB-5F1EE96F7122}"/>
              </a:ext>
            </a:extLst>
          </p:cNvPr>
          <p:cNvCxnSpPr>
            <a:cxnSpLocks/>
          </p:cNvCxnSpPr>
          <p:nvPr/>
        </p:nvCxnSpPr>
        <p:spPr>
          <a:xfrm>
            <a:off x="7029689" y="3595397"/>
            <a:ext cx="73906" cy="98553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Rectangle 125">
            <a:extLst>
              <a:ext uri="{FF2B5EF4-FFF2-40B4-BE49-F238E27FC236}">
                <a16:creationId xmlns:a16="http://schemas.microsoft.com/office/drawing/2014/main" id="{ED6CC0EC-D379-4D40-8F5E-B65A206A1C0F}"/>
              </a:ext>
            </a:extLst>
          </p:cNvPr>
          <p:cNvSpPr/>
          <p:nvPr/>
        </p:nvSpPr>
        <p:spPr>
          <a:xfrm>
            <a:off x="6418577" y="2811978"/>
            <a:ext cx="320987" cy="1201229"/>
          </a:xfrm>
          <a:prstGeom prst="rect">
            <a:avLst/>
          </a:prstGeom>
          <a:noFill/>
          <a:ln w="3810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7" name="Rectangle 126">
            <a:extLst>
              <a:ext uri="{FF2B5EF4-FFF2-40B4-BE49-F238E27FC236}">
                <a16:creationId xmlns:a16="http://schemas.microsoft.com/office/drawing/2014/main" id="{7C2E8D25-5D1E-A54E-BDC8-35855990DCC8}"/>
              </a:ext>
            </a:extLst>
          </p:cNvPr>
          <p:cNvSpPr/>
          <p:nvPr/>
        </p:nvSpPr>
        <p:spPr>
          <a:xfrm>
            <a:off x="6421317" y="4051678"/>
            <a:ext cx="314129" cy="954634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8" name="Rectangle 83">
            <a:extLst>
              <a:ext uri="{FF2B5EF4-FFF2-40B4-BE49-F238E27FC236}">
                <a16:creationId xmlns:a16="http://schemas.microsoft.com/office/drawing/2014/main" id="{15628D4B-A2E6-5C43-AA02-E0A67FF401B5}"/>
              </a:ext>
            </a:extLst>
          </p:cNvPr>
          <p:cNvSpPr>
            <a:spLocks noChangeArrowheads="1"/>
          </p:cNvSpPr>
          <p:nvPr/>
        </p:nvSpPr>
        <p:spPr bwMode="auto">
          <a:xfrm>
            <a:off x="6120981" y="5852430"/>
            <a:ext cx="541883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Some scattering happening at the PCB below the edge</a:t>
            </a:r>
          </a:p>
        </p:txBody>
      </p:sp>
      <p:sp>
        <p:nvSpPr>
          <p:cNvPr id="129" name="Rectangle 128">
            <a:extLst>
              <a:ext uri="{FF2B5EF4-FFF2-40B4-BE49-F238E27FC236}">
                <a16:creationId xmlns:a16="http://schemas.microsoft.com/office/drawing/2014/main" id="{2EECC216-EB87-1349-AF24-8FAB3DFC8BEF}"/>
              </a:ext>
            </a:extLst>
          </p:cNvPr>
          <p:cNvSpPr/>
          <p:nvPr/>
        </p:nvSpPr>
        <p:spPr>
          <a:xfrm>
            <a:off x="4762255" y="1667386"/>
            <a:ext cx="3763926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Apart …</a:t>
            </a:r>
            <a:endParaRPr lang="en-GB" sz="1400" dirty="0"/>
          </a:p>
        </p:txBody>
      </p:sp>
    </p:spTree>
    <p:extLst>
      <p:ext uri="{BB962C8B-B14F-4D97-AF65-F5344CB8AC3E}">
        <p14:creationId xmlns:p14="http://schemas.microsoft.com/office/powerpoint/2010/main" val="289665954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cxnSp>
        <p:nvCxnSpPr>
          <p:cNvPr id="116" name="Straight Connector 115">
            <a:extLst>
              <a:ext uri="{FF2B5EF4-FFF2-40B4-BE49-F238E27FC236}">
                <a16:creationId xmlns:a16="http://schemas.microsoft.com/office/drawing/2014/main" id="{57C066E9-A35F-0F4B-ABBD-A19B1CF359A2}"/>
              </a:ext>
            </a:extLst>
          </p:cNvPr>
          <p:cNvCxnSpPr>
            <a:cxnSpLocks/>
          </p:cNvCxnSpPr>
          <p:nvPr/>
        </p:nvCxnSpPr>
        <p:spPr>
          <a:xfrm>
            <a:off x="2371663" y="0"/>
            <a:ext cx="0" cy="6225005"/>
          </a:xfrm>
          <a:prstGeom prst="line">
            <a:avLst/>
          </a:prstGeom>
          <a:ln w="38100">
            <a:solidFill>
              <a:schemeClr val="tx1">
                <a:lumMod val="95000"/>
                <a:lumOff val="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0" name="Straight Arrow Connector 119">
            <a:extLst>
              <a:ext uri="{FF2B5EF4-FFF2-40B4-BE49-F238E27FC236}">
                <a16:creationId xmlns:a16="http://schemas.microsoft.com/office/drawing/2014/main" id="{93C772C7-DD09-4247-89F2-5EA3ED302653}"/>
              </a:ext>
            </a:extLst>
          </p:cNvPr>
          <p:cNvCxnSpPr>
            <a:cxnSpLocks/>
          </p:cNvCxnSpPr>
          <p:nvPr/>
        </p:nvCxnSpPr>
        <p:spPr>
          <a:xfrm flipV="1">
            <a:off x="44363" y="860457"/>
            <a:ext cx="1287833" cy="24424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21" name="Group 120">
            <a:extLst>
              <a:ext uri="{FF2B5EF4-FFF2-40B4-BE49-F238E27FC236}">
                <a16:creationId xmlns:a16="http://schemas.microsoft.com/office/drawing/2014/main" id="{5012606C-AB1E-674B-A52E-CA627A638606}"/>
              </a:ext>
            </a:extLst>
          </p:cNvPr>
          <p:cNvGrpSpPr/>
          <p:nvPr/>
        </p:nvGrpSpPr>
        <p:grpSpPr>
          <a:xfrm rot="20341006">
            <a:off x="678469" y="862725"/>
            <a:ext cx="1462229" cy="224021"/>
            <a:chOff x="2850515" y="2977176"/>
            <a:chExt cx="2730765" cy="451824"/>
          </a:xfrm>
        </p:grpSpPr>
        <p:sp>
          <p:nvSpPr>
            <p:cNvPr id="122" name="Rectangle 121">
              <a:extLst>
                <a:ext uri="{FF2B5EF4-FFF2-40B4-BE49-F238E27FC236}">
                  <a16:creationId xmlns:a16="http://schemas.microsoft.com/office/drawing/2014/main" id="{906E954F-9B7B-454F-BD15-03ECBAE3469E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Rectangle 122">
              <a:extLst>
                <a:ext uri="{FF2B5EF4-FFF2-40B4-BE49-F238E27FC236}">
                  <a16:creationId xmlns:a16="http://schemas.microsoft.com/office/drawing/2014/main" id="{15340114-A244-5249-8532-8699E6318D0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1100351B-3816-344A-94FA-9187BC0B19D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0448ACD9-A9F7-9B4B-B4AF-0B1F12FC12EC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D6949A00-B9E1-A64F-A2D2-A0D1F0E16E5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Right Triangle 126">
              <a:extLst>
                <a:ext uri="{FF2B5EF4-FFF2-40B4-BE49-F238E27FC236}">
                  <a16:creationId xmlns:a16="http://schemas.microsoft.com/office/drawing/2014/main" id="{B8E017E0-AC0D-AD4C-BAF1-42CDC1A017D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Freeform 127">
              <a:extLst>
                <a:ext uri="{FF2B5EF4-FFF2-40B4-BE49-F238E27FC236}">
                  <a16:creationId xmlns:a16="http://schemas.microsoft.com/office/drawing/2014/main" id="{DF774106-EF93-064D-9683-E841B1745331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CBE2654C-66F8-C045-9BB1-20BD2C52788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959ECDC5-C5AF-E04A-8A85-5527D26D1D78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69AB68BF-CBB6-E649-89B9-FD74F948DBC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C207A448-EBC3-2244-B98B-A24F639E6E64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D539AC22-92AB-184C-8491-2E2CFAF76150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FA719487-4E43-7240-9FDF-B319A929EED6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685A8DC0-584C-5B4D-AB03-6D6519F96E3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A8CEE7AE-8A76-D643-9639-7A2F4988FBA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9B8855AD-4450-144D-A5B4-E2109C5E680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0FFB682E-44A5-FE40-B963-2CBA98424D5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D70CB938-1770-E640-8310-5EC70238B73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62384073-08F0-F047-A31E-B61EF047CC4C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1AF72541-4AA8-484F-8A4A-D68CEB1DFB09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DB50C4A2-087E-2D48-868E-4EEE6336022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6AA242D5-6A65-5C41-8FD2-20FC7D00595E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5CC4E433-30B6-984E-9B0E-2D2ED9F0979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0B7A6AEE-3B71-8542-BBF9-EF5710C0720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925EAA74-E634-C740-B5C1-C640E880C99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956D61D8-6CD5-AA40-973C-2A70362A9E4D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5E74F454-C25B-E04B-B253-9E16FB408FB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>
              <a:extLst>
                <a:ext uri="{FF2B5EF4-FFF2-40B4-BE49-F238E27FC236}">
                  <a16:creationId xmlns:a16="http://schemas.microsoft.com/office/drawing/2014/main" id="{61FB206A-4BAF-B545-B5B7-A4A1BE0CCA2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>
              <a:extLst>
                <a:ext uri="{FF2B5EF4-FFF2-40B4-BE49-F238E27FC236}">
                  <a16:creationId xmlns:a16="http://schemas.microsoft.com/office/drawing/2014/main" id="{8A2707B1-FF0E-C349-941C-0B4F48F985D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>
              <a:extLst>
                <a:ext uri="{FF2B5EF4-FFF2-40B4-BE49-F238E27FC236}">
                  <a16:creationId xmlns:a16="http://schemas.microsoft.com/office/drawing/2014/main" id="{B8B589D9-BFE4-A34B-AEA9-887927ACC80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>
              <a:extLst>
                <a:ext uri="{FF2B5EF4-FFF2-40B4-BE49-F238E27FC236}">
                  <a16:creationId xmlns:a16="http://schemas.microsoft.com/office/drawing/2014/main" id="{9482D446-E84D-D348-B93A-E947056E045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>
              <a:extLst>
                <a:ext uri="{FF2B5EF4-FFF2-40B4-BE49-F238E27FC236}">
                  <a16:creationId xmlns:a16="http://schemas.microsoft.com/office/drawing/2014/main" id="{156C8693-8E2E-FD4F-9CF4-931AD361050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>
              <a:extLst>
                <a:ext uri="{FF2B5EF4-FFF2-40B4-BE49-F238E27FC236}">
                  <a16:creationId xmlns:a16="http://schemas.microsoft.com/office/drawing/2014/main" id="{0E51BF59-9A53-F64F-8F4F-394AC8302AC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>
              <a:extLst>
                <a:ext uri="{FF2B5EF4-FFF2-40B4-BE49-F238E27FC236}">
                  <a16:creationId xmlns:a16="http://schemas.microsoft.com/office/drawing/2014/main" id="{3D4FDC03-2C82-DD48-9893-8F2B9BFD413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>
              <a:extLst>
                <a:ext uri="{FF2B5EF4-FFF2-40B4-BE49-F238E27FC236}">
                  <a16:creationId xmlns:a16="http://schemas.microsoft.com/office/drawing/2014/main" id="{14B7A9A6-9432-2445-8A04-39ADD065680B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>
              <a:extLst>
                <a:ext uri="{FF2B5EF4-FFF2-40B4-BE49-F238E27FC236}">
                  <a16:creationId xmlns:a16="http://schemas.microsoft.com/office/drawing/2014/main" id="{00A15511-BB62-B840-B694-994BC74641E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>
              <a:extLst>
                <a:ext uri="{FF2B5EF4-FFF2-40B4-BE49-F238E27FC236}">
                  <a16:creationId xmlns:a16="http://schemas.microsoft.com/office/drawing/2014/main" id="{D4C8CDF5-E28F-A44D-9C30-480018CFC79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>
              <a:extLst>
                <a:ext uri="{FF2B5EF4-FFF2-40B4-BE49-F238E27FC236}">
                  <a16:creationId xmlns:a16="http://schemas.microsoft.com/office/drawing/2014/main" id="{266DD470-A5A6-D546-B132-2E5BF01E4F4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>
              <a:extLst>
                <a:ext uri="{FF2B5EF4-FFF2-40B4-BE49-F238E27FC236}">
                  <a16:creationId xmlns:a16="http://schemas.microsoft.com/office/drawing/2014/main" id="{EA606293-69ED-5D45-96CC-83A985B6699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>
              <a:extLst>
                <a:ext uri="{FF2B5EF4-FFF2-40B4-BE49-F238E27FC236}">
                  <a16:creationId xmlns:a16="http://schemas.microsoft.com/office/drawing/2014/main" id="{6DC1F239-B4F7-CA40-B34E-64BCC90E5615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62" name="Arc 161">
            <a:extLst>
              <a:ext uri="{FF2B5EF4-FFF2-40B4-BE49-F238E27FC236}">
                <a16:creationId xmlns:a16="http://schemas.microsoft.com/office/drawing/2014/main" id="{40AF13C3-B769-C244-8C7C-9A230165AAE2}"/>
              </a:ext>
            </a:extLst>
          </p:cNvPr>
          <p:cNvSpPr/>
          <p:nvPr/>
        </p:nvSpPr>
        <p:spPr>
          <a:xfrm rot="9959229">
            <a:off x="707465" y="780946"/>
            <a:ext cx="269248" cy="391289"/>
          </a:xfrm>
          <a:prstGeom prst="arc">
            <a:avLst>
              <a:gd name="adj1" fmla="val 18099704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Rectangle 83">
            <a:extLst>
              <a:ext uri="{FF2B5EF4-FFF2-40B4-BE49-F238E27FC236}">
                <a16:creationId xmlns:a16="http://schemas.microsoft.com/office/drawing/2014/main" id="{2717795D-EAB2-8A4E-8C9F-266004B09750}"/>
              </a:ext>
            </a:extLst>
          </p:cNvPr>
          <p:cNvSpPr>
            <a:spLocks noChangeArrowheads="1"/>
          </p:cNvSpPr>
          <p:nvPr/>
        </p:nvSpPr>
        <p:spPr bwMode="auto">
          <a:xfrm>
            <a:off x="-307738" y="921086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5.0</a:t>
            </a:r>
            <a:r>
              <a:rPr lang="en-US" sz="1600" baseline="30000" dirty="0">
                <a:latin typeface="Avenir Book"/>
                <a:cs typeface="Avenir Book"/>
              </a:rPr>
              <a:t>∘</a:t>
            </a:r>
            <a:endParaRPr lang="en-US" sz="1600" dirty="0">
              <a:latin typeface="Avenir Book"/>
              <a:cs typeface="Avenir Book"/>
            </a:endParaRPr>
          </a:p>
        </p:txBody>
      </p:sp>
      <p:sp>
        <p:nvSpPr>
          <p:cNvPr id="165" name="Rectangle 83">
            <a:extLst>
              <a:ext uri="{FF2B5EF4-FFF2-40B4-BE49-F238E27FC236}">
                <a16:creationId xmlns:a16="http://schemas.microsoft.com/office/drawing/2014/main" id="{254850D7-52BB-0245-8410-466F0962D41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877" y="70451"/>
            <a:ext cx="1397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Centre of blade </a:t>
            </a:r>
          </a:p>
        </p:txBody>
      </p:sp>
      <p:pic>
        <p:nvPicPr>
          <p:cNvPr id="164" name="Picture 163">
            <a:extLst>
              <a:ext uri="{FF2B5EF4-FFF2-40B4-BE49-F238E27FC236}">
                <a16:creationId xmlns:a16="http://schemas.microsoft.com/office/drawing/2014/main" id="{8C4601E0-1FEA-E448-9D90-7F36BC701DA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7074" y="1235216"/>
            <a:ext cx="2492900" cy="4985800"/>
          </a:xfrm>
          <a:prstGeom prst="rect">
            <a:avLst/>
          </a:prstGeom>
        </p:spPr>
      </p:pic>
      <p:cxnSp>
        <p:nvCxnSpPr>
          <p:cNvPr id="166" name="Straight Arrow Connector 165">
            <a:extLst>
              <a:ext uri="{FF2B5EF4-FFF2-40B4-BE49-F238E27FC236}">
                <a16:creationId xmlns:a16="http://schemas.microsoft.com/office/drawing/2014/main" id="{A8B16C94-C6BD-4E45-9806-117EACBE80A5}"/>
              </a:ext>
            </a:extLst>
          </p:cNvPr>
          <p:cNvCxnSpPr>
            <a:cxnSpLocks/>
          </p:cNvCxnSpPr>
          <p:nvPr/>
        </p:nvCxnSpPr>
        <p:spPr>
          <a:xfrm flipV="1">
            <a:off x="2731291" y="694616"/>
            <a:ext cx="930544" cy="24818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67" name="Group 166">
            <a:extLst>
              <a:ext uri="{FF2B5EF4-FFF2-40B4-BE49-F238E27FC236}">
                <a16:creationId xmlns:a16="http://schemas.microsoft.com/office/drawing/2014/main" id="{C4F89D5A-2E66-0645-881C-29BF9A907897}"/>
              </a:ext>
            </a:extLst>
          </p:cNvPr>
          <p:cNvGrpSpPr/>
          <p:nvPr/>
        </p:nvGrpSpPr>
        <p:grpSpPr>
          <a:xfrm rot="20789463">
            <a:off x="3356963" y="761012"/>
            <a:ext cx="1462229" cy="224021"/>
            <a:chOff x="2850515" y="2977176"/>
            <a:chExt cx="2730765" cy="451824"/>
          </a:xfrm>
        </p:grpSpPr>
        <p:sp>
          <p:nvSpPr>
            <p:cNvPr id="168" name="Rectangle 167">
              <a:extLst>
                <a:ext uri="{FF2B5EF4-FFF2-40B4-BE49-F238E27FC236}">
                  <a16:creationId xmlns:a16="http://schemas.microsoft.com/office/drawing/2014/main" id="{246F7630-6749-D240-9396-D4E041A0853A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Rectangle 168">
              <a:extLst>
                <a:ext uri="{FF2B5EF4-FFF2-40B4-BE49-F238E27FC236}">
                  <a16:creationId xmlns:a16="http://schemas.microsoft.com/office/drawing/2014/main" id="{C84B4B91-2BF0-6943-9672-0129E2F17BE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>
              <a:extLst>
                <a:ext uri="{FF2B5EF4-FFF2-40B4-BE49-F238E27FC236}">
                  <a16:creationId xmlns:a16="http://schemas.microsoft.com/office/drawing/2014/main" id="{0634051D-5F5F-F64D-AB8F-B7F4F68176E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>
              <a:extLst>
                <a:ext uri="{FF2B5EF4-FFF2-40B4-BE49-F238E27FC236}">
                  <a16:creationId xmlns:a16="http://schemas.microsoft.com/office/drawing/2014/main" id="{ED01C99E-6839-254A-9317-03711F5A4FD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>
              <a:extLst>
                <a:ext uri="{FF2B5EF4-FFF2-40B4-BE49-F238E27FC236}">
                  <a16:creationId xmlns:a16="http://schemas.microsoft.com/office/drawing/2014/main" id="{1F8BF26A-1A5D-F648-B3A7-6AAA1D23609F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Right Triangle 172">
              <a:extLst>
                <a:ext uri="{FF2B5EF4-FFF2-40B4-BE49-F238E27FC236}">
                  <a16:creationId xmlns:a16="http://schemas.microsoft.com/office/drawing/2014/main" id="{572214FC-150A-F54F-908D-EB4A00593538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Freeform 173">
              <a:extLst>
                <a:ext uri="{FF2B5EF4-FFF2-40B4-BE49-F238E27FC236}">
                  <a16:creationId xmlns:a16="http://schemas.microsoft.com/office/drawing/2014/main" id="{E4C0ABB6-4E20-FC49-A906-2A82FAF9C06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>
              <a:extLst>
                <a:ext uri="{FF2B5EF4-FFF2-40B4-BE49-F238E27FC236}">
                  <a16:creationId xmlns:a16="http://schemas.microsoft.com/office/drawing/2014/main" id="{0ED921AA-8241-F948-ACE5-C1B86A90BAD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>
              <a:extLst>
                <a:ext uri="{FF2B5EF4-FFF2-40B4-BE49-F238E27FC236}">
                  <a16:creationId xmlns:a16="http://schemas.microsoft.com/office/drawing/2014/main" id="{0593A56D-CE6D-4A49-ADBB-82E9560A4592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>
              <a:extLst>
                <a:ext uri="{FF2B5EF4-FFF2-40B4-BE49-F238E27FC236}">
                  <a16:creationId xmlns:a16="http://schemas.microsoft.com/office/drawing/2014/main" id="{102D2614-98F7-1D4B-9E33-06C6BEE480F0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>
              <a:extLst>
                <a:ext uri="{FF2B5EF4-FFF2-40B4-BE49-F238E27FC236}">
                  <a16:creationId xmlns:a16="http://schemas.microsoft.com/office/drawing/2014/main" id="{ABA96B9E-D8CC-8943-A4CD-7CC8338E493F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>
              <a:extLst>
                <a:ext uri="{FF2B5EF4-FFF2-40B4-BE49-F238E27FC236}">
                  <a16:creationId xmlns:a16="http://schemas.microsoft.com/office/drawing/2014/main" id="{385EED5B-1A92-8245-938B-C94C1E2B632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>
              <a:extLst>
                <a:ext uri="{FF2B5EF4-FFF2-40B4-BE49-F238E27FC236}">
                  <a16:creationId xmlns:a16="http://schemas.microsoft.com/office/drawing/2014/main" id="{CE739FA4-FE86-F940-8362-90E2753222D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>
              <a:extLst>
                <a:ext uri="{FF2B5EF4-FFF2-40B4-BE49-F238E27FC236}">
                  <a16:creationId xmlns:a16="http://schemas.microsoft.com/office/drawing/2014/main" id="{2C429905-65CF-1B4F-A9D3-8C5F8BD4C18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>
              <a:extLst>
                <a:ext uri="{FF2B5EF4-FFF2-40B4-BE49-F238E27FC236}">
                  <a16:creationId xmlns:a16="http://schemas.microsoft.com/office/drawing/2014/main" id="{1F6F60F8-1632-C343-B3B7-C2C8C015E38B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>
              <a:extLst>
                <a:ext uri="{FF2B5EF4-FFF2-40B4-BE49-F238E27FC236}">
                  <a16:creationId xmlns:a16="http://schemas.microsoft.com/office/drawing/2014/main" id="{4705899A-65A3-AA49-8D49-AED82CE7E4A6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>
              <a:extLst>
                <a:ext uri="{FF2B5EF4-FFF2-40B4-BE49-F238E27FC236}">
                  <a16:creationId xmlns:a16="http://schemas.microsoft.com/office/drawing/2014/main" id="{8D32AEEA-BBB1-9A42-8A5B-C1B3F57609F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>
              <a:extLst>
                <a:ext uri="{FF2B5EF4-FFF2-40B4-BE49-F238E27FC236}">
                  <a16:creationId xmlns:a16="http://schemas.microsoft.com/office/drawing/2014/main" id="{45286A04-A201-F04C-BE1A-DE900D03C61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>
              <a:extLst>
                <a:ext uri="{FF2B5EF4-FFF2-40B4-BE49-F238E27FC236}">
                  <a16:creationId xmlns:a16="http://schemas.microsoft.com/office/drawing/2014/main" id="{B31A9E65-6A04-094B-8283-3E27AE12FAF6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>
              <a:extLst>
                <a:ext uri="{FF2B5EF4-FFF2-40B4-BE49-F238E27FC236}">
                  <a16:creationId xmlns:a16="http://schemas.microsoft.com/office/drawing/2014/main" id="{EC0A3E6F-DE1E-384E-8E09-D1BFCFA2523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>
              <a:extLst>
                <a:ext uri="{FF2B5EF4-FFF2-40B4-BE49-F238E27FC236}">
                  <a16:creationId xmlns:a16="http://schemas.microsoft.com/office/drawing/2014/main" id="{1F7E4BC5-F680-FD44-BBF6-B7E55CC4A29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>
              <a:extLst>
                <a:ext uri="{FF2B5EF4-FFF2-40B4-BE49-F238E27FC236}">
                  <a16:creationId xmlns:a16="http://schemas.microsoft.com/office/drawing/2014/main" id="{42EBD19B-A85F-ED42-8DB0-F21638766FA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>
              <a:extLst>
                <a:ext uri="{FF2B5EF4-FFF2-40B4-BE49-F238E27FC236}">
                  <a16:creationId xmlns:a16="http://schemas.microsoft.com/office/drawing/2014/main" id="{6E7E8F95-9595-5C4B-B236-53B4CA735F29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>
              <a:extLst>
                <a:ext uri="{FF2B5EF4-FFF2-40B4-BE49-F238E27FC236}">
                  <a16:creationId xmlns:a16="http://schemas.microsoft.com/office/drawing/2014/main" id="{B273D688-E6F7-BB43-8B4D-9EB87EE1A0E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>
              <a:extLst>
                <a:ext uri="{FF2B5EF4-FFF2-40B4-BE49-F238E27FC236}">
                  <a16:creationId xmlns:a16="http://schemas.microsoft.com/office/drawing/2014/main" id="{EBE15A9E-62FC-BB41-B575-8AC3120A6C5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>
              <a:extLst>
                <a:ext uri="{FF2B5EF4-FFF2-40B4-BE49-F238E27FC236}">
                  <a16:creationId xmlns:a16="http://schemas.microsoft.com/office/drawing/2014/main" id="{223490B2-D006-D24C-8A2D-C3B34A9C5CF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>
              <a:extLst>
                <a:ext uri="{FF2B5EF4-FFF2-40B4-BE49-F238E27FC236}">
                  <a16:creationId xmlns:a16="http://schemas.microsoft.com/office/drawing/2014/main" id="{4422F228-9A71-0E46-9C2B-D3A100F90ABD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>
              <a:extLst>
                <a:ext uri="{FF2B5EF4-FFF2-40B4-BE49-F238E27FC236}">
                  <a16:creationId xmlns:a16="http://schemas.microsoft.com/office/drawing/2014/main" id="{77F11B8A-158D-F347-BEE7-80430A94E69C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>
              <a:extLst>
                <a:ext uri="{FF2B5EF4-FFF2-40B4-BE49-F238E27FC236}">
                  <a16:creationId xmlns:a16="http://schemas.microsoft.com/office/drawing/2014/main" id="{D1B9E6B4-1B79-ED4B-8D23-F8CE552585C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>
              <a:extLst>
                <a:ext uri="{FF2B5EF4-FFF2-40B4-BE49-F238E27FC236}">
                  <a16:creationId xmlns:a16="http://schemas.microsoft.com/office/drawing/2014/main" id="{589EF906-4665-1F45-B47A-14C04A50906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>
              <a:extLst>
                <a:ext uri="{FF2B5EF4-FFF2-40B4-BE49-F238E27FC236}">
                  <a16:creationId xmlns:a16="http://schemas.microsoft.com/office/drawing/2014/main" id="{64E072A8-6C94-1541-A79D-361EC6D62E4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>
              <a:extLst>
                <a:ext uri="{FF2B5EF4-FFF2-40B4-BE49-F238E27FC236}">
                  <a16:creationId xmlns:a16="http://schemas.microsoft.com/office/drawing/2014/main" id="{7E872C3D-33A1-3645-99E4-8FEC958CE77B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>
              <a:extLst>
                <a:ext uri="{FF2B5EF4-FFF2-40B4-BE49-F238E27FC236}">
                  <a16:creationId xmlns:a16="http://schemas.microsoft.com/office/drawing/2014/main" id="{8E2A6F0E-7B51-3B40-9A0D-570DD553226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>
              <a:extLst>
                <a:ext uri="{FF2B5EF4-FFF2-40B4-BE49-F238E27FC236}">
                  <a16:creationId xmlns:a16="http://schemas.microsoft.com/office/drawing/2014/main" id="{968B3880-FF89-FF4E-89A0-A9BEA4CE475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>
              <a:extLst>
                <a:ext uri="{FF2B5EF4-FFF2-40B4-BE49-F238E27FC236}">
                  <a16:creationId xmlns:a16="http://schemas.microsoft.com/office/drawing/2014/main" id="{E8B0B275-1211-5D4E-A55D-B5F1D8C89BD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>
              <a:extLst>
                <a:ext uri="{FF2B5EF4-FFF2-40B4-BE49-F238E27FC236}">
                  <a16:creationId xmlns:a16="http://schemas.microsoft.com/office/drawing/2014/main" id="{BD010E96-112D-FF47-9FAD-E3FB51F9BE3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>
              <a:extLst>
                <a:ext uri="{FF2B5EF4-FFF2-40B4-BE49-F238E27FC236}">
                  <a16:creationId xmlns:a16="http://schemas.microsoft.com/office/drawing/2014/main" id="{CAF0BFCB-F1B3-5C42-B708-19FD5B3B5672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>
              <a:extLst>
                <a:ext uri="{FF2B5EF4-FFF2-40B4-BE49-F238E27FC236}">
                  <a16:creationId xmlns:a16="http://schemas.microsoft.com/office/drawing/2014/main" id="{1BF5FA8D-9704-1348-A2AC-835E8295E31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>
              <a:extLst>
                <a:ext uri="{FF2B5EF4-FFF2-40B4-BE49-F238E27FC236}">
                  <a16:creationId xmlns:a16="http://schemas.microsoft.com/office/drawing/2014/main" id="{80135374-712E-F54C-985B-0F6405764BAD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>
              <a:extLst>
                <a:ext uri="{FF2B5EF4-FFF2-40B4-BE49-F238E27FC236}">
                  <a16:creationId xmlns:a16="http://schemas.microsoft.com/office/drawing/2014/main" id="{3730DD6B-8CB2-3045-92A1-98874BDD4D5D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08" name="Arc 207">
            <a:extLst>
              <a:ext uri="{FF2B5EF4-FFF2-40B4-BE49-F238E27FC236}">
                <a16:creationId xmlns:a16="http://schemas.microsoft.com/office/drawing/2014/main" id="{36D1B267-7F2B-1441-84EC-7EF254A1545A}"/>
              </a:ext>
            </a:extLst>
          </p:cNvPr>
          <p:cNvSpPr/>
          <p:nvPr/>
        </p:nvSpPr>
        <p:spPr>
          <a:xfrm rot="9959229">
            <a:off x="3394393" y="615499"/>
            <a:ext cx="269248" cy="391289"/>
          </a:xfrm>
          <a:prstGeom prst="arc">
            <a:avLst>
              <a:gd name="adj1" fmla="val 18099704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9" name="Rectangle 83">
            <a:extLst>
              <a:ext uri="{FF2B5EF4-FFF2-40B4-BE49-F238E27FC236}">
                <a16:creationId xmlns:a16="http://schemas.microsoft.com/office/drawing/2014/main" id="{7CC25DB8-C52B-6A4D-BE4B-3782074EB930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75641" y="748346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4.0</a:t>
            </a:r>
            <a:r>
              <a:rPr lang="en-US" sz="1600" baseline="30000" dirty="0">
                <a:latin typeface="Avenir Book"/>
                <a:cs typeface="Avenir Book"/>
              </a:rPr>
              <a:t>∘</a:t>
            </a:r>
            <a:endParaRPr lang="en-US" sz="1600" dirty="0">
              <a:latin typeface="Avenir Book"/>
              <a:cs typeface="Avenir Book"/>
            </a:endParaRPr>
          </a:p>
        </p:txBody>
      </p:sp>
      <p:cxnSp>
        <p:nvCxnSpPr>
          <p:cNvPr id="210" name="Straight Arrow Connector 209">
            <a:extLst>
              <a:ext uri="{FF2B5EF4-FFF2-40B4-BE49-F238E27FC236}">
                <a16:creationId xmlns:a16="http://schemas.microsoft.com/office/drawing/2014/main" id="{4621A237-7F98-3A42-AD32-F997A3CE6DEB}"/>
              </a:ext>
            </a:extLst>
          </p:cNvPr>
          <p:cNvCxnSpPr>
            <a:cxnSpLocks/>
          </p:cNvCxnSpPr>
          <p:nvPr/>
        </p:nvCxnSpPr>
        <p:spPr>
          <a:xfrm flipV="1">
            <a:off x="2723434" y="1132292"/>
            <a:ext cx="896341" cy="49446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1" name="Straight Arrow Connector 210">
            <a:extLst>
              <a:ext uri="{FF2B5EF4-FFF2-40B4-BE49-F238E27FC236}">
                <a16:creationId xmlns:a16="http://schemas.microsoft.com/office/drawing/2014/main" id="{335D3C50-7B16-8E41-ADA3-27414092393D}"/>
              </a:ext>
            </a:extLst>
          </p:cNvPr>
          <p:cNvCxnSpPr>
            <a:cxnSpLocks/>
          </p:cNvCxnSpPr>
          <p:nvPr/>
        </p:nvCxnSpPr>
        <p:spPr>
          <a:xfrm flipV="1">
            <a:off x="10023792" y="698876"/>
            <a:ext cx="930544" cy="24818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212" name="Group 211">
            <a:extLst>
              <a:ext uri="{FF2B5EF4-FFF2-40B4-BE49-F238E27FC236}">
                <a16:creationId xmlns:a16="http://schemas.microsoft.com/office/drawing/2014/main" id="{136FD275-7E6C-6F49-9AAC-8F41B8097546}"/>
              </a:ext>
            </a:extLst>
          </p:cNvPr>
          <p:cNvGrpSpPr/>
          <p:nvPr/>
        </p:nvGrpSpPr>
        <p:grpSpPr>
          <a:xfrm rot="19542541">
            <a:off x="10603996" y="575917"/>
            <a:ext cx="1462229" cy="224021"/>
            <a:chOff x="2850515" y="2977176"/>
            <a:chExt cx="2730765" cy="451824"/>
          </a:xfrm>
        </p:grpSpPr>
        <p:sp>
          <p:nvSpPr>
            <p:cNvPr id="213" name="Rectangle 212">
              <a:extLst>
                <a:ext uri="{FF2B5EF4-FFF2-40B4-BE49-F238E27FC236}">
                  <a16:creationId xmlns:a16="http://schemas.microsoft.com/office/drawing/2014/main" id="{20802DA1-96D1-AC42-89BF-288811B23036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Rectangle 213">
              <a:extLst>
                <a:ext uri="{FF2B5EF4-FFF2-40B4-BE49-F238E27FC236}">
                  <a16:creationId xmlns:a16="http://schemas.microsoft.com/office/drawing/2014/main" id="{EBC7A572-E342-C840-AC00-DB1DDFBE4E50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>
              <a:extLst>
                <a:ext uri="{FF2B5EF4-FFF2-40B4-BE49-F238E27FC236}">
                  <a16:creationId xmlns:a16="http://schemas.microsoft.com/office/drawing/2014/main" id="{3E3BF3C5-6043-5541-A6DE-7EFA48E4E862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>
              <a:extLst>
                <a:ext uri="{FF2B5EF4-FFF2-40B4-BE49-F238E27FC236}">
                  <a16:creationId xmlns:a16="http://schemas.microsoft.com/office/drawing/2014/main" id="{F24E290F-439A-9E4D-8C08-6A52E1CC9B9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>
              <a:extLst>
                <a:ext uri="{FF2B5EF4-FFF2-40B4-BE49-F238E27FC236}">
                  <a16:creationId xmlns:a16="http://schemas.microsoft.com/office/drawing/2014/main" id="{FA1795EF-81CC-1046-99C2-2585B697C6C3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Right Triangle 217">
              <a:extLst>
                <a:ext uri="{FF2B5EF4-FFF2-40B4-BE49-F238E27FC236}">
                  <a16:creationId xmlns:a16="http://schemas.microsoft.com/office/drawing/2014/main" id="{07F79115-897D-3642-8CDB-FA0DAA5912EB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Freeform 218">
              <a:extLst>
                <a:ext uri="{FF2B5EF4-FFF2-40B4-BE49-F238E27FC236}">
                  <a16:creationId xmlns:a16="http://schemas.microsoft.com/office/drawing/2014/main" id="{7598E719-A59A-A940-86A6-AEE54DF2154A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>
              <a:extLst>
                <a:ext uri="{FF2B5EF4-FFF2-40B4-BE49-F238E27FC236}">
                  <a16:creationId xmlns:a16="http://schemas.microsoft.com/office/drawing/2014/main" id="{367CFDB2-F93D-DB47-AF31-856D990BD3DE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>
              <a:extLst>
                <a:ext uri="{FF2B5EF4-FFF2-40B4-BE49-F238E27FC236}">
                  <a16:creationId xmlns:a16="http://schemas.microsoft.com/office/drawing/2014/main" id="{F1D65EE7-2C70-2646-A264-3DBB452AAA9C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>
              <a:extLst>
                <a:ext uri="{FF2B5EF4-FFF2-40B4-BE49-F238E27FC236}">
                  <a16:creationId xmlns:a16="http://schemas.microsoft.com/office/drawing/2014/main" id="{5044C4C7-651E-7447-BD3B-EBA6950732BF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>
              <a:extLst>
                <a:ext uri="{FF2B5EF4-FFF2-40B4-BE49-F238E27FC236}">
                  <a16:creationId xmlns:a16="http://schemas.microsoft.com/office/drawing/2014/main" id="{E2B3F4FC-7CAC-8F41-AD4C-2B29790046D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>
              <a:extLst>
                <a:ext uri="{FF2B5EF4-FFF2-40B4-BE49-F238E27FC236}">
                  <a16:creationId xmlns:a16="http://schemas.microsoft.com/office/drawing/2014/main" id="{57F3B7B8-38AB-9946-987E-DEE1CC44FFB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>
              <a:extLst>
                <a:ext uri="{FF2B5EF4-FFF2-40B4-BE49-F238E27FC236}">
                  <a16:creationId xmlns:a16="http://schemas.microsoft.com/office/drawing/2014/main" id="{75C04258-1485-6248-88F7-234149F8D34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>
              <a:extLst>
                <a:ext uri="{FF2B5EF4-FFF2-40B4-BE49-F238E27FC236}">
                  <a16:creationId xmlns:a16="http://schemas.microsoft.com/office/drawing/2014/main" id="{90EB26B4-E28E-2740-BF21-AA8E17F172D9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>
              <a:extLst>
                <a:ext uri="{FF2B5EF4-FFF2-40B4-BE49-F238E27FC236}">
                  <a16:creationId xmlns:a16="http://schemas.microsoft.com/office/drawing/2014/main" id="{303D5CB2-B678-C247-84FC-616CC41FD6D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>
              <a:extLst>
                <a:ext uri="{FF2B5EF4-FFF2-40B4-BE49-F238E27FC236}">
                  <a16:creationId xmlns:a16="http://schemas.microsoft.com/office/drawing/2014/main" id="{7A82856A-D074-4C42-B3F4-1C29BB75CEE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>
              <a:extLst>
                <a:ext uri="{FF2B5EF4-FFF2-40B4-BE49-F238E27FC236}">
                  <a16:creationId xmlns:a16="http://schemas.microsoft.com/office/drawing/2014/main" id="{F7A25435-FEE1-9645-B5AD-2D68EB941A7C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>
              <a:extLst>
                <a:ext uri="{FF2B5EF4-FFF2-40B4-BE49-F238E27FC236}">
                  <a16:creationId xmlns:a16="http://schemas.microsoft.com/office/drawing/2014/main" id="{AC8DAC51-D844-7D4D-8560-72B06FFEE285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>
              <a:extLst>
                <a:ext uri="{FF2B5EF4-FFF2-40B4-BE49-F238E27FC236}">
                  <a16:creationId xmlns:a16="http://schemas.microsoft.com/office/drawing/2014/main" id="{2B3752BA-2D87-7847-8D96-3098EC61229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>
              <a:extLst>
                <a:ext uri="{FF2B5EF4-FFF2-40B4-BE49-F238E27FC236}">
                  <a16:creationId xmlns:a16="http://schemas.microsoft.com/office/drawing/2014/main" id="{14A884E3-E39C-EC4D-99D7-E8806CCDFD4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>
              <a:extLst>
                <a:ext uri="{FF2B5EF4-FFF2-40B4-BE49-F238E27FC236}">
                  <a16:creationId xmlns:a16="http://schemas.microsoft.com/office/drawing/2014/main" id="{6AFFD9EC-5373-C849-8576-005173B71F3A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>
              <a:extLst>
                <a:ext uri="{FF2B5EF4-FFF2-40B4-BE49-F238E27FC236}">
                  <a16:creationId xmlns:a16="http://schemas.microsoft.com/office/drawing/2014/main" id="{29DB9599-F9CF-0242-BB12-72FCAC6961B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>
              <a:extLst>
                <a:ext uri="{FF2B5EF4-FFF2-40B4-BE49-F238E27FC236}">
                  <a16:creationId xmlns:a16="http://schemas.microsoft.com/office/drawing/2014/main" id="{B78EE739-A0D3-304C-AE50-06548EA5809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>
              <a:extLst>
                <a:ext uri="{FF2B5EF4-FFF2-40B4-BE49-F238E27FC236}">
                  <a16:creationId xmlns:a16="http://schemas.microsoft.com/office/drawing/2014/main" id="{A8016EFA-9F88-E047-8A10-AC43B982D5E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>
              <a:extLst>
                <a:ext uri="{FF2B5EF4-FFF2-40B4-BE49-F238E27FC236}">
                  <a16:creationId xmlns:a16="http://schemas.microsoft.com/office/drawing/2014/main" id="{B990E641-75D3-DD45-80E9-843E564ECBF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>
              <a:extLst>
                <a:ext uri="{FF2B5EF4-FFF2-40B4-BE49-F238E27FC236}">
                  <a16:creationId xmlns:a16="http://schemas.microsoft.com/office/drawing/2014/main" id="{E5D381AF-3E36-DB49-95B3-E065DD2F686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>
              <a:extLst>
                <a:ext uri="{FF2B5EF4-FFF2-40B4-BE49-F238E27FC236}">
                  <a16:creationId xmlns:a16="http://schemas.microsoft.com/office/drawing/2014/main" id="{BC923E44-8CDD-DE4A-8500-AFFE6126F68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>
              <a:extLst>
                <a:ext uri="{FF2B5EF4-FFF2-40B4-BE49-F238E27FC236}">
                  <a16:creationId xmlns:a16="http://schemas.microsoft.com/office/drawing/2014/main" id="{5B725127-D32A-7149-A2C4-6AC784B5DB75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>
              <a:extLst>
                <a:ext uri="{FF2B5EF4-FFF2-40B4-BE49-F238E27FC236}">
                  <a16:creationId xmlns:a16="http://schemas.microsoft.com/office/drawing/2014/main" id="{A7F4E101-C3EC-784F-9DD2-36E91EB2678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>
              <a:extLst>
                <a:ext uri="{FF2B5EF4-FFF2-40B4-BE49-F238E27FC236}">
                  <a16:creationId xmlns:a16="http://schemas.microsoft.com/office/drawing/2014/main" id="{5763777E-14D2-A945-8602-851092FF9F6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>
              <a:extLst>
                <a:ext uri="{FF2B5EF4-FFF2-40B4-BE49-F238E27FC236}">
                  <a16:creationId xmlns:a16="http://schemas.microsoft.com/office/drawing/2014/main" id="{8FB4FF99-C380-1E4A-B03D-D456E406288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>
              <a:extLst>
                <a:ext uri="{FF2B5EF4-FFF2-40B4-BE49-F238E27FC236}">
                  <a16:creationId xmlns:a16="http://schemas.microsoft.com/office/drawing/2014/main" id="{A4702F66-DB49-C747-ABAE-F50E8A40FB1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>
              <a:extLst>
                <a:ext uri="{FF2B5EF4-FFF2-40B4-BE49-F238E27FC236}">
                  <a16:creationId xmlns:a16="http://schemas.microsoft.com/office/drawing/2014/main" id="{918325E3-679F-884A-81F1-7CE8B0741BE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>
              <a:extLst>
                <a:ext uri="{FF2B5EF4-FFF2-40B4-BE49-F238E27FC236}">
                  <a16:creationId xmlns:a16="http://schemas.microsoft.com/office/drawing/2014/main" id="{47EC32F5-5F2B-BA45-9212-11369460CC6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>
              <a:extLst>
                <a:ext uri="{FF2B5EF4-FFF2-40B4-BE49-F238E27FC236}">
                  <a16:creationId xmlns:a16="http://schemas.microsoft.com/office/drawing/2014/main" id="{1F15E72F-E0F1-404F-BB2F-E00DB7735D0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>
              <a:extLst>
                <a:ext uri="{FF2B5EF4-FFF2-40B4-BE49-F238E27FC236}">
                  <a16:creationId xmlns:a16="http://schemas.microsoft.com/office/drawing/2014/main" id="{B90992C3-8E7A-E04A-9D72-47C1A341257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>
              <a:extLst>
                <a:ext uri="{FF2B5EF4-FFF2-40B4-BE49-F238E27FC236}">
                  <a16:creationId xmlns:a16="http://schemas.microsoft.com/office/drawing/2014/main" id="{32F0109A-35F3-874D-8C41-8B62C13E0CFA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>
              <a:extLst>
                <a:ext uri="{FF2B5EF4-FFF2-40B4-BE49-F238E27FC236}">
                  <a16:creationId xmlns:a16="http://schemas.microsoft.com/office/drawing/2014/main" id="{CD262720-C750-EF42-A82B-31EA6F495FE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>
              <a:extLst>
                <a:ext uri="{FF2B5EF4-FFF2-40B4-BE49-F238E27FC236}">
                  <a16:creationId xmlns:a16="http://schemas.microsoft.com/office/drawing/2014/main" id="{9E185541-077D-DC43-9EE5-3C301B8BD538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>
              <a:extLst>
                <a:ext uri="{FF2B5EF4-FFF2-40B4-BE49-F238E27FC236}">
                  <a16:creationId xmlns:a16="http://schemas.microsoft.com/office/drawing/2014/main" id="{40EDA555-62B6-7144-AB5E-F42B3389B12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53" name="Arc 252">
            <a:extLst>
              <a:ext uri="{FF2B5EF4-FFF2-40B4-BE49-F238E27FC236}">
                <a16:creationId xmlns:a16="http://schemas.microsoft.com/office/drawing/2014/main" id="{6E3D5E56-F762-2742-8837-177D261364F5}"/>
              </a:ext>
            </a:extLst>
          </p:cNvPr>
          <p:cNvSpPr/>
          <p:nvPr/>
        </p:nvSpPr>
        <p:spPr>
          <a:xfrm rot="9959229">
            <a:off x="10686894" y="619759"/>
            <a:ext cx="269248" cy="391289"/>
          </a:xfrm>
          <a:prstGeom prst="arc">
            <a:avLst>
              <a:gd name="adj1" fmla="val 18099704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4" name="Rectangle 83">
            <a:extLst>
              <a:ext uri="{FF2B5EF4-FFF2-40B4-BE49-F238E27FC236}">
                <a16:creationId xmlns:a16="http://schemas.microsoft.com/office/drawing/2014/main" id="{A9994F91-23EA-D143-86F9-CD50B9E3E4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9671691" y="759899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5.75</a:t>
            </a:r>
            <a:r>
              <a:rPr lang="en-US" sz="1600" baseline="30000" dirty="0">
                <a:latin typeface="Avenir Book"/>
                <a:cs typeface="Avenir Book"/>
              </a:rPr>
              <a:t>∘</a:t>
            </a:r>
            <a:endParaRPr lang="en-US" sz="1600" dirty="0">
              <a:latin typeface="Avenir Book"/>
              <a:cs typeface="Avenir Book"/>
            </a:endParaRPr>
          </a:p>
        </p:txBody>
      </p:sp>
      <p:cxnSp>
        <p:nvCxnSpPr>
          <p:cNvPr id="255" name="Straight Arrow Connector 254">
            <a:extLst>
              <a:ext uri="{FF2B5EF4-FFF2-40B4-BE49-F238E27FC236}">
                <a16:creationId xmlns:a16="http://schemas.microsoft.com/office/drawing/2014/main" id="{798BE153-CFD4-AC45-8FEC-5A11DEC90124}"/>
              </a:ext>
            </a:extLst>
          </p:cNvPr>
          <p:cNvCxnSpPr>
            <a:cxnSpLocks/>
          </p:cNvCxnSpPr>
          <p:nvPr/>
        </p:nvCxnSpPr>
        <p:spPr>
          <a:xfrm flipV="1">
            <a:off x="10015935" y="1161180"/>
            <a:ext cx="930544" cy="24818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6" name="Rectangle 83">
            <a:extLst>
              <a:ext uri="{FF2B5EF4-FFF2-40B4-BE49-F238E27FC236}">
                <a16:creationId xmlns:a16="http://schemas.microsoft.com/office/drawing/2014/main" id="{F9B58493-15DA-A04E-ACEF-FDE9D1806A1E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21316" y="843184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5.0</a:t>
            </a:r>
            <a:r>
              <a:rPr lang="en-US" sz="1600" baseline="30000" dirty="0">
                <a:latin typeface="Avenir Book"/>
                <a:cs typeface="Avenir Book"/>
              </a:rPr>
              <a:t>∘</a:t>
            </a:r>
            <a:endParaRPr lang="en-US" sz="1600" dirty="0">
              <a:latin typeface="Avenir Book"/>
              <a:cs typeface="Avenir Book"/>
            </a:endParaRPr>
          </a:p>
        </p:txBody>
      </p:sp>
      <p:sp>
        <p:nvSpPr>
          <p:cNvPr id="257" name="Rectangle 83">
            <a:extLst>
              <a:ext uri="{FF2B5EF4-FFF2-40B4-BE49-F238E27FC236}">
                <a16:creationId xmlns:a16="http://schemas.microsoft.com/office/drawing/2014/main" id="{3ADACDE4-A511-6640-AB8A-2FDE90CCD611}"/>
              </a:ext>
            </a:extLst>
          </p:cNvPr>
          <p:cNvSpPr>
            <a:spLocks noChangeArrowheads="1"/>
          </p:cNvSpPr>
          <p:nvPr/>
        </p:nvSpPr>
        <p:spPr bwMode="auto">
          <a:xfrm>
            <a:off x="7951911" y="703679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5.5</a:t>
            </a:r>
            <a:r>
              <a:rPr lang="en-US" sz="1600" baseline="30000" dirty="0">
                <a:latin typeface="Avenir Book"/>
                <a:cs typeface="Avenir Book"/>
              </a:rPr>
              <a:t>∘</a:t>
            </a:r>
            <a:endParaRPr lang="en-US" sz="1600" dirty="0">
              <a:latin typeface="Avenir Book"/>
              <a:cs typeface="Avenir Book"/>
            </a:endParaRPr>
          </a:p>
        </p:txBody>
      </p:sp>
      <p:sp>
        <p:nvSpPr>
          <p:cNvPr id="258" name="Rectangle 83">
            <a:extLst>
              <a:ext uri="{FF2B5EF4-FFF2-40B4-BE49-F238E27FC236}">
                <a16:creationId xmlns:a16="http://schemas.microsoft.com/office/drawing/2014/main" id="{5C6998CB-B7DD-0042-84FA-1BC9CA5664F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94363" y="-11933"/>
            <a:ext cx="284573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Explicitly wrong lower incl.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1 </a:t>
            </a:r>
            <a:r>
              <a:rPr lang="en-US" sz="1600" dirty="0" err="1">
                <a:latin typeface="Avenir Book"/>
                <a:cs typeface="Avenir Book"/>
              </a:rPr>
              <a:t>deg</a:t>
            </a:r>
            <a:r>
              <a:rPr lang="en-US" sz="1600" dirty="0">
                <a:latin typeface="Avenir Book"/>
                <a:cs typeface="Avenir Book"/>
              </a:rPr>
              <a:t> off</a:t>
            </a:r>
          </a:p>
        </p:txBody>
      </p:sp>
      <p:pic>
        <p:nvPicPr>
          <p:cNvPr id="259" name="Picture 258">
            <a:extLst>
              <a:ext uri="{FF2B5EF4-FFF2-40B4-BE49-F238E27FC236}">
                <a16:creationId xmlns:a16="http://schemas.microsoft.com/office/drawing/2014/main" id="{6CF0E187-B6DC-1F48-9942-A0B9BEFAFEC3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736789" y="1317773"/>
            <a:ext cx="2507253" cy="5014506"/>
          </a:xfrm>
          <a:prstGeom prst="rect">
            <a:avLst/>
          </a:prstGeom>
        </p:spPr>
      </p:pic>
      <p:cxnSp>
        <p:nvCxnSpPr>
          <p:cNvPr id="260" name="Straight Connector 259">
            <a:extLst>
              <a:ext uri="{FF2B5EF4-FFF2-40B4-BE49-F238E27FC236}">
                <a16:creationId xmlns:a16="http://schemas.microsoft.com/office/drawing/2014/main" id="{8EC186E7-45F4-1D42-9156-06639D08A2A7}"/>
              </a:ext>
            </a:extLst>
          </p:cNvPr>
          <p:cNvCxnSpPr>
            <a:cxnSpLocks/>
          </p:cNvCxnSpPr>
          <p:nvPr/>
        </p:nvCxnSpPr>
        <p:spPr>
          <a:xfrm>
            <a:off x="5096231" y="23556"/>
            <a:ext cx="0" cy="6245289"/>
          </a:xfrm>
          <a:prstGeom prst="line">
            <a:avLst/>
          </a:prstGeom>
          <a:ln w="38100">
            <a:solidFill>
              <a:schemeClr val="tx1">
                <a:lumMod val="95000"/>
                <a:lumOff val="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61" name="Picture 260">
            <a:extLst>
              <a:ext uri="{FF2B5EF4-FFF2-40B4-BE49-F238E27FC236}">
                <a16:creationId xmlns:a16="http://schemas.microsoft.com/office/drawing/2014/main" id="{AEABA356-0C29-EF4A-ACA7-176E876AC406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2394318" y="1173589"/>
            <a:ext cx="2701913" cy="5403826"/>
          </a:xfrm>
          <a:prstGeom prst="rect">
            <a:avLst/>
          </a:prstGeom>
        </p:spPr>
      </p:pic>
      <p:pic>
        <p:nvPicPr>
          <p:cNvPr id="264" name="Picture 263">
            <a:extLst>
              <a:ext uri="{FF2B5EF4-FFF2-40B4-BE49-F238E27FC236}">
                <a16:creationId xmlns:a16="http://schemas.microsoft.com/office/drawing/2014/main" id="{F950714E-1635-814F-92F2-32A2C59498DF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978386" y="1199011"/>
            <a:ext cx="2649865" cy="5299730"/>
          </a:xfrm>
          <a:prstGeom prst="rect">
            <a:avLst/>
          </a:prstGeom>
        </p:spPr>
      </p:pic>
      <p:pic>
        <p:nvPicPr>
          <p:cNvPr id="265" name="Picture 264">
            <a:extLst>
              <a:ext uri="{FF2B5EF4-FFF2-40B4-BE49-F238E27FC236}">
                <a16:creationId xmlns:a16="http://schemas.microsoft.com/office/drawing/2014/main" id="{F6BE68B6-1F87-FA4F-89F3-6DDB2791762C}"/>
              </a:ext>
            </a:extLst>
          </p:cNvPr>
          <p:cNvPicPr>
            <a:picLocks noChangeAspect="1"/>
          </p:cNvPicPr>
          <p:nvPr/>
        </p:nvPicPr>
        <p:blipFill>
          <a:blip r:embed="rId10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61659" y="1235216"/>
            <a:ext cx="2621304" cy="5242607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4F003915-74D3-A243-B001-881E72BCB216}"/>
              </a:ext>
            </a:extLst>
          </p:cNvPr>
          <p:cNvSpPr/>
          <p:nvPr/>
        </p:nvSpPr>
        <p:spPr>
          <a:xfrm>
            <a:off x="5150149" y="1619536"/>
            <a:ext cx="2157593" cy="1984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7" name="Rectangle 266">
            <a:extLst>
              <a:ext uri="{FF2B5EF4-FFF2-40B4-BE49-F238E27FC236}">
                <a16:creationId xmlns:a16="http://schemas.microsoft.com/office/drawing/2014/main" id="{78B34436-05FA-1C4B-85B1-806D4F809E53}"/>
              </a:ext>
            </a:extLst>
          </p:cNvPr>
          <p:cNvSpPr/>
          <p:nvPr/>
        </p:nvSpPr>
        <p:spPr>
          <a:xfrm>
            <a:off x="214070" y="1611059"/>
            <a:ext cx="2157593" cy="1984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8" name="Rectangle 267">
            <a:extLst>
              <a:ext uri="{FF2B5EF4-FFF2-40B4-BE49-F238E27FC236}">
                <a16:creationId xmlns:a16="http://schemas.microsoft.com/office/drawing/2014/main" id="{77EC671E-FDF3-8843-8771-0A96F1ABB6FB}"/>
              </a:ext>
            </a:extLst>
          </p:cNvPr>
          <p:cNvSpPr/>
          <p:nvPr/>
        </p:nvSpPr>
        <p:spPr>
          <a:xfrm>
            <a:off x="2749337" y="1603666"/>
            <a:ext cx="2157593" cy="1984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9" name="Rectangle 268">
            <a:extLst>
              <a:ext uri="{FF2B5EF4-FFF2-40B4-BE49-F238E27FC236}">
                <a16:creationId xmlns:a16="http://schemas.microsoft.com/office/drawing/2014/main" id="{CAB352E3-C0EC-024E-B7A3-9EB531CA5CA0}"/>
              </a:ext>
            </a:extLst>
          </p:cNvPr>
          <p:cNvSpPr/>
          <p:nvPr/>
        </p:nvSpPr>
        <p:spPr>
          <a:xfrm>
            <a:off x="7628251" y="1632913"/>
            <a:ext cx="2157593" cy="1984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0" name="Rectangle 269">
            <a:extLst>
              <a:ext uri="{FF2B5EF4-FFF2-40B4-BE49-F238E27FC236}">
                <a16:creationId xmlns:a16="http://schemas.microsoft.com/office/drawing/2014/main" id="{2FD5E5A7-15D1-AE40-803F-1E628ECB59DD}"/>
              </a:ext>
            </a:extLst>
          </p:cNvPr>
          <p:cNvSpPr/>
          <p:nvPr/>
        </p:nvSpPr>
        <p:spPr>
          <a:xfrm>
            <a:off x="9989894" y="1650440"/>
            <a:ext cx="2157593" cy="1984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71" name="Straight Arrow Connector 270">
            <a:extLst>
              <a:ext uri="{FF2B5EF4-FFF2-40B4-BE49-F238E27FC236}">
                <a16:creationId xmlns:a16="http://schemas.microsoft.com/office/drawing/2014/main" id="{564F20E7-0397-E54B-84AC-E4D7AD3FED1F}"/>
              </a:ext>
            </a:extLst>
          </p:cNvPr>
          <p:cNvCxnSpPr>
            <a:cxnSpLocks/>
          </p:cNvCxnSpPr>
          <p:nvPr/>
        </p:nvCxnSpPr>
        <p:spPr>
          <a:xfrm>
            <a:off x="3619776" y="1115812"/>
            <a:ext cx="117844" cy="34782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2" name="Straight Arrow Connector 271">
            <a:extLst>
              <a:ext uri="{FF2B5EF4-FFF2-40B4-BE49-F238E27FC236}">
                <a16:creationId xmlns:a16="http://schemas.microsoft.com/office/drawing/2014/main" id="{5188298F-8E74-7146-8BBF-408768352660}"/>
              </a:ext>
            </a:extLst>
          </p:cNvPr>
          <p:cNvCxnSpPr>
            <a:cxnSpLocks/>
          </p:cNvCxnSpPr>
          <p:nvPr/>
        </p:nvCxnSpPr>
        <p:spPr>
          <a:xfrm flipH="1">
            <a:off x="3351856" y="3835467"/>
            <a:ext cx="12243" cy="35431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3" name="Straight Arrow Connector 272">
            <a:extLst>
              <a:ext uri="{FF2B5EF4-FFF2-40B4-BE49-F238E27FC236}">
                <a16:creationId xmlns:a16="http://schemas.microsoft.com/office/drawing/2014/main" id="{EC0F5783-9D2E-784A-B987-97D81B6FB3D5}"/>
              </a:ext>
            </a:extLst>
          </p:cNvPr>
          <p:cNvCxnSpPr>
            <a:cxnSpLocks/>
          </p:cNvCxnSpPr>
          <p:nvPr/>
        </p:nvCxnSpPr>
        <p:spPr>
          <a:xfrm flipH="1">
            <a:off x="3822011" y="3856519"/>
            <a:ext cx="12243" cy="354310"/>
          </a:xfrm>
          <a:prstGeom prst="straightConnector1">
            <a:avLst/>
          </a:prstGeom>
          <a:ln w="38100">
            <a:solidFill>
              <a:srgbClr val="04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4" name="Straight Arrow Connector 273">
            <a:extLst>
              <a:ext uri="{FF2B5EF4-FFF2-40B4-BE49-F238E27FC236}">
                <a16:creationId xmlns:a16="http://schemas.microsoft.com/office/drawing/2014/main" id="{BD30FC2C-FB46-D748-A76B-A4A52F915D62}"/>
              </a:ext>
            </a:extLst>
          </p:cNvPr>
          <p:cNvCxnSpPr>
            <a:cxnSpLocks/>
          </p:cNvCxnSpPr>
          <p:nvPr/>
        </p:nvCxnSpPr>
        <p:spPr>
          <a:xfrm flipH="1">
            <a:off x="1522166" y="3647871"/>
            <a:ext cx="12243" cy="354310"/>
          </a:xfrm>
          <a:prstGeom prst="straightConnector1">
            <a:avLst/>
          </a:prstGeom>
          <a:ln w="38100">
            <a:solidFill>
              <a:srgbClr val="04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5" name="Straight Arrow Connector 274">
            <a:extLst>
              <a:ext uri="{FF2B5EF4-FFF2-40B4-BE49-F238E27FC236}">
                <a16:creationId xmlns:a16="http://schemas.microsoft.com/office/drawing/2014/main" id="{671E98A6-AFFF-214C-9419-E047FA8ECFD4}"/>
              </a:ext>
            </a:extLst>
          </p:cNvPr>
          <p:cNvCxnSpPr>
            <a:cxnSpLocks/>
          </p:cNvCxnSpPr>
          <p:nvPr/>
        </p:nvCxnSpPr>
        <p:spPr>
          <a:xfrm flipH="1">
            <a:off x="6350168" y="3804065"/>
            <a:ext cx="12243" cy="354310"/>
          </a:xfrm>
          <a:prstGeom prst="straightConnector1">
            <a:avLst/>
          </a:prstGeom>
          <a:ln w="38100">
            <a:solidFill>
              <a:srgbClr val="04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6" name="Straight Arrow Connector 275">
            <a:extLst>
              <a:ext uri="{FF2B5EF4-FFF2-40B4-BE49-F238E27FC236}">
                <a16:creationId xmlns:a16="http://schemas.microsoft.com/office/drawing/2014/main" id="{8E99E0E7-5B54-B04A-8A2F-C311957A9436}"/>
              </a:ext>
            </a:extLst>
          </p:cNvPr>
          <p:cNvCxnSpPr>
            <a:cxnSpLocks/>
          </p:cNvCxnSpPr>
          <p:nvPr/>
        </p:nvCxnSpPr>
        <p:spPr>
          <a:xfrm flipH="1">
            <a:off x="8740426" y="3800295"/>
            <a:ext cx="12243" cy="354310"/>
          </a:xfrm>
          <a:prstGeom prst="straightConnector1">
            <a:avLst/>
          </a:prstGeom>
          <a:ln w="38100">
            <a:solidFill>
              <a:srgbClr val="04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7" name="Straight Arrow Connector 276">
            <a:extLst>
              <a:ext uri="{FF2B5EF4-FFF2-40B4-BE49-F238E27FC236}">
                <a16:creationId xmlns:a16="http://schemas.microsoft.com/office/drawing/2014/main" id="{60A6A577-6673-6C4C-B9F1-46B930B35399}"/>
              </a:ext>
            </a:extLst>
          </p:cNvPr>
          <p:cNvCxnSpPr>
            <a:cxnSpLocks/>
          </p:cNvCxnSpPr>
          <p:nvPr/>
        </p:nvCxnSpPr>
        <p:spPr>
          <a:xfrm flipH="1">
            <a:off x="11056447" y="3698347"/>
            <a:ext cx="12243" cy="354310"/>
          </a:xfrm>
          <a:prstGeom prst="straightConnector1">
            <a:avLst/>
          </a:prstGeom>
          <a:ln w="38100">
            <a:solidFill>
              <a:srgbClr val="04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8" name="Straight Arrow Connector 277">
            <a:extLst>
              <a:ext uri="{FF2B5EF4-FFF2-40B4-BE49-F238E27FC236}">
                <a16:creationId xmlns:a16="http://schemas.microsoft.com/office/drawing/2014/main" id="{C055DDBA-326C-9248-AB04-A81FA0114F3A}"/>
              </a:ext>
            </a:extLst>
          </p:cNvPr>
          <p:cNvCxnSpPr>
            <a:cxnSpLocks/>
          </p:cNvCxnSpPr>
          <p:nvPr/>
        </p:nvCxnSpPr>
        <p:spPr>
          <a:xfrm flipH="1">
            <a:off x="5883154" y="4746323"/>
            <a:ext cx="12243" cy="35431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9" name="Straight Arrow Connector 278">
            <a:extLst>
              <a:ext uri="{FF2B5EF4-FFF2-40B4-BE49-F238E27FC236}">
                <a16:creationId xmlns:a16="http://schemas.microsoft.com/office/drawing/2014/main" id="{940BB3A1-9843-0E4B-81DA-06FEA33BD9B0}"/>
              </a:ext>
            </a:extLst>
          </p:cNvPr>
          <p:cNvCxnSpPr>
            <a:cxnSpLocks/>
          </p:cNvCxnSpPr>
          <p:nvPr/>
        </p:nvCxnSpPr>
        <p:spPr>
          <a:xfrm flipH="1">
            <a:off x="8249097" y="4693160"/>
            <a:ext cx="12243" cy="35431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0" name="Straight Arrow Connector 279">
            <a:extLst>
              <a:ext uri="{FF2B5EF4-FFF2-40B4-BE49-F238E27FC236}">
                <a16:creationId xmlns:a16="http://schemas.microsoft.com/office/drawing/2014/main" id="{BB3CC113-8D47-2A4C-98CC-95C9B78FE4E4}"/>
              </a:ext>
            </a:extLst>
          </p:cNvPr>
          <p:cNvCxnSpPr>
            <a:cxnSpLocks/>
          </p:cNvCxnSpPr>
          <p:nvPr/>
        </p:nvCxnSpPr>
        <p:spPr>
          <a:xfrm flipH="1">
            <a:off x="10591566" y="4923478"/>
            <a:ext cx="12243" cy="35431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81" name="Rectangle 83">
            <a:extLst>
              <a:ext uri="{FF2B5EF4-FFF2-40B4-BE49-F238E27FC236}">
                <a16:creationId xmlns:a16="http://schemas.microsoft.com/office/drawing/2014/main" id="{8BF0F93C-5D09-1047-8D5F-71C567EC98D7}"/>
              </a:ext>
            </a:extLst>
          </p:cNvPr>
          <p:cNvSpPr>
            <a:spLocks noChangeArrowheads="1"/>
          </p:cNvSpPr>
          <p:nvPr/>
        </p:nvSpPr>
        <p:spPr bwMode="auto">
          <a:xfrm>
            <a:off x="5106179" y="102786"/>
            <a:ext cx="284573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Nominal</a:t>
            </a:r>
          </a:p>
        </p:txBody>
      </p:sp>
      <p:sp>
        <p:nvSpPr>
          <p:cNvPr id="282" name="Rectangle 83">
            <a:extLst>
              <a:ext uri="{FF2B5EF4-FFF2-40B4-BE49-F238E27FC236}">
                <a16:creationId xmlns:a16="http://schemas.microsoft.com/office/drawing/2014/main" id="{24E527AD-9070-0548-8FCC-584A6CA36C4D}"/>
              </a:ext>
            </a:extLst>
          </p:cNvPr>
          <p:cNvSpPr>
            <a:spLocks noChangeArrowheads="1"/>
          </p:cNvSpPr>
          <p:nvPr/>
        </p:nvSpPr>
        <p:spPr bwMode="auto">
          <a:xfrm>
            <a:off x="8190019" y="41293"/>
            <a:ext cx="284573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Explicitly wrong higher inclination </a:t>
            </a:r>
          </a:p>
        </p:txBody>
      </p:sp>
      <p:cxnSp>
        <p:nvCxnSpPr>
          <p:cNvPr id="283" name="Straight Connector 282">
            <a:extLst>
              <a:ext uri="{FF2B5EF4-FFF2-40B4-BE49-F238E27FC236}">
                <a16:creationId xmlns:a16="http://schemas.microsoft.com/office/drawing/2014/main" id="{171C5C72-562C-3D47-B31E-B3D8AE5FB29C}"/>
              </a:ext>
            </a:extLst>
          </p:cNvPr>
          <p:cNvCxnSpPr>
            <a:cxnSpLocks/>
          </p:cNvCxnSpPr>
          <p:nvPr/>
        </p:nvCxnSpPr>
        <p:spPr>
          <a:xfrm>
            <a:off x="7502733" y="37412"/>
            <a:ext cx="0" cy="6245289"/>
          </a:xfrm>
          <a:prstGeom prst="line">
            <a:avLst/>
          </a:prstGeom>
          <a:ln w="38100">
            <a:solidFill>
              <a:schemeClr val="tx1">
                <a:lumMod val="95000"/>
                <a:lumOff val="5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4" name="Straight Arrow Connector 283">
            <a:extLst>
              <a:ext uri="{FF2B5EF4-FFF2-40B4-BE49-F238E27FC236}">
                <a16:creationId xmlns:a16="http://schemas.microsoft.com/office/drawing/2014/main" id="{29C5272A-F318-0A48-ACBB-FA913B13E931}"/>
              </a:ext>
            </a:extLst>
          </p:cNvPr>
          <p:cNvCxnSpPr>
            <a:cxnSpLocks/>
          </p:cNvCxnSpPr>
          <p:nvPr/>
        </p:nvCxnSpPr>
        <p:spPr>
          <a:xfrm flipV="1">
            <a:off x="5224296" y="807697"/>
            <a:ext cx="1287833" cy="24424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285" name="Group 284">
            <a:extLst>
              <a:ext uri="{FF2B5EF4-FFF2-40B4-BE49-F238E27FC236}">
                <a16:creationId xmlns:a16="http://schemas.microsoft.com/office/drawing/2014/main" id="{D41EE36F-DAB4-4945-949C-2400BC4A38D2}"/>
              </a:ext>
            </a:extLst>
          </p:cNvPr>
          <p:cNvGrpSpPr/>
          <p:nvPr/>
        </p:nvGrpSpPr>
        <p:grpSpPr>
          <a:xfrm rot="20341006">
            <a:off x="5858402" y="809965"/>
            <a:ext cx="1462229" cy="224021"/>
            <a:chOff x="2850515" y="2977176"/>
            <a:chExt cx="2730765" cy="451824"/>
          </a:xfrm>
        </p:grpSpPr>
        <p:sp>
          <p:nvSpPr>
            <p:cNvPr id="286" name="Rectangle 285">
              <a:extLst>
                <a:ext uri="{FF2B5EF4-FFF2-40B4-BE49-F238E27FC236}">
                  <a16:creationId xmlns:a16="http://schemas.microsoft.com/office/drawing/2014/main" id="{2B4C2FAC-DB9C-D54D-ABD9-F57BFDC674F6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Rectangle 286">
              <a:extLst>
                <a:ext uri="{FF2B5EF4-FFF2-40B4-BE49-F238E27FC236}">
                  <a16:creationId xmlns:a16="http://schemas.microsoft.com/office/drawing/2014/main" id="{7362329E-7E59-1446-92A0-061E8695B9E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287">
              <a:extLst>
                <a:ext uri="{FF2B5EF4-FFF2-40B4-BE49-F238E27FC236}">
                  <a16:creationId xmlns:a16="http://schemas.microsoft.com/office/drawing/2014/main" id="{310B072D-72C3-2247-A5D8-EEA3FA93AA2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288">
              <a:extLst>
                <a:ext uri="{FF2B5EF4-FFF2-40B4-BE49-F238E27FC236}">
                  <a16:creationId xmlns:a16="http://schemas.microsoft.com/office/drawing/2014/main" id="{182DAC3F-7E59-3443-A6B9-7946F59C3BAF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289">
              <a:extLst>
                <a:ext uri="{FF2B5EF4-FFF2-40B4-BE49-F238E27FC236}">
                  <a16:creationId xmlns:a16="http://schemas.microsoft.com/office/drawing/2014/main" id="{50E4F446-4653-624D-93E6-2B49595627F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Right Triangle 290">
              <a:extLst>
                <a:ext uri="{FF2B5EF4-FFF2-40B4-BE49-F238E27FC236}">
                  <a16:creationId xmlns:a16="http://schemas.microsoft.com/office/drawing/2014/main" id="{1A653C17-6DFC-624D-B9BB-4416B980458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Freeform 291">
              <a:extLst>
                <a:ext uri="{FF2B5EF4-FFF2-40B4-BE49-F238E27FC236}">
                  <a16:creationId xmlns:a16="http://schemas.microsoft.com/office/drawing/2014/main" id="{9CCC2CB5-35ED-CB42-9A13-7B0ABB5565DF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292">
              <a:extLst>
                <a:ext uri="{FF2B5EF4-FFF2-40B4-BE49-F238E27FC236}">
                  <a16:creationId xmlns:a16="http://schemas.microsoft.com/office/drawing/2014/main" id="{74851F06-7186-AB4B-89DB-CB4CDF812FF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293">
              <a:extLst>
                <a:ext uri="{FF2B5EF4-FFF2-40B4-BE49-F238E27FC236}">
                  <a16:creationId xmlns:a16="http://schemas.microsoft.com/office/drawing/2014/main" id="{297951CC-2BF1-F145-9D9A-4FDE0EB33798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294">
              <a:extLst>
                <a:ext uri="{FF2B5EF4-FFF2-40B4-BE49-F238E27FC236}">
                  <a16:creationId xmlns:a16="http://schemas.microsoft.com/office/drawing/2014/main" id="{2FF468DA-F6A1-3547-A2C3-CF8E2399F500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6" name="Oval 295">
              <a:extLst>
                <a:ext uri="{FF2B5EF4-FFF2-40B4-BE49-F238E27FC236}">
                  <a16:creationId xmlns:a16="http://schemas.microsoft.com/office/drawing/2014/main" id="{B980CA68-90CD-6847-A855-923F9F2753D9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7" name="Oval 296">
              <a:extLst>
                <a:ext uri="{FF2B5EF4-FFF2-40B4-BE49-F238E27FC236}">
                  <a16:creationId xmlns:a16="http://schemas.microsoft.com/office/drawing/2014/main" id="{2EFE5E11-2820-5F4F-999F-76F7B8772F2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Oval 297">
              <a:extLst>
                <a:ext uri="{FF2B5EF4-FFF2-40B4-BE49-F238E27FC236}">
                  <a16:creationId xmlns:a16="http://schemas.microsoft.com/office/drawing/2014/main" id="{F7FAE01A-831E-D646-B5F3-AACE90E7EEB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298">
              <a:extLst>
                <a:ext uri="{FF2B5EF4-FFF2-40B4-BE49-F238E27FC236}">
                  <a16:creationId xmlns:a16="http://schemas.microsoft.com/office/drawing/2014/main" id="{344850D3-AA74-104A-AD8E-315489FD32F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299">
              <a:extLst>
                <a:ext uri="{FF2B5EF4-FFF2-40B4-BE49-F238E27FC236}">
                  <a16:creationId xmlns:a16="http://schemas.microsoft.com/office/drawing/2014/main" id="{76561FDA-E4CF-3045-8B91-8CD48EA78AAE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300">
              <a:extLst>
                <a:ext uri="{FF2B5EF4-FFF2-40B4-BE49-F238E27FC236}">
                  <a16:creationId xmlns:a16="http://schemas.microsoft.com/office/drawing/2014/main" id="{79CDDC62-81FE-D64B-8BC7-A8916AAF3338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Oval 301">
              <a:extLst>
                <a:ext uri="{FF2B5EF4-FFF2-40B4-BE49-F238E27FC236}">
                  <a16:creationId xmlns:a16="http://schemas.microsoft.com/office/drawing/2014/main" id="{C20391AE-857C-3F43-8A49-2B5645C3DC0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Oval 302">
              <a:extLst>
                <a:ext uri="{FF2B5EF4-FFF2-40B4-BE49-F238E27FC236}">
                  <a16:creationId xmlns:a16="http://schemas.microsoft.com/office/drawing/2014/main" id="{C3D88602-5A23-B846-BEDB-60AF215D2EAB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303">
              <a:extLst>
                <a:ext uri="{FF2B5EF4-FFF2-40B4-BE49-F238E27FC236}">
                  <a16:creationId xmlns:a16="http://schemas.microsoft.com/office/drawing/2014/main" id="{4CD03A0A-682C-A549-AAEA-FC90E63BBEC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304">
              <a:extLst>
                <a:ext uri="{FF2B5EF4-FFF2-40B4-BE49-F238E27FC236}">
                  <a16:creationId xmlns:a16="http://schemas.microsoft.com/office/drawing/2014/main" id="{59F685F3-E8AD-D34A-A13F-2E49FD96E7EB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305">
              <a:extLst>
                <a:ext uri="{FF2B5EF4-FFF2-40B4-BE49-F238E27FC236}">
                  <a16:creationId xmlns:a16="http://schemas.microsoft.com/office/drawing/2014/main" id="{CCBD8CAC-433B-BF42-A907-FA941DEEADB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306">
              <a:extLst>
                <a:ext uri="{FF2B5EF4-FFF2-40B4-BE49-F238E27FC236}">
                  <a16:creationId xmlns:a16="http://schemas.microsoft.com/office/drawing/2014/main" id="{AEE09A34-6552-1F4C-A91C-18C929320E7C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307">
              <a:extLst>
                <a:ext uri="{FF2B5EF4-FFF2-40B4-BE49-F238E27FC236}">
                  <a16:creationId xmlns:a16="http://schemas.microsoft.com/office/drawing/2014/main" id="{79FCF249-503B-134B-A1EF-4FC675A1C279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308">
              <a:extLst>
                <a:ext uri="{FF2B5EF4-FFF2-40B4-BE49-F238E27FC236}">
                  <a16:creationId xmlns:a16="http://schemas.microsoft.com/office/drawing/2014/main" id="{A27E54F5-DEFE-2F4B-9BE7-DA5C361E91D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309">
              <a:extLst>
                <a:ext uri="{FF2B5EF4-FFF2-40B4-BE49-F238E27FC236}">
                  <a16:creationId xmlns:a16="http://schemas.microsoft.com/office/drawing/2014/main" id="{21BF41F5-6C58-9E46-9976-7C761D07C48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310">
              <a:extLst>
                <a:ext uri="{FF2B5EF4-FFF2-40B4-BE49-F238E27FC236}">
                  <a16:creationId xmlns:a16="http://schemas.microsoft.com/office/drawing/2014/main" id="{C8EFD787-59B5-1341-9A2A-213C304E9A2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2" name="Oval 311">
              <a:extLst>
                <a:ext uri="{FF2B5EF4-FFF2-40B4-BE49-F238E27FC236}">
                  <a16:creationId xmlns:a16="http://schemas.microsoft.com/office/drawing/2014/main" id="{B7BAADAF-48A1-0545-B35D-0C238A9D60B8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3" name="Oval 312">
              <a:extLst>
                <a:ext uri="{FF2B5EF4-FFF2-40B4-BE49-F238E27FC236}">
                  <a16:creationId xmlns:a16="http://schemas.microsoft.com/office/drawing/2014/main" id="{0CE8D08C-8434-744C-BC2A-B3294F85960C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Oval 313">
              <a:extLst>
                <a:ext uri="{FF2B5EF4-FFF2-40B4-BE49-F238E27FC236}">
                  <a16:creationId xmlns:a16="http://schemas.microsoft.com/office/drawing/2014/main" id="{9EA1BAE8-0ACB-1648-BB42-F22927BC186E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314">
              <a:extLst>
                <a:ext uri="{FF2B5EF4-FFF2-40B4-BE49-F238E27FC236}">
                  <a16:creationId xmlns:a16="http://schemas.microsoft.com/office/drawing/2014/main" id="{C6A08DE6-85EA-274E-843F-125D0458E9F0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315">
              <a:extLst>
                <a:ext uri="{FF2B5EF4-FFF2-40B4-BE49-F238E27FC236}">
                  <a16:creationId xmlns:a16="http://schemas.microsoft.com/office/drawing/2014/main" id="{8CC7BF22-1A14-9540-AEF8-2CA5CB89C4D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316">
              <a:extLst>
                <a:ext uri="{FF2B5EF4-FFF2-40B4-BE49-F238E27FC236}">
                  <a16:creationId xmlns:a16="http://schemas.microsoft.com/office/drawing/2014/main" id="{A91D701B-0790-E644-B7D1-58BD0F4139A2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Oval 317">
              <a:extLst>
                <a:ext uri="{FF2B5EF4-FFF2-40B4-BE49-F238E27FC236}">
                  <a16:creationId xmlns:a16="http://schemas.microsoft.com/office/drawing/2014/main" id="{C7D88351-6F7E-C442-B0DF-A4A5625475A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Oval 318">
              <a:extLst>
                <a:ext uri="{FF2B5EF4-FFF2-40B4-BE49-F238E27FC236}">
                  <a16:creationId xmlns:a16="http://schemas.microsoft.com/office/drawing/2014/main" id="{D20059C1-B7A8-CF4D-9B84-C2DAE2C7A22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319">
              <a:extLst>
                <a:ext uri="{FF2B5EF4-FFF2-40B4-BE49-F238E27FC236}">
                  <a16:creationId xmlns:a16="http://schemas.microsoft.com/office/drawing/2014/main" id="{6F94F9C2-628F-8A4E-B74F-05DD995619E6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1" name="Oval 320">
              <a:extLst>
                <a:ext uri="{FF2B5EF4-FFF2-40B4-BE49-F238E27FC236}">
                  <a16:creationId xmlns:a16="http://schemas.microsoft.com/office/drawing/2014/main" id="{6F9B9A30-6C0A-9343-802B-A9790CE83C13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2" name="Oval 321">
              <a:extLst>
                <a:ext uri="{FF2B5EF4-FFF2-40B4-BE49-F238E27FC236}">
                  <a16:creationId xmlns:a16="http://schemas.microsoft.com/office/drawing/2014/main" id="{9F7203D7-D4D5-034A-A8C0-E4BAE324BDD4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Oval 322">
              <a:extLst>
                <a:ext uri="{FF2B5EF4-FFF2-40B4-BE49-F238E27FC236}">
                  <a16:creationId xmlns:a16="http://schemas.microsoft.com/office/drawing/2014/main" id="{AA554B67-6663-9448-84FB-8C980A77194A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23">
              <a:extLst>
                <a:ext uri="{FF2B5EF4-FFF2-40B4-BE49-F238E27FC236}">
                  <a16:creationId xmlns:a16="http://schemas.microsoft.com/office/drawing/2014/main" id="{984D1A57-1008-8346-845E-3217A61DEE56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24">
              <a:extLst>
                <a:ext uri="{FF2B5EF4-FFF2-40B4-BE49-F238E27FC236}">
                  <a16:creationId xmlns:a16="http://schemas.microsoft.com/office/drawing/2014/main" id="{D1DB9CF0-AD30-3148-BD0C-406A802AB19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26" name="Arc 325">
            <a:extLst>
              <a:ext uri="{FF2B5EF4-FFF2-40B4-BE49-F238E27FC236}">
                <a16:creationId xmlns:a16="http://schemas.microsoft.com/office/drawing/2014/main" id="{81436917-61B5-1A41-BCC0-327A8AD92965}"/>
              </a:ext>
            </a:extLst>
          </p:cNvPr>
          <p:cNvSpPr/>
          <p:nvPr/>
        </p:nvSpPr>
        <p:spPr>
          <a:xfrm rot="9959229">
            <a:off x="5887398" y="728186"/>
            <a:ext cx="269248" cy="391289"/>
          </a:xfrm>
          <a:prstGeom prst="arc">
            <a:avLst>
              <a:gd name="adj1" fmla="val 18099704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27" name="Straight Arrow Connector 326">
            <a:extLst>
              <a:ext uri="{FF2B5EF4-FFF2-40B4-BE49-F238E27FC236}">
                <a16:creationId xmlns:a16="http://schemas.microsoft.com/office/drawing/2014/main" id="{E3C06CFB-E988-634C-8F5D-8BBA7089C56D}"/>
              </a:ext>
            </a:extLst>
          </p:cNvPr>
          <p:cNvCxnSpPr>
            <a:cxnSpLocks/>
          </p:cNvCxnSpPr>
          <p:nvPr/>
        </p:nvCxnSpPr>
        <p:spPr>
          <a:xfrm>
            <a:off x="5266012" y="1234917"/>
            <a:ext cx="901835" cy="0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8" name="Straight Arrow Connector 327">
            <a:extLst>
              <a:ext uri="{FF2B5EF4-FFF2-40B4-BE49-F238E27FC236}">
                <a16:creationId xmlns:a16="http://schemas.microsoft.com/office/drawing/2014/main" id="{2CE24359-9C92-FA44-9EE2-845072875021}"/>
              </a:ext>
            </a:extLst>
          </p:cNvPr>
          <p:cNvCxnSpPr>
            <a:cxnSpLocks/>
          </p:cNvCxnSpPr>
          <p:nvPr/>
        </p:nvCxnSpPr>
        <p:spPr>
          <a:xfrm>
            <a:off x="6167848" y="1218437"/>
            <a:ext cx="117844" cy="34782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9" name="Straight Arrow Connector 328">
            <a:extLst>
              <a:ext uri="{FF2B5EF4-FFF2-40B4-BE49-F238E27FC236}">
                <a16:creationId xmlns:a16="http://schemas.microsoft.com/office/drawing/2014/main" id="{81F451C5-8F2E-D844-870C-9A2619998494}"/>
              </a:ext>
            </a:extLst>
          </p:cNvPr>
          <p:cNvCxnSpPr>
            <a:cxnSpLocks/>
          </p:cNvCxnSpPr>
          <p:nvPr/>
        </p:nvCxnSpPr>
        <p:spPr>
          <a:xfrm>
            <a:off x="10999510" y="1107241"/>
            <a:ext cx="117844" cy="34782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2" name="Rectangle 261">
            <a:extLst>
              <a:ext uri="{FF2B5EF4-FFF2-40B4-BE49-F238E27FC236}">
                <a16:creationId xmlns:a16="http://schemas.microsoft.com/office/drawing/2014/main" id="{DEB17513-F598-EC4C-A413-D41F1F3EDD65}"/>
              </a:ext>
            </a:extLst>
          </p:cNvPr>
          <p:cNvSpPr/>
          <p:nvPr/>
        </p:nvSpPr>
        <p:spPr>
          <a:xfrm>
            <a:off x="3231612" y="6119158"/>
            <a:ext cx="5976957" cy="646331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  <a:latin typeface="Avenir Book"/>
              </a:rPr>
              <a:t>Still no clear evidence that this effect will cause a visible </a:t>
            </a:r>
          </a:p>
          <a:p>
            <a:pPr algn="ctr"/>
            <a:r>
              <a:rPr lang="en-US" dirty="0">
                <a:solidFill>
                  <a:srgbClr val="FF0000"/>
                </a:solidFill>
                <a:latin typeface="Avenir Book"/>
              </a:rPr>
              <a:t>effect on the scientific output of a measurement </a:t>
            </a:r>
            <a:endParaRPr lang="en-GB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8016983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id="{2FB07023-8BE8-4D43-A4DB-391B31566A26}"/>
              </a:ext>
            </a:extLst>
          </p:cNvPr>
          <p:cNvGrpSpPr/>
          <p:nvPr/>
        </p:nvGrpSpPr>
        <p:grpSpPr>
          <a:xfrm rot="20392131">
            <a:off x="5852870" y="901669"/>
            <a:ext cx="4627956" cy="633108"/>
            <a:chOff x="2850515" y="2977176"/>
            <a:chExt cx="2730765" cy="451824"/>
          </a:xfrm>
        </p:grpSpPr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61E0D1F4-9530-E246-94C7-34020497E78D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F7CE854D-150A-BB4C-852E-56FC60CCB8A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E17165E8-9366-2C48-BAF1-7F952CB0924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65798662-AB21-EC4B-A454-33E5330EE63C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EC37265C-FCE4-454B-8CA1-60A7E0A1EAC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ight Triangle 18">
              <a:extLst>
                <a:ext uri="{FF2B5EF4-FFF2-40B4-BE49-F238E27FC236}">
                  <a16:creationId xmlns:a16="http://schemas.microsoft.com/office/drawing/2014/main" id="{8B4D838C-16BD-8845-B757-23F72910659D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Freeform 19">
              <a:extLst>
                <a:ext uri="{FF2B5EF4-FFF2-40B4-BE49-F238E27FC236}">
                  <a16:creationId xmlns:a16="http://schemas.microsoft.com/office/drawing/2014/main" id="{75FD386D-5E0A-5D44-B013-2354C50A231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84F44F22-A0E2-C347-8A7A-558DEE35A6E7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Oval 21">
              <a:extLst>
                <a:ext uri="{FF2B5EF4-FFF2-40B4-BE49-F238E27FC236}">
                  <a16:creationId xmlns:a16="http://schemas.microsoft.com/office/drawing/2014/main" id="{64153BE9-65D2-C44E-B1FE-936EAB28CEB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Oval 22">
              <a:extLst>
                <a:ext uri="{FF2B5EF4-FFF2-40B4-BE49-F238E27FC236}">
                  <a16:creationId xmlns:a16="http://schemas.microsoft.com/office/drawing/2014/main" id="{73BEF633-3F4A-894A-92DB-F766C411EC2B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Oval 23">
              <a:extLst>
                <a:ext uri="{FF2B5EF4-FFF2-40B4-BE49-F238E27FC236}">
                  <a16:creationId xmlns:a16="http://schemas.microsoft.com/office/drawing/2014/main" id="{471DB1E2-B889-5543-8C5B-BBAFBD8FA0F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Oval 24">
              <a:extLst>
                <a:ext uri="{FF2B5EF4-FFF2-40B4-BE49-F238E27FC236}">
                  <a16:creationId xmlns:a16="http://schemas.microsoft.com/office/drawing/2014/main" id="{F09F8CB7-EB4A-C548-89B7-0200242FE5E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Oval 25">
              <a:extLst>
                <a:ext uri="{FF2B5EF4-FFF2-40B4-BE49-F238E27FC236}">
                  <a16:creationId xmlns:a16="http://schemas.microsoft.com/office/drawing/2014/main" id="{2396C08F-A4D4-B44A-B65D-9B7CB551D13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Oval 26">
              <a:extLst>
                <a:ext uri="{FF2B5EF4-FFF2-40B4-BE49-F238E27FC236}">
                  <a16:creationId xmlns:a16="http://schemas.microsoft.com/office/drawing/2014/main" id="{4443E020-58CC-BB45-B415-902A0E556B8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Oval 27">
              <a:extLst>
                <a:ext uri="{FF2B5EF4-FFF2-40B4-BE49-F238E27FC236}">
                  <a16:creationId xmlns:a16="http://schemas.microsoft.com/office/drawing/2014/main" id="{D51C42F5-40DA-AB47-A573-36C2C05BDF5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Oval 28">
              <a:extLst>
                <a:ext uri="{FF2B5EF4-FFF2-40B4-BE49-F238E27FC236}">
                  <a16:creationId xmlns:a16="http://schemas.microsoft.com/office/drawing/2014/main" id="{D7C9EC4C-4354-D64B-9A6B-BB8CBFE4467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84CB034B-3EC2-6247-BFBD-72320E26C7C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3D31361D-9B6D-AE41-94AB-4598F1DE9CB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C8903D18-F0A4-3941-AB49-912048B7F7E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87025106-5581-2248-9C03-8B64D50D40E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7EE07F53-A527-0240-9A49-46EA98A6421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4">
              <a:extLst>
                <a:ext uri="{FF2B5EF4-FFF2-40B4-BE49-F238E27FC236}">
                  <a16:creationId xmlns:a16="http://schemas.microsoft.com/office/drawing/2014/main" id="{50556060-9AA2-A04B-A227-E26B39220C8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580167F0-141D-9646-AA5C-30D683AE258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>
              <a:extLst>
                <a:ext uri="{FF2B5EF4-FFF2-40B4-BE49-F238E27FC236}">
                  <a16:creationId xmlns:a16="http://schemas.microsoft.com/office/drawing/2014/main" id="{24D13D17-15A8-604C-9599-F5E3CA349AD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>
              <a:extLst>
                <a:ext uri="{FF2B5EF4-FFF2-40B4-BE49-F238E27FC236}">
                  <a16:creationId xmlns:a16="http://schemas.microsoft.com/office/drawing/2014/main" id="{BC252239-C410-5D49-9201-A49C049AB6D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>
              <a:extLst>
                <a:ext uri="{FF2B5EF4-FFF2-40B4-BE49-F238E27FC236}">
                  <a16:creationId xmlns:a16="http://schemas.microsoft.com/office/drawing/2014/main" id="{39F807D9-5970-7947-8564-D6114772A76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>
              <a:extLst>
                <a:ext uri="{FF2B5EF4-FFF2-40B4-BE49-F238E27FC236}">
                  <a16:creationId xmlns:a16="http://schemas.microsoft.com/office/drawing/2014/main" id="{206A3350-1587-B34E-B0C1-D03157F1B670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>
              <a:extLst>
                <a:ext uri="{FF2B5EF4-FFF2-40B4-BE49-F238E27FC236}">
                  <a16:creationId xmlns:a16="http://schemas.microsoft.com/office/drawing/2014/main" id="{17C75072-5532-CF4C-81AF-EA6591D05520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>
              <a:extLst>
                <a:ext uri="{FF2B5EF4-FFF2-40B4-BE49-F238E27FC236}">
                  <a16:creationId xmlns:a16="http://schemas.microsoft.com/office/drawing/2014/main" id="{28806B7A-117E-1C4A-B44D-EDDEB15C773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82E3D56E-E22C-4641-BFF5-4784BFB110A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>
              <a:extLst>
                <a:ext uri="{FF2B5EF4-FFF2-40B4-BE49-F238E27FC236}">
                  <a16:creationId xmlns:a16="http://schemas.microsoft.com/office/drawing/2014/main" id="{26A7FF99-BEF0-824F-BAA9-72A5814E06F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08A59215-22A9-CD49-82FE-F027655EFBE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3255B16E-67F1-0C48-8352-11D183FF896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>
              <a:extLst>
                <a:ext uri="{FF2B5EF4-FFF2-40B4-BE49-F238E27FC236}">
                  <a16:creationId xmlns:a16="http://schemas.microsoft.com/office/drawing/2014/main" id="{3E481CC1-5AD8-6348-895A-FCEA3E318C48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8D4D56FD-4D87-3E4F-83B8-CF3D150E912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>
              <a:extLst>
                <a:ext uri="{FF2B5EF4-FFF2-40B4-BE49-F238E27FC236}">
                  <a16:creationId xmlns:a16="http://schemas.microsoft.com/office/drawing/2014/main" id="{2684538B-1D76-F848-B35D-09DAA1B1E96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93FB4E30-673D-BB4E-8688-D80491BFDD0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>
              <a:extLst>
                <a:ext uri="{FF2B5EF4-FFF2-40B4-BE49-F238E27FC236}">
                  <a16:creationId xmlns:a16="http://schemas.microsoft.com/office/drawing/2014/main" id="{C75506C4-FBF3-A945-BBC0-CA1D4995CB4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FF6C7A2D-A69F-BB48-A4D7-D47CA720697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171274C5-6DF5-1647-90AA-5EA1607CCDD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4" name="Rectangle 53">
            <a:extLst>
              <a:ext uri="{FF2B5EF4-FFF2-40B4-BE49-F238E27FC236}">
                <a16:creationId xmlns:a16="http://schemas.microsoft.com/office/drawing/2014/main" id="{A63260D5-A577-6344-8338-7CB1FF9A8621}"/>
              </a:ext>
            </a:extLst>
          </p:cNvPr>
          <p:cNvSpPr/>
          <p:nvPr/>
        </p:nvSpPr>
        <p:spPr>
          <a:xfrm rot="20478990">
            <a:off x="9272333" y="30450"/>
            <a:ext cx="75306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 X</a:t>
            </a: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6F1F1E0B-F5F9-AD45-83EC-3533D319CA42}"/>
              </a:ext>
            </a:extLst>
          </p:cNvPr>
          <p:cNvSpPr/>
          <p:nvPr/>
        </p:nvSpPr>
        <p:spPr>
          <a:xfrm rot="20426334">
            <a:off x="9603944" y="527767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cxnSp>
        <p:nvCxnSpPr>
          <p:cNvPr id="56" name="Straight Arrow Connector 55">
            <a:extLst>
              <a:ext uri="{FF2B5EF4-FFF2-40B4-BE49-F238E27FC236}">
                <a16:creationId xmlns:a16="http://schemas.microsoft.com/office/drawing/2014/main" id="{761FD0FC-CA7E-1E4E-8AC3-A389835A844D}"/>
              </a:ext>
            </a:extLst>
          </p:cNvPr>
          <p:cNvCxnSpPr/>
          <p:nvPr/>
        </p:nvCxnSpPr>
        <p:spPr>
          <a:xfrm flipV="1">
            <a:off x="5388583" y="1303283"/>
            <a:ext cx="2326404" cy="36023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7" name="Rectangle 83">
            <a:extLst>
              <a:ext uri="{FF2B5EF4-FFF2-40B4-BE49-F238E27FC236}">
                <a16:creationId xmlns:a16="http://schemas.microsoft.com/office/drawing/2014/main" id="{369214FD-0850-874F-9535-59FFE71C85C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88584" y="1004793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194F4048-6911-6E4A-B4D7-ADA8488A50F8}"/>
              </a:ext>
            </a:extLst>
          </p:cNvPr>
          <p:cNvSpPr txBox="1"/>
          <p:nvPr/>
        </p:nvSpPr>
        <p:spPr>
          <a:xfrm rot="21385970">
            <a:off x="6190591" y="1245005"/>
            <a:ext cx="32733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000" dirty="0">
                <a:latin typeface="Arial" pitchFamily="34" charset="0"/>
                <a:cs typeface="Arial" pitchFamily="34" charset="0"/>
              </a:rPr>
              <a:t>θ</a:t>
            </a:r>
            <a:endParaRPr lang="en-US" sz="20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59" name="Arc 58">
            <a:extLst>
              <a:ext uri="{FF2B5EF4-FFF2-40B4-BE49-F238E27FC236}">
                <a16:creationId xmlns:a16="http://schemas.microsoft.com/office/drawing/2014/main" id="{2D95BE7B-1B09-BD46-B764-FC3F1117BE5B}"/>
              </a:ext>
            </a:extLst>
          </p:cNvPr>
          <p:cNvSpPr/>
          <p:nvPr/>
        </p:nvSpPr>
        <p:spPr>
          <a:xfrm rot="11042738">
            <a:off x="6684514" y="1235529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BFFF0236-9CEF-C64E-A01F-14754792DE60}"/>
              </a:ext>
            </a:extLst>
          </p:cNvPr>
          <p:cNvSpPr/>
          <p:nvPr/>
        </p:nvSpPr>
        <p:spPr>
          <a:xfrm rot="20336632">
            <a:off x="8966091" y="1053996"/>
            <a:ext cx="77457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 Y</a:t>
            </a:r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DE60095B-5B25-7843-8097-122149110439}"/>
              </a:ext>
            </a:extLst>
          </p:cNvPr>
          <p:cNvSpPr/>
          <p:nvPr/>
        </p:nvSpPr>
        <p:spPr>
          <a:xfrm rot="20488696">
            <a:off x="8606440" y="798747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62" name="Rectangle 83">
            <a:extLst>
              <a:ext uri="{FF2B5EF4-FFF2-40B4-BE49-F238E27FC236}">
                <a16:creationId xmlns:a16="http://schemas.microsoft.com/office/drawing/2014/main" id="{4CD4E997-FD46-5549-9748-1CE759FEF4E2}"/>
              </a:ext>
            </a:extLst>
          </p:cNvPr>
          <p:cNvSpPr>
            <a:spLocks noChangeArrowheads="1"/>
          </p:cNvSpPr>
          <p:nvPr/>
        </p:nvSpPr>
        <p:spPr bwMode="auto">
          <a:xfrm>
            <a:off x="7661095" y="1750517"/>
            <a:ext cx="1397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</p:txBody>
      </p:sp>
      <p:grpSp>
        <p:nvGrpSpPr>
          <p:cNvPr id="68" name="Group 67">
            <a:extLst>
              <a:ext uri="{FF2B5EF4-FFF2-40B4-BE49-F238E27FC236}">
                <a16:creationId xmlns:a16="http://schemas.microsoft.com/office/drawing/2014/main" id="{CD76889D-7763-054A-86D0-3EA71A55ACD1}"/>
              </a:ext>
            </a:extLst>
          </p:cNvPr>
          <p:cNvGrpSpPr/>
          <p:nvPr/>
        </p:nvGrpSpPr>
        <p:grpSpPr>
          <a:xfrm rot="20392131">
            <a:off x="5948433" y="2808622"/>
            <a:ext cx="4627956" cy="633108"/>
            <a:chOff x="2850515" y="2977176"/>
            <a:chExt cx="2730765" cy="451824"/>
          </a:xfrm>
        </p:grpSpPr>
        <p:sp>
          <p:nvSpPr>
            <p:cNvPr id="69" name="Rectangle 68">
              <a:extLst>
                <a:ext uri="{FF2B5EF4-FFF2-40B4-BE49-F238E27FC236}">
                  <a16:creationId xmlns:a16="http://schemas.microsoft.com/office/drawing/2014/main" id="{A53FE5ED-9F8B-4A4D-A701-7A939B33E0D5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Rectangle 69">
              <a:extLst>
                <a:ext uri="{FF2B5EF4-FFF2-40B4-BE49-F238E27FC236}">
                  <a16:creationId xmlns:a16="http://schemas.microsoft.com/office/drawing/2014/main" id="{CFB276C6-3821-B14C-B780-2FEFDC99C43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>
              <a:extLst>
                <a:ext uri="{FF2B5EF4-FFF2-40B4-BE49-F238E27FC236}">
                  <a16:creationId xmlns:a16="http://schemas.microsoft.com/office/drawing/2014/main" id="{8CB9365E-00DB-B44E-9B97-047ACA2BA16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>
              <a:extLst>
                <a:ext uri="{FF2B5EF4-FFF2-40B4-BE49-F238E27FC236}">
                  <a16:creationId xmlns:a16="http://schemas.microsoft.com/office/drawing/2014/main" id="{B0C5F615-817D-AF48-9C7E-A1231820C45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>
              <a:extLst>
                <a:ext uri="{FF2B5EF4-FFF2-40B4-BE49-F238E27FC236}">
                  <a16:creationId xmlns:a16="http://schemas.microsoft.com/office/drawing/2014/main" id="{61CADC0F-5799-3745-8D12-82A998DE296B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Right Triangle 73">
              <a:extLst>
                <a:ext uri="{FF2B5EF4-FFF2-40B4-BE49-F238E27FC236}">
                  <a16:creationId xmlns:a16="http://schemas.microsoft.com/office/drawing/2014/main" id="{C29B3E98-F08C-9A44-8DB6-3B362AC10EA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Freeform 74">
              <a:extLst>
                <a:ext uri="{FF2B5EF4-FFF2-40B4-BE49-F238E27FC236}">
                  <a16:creationId xmlns:a16="http://schemas.microsoft.com/office/drawing/2014/main" id="{8E3A7A4F-8A1D-4F42-B12D-608A4C8747CE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>
              <a:extLst>
                <a:ext uri="{FF2B5EF4-FFF2-40B4-BE49-F238E27FC236}">
                  <a16:creationId xmlns:a16="http://schemas.microsoft.com/office/drawing/2014/main" id="{F19AD4C4-BBDB-5D46-BDAC-17744D4733E5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>
              <a:extLst>
                <a:ext uri="{FF2B5EF4-FFF2-40B4-BE49-F238E27FC236}">
                  <a16:creationId xmlns:a16="http://schemas.microsoft.com/office/drawing/2014/main" id="{8F2F90E0-9BC0-1B45-B6C8-06168F268B6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>
              <a:extLst>
                <a:ext uri="{FF2B5EF4-FFF2-40B4-BE49-F238E27FC236}">
                  <a16:creationId xmlns:a16="http://schemas.microsoft.com/office/drawing/2014/main" id="{8D1EC118-DF57-F349-A4DA-F2BE966790B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>
              <a:extLst>
                <a:ext uri="{FF2B5EF4-FFF2-40B4-BE49-F238E27FC236}">
                  <a16:creationId xmlns:a16="http://schemas.microsoft.com/office/drawing/2014/main" id="{455F4CC6-8759-E449-92EC-B8F43791AFE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>
              <a:extLst>
                <a:ext uri="{FF2B5EF4-FFF2-40B4-BE49-F238E27FC236}">
                  <a16:creationId xmlns:a16="http://schemas.microsoft.com/office/drawing/2014/main" id="{6F3AC0AE-0584-5648-A442-5C9F2745165F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>
              <a:extLst>
                <a:ext uri="{FF2B5EF4-FFF2-40B4-BE49-F238E27FC236}">
                  <a16:creationId xmlns:a16="http://schemas.microsoft.com/office/drawing/2014/main" id="{44F97628-9C34-6C40-9728-C49FBD3811C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>
              <a:extLst>
                <a:ext uri="{FF2B5EF4-FFF2-40B4-BE49-F238E27FC236}">
                  <a16:creationId xmlns:a16="http://schemas.microsoft.com/office/drawing/2014/main" id="{53DDE2D5-B9E5-A840-8EA3-1EC55B088EB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>
              <a:extLst>
                <a:ext uri="{FF2B5EF4-FFF2-40B4-BE49-F238E27FC236}">
                  <a16:creationId xmlns:a16="http://schemas.microsoft.com/office/drawing/2014/main" id="{7B74FFB6-D606-1545-B2E3-8B4D47A902BC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>
              <a:extLst>
                <a:ext uri="{FF2B5EF4-FFF2-40B4-BE49-F238E27FC236}">
                  <a16:creationId xmlns:a16="http://schemas.microsoft.com/office/drawing/2014/main" id="{59656412-33DA-854B-B760-86CE0CF0D44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>
              <a:extLst>
                <a:ext uri="{FF2B5EF4-FFF2-40B4-BE49-F238E27FC236}">
                  <a16:creationId xmlns:a16="http://schemas.microsoft.com/office/drawing/2014/main" id="{F867E220-84EA-2F48-A538-6909AE7D6AC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>
              <a:extLst>
                <a:ext uri="{FF2B5EF4-FFF2-40B4-BE49-F238E27FC236}">
                  <a16:creationId xmlns:a16="http://schemas.microsoft.com/office/drawing/2014/main" id="{2542F38B-C7E8-6641-9431-8958238D1E98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792557AF-BE36-744F-B4FC-F88FDC4EBA8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>
              <a:extLst>
                <a:ext uri="{FF2B5EF4-FFF2-40B4-BE49-F238E27FC236}">
                  <a16:creationId xmlns:a16="http://schemas.microsoft.com/office/drawing/2014/main" id="{A3398460-9029-2946-9A55-C3FC78902D59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>
              <a:extLst>
                <a:ext uri="{FF2B5EF4-FFF2-40B4-BE49-F238E27FC236}">
                  <a16:creationId xmlns:a16="http://schemas.microsoft.com/office/drawing/2014/main" id="{42F9ABBC-D3FC-1048-A656-A55A2359AF7C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>
              <a:extLst>
                <a:ext uri="{FF2B5EF4-FFF2-40B4-BE49-F238E27FC236}">
                  <a16:creationId xmlns:a16="http://schemas.microsoft.com/office/drawing/2014/main" id="{AE3B8C0D-CAF4-7148-BBC2-6802879F59D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>
              <a:extLst>
                <a:ext uri="{FF2B5EF4-FFF2-40B4-BE49-F238E27FC236}">
                  <a16:creationId xmlns:a16="http://schemas.microsoft.com/office/drawing/2014/main" id="{786FC2B0-B571-C74A-AAAD-01262F16CE81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>
              <a:extLst>
                <a:ext uri="{FF2B5EF4-FFF2-40B4-BE49-F238E27FC236}">
                  <a16:creationId xmlns:a16="http://schemas.microsoft.com/office/drawing/2014/main" id="{10182CD4-347F-FF4B-98B0-32DF858E8D8F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84C03A31-38D9-0641-B783-CF38AD48F5A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36032ECE-3B41-2949-BA2F-D34E9AF0F531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60FD57BF-FF74-714A-AA5A-D6FF5C89E99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>
              <a:extLst>
                <a:ext uri="{FF2B5EF4-FFF2-40B4-BE49-F238E27FC236}">
                  <a16:creationId xmlns:a16="http://schemas.microsoft.com/office/drawing/2014/main" id="{EAD8AB91-984E-0245-98A9-417365FCF0C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>
              <a:extLst>
                <a:ext uri="{FF2B5EF4-FFF2-40B4-BE49-F238E27FC236}">
                  <a16:creationId xmlns:a16="http://schemas.microsoft.com/office/drawing/2014/main" id="{36E8D0BB-D336-714A-8C40-84B4CAFEBE3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5E437074-EE16-344D-8C92-D623EB9A031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8298FDCF-B83A-114C-B8C6-6C43B095A8D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DEAA71F8-720C-474F-B471-7F8260CA3786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680704C2-4DD4-724E-AE90-D364BBF90B3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0508DD10-B32E-4E48-9DDA-2896227A201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04A4E740-A49F-CB48-A7DC-497FCBA158E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DCBE3A18-EBE2-0143-9973-C01DEBBBDA2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807BCF51-6E5F-5948-8917-D872E826BE5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D33B4292-F781-674F-8176-79F1503ECF5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9549550A-6010-4849-A075-73315049478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6124CBE6-B10B-4645-AC2D-232EB835CB1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09" name="Oval 108">
            <a:extLst>
              <a:ext uri="{FF2B5EF4-FFF2-40B4-BE49-F238E27FC236}">
                <a16:creationId xmlns:a16="http://schemas.microsoft.com/office/drawing/2014/main" id="{ECA4B3E6-9043-E748-86B2-470D1DC73CAC}"/>
              </a:ext>
            </a:extLst>
          </p:cNvPr>
          <p:cNvSpPr/>
          <p:nvPr/>
        </p:nvSpPr>
        <p:spPr>
          <a:xfrm>
            <a:off x="5866559" y="3739472"/>
            <a:ext cx="357456" cy="266262"/>
          </a:xfrm>
          <a:prstGeom prst="ellipse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110" name="Group 109">
            <a:extLst>
              <a:ext uri="{FF2B5EF4-FFF2-40B4-BE49-F238E27FC236}">
                <a16:creationId xmlns:a16="http://schemas.microsoft.com/office/drawing/2014/main" id="{9DEFD8FE-F915-344D-95C5-D057F1EEC6F3}"/>
              </a:ext>
            </a:extLst>
          </p:cNvPr>
          <p:cNvGrpSpPr/>
          <p:nvPr/>
        </p:nvGrpSpPr>
        <p:grpSpPr>
          <a:xfrm>
            <a:off x="5947815" y="4193265"/>
            <a:ext cx="4611841" cy="1812700"/>
            <a:chOff x="995715" y="4498751"/>
            <a:chExt cx="4611841" cy="1812700"/>
          </a:xfrm>
        </p:grpSpPr>
        <p:sp>
          <p:nvSpPr>
            <p:cNvPr id="111" name="Rectangle 110">
              <a:extLst>
                <a:ext uri="{FF2B5EF4-FFF2-40B4-BE49-F238E27FC236}">
                  <a16:creationId xmlns:a16="http://schemas.microsoft.com/office/drawing/2014/main" id="{DB57EF9C-555D-CE40-A2B3-5B279E77BFE4}"/>
                </a:ext>
              </a:extLst>
            </p:cNvPr>
            <p:cNvSpPr/>
            <p:nvPr/>
          </p:nvSpPr>
          <p:spPr>
            <a:xfrm rot="20392131">
              <a:off x="995715" y="5464535"/>
              <a:ext cx="4605357" cy="110127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Rectangle 111">
              <a:extLst>
                <a:ext uri="{FF2B5EF4-FFF2-40B4-BE49-F238E27FC236}">
                  <a16:creationId xmlns:a16="http://schemas.microsoft.com/office/drawing/2014/main" id="{853D752E-2E73-1348-A38A-207A151E5144}"/>
                </a:ext>
              </a:extLst>
            </p:cNvPr>
            <p:cNvSpPr/>
            <p:nvPr/>
          </p:nvSpPr>
          <p:spPr>
            <a:xfrm rot="20392131">
              <a:off x="2906611" y="5205379"/>
              <a:ext cx="2700945" cy="325777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>
              <a:extLst>
                <a:ext uri="{FF2B5EF4-FFF2-40B4-BE49-F238E27FC236}">
                  <a16:creationId xmlns:a16="http://schemas.microsoft.com/office/drawing/2014/main" id="{D689CBD6-1727-AD4A-B3CE-9D3900C06013}"/>
                </a:ext>
              </a:extLst>
            </p:cNvPr>
            <p:cNvSpPr/>
            <p:nvPr/>
          </p:nvSpPr>
          <p:spPr>
            <a:xfrm rot="20392131">
              <a:off x="1031977" y="6053645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D58D5E8E-60F3-8F49-AB40-A2E907970027}"/>
                </a:ext>
              </a:extLst>
            </p:cNvPr>
            <p:cNvSpPr/>
            <p:nvPr/>
          </p:nvSpPr>
          <p:spPr>
            <a:xfrm rot="20392131">
              <a:off x="1154761" y="6008555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76394DEE-6BD4-BF49-88A2-E89861D4027A}"/>
                </a:ext>
              </a:extLst>
            </p:cNvPr>
            <p:cNvSpPr/>
            <p:nvPr/>
          </p:nvSpPr>
          <p:spPr>
            <a:xfrm rot="20392131">
              <a:off x="1275985" y="596403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BFF52E28-ADFA-2D47-B87C-6DBE4C3BAED9}"/>
                </a:ext>
              </a:extLst>
            </p:cNvPr>
            <p:cNvSpPr/>
            <p:nvPr/>
          </p:nvSpPr>
          <p:spPr>
            <a:xfrm rot="20392131">
              <a:off x="1396969" y="592029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E8F25137-09C5-8547-8A87-51722E9BEC6A}"/>
                </a:ext>
              </a:extLst>
            </p:cNvPr>
            <p:cNvSpPr/>
            <p:nvPr/>
          </p:nvSpPr>
          <p:spPr>
            <a:xfrm rot="20392131">
              <a:off x="1519754" y="587520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68D861E9-91AC-D540-AD7F-E1432CB2BFCF}"/>
                </a:ext>
              </a:extLst>
            </p:cNvPr>
            <p:cNvSpPr/>
            <p:nvPr/>
          </p:nvSpPr>
          <p:spPr>
            <a:xfrm rot="20392131">
              <a:off x="1640977" y="583068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>
              <a:extLst>
                <a:ext uri="{FF2B5EF4-FFF2-40B4-BE49-F238E27FC236}">
                  <a16:creationId xmlns:a16="http://schemas.microsoft.com/office/drawing/2014/main" id="{29493EDB-4A0A-F640-93C7-CFD8017BA7CC}"/>
                </a:ext>
              </a:extLst>
            </p:cNvPr>
            <p:cNvSpPr/>
            <p:nvPr/>
          </p:nvSpPr>
          <p:spPr>
            <a:xfrm rot="20392131">
              <a:off x="1761869" y="578954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5C74569D-1CA7-8E4C-95AD-073ADA797290}"/>
                </a:ext>
              </a:extLst>
            </p:cNvPr>
            <p:cNvSpPr/>
            <p:nvPr/>
          </p:nvSpPr>
          <p:spPr>
            <a:xfrm rot="20392131">
              <a:off x="1884653" y="574445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F4F6C40D-7AB7-6D4B-A1A9-3095EBF360CB}"/>
                </a:ext>
              </a:extLst>
            </p:cNvPr>
            <p:cNvSpPr/>
            <p:nvPr/>
          </p:nvSpPr>
          <p:spPr>
            <a:xfrm rot="20392131">
              <a:off x="2005877" y="569993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76E2C1BC-7312-414F-A643-4D2EE87F9001}"/>
                </a:ext>
              </a:extLst>
            </p:cNvPr>
            <p:cNvSpPr/>
            <p:nvPr/>
          </p:nvSpPr>
          <p:spPr>
            <a:xfrm rot="20392131">
              <a:off x="2126861" y="56561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167ABB8C-CA10-7C42-B4C4-096B13C56E66}"/>
                </a:ext>
              </a:extLst>
            </p:cNvPr>
            <p:cNvSpPr/>
            <p:nvPr/>
          </p:nvSpPr>
          <p:spPr>
            <a:xfrm rot="20392131">
              <a:off x="2249646" y="56111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78763957-663C-DD4A-9876-1BEF55E27522}"/>
                </a:ext>
              </a:extLst>
            </p:cNvPr>
            <p:cNvSpPr/>
            <p:nvPr/>
          </p:nvSpPr>
          <p:spPr>
            <a:xfrm rot="20392131">
              <a:off x="2370869" y="556658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9339D88C-2B5C-AA48-B3B8-627204245A5E}"/>
                </a:ext>
              </a:extLst>
            </p:cNvPr>
            <p:cNvSpPr/>
            <p:nvPr/>
          </p:nvSpPr>
          <p:spPr>
            <a:xfrm rot="20392131">
              <a:off x="2484491" y="55173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62ED032B-A82E-D740-8119-D1DEF06510EA}"/>
                </a:ext>
              </a:extLst>
            </p:cNvPr>
            <p:cNvSpPr/>
            <p:nvPr/>
          </p:nvSpPr>
          <p:spPr>
            <a:xfrm rot="20392131">
              <a:off x="2607276" y="547221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729E7252-30F2-FA4E-8DE3-A4FCCE51DA39}"/>
                </a:ext>
              </a:extLst>
            </p:cNvPr>
            <p:cNvSpPr/>
            <p:nvPr/>
          </p:nvSpPr>
          <p:spPr>
            <a:xfrm rot="20392131">
              <a:off x="2728500" y="54276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057AB5F6-EB43-7649-ADBE-E94D9FD4FD4B}"/>
                </a:ext>
              </a:extLst>
            </p:cNvPr>
            <p:cNvSpPr/>
            <p:nvPr/>
          </p:nvSpPr>
          <p:spPr>
            <a:xfrm rot="20392131">
              <a:off x="2849484" y="538395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D9035950-F13B-D543-BA2B-FF858C9D29EE}"/>
                </a:ext>
              </a:extLst>
            </p:cNvPr>
            <p:cNvSpPr/>
            <p:nvPr/>
          </p:nvSpPr>
          <p:spPr>
            <a:xfrm rot="20392131">
              <a:off x="2972268" y="533886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E4DED912-6873-5A4A-AB52-B630FC2404B6}"/>
                </a:ext>
              </a:extLst>
            </p:cNvPr>
            <p:cNvSpPr/>
            <p:nvPr/>
          </p:nvSpPr>
          <p:spPr>
            <a:xfrm rot="20392131">
              <a:off x="3093492" y="529434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129FBDE1-30A8-1C44-B839-A3EB1F73A98B}"/>
                </a:ext>
              </a:extLst>
            </p:cNvPr>
            <p:cNvSpPr/>
            <p:nvPr/>
          </p:nvSpPr>
          <p:spPr>
            <a:xfrm rot="20392131">
              <a:off x="3214383" y="52532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50193ED9-B529-8F47-AC39-C9638354EB57}"/>
                </a:ext>
              </a:extLst>
            </p:cNvPr>
            <p:cNvSpPr/>
            <p:nvPr/>
          </p:nvSpPr>
          <p:spPr>
            <a:xfrm rot="20392131">
              <a:off x="3337168" y="520811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FD5427C4-DB59-DB4B-9D25-A55A02FBDCB7}"/>
                </a:ext>
              </a:extLst>
            </p:cNvPr>
            <p:cNvSpPr/>
            <p:nvPr/>
          </p:nvSpPr>
          <p:spPr>
            <a:xfrm rot="20392131">
              <a:off x="3458392" y="51635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A414615A-F5C2-8F48-B1CC-655CB4CD9DD6}"/>
                </a:ext>
              </a:extLst>
            </p:cNvPr>
            <p:cNvSpPr/>
            <p:nvPr/>
          </p:nvSpPr>
          <p:spPr>
            <a:xfrm rot="20392131">
              <a:off x="3579376" y="511985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39657631-A26F-3646-978C-399EDC322C01}"/>
                </a:ext>
              </a:extLst>
            </p:cNvPr>
            <p:cNvSpPr/>
            <p:nvPr/>
          </p:nvSpPr>
          <p:spPr>
            <a:xfrm rot="20392131">
              <a:off x="3702160" y="507476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8700A65A-3A09-B94F-8875-3D135EC0BCF3}"/>
                </a:ext>
              </a:extLst>
            </p:cNvPr>
            <p:cNvSpPr/>
            <p:nvPr/>
          </p:nvSpPr>
          <p:spPr>
            <a:xfrm rot="20392131">
              <a:off x="3823384" y="503025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A7839A7D-00CD-7549-A10B-89B3A60E6C89}"/>
                </a:ext>
              </a:extLst>
            </p:cNvPr>
            <p:cNvSpPr/>
            <p:nvPr/>
          </p:nvSpPr>
          <p:spPr>
            <a:xfrm rot="20392131">
              <a:off x="3941567" y="49858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EBD97DBD-03EE-FD41-9FBF-D2194D0937EA}"/>
                </a:ext>
              </a:extLst>
            </p:cNvPr>
            <p:cNvSpPr/>
            <p:nvPr/>
          </p:nvSpPr>
          <p:spPr>
            <a:xfrm rot="20392131">
              <a:off x="4064352" y="494071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FF5B3C20-EFB6-934E-A5A9-6ED5E8889BFF}"/>
                </a:ext>
              </a:extLst>
            </p:cNvPr>
            <p:cNvSpPr/>
            <p:nvPr/>
          </p:nvSpPr>
          <p:spPr>
            <a:xfrm rot="20392131">
              <a:off x="4185575" y="48961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10E75495-4C29-D943-9C56-A5079B1FBCEF}"/>
                </a:ext>
              </a:extLst>
            </p:cNvPr>
            <p:cNvSpPr/>
            <p:nvPr/>
          </p:nvSpPr>
          <p:spPr>
            <a:xfrm rot="20392131">
              <a:off x="4306559" y="485245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91638284-226B-284D-B516-F15EDD018330}"/>
                </a:ext>
              </a:extLst>
            </p:cNvPr>
            <p:cNvSpPr/>
            <p:nvPr/>
          </p:nvSpPr>
          <p:spPr>
            <a:xfrm rot="20392131">
              <a:off x="4429344" y="480736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5CBADA77-FBB0-B94E-960D-34A5CA4651F3}"/>
                </a:ext>
              </a:extLst>
            </p:cNvPr>
            <p:cNvSpPr/>
            <p:nvPr/>
          </p:nvSpPr>
          <p:spPr>
            <a:xfrm rot="20392131">
              <a:off x="4550568" y="476285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6560FA12-2C0C-714F-9D01-53E5D54D5BD2}"/>
                </a:ext>
              </a:extLst>
            </p:cNvPr>
            <p:cNvSpPr/>
            <p:nvPr/>
          </p:nvSpPr>
          <p:spPr>
            <a:xfrm rot="20392131">
              <a:off x="4671459" y="472170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8E0C1205-F6F6-6F4F-88C3-74995D9FF4C9}"/>
                </a:ext>
              </a:extLst>
            </p:cNvPr>
            <p:cNvSpPr/>
            <p:nvPr/>
          </p:nvSpPr>
          <p:spPr>
            <a:xfrm rot="20392131">
              <a:off x="4794244" y="467661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A8449EE8-ACAA-9444-9DE0-6456ED0EF23A}"/>
                </a:ext>
              </a:extLst>
            </p:cNvPr>
            <p:cNvSpPr/>
            <p:nvPr/>
          </p:nvSpPr>
          <p:spPr>
            <a:xfrm rot="20392131">
              <a:off x="4915467" y="463209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733BD308-05F4-C049-9D95-C7376AAD1841}"/>
                </a:ext>
              </a:extLst>
            </p:cNvPr>
            <p:cNvSpPr/>
            <p:nvPr/>
          </p:nvSpPr>
          <p:spPr>
            <a:xfrm rot="20392131">
              <a:off x="5036451" y="458836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AF766295-342C-754D-8D28-15056C1487F7}"/>
                </a:ext>
              </a:extLst>
            </p:cNvPr>
            <p:cNvSpPr/>
            <p:nvPr/>
          </p:nvSpPr>
          <p:spPr>
            <a:xfrm rot="20392131">
              <a:off x="5159236" y="454326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7F11F57B-0523-1448-A592-D3182E9F8807}"/>
                </a:ext>
              </a:extLst>
            </p:cNvPr>
            <p:cNvSpPr/>
            <p:nvPr/>
          </p:nvSpPr>
          <p:spPr>
            <a:xfrm rot="20392131">
              <a:off x="5280460" y="4498751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49" name="Straight Connector 148">
              <a:extLst>
                <a:ext uri="{FF2B5EF4-FFF2-40B4-BE49-F238E27FC236}">
                  <a16:creationId xmlns:a16="http://schemas.microsoft.com/office/drawing/2014/main" id="{C094524C-9B1D-9A43-923F-33AFC96B5D8F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180537" y="5934071"/>
              <a:ext cx="1960537" cy="377380"/>
            </a:xfrm>
            <a:prstGeom prst="line">
              <a:avLst/>
            </a:prstGeom>
            <a:ln w="63500">
              <a:solidFill>
                <a:srgbClr val="0070C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0" name="Straight Connector 149">
              <a:extLst>
                <a:ext uri="{FF2B5EF4-FFF2-40B4-BE49-F238E27FC236}">
                  <a16:creationId xmlns:a16="http://schemas.microsoft.com/office/drawing/2014/main" id="{102549B3-2C9E-9146-8653-B917A38C510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075629" y="5038900"/>
              <a:ext cx="2472798" cy="920568"/>
            </a:xfrm>
            <a:prstGeom prst="line">
              <a:avLst/>
            </a:prstGeom>
            <a:ln w="63500">
              <a:solidFill>
                <a:srgbClr val="0070C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51" name="Right Triangle 150">
            <a:extLst>
              <a:ext uri="{FF2B5EF4-FFF2-40B4-BE49-F238E27FC236}">
                <a16:creationId xmlns:a16="http://schemas.microsoft.com/office/drawing/2014/main" id="{841C6B7F-08AB-5440-BE7B-88758D7EB18A}"/>
              </a:ext>
            </a:extLst>
          </p:cNvPr>
          <p:cNvSpPr/>
          <p:nvPr/>
        </p:nvSpPr>
        <p:spPr>
          <a:xfrm rot="9592131">
            <a:off x="6091424" y="5667715"/>
            <a:ext cx="1985078" cy="325777"/>
          </a:xfrm>
          <a:prstGeom prst="rtTriangle">
            <a:avLst/>
          </a:prstGeom>
          <a:solidFill>
            <a:schemeClr val="tx1">
              <a:lumMod val="65000"/>
              <a:lumOff val="3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394DE669-2918-7B44-9312-B9A42951CA3A}"/>
              </a:ext>
            </a:extLst>
          </p:cNvPr>
          <p:cNvSpPr/>
          <p:nvPr/>
        </p:nvSpPr>
        <p:spPr>
          <a:xfrm>
            <a:off x="2776817" y="3681806"/>
            <a:ext cx="283923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Solution 1</a:t>
            </a:r>
            <a:r>
              <a:rPr lang="en-US" dirty="0">
                <a:latin typeface="Avenir Book"/>
                <a:cs typeface="Avenir Book"/>
              </a:rPr>
              <a:t>: </a:t>
            </a:r>
            <a:r>
              <a:rPr lang="en-US" dirty="0" err="1">
                <a:latin typeface="Avenir Book"/>
                <a:cs typeface="Avenir Book"/>
              </a:rPr>
              <a:t>GdOx</a:t>
            </a:r>
            <a:r>
              <a:rPr lang="en-US" dirty="0">
                <a:latin typeface="Avenir Book"/>
                <a:cs typeface="Avenir Book"/>
              </a:rPr>
              <a:t> at edge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0A7C6D8-F92E-4847-B7B0-1BE5BEC5B38D}"/>
              </a:ext>
            </a:extLst>
          </p:cNvPr>
          <p:cNvSpPr/>
          <p:nvPr/>
        </p:nvSpPr>
        <p:spPr>
          <a:xfrm>
            <a:off x="481752" y="5694109"/>
            <a:ext cx="538480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Solution 2</a:t>
            </a:r>
            <a:r>
              <a:rPr lang="en-US" dirty="0">
                <a:latin typeface="Avenir Book"/>
                <a:cs typeface="Avenir Book"/>
              </a:rPr>
              <a:t>: Blades edge at 2.5deg instead of 5deg</a:t>
            </a:r>
          </a:p>
        </p:txBody>
      </p:sp>
      <p:sp>
        <p:nvSpPr>
          <p:cNvPr id="152" name="Arc 151">
            <a:extLst>
              <a:ext uri="{FF2B5EF4-FFF2-40B4-BE49-F238E27FC236}">
                <a16:creationId xmlns:a16="http://schemas.microsoft.com/office/drawing/2014/main" id="{608648E7-4594-D64A-BA4F-70D838FF42FE}"/>
              </a:ext>
            </a:extLst>
          </p:cNvPr>
          <p:cNvSpPr/>
          <p:nvPr/>
        </p:nvSpPr>
        <p:spPr>
          <a:xfrm rot="1241334">
            <a:off x="6603352" y="1645790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3" name="Rectangle 83">
            <a:extLst>
              <a:ext uri="{FF2B5EF4-FFF2-40B4-BE49-F238E27FC236}">
                <a16:creationId xmlns:a16="http://schemas.microsoft.com/office/drawing/2014/main" id="{BD873FEF-9A09-BC49-AB9B-9EEBE3CF99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02832" y="1624543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5.0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  <p:sp>
        <p:nvSpPr>
          <p:cNvPr id="154" name="Arc 153">
            <a:extLst>
              <a:ext uri="{FF2B5EF4-FFF2-40B4-BE49-F238E27FC236}">
                <a16:creationId xmlns:a16="http://schemas.microsoft.com/office/drawing/2014/main" id="{14B09503-BCC2-E840-B2B7-857FC277B43A}"/>
              </a:ext>
            </a:extLst>
          </p:cNvPr>
          <p:cNvSpPr/>
          <p:nvPr/>
        </p:nvSpPr>
        <p:spPr>
          <a:xfrm rot="1241334">
            <a:off x="6603352" y="3549165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5" name="Rectangle 83">
            <a:extLst>
              <a:ext uri="{FF2B5EF4-FFF2-40B4-BE49-F238E27FC236}">
                <a16:creationId xmlns:a16="http://schemas.microsoft.com/office/drawing/2014/main" id="{F590E711-97C8-E147-B72A-20BB54437CF5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02832" y="3527918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5.0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  <p:sp>
        <p:nvSpPr>
          <p:cNvPr id="156" name="Arc 155">
            <a:extLst>
              <a:ext uri="{FF2B5EF4-FFF2-40B4-BE49-F238E27FC236}">
                <a16:creationId xmlns:a16="http://schemas.microsoft.com/office/drawing/2014/main" id="{80736269-EE3A-8148-8017-F6E049E6E091}"/>
              </a:ext>
            </a:extLst>
          </p:cNvPr>
          <p:cNvSpPr/>
          <p:nvPr/>
        </p:nvSpPr>
        <p:spPr>
          <a:xfrm rot="1241334">
            <a:off x="7301852" y="5452540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7" name="Rectangle 83">
            <a:extLst>
              <a:ext uri="{FF2B5EF4-FFF2-40B4-BE49-F238E27FC236}">
                <a16:creationId xmlns:a16="http://schemas.microsoft.com/office/drawing/2014/main" id="{101B6622-A42A-1E44-B51C-31B604D414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7101332" y="5431293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2.5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53088582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>
            <a:extLst>
              <a:ext uri="{FF2B5EF4-FFF2-40B4-BE49-F238E27FC236}">
                <a16:creationId xmlns:a16="http://schemas.microsoft.com/office/drawing/2014/main" id="{9B9A2A4E-B85F-6D42-8876-6DF4312A8978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D6A59D07-A100-A44A-99CC-36E403D53C87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9" name="Picture 8" descr="Screen Shot 2014-10-14 at 09.12.54.png">
              <a:extLst>
                <a:ext uri="{FF2B5EF4-FFF2-40B4-BE49-F238E27FC236}">
                  <a16:creationId xmlns:a16="http://schemas.microsoft.com/office/drawing/2014/main" id="{C33A9AD7-AAF1-8D4C-B3BD-D9AC90040F3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0" name="Picture 9" descr="Screen Shot 2014-10-14 at 09.12.54.png">
              <a:extLst>
                <a:ext uri="{FF2B5EF4-FFF2-40B4-BE49-F238E27FC236}">
                  <a16:creationId xmlns:a16="http://schemas.microsoft.com/office/drawing/2014/main" id="{5849169F-C44C-A24A-AF0F-9ED81094B628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1" name="Picture 10">
            <a:extLst>
              <a:ext uri="{FF2B5EF4-FFF2-40B4-BE49-F238E27FC236}">
                <a16:creationId xmlns:a16="http://schemas.microsoft.com/office/drawing/2014/main" id="{78BB0813-EA58-FF43-9C53-13F66ACDB86C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8F6DD1D8-4D4E-8A44-80E7-CDE5CA2FD73B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7537724" y="2133536"/>
            <a:ext cx="5382616" cy="258106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33FFA81-1923-7149-A204-F944265005CE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3363292" y="1308439"/>
            <a:ext cx="5641676" cy="423125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154E65D-5D2D-B242-97DB-41AD86215D1D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-95349" y="2059497"/>
            <a:ext cx="6562365" cy="2443370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818C9984-9D03-874F-BD5D-E4998CAA1ACA}"/>
              </a:ext>
            </a:extLst>
          </p:cNvPr>
          <p:cNvSpPr txBox="1"/>
          <p:nvPr/>
        </p:nvSpPr>
        <p:spPr>
          <a:xfrm>
            <a:off x="4589007" y="189400"/>
            <a:ext cx="180087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cs typeface="Symbol" charset="2"/>
              </a:rPr>
              <a:t>3 blades with </a:t>
            </a:r>
            <a:r>
              <a:rPr lang="en-US" sz="1600" dirty="0" err="1">
                <a:cs typeface="Symbol" charset="2"/>
              </a:rPr>
              <a:t>GdOx</a:t>
            </a:r>
            <a:endParaRPr lang="en-US" sz="1600" dirty="0">
              <a:latin typeface="Avenir Book"/>
              <a:cs typeface="Avenir Book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E58CCE09-86F3-634B-973A-A43BBDFC2525}"/>
              </a:ext>
            </a:extLst>
          </p:cNvPr>
          <p:cNvSpPr/>
          <p:nvPr/>
        </p:nvSpPr>
        <p:spPr>
          <a:xfrm>
            <a:off x="0" y="0"/>
            <a:ext cx="201850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dirty="0" err="1">
                <a:latin typeface="Avenir Book"/>
                <a:cs typeface="Avenir Book"/>
              </a:rPr>
              <a:t>GdOx</a:t>
            </a:r>
            <a:r>
              <a:rPr lang="en-US" dirty="0">
                <a:latin typeface="Avenir Book"/>
                <a:cs typeface="Avenir Book"/>
              </a:rPr>
              <a:t> at edge</a:t>
            </a: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600BDEE9-7A90-F44D-ADB7-0616FF624A86}"/>
              </a:ext>
            </a:extLst>
          </p:cNvPr>
          <p:cNvCxnSpPr>
            <a:cxnSpLocks/>
          </p:cNvCxnSpPr>
          <p:nvPr/>
        </p:nvCxnSpPr>
        <p:spPr>
          <a:xfrm flipH="1">
            <a:off x="2824692" y="1325051"/>
            <a:ext cx="1147053" cy="228371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0DFE7650-967C-254B-93BC-8EB1F7495BA1}"/>
              </a:ext>
            </a:extLst>
          </p:cNvPr>
          <p:cNvCxnSpPr>
            <a:cxnSpLocks/>
          </p:cNvCxnSpPr>
          <p:nvPr/>
        </p:nvCxnSpPr>
        <p:spPr>
          <a:xfrm flipH="1">
            <a:off x="2635794" y="1242397"/>
            <a:ext cx="1147053" cy="228371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E67FA725-A087-5C4C-8A8C-C09893E962AB}"/>
              </a:ext>
            </a:extLst>
          </p:cNvPr>
          <p:cNvCxnSpPr>
            <a:cxnSpLocks/>
          </p:cNvCxnSpPr>
          <p:nvPr/>
        </p:nvCxnSpPr>
        <p:spPr>
          <a:xfrm flipH="1">
            <a:off x="2496712" y="1153773"/>
            <a:ext cx="1147053" cy="228371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4FFB49CD-3CA5-9D42-9BA7-BB89A4631EF3}"/>
              </a:ext>
            </a:extLst>
          </p:cNvPr>
          <p:cNvCxnSpPr>
            <a:cxnSpLocks/>
            <a:stCxn id="17" idx="2"/>
          </p:cNvCxnSpPr>
          <p:nvPr/>
        </p:nvCxnSpPr>
        <p:spPr>
          <a:xfrm flipH="1">
            <a:off x="5300686" y="527954"/>
            <a:ext cx="188760" cy="625819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91A2C559-8003-9D4B-9E6B-002BC2536CCB}"/>
              </a:ext>
            </a:extLst>
          </p:cNvPr>
          <p:cNvCxnSpPr>
            <a:cxnSpLocks/>
          </p:cNvCxnSpPr>
          <p:nvPr/>
        </p:nvCxnSpPr>
        <p:spPr>
          <a:xfrm>
            <a:off x="5537989" y="544889"/>
            <a:ext cx="1132442" cy="295974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80AF7CE7-1221-5843-A830-DA0EE0E80F1F}"/>
              </a:ext>
            </a:extLst>
          </p:cNvPr>
          <p:cNvCxnSpPr>
            <a:cxnSpLocks/>
          </p:cNvCxnSpPr>
          <p:nvPr/>
        </p:nvCxnSpPr>
        <p:spPr>
          <a:xfrm>
            <a:off x="5494705" y="544889"/>
            <a:ext cx="419477" cy="608884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733EC6E9-6767-5649-BB23-EB11508D1F60}"/>
              </a:ext>
            </a:extLst>
          </p:cNvPr>
          <p:cNvCxnSpPr>
            <a:cxnSpLocks/>
          </p:cNvCxnSpPr>
          <p:nvPr/>
        </p:nvCxnSpPr>
        <p:spPr>
          <a:xfrm flipH="1">
            <a:off x="10755466" y="544889"/>
            <a:ext cx="346288" cy="1026264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Rectangle 23">
            <a:extLst>
              <a:ext uri="{FF2B5EF4-FFF2-40B4-BE49-F238E27FC236}">
                <a16:creationId xmlns:a16="http://schemas.microsoft.com/office/drawing/2014/main" id="{22C9BA3F-F573-FD46-BBD8-642500566ACF}"/>
              </a:ext>
            </a:extLst>
          </p:cNvPr>
          <p:cNvSpPr/>
          <p:nvPr/>
        </p:nvSpPr>
        <p:spPr>
          <a:xfrm>
            <a:off x="10750407" y="174011"/>
            <a:ext cx="70269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err="1">
                <a:cs typeface="Symbol" charset="2"/>
              </a:rPr>
              <a:t>GdOx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68091352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2881521-5EB7-AF40-9858-911E01CBF89C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2733748" y="810375"/>
            <a:ext cx="6724503" cy="5043377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28342228-FA46-334C-A807-679BEDFC7302}"/>
              </a:ext>
            </a:extLst>
          </p:cNvPr>
          <p:cNvSpPr/>
          <p:nvPr/>
        </p:nvSpPr>
        <p:spPr>
          <a:xfrm>
            <a:off x="-226670" y="0"/>
            <a:ext cx="5349655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dirty="0">
                <a:latin typeface="Avenir Roman" panose="02000503020000020003" pitchFamily="2" charset="0"/>
              </a:rPr>
              <a:t>MB300L Tested again in Dec 2020 (REMOTELY from </a:t>
            </a:r>
            <a:r>
              <a:rPr lang="en-US" sz="1400" dirty="0" err="1">
                <a:latin typeface="Avenir Roman" panose="02000503020000020003" pitchFamily="2" charset="0"/>
              </a:rPr>
              <a:t>Utgard</a:t>
            </a:r>
            <a:r>
              <a:rPr lang="en-US" sz="1400" dirty="0">
                <a:latin typeface="Avenir Roman" panose="02000503020000020003" pitchFamily="2" charset="0"/>
              </a:rPr>
              <a:t>)</a:t>
            </a:r>
            <a:endParaRPr lang="en-GB" sz="1400" dirty="0"/>
          </a:p>
        </p:txBody>
      </p:sp>
    </p:spTree>
    <p:extLst>
      <p:ext uri="{BB962C8B-B14F-4D97-AF65-F5344CB8AC3E}">
        <p14:creationId xmlns:p14="http://schemas.microsoft.com/office/powerpoint/2010/main" val="275933738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id="{2FB07023-8BE8-4D43-A4DB-391B31566A26}"/>
              </a:ext>
            </a:extLst>
          </p:cNvPr>
          <p:cNvGrpSpPr/>
          <p:nvPr/>
        </p:nvGrpSpPr>
        <p:grpSpPr>
          <a:xfrm rot="20392131">
            <a:off x="5852870" y="901669"/>
            <a:ext cx="4627956" cy="633108"/>
            <a:chOff x="2850515" y="2977176"/>
            <a:chExt cx="2730765" cy="451824"/>
          </a:xfrm>
        </p:grpSpPr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61E0D1F4-9530-E246-94C7-34020497E78D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F7CE854D-150A-BB4C-852E-56FC60CCB8A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E17165E8-9366-2C48-BAF1-7F952CB0924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65798662-AB21-EC4B-A454-33E5330EE63C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EC37265C-FCE4-454B-8CA1-60A7E0A1EAC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ight Triangle 18">
              <a:extLst>
                <a:ext uri="{FF2B5EF4-FFF2-40B4-BE49-F238E27FC236}">
                  <a16:creationId xmlns:a16="http://schemas.microsoft.com/office/drawing/2014/main" id="{8B4D838C-16BD-8845-B757-23F72910659D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Freeform 19">
              <a:extLst>
                <a:ext uri="{FF2B5EF4-FFF2-40B4-BE49-F238E27FC236}">
                  <a16:creationId xmlns:a16="http://schemas.microsoft.com/office/drawing/2014/main" id="{75FD386D-5E0A-5D44-B013-2354C50A231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84F44F22-A0E2-C347-8A7A-558DEE35A6E7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Oval 21">
              <a:extLst>
                <a:ext uri="{FF2B5EF4-FFF2-40B4-BE49-F238E27FC236}">
                  <a16:creationId xmlns:a16="http://schemas.microsoft.com/office/drawing/2014/main" id="{64153BE9-65D2-C44E-B1FE-936EAB28CEB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Oval 22">
              <a:extLst>
                <a:ext uri="{FF2B5EF4-FFF2-40B4-BE49-F238E27FC236}">
                  <a16:creationId xmlns:a16="http://schemas.microsoft.com/office/drawing/2014/main" id="{73BEF633-3F4A-894A-92DB-F766C411EC2B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Oval 23">
              <a:extLst>
                <a:ext uri="{FF2B5EF4-FFF2-40B4-BE49-F238E27FC236}">
                  <a16:creationId xmlns:a16="http://schemas.microsoft.com/office/drawing/2014/main" id="{471DB1E2-B889-5543-8C5B-BBAFBD8FA0F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Oval 24">
              <a:extLst>
                <a:ext uri="{FF2B5EF4-FFF2-40B4-BE49-F238E27FC236}">
                  <a16:creationId xmlns:a16="http://schemas.microsoft.com/office/drawing/2014/main" id="{F09F8CB7-EB4A-C548-89B7-0200242FE5E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Oval 25">
              <a:extLst>
                <a:ext uri="{FF2B5EF4-FFF2-40B4-BE49-F238E27FC236}">
                  <a16:creationId xmlns:a16="http://schemas.microsoft.com/office/drawing/2014/main" id="{2396C08F-A4D4-B44A-B65D-9B7CB551D13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Oval 26">
              <a:extLst>
                <a:ext uri="{FF2B5EF4-FFF2-40B4-BE49-F238E27FC236}">
                  <a16:creationId xmlns:a16="http://schemas.microsoft.com/office/drawing/2014/main" id="{4443E020-58CC-BB45-B415-902A0E556B8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Oval 27">
              <a:extLst>
                <a:ext uri="{FF2B5EF4-FFF2-40B4-BE49-F238E27FC236}">
                  <a16:creationId xmlns:a16="http://schemas.microsoft.com/office/drawing/2014/main" id="{D51C42F5-40DA-AB47-A573-36C2C05BDF5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Oval 28">
              <a:extLst>
                <a:ext uri="{FF2B5EF4-FFF2-40B4-BE49-F238E27FC236}">
                  <a16:creationId xmlns:a16="http://schemas.microsoft.com/office/drawing/2014/main" id="{D7C9EC4C-4354-D64B-9A6B-BB8CBFE4467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84CB034B-3EC2-6247-BFBD-72320E26C7C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3D31361D-9B6D-AE41-94AB-4598F1DE9CB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C8903D18-F0A4-3941-AB49-912048B7F7E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87025106-5581-2248-9C03-8B64D50D40E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7EE07F53-A527-0240-9A49-46EA98A6421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4">
              <a:extLst>
                <a:ext uri="{FF2B5EF4-FFF2-40B4-BE49-F238E27FC236}">
                  <a16:creationId xmlns:a16="http://schemas.microsoft.com/office/drawing/2014/main" id="{50556060-9AA2-A04B-A227-E26B39220C8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580167F0-141D-9646-AA5C-30D683AE258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>
              <a:extLst>
                <a:ext uri="{FF2B5EF4-FFF2-40B4-BE49-F238E27FC236}">
                  <a16:creationId xmlns:a16="http://schemas.microsoft.com/office/drawing/2014/main" id="{24D13D17-15A8-604C-9599-F5E3CA349AD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>
              <a:extLst>
                <a:ext uri="{FF2B5EF4-FFF2-40B4-BE49-F238E27FC236}">
                  <a16:creationId xmlns:a16="http://schemas.microsoft.com/office/drawing/2014/main" id="{BC252239-C410-5D49-9201-A49C049AB6D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>
              <a:extLst>
                <a:ext uri="{FF2B5EF4-FFF2-40B4-BE49-F238E27FC236}">
                  <a16:creationId xmlns:a16="http://schemas.microsoft.com/office/drawing/2014/main" id="{39F807D9-5970-7947-8564-D6114772A76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>
              <a:extLst>
                <a:ext uri="{FF2B5EF4-FFF2-40B4-BE49-F238E27FC236}">
                  <a16:creationId xmlns:a16="http://schemas.microsoft.com/office/drawing/2014/main" id="{206A3350-1587-B34E-B0C1-D03157F1B670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>
              <a:extLst>
                <a:ext uri="{FF2B5EF4-FFF2-40B4-BE49-F238E27FC236}">
                  <a16:creationId xmlns:a16="http://schemas.microsoft.com/office/drawing/2014/main" id="{17C75072-5532-CF4C-81AF-EA6591D05520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>
              <a:extLst>
                <a:ext uri="{FF2B5EF4-FFF2-40B4-BE49-F238E27FC236}">
                  <a16:creationId xmlns:a16="http://schemas.microsoft.com/office/drawing/2014/main" id="{28806B7A-117E-1C4A-B44D-EDDEB15C773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82E3D56E-E22C-4641-BFF5-4784BFB110A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>
              <a:extLst>
                <a:ext uri="{FF2B5EF4-FFF2-40B4-BE49-F238E27FC236}">
                  <a16:creationId xmlns:a16="http://schemas.microsoft.com/office/drawing/2014/main" id="{26A7FF99-BEF0-824F-BAA9-72A5814E06F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08A59215-22A9-CD49-82FE-F027655EFBE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3255B16E-67F1-0C48-8352-11D183FF896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>
              <a:extLst>
                <a:ext uri="{FF2B5EF4-FFF2-40B4-BE49-F238E27FC236}">
                  <a16:creationId xmlns:a16="http://schemas.microsoft.com/office/drawing/2014/main" id="{3E481CC1-5AD8-6348-895A-FCEA3E318C48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8D4D56FD-4D87-3E4F-83B8-CF3D150E912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>
              <a:extLst>
                <a:ext uri="{FF2B5EF4-FFF2-40B4-BE49-F238E27FC236}">
                  <a16:creationId xmlns:a16="http://schemas.microsoft.com/office/drawing/2014/main" id="{2684538B-1D76-F848-B35D-09DAA1B1E96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93FB4E30-673D-BB4E-8688-D80491BFDD0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>
              <a:extLst>
                <a:ext uri="{FF2B5EF4-FFF2-40B4-BE49-F238E27FC236}">
                  <a16:creationId xmlns:a16="http://schemas.microsoft.com/office/drawing/2014/main" id="{C75506C4-FBF3-A945-BBC0-CA1D4995CB4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FF6C7A2D-A69F-BB48-A4D7-D47CA720697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171274C5-6DF5-1647-90AA-5EA1607CCDD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4" name="Rectangle 53">
            <a:extLst>
              <a:ext uri="{FF2B5EF4-FFF2-40B4-BE49-F238E27FC236}">
                <a16:creationId xmlns:a16="http://schemas.microsoft.com/office/drawing/2014/main" id="{A63260D5-A577-6344-8338-7CB1FF9A8621}"/>
              </a:ext>
            </a:extLst>
          </p:cNvPr>
          <p:cNvSpPr/>
          <p:nvPr/>
        </p:nvSpPr>
        <p:spPr>
          <a:xfrm rot="20478990">
            <a:off x="9272333" y="30450"/>
            <a:ext cx="75306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 X</a:t>
            </a: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6F1F1E0B-F5F9-AD45-83EC-3533D319CA42}"/>
              </a:ext>
            </a:extLst>
          </p:cNvPr>
          <p:cNvSpPr/>
          <p:nvPr/>
        </p:nvSpPr>
        <p:spPr>
          <a:xfrm rot="20426334">
            <a:off x="9603944" y="527767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cxnSp>
        <p:nvCxnSpPr>
          <p:cNvPr id="56" name="Straight Arrow Connector 55">
            <a:extLst>
              <a:ext uri="{FF2B5EF4-FFF2-40B4-BE49-F238E27FC236}">
                <a16:creationId xmlns:a16="http://schemas.microsoft.com/office/drawing/2014/main" id="{761FD0FC-CA7E-1E4E-8AC3-A389835A844D}"/>
              </a:ext>
            </a:extLst>
          </p:cNvPr>
          <p:cNvCxnSpPr/>
          <p:nvPr/>
        </p:nvCxnSpPr>
        <p:spPr>
          <a:xfrm flipV="1">
            <a:off x="5388583" y="1303283"/>
            <a:ext cx="2326404" cy="36023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7" name="Rectangle 83">
            <a:extLst>
              <a:ext uri="{FF2B5EF4-FFF2-40B4-BE49-F238E27FC236}">
                <a16:creationId xmlns:a16="http://schemas.microsoft.com/office/drawing/2014/main" id="{369214FD-0850-874F-9535-59FFE71C85C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88584" y="1004793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194F4048-6911-6E4A-B4D7-ADA8488A50F8}"/>
              </a:ext>
            </a:extLst>
          </p:cNvPr>
          <p:cNvSpPr txBox="1"/>
          <p:nvPr/>
        </p:nvSpPr>
        <p:spPr>
          <a:xfrm rot="21385970">
            <a:off x="6190591" y="1245005"/>
            <a:ext cx="32733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000" dirty="0">
                <a:latin typeface="Arial" pitchFamily="34" charset="0"/>
                <a:cs typeface="Arial" pitchFamily="34" charset="0"/>
              </a:rPr>
              <a:t>θ</a:t>
            </a:r>
            <a:endParaRPr lang="en-US" sz="20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59" name="Arc 58">
            <a:extLst>
              <a:ext uri="{FF2B5EF4-FFF2-40B4-BE49-F238E27FC236}">
                <a16:creationId xmlns:a16="http://schemas.microsoft.com/office/drawing/2014/main" id="{2D95BE7B-1B09-BD46-B764-FC3F1117BE5B}"/>
              </a:ext>
            </a:extLst>
          </p:cNvPr>
          <p:cNvSpPr/>
          <p:nvPr/>
        </p:nvSpPr>
        <p:spPr>
          <a:xfrm rot="11042738">
            <a:off x="6684514" y="1235529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BFFF0236-9CEF-C64E-A01F-14754792DE60}"/>
              </a:ext>
            </a:extLst>
          </p:cNvPr>
          <p:cNvSpPr/>
          <p:nvPr/>
        </p:nvSpPr>
        <p:spPr>
          <a:xfrm rot="20336632">
            <a:off x="8966091" y="1053996"/>
            <a:ext cx="77457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 Y</a:t>
            </a:r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DE60095B-5B25-7843-8097-122149110439}"/>
              </a:ext>
            </a:extLst>
          </p:cNvPr>
          <p:cNvSpPr/>
          <p:nvPr/>
        </p:nvSpPr>
        <p:spPr>
          <a:xfrm rot="20488696">
            <a:off x="8606440" y="798747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62" name="Rectangle 83">
            <a:extLst>
              <a:ext uri="{FF2B5EF4-FFF2-40B4-BE49-F238E27FC236}">
                <a16:creationId xmlns:a16="http://schemas.microsoft.com/office/drawing/2014/main" id="{4CD4E997-FD46-5549-9748-1CE759FEF4E2}"/>
              </a:ext>
            </a:extLst>
          </p:cNvPr>
          <p:cNvSpPr>
            <a:spLocks noChangeArrowheads="1"/>
          </p:cNvSpPr>
          <p:nvPr/>
        </p:nvSpPr>
        <p:spPr bwMode="auto">
          <a:xfrm>
            <a:off x="7661095" y="1750517"/>
            <a:ext cx="1397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</p:txBody>
      </p:sp>
      <p:grpSp>
        <p:nvGrpSpPr>
          <p:cNvPr id="68" name="Group 67">
            <a:extLst>
              <a:ext uri="{FF2B5EF4-FFF2-40B4-BE49-F238E27FC236}">
                <a16:creationId xmlns:a16="http://schemas.microsoft.com/office/drawing/2014/main" id="{CD76889D-7763-054A-86D0-3EA71A55ACD1}"/>
              </a:ext>
            </a:extLst>
          </p:cNvPr>
          <p:cNvGrpSpPr/>
          <p:nvPr/>
        </p:nvGrpSpPr>
        <p:grpSpPr>
          <a:xfrm rot="20392131">
            <a:off x="5948433" y="2808622"/>
            <a:ext cx="4627956" cy="633108"/>
            <a:chOff x="2850515" y="2977176"/>
            <a:chExt cx="2730765" cy="451824"/>
          </a:xfrm>
        </p:grpSpPr>
        <p:sp>
          <p:nvSpPr>
            <p:cNvPr id="69" name="Rectangle 68">
              <a:extLst>
                <a:ext uri="{FF2B5EF4-FFF2-40B4-BE49-F238E27FC236}">
                  <a16:creationId xmlns:a16="http://schemas.microsoft.com/office/drawing/2014/main" id="{A53FE5ED-9F8B-4A4D-A701-7A939B33E0D5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Rectangle 69">
              <a:extLst>
                <a:ext uri="{FF2B5EF4-FFF2-40B4-BE49-F238E27FC236}">
                  <a16:creationId xmlns:a16="http://schemas.microsoft.com/office/drawing/2014/main" id="{CFB276C6-3821-B14C-B780-2FEFDC99C43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>
              <a:extLst>
                <a:ext uri="{FF2B5EF4-FFF2-40B4-BE49-F238E27FC236}">
                  <a16:creationId xmlns:a16="http://schemas.microsoft.com/office/drawing/2014/main" id="{8CB9365E-00DB-B44E-9B97-047ACA2BA16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>
              <a:extLst>
                <a:ext uri="{FF2B5EF4-FFF2-40B4-BE49-F238E27FC236}">
                  <a16:creationId xmlns:a16="http://schemas.microsoft.com/office/drawing/2014/main" id="{B0C5F615-817D-AF48-9C7E-A1231820C45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>
              <a:extLst>
                <a:ext uri="{FF2B5EF4-FFF2-40B4-BE49-F238E27FC236}">
                  <a16:creationId xmlns:a16="http://schemas.microsoft.com/office/drawing/2014/main" id="{61CADC0F-5799-3745-8D12-82A998DE296B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Right Triangle 73">
              <a:extLst>
                <a:ext uri="{FF2B5EF4-FFF2-40B4-BE49-F238E27FC236}">
                  <a16:creationId xmlns:a16="http://schemas.microsoft.com/office/drawing/2014/main" id="{C29B3E98-F08C-9A44-8DB6-3B362AC10EA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Freeform 74">
              <a:extLst>
                <a:ext uri="{FF2B5EF4-FFF2-40B4-BE49-F238E27FC236}">
                  <a16:creationId xmlns:a16="http://schemas.microsoft.com/office/drawing/2014/main" id="{8E3A7A4F-8A1D-4F42-B12D-608A4C8747CE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>
              <a:extLst>
                <a:ext uri="{FF2B5EF4-FFF2-40B4-BE49-F238E27FC236}">
                  <a16:creationId xmlns:a16="http://schemas.microsoft.com/office/drawing/2014/main" id="{F19AD4C4-BBDB-5D46-BDAC-17744D4733E5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>
              <a:extLst>
                <a:ext uri="{FF2B5EF4-FFF2-40B4-BE49-F238E27FC236}">
                  <a16:creationId xmlns:a16="http://schemas.microsoft.com/office/drawing/2014/main" id="{8F2F90E0-9BC0-1B45-B6C8-06168F268B6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>
              <a:extLst>
                <a:ext uri="{FF2B5EF4-FFF2-40B4-BE49-F238E27FC236}">
                  <a16:creationId xmlns:a16="http://schemas.microsoft.com/office/drawing/2014/main" id="{8D1EC118-DF57-F349-A4DA-F2BE966790B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>
              <a:extLst>
                <a:ext uri="{FF2B5EF4-FFF2-40B4-BE49-F238E27FC236}">
                  <a16:creationId xmlns:a16="http://schemas.microsoft.com/office/drawing/2014/main" id="{455F4CC6-8759-E449-92EC-B8F43791AFE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>
              <a:extLst>
                <a:ext uri="{FF2B5EF4-FFF2-40B4-BE49-F238E27FC236}">
                  <a16:creationId xmlns:a16="http://schemas.microsoft.com/office/drawing/2014/main" id="{6F3AC0AE-0584-5648-A442-5C9F2745165F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>
              <a:extLst>
                <a:ext uri="{FF2B5EF4-FFF2-40B4-BE49-F238E27FC236}">
                  <a16:creationId xmlns:a16="http://schemas.microsoft.com/office/drawing/2014/main" id="{44F97628-9C34-6C40-9728-C49FBD3811C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>
              <a:extLst>
                <a:ext uri="{FF2B5EF4-FFF2-40B4-BE49-F238E27FC236}">
                  <a16:creationId xmlns:a16="http://schemas.microsoft.com/office/drawing/2014/main" id="{53DDE2D5-B9E5-A840-8EA3-1EC55B088EB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>
              <a:extLst>
                <a:ext uri="{FF2B5EF4-FFF2-40B4-BE49-F238E27FC236}">
                  <a16:creationId xmlns:a16="http://schemas.microsoft.com/office/drawing/2014/main" id="{7B74FFB6-D606-1545-B2E3-8B4D47A902BC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>
              <a:extLst>
                <a:ext uri="{FF2B5EF4-FFF2-40B4-BE49-F238E27FC236}">
                  <a16:creationId xmlns:a16="http://schemas.microsoft.com/office/drawing/2014/main" id="{59656412-33DA-854B-B760-86CE0CF0D44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>
              <a:extLst>
                <a:ext uri="{FF2B5EF4-FFF2-40B4-BE49-F238E27FC236}">
                  <a16:creationId xmlns:a16="http://schemas.microsoft.com/office/drawing/2014/main" id="{F867E220-84EA-2F48-A538-6909AE7D6AC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>
              <a:extLst>
                <a:ext uri="{FF2B5EF4-FFF2-40B4-BE49-F238E27FC236}">
                  <a16:creationId xmlns:a16="http://schemas.microsoft.com/office/drawing/2014/main" id="{2542F38B-C7E8-6641-9431-8958238D1E98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792557AF-BE36-744F-B4FC-F88FDC4EBA8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>
              <a:extLst>
                <a:ext uri="{FF2B5EF4-FFF2-40B4-BE49-F238E27FC236}">
                  <a16:creationId xmlns:a16="http://schemas.microsoft.com/office/drawing/2014/main" id="{A3398460-9029-2946-9A55-C3FC78902D59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>
              <a:extLst>
                <a:ext uri="{FF2B5EF4-FFF2-40B4-BE49-F238E27FC236}">
                  <a16:creationId xmlns:a16="http://schemas.microsoft.com/office/drawing/2014/main" id="{42F9ABBC-D3FC-1048-A656-A55A2359AF7C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>
              <a:extLst>
                <a:ext uri="{FF2B5EF4-FFF2-40B4-BE49-F238E27FC236}">
                  <a16:creationId xmlns:a16="http://schemas.microsoft.com/office/drawing/2014/main" id="{AE3B8C0D-CAF4-7148-BBC2-6802879F59D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>
              <a:extLst>
                <a:ext uri="{FF2B5EF4-FFF2-40B4-BE49-F238E27FC236}">
                  <a16:creationId xmlns:a16="http://schemas.microsoft.com/office/drawing/2014/main" id="{786FC2B0-B571-C74A-AAAD-01262F16CE81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>
              <a:extLst>
                <a:ext uri="{FF2B5EF4-FFF2-40B4-BE49-F238E27FC236}">
                  <a16:creationId xmlns:a16="http://schemas.microsoft.com/office/drawing/2014/main" id="{10182CD4-347F-FF4B-98B0-32DF858E8D8F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84C03A31-38D9-0641-B783-CF38AD48F5A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36032ECE-3B41-2949-BA2F-D34E9AF0F531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60FD57BF-FF74-714A-AA5A-D6FF5C89E99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>
              <a:extLst>
                <a:ext uri="{FF2B5EF4-FFF2-40B4-BE49-F238E27FC236}">
                  <a16:creationId xmlns:a16="http://schemas.microsoft.com/office/drawing/2014/main" id="{EAD8AB91-984E-0245-98A9-417365FCF0C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>
              <a:extLst>
                <a:ext uri="{FF2B5EF4-FFF2-40B4-BE49-F238E27FC236}">
                  <a16:creationId xmlns:a16="http://schemas.microsoft.com/office/drawing/2014/main" id="{36E8D0BB-D336-714A-8C40-84B4CAFEBE3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5E437074-EE16-344D-8C92-D623EB9A031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8298FDCF-B83A-114C-B8C6-6C43B095A8D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DEAA71F8-720C-474F-B471-7F8260CA3786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680704C2-4DD4-724E-AE90-D364BBF90B3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0508DD10-B32E-4E48-9DDA-2896227A201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04A4E740-A49F-CB48-A7DC-497FCBA158E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DCBE3A18-EBE2-0143-9973-C01DEBBBDA2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807BCF51-6E5F-5948-8917-D872E826BE5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D33B4292-F781-674F-8176-79F1503ECF5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9549550A-6010-4849-A075-73315049478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6124CBE6-B10B-4645-AC2D-232EB835CB1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09" name="Oval 108">
            <a:extLst>
              <a:ext uri="{FF2B5EF4-FFF2-40B4-BE49-F238E27FC236}">
                <a16:creationId xmlns:a16="http://schemas.microsoft.com/office/drawing/2014/main" id="{ECA4B3E6-9043-E748-86B2-470D1DC73CAC}"/>
              </a:ext>
            </a:extLst>
          </p:cNvPr>
          <p:cNvSpPr/>
          <p:nvPr/>
        </p:nvSpPr>
        <p:spPr>
          <a:xfrm>
            <a:off x="5866559" y="3739472"/>
            <a:ext cx="357456" cy="266262"/>
          </a:xfrm>
          <a:prstGeom prst="ellipse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110" name="Group 109">
            <a:extLst>
              <a:ext uri="{FF2B5EF4-FFF2-40B4-BE49-F238E27FC236}">
                <a16:creationId xmlns:a16="http://schemas.microsoft.com/office/drawing/2014/main" id="{9DEFD8FE-F915-344D-95C5-D057F1EEC6F3}"/>
              </a:ext>
            </a:extLst>
          </p:cNvPr>
          <p:cNvGrpSpPr/>
          <p:nvPr/>
        </p:nvGrpSpPr>
        <p:grpSpPr>
          <a:xfrm>
            <a:off x="5947815" y="4193265"/>
            <a:ext cx="4611841" cy="1812700"/>
            <a:chOff x="995715" y="4498751"/>
            <a:chExt cx="4611841" cy="1812700"/>
          </a:xfrm>
        </p:grpSpPr>
        <p:sp>
          <p:nvSpPr>
            <p:cNvPr id="111" name="Rectangle 110">
              <a:extLst>
                <a:ext uri="{FF2B5EF4-FFF2-40B4-BE49-F238E27FC236}">
                  <a16:creationId xmlns:a16="http://schemas.microsoft.com/office/drawing/2014/main" id="{DB57EF9C-555D-CE40-A2B3-5B279E77BFE4}"/>
                </a:ext>
              </a:extLst>
            </p:cNvPr>
            <p:cNvSpPr/>
            <p:nvPr/>
          </p:nvSpPr>
          <p:spPr>
            <a:xfrm rot="20392131">
              <a:off x="995715" y="5464535"/>
              <a:ext cx="4605357" cy="110127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Rectangle 111">
              <a:extLst>
                <a:ext uri="{FF2B5EF4-FFF2-40B4-BE49-F238E27FC236}">
                  <a16:creationId xmlns:a16="http://schemas.microsoft.com/office/drawing/2014/main" id="{853D752E-2E73-1348-A38A-207A151E5144}"/>
                </a:ext>
              </a:extLst>
            </p:cNvPr>
            <p:cNvSpPr/>
            <p:nvPr/>
          </p:nvSpPr>
          <p:spPr>
            <a:xfrm rot="20392131">
              <a:off x="2906611" y="5205379"/>
              <a:ext cx="2700945" cy="325777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>
              <a:extLst>
                <a:ext uri="{FF2B5EF4-FFF2-40B4-BE49-F238E27FC236}">
                  <a16:creationId xmlns:a16="http://schemas.microsoft.com/office/drawing/2014/main" id="{D689CBD6-1727-AD4A-B3CE-9D3900C06013}"/>
                </a:ext>
              </a:extLst>
            </p:cNvPr>
            <p:cNvSpPr/>
            <p:nvPr/>
          </p:nvSpPr>
          <p:spPr>
            <a:xfrm rot="20392131">
              <a:off x="1031977" y="6053645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D58D5E8E-60F3-8F49-AB40-A2E907970027}"/>
                </a:ext>
              </a:extLst>
            </p:cNvPr>
            <p:cNvSpPr/>
            <p:nvPr/>
          </p:nvSpPr>
          <p:spPr>
            <a:xfrm rot="20392131">
              <a:off x="1154761" y="6008555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76394DEE-6BD4-BF49-88A2-E89861D4027A}"/>
                </a:ext>
              </a:extLst>
            </p:cNvPr>
            <p:cNvSpPr/>
            <p:nvPr/>
          </p:nvSpPr>
          <p:spPr>
            <a:xfrm rot="20392131">
              <a:off x="1275985" y="596403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BFF52E28-ADFA-2D47-B87C-6DBE4C3BAED9}"/>
                </a:ext>
              </a:extLst>
            </p:cNvPr>
            <p:cNvSpPr/>
            <p:nvPr/>
          </p:nvSpPr>
          <p:spPr>
            <a:xfrm rot="20392131">
              <a:off x="1396969" y="592029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E8F25137-09C5-8547-8A87-51722E9BEC6A}"/>
                </a:ext>
              </a:extLst>
            </p:cNvPr>
            <p:cNvSpPr/>
            <p:nvPr/>
          </p:nvSpPr>
          <p:spPr>
            <a:xfrm rot="20392131">
              <a:off x="1519754" y="587520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68D861E9-91AC-D540-AD7F-E1432CB2BFCF}"/>
                </a:ext>
              </a:extLst>
            </p:cNvPr>
            <p:cNvSpPr/>
            <p:nvPr/>
          </p:nvSpPr>
          <p:spPr>
            <a:xfrm rot="20392131">
              <a:off x="1640977" y="583068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>
              <a:extLst>
                <a:ext uri="{FF2B5EF4-FFF2-40B4-BE49-F238E27FC236}">
                  <a16:creationId xmlns:a16="http://schemas.microsoft.com/office/drawing/2014/main" id="{29493EDB-4A0A-F640-93C7-CFD8017BA7CC}"/>
                </a:ext>
              </a:extLst>
            </p:cNvPr>
            <p:cNvSpPr/>
            <p:nvPr/>
          </p:nvSpPr>
          <p:spPr>
            <a:xfrm rot="20392131">
              <a:off x="1761869" y="578954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5C74569D-1CA7-8E4C-95AD-073ADA797290}"/>
                </a:ext>
              </a:extLst>
            </p:cNvPr>
            <p:cNvSpPr/>
            <p:nvPr/>
          </p:nvSpPr>
          <p:spPr>
            <a:xfrm rot="20392131">
              <a:off x="1884653" y="574445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F4F6C40D-7AB7-6D4B-A1A9-3095EBF360CB}"/>
                </a:ext>
              </a:extLst>
            </p:cNvPr>
            <p:cNvSpPr/>
            <p:nvPr/>
          </p:nvSpPr>
          <p:spPr>
            <a:xfrm rot="20392131">
              <a:off x="2005877" y="569993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76E2C1BC-7312-414F-A643-4D2EE87F9001}"/>
                </a:ext>
              </a:extLst>
            </p:cNvPr>
            <p:cNvSpPr/>
            <p:nvPr/>
          </p:nvSpPr>
          <p:spPr>
            <a:xfrm rot="20392131">
              <a:off x="2126861" y="56561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167ABB8C-CA10-7C42-B4C4-096B13C56E66}"/>
                </a:ext>
              </a:extLst>
            </p:cNvPr>
            <p:cNvSpPr/>
            <p:nvPr/>
          </p:nvSpPr>
          <p:spPr>
            <a:xfrm rot="20392131">
              <a:off x="2249646" y="56111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78763957-663C-DD4A-9876-1BEF55E27522}"/>
                </a:ext>
              </a:extLst>
            </p:cNvPr>
            <p:cNvSpPr/>
            <p:nvPr/>
          </p:nvSpPr>
          <p:spPr>
            <a:xfrm rot="20392131">
              <a:off x="2370869" y="556658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9339D88C-2B5C-AA48-B3B8-627204245A5E}"/>
                </a:ext>
              </a:extLst>
            </p:cNvPr>
            <p:cNvSpPr/>
            <p:nvPr/>
          </p:nvSpPr>
          <p:spPr>
            <a:xfrm rot="20392131">
              <a:off x="2484491" y="55173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62ED032B-A82E-D740-8119-D1DEF06510EA}"/>
                </a:ext>
              </a:extLst>
            </p:cNvPr>
            <p:cNvSpPr/>
            <p:nvPr/>
          </p:nvSpPr>
          <p:spPr>
            <a:xfrm rot="20392131">
              <a:off x="2607276" y="547221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729E7252-30F2-FA4E-8DE3-A4FCCE51DA39}"/>
                </a:ext>
              </a:extLst>
            </p:cNvPr>
            <p:cNvSpPr/>
            <p:nvPr/>
          </p:nvSpPr>
          <p:spPr>
            <a:xfrm rot="20392131">
              <a:off x="2728500" y="54276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057AB5F6-EB43-7649-ADBE-E94D9FD4FD4B}"/>
                </a:ext>
              </a:extLst>
            </p:cNvPr>
            <p:cNvSpPr/>
            <p:nvPr/>
          </p:nvSpPr>
          <p:spPr>
            <a:xfrm rot="20392131">
              <a:off x="2849484" y="538395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D9035950-F13B-D543-BA2B-FF858C9D29EE}"/>
                </a:ext>
              </a:extLst>
            </p:cNvPr>
            <p:cNvSpPr/>
            <p:nvPr/>
          </p:nvSpPr>
          <p:spPr>
            <a:xfrm rot="20392131">
              <a:off x="2972268" y="533886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E4DED912-6873-5A4A-AB52-B630FC2404B6}"/>
                </a:ext>
              </a:extLst>
            </p:cNvPr>
            <p:cNvSpPr/>
            <p:nvPr/>
          </p:nvSpPr>
          <p:spPr>
            <a:xfrm rot="20392131">
              <a:off x="3093492" y="529434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129FBDE1-30A8-1C44-B839-A3EB1F73A98B}"/>
                </a:ext>
              </a:extLst>
            </p:cNvPr>
            <p:cNvSpPr/>
            <p:nvPr/>
          </p:nvSpPr>
          <p:spPr>
            <a:xfrm rot="20392131">
              <a:off x="3214383" y="52532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50193ED9-B529-8F47-AC39-C9638354EB57}"/>
                </a:ext>
              </a:extLst>
            </p:cNvPr>
            <p:cNvSpPr/>
            <p:nvPr/>
          </p:nvSpPr>
          <p:spPr>
            <a:xfrm rot="20392131">
              <a:off x="3337168" y="520811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FD5427C4-DB59-DB4B-9D25-A55A02FBDCB7}"/>
                </a:ext>
              </a:extLst>
            </p:cNvPr>
            <p:cNvSpPr/>
            <p:nvPr/>
          </p:nvSpPr>
          <p:spPr>
            <a:xfrm rot="20392131">
              <a:off x="3458392" y="51635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A414615A-F5C2-8F48-B1CC-655CB4CD9DD6}"/>
                </a:ext>
              </a:extLst>
            </p:cNvPr>
            <p:cNvSpPr/>
            <p:nvPr/>
          </p:nvSpPr>
          <p:spPr>
            <a:xfrm rot="20392131">
              <a:off x="3579376" y="511985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39657631-A26F-3646-978C-399EDC322C01}"/>
                </a:ext>
              </a:extLst>
            </p:cNvPr>
            <p:cNvSpPr/>
            <p:nvPr/>
          </p:nvSpPr>
          <p:spPr>
            <a:xfrm rot="20392131">
              <a:off x="3702160" y="507476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8700A65A-3A09-B94F-8875-3D135EC0BCF3}"/>
                </a:ext>
              </a:extLst>
            </p:cNvPr>
            <p:cNvSpPr/>
            <p:nvPr/>
          </p:nvSpPr>
          <p:spPr>
            <a:xfrm rot="20392131">
              <a:off x="3823384" y="503025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A7839A7D-00CD-7549-A10B-89B3A60E6C89}"/>
                </a:ext>
              </a:extLst>
            </p:cNvPr>
            <p:cNvSpPr/>
            <p:nvPr/>
          </p:nvSpPr>
          <p:spPr>
            <a:xfrm rot="20392131">
              <a:off x="3941567" y="49858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EBD97DBD-03EE-FD41-9FBF-D2194D0937EA}"/>
                </a:ext>
              </a:extLst>
            </p:cNvPr>
            <p:cNvSpPr/>
            <p:nvPr/>
          </p:nvSpPr>
          <p:spPr>
            <a:xfrm rot="20392131">
              <a:off x="4064352" y="494071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FF5B3C20-EFB6-934E-A5A9-6ED5E8889BFF}"/>
                </a:ext>
              </a:extLst>
            </p:cNvPr>
            <p:cNvSpPr/>
            <p:nvPr/>
          </p:nvSpPr>
          <p:spPr>
            <a:xfrm rot="20392131">
              <a:off x="4185575" y="48961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10E75495-4C29-D943-9C56-A5079B1FBCEF}"/>
                </a:ext>
              </a:extLst>
            </p:cNvPr>
            <p:cNvSpPr/>
            <p:nvPr/>
          </p:nvSpPr>
          <p:spPr>
            <a:xfrm rot="20392131">
              <a:off x="4306559" y="485245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91638284-226B-284D-B516-F15EDD018330}"/>
                </a:ext>
              </a:extLst>
            </p:cNvPr>
            <p:cNvSpPr/>
            <p:nvPr/>
          </p:nvSpPr>
          <p:spPr>
            <a:xfrm rot="20392131">
              <a:off x="4429344" y="480736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5CBADA77-FBB0-B94E-960D-34A5CA4651F3}"/>
                </a:ext>
              </a:extLst>
            </p:cNvPr>
            <p:cNvSpPr/>
            <p:nvPr/>
          </p:nvSpPr>
          <p:spPr>
            <a:xfrm rot="20392131">
              <a:off x="4550568" y="476285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6560FA12-2C0C-714F-9D01-53E5D54D5BD2}"/>
                </a:ext>
              </a:extLst>
            </p:cNvPr>
            <p:cNvSpPr/>
            <p:nvPr/>
          </p:nvSpPr>
          <p:spPr>
            <a:xfrm rot="20392131">
              <a:off x="4671459" y="472170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8E0C1205-F6F6-6F4F-88C3-74995D9FF4C9}"/>
                </a:ext>
              </a:extLst>
            </p:cNvPr>
            <p:cNvSpPr/>
            <p:nvPr/>
          </p:nvSpPr>
          <p:spPr>
            <a:xfrm rot="20392131">
              <a:off x="4794244" y="467661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A8449EE8-ACAA-9444-9DE0-6456ED0EF23A}"/>
                </a:ext>
              </a:extLst>
            </p:cNvPr>
            <p:cNvSpPr/>
            <p:nvPr/>
          </p:nvSpPr>
          <p:spPr>
            <a:xfrm rot="20392131">
              <a:off x="4915467" y="463209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733BD308-05F4-C049-9D95-C7376AAD1841}"/>
                </a:ext>
              </a:extLst>
            </p:cNvPr>
            <p:cNvSpPr/>
            <p:nvPr/>
          </p:nvSpPr>
          <p:spPr>
            <a:xfrm rot="20392131">
              <a:off x="5036451" y="458836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AF766295-342C-754D-8D28-15056C1487F7}"/>
                </a:ext>
              </a:extLst>
            </p:cNvPr>
            <p:cNvSpPr/>
            <p:nvPr/>
          </p:nvSpPr>
          <p:spPr>
            <a:xfrm rot="20392131">
              <a:off x="5159236" y="454326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7F11F57B-0523-1448-A592-D3182E9F8807}"/>
                </a:ext>
              </a:extLst>
            </p:cNvPr>
            <p:cNvSpPr/>
            <p:nvPr/>
          </p:nvSpPr>
          <p:spPr>
            <a:xfrm rot="20392131">
              <a:off x="5280460" y="4498751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49" name="Straight Connector 148">
              <a:extLst>
                <a:ext uri="{FF2B5EF4-FFF2-40B4-BE49-F238E27FC236}">
                  <a16:creationId xmlns:a16="http://schemas.microsoft.com/office/drawing/2014/main" id="{C094524C-9B1D-9A43-923F-33AFC96B5D8F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180537" y="5934071"/>
              <a:ext cx="1960537" cy="377380"/>
            </a:xfrm>
            <a:prstGeom prst="line">
              <a:avLst/>
            </a:prstGeom>
            <a:ln w="63500">
              <a:solidFill>
                <a:srgbClr val="0070C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0" name="Straight Connector 149">
              <a:extLst>
                <a:ext uri="{FF2B5EF4-FFF2-40B4-BE49-F238E27FC236}">
                  <a16:creationId xmlns:a16="http://schemas.microsoft.com/office/drawing/2014/main" id="{102549B3-2C9E-9146-8653-B917A38C510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075629" y="5038900"/>
              <a:ext cx="2472798" cy="920568"/>
            </a:xfrm>
            <a:prstGeom prst="line">
              <a:avLst/>
            </a:prstGeom>
            <a:ln w="63500">
              <a:solidFill>
                <a:srgbClr val="0070C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51" name="Right Triangle 150">
            <a:extLst>
              <a:ext uri="{FF2B5EF4-FFF2-40B4-BE49-F238E27FC236}">
                <a16:creationId xmlns:a16="http://schemas.microsoft.com/office/drawing/2014/main" id="{841C6B7F-08AB-5440-BE7B-88758D7EB18A}"/>
              </a:ext>
            </a:extLst>
          </p:cNvPr>
          <p:cNvSpPr/>
          <p:nvPr/>
        </p:nvSpPr>
        <p:spPr>
          <a:xfrm rot="9592131">
            <a:off x="6091424" y="5667715"/>
            <a:ext cx="1985078" cy="325777"/>
          </a:xfrm>
          <a:prstGeom prst="rtTriangle">
            <a:avLst/>
          </a:prstGeom>
          <a:solidFill>
            <a:schemeClr val="tx1">
              <a:lumMod val="65000"/>
              <a:lumOff val="3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394DE669-2918-7B44-9312-B9A42951CA3A}"/>
              </a:ext>
            </a:extLst>
          </p:cNvPr>
          <p:cNvSpPr/>
          <p:nvPr/>
        </p:nvSpPr>
        <p:spPr>
          <a:xfrm>
            <a:off x="2776817" y="3681806"/>
            <a:ext cx="283923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Solution 1</a:t>
            </a:r>
            <a:r>
              <a:rPr lang="en-US" dirty="0">
                <a:latin typeface="Avenir Book"/>
                <a:cs typeface="Avenir Book"/>
              </a:rPr>
              <a:t>: </a:t>
            </a:r>
            <a:r>
              <a:rPr lang="en-US" dirty="0" err="1">
                <a:latin typeface="Avenir Book"/>
                <a:cs typeface="Avenir Book"/>
              </a:rPr>
              <a:t>GdOx</a:t>
            </a:r>
            <a:r>
              <a:rPr lang="en-US" dirty="0">
                <a:latin typeface="Avenir Book"/>
                <a:cs typeface="Avenir Book"/>
              </a:rPr>
              <a:t> at edge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0A7C6D8-F92E-4847-B7B0-1BE5BEC5B38D}"/>
              </a:ext>
            </a:extLst>
          </p:cNvPr>
          <p:cNvSpPr/>
          <p:nvPr/>
        </p:nvSpPr>
        <p:spPr>
          <a:xfrm>
            <a:off x="481752" y="5694109"/>
            <a:ext cx="538480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Solution 2</a:t>
            </a:r>
            <a:r>
              <a:rPr lang="en-US" dirty="0">
                <a:latin typeface="Avenir Book"/>
                <a:cs typeface="Avenir Book"/>
              </a:rPr>
              <a:t>: Blades edge at 2.5deg instead of 5deg</a:t>
            </a:r>
          </a:p>
        </p:txBody>
      </p:sp>
      <p:sp>
        <p:nvSpPr>
          <p:cNvPr id="152" name="Arc 151">
            <a:extLst>
              <a:ext uri="{FF2B5EF4-FFF2-40B4-BE49-F238E27FC236}">
                <a16:creationId xmlns:a16="http://schemas.microsoft.com/office/drawing/2014/main" id="{608648E7-4594-D64A-BA4F-70D838FF42FE}"/>
              </a:ext>
            </a:extLst>
          </p:cNvPr>
          <p:cNvSpPr/>
          <p:nvPr/>
        </p:nvSpPr>
        <p:spPr>
          <a:xfrm rot="1241334">
            <a:off x="6603352" y="1645790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3" name="Rectangle 83">
            <a:extLst>
              <a:ext uri="{FF2B5EF4-FFF2-40B4-BE49-F238E27FC236}">
                <a16:creationId xmlns:a16="http://schemas.microsoft.com/office/drawing/2014/main" id="{BD873FEF-9A09-BC49-AB9B-9EEBE3CF99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02832" y="1624543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5.0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  <p:sp>
        <p:nvSpPr>
          <p:cNvPr id="154" name="Arc 153">
            <a:extLst>
              <a:ext uri="{FF2B5EF4-FFF2-40B4-BE49-F238E27FC236}">
                <a16:creationId xmlns:a16="http://schemas.microsoft.com/office/drawing/2014/main" id="{14B09503-BCC2-E840-B2B7-857FC277B43A}"/>
              </a:ext>
            </a:extLst>
          </p:cNvPr>
          <p:cNvSpPr/>
          <p:nvPr/>
        </p:nvSpPr>
        <p:spPr>
          <a:xfrm rot="1241334">
            <a:off x="6603352" y="3549165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5" name="Rectangle 83">
            <a:extLst>
              <a:ext uri="{FF2B5EF4-FFF2-40B4-BE49-F238E27FC236}">
                <a16:creationId xmlns:a16="http://schemas.microsoft.com/office/drawing/2014/main" id="{F590E711-97C8-E147-B72A-20BB54437CF5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02832" y="3527918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5.0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  <p:sp>
        <p:nvSpPr>
          <p:cNvPr id="156" name="Arc 155">
            <a:extLst>
              <a:ext uri="{FF2B5EF4-FFF2-40B4-BE49-F238E27FC236}">
                <a16:creationId xmlns:a16="http://schemas.microsoft.com/office/drawing/2014/main" id="{80736269-EE3A-8148-8017-F6E049E6E091}"/>
              </a:ext>
            </a:extLst>
          </p:cNvPr>
          <p:cNvSpPr/>
          <p:nvPr/>
        </p:nvSpPr>
        <p:spPr>
          <a:xfrm rot="1241334">
            <a:off x="7301852" y="5452540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7" name="Rectangle 83">
            <a:extLst>
              <a:ext uri="{FF2B5EF4-FFF2-40B4-BE49-F238E27FC236}">
                <a16:creationId xmlns:a16="http://schemas.microsoft.com/office/drawing/2014/main" id="{101B6622-A42A-1E44-B51C-31B604D414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7101332" y="5431293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2.5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DA0C241-3AB0-4E4B-B3D6-01DB8997CE27}"/>
              </a:ext>
            </a:extLst>
          </p:cNvPr>
          <p:cNvSpPr txBox="1"/>
          <p:nvPr/>
        </p:nvSpPr>
        <p:spPr>
          <a:xfrm>
            <a:off x="6773672" y="1565800"/>
            <a:ext cx="1774845" cy="37702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3900" dirty="0">
                <a:solidFill>
                  <a:srgbClr val="FF0000"/>
                </a:solidFill>
              </a:rPr>
              <a:t>X</a:t>
            </a:r>
          </a:p>
        </p:txBody>
      </p:sp>
    </p:spTree>
    <p:extLst>
      <p:ext uri="{BB962C8B-B14F-4D97-AF65-F5344CB8AC3E}">
        <p14:creationId xmlns:p14="http://schemas.microsoft.com/office/powerpoint/2010/main" val="296316351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grpSp>
        <p:nvGrpSpPr>
          <p:cNvPr id="110" name="Group 109">
            <a:extLst>
              <a:ext uri="{FF2B5EF4-FFF2-40B4-BE49-F238E27FC236}">
                <a16:creationId xmlns:a16="http://schemas.microsoft.com/office/drawing/2014/main" id="{9DEFD8FE-F915-344D-95C5-D057F1EEC6F3}"/>
              </a:ext>
            </a:extLst>
          </p:cNvPr>
          <p:cNvGrpSpPr/>
          <p:nvPr/>
        </p:nvGrpSpPr>
        <p:grpSpPr>
          <a:xfrm>
            <a:off x="5947815" y="4193265"/>
            <a:ext cx="4611841" cy="1812700"/>
            <a:chOff x="995715" y="4498751"/>
            <a:chExt cx="4611841" cy="1812700"/>
          </a:xfrm>
        </p:grpSpPr>
        <p:sp>
          <p:nvSpPr>
            <p:cNvPr id="111" name="Rectangle 110">
              <a:extLst>
                <a:ext uri="{FF2B5EF4-FFF2-40B4-BE49-F238E27FC236}">
                  <a16:creationId xmlns:a16="http://schemas.microsoft.com/office/drawing/2014/main" id="{DB57EF9C-555D-CE40-A2B3-5B279E77BFE4}"/>
                </a:ext>
              </a:extLst>
            </p:cNvPr>
            <p:cNvSpPr/>
            <p:nvPr/>
          </p:nvSpPr>
          <p:spPr>
            <a:xfrm rot="20392131">
              <a:off x="995715" y="5464535"/>
              <a:ext cx="4605357" cy="110127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Rectangle 111">
              <a:extLst>
                <a:ext uri="{FF2B5EF4-FFF2-40B4-BE49-F238E27FC236}">
                  <a16:creationId xmlns:a16="http://schemas.microsoft.com/office/drawing/2014/main" id="{853D752E-2E73-1348-A38A-207A151E5144}"/>
                </a:ext>
              </a:extLst>
            </p:cNvPr>
            <p:cNvSpPr/>
            <p:nvPr/>
          </p:nvSpPr>
          <p:spPr>
            <a:xfrm rot="20392131">
              <a:off x="2906611" y="5205379"/>
              <a:ext cx="2700945" cy="325777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>
              <a:extLst>
                <a:ext uri="{FF2B5EF4-FFF2-40B4-BE49-F238E27FC236}">
                  <a16:creationId xmlns:a16="http://schemas.microsoft.com/office/drawing/2014/main" id="{D689CBD6-1727-AD4A-B3CE-9D3900C06013}"/>
                </a:ext>
              </a:extLst>
            </p:cNvPr>
            <p:cNvSpPr/>
            <p:nvPr/>
          </p:nvSpPr>
          <p:spPr>
            <a:xfrm rot="20392131">
              <a:off x="1031977" y="6053645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D58D5E8E-60F3-8F49-AB40-A2E907970027}"/>
                </a:ext>
              </a:extLst>
            </p:cNvPr>
            <p:cNvSpPr/>
            <p:nvPr/>
          </p:nvSpPr>
          <p:spPr>
            <a:xfrm rot="20392131">
              <a:off x="1154761" y="6008555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76394DEE-6BD4-BF49-88A2-E89861D4027A}"/>
                </a:ext>
              </a:extLst>
            </p:cNvPr>
            <p:cNvSpPr/>
            <p:nvPr/>
          </p:nvSpPr>
          <p:spPr>
            <a:xfrm rot="20392131">
              <a:off x="1275985" y="596403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BFF52E28-ADFA-2D47-B87C-6DBE4C3BAED9}"/>
                </a:ext>
              </a:extLst>
            </p:cNvPr>
            <p:cNvSpPr/>
            <p:nvPr/>
          </p:nvSpPr>
          <p:spPr>
            <a:xfrm rot="20392131">
              <a:off x="1396969" y="592029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E8F25137-09C5-8547-8A87-51722E9BEC6A}"/>
                </a:ext>
              </a:extLst>
            </p:cNvPr>
            <p:cNvSpPr/>
            <p:nvPr/>
          </p:nvSpPr>
          <p:spPr>
            <a:xfrm rot="20392131">
              <a:off x="1519754" y="587520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68D861E9-91AC-D540-AD7F-E1432CB2BFCF}"/>
                </a:ext>
              </a:extLst>
            </p:cNvPr>
            <p:cNvSpPr/>
            <p:nvPr/>
          </p:nvSpPr>
          <p:spPr>
            <a:xfrm rot="20392131">
              <a:off x="1640977" y="583068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>
              <a:extLst>
                <a:ext uri="{FF2B5EF4-FFF2-40B4-BE49-F238E27FC236}">
                  <a16:creationId xmlns:a16="http://schemas.microsoft.com/office/drawing/2014/main" id="{29493EDB-4A0A-F640-93C7-CFD8017BA7CC}"/>
                </a:ext>
              </a:extLst>
            </p:cNvPr>
            <p:cNvSpPr/>
            <p:nvPr/>
          </p:nvSpPr>
          <p:spPr>
            <a:xfrm rot="20392131">
              <a:off x="1761869" y="578954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5C74569D-1CA7-8E4C-95AD-073ADA797290}"/>
                </a:ext>
              </a:extLst>
            </p:cNvPr>
            <p:cNvSpPr/>
            <p:nvPr/>
          </p:nvSpPr>
          <p:spPr>
            <a:xfrm rot="20392131">
              <a:off x="1884653" y="574445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F4F6C40D-7AB7-6D4B-A1A9-3095EBF360CB}"/>
                </a:ext>
              </a:extLst>
            </p:cNvPr>
            <p:cNvSpPr/>
            <p:nvPr/>
          </p:nvSpPr>
          <p:spPr>
            <a:xfrm rot="20392131">
              <a:off x="2005877" y="569993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76E2C1BC-7312-414F-A643-4D2EE87F9001}"/>
                </a:ext>
              </a:extLst>
            </p:cNvPr>
            <p:cNvSpPr/>
            <p:nvPr/>
          </p:nvSpPr>
          <p:spPr>
            <a:xfrm rot="20392131">
              <a:off x="2126861" y="56561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167ABB8C-CA10-7C42-B4C4-096B13C56E66}"/>
                </a:ext>
              </a:extLst>
            </p:cNvPr>
            <p:cNvSpPr/>
            <p:nvPr/>
          </p:nvSpPr>
          <p:spPr>
            <a:xfrm rot="20392131">
              <a:off x="2249646" y="56111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78763957-663C-DD4A-9876-1BEF55E27522}"/>
                </a:ext>
              </a:extLst>
            </p:cNvPr>
            <p:cNvSpPr/>
            <p:nvPr/>
          </p:nvSpPr>
          <p:spPr>
            <a:xfrm rot="20392131">
              <a:off x="2370869" y="556658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9339D88C-2B5C-AA48-B3B8-627204245A5E}"/>
                </a:ext>
              </a:extLst>
            </p:cNvPr>
            <p:cNvSpPr/>
            <p:nvPr/>
          </p:nvSpPr>
          <p:spPr>
            <a:xfrm rot="20392131">
              <a:off x="2484491" y="55173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62ED032B-A82E-D740-8119-D1DEF06510EA}"/>
                </a:ext>
              </a:extLst>
            </p:cNvPr>
            <p:cNvSpPr/>
            <p:nvPr/>
          </p:nvSpPr>
          <p:spPr>
            <a:xfrm rot="20392131">
              <a:off x="2607276" y="5472216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729E7252-30F2-FA4E-8DE3-A4FCCE51DA39}"/>
                </a:ext>
              </a:extLst>
            </p:cNvPr>
            <p:cNvSpPr/>
            <p:nvPr/>
          </p:nvSpPr>
          <p:spPr>
            <a:xfrm rot="20392131">
              <a:off x="2728500" y="54276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057AB5F6-EB43-7649-ADBE-E94D9FD4FD4B}"/>
                </a:ext>
              </a:extLst>
            </p:cNvPr>
            <p:cNvSpPr/>
            <p:nvPr/>
          </p:nvSpPr>
          <p:spPr>
            <a:xfrm rot="20392131">
              <a:off x="2849484" y="538395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D9035950-F13B-D543-BA2B-FF858C9D29EE}"/>
                </a:ext>
              </a:extLst>
            </p:cNvPr>
            <p:cNvSpPr/>
            <p:nvPr/>
          </p:nvSpPr>
          <p:spPr>
            <a:xfrm rot="20392131">
              <a:off x="2972268" y="533886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E4DED912-6873-5A4A-AB52-B630FC2404B6}"/>
                </a:ext>
              </a:extLst>
            </p:cNvPr>
            <p:cNvSpPr/>
            <p:nvPr/>
          </p:nvSpPr>
          <p:spPr>
            <a:xfrm rot="20392131">
              <a:off x="3093492" y="529434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129FBDE1-30A8-1C44-B839-A3EB1F73A98B}"/>
                </a:ext>
              </a:extLst>
            </p:cNvPr>
            <p:cNvSpPr/>
            <p:nvPr/>
          </p:nvSpPr>
          <p:spPr>
            <a:xfrm rot="20392131">
              <a:off x="3214383" y="52532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50193ED9-B529-8F47-AC39-C9638354EB57}"/>
                </a:ext>
              </a:extLst>
            </p:cNvPr>
            <p:cNvSpPr/>
            <p:nvPr/>
          </p:nvSpPr>
          <p:spPr>
            <a:xfrm rot="20392131">
              <a:off x="3337168" y="520811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FD5427C4-DB59-DB4B-9D25-A55A02FBDCB7}"/>
                </a:ext>
              </a:extLst>
            </p:cNvPr>
            <p:cNvSpPr/>
            <p:nvPr/>
          </p:nvSpPr>
          <p:spPr>
            <a:xfrm rot="20392131">
              <a:off x="3458392" y="51635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A414615A-F5C2-8F48-B1CC-655CB4CD9DD6}"/>
                </a:ext>
              </a:extLst>
            </p:cNvPr>
            <p:cNvSpPr/>
            <p:nvPr/>
          </p:nvSpPr>
          <p:spPr>
            <a:xfrm rot="20392131">
              <a:off x="3579376" y="511985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39657631-A26F-3646-978C-399EDC322C01}"/>
                </a:ext>
              </a:extLst>
            </p:cNvPr>
            <p:cNvSpPr/>
            <p:nvPr/>
          </p:nvSpPr>
          <p:spPr>
            <a:xfrm rot="20392131">
              <a:off x="3702160" y="507476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8700A65A-3A09-B94F-8875-3D135EC0BCF3}"/>
                </a:ext>
              </a:extLst>
            </p:cNvPr>
            <p:cNvSpPr/>
            <p:nvPr/>
          </p:nvSpPr>
          <p:spPr>
            <a:xfrm rot="20392131">
              <a:off x="3823384" y="503025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A7839A7D-00CD-7549-A10B-89B3A60E6C89}"/>
                </a:ext>
              </a:extLst>
            </p:cNvPr>
            <p:cNvSpPr/>
            <p:nvPr/>
          </p:nvSpPr>
          <p:spPr>
            <a:xfrm rot="20392131">
              <a:off x="3941567" y="498580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EBD97DBD-03EE-FD41-9FBF-D2194D0937EA}"/>
                </a:ext>
              </a:extLst>
            </p:cNvPr>
            <p:cNvSpPr/>
            <p:nvPr/>
          </p:nvSpPr>
          <p:spPr>
            <a:xfrm rot="20392131">
              <a:off x="4064352" y="4940717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FF5B3C20-EFB6-934E-A5A9-6ED5E8889BFF}"/>
                </a:ext>
              </a:extLst>
            </p:cNvPr>
            <p:cNvSpPr/>
            <p:nvPr/>
          </p:nvSpPr>
          <p:spPr>
            <a:xfrm rot="20392131">
              <a:off x="4185575" y="489619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10E75495-4C29-D943-9C56-A5079B1FBCEF}"/>
                </a:ext>
              </a:extLst>
            </p:cNvPr>
            <p:cNvSpPr/>
            <p:nvPr/>
          </p:nvSpPr>
          <p:spPr>
            <a:xfrm rot="20392131">
              <a:off x="4306559" y="485245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91638284-226B-284D-B516-F15EDD018330}"/>
                </a:ext>
              </a:extLst>
            </p:cNvPr>
            <p:cNvSpPr/>
            <p:nvPr/>
          </p:nvSpPr>
          <p:spPr>
            <a:xfrm rot="20392131">
              <a:off x="4429344" y="480736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5CBADA77-FBB0-B94E-960D-34A5CA4651F3}"/>
                </a:ext>
              </a:extLst>
            </p:cNvPr>
            <p:cNvSpPr/>
            <p:nvPr/>
          </p:nvSpPr>
          <p:spPr>
            <a:xfrm rot="20392131">
              <a:off x="4550568" y="476285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6560FA12-2C0C-714F-9D01-53E5D54D5BD2}"/>
                </a:ext>
              </a:extLst>
            </p:cNvPr>
            <p:cNvSpPr/>
            <p:nvPr/>
          </p:nvSpPr>
          <p:spPr>
            <a:xfrm rot="20392131">
              <a:off x="4671459" y="472170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8E0C1205-F6F6-6F4F-88C3-74995D9FF4C9}"/>
                </a:ext>
              </a:extLst>
            </p:cNvPr>
            <p:cNvSpPr/>
            <p:nvPr/>
          </p:nvSpPr>
          <p:spPr>
            <a:xfrm rot="20392131">
              <a:off x="4794244" y="4676618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A8449EE8-ACAA-9444-9DE0-6456ED0EF23A}"/>
                </a:ext>
              </a:extLst>
            </p:cNvPr>
            <p:cNvSpPr/>
            <p:nvPr/>
          </p:nvSpPr>
          <p:spPr>
            <a:xfrm rot="20392131">
              <a:off x="4915467" y="463209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733BD308-05F4-C049-9D95-C7376AAD1841}"/>
                </a:ext>
              </a:extLst>
            </p:cNvPr>
            <p:cNvSpPr/>
            <p:nvPr/>
          </p:nvSpPr>
          <p:spPr>
            <a:xfrm rot="20392131">
              <a:off x="5036451" y="4588360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AF766295-342C-754D-8D28-15056C1487F7}"/>
                </a:ext>
              </a:extLst>
            </p:cNvPr>
            <p:cNvSpPr/>
            <p:nvPr/>
          </p:nvSpPr>
          <p:spPr>
            <a:xfrm rot="20392131">
              <a:off x="5159236" y="4543269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7F11F57B-0523-1448-A592-D3182E9F8807}"/>
                </a:ext>
              </a:extLst>
            </p:cNvPr>
            <p:cNvSpPr/>
            <p:nvPr/>
          </p:nvSpPr>
          <p:spPr>
            <a:xfrm rot="20392131">
              <a:off x="5280460" y="4498751"/>
              <a:ext cx="77482" cy="64811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49" name="Straight Connector 148">
              <a:extLst>
                <a:ext uri="{FF2B5EF4-FFF2-40B4-BE49-F238E27FC236}">
                  <a16:creationId xmlns:a16="http://schemas.microsoft.com/office/drawing/2014/main" id="{C094524C-9B1D-9A43-923F-33AFC96B5D8F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180537" y="5934071"/>
              <a:ext cx="1960537" cy="377380"/>
            </a:xfrm>
            <a:prstGeom prst="line">
              <a:avLst/>
            </a:prstGeom>
            <a:ln w="63500">
              <a:solidFill>
                <a:srgbClr val="0070C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0" name="Straight Connector 149">
              <a:extLst>
                <a:ext uri="{FF2B5EF4-FFF2-40B4-BE49-F238E27FC236}">
                  <a16:creationId xmlns:a16="http://schemas.microsoft.com/office/drawing/2014/main" id="{102549B3-2C9E-9146-8653-B917A38C510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075629" y="5038900"/>
              <a:ext cx="2472798" cy="920568"/>
            </a:xfrm>
            <a:prstGeom prst="line">
              <a:avLst/>
            </a:prstGeom>
            <a:ln w="63500">
              <a:solidFill>
                <a:srgbClr val="0070C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51" name="Right Triangle 150">
            <a:extLst>
              <a:ext uri="{FF2B5EF4-FFF2-40B4-BE49-F238E27FC236}">
                <a16:creationId xmlns:a16="http://schemas.microsoft.com/office/drawing/2014/main" id="{841C6B7F-08AB-5440-BE7B-88758D7EB18A}"/>
              </a:ext>
            </a:extLst>
          </p:cNvPr>
          <p:cNvSpPr/>
          <p:nvPr/>
        </p:nvSpPr>
        <p:spPr>
          <a:xfrm rot="9592131">
            <a:off x="6091424" y="5667715"/>
            <a:ext cx="1985078" cy="325777"/>
          </a:xfrm>
          <a:prstGeom prst="rtTriangle">
            <a:avLst/>
          </a:prstGeom>
          <a:solidFill>
            <a:schemeClr val="tx1">
              <a:lumMod val="65000"/>
              <a:lumOff val="3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0A7C6D8-F92E-4847-B7B0-1BE5BEC5B38D}"/>
              </a:ext>
            </a:extLst>
          </p:cNvPr>
          <p:cNvSpPr/>
          <p:nvPr/>
        </p:nvSpPr>
        <p:spPr>
          <a:xfrm>
            <a:off x="481752" y="5694109"/>
            <a:ext cx="538480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Solution 2: Blades edge at 2.5deg instead of 5deg</a:t>
            </a:r>
          </a:p>
        </p:txBody>
      </p:sp>
      <p:sp>
        <p:nvSpPr>
          <p:cNvPr id="156" name="Arc 155">
            <a:extLst>
              <a:ext uri="{FF2B5EF4-FFF2-40B4-BE49-F238E27FC236}">
                <a16:creationId xmlns:a16="http://schemas.microsoft.com/office/drawing/2014/main" id="{80736269-EE3A-8148-8017-F6E049E6E091}"/>
              </a:ext>
            </a:extLst>
          </p:cNvPr>
          <p:cNvSpPr/>
          <p:nvPr/>
        </p:nvSpPr>
        <p:spPr>
          <a:xfrm rot="1241334">
            <a:off x="7301852" y="5452540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rgbClr val="FF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7" name="Rectangle 83">
            <a:extLst>
              <a:ext uri="{FF2B5EF4-FFF2-40B4-BE49-F238E27FC236}">
                <a16:creationId xmlns:a16="http://schemas.microsoft.com/office/drawing/2014/main" id="{101B6622-A42A-1E44-B51C-31B604D414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7101332" y="5431293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FFFF00"/>
                </a:solidFill>
                <a:latin typeface="Avenir Book"/>
                <a:cs typeface="Avenir Book"/>
              </a:rPr>
              <a:t>2.5</a:t>
            </a:r>
            <a:r>
              <a:rPr lang="en-US" sz="1600" baseline="30000" dirty="0">
                <a:solidFill>
                  <a:srgbClr val="FFFF00"/>
                </a:solidFill>
                <a:latin typeface="Avenir Book"/>
                <a:cs typeface="Avenir Book"/>
              </a:rPr>
              <a:t>∘</a:t>
            </a:r>
            <a:endParaRPr lang="en-US" sz="1600" dirty="0">
              <a:solidFill>
                <a:srgbClr val="FFFF00"/>
              </a:solidFill>
              <a:latin typeface="Avenir Book"/>
              <a:cs typeface="Avenir Book"/>
            </a:endParaRPr>
          </a:p>
        </p:txBody>
      </p:sp>
      <p:pic>
        <p:nvPicPr>
          <p:cNvPr id="158" name="Picture 157">
            <a:extLst>
              <a:ext uri="{FF2B5EF4-FFF2-40B4-BE49-F238E27FC236}">
                <a16:creationId xmlns:a16="http://schemas.microsoft.com/office/drawing/2014/main" id="{6D3E00FA-180F-0440-94B3-F54C933B895F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822" b="-5149"/>
          <a:stretch/>
        </p:blipFill>
        <p:spPr>
          <a:xfrm rot="10800000">
            <a:off x="7399176" y="1626224"/>
            <a:ext cx="4126861" cy="1739469"/>
          </a:xfrm>
          <a:prstGeom prst="rect">
            <a:avLst/>
          </a:prstGeom>
        </p:spPr>
      </p:pic>
      <p:pic>
        <p:nvPicPr>
          <p:cNvPr id="160" name="Picture 159">
            <a:extLst>
              <a:ext uri="{FF2B5EF4-FFF2-40B4-BE49-F238E27FC236}">
                <a16:creationId xmlns:a16="http://schemas.microsoft.com/office/drawing/2014/main" id="{5A5698B8-7F26-BF43-9DB7-2466904C124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520981" y="1678609"/>
            <a:ext cx="6440021" cy="2880877"/>
          </a:xfrm>
          <a:prstGeom prst="rect">
            <a:avLst/>
          </a:prstGeom>
        </p:spPr>
      </p:pic>
      <p:sp>
        <p:nvSpPr>
          <p:cNvPr id="161" name="Rectangle 160">
            <a:extLst>
              <a:ext uri="{FF2B5EF4-FFF2-40B4-BE49-F238E27FC236}">
                <a16:creationId xmlns:a16="http://schemas.microsoft.com/office/drawing/2014/main" id="{A1FD0CA1-37BE-1D41-82EF-DF5561110E92}"/>
              </a:ext>
            </a:extLst>
          </p:cNvPr>
          <p:cNvSpPr/>
          <p:nvPr/>
        </p:nvSpPr>
        <p:spPr>
          <a:xfrm>
            <a:off x="9249872" y="2427289"/>
            <a:ext cx="34977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solidFill>
                  <a:srgbClr val="FF0000"/>
                </a:solidFill>
              </a:rPr>
              <a:t>Ti</a:t>
            </a:r>
            <a:endParaRPr lang="en-GB" dirty="0"/>
          </a:p>
        </p:txBody>
      </p:sp>
      <p:sp>
        <p:nvSpPr>
          <p:cNvPr id="162" name="Rectangle 161">
            <a:extLst>
              <a:ext uri="{FF2B5EF4-FFF2-40B4-BE49-F238E27FC236}">
                <a16:creationId xmlns:a16="http://schemas.microsoft.com/office/drawing/2014/main" id="{01FEBA0D-74AD-3E41-ABB4-949F4986826B}"/>
              </a:ext>
            </a:extLst>
          </p:cNvPr>
          <p:cNvSpPr/>
          <p:nvPr/>
        </p:nvSpPr>
        <p:spPr>
          <a:xfrm>
            <a:off x="1628934" y="2242623"/>
            <a:ext cx="34977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solidFill>
                  <a:srgbClr val="FF0000"/>
                </a:solidFill>
              </a:rPr>
              <a:t>Ti</a:t>
            </a:r>
            <a:endParaRPr lang="en-GB" dirty="0"/>
          </a:p>
        </p:txBody>
      </p:sp>
      <p:sp>
        <p:nvSpPr>
          <p:cNvPr id="163" name="Rectangle 162">
            <a:extLst>
              <a:ext uri="{FF2B5EF4-FFF2-40B4-BE49-F238E27FC236}">
                <a16:creationId xmlns:a16="http://schemas.microsoft.com/office/drawing/2014/main" id="{5BE0E9EE-C2E2-614B-AC7D-F661C886CE0C}"/>
              </a:ext>
            </a:extLst>
          </p:cNvPr>
          <p:cNvSpPr/>
          <p:nvPr/>
        </p:nvSpPr>
        <p:spPr>
          <a:xfrm>
            <a:off x="4232631" y="3812579"/>
            <a:ext cx="34977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solidFill>
                  <a:srgbClr val="FF0000"/>
                </a:solidFill>
              </a:rPr>
              <a:t>Ti</a:t>
            </a:r>
            <a:endParaRPr lang="en-GB" dirty="0"/>
          </a:p>
        </p:txBody>
      </p:sp>
      <p:sp>
        <p:nvSpPr>
          <p:cNvPr id="164" name="Rectangle 163">
            <a:extLst>
              <a:ext uri="{FF2B5EF4-FFF2-40B4-BE49-F238E27FC236}">
                <a16:creationId xmlns:a16="http://schemas.microsoft.com/office/drawing/2014/main" id="{4C1869EE-FBAF-B741-A816-552812F6AE1E}"/>
              </a:ext>
            </a:extLst>
          </p:cNvPr>
          <p:cNvSpPr/>
          <p:nvPr/>
        </p:nvSpPr>
        <p:spPr>
          <a:xfrm>
            <a:off x="2665181" y="319448"/>
            <a:ext cx="6846426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latin typeface="Avenir Book"/>
                <a:cs typeface="Avenir Book"/>
              </a:rPr>
              <a:t>To be tested at PSI, AMOR, Apr/May 2021.</a:t>
            </a:r>
          </a:p>
          <a:p>
            <a:pPr algn="ctr"/>
            <a:endParaRPr lang="en-US" dirty="0">
              <a:latin typeface="Avenir Book"/>
            </a:endParaRPr>
          </a:p>
          <a:p>
            <a:pPr algn="ctr"/>
            <a:r>
              <a:rPr lang="en-US" dirty="0">
                <a:latin typeface="Avenir Book"/>
              </a:rPr>
              <a:t>We are very confident that this solution will optimize the design.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20932815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6D97BEA-08BB-C747-9DB3-34E46BBFB801}"/>
              </a:ext>
            </a:extLst>
          </p:cNvPr>
          <p:cNvSpPr txBox="1"/>
          <p:nvPr/>
        </p:nvSpPr>
        <p:spPr>
          <a:xfrm>
            <a:off x="7125077" y="229052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1116236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" name="Picture 43">
            <a:extLst>
              <a:ext uri="{FF2B5EF4-FFF2-40B4-BE49-F238E27FC236}">
                <a16:creationId xmlns:a16="http://schemas.microsoft.com/office/drawing/2014/main" id="{C2E7C744-2D2D-7844-98F9-CE624887CA6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46725" y="1161559"/>
            <a:ext cx="5464262" cy="4767208"/>
          </a:xfrm>
          <a:prstGeom prst="rect">
            <a:avLst/>
          </a:prstGeom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41" name="TextBox 40"/>
          <p:cNvSpPr txBox="1"/>
          <p:nvPr/>
        </p:nvSpPr>
        <p:spPr>
          <a:xfrm>
            <a:off x="930777" y="634163"/>
            <a:ext cx="5144422" cy="338554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Off-specular scattering from Fe/Si neutron supermirror</a:t>
            </a:r>
          </a:p>
        </p:txBody>
      </p:sp>
      <p:cxnSp>
        <p:nvCxnSpPr>
          <p:cNvPr id="13" name="Connettore 2 30">
            <a:extLst>
              <a:ext uri="{FF2B5EF4-FFF2-40B4-BE49-F238E27FC236}">
                <a16:creationId xmlns:a16="http://schemas.microsoft.com/office/drawing/2014/main" id="{9CE64BBF-A254-D146-8857-5AD233425332}"/>
              </a:ext>
            </a:extLst>
          </p:cNvPr>
          <p:cNvCxnSpPr>
            <a:cxnSpLocks/>
          </p:cNvCxnSpPr>
          <p:nvPr/>
        </p:nvCxnSpPr>
        <p:spPr>
          <a:xfrm flipH="1" flipV="1">
            <a:off x="2894799" y="4381001"/>
            <a:ext cx="258713" cy="1664715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Connettore 2 30">
            <a:extLst>
              <a:ext uri="{FF2B5EF4-FFF2-40B4-BE49-F238E27FC236}">
                <a16:creationId xmlns:a16="http://schemas.microsoft.com/office/drawing/2014/main" id="{572CC85B-BDE7-C043-81AB-39D5E14B372E}"/>
              </a:ext>
            </a:extLst>
          </p:cNvPr>
          <p:cNvCxnSpPr>
            <a:cxnSpLocks/>
          </p:cNvCxnSpPr>
          <p:nvPr/>
        </p:nvCxnSpPr>
        <p:spPr>
          <a:xfrm flipV="1">
            <a:off x="3850479" y="4395493"/>
            <a:ext cx="208633" cy="1686906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CDB5F01D-D2F3-EE46-BE61-87F56BF30206}"/>
              </a:ext>
            </a:extLst>
          </p:cNvPr>
          <p:cNvSpPr txBox="1"/>
          <p:nvPr/>
        </p:nvSpPr>
        <p:spPr>
          <a:xfrm>
            <a:off x="2849647" y="6046818"/>
            <a:ext cx="128541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err="1">
                <a:latin typeface="Avenir Book"/>
                <a:cs typeface="Avenir Book"/>
              </a:rPr>
              <a:t>Yoneda</a:t>
            </a:r>
            <a:r>
              <a:rPr lang="en-US" sz="1400" dirty="0">
                <a:latin typeface="Avenir Book"/>
                <a:cs typeface="Avenir Book"/>
              </a:rPr>
              <a:t> wings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E3B7B99-7206-5E42-BF9B-28BAE2F6266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952044" y="865454"/>
            <a:ext cx="4734265" cy="237043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4A04E4B-19AE-A14F-AD53-F46CE07CAFFB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065818" y="3309787"/>
            <a:ext cx="4620491" cy="2334489"/>
          </a:xfrm>
          <a:prstGeom prst="rect">
            <a:avLst/>
          </a:prstGeom>
        </p:spPr>
      </p:pic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02A68703-8A53-E64E-B6E1-028FB5B76393}"/>
              </a:ext>
            </a:extLst>
          </p:cNvPr>
          <p:cNvCxnSpPr>
            <a:cxnSpLocks/>
          </p:cNvCxnSpPr>
          <p:nvPr/>
        </p:nvCxnSpPr>
        <p:spPr>
          <a:xfrm>
            <a:off x="7394426" y="3495628"/>
            <a:ext cx="0" cy="1533545"/>
          </a:xfrm>
          <a:prstGeom prst="line">
            <a:avLst/>
          </a:prstGeom>
          <a:ln w="254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A1A9044A-E4AB-AC47-8D1E-D32E2A0954E8}"/>
              </a:ext>
            </a:extLst>
          </p:cNvPr>
          <p:cNvCxnSpPr>
            <a:cxnSpLocks/>
          </p:cNvCxnSpPr>
          <p:nvPr/>
        </p:nvCxnSpPr>
        <p:spPr>
          <a:xfrm flipH="1">
            <a:off x="9839755" y="5401961"/>
            <a:ext cx="1150770" cy="0"/>
          </a:xfrm>
          <a:prstGeom prst="line">
            <a:avLst/>
          </a:prstGeom>
          <a:ln w="254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05A23BF6-9571-3F4F-BF1D-573ECFF46B20}"/>
              </a:ext>
            </a:extLst>
          </p:cNvPr>
          <p:cNvCxnSpPr>
            <a:cxnSpLocks/>
          </p:cNvCxnSpPr>
          <p:nvPr/>
        </p:nvCxnSpPr>
        <p:spPr>
          <a:xfrm flipH="1">
            <a:off x="8313368" y="3664012"/>
            <a:ext cx="703286" cy="655311"/>
          </a:xfrm>
          <a:prstGeom prst="line">
            <a:avLst/>
          </a:prstGeom>
          <a:ln w="25400">
            <a:solidFill>
              <a:schemeClr val="bg1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D25F1A9A-6463-CA44-82B2-77E0035074F2}"/>
              </a:ext>
            </a:extLst>
          </p:cNvPr>
          <p:cNvCxnSpPr>
            <a:cxnSpLocks/>
          </p:cNvCxnSpPr>
          <p:nvPr/>
        </p:nvCxnSpPr>
        <p:spPr>
          <a:xfrm flipH="1">
            <a:off x="10638882" y="3609588"/>
            <a:ext cx="703286" cy="655311"/>
          </a:xfrm>
          <a:prstGeom prst="line">
            <a:avLst/>
          </a:prstGeom>
          <a:ln w="25400">
            <a:solidFill>
              <a:schemeClr val="bg1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F020F4F9-DCC7-D842-8764-30D6CBD57EFD}"/>
              </a:ext>
            </a:extLst>
          </p:cNvPr>
          <p:cNvSpPr txBox="1"/>
          <p:nvPr/>
        </p:nvSpPr>
        <p:spPr>
          <a:xfrm>
            <a:off x="6049736" y="6071859"/>
            <a:ext cx="128541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err="1">
                <a:latin typeface="Avenir Book"/>
                <a:cs typeface="Avenir Book"/>
              </a:rPr>
              <a:t>Yoneda</a:t>
            </a:r>
            <a:r>
              <a:rPr lang="en-US" sz="1400" dirty="0">
                <a:latin typeface="Avenir Book"/>
                <a:cs typeface="Avenir Book"/>
              </a:rPr>
              <a:t> wings</a:t>
            </a:r>
          </a:p>
        </p:txBody>
      </p:sp>
      <p:cxnSp>
        <p:nvCxnSpPr>
          <p:cNvPr id="38" name="Connettore 2 30">
            <a:extLst>
              <a:ext uri="{FF2B5EF4-FFF2-40B4-BE49-F238E27FC236}">
                <a16:creationId xmlns:a16="http://schemas.microsoft.com/office/drawing/2014/main" id="{18F94F00-C8D2-9C4D-9AF5-4965FDD41B7C}"/>
              </a:ext>
            </a:extLst>
          </p:cNvPr>
          <p:cNvCxnSpPr>
            <a:cxnSpLocks/>
            <a:stCxn id="37" idx="0"/>
          </p:cNvCxnSpPr>
          <p:nvPr/>
        </p:nvCxnSpPr>
        <p:spPr>
          <a:xfrm flipV="1">
            <a:off x="6692444" y="4664403"/>
            <a:ext cx="695290" cy="1407456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Connettore 2 30">
            <a:extLst>
              <a:ext uri="{FF2B5EF4-FFF2-40B4-BE49-F238E27FC236}">
                <a16:creationId xmlns:a16="http://schemas.microsoft.com/office/drawing/2014/main" id="{01D60646-A595-734B-A111-F1D246A6DB0B}"/>
              </a:ext>
            </a:extLst>
          </p:cNvPr>
          <p:cNvCxnSpPr>
            <a:cxnSpLocks/>
            <a:stCxn id="37" idx="3"/>
          </p:cNvCxnSpPr>
          <p:nvPr/>
        </p:nvCxnSpPr>
        <p:spPr>
          <a:xfrm flipV="1">
            <a:off x="7335152" y="5456386"/>
            <a:ext cx="2773696" cy="769362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TextBox 45">
            <a:extLst>
              <a:ext uri="{FF2B5EF4-FFF2-40B4-BE49-F238E27FC236}">
                <a16:creationId xmlns:a16="http://schemas.microsoft.com/office/drawing/2014/main" id="{30154DF7-8528-A049-9404-E6872599158A}"/>
              </a:ext>
            </a:extLst>
          </p:cNvPr>
          <p:cNvSpPr txBox="1"/>
          <p:nvPr/>
        </p:nvSpPr>
        <p:spPr>
          <a:xfrm rot="18839626">
            <a:off x="3621225" y="3972223"/>
            <a:ext cx="18822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chemeClr val="bg1"/>
                </a:solidFill>
                <a:latin typeface="Avenir Book"/>
                <a:cs typeface="Avenir Book"/>
              </a:rPr>
              <a:t>Sample Horizon </a:t>
            </a:r>
          </a:p>
        </p:txBody>
      </p:sp>
      <p:cxnSp>
        <p:nvCxnSpPr>
          <p:cNvPr id="47" name="Connettore 2 30">
            <a:extLst>
              <a:ext uri="{FF2B5EF4-FFF2-40B4-BE49-F238E27FC236}">
                <a16:creationId xmlns:a16="http://schemas.microsoft.com/office/drawing/2014/main" id="{ABC89567-C28A-C94C-AED3-B770CB24F9CA}"/>
              </a:ext>
            </a:extLst>
          </p:cNvPr>
          <p:cNvCxnSpPr>
            <a:cxnSpLocks/>
          </p:cNvCxnSpPr>
          <p:nvPr/>
        </p:nvCxnSpPr>
        <p:spPr>
          <a:xfrm>
            <a:off x="846725" y="2873057"/>
            <a:ext cx="2556433" cy="283695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" name="TextBox 47">
            <a:extLst>
              <a:ext uri="{FF2B5EF4-FFF2-40B4-BE49-F238E27FC236}">
                <a16:creationId xmlns:a16="http://schemas.microsoft.com/office/drawing/2014/main" id="{8F877B7A-101B-0044-9428-6E9D0F2AB200}"/>
              </a:ext>
            </a:extLst>
          </p:cNvPr>
          <p:cNvSpPr txBox="1"/>
          <p:nvPr/>
        </p:nvSpPr>
        <p:spPr>
          <a:xfrm>
            <a:off x="0" y="2492622"/>
            <a:ext cx="159691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Supermirror edge</a:t>
            </a:r>
          </a:p>
          <a:p>
            <a:r>
              <a:rPr lang="en-US" sz="1400" dirty="0">
                <a:latin typeface="Avenir Book"/>
                <a:cs typeface="Avenir Book"/>
              </a:rPr>
              <a:t>(m=3.8)</a:t>
            </a:r>
          </a:p>
        </p:txBody>
      </p:sp>
      <p:cxnSp>
        <p:nvCxnSpPr>
          <p:cNvPr id="51" name="Connettore 2 30">
            <a:extLst>
              <a:ext uri="{FF2B5EF4-FFF2-40B4-BE49-F238E27FC236}">
                <a16:creationId xmlns:a16="http://schemas.microsoft.com/office/drawing/2014/main" id="{88DC4415-1D0A-694C-81B5-9E39578A2237}"/>
              </a:ext>
            </a:extLst>
          </p:cNvPr>
          <p:cNvCxnSpPr>
            <a:cxnSpLocks/>
          </p:cNvCxnSpPr>
          <p:nvPr/>
        </p:nvCxnSpPr>
        <p:spPr>
          <a:xfrm>
            <a:off x="6615485" y="4319323"/>
            <a:ext cx="1641928" cy="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TextBox 51">
            <a:extLst>
              <a:ext uri="{FF2B5EF4-FFF2-40B4-BE49-F238E27FC236}">
                <a16:creationId xmlns:a16="http://schemas.microsoft.com/office/drawing/2014/main" id="{037924DE-0824-E547-B037-19B8795D4EF0}"/>
              </a:ext>
            </a:extLst>
          </p:cNvPr>
          <p:cNvSpPr txBox="1"/>
          <p:nvPr/>
        </p:nvSpPr>
        <p:spPr>
          <a:xfrm>
            <a:off x="5993582" y="3957299"/>
            <a:ext cx="159691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Supermirror </a:t>
            </a:r>
          </a:p>
          <a:p>
            <a:r>
              <a:rPr lang="en-US" sz="1400" dirty="0">
                <a:latin typeface="Avenir Book"/>
                <a:cs typeface="Avenir Book"/>
              </a:rPr>
              <a:t>edge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A977671E-7C90-0049-8296-E7B07888A5CA}"/>
              </a:ext>
            </a:extLst>
          </p:cNvPr>
          <p:cNvSpPr txBox="1"/>
          <p:nvPr/>
        </p:nvSpPr>
        <p:spPr>
          <a:xfrm>
            <a:off x="9324937" y="5699450"/>
            <a:ext cx="218040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(from </a:t>
            </a:r>
            <a:r>
              <a:rPr lang="en-US" sz="1400" dirty="0" err="1">
                <a:latin typeface="Avenir Book"/>
                <a:cs typeface="Avenir Book"/>
              </a:rPr>
              <a:t>SuperADAM</a:t>
            </a:r>
            <a:r>
              <a:rPr lang="en-US" sz="1400" dirty="0">
                <a:latin typeface="Avenir Book"/>
                <a:cs typeface="Avenir Book"/>
              </a:rPr>
              <a:t> at ILL)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019D46CE-E4DF-B74B-BDBC-E2AB4331A633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cxnSp>
        <p:nvCxnSpPr>
          <p:cNvPr id="45" name="Connettore 2 30">
            <a:extLst>
              <a:ext uri="{FF2B5EF4-FFF2-40B4-BE49-F238E27FC236}">
                <a16:creationId xmlns:a16="http://schemas.microsoft.com/office/drawing/2014/main" id="{406417CF-5E8F-A34E-809E-03BDB58F924A}"/>
              </a:ext>
            </a:extLst>
          </p:cNvPr>
          <p:cNvCxnSpPr/>
          <p:nvPr/>
        </p:nvCxnSpPr>
        <p:spPr>
          <a:xfrm flipV="1">
            <a:off x="914443" y="4829897"/>
            <a:ext cx="2485809" cy="9509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TextBox 48">
            <a:extLst>
              <a:ext uri="{FF2B5EF4-FFF2-40B4-BE49-F238E27FC236}">
                <a16:creationId xmlns:a16="http://schemas.microsoft.com/office/drawing/2014/main" id="{E412898A-B553-014E-8092-51D5EDF6BA14}"/>
              </a:ext>
            </a:extLst>
          </p:cNvPr>
          <p:cNvSpPr txBox="1"/>
          <p:nvPr/>
        </p:nvSpPr>
        <p:spPr>
          <a:xfrm>
            <a:off x="163787" y="4653926"/>
            <a:ext cx="79380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Si edge</a:t>
            </a: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45217B53-55C0-FB4A-B76E-F77349D499EE}"/>
              </a:ext>
            </a:extLst>
          </p:cNvPr>
          <p:cNvSpPr/>
          <p:nvPr/>
        </p:nvSpPr>
        <p:spPr>
          <a:xfrm>
            <a:off x="3144851" y="4558796"/>
            <a:ext cx="703310" cy="323950"/>
          </a:xfrm>
          <a:prstGeom prst="rect">
            <a:avLst/>
          </a:prstGeom>
          <a:noFill/>
          <a:ln w="25400">
            <a:solidFill>
              <a:schemeClr val="accent3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80D909FD-0889-FF42-A9F6-159F993066FE}"/>
              </a:ext>
            </a:extLst>
          </p:cNvPr>
          <p:cNvSpPr txBox="1"/>
          <p:nvPr/>
        </p:nvSpPr>
        <p:spPr>
          <a:xfrm rot="18863311">
            <a:off x="4380357" y="2334474"/>
            <a:ext cx="1088760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  <a:latin typeface="Avenir Book"/>
                <a:cs typeface="Avenir Book"/>
              </a:rPr>
              <a:t>Correlated </a:t>
            </a:r>
          </a:p>
          <a:p>
            <a:r>
              <a:rPr lang="en-US" sz="1400" b="1" dirty="0">
                <a:solidFill>
                  <a:schemeClr val="bg1"/>
                </a:solidFill>
                <a:latin typeface="Avenir Book"/>
                <a:cs typeface="Avenir Book"/>
              </a:rPr>
              <a:t>roughness </a:t>
            </a:r>
          </a:p>
          <a:p>
            <a:r>
              <a:rPr lang="en-US" sz="1400" b="1" dirty="0">
                <a:solidFill>
                  <a:schemeClr val="bg1"/>
                </a:solidFill>
                <a:latin typeface="Avenir Book"/>
                <a:cs typeface="Avenir Book"/>
              </a:rPr>
              <a:t>domains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235B68C3-9D73-504F-9D40-9A388580D8A2}"/>
              </a:ext>
            </a:extLst>
          </p:cNvPr>
          <p:cNvSpPr/>
          <p:nvPr/>
        </p:nvSpPr>
        <p:spPr>
          <a:xfrm>
            <a:off x="4592700" y="5507296"/>
            <a:ext cx="1304373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Spin-flip scattering </a:t>
            </a:r>
          </a:p>
          <a:p>
            <a:r>
              <a:rPr lang="en-US" sz="1400" dirty="0">
                <a:latin typeface="Avenir Book"/>
                <a:cs typeface="Avenir Book"/>
              </a:rPr>
              <a:t>signal </a:t>
            </a:r>
            <a:endParaRPr lang="en-GB" sz="1400" dirty="0"/>
          </a:p>
        </p:txBody>
      </p:sp>
      <p:cxnSp>
        <p:nvCxnSpPr>
          <p:cNvPr id="54" name="Connettore 2 30">
            <a:extLst>
              <a:ext uri="{FF2B5EF4-FFF2-40B4-BE49-F238E27FC236}">
                <a16:creationId xmlns:a16="http://schemas.microsoft.com/office/drawing/2014/main" id="{B5A87940-B2A3-6E4B-9D09-3EB7490A44D5}"/>
              </a:ext>
            </a:extLst>
          </p:cNvPr>
          <p:cNvCxnSpPr>
            <a:cxnSpLocks/>
          </p:cNvCxnSpPr>
          <p:nvPr/>
        </p:nvCxnSpPr>
        <p:spPr>
          <a:xfrm flipH="1" flipV="1">
            <a:off x="3875908" y="4890250"/>
            <a:ext cx="799725" cy="754026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2FCAB8D-FDE8-CE42-A2D1-C66962F79B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15</a:t>
            </a:fld>
            <a:endParaRPr lang="it-IT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21FF8764-2460-C342-B85C-02BF40C5B2C3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589249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" name="Picture 27">
            <a:extLst>
              <a:ext uri="{FF2B5EF4-FFF2-40B4-BE49-F238E27FC236}">
                <a16:creationId xmlns:a16="http://schemas.microsoft.com/office/drawing/2014/main" id="{2D33CD3E-4078-3248-892B-074F7F3F072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673806" y="1818033"/>
            <a:ext cx="5083005" cy="3818839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C7CD2B70-EEFE-374D-A86A-3F331143BFA2}"/>
              </a:ext>
            </a:extLst>
          </p:cNvPr>
          <p:cNvSpPr txBox="1"/>
          <p:nvPr/>
        </p:nvSpPr>
        <p:spPr>
          <a:xfrm>
            <a:off x="8673699" y="173587"/>
            <a:ext cx="308321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srgbClr val="666666"/>
                </a:solidFill>
                <a:effectLst/>
                <a:uLnTx/>
                <a:uFillTx/>
                <a:latin typeface="Avenir Roman" panose="02000503020000020003" pitchFamily="2" charset="0"/>
              </a:rPr>
              <a:t>MB18 permanently 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installed at AMOR since Sept 2020 for the commissioning of the beam line and for friendly user operations.</a:t>
            </a:r>
            <a:endParaRPr kumimoji="0" lang="en-US" sz="1400" b="0" i="1" u="none" strike="noStrike" kern="1200" cap="none" spc="0" normalizeH="0" baseline="0" noProof="0" dirty="0">
              <a:ln>
                <a:noFill/>
              </a:ln>
              <a:solidFill>
                <a:srgbClr val="666666"/>
              </a:solidFill>
              <a:effectLst/>
              <a:uLnTx/>
              <a:uFillTx/>
              <a:latin typeface="Avenir Roman" panose="02000503020000020003" pitchFamily="2" charset="0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021D123F-4A2C-B243-9180-26A6AC74E542}"/>
              </a:ext>
            </a:extLst>
          </p:cNvPr>
          <p:cNvSpPr/>
          <p:nvPr/>
        </p:nvSpPr>
        <p:spPr>
          <a:xfrm>
            <a:off x="8305889" y="5530291"/>
            <a:ext cx="3108603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  <a:latin typeface="Avenir Roman" panose="02000503020000020003" pitchFamily="2" charset="0"/>
              </a:rPr>
              <a:t>The AMOR reflectometer (PSI) uses the same principle of neutron focusing guides as </a:t>
            </a:r>
            <a:r>
              <a:rPr lang="en-US" sz="1400" b="1" dirty="0" err="1">
                <a:solidFill>
                  <a:schemeClr val="bg1"/>
                </a:solidFill>
                <a:latin typeface="Avenir Roman" panose="02000503020000020003" pitchFamily="2" charset="0"/>
              </a:rPr>
              <a:t>Estia</a:t>
            </a:r>
            <a:r>
              <a:rPr lang="en-US" sz="1400" b="1" dirty="0">
                <a:solidFill>
                  <a:schemeClr val="bg1"/>
                </a:solidFill>
                <a:latin typeface="Avenir Roman" panose="02000503020000020003" pitchFamily="2" charset="0"/>
              </a:rPr>
              <a:t>.  </a:t>
            </a:r>
            <a:endParaRPr lang="en-GB" sz="1400" b="1" dirty="0">
              <a:solidFill>
                <a:schemeClr val="bg1"/>
              </a:solidFill>
            </a:endParaRP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7BF357FB-CF8C-7946-88CE-3A1CF8D4AC2A}"/>
              </a:ext>
            </a:extLst>
          </p:cNvPr>
          <p:cNvCxnSpPr>
            <a:cxnSpLocks/>
          </p:cNvCxnSpPr>
          <p:nvPr/>
        </p:nvCxnSpPr>
        <p:spPr>
          <a:xfrm flipH="1" flipV="1">
            <a:off x="10788502" y="1098555"/>
            <a:ext cx="625990" cy="193841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2" name="Picture 11">
            <a:extLst>
              <a:ext uri="{FF2B5EF4-FFF2-40B4-BE49-F238E27FC236}">
                <a16:creationId xmlns:a16="http://schemas.microsoft.com/office/drawing/2014/main" id="{002AD7B0-0CA0-4A46-A1E7-BB6E6F9A2F89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1553" y="3754961"/>
            <a:ext cx="3349591" cy="2566585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56CD72FE-A61B-6849-9EA8-B737889D35DD}"/>
              </a:ext>
            </a:extLst>
          </p:cNvPr>
          <p:cNvSpPr/>
          <p:nvPr/>
        </p:nvSpPr>
        <p:spPr>
          <a:xfrm>
            <a:off x="3017476" y="2025482"/>
            <a:ext cx="846385" cy="496382"/>
          </a:xfrm>
          <a:prstGeom prst="rect">
            <a:avLst/>
          </a:prstGeom>
          <a:noFill/>
          <a:ln w="50800">
            <a:solidFill>
              <a:srgbClr val="29D92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03A7DB4B-A3A6-1B47-AA1F-D050EBFC8718}"/>
              </a:ext>
            </a:extLst>
          </p:cNvPr>
          <p:cNvSpPr/>
          <p:nvPr/>
        </p:nvSpPr>
        <p:spPr>
          <a:xfrm>
            <a:off x="-1251269" y="3465214"/>
            <a:ext cx="4691499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400" dirty="0">
                <a:latin typeface="Avenir Book" charset="0"/>
              </a:rPr>
              <a:t>ESTIA Instrument Proposal</a:t>
            </a:r>
            <a:endParaRPr lang="en-GB" sz="1200" dirty="0">
              <a:latin typeface="Avenir Book"/>
            </a:endParaRP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EB0C799F-A2C1-2343-A609-0A62DF8EABC9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6259"/>
          <a:stretch/>
        </p:blipFill>
        <p:spPr>
          <a:xfrm>
            <a:off x="2540224" y="52812"/>
            <a:ext cx="6133475" cy="3961025"/>
          </a:xfrm>
          <a:prstGeom prst="rect">
            <a:avLst/>
          </a:prstGeom>
        </p:spPr>
      </p:pic>
      <p:sp>
        <p:nvSpPr>
          <p:cNvPr id="20" name="Rectangle 19">
            <a:extLst>
              <a:ext uri="{FF2B5EF4-FFF2-40B4-BE49-F238E27FC236}">
                <a16:creationId xmlns:a16="http://schemas.microsoft.com/office/drawing/2014/main" id="{3C4167B0-12A0-924D-A1FC-7A8EF4885863}"/>
              </a:ext>
            </a:extLst>
          </p:cNvPr>
          <p:cNvSpPr/>
          <p:nvPr/>
        </p:nvSpPr>
        <p:spPr>
          <a:xfrm>
            <a:off x="4605257" y="71743"/>
            <a:ext cx="17508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Multilayer </a:t>
            </a:r>
            <a:endParaRPr lang="en-GB" dirty="0"/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52FE918-16FD-5F40-9089-148479277315}"/>
              </a:ext>
            </a:extLst>
          </p:cNvPr>
          <p:cNvSpPr/>
          <p:nvPr/>
        </p:nvSpPr>
        <p:spPr>
          <a:xfrm>
            <a:off x="4528420" y="417937"/>
            <a:ext cx="1978870" cy="3103917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7EABDE33-60F0-7D43-B1C9-5DF659C27F85}"/>
              </a:ext>
            </a:extLst>
          </p:cNvPr>
          <p:cNvCxnSpPr>
            <a:cxnSpLocks/>
          </p:cNvCxnSpPr>
          <p:nvPr/>
        </p:nvCxnSpPr>
        <p:spPr>
          <a:xfrm flipV="1">
            <a:off x="2154803" y="3470127"/>
            <a:ext cx="219973" cy="1925812"/>
          </a:xfrm>
          <a:prstGeom prst="straightConnector1">
            <a:avLst/>
          </a:prstGeom>
          <a:ln w="38100">
            <a:solidFill>
              <a:srgbClr val="00B05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3" name="Picture 22">
            <a:extLst>
              <a:ext uri="{FF2B5EF4-FFF2-40B4-BE49-F238E27FC236}">
                <a16:creationId xmlns:a16="http://schemas.microsoft.com/office/drawing/2014/main" id="{DA65A949-5989-714D-ABBC-47FE8420F502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74776" y="412888"/>
            <a:ext cx="2032097" cy="3130399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24" name="Rectangle 23">
            <a:extLst>
              <a:ext uri="{FF2B5EF4-FFF2-40B4-BE49-F238E27FC236}">
                <a16:creationId xmlns:a16="http://schemas.microsoft.com/office/drawing/2014/main" id="{27545725-B4B7-6B4B-8262-17E9D5BDBCDE}"/>
              </a:ext>
            </a:extLst>
          </p:cNvPr>
          <p:cNvSpPr/>
          <p:nvPr/>
        </p:nvSpPr>
        <p:spPr>
          <a:xfrm>
            <a:off x="4368563" y="381268"/>
            <a:ext cx="152713" cy="3140586"/>
          </a:xfrm>
          <a:prstGeom prst="rect">
            <a:avLst/>
          </a:prstGeom>
          <a:solidFill>
            <a:schemeClr val="bg1">
              <a:lumMod val="65000"/>
              <a:alpha val="88000"/>
            </a:schemeClr>
          </a:solidFill>
          <a:ln w="508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4E7CBB24-DF3E-4A4A-9AF7-52A39AE5DA85}"/>
              </a:ext>
            </a:extLst>
          </p:cNvPr>
          <p:cNvCxnSpPr>
            <a:cxnSpLocks/>
          </p:cNvCxnSpPr>
          <p:nvPr/>
        </p:nvCxnSpPr>
        <p:spPr>
          <a:xfrm flipV="1">
            <a:off x="4572321" y="2674455"/>
            <a:ext cx="1861098" cy="698252"/>
          </a:xfrm>
          <a:prstGeom prst="straightConnector1">
            <a:avLst/>
          </a:prstGeom>
          <a:ln w="8890">
            <a:solidFill>
              <a:schemeClr val="tx1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9C99217A-FA1C-B345-8EB1-0BA43A816E66}"/>
              </a:ext>
            </a:extLst>
          </p:cNvPr>
          <p:cNvCxnSpPr>
            <a:cxnSpLocks/>
          </p:cNvCxnSpPr>
          <p:nvPr/>
        </p:nvCxnSpPr>
        <p:spPr>
          <a:xfrm flipV="1">
            <a:off x="2441286" y="2521628"/>
            <a:ext cx="1861098" cy="698252"/>
          </a:xfrm>
          <a:prstGeom prst="straightConnector1">
            <a:avLst/>
          </a:prstGeom>
          <a:ln w="8890">
            <a:solidFill>
              <a:schemeClr val="tx1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822B7935-6368-414A-98E2-327A91EE78BD}"/>
              </a:ext>
            </a:extLst>
          </p:cNvPr>
          <p:cNvCxnSpPr>
            <a:cxnSpLocks/>
          </p:cNvCxnSpPr>
          <p:nvPr/>
        </p:nvCxnSpPr>
        <p:spPr>
          <a:xfrm flipV="1">
            <a:off x="2684363" y="3289103"/>
            <a:ext cx="1661922" cy="290001"/>
          </a:xfrm>
          <a:prstGeom prst="straightConnector1">
            <a:avLst/>
          </a:prstGeom>
          <a:ln w="8890">
            <a:solidFill>
              <a:srgbClr val="0B24FB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6DB31B48-380C-344B-BEC3-5B12068D7C8F}"/>
              </a:ext>
            </a:extLst>
          </p:cNvPr>
          <p:cNvCxnSpPr>
            <a:cxnSpLocks/>
          </p:cNvCxnSpPr>
          <p:nvPr/>
        </p:nvCxnSpPr>
        <p:spPr>
          <a:xfrm flipV="1">
            <a:off x="5062515" y="3289103"/>
            <a:ext cx="1414805" cy="204127"/>
          </a:xfrm>
          <a:prstGeom prst="straightConnector1">
            <a:avLst/>
          </a:prstGeom>
          <a:ln w="8890">
            <a:solidFill>
              <a:srgbClr val="0B24FB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31040C43-214F-3B43-984F-90574B4FE0B7}"/>
              </a:ext>
            </a:extLst>
          </p:cNvPr>
          <p:cNvCxnSpPr>
            <a:cxnSpLocks/>
          </p:cNvCxnSpPr>
          <p:nvPr/>
        </p:nvCxnSpPr>
        <p:spPr>
          <a:xfrm flipV="1">
            <a:off x="4572321" y="1253792"/>
            <a:ext cx="1904999" cy="1342547"/>
          </a:xfrm>
          <a:prstGeom prst="straightConnector1">
            <a:avLst/>
          </a:prstGeom>
          <a:ln w="8890">
            <a:solidFill>
              <a:srgbClr val="F052D3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81B55CA0-8DDD-A844-BBC1-84E536A713FE}"/>
              </a:ext>
            </a:extLst>
          </p:cNvPr>
          <p:cNvCxnSpPr>
            <a:cxnSpLocks/>
          </p:cNvCxnSpPr>
          <p:nvPr/>
        </p:nvCxnSpPr>
        <p:spPr>
          <a:xfrm flipV="1">
            <a:off x="2367415" y="1270234"/>
            <a:ext cx="1904999" cy="1342547"/>
          </a:xfrm>
          <a:prstGeom prst="straightConnector1">
            <a:avLst/>
          </a:prstGeom>
          <a:ln w="8890">
            <a:solidFill>
              <a:srgbClr val="F052D3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F73366D5-C51F-2946-9991-6D864524A2D0}"/>
              </a:ext>
            </a:extLst>
          </p:cNvPr>
          <p:cNvCxnSpPr>
            <a:cxnSpLocks/>
          </p:cNvCxnSpPr>
          <p:nvPr/>
        </p:nvCxnSpPr>
        <p:spPr>
          <a:xfrm flipV="1">
            <a:off x="2441286" y="408162"/>
            <a:ext cx="1500377" cy="1407581"/>
          </a:xfrm>
          <a:prstGeom prst="straightConnector1">
            <a:avLst/>
          </a:prstGeom>
          <a:ln w="8890">
            <a:solidFill>
              <a:srgbClr val="29D925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46BBDD06-4031-7F40-BA12-06CB1CFC9DCA}"/>
              </a:ext>
            </a:extLst>
          </p:cNvPr>
          <p:cNvCxnSpPr>
            <a:cxnSpLocks/>
          </p:cNvCxnSpPr>
          <p:nvPr/>
        </p:nvCxnSpPr>
        <p:spPr>
          <a:xfrm flipV="1">
            <a:off x="4565177" y="465363"/>
            <a:ext cx="1282122" cy="1430992"/>
          </a:xfrm>
          <a:prstGeom prst="straightConnector1">
            <a:avLst/>
          </a:prstGeom>
          <a:ln w="8890">
            <a:solidFill>
              <a:srgbClr val="29D925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D377194B-2D8D-3C4A-90A2-342AC8096072}"/>
              </a:ext>
            </a:extLst>
          </p:cNvPr>
          <p:cNvCxnSpPr>
            <a:cxnSpLocks/>
          </p:cNvCxnSpPr>
          <p:nvPr/>
        </p:nvCxnSpPr>
        <p:spPr>
          <a:xfrm flipV="1">
            <a:off x="4521276" y="499238"/>
            <a:ext cx="442143" cy="708953"/>
          </a:xfrm>
          <a:prstGeom prst="straightConnector1">
            <a:avLst/>
          </a:prstGeom>
          <a:ln w="8890">
            <a:solidFill>
              <a:schemeClr val="accent2">
                <a:lumMod val="75000"/>
              </a:schemeClr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5A5DA7E1-FAD5-4A42-8510-D3F4C09F22DC}"/>
              </a:ext>
            </a:extLst>
          </p:cNvPr>
          <p:cNvCxnSpPr>
            <a:cxnSpLocks/>
          </p:cNvCxnSpPr>
          <p:nvPr/>
        </p:nvCxnSpPr>
        <p:spPr>
          <a:xfrm flipV="1">
            <a:off x="2422089" y="417937"/>
            <a:ext cx="611215" cy="766102"/>
          </a:xfrm>
          <a:prstGeom prst="straightConnector1">
            <a:avLst/>
          </a:prstGeom>
          <a:ln w="8890">
            <a:solidFill>
              <a:schemeClr val="accent2">
                <a:lumMod val="75000"/>
              </a:schemeClr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Rectangle 37">
            <a:extLst>
              <a:ext uri="{FF2B5EF4-FFF2-40B4-BE49-F238E27FC236}">
                <a16:creationId xmlns:a16="http://schemas.microsoft.com/office/drawing/2014/main" id="{11282146-A2EF-F046-8B44-7440ED46D8DF}"/>
              </a:ext>
            </a:extLst>
          </p:cNvPr>
          <p:cNvSpPr/>
          <p:nvPr/>
        </p:nvSpPr>
        <p:spPr>
          <a:xfrm>
            <a:off x="6543571" y="410316"/>
            <a:ext cx="1566248" cy="3103917"/>
          </a:xfrm>
          <a:prstGeom prst="rect">
            <a:avLst/>
          </a:prstGeom>
          <a:solidFill>
            <a:schemeClr val="bg1">
              <a:lumMod val="65000"/>
              <a:alpha val="71000"/>
            </a:schemeClr>
          </a:solidFill>
          <a:ln w="508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42C99AE0-1B08-0745-9326-77FB8C6ACFE3}"/>
              </a:ext>
            </a:extLst>
          </p:cNvPr>
          <p:cNvSpPr/>
          <p:nvPr/>
        </p:nvSpPr>
        <p:spPr>
          <a:xfrm>
            <a:off x="7502952" y="379542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99CD01DC-07D9-5E40-A40C-1F6CD6247BE0}"/>
              </a:ext>
            </a:extLst>
          </p:cNvPr>
          <p:cNvSpPr/>
          <p:nvPr/>
        </p:nvSpPr>
        <p:spPr>
          <a:xfrm>
            <a:off x="2411809" y="401417"/>
            <a:ext cx="1949609" cy="3112816"/>
          </a:xfrm>
          <a:prstGeom prst="rect">
            <a:avLst/>
          </a:prstGeom>
          <a:noFill/>
          <a:ln w="50800">
            <a:solidFill>
              <a:srgbClr val="29D92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04824D4D-FE58-D348-8952-F1B882F87D3D}"/>
              </a:ext>
            </a:extLst>
          </p:cNvPr>
          <p:cNvCxnSpPr>
            <a:cxnSpLocks/>
          </p:cNvCxnSpPr>
          <p:nvPr/>
        </p:nvCxnSpPr>
        <p:spPr>
          <a:xfrm>
            <a:off x="4062429" y="2102352"/>
            <a:ext cx="579613" cy="0"/>
          </a:xfrm>
          <a:prstGeom prst="straightConnector1">
            <a:avLst/>
          </a:prstGeom>
          <a:ln w="63500">
            <a:solidFill>
              <a:srgbClr val="FF0000"/>
            </a:solidFill>
            <a:prstDash val="solid"/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3" name="Rettangolo 47">
            <a:extLst>
              <a:ext uri="{FF2B5EF4-FFF2-40B4-BE49-F238E27FC236}">
                <a16:creationId xmlns:a16="http://schemas.microsoft.com/office/drawing/2014/main" id="{D07E47CA-49FD-1C46-9988-0FB72B6959F5}"/>
              </a:ext>
            </a:extLst>
          </p:cNvPr>
          <p:cNvSpPr/>
          <p:nvPr/>
        </p:nvSpPr>
        <p:spPr>
          <a:xfrm>
            <a:off x="6134195" y="2999986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1</a:t>
            </a:r>
          </a:p>
        </p:txBody>
      </p:sp>
      <p:sp>
        <p:nvSpPr>
          <p:cNvPr id="44" name="Rettangolo 47">
            <a:extLst>
              <a:ext uri="{FF2B5EF4-FFF2-40B4-BE49-F238E27FC236}">
                <a16:creationId xmlns:a16="http://schemas.microsoft.com/office/drawing/2014/main" id="{9C248644-713D-8C40-96EB-96DC0791EEAA}"/>
              </a:ext>
            </a:extLst>
          </p:cNvPr>
          <p:cNvSpPr/>
          <p:nvPr/>
        </p:nvSpPr>
        <p:spPr>
          <a:xfrm>
            <a:off x="3972492" y="2980167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1</a:t>
            </a:r>
          </a:p>
        </p:txBody>
      </p:sp>
      <p:sp>
        <p:nvSpPr>
          <p:cNvPr id="45" name="Rettangolo 47">
            <a:extLst>
              <a:ext uri="{FF2B5EF4-FFF2-40B4-BE49-F238E27FC236}">
                <a16:creationId xmlns:a16="http://schemas.microsoft.com/office/drawing/2014/main" id="{24A45B62-F630-DD42-BEB4-EFF2ECB9BA69}"/>
              </a:ext>
            </a:extLst>
          </p:cNvPr>
          <p:cNvSpPr/>
          <p:nvPr/>
        </p:nvSpPr>
        <p:spPr>
          <a:xfrm>
            <a:off x="6063142" y="2447488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</a:t>
            </a:r>
          </a:p>
        </p:txBody>
      </p:sp>
      <p:sp>
        <p:nvSpPr>
          <p:cNvPr id="46" name="Rettangolo 47">
            <a:extLst>
              <a:ext uri="{FF2B5EF4-FFF2-40B4-BE49-F238E27FC236}">
                <a16:creationId xmlns:a16="http://schemas.microsoft.com/office/drawing/2014/main" id="{457FE782-5610-2548-AF35-BFE121606F65}"/>
              </a:ext>
            </a:extLst>
          </p:cNvPr>
          <p:cNvSpPr/>
          <p:nvPr/>
        </p:nvSpPr>
        <p:spPr>
          <a:xfrm>
            <a:off x="5796997" y="1218240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3</a:t>
            </a:r>
          </a:p>
        </p:txBody>
      </p:sp>
      <p:sp>
        <p:nvSpPr>
          <p:cNvPr id="47" name="Rettangolo 47">
            <a:extLst>
              <a:ext uri="{FF2B5EF4-FFF2-40B4-BE49-F238E27FC236}">
                <a16:creationId xmlns:a16="http://schemas.microsoft.com/office/drawing/2014/main" id="{264949CF-74BA-5547-BA74-ED3C82FD5282}"/>
              </a:ext>
            </a:extLst>
          </p:cNvPr>
          <p:cNvSpPr/>
          <p:nvPr/>
        </p:nvSpPr>
        <p:spPr>
          <a:xfrm>
            <a:off x="5253290" y="558373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4</a:t>
            </a:r>
          </a:p>
        </p:txBody>
      </p:sp>
      <p:sp>
        <p:nvSpPr>
          <p:cNvPr id="48" name="Rettangolo 47">
            <a:extLst>
              <a:ext uri="{FF2B5EF4-FFF2-40B4-BE49-F238E27FC236}">
                <a16:creationId xmlns:a16="http://schemas.microsoft.com/office/drawing/2014/main" id="{47747A4C-1DEC-6240-B653-7A7501A3877D}"/>
              </a:ext>
            </a:extLst>
          </p:cNvPr>
          <p:cNvSpPr/>
          <p:nvPr/>
        </p:nvSpPr>
        <p:spPr>
          <a:xfrm>
            <a:off x="4593107" y="401417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5</a:t>
            </a:r>
          </a:p>
        </p:txBody>
      </p:sp>
      <p:sp>
        <p:nvSpPr>
          <p:cNvPr id="49" name="Rettangolo 47">
            <a:extLst>
              <a:ext uri="{FF2B5EF4-FFF2-40B4-BE49-F238E27FC236}">
                <a16:creationId xmlns:a16="http://schemas.microsoft.com/office/drawing/2014/main" id="{35B50F48-8E06-7740-89C4-CDD0356C204B}"/>
              </a:ext>
            </a:extLst>
          </p:cNvPr>
          <p:cNvSpPr/>
          <p:nvPr/>
        </p:nvSpPr>
        <p:spPr>
          <a:xfrm>
            <a:off x="3142664" y="608055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4</a:t>
            </a:r>
          </a:p>
        </p:txBody>
      </p:sp>
      <p:sp>
        <p:nvSpPr>
          <p:cNvPr id="50" name="Rettangolo 47">
            <a:extLst>
              <a:ext uri="{FF2B5EF4-FFF2-40B4-BE49-F238E27FC236}">
                <a16:creationId xmlns:a16="http://schemas.microsoft.com/office/drawing/2014/main" id="{31B40B71-1137-2441-96FB-C518736EC049}"/>
              </a:ext>
            </a:extLst>
          </p:cNvPr>
          <p:cNvSpPr/>
          <p:nvPr/>
        </p:nvSpPr>
        <p:spPr>
          <a:xfrm>
            <a:off x="3628471" y="1270234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3</a:t>
            </a:r>
          </a:p>
        </p:txBody>
      </p:sp>
      <p:sp>
        <p:nvSpPr>
          <p:cNvPr id="51" name="Rettangolo 47">
            <a:extLst>
              <a:ext uri="{FF2B5EF4-FFF2-40B4-BE49-F238E27FC236}">
                <a16:creationId xmlns:a16="http://schemas.microsoft.com/office/drawing/2014/main" id="{0D4771DB-D836-654B-8216-DBA809FBCC4D}"/>
              </a:ext>
            </a:extLst>
          </p:cNvPr>
          <p:cNvSpPr/>
          <p:nvPr/>
        </p:nvSpPr>
        <p:spPr>
          <a:xfrm>
            <a:off x="3804683" y="2309307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</a:t>
            </a:r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E7FDB8E9-71F0-B444-9275-C09F694E2F83}"/>
              </a:ext>
            </a:extLst>
          </p:cNvPr>
          <p:cNvSpPr/>
          <p:nvPr/>
        </p:nvSpPr>
        <p:spPr>
          <a:xfrm>
            <a:off x="4489074" y="3757983"/>
            <a:ext cx="2953694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solidFill>
                  <a:srgbClr val="FF0000"/>
                </a:solidFill>
                <a:latin typeface="Avenir Book" panose="02000503020000020003" pitchFamily="2" charset="0"/>
              </a:rPr>
              <a:t>Measured with Multi-Blade</a:t>
            </a:r>
          </a:p>
          <a:p>
            <a:r>
              <a:rPr lang="en-GB" b="1" dirty="0">
                <a:solidFill>
                  <a:srgbClr val="FF0000"/>
                </a:solidFill>
                <a:latin typeface="Avenir Book" panose="02000503020000020003" pitchFamily="2" charset="0"/>
              </a:rPr>
              <a:t>@ AMOR (PSI)</a:t>
            </a:r>
            <a:endParaRPr lang="en-GB" b="1" dirty="0">
              <a:solidFill>
                <a:srgbClr val="FF0000"/>
              </a:solidFill>
            </a:endParaRP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51A57204-E5D5-AC45-84EB-BA3D3F287A48}"/>
              </a:ext>
            </a:extLst>
          </p:cNvPr>
          <p:cNvSpPr/>
          <p:nvPr/>
        </p:nvSpPr>
        <p:spPr>
          <a:xfrm>
            <a:off x="2672131" y="3619102"/>
            <a:ext cx="12170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solidFill>
                  <a:srgbClr val="00B050"/>
                </a:solidFill>
                <a:latin typeface="Avenir Book" panose="02000503020000020003" pitchFamily="2" charset="0"/>
              </a:rPr>
              <a:t>Simulated</a:t>
            </a:r>
            <a:endParaRPr lang="en-GB" b="1" dirty="0">
              <a:solidFill>
                <a:srgbClr val="00B050"/>
              </a:solidFill>
            </a:endParaRPr>
          </a:p>
        </p:txBody>
      </p:sp>
      <p:sp>
        <p:nvSpPr>
          <p:cNvPr id="54" name="Rettangolo 47">
            <a:extLst>
              <a:ext uri="{FF2B5EF4-FFF2-40B4-BE49-F238E27FC236}">
                <a16:creationId xmlns:a16="http://schemas.microsoft.com/office/drawing/2014/main" id="{4E3013B3-C82A-AB49-BAE5-9F90580B707D}"/>
              </a:ext>
            </a:extLst>
          </p:cNvPr>
          <p:cNvSpPr/>
          <p:nvPr/>
        </p:nvSpPr>
        <p:spPr>
          <a:xfrm rot="19667679">
            <a:off x="3033075" y="1843919"/>
            <a:ext cx="958916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0.065Å</a:t>
            </a:r>
            <a:r>
              <a:rPr lang="it-IT" sz="1600" baseline="30000" dirty="0">
                <a:latin typeface="Avenir Book" charset="0"/>
                <a:ea typeface="Avenir Book" charset="0"/>
                <a:cs typeface="Avenir Book" charset="0"/>
              </a:rPr>
              <a:t>-1</a:t>
            </a:r>
          </a:p>
        </p:txBody>
      </p:sp>
      <p:sp>
        <p:nvSpPr>
          <p:cNvPr id="55" name="Rettangolo 47">
            <a:extLst>
              <a:ext uri="{FF2B5EF4-FFF2-40B4-BE49-F238E27FC236}">
                <a16:creationId xmlns:a16="http://schemas.microsoft.com/office/drawing/2014/main" id="{AD89474B-A0C8-5741-810C-E7E30F7C1341}"/>
              </a:ext>
            </a:extLst>
          </p:cNvPr>
          <p:cNvSpPr/>
          <p:nvPr/>
        </p:nvSpPr>
        <p:spPr>
          <a:xfrm rot="19362315">
            <a:off x="5261274" y="1890578"/>
            <a:ext cx="958916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0.065Å</a:t>
            </a:r>
            <a:r>
              <a:rPr lang="it-IT" sz="1600" baseline="30000" dirty="0">
                <a:latin typeface="Avenir Book" charset="0"/>
                <a:ea typeface="Avenir Book" charset="0"/>
                <a:cs typeface="Avenir Book" charset="0"/>
              </a:rPr>
              <a:t>-1</a:t>
            </a:r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FB27B9D8-1421-064A-966D-33C2F8F5E2B2}"/>
              </a:ext>
            </a:extLst>
          </p:cNvPr>
          <p:cNvSpPr/>
          <p:nvPr/>
        </p:nvSpPr>
        <p:spPr>
          <a:xfrm>
            <a:off x="2154803" y="5470497"/>
            <a:ext cx="987861" cy="515634"/>
          </a:xfrm>
          <a:prstGeom prst="rect">
            <a:avLst/>
          </a:prstGeom>
          <a:noFill/>
          <a:ln w="50800">
            <a:solidFill>
              <a:srgbClr val="29D92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57" name="Straight Arrow Connector 56">
            <a:extLst>
              <a:ext uri="{FF2B5EF4-FFF2-40B4-BE49-F238E27FC236}">
                <a16:creationId xmlns:a16="http://schemas.microsoft.com/office/drawing/2014/main" id="{038371A2-C097-4345-9FEE-BB02E520A18E}"/>
              </a:ext>
            </a:extLst>
          </p:cNvPr>
          <p:cNvCxnSpPr>
            <a:cxnSpLocks/>
          </p:cNvCxnSpPr>
          <p:nvPr/>
        </p:nvCxnSpPr>
        <p:spPr>
          <a:xfrm flipV="1">
            <a:off x="3142664" y="3520979"/>
            <a:ext cx="1264209" cy="1976275"/>
          </a:xfrm>
          <a:prstGeom prst="straightConnector1">
            <a:avLst/>
          </a:prstGeom>
          <a:ln w="38100">
            <a:solidFill>
              <a:srgbClr val="00B05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5635719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28E61A8E-7655-614E-9241-BD008E20F1EC}"/>
              </a:ext>
            </a:extLst>
          </p:cNvPr>
          <p:cNvSpPr/>
          <p:nvPr/>
        </p:nvSpPr>
        <p:spPr>
          <a:xfrm>
            <a:off x="2053326" y="1474630"/>
            <a:ext cx="4165148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Avenir Roman" panose="02000503020000020003" pitchFamily="2" charset="0"/>
              </a:rPr>
              <a:t>Great interest in having a permanent </a:t>
            </a:r>
          </a:p>
          <a:p>
            <a:pPr algn="ctr"/>
            <a:r>
              <a:rPr lang="en-US" b="1" dirty="0">
                <a:latin typeface="Avenir Roman" panose="02000503020000020003" pitchFamily="2" charset="0"/>
              </a:rPr>
              <a:t>Multi-Blade detector for AMOR (PSI) </a:t>
            </a:r>
            <a:r>
              <a:rPr lang="en-US" dirty="0">
                <a:latin typeface="Avenir Roman" panose="02000503020000020003" pitchFamily="2" charset="0"/>
              </a:rPr>
              <a:t>by 2022</a:t>
            </a:r>
            <a:r>
              <a:rPr lang="en-US" sz="1400" dirty="0">
                <a:latin typeface="Avenir Roman" panose="02000503020000020003" pitchFamily="2" charset="0"/>
              </a:rPr>
              <a:t>.</a:t>
            </a:r>
            <a:endParaRPr lang="en-GB" sz="1400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6E07B29C-8352-1D44-BECE-A70CA74E7AF4}"/>
              </a:ext>
            </a:extLst>
          </p:cNvPr>
          <p:cNvSpPr/>
          <p:nvPr/>
        </p:nvSpPr>
        <p:spPr>
          <a:xfrm>
            <a:off x="110550" y="4046344"/>
            <a:ext cx="4033187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u="sng" dirty="0">
                <a:latin typeface="Avenir Roman" panose="02000503020000020003" pitchFamily="2" charset="0"/>
              </a:rPr>
              <a:t>Beneficial for ESS</a:t>
            </a:r>
          </a:p>
          <a:p>
            <a:pPr algn="ctr"/>
            <a:r>
              <a:rPr lang="en-US" sz="1400" dirty="0">
                <a:solidFill>
                  <a:srgbClr val="FF0000"/>
                </a:solidFill>
                <a:latin typeface="Avenir Roman" panose="02000503020000020003" pitchFamily="2" charset="0"/>
              </a:rPr>
              <a:t>OPPORTUNITY</a:t>
            </a:r>
          </a:p>
          <a:p>
            <a:pPr algn="ctr"/>
            <a:endParaRPr lang="en-US" sz="1400" dirty="0">
              <a:latin typeface="Avenir Roman" panose="02000503020000020003" pitchFamily="2" charset="0"/>
            </a:endParaRPr>
          </a:p>
          <a:p>
            <a:r>
              <a:rPr lang="en-US" sz="1600" dirty="0">
                <a:latin typeface="Avenir Roman" panose="02000503020000020003" pitchFamily="2" charset="0"/>
              </a:rPr>
              <a:t>An </a:t>
            </a:r>
            <a:r>
              <a:rPr lang="en-US" sz="1600" dirty="0" err="1">
                <a:latin typeface="Avenir Roman" panose="02000503020000020003" pitchFamily="2" charset="0"/>
              </a:rPr>
              <a:t>Estia</a:t>
            </a:r>
            <a:r>
              <a:rPr lang="en-US" sz="1600" dirty="0">
                <a:latin typeface="Avenir Roman" panose="02000503020000020003" pitchFamily="2" charset="0"/>
              </a:rPr>
              <a:t> before </a:t>
            </a:r>
            <a:r>
              <a:rPr lang="en-US" sz="1600" dirty="0" err="1">
                <a:latin typeface="Avenir Roman" panose="02000503020000020003" pitchFamily="2" charset="0"/>
              </a:rPr>
              <a:t>Estia</a:t>
            </a:r>
            <a:r>
              <a:rPr lang="en-US" sz="1600" dirty="0">
                <a:latin typeface="Avenir Roman" panose="02000503020000020003" pitchFamily="2" charset="0"/>
              </a:rPr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Roman" panose="02000503020000020003" pitchFamily="2" charset="0"/>
              </a:rPr>
              <a:t>Full data chain with the ESS system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 err="1">
                <a:latin typeface="Avenir Roman" panose="02000503020000020003" pitchFamily="2" charset="0"/>
              </a:rPr>
              <a:t>Estia</a:t>
            </a:r>
            <a:r>
              <a:rPr lang="en-US" sz="1600" dirty="0">
                <a:latin typeface="Avenir Roman" panose="02000503020000020003" pitchFamily="2" charset="0"/>
              </a:rPr>
              <a:t> commissioning straight forward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Roman" panose="02000503020000020003" pitchFamily="2" charset="0"/>
              </a:rPr>
              <a:t>Debugging on all systems beforehand </a:t>
            </a:r>
          </a:p>
          <a:p>
            <a:pPr algn="ctr"/>
            <a:endParaRPr lang="en-GB" sz="1400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976F4F86-A594-3F4D-8448-56061EE95F13}"/>
              </a:ext>
            </a:extLst>
          </p:cNvPr>
          <p:cNvSpPr/>
          <p:nvPr/>
        </p:nvSpPr>
        <p:spPr>
          <a:xfrm>
            <a:off x="4559471" y="4046344"/>
            <a:ext cx="3108603" cy="12618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u="sng" dirty="0">
                <a:latin typeface="Avenir Roman" panose="02000503020000020003" pitchFamily="2" charset="0"/>
              </a:rPr>
              <a:t>Beneficial for PSI</a:t>
            </a:r>
          </a:p>
          <a:p>
            <a:pPr algn="ctr"/>
            <a:endParaRPr lang="en-US" sz="1400" dirty="0">
              <a:latin typeface="Avenir Roman" panose="02000503020000020003" pitchFamily="2" charset="0"/>
            </a:endParaRPr>
          </a:p>
          <a:p>
            <a:pPr algn="ctr"/>
            <a:r>
              <a:rPr lang="en-US" sz="1400" dirty="0">
                <a:latin typeface="Avenir Roman" panose="02000503020000020003" pitchFamily="2" charset="0"/>
              </a:rPr>
              <a:t>Best resolution, best rate capability detector for Reflectometry</a:t>
            </a:r>
          </a:p>
          <a:p>
            <a:pPr algn="ctr"/>
            <a:endParaRPr lang="en-GB" sz="1400" dirty="0"/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69C4EDF9-3122-7B44-8F4D-15C86E011E2B}"/>
              </a:ext>
            </a:extLst>
          </p:cNvPr>
          <p:cNvCxnSpPr>
            <a:cxnSpLocks/>
          </p:cNvCxnSpPr>
          <p:nvPr/>
        </p:nvCxnSpPr>
        <p:spPr>
          <a:xfrm flipV="1">
            <a:off x="2053326" y="2446346"/>
            <a:ext cx="1724776" cy="1395552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F06A7107-FF66-7145-B92A-6E597BFE3D2F}"/>
              </a:ext>
            </a:extLst>
          </p:cNvPr>
          <p:cNvCxnSpPr>
            <a:cxnSpLocks/>
          </p:cNvCxnSpPr>
          <p:nvPr/>
        </p:nvCxnSpPr>
        <p:spPr>
          <a:xfrm flipH="1" flipV="1">
            <a:off x="4490709" y="2443310"/>
            <a:ext cx="1551847" cy="1398588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3" name="Picture 22">
            <a:extLst>
              <a:ext uri="{FF2B5EF4-FFF2-40B4-BE49-F238E27FC236}">
                <a16:creationId xmlns:a16="http://schemas.microsoft.com/office/drawing/2014/main" id="{9FC43E36-C779-4846-9575-6BBA48360A01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007807" y="872758"/>
            <a:ext cx="5847909" cy="4385932"/>
          </a:xfrm>
          <a:prstGeom prst="rect">
            <a:avLst/>
          </a:prstGeom>
        </p:spPr>
      </p:pic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21B0CB4B-ECA1-314B-AD88-98F51F864538}"/>
              </a:ext>
            </a:extLst>
          </p:cNvPr>
          <p:cNvCxnSpPr>
            <a:cxnSpLocks/>
          </p:cNvCxnSpPr>
          <p:nvPr/>
        </p:nvCxnSpPr>
        <p:spPr>
          <a:xfrm flipH="1">
            <a:off x="10003249" y="1962661"/>
            <a:ext cx="525748" cy="748453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FAEEC469-6E82-D042-9F67-AB941A554964}"/>
              </a:ext>
            </a:extLst>
          </p:cNvPr>
          <p:cNvCxnSpPr>
            <a:cxnSpLocks/>
          </p:cNvCxnSpPr>
          <p:nvPr/>
        </p:nvCxnSpPr>
        <p:spPr>
          <a:xfrm flipH="1">
            <a:off x="9396568" y="2815899"/>
            <a:ext cx="467877" cy="439093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8" name="Picture 27">
            <a:extLst>
              <a:ext uri="{FF2B5EF4-FFF2-40B4-BE49-F238E27FC236}">
                <a16:creationId xmlns:a16="http://schemas.microsoft.com/office/drawing/2014/main" id="{6CF7C7C9-7C25-2949-B431-77310A8A323B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-193030" y="344261"/>
            <a:ext cx="2118061" cy="1588546"/>
          </a:xfrm>
          <a:prstGeom prst="rect">
            <a:avLst/>
          </a:prstGeom>
        </p:spPr>
      </p:pic>
      <p:sp>
        <p:nvSpPr>
          <p:cNvPr id="29" name="Rectangle 28">
            <a:extLst>
              <a:ext uri="{FF2B5EF4-FFF2-40B4-BE49-F238E27FC236}">
                <a16:creationId xmlns:a16="http://schemas.microsoft.com/office/drawing/2014/main" id="{B73DBD22-F3A7-3146-AD42-2EE2A85EF12C}"/>
              </a:ext>
            </a:extLst>
          </p:cNvPr>
          <p:cNvSpPr/>
          <p:nvPr/>
        </p:nvSpPr>
        <p:spPr>
          <a:xfrm>
            <a:off x="1589549" y="10912"/>
            <a:ext cx="3108603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Many thanks to </a:t>
            </a:r>
          </a:p>
          <a:p>
            <a:r>
              <a:rPr lang="en-US" sz="1400" dirty="0" err="1">
                <a:solidFill>
                  <a:srgbClr val="666666"/>
                </a:solidFill>
                <a:latin typeface="Avenir Roman" panose="02000503020000020003" pitchFamily="2" charset="0"/>
              </a:rPr>
              <a:t>Jochen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 </a:t>
            </a:r>
            <a:r>
              <a:rPr lang="en-US" sz="1400" dirty="0" err="1">
                <a:solidFill>
                  <a:srgbClr val="666666"/>
                </a:solidFill>
                <a:latin typeface="Avenir Roman" panose="02000503020000020003" pitchFamily="2" charset="0"/>
              </a:rPr>
              <a:t>Stahn</a:t>
            </a:r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 </a:t>
            </a:r>
          </a:p>
          <a:p>
            <a:r>
              <a:rPr lang="en-US" sz="1400" dirty="0">
                <a:solidFill>
                  <a:srgbClr val="666666"/>
                </a:solidFill>
                <a:latin typeface="Avenir Roman" panose="02000503020000020003" pitchFamily="2" charset="0"/>
              </a:rPr>
              <a:t>for the support</a:t>
            </a:r>
            <a:endParaRPr lang="en-GB" sz="1400" dirty="0"/>
          </a:p>
        </p:txBody>
      </p:sp>
    </p:spTree>
    <p:extLst>
      <p:ext uri="{BB962C8B-B14F-4D97-AF65-F5344CB8AC3E}">
        <p14:creationId xmlns:p14="http://schemas.microsoft.com/office/powerpoint/2010/main" val="381703589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3" name="Table 3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1566582"/>
              </p:ext>
            </p:extLst>
          </p:nvPr>
        </p:nvGraphicFramePr>
        <p:xfrm>
          <a:off x="3085524" y="842528"/>
          <a:ext cx="5612081" cy="39624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45323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15884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efficiency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44% @ 2.5 </a:t>
                      </a:r>
                      <a:r>
                        <a:rPr lang="en-US" sz="160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57% @ 4.   </a:t>
                      </a:r>
                      <a:r>
                        <a:rPr lang="en-US" sz="160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82% @ 12  </a:t>
                      </a:r>
                      <a:r>
                        <a:rPr lang="en-US" sz="160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spatial resolution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0.5 x 3.5 mm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uniformity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±1.5%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stability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2% </a:t>
                      </a:r>
                      <a:r>
                        <a:rPr lang="en-US" sz="14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(over days)</a:t>
                      </a:r>
                      <a:endParaRPr lang="en-US" sz="16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counting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rate capability</a:t>
                      </a: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(peak rate)</a:t>
                      </a:r>
                      <a:endParaRPr lang="en-US" sz="16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Tx/>
                        <a:buNone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&gt;3.5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kHz/mm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(lower limit)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&gt;60kHz / 30mm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</a:t>
                      </a: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(lower limit)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gamma-ray sensitivity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&lt; 10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-7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(with 100keV threshold)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fast neutron sensitivity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&lt; 10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-5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(with 100keV threshold)</a:t>
                      </a:r>
                      <a:endParaRPr lang="en-US" sz="1600" baseline="300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gas gain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60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overlap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50% eff. drop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in 0.5mm gap</a:t>
                      </a:r>
                      <a:endParaRPr lang="en-US" sz="16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</a:tbl>
          </a:graphicData>
        </a:graphic>
      </p:graphicFrame>
      <p:pic>
        <p:nvPicPr>
          <p:cNvPr id="56" name="Picture 5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1347" y="1933110"/>
            <a:ext cx="1812370" cy="1597889"/>
          </a:xfrm>
          <a:prstGeom prst="rect">
            <a:avLst/>
          </a:prstGeom>
        </p:spPr>
      </p:pic>
      <p:grpSp>
        <p:nvGrpSpPr>
          <p:cNvPr id="12" name="Group 11"/>
          <p:cNvGrpSpPr/>
          <p:nvPr/>
        </p:nvGrpSpPr>
        <p:grpSpPr>
          <a:xfrm>
            <a:off x="0" y="6349262"/>
            <a:ext cx="12192000" cy="501650"/>
            <a:chOff x="0" y="6367663"/>
            <a:chExt cx="12192000" cy="501650"/>
          </a:xfrm>
        </p:grpSpPr>
        <p:sp>
          <p:nvSpPr>
            <p:cNvPr id="13" name="Rectangle 12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4" name="Picture 13" descr="Screen Shot 2014-10-14 at 09.12.54.png"/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/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9" name="Picture 18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8188" y="832751"/>
            <a:ext cx="291780" cy="337850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4689" y="1655501"/>
            <a:ext cx="291780" cy="337850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4689" y="2441757"/>
            <a:ext cx="291780" cy="337850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36591" y="3364352"/>
            <a:ext cx="291780" cy="337850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96229" y="4088874"/>
            <a:ext cx="291780" cy="337850"/>
          </a:xfrm>
          <a:prstGeom prst="rect">
            <a:avLst/>
          </a:prstGeom>
        </p:spPr>
      </p:pic>
      <p:sp>
        <p:nvSpPr>
          <p:cNvPr id="26" name="Rectangle 83"/>
          <p:cNvSpPr>
            <a:spLocks noChangeArrowheads="1"/>
          </p:cNvSpPr>
          <p:nvPr/>
        </p:nvSpPr>
        <p:spPr bwMode="auto">
          <a:xfrm rot="16200000">
            <a:off x="926927" y="2449563"/>
            <a:ext cx="2927256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0AC00"/>
                </a:solidFill>
                <a:latin typeface="Avenir Book"/>
                <a:cs typeface="Avenir Book"/>
              </a:rPr>
              <a:t>Matching</a:t>
            </a:r>
            <a:r>
              <a:rPr lang="en-US" sz="1600" dirty="0">
                <a:solidFill>
                  <a:srgbClr val="00AC00"/>
                </a:solidFill>
                <a:latin typeface="Avenir Book"/>
                <a:cs typeface="Avenir Book"/>
              </a:rPr>
              <a:t> ESS requirements </a:t>
            </a:r>
          </a:p>
        </p:txBody>
      </p:sp>
      <p:sp>
        <p:nvSpPr>
          <p:cNvPr id="27" name="Rectangle 83"/>
          <p:cNvSpPr>
            <a:spLocks noChangeArrowheads="1"/>
          </p:cNvSpPr>
          <p:nvPr/>
        </p:nvSpPr>
        <p:spPr bwMode="auto">
          <a:xfrm>
            <a:off x="8683730" y="1698626"/>
            <a:ext cx="309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x3 better than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sp>
        <p:nvSpPr>
          <p:cNvPr id="28" name="Rectangle 83"/>
          <p:cNvSpPr>
            <a:spLocks noChangeArrowheads="1"/>
          </p:cNvSpPr>
          <p:nvPr/>
        </p:nvSpPr>
        <p:spPr bwMode="auto">
          <a:xfrm>
            <a:off x="8697605" y="2886197"/>
            <a:ext cx="3418838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&gt;20 better than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pic>
        <p:nvPicPr>
          <p:cNvPr id="31" name="Picture 30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93312" y="4454851"/>
            <a:ext cx="291780" cy="337850"/>
          </a:xfrm>
          <a:prstGeom prst="rect">
            <a:avLst/>
          </a:prstGeom>
        </p:spPr>
      </p:pic>
      <p:pic>
        <p:nvPicPr>
          <p:cNvPr id="34" name="Picture 33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8188" y="3745793"/>
            <a:ext cx="291780" cy="337850"/>
          </a:xfrm>
          <a:prstGeom prst="rect">
            <a:avLst/>
          </a:prstGeom>
        </p:spPr>
      </p:pic>
      <p:sp>
        <p:nvSpPr>
          <p:cNvPr id="37" name="Rectangle 36">
            <a:extLst>
              <a:ext uri="{FF2B5EF4-FFF2-40B4-BE49-F238E27FC236}">
                <a16:creationId xmlns:a16="http://schemas.microsoft.com/office/drawing/2014/main" id="{6A4364C2-03B3-A840-AF9F-3E1AF6A04BF8}"/>
              </a:ext>
            </a:extLst>
          </p:cNvPr>
          <p:cNvSpPr/>
          <p:nvPr/>
        </p:nvSpPr>
        <p:spPr>
          <a:xfrm>
            <a:off x="385233" y="5093500"/>
            <a:ext cx="11421533" cy="1200329"/>
          </a:xfrm>
          <a:prstGeom prst="rect">
            <a:avLst/>
          </a:prstGeom>
          <a:noFill/>
          <a:ln w="254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sv-SE" sz="1200" dirty="0">
                <a:latin typeface="Avenir Roman" panose="02000503020000020003" pitchFamily="2" charset="0"/>
              </a:rPr>
              <a:t>G. Mauri et al., The Multi-</a:t>
            </a:r>
            <a:r>
              <a:rPr lang="sv-SE" sz="1200" dirty="0" err="1">
                <a:latin typeface="Avenir Roman" panose="02000503020000020003" pitchFamily="2" charset="0"/>
              </a:rPr>
              <a:t>Blade</a:t>
            </a:r>
            <a:r>
              <a:rPr lang="sv-SE" sz="1200" dirty="0">
                <a:latin typeface="Avenir Roman" panose="02000503020000020003" pitchFamily="2" charset="0"/>
              </a:rPr>
              <a:t> Boron-10-based neutron </a:t>
            </a:r>
            <a:r>
              <a:rPr lang="sv-SE" sz="1200" dirty="0" err="1">
                <a:latin typeface="Avenir Roman" panose="02000503020000020003" pitchFamily="2" charset="0"/>
              </a:rPr>
              <a:t>detector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performance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using</a:t>
            </a:r>
            <a:r>
              <a:rPr lang="sv-SE" sz="1200" dirty="0">
                <a:latin typeface="Avenir Roman" panose="02000503020000020003" pitchFamily="2" charset="0"/>
              </a:rPr>
              <a:t> a </a:t>
            </a:r>
            <a:r>
              <a:rPr lang="sv-SE" sz="1200" dirty="0" err="1">
                <a:latin typeface="Avenir Roman" panose="02000503020000020003" pitchFamily="2" charset="0"/>
              </a:rPr>
              <a:t>focusing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reflectometer</a:t>
            </a:r>
            <a:r>
              <a:rPr lang="sv-SE" sz="1200" dirty="0">
                <a:latin typeface="Avenir Roman" panose="02000503020000020003" pitchFamily="2" charset="0"/>
              </a:rPr>
              <a:t>, JINST 15, P03010 (2020).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 et al.,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Characterization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of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the Multi-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Blade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10B-based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detector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at the CRISP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reflectometer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at ISIS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JINST 13 P05009 (2018).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Neutron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reflectometry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with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the Multi-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Blade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10B-based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detector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,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Proc. R. Soc. A 474: 20180266 (2018).</a:t>
            </a:r>
          </a:p>
          <a:p>
            <a:pPr algn="just"/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Fast neutron sensitivity of neutron detectors based on boron-10 converter layers. JINST 13 P03004 (2018).</a:t>
            </a:r>
          </a:p>
          <a:p>
            <a:pPr algn="just"/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 et al., The Multi-Blade Boron-10-based Neutron Detector for high intensity Neutron Reflectometry at ESS, JINST 12 P03013 (2017).</a:t>
            </a:r>
          </a:p>
          <a:p>
            <a:pPr algn="just"/>
            <a:r>
              <a:rPr lang="en-US" sz="1200" dirty="0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200" dirty="0" err="1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200" dirty="0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 et al.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Study of a high spatial resolution </a:t>
            </a:r>
            <a:r>
              <a:rPr lang="en-US" sz="1200" baseline="30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10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B-based thermal neutron detector for neutron reflectometry: the Multi-Blade prototype</a:t>
            </a:r>
            <a:r>
              <a:rPr lang="en-US" sz="1200" dirty="0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, JINST 9 P03007 (2014).</a:t>
            </a:r>
            <a:endParaRPr lang="en-US" sz="1200" dirty="0">
              <a:latin typeface="Avenir Roman" panose="02000503020000020003" pitchFamily="2" charset="0"/>
              <a:ea typeface="Avenir Book" charset="0"/>
              <a:cs typeface="Avenir Book" charset="0"/>
            </a:endParaRP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E81D2C1D-886A-464E-AD85-FDF178349E46}"/>
              </a:ext>
            </a:extLst>
          </p:cNvPr>
          <p:cNvSpPr/>
          <p:nvPr/>
        </p:nvSpPr>
        <p:spPr>
          <a:xfrm>
            <a:off x="4203588" y="388702"/>
            <a:ext cx="378482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 characterization </a:t>
            </a:r>
          </a:p>
        </p:txBody>
      </p:sp>
      <p:sp>
        <p:nvSpPr>
          <p:cNvPr id="32" name="Rectangle 83">
            <a:extLst>
              <a:ext uri="{FF2B5EF4-FFF2-40B4-BE49-F238E27FC236}">
                <a16:creationId xmlns:a16="http://schemas.microsoft.com/office/drawing/2014/main" id="{2EE275F6-290D-FA42-A050-24306701EED5}"/>
              </a:ext>
            </a:extLst>
          </p:cNvPr>
          <p:cNvSpPr>
            <a:spLocks noChangeArrowheads="1"/>
          </p:cNvSpPr>
          <p:nvPr/>
        </p:nvSpPr>
        <p:spPr bwMode="auto">
          <a:xfrm>
            <a:off x="8661477" y="3738505"/>
            <a:ext cx="288032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x100 better than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sp>
        <p:nvSpPr>
          <p:cNvPr id="35" name="Rectangle 83">
            <a:extLst>
              <a:ext uri="{FF2B5EF4-FFF2-40B4-BE49-F238E27FC236}">
                <a16:creationId xmlns:a16="http://schemas.microsoft.com/office/drawing/2014/main" id="{8D02EEE5-F967-FF44-80BB-D3FB6F016E8C}"/>
              </a:ext>
            </a:extLst>
          </p:cNvPr>
          <p:cNvSpPr>
            <a:spLocks noChangeArrowheads="1"/>
          </p:cNvSpPr>
          <p:nvPr/>
        </p:nvSpPr>
        <p:spPr bwMode="auto">
          <a:xfrm>
            <a:off x="8697605" y="3367052"/>
            <a:ext cx="3418838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as good as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pic>
        <p:nvPicPr>
          <p:cNvPr id="39" name="Picture 38">
            <a:extLst>
              <a:ext uri="{FF2B5EF4-FFF2-40B4-BE49-F238E27FC236}">
                <a16:creationId xmlns:a16="http://schemas.microsoft.com/office/drawing/2014/main" id="{E3707AEE-3CB7-7F45-9230-4532B2F03FDF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28083" y="2864972"/>
            <a:ext cx="291780" cy="337850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970CBD27-AEA2-564A-B199-8EC8B617B510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994" t="12372" r="18031" b="14041"/>
          <a:stretch/>
        </p:blipFill>
        <p:spPr>
          <a:xfrm>
            <a:off x="10483313" y="64129"/>
            <a:ext cx="1633130" cy="1382935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5FAD870E-23DB-E045-9FB4-5EABF99B67B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9210199" y="191459"/>
            <a:ext cx="1172843" cy="1220807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52B873F-1F8E-A146-A40D-72495C8682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18</a:t>
            </a:fld>
            <a:endParaRPr lang="it-IT"/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9425EC41-BEDA-444F-A2B9-34AE0983AD88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7BB37CED-C177-0E40-850F-70DA10FA6D9B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1510" y="2049993"/>
            <a:ext cx="291780" cy="3378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960513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>
            <a:extLst>
              <a:ext uri="{FF2B5EF4-FFF2-40B4-BE49-F238E27FC236}">
                <a16:creationId xmlns:a16="http://schemas.microsoft.com/office/drawing/2014/main" id="{E066D1D7-B06C-B14F-B7B1-45AFB0D0667E}"/>
              </a:ext>
            </a:extLst>
          </p:cNvPr>
          <p:cNvSpPr/>
          <p:nvPr/>
        </p:nvSpPr>
        <p:spPr>
          <a:xfrm>
            <a:off x="153841" y="418592"/>
            <a:ext cx="11884313" cy="384720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en-US" sz="1600" u="sng" dirty="0" err="1">
                <a:solidFill>
                  <a:schemeClr val="tx1">
                    <a:lumMod val="50000"/>
                    <a:lumOff val="50000"/>
                  </a:schemeClr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Multi_blade</a:t>
            </a:r>
            <a:r>
              <a:rPr lang="en-US" sz="1600" u="sng" dirty="0">
                <a:solidFill>
                  <a:schemeClr val="tx1">
                    <a:lumMod val="50000"/>
                    <a:lumOff val="50000"/>
                  </a:schemeClr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 detector</a:t>
            </a:r>
          </a:p>
          <a:p>
            <a:endParaRPr lang="sv-SE" sz="1200" dirty="0">
              <a:latin typeface="Avenir Roman" panose="02000503020000020003" pitchFamily="2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sv-SE" sz="1200" dirty="0">
                <a:latin typeface="Avenir Roman" panose="02000503020000020003" pitchFamily="2" charset="0"/>
              </a:rPr>
              <a:t>G. Mauri et al., The Multi-</a:t>
            </a:r>
            <a:r>
              <a:rPr lang="sv-SE" sz="1200" dirty="0" err="1">
                <a:latin typeface="Avenir Roman" panose="02000503020000020003" pitchFamily="2" charset="0"/>
              </a:rPr>
              <a:t>Blade</a:t>
            </a:r>
            <a:r>
              <a:rPr lang="sv-SE" sz="1200" dirty="0">
                <a:latin typeface="Avenir Roman" panose="02000503020000020003" pitchFamily="2" charset="0"/>
              </a:rPr>
              <a:t> Boron-10-based neutron </a:t>
            </a:r>
            <a:r>
              <a:rPr lang="sv-SE" sz="1200" dirty="0" err="1">
                <a:latin typeface="Avenir Roman" panose="02000503020000020003" pitchFamily="2" charset="0"/>
              </a:rPr>
              <a:t>detector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performance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using</a:t>
            </a:r>
            <a:r>
              <a:rPr lang="sv-SE" sz="1200" dirty="0">
                <a:latin typeface="Avenir Roman" panose="02000503020000020003" pitchFamily="2" charset="0"/>
              </a:rPr>
              <a:t> a </a:t>
            </a:r>
            <a:r>
              <a:rPr lang="sv-SE" sz="1200" dirty="0" err="1">
                <a:latin typeface="Avenir Roman" panose="02000503020000020003" pitchFamily="2" charset="0"/>
              </a:rPr>
              <a:t>focusing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reflectometer</a:t>
            </a:r>
            <a:r>
              <a:rPr lang="sv-SE" sz="1200" dirty="0">
                <a:latin typeface="Avenir Roman" panose="02000503020000020003" pitchFamily="2" charset="0"/>
              </a:rPr>
              <a:t>, JINST 15, P03010 (2020) (</a:t>
            </a:r>
            <a:r>
              <a:rPr lang="sv-SE" sz="1200" dirty="0" err="1">
                <a:latin typeface="Avenir Roman" panose="02000503020000020003" pitchFamily="2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</a:rPr>
              <a:t>: 2001:02965).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Characterization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of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the Multi-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Blade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10B-based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detector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at the CRISP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reflectometer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at ISIS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, JINST 13 P05009 (2018) (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arxiv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: 1803.09589)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G. Mauri et al., 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Neutron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reflectometry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with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the Multi-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Blade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10B-based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detector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, Proc. R.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Soc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A 474: 20180266 (2018) 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1804.03962).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G. Mauri et al., Fast neutron sensitivity of neutron detectors based on boron-10 converter layers, JINST 13 P03004 (2018) (a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1712.05614).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The Multi-Blade Boron-10-based Neutron Detector for high intensity Neutron Reflectometry at ESS, JINST 12 P03013 (2017) 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1701.07623).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Neutron reflectometry on highly absorbing films and its application to </a:t>
            </a:r>
            <a:r>
              <a:rPr lang="en-US" sz="1200" baseline="30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10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B</a:t>
            </a:r>
            <a:r>
              <a:rPr lang="en-US" sz="1200" baseline="-25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4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C-based neutron detectors, Proc. R. Soc. A 472, Issue 2185 (2016) (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arxiv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: 1510.01085v1).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 Study of a high spatial resolution </a:t>
            </a:r>
            <a:r>
              <a:rPr lang="en-US" sz="1200" baseline="30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10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B-based thermal neutron detector for neutron reflectometry:  the Multi-Blade prototype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,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JINST 9 P03007 (2014) 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1312.2473).</a:t>
            </a: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and P. Van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Esch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,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Analytical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modeling of thin film neutron converters and its application to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thermal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 neutron gas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detectors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, JINST 8 P04020 (2013) 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1302.3153).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14" name="Rectangle 13">
            <a:extLst>
              <a:ext uri="{FF2B5EF4-FFF2-40B4-BE49-F238E27FC236}">
                <a16:creationId xmlns:a16="http://schemas.microsoft.com/office/drawing/2014/main" id="{53D73AAB-C9DE-4A40-B282-7708A3D249AD}"/>
              </a:ext>
            </a:extLst>
          </p:cNvPr>
          <p:cNvSpPr/>
          <p:nvPr/>
        </p:nvSpPr>
        <p:spPr>
          <a:xfrm>
            <a:off x="42040" y="4328"/>
            <a:ext cx="169399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dirty="0">
                <a:latin typeface="Avenir Book"/>
                <a:cs typeface="Avenir Book"/>
              </a:rPr>
              <a:t>References</a:t>
            </a:r>
            <a:endParaRPr lang="en-US" b="1" dirty="0">
              <a:latin typeface="Avenir Book"/>
              <a:cs typeface="Avenir Book"/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9D0818E-9116-E54F-89CB-3B2AE15B4B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19</a:t>
            </a:fld>
            <a:endParaRPr lang="it-IT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C537F984-993F-564C-B784-485C1AED506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17" name="Rectangle 16">
            <a:extLst>
              <a:ext uri="{FF2B5EF4-FFF2-40B4-BE49-F238E27FC236}">
                <a16:creationId xmlns:a16="http://schemas.microsoft.com/office/drawing/2014/main" id="{BE941101-BF50-F147-BDCD-8DC62CA03D30}"/>
              </a:ext>
            </a:extLst>
          </p:cNvPr>
          <p:cNvSpPr/>
          <p:nvPr/>
        </p:nvSpPr>
        <p:spPr>
          <a:xfrm>
            <a:off x="153841" y="4406772"/>
            <a:ext cx="11884313" cy="70788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en-US" sz="1600" u="sng" dirty="0">
                <a:solidFill>
                  <a:srgbClr val="29D925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Gamma-ray sensitivity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sv-SE" sz="1200" dirty="0">
                <a:latin typeface="Avenir Roman" panose="02000503020000020003" pitchFamily="2" charset="0"/>
              </a:rPr>
              <a:t>A. </a:t>
            </a:r>
            <a:r>
              <a:rPr lang="sv-SE" sz="1200" dirty="0" err="1">
                <a:latin typeface="Avenir Roman" panose="02000503020000020003" pitchFamily="2" charset="0"/>
              </a:rPr>
              <a:t>Khaplanov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et al.</a:t>
            </a:r>
            <a:r>
              <a:rPr lang="sv-SE" sz="1200" dirty="0">
                <a:latin typeface="Avenir Roman" panose="02000503020000020003" pitchFamily="2" charset="0"/>
              </a:rPr>
              <a:t>, </a:t>
            </a:r>
            <a:r>
              <a:rPr lang="sv-SE" sz="1200" dirty="0" err="1">
                <a:latin typeface="Avenir Roman" panose="02000503020000020003" pitchFamily="2" charset="0"/>
              </a:rPr>
              <a:t>Investigation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of</a:t>
            </a:r>
            <a:r>
              <a:rPr lang="sv-SE" sz="1200" dirty="0">
                <a:latin typeface="Avenir Roman" panose="02000503020000020003" pitchFamily="2" charset="0"/>
              </a:rPr>
              <a:t> gamma-</a:t>
            </a:r>
            <a:r>
              <a:rPr lang="sv-SE" sz="1200" dirty="0" err="1">
                <a:latin typeface="Avenir Roman" panose="02000503020000020003" pitchFamily="2" charset="0"/>
              </a:rPr>
              <a:t>ray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sensitivity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of</a:t>
            </a:r>
            <a:r>
              <a:rPr lang="sv-SE" sz="1200" dirty="0">
                <a:latin typeface="Avenir Roman" panose="02000503020000020003" pitchFamily="2" charset="0"/>
              </a:rPr>
              <a:t> neutron </a:t>
            </a:r>
            <a:r>
              <a:rPr lang="sv-SE" sz="1200" dirty="0" err="1">
                <a:latin typeface="Avenir Roman" panose="02000503020000020003" pitchFamily="2" charset="0"/>
              </a:rPr>
              <a:t>detectors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based</a:t>
            </a:r>
            <a:r>
              <a:rPr lang="sv-SE" sz="1200" dirty="0">
                <a:latin typeface="Avenir Roman" panose="02000503020000020003" pitchFamily="2" charset="0"/>
              </a:rPr>
              <a:t> on </a:t>
            </a:r>
            <a:r>
              <a:rPr lang="sv-SE" sz="1200" dirty="0" err="1">
                <a:latin typeface="Avenir Roman" panose="02000503020000020003" pitchFamily="2" charset="0"/>
              </a:rPr>
              <a:t>thin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converter</a:t>
            </a:r>
            <a:r>
              <a:rPr lang="sv-SE" sz="1200" dirty="0">
                <a:latin typeface="Avenir Roman" panose="02000503020000020003" pitchFamily="2" charset="0"/>
              </a:rPr>
              <a:t> films, JINST 8 P10025 (2013) (</a:t>
            </a:r>
            <a:r>
              <a:rPr lang="sv-SE" sz="1200" dirty="0" err="1">
                <a:latin typeface="Avenir Roman" panose="02000503020000020003" pitchFamily="2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</a:rPr>
              <a:t>: 1306:6247). </a:t>
            </a: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The Multi-Blade Boron-10-based Neutron Detector for high intensity Neutron Reflectometry at ESS, JINST 12 P03013 (2017) 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1701.07623).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7EE688C5-B127-4346-8F91-AF35642F6632}"/>
              </a:ext>
            </a:extLst>
          </p:cNvPr>
          <p:cNvSpPr/>
          <p:nvPr/>
        </p:nvSpPr>
        <p:spPr>
          <a:xfrm>
            <a:off x="153842" y="5249697"/>
            <a:ext cx="11884313" cy="107721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en-US" sz="1600" u="sng" dirty="0">
                <a:solidFill>
                  <a:srgbClr val="FF0000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Fast neutron sensitivity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sv-SE" sz="1200" dirty="0">
                <a:latin typeface="Avenir Roman" panose="02000503020000020003" pitchFamily="2" charset="0"/>
              </a:rPr>
              <a:t>F. </a:t>
            </a:r>
            <a:r>
              <a:rPr lang="sv-SE" sz="1200" dirty="0" err="1">
                <a:latin typeface="Avenir Roman" panose="02000503020000020003" pitchFamily="2" charset="0"/>
              </a:rPr>
              <a:t>Piscitelli</a:t>
            </a:r>
            <a:r>
              <a:rPr lang="sv-SE" sz="1200" dirty="0">
                <a:latin typeface="Avenir Roman" panose="02000503020000020003" pitchFamily="2" charset="0"/>
              </a:rPr>
              <a:t> et al., </a:t>
            </a:r>
            <a:r>
              <a:rPr lang="sv-SE" sz="1200" dirty="0" err="1">
                <a:latin typeface="Avenir Roman" panose="02000503020000020003" pitchFamily="2" charset="0"/>
              </a:rPr>
              <a:t>Verification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of</a:t>
            </a:r>
            <a:r>
              <a:rPr lang="sv-SE" sz="1200" dirty="0">
                <a:latin typeface="Avenir Roman" panose="02000503020000020003" pitchFamily="2" charset="0"/>
              </a:rPr>
              <a:t> He-3 proportional </a:t>
            </a:r>
            <a:r>
              <a:rPr lang="sv-SE" sz="1200" dirty="0" err="1">
                <a:latin typeface="Avenir Roman" panose="02000503020000020003" pitchFamily="2" charset="0"/>
              </a:rPr>
              <a:t>counters</a:t>
            </a:r>
            <a:r>
              <a:rPr lang="sv-SE" sz="1200" dirty="0">
                <a:latin typeface="Avenir Roman" panose="02000503020000020003" pitchFamily="2" charset="0"/>
              </a:rPr>
              <a:t> fast neutron </a:t>
            </a:r>
            <a:r>
              <a:rPr lang="sv-SE" sz="1200" dirty="0" err="1">
                <a:latin typeface="Avenir Roman" panose="02000503020000020003" pitchFamily="2" charset="0"/>
              </a:rPr>
              <a:t>sensitivity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through</a:t>
            </a:r>
            <a:r>
              <a:rPr lang="sv-SE" sz="1200" dirty="0">
                <a:latin typeface="Avenir Roman" panose="02000503020000020003" pitchFamily="2" charset="0"/>
              </a:rPr>
              <a:t> a </a:t>
            </a:r>
            <a:r>
              <a:rPr lang="sv-SE" sz="1200" dirty="0" err="1">
                <a:latin typeface="Avenir Roman" panose="02000503020000020003" pitchFamily="2" charset="0"/>
              </a:rPr>
              <a:t>comparison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with</a:t>
            </a:r>
            <a:r>
              <a:rPr lang="sv-SE" sz="1200" dirty="0">
                <a:latin typeface="Avenir Roman" panose="02000503020000020003" pitchFamily="2" charset="0"/>
              </a:rPr>
              <a:t> He-4 </a:t>
            </a:r>
            <a:r>
              <a:rPr lang="sv-SE" sz="1200" dirty="0" err="1">
                <a:latin typeface="Avenir Roman" panose="02000503020000020003" pitchFamily="2" charset="0"/>
              </a:rPr>
              <a:t>detectors</a:t>
            </a:r>
            <a:r>
              <a:rPr lang="sv-SE" sz="1200" dirty="0">
                <a:latin typeface="Avenir Roman" panose="02000503020000020003" pitchFamily="2" charset="0"/>
              </a:rPr>
              <a:t>, EPJ Plus 135, 577 (2020)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2002.08153).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sv-SE" sz="1200" dirty="0">
                <a:latin typeface="Avenir Roman" panose="02000503020000020003" pitchFamily="2" charset="0"/>
              </a:rPr>
              <a:t>G. Mauri et al., Fast neutron </a:t>
            </a:r>
            <a:r>
              <a:rPr lang="sv-SE" sz="1200" dirty="0" err="1">
                <a:latin typeface="Avenir Roman" panose="02000503020000020003" pitchFamily="2" charset="0"/>
              </a:rPr>
              <a:t>sensitivity</a:t>
            </a:r>
            <a:r>
              <a:rPr lang="sv-SE" sz="1200" dirty="0">
                <a:latin typeface="Avenir Roman" panose="02000503020000020003" pitchFamily="2" charset="0"/>
              </a:rPr>
              <a:t> for 3He </a:t>
            </a:r>
            <a:r>
              <a:rPr lang="sv-SE" sz="1200" dirty="0" err="1">
                <a:latin typeface="Avenir Roman" panose="02000503020000020003" pitchFamily="2" charset="0"/>
              </a:rPr>
              <a:t>detectors</a:t>
            </a:r>
            <a:r>
              <a:rPr lang="sv-SE" sz="1200" dirty="0">
                <a:latin typeface="Avenir Roman" panose="02000503020000020003" pitchFamily="2" charset="0"/>
              </a:rPr>
              <a:t> and </a:t>
            </a:r>
            <a:r>
              <a:rPr lang="sv-SE" sz="1200" dirty="0" err="1">
                <a:latin typeface="Avenir Roman" panose="02000503020000020003" pitchFamily="2" charset="0"/>
              </a:rPr>
              <a:t>comparison</a:t>
            </a:r>
            <a:r>
              <a:rPr lang="sv-SE" sz="1200" dirty="0"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</a:rPr>
              <a:t>with</a:t>
            </a:r>
            <a:r>
              <a:rPr lang="sv-SE" sz="1200" dirty="0">
                <a:latin typeface="Avenir Roman" panose="02000503020000020003" pitchFamily="2" charset="0"/>
              </a:rPr>
              <a:t> Boron-10 </a:t>
            </a:r>
            <a:r>
              <a:rPr lang="sv-SE" sz="1200" dirty="0" err="1">
                <a:latin typeface="Avenir Roman" panose="02000503020000020003" pitchFamily="2" charset="0"/>
              </a:rPr>
              <a:t>based</a:t>
            </a:r>
            <a:r>
              <a:rPr lang="sv-SE" sz="1200" dirty="0">
                <a:latin typeface="Avenir Roman" panose="02000503020000020003" pitchFamily="2" charset="0"/>
              </a:rPr>
              <a:t> neutron </a:t>
            </a:r>
            <a:r>
              <a:rPr lang="sv-SE" sz="1200" dirty="0" err="1">
                <a:latin typeface="Avenir Roman" panose="02000503020000020003" pitchFamily="2" charset="0"/>
              </a:rPr>
              <a:t>detectors</a:t>
            </a:r>
            <a:r>
              <a:rPr lang="sv-SE" sz="1200" dirty="0">
                <a:latin typeface="Avenir Roman" panose="02000503020000020003" pitchFamily="2" charset="0"/>
              </a:rPr>
              <a:t>, EPJ TI 6, no. 1, p. 3, (2019) (</a:t>
            </a:r>
            <a:r>
              <a:rPr lang="sv-SE" sz="1200" dirty="0" err="1">
                <a:latin typeface="Avenir Roman" panose="02000503020000020003" pitchFamily="2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</a:rPr>
              <a:t>: 1902:09870).</a:t>
            </a:r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G. Mauri et al., Fast neutron sensitivity of neutron detectors based on Boron-10 converter layers, JINST 13 P03004 (2018) (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1712.05614).</a:t>
            </a:r>
          </a:p>
        </p:txBody>
      </p:sp>
    </p:spTree>
    <p:extLst>
      <p:ext uri="{BB962C8B-B14F-4D97-AF65-F5344CB8AC3E}">
        <p14:creationId xmlns:p14="http://schemas.microsoft.com/office/powerpoint/2010/main" val="271251296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>
            <a:extLst>
              <a:ext uri="{FF2B5EF4-FFF2-40B4-BE49-F238E27FC236}">
                <a16:creationId xmlns:a16="http://schemas.microsoft.com/office/drawing/2014/main" id="{ECA2D4D3-7190-B44B-A10A-156AB10B9F2D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F5F30A34-12A3-3B4E-BB8C-43680DFFB56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" name="Picture 10" descr="Screen Shot 2014-10-14 at 09.12.54.png">
              <a:extLst>
                <a:ext uri="{FF2B5EF4-FFF2-40B4-BE49-F238E27FC236}">
                  <a16:creationId xmlns:a16="http://schemas.microsoft.com/office/drawing/2014/main" id="{DBB43B8D-5260-A342-9755-30C7A5258B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3" name="Picture 12" descr="Screen Shot 2014-10-14 at 09.12.54.png">
              <a:extLst>
                <a:ext uri="{FF2B5EF4-FFF2-40B4-BE49-F238E27FC236}">
                  <a16:creationId xmlns:a16="http://schemas.microsoft.com/office/drawing/2014/main" id="{6E4D3ACE-D39D-354A-9E52-286DCF84A4C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4" name="Picture 13">
            <a:extLst>
              <a:ext uri="{FF2B5EF4-FFF2-40B4-BE49-F238E27FC236}">
                <a16:creationId xmlns:a16="http://schemas.microsoft.com/office/drawing/2014/main" id="{21F457E9-230C-E546-84A9-C660409BBA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6D97BEA-08BB-C747-9DB3-34E46BBFB801}"/>
              </a:ext>
            </a:extLst>
          </p:cNvPr>
          <p:cNvSpPr txBox="1"/>
          <p:nvPr/>
        </p:nvSpPr>
        <p:spPr>
          <a:xfrm>
            <a:off x="7125077" y="2290527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GB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1347F88-0412-E048-95CB-9CD7A43BD6DD}"/>
              </a:ext>
            </a:extLst>
          </p:cNvPr>
          <p:cNvSpPr/>
          <p:nvPr/>
        </p:nvSpPr>
        <p:spPr>
          <a:xfrm>
            <a:off x="1739092" y="505925"/>
            <a:ext cx="378482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2D image of the detector (X,Y)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70A9FB46-A7DB-444B-8593-864076DE3098}"/>
              </a:ext>
            </a:extLst>
          </p:cNvPr>
          <p:cNvSpPr/>
          <p:nvPr/>
        </p:nvSpPr>
        <p:spPr>
          <a:xfrm>
            <a:off x="6829251" y="505925"/>
            <a:ext cx="378482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Avenir Book"/>
                <a:cs typeface="Avenir Book"/>
              </a:rPr>
              <a:t>detector Y vs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B02AA60-B861-1B45-9117-1F8E0C75DE36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533735"/>
            <a:ext cx="12192000" cy="5483175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571B859A-8924-8442-A732-B42E91A4A084}"/>
              </a:ext>
            </a:extLst>
          </p:cNvPr>
          <p:cNvSpPr/>
          <p:nvPr/>
        </p:nvSpPr>
        <p:spPr>
          <a:xfrm>
            <a:off x="4407519" y="57845"/>
            <a:ext cx="359265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</a:t>
            </a:r>
            <a:r>
              <a:rPr lang="en-GB">
                <a:latin typeface="Avenir Book" panose="02000503020000020003" pitchFamily="2" charset="0"/>
              </a:rPr>
              <a:t>Multilayer Multi-Blade </a:t>
            </a:r>
            <a:r>
              <a:rPr lang="en-GB" dirty="0">
                <a:latin typeface="Avenir Book" panose="02000503020000020003" pitchFamily="2" charset="0"/>
              </a:rPr>
              <a:t>data  </a:t>
            </a:r>
            <a:endParaRPr lang="en-GB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D2228714-F019-F443-B27C-3CC11EDB5646}"/>
              </a:ext>
            </a:extLst>
          </p:cNvPr>
          <p:cNvSpPr/>
          <p:nvPr/>
        </p:nvSpPr>
        <p:spPr>
          <a:xfrm>
            <a:off x="3893474" y="5938802"/>
            <a:ext cx="440505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We are starting construction imminently!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4171612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532</TotalTime>
  <Words>1242</Words>
  <Application>Microsoft Macintosh PowerPoint</Application>
  <PresentationFormat>Widescreen</PresentationFormat>
  <Paragraphs>274</Paragraphs>
  <Slides>20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8" baseType="lpstr">
      <vt:lpstr>-apple-system</vt:lpstr>
      <vt:lpstr>Arial</vt:lpstr>
      <vt:lpstr>Avenir Book</vt:lpstr>
      <vt:lpstr>Avenir Roman</vt:lpstr>
      <vt:lpstr>Calibri</vt:lpstr>
      <vt:lpstr>Calibri Light</vt:lpstr>
      <vt:lpstr>Symbol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Microsoft Office User</cp:lastModifiedBy>
  <cp:revision>150</cp:revision>
  <dcterms:created xsi:type="dcterms:W3CDTF">2020-09-18T12:36:40Z</dcterms:created>
  <dcterms:modified xsi:type="dcterms:W3CDTF">2021-02-16T07:15:34Z</dcterms:modified>
</cp:coreProperties>
</file>