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3"/>
  </p:notesMasterIdLst>
  <p:sldIdLst>
    <p:sldId id="267" r:id="rId2"/>
    <p:sldId id="268" r:id="rId3"/>
    <p:sldId id="285" r:id="rId4"/>
    <p:sldId id="282" r:id="rId5"/>
    <p:sldId id="286" r:id="rId6"/>
    <p:sldId id="281" r:id="rId7"/>
    <p:sldId id="283" r:id="rId8"/>
    <p:sldId id="280" r:id="rId9"/>
    <p:sldId id="284" r:id="rId10"/>
    <p:sldId id="279" r:id="rId11"/>
    <p:sldId id="277" r:id="rId12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CCCC"/>
    <a:srgbClr val="666666"/>
    <a:srgbClr val="FECC99"/>
    <a:srgbClr val="FEE6CC"/>
    <a:srgbClr val="CCDFDB"/>
    <a:srgbClr val="E5F0EC"/>
    <a:srgbClr val="D7E59A"/>
    <a:srgbClr val="EBF1CB"/>
    <a:srgbClr val="CDD5E0"/>
    <a:srgbClr val="E6EBE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anmörkt format 2 - Dekorfär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293" autoAdjust="0"/>
    <p:restoredTop sz="96229" autoAdjust="0"/>
  </p:normalViewPr>
  <p:slideViewPr>
    <p:cSldViewPr snapToGrid="0" snapToObjects="1">
      <p:cViewPr varScale="1">
        <p:scale>
          <a:sx n="78" d="100"/>
          <a:sy n="78" d="100"/>
        </p:scale>
        <p:origin x="176" y="1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216F17-FF12-814E-936A-620B3383A43B}" type="datetimeFigureOut">
              <a:rPr lang="sv-SE" smtClean="0"/>
              <a:t>2021-02-12</a:t>
            </a:fld>
            <a:endParaRPr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  <a:endParaRPr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E5A434-646A-2746-9BDC-885B2382B33E}" type="slidenum">
              <a:rPr lang="sv-SE" smtClean="0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318227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1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45742258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559047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7736016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11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7793086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rs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ktangel 4">
            <a:extLst>
              <a:ext uri="{FF2B5EF4-FFF2-40B4-BE49-F238E27FC236}">
                <a16:creationId xmlns:a16="http://schemas.microsoft.com/office/drawing/2014/main" id="{5105BBA5-0B01-43EB-96EC-725AF28E5A8E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6" name="Rektangel 5">
            <a:extLst>
              <a:ext uri="{FF2B5EF4-FFF2-40B4-BE49-F238E27FC236}">
                <a16:creationId xmlns:a16="http://schemas.microsoft.com/office/drawing/2014/main" id="{BB3141B3-566C-47FF-8C29-67289995D2FA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B965145F-CDA4-4965-A7C5-ACBA5939346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703069" y="1048935"/>
            <a:ext cx="8872165" cy="4760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74854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-2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sv-SE" dirty="0"/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81DF3056-F3A8-2949-876C-528413E342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30395" y="3883393"/>
            <a:ext cx="8640000" cy="921363"/>
          </a:xfrm>
          <a:prstGeom prst="rect">
            <a:avLst/>
          </a:prstGeom>
        </p:spPr>
        <p:txBody>
          <a:bodyPr lIns="9000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8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5" name="Platshållare för text 14">
            <a:extLst>
              <a:ext uri="{FF2B5EF4-FFF2-40B4-BE49-F238E27FC236}">
                <a16:creationId xmlns:a16="http://schemas.microsoft.com/office/drawing/2014/main" id="{EA5DA2EE-60AD-41D0-96B0-DDF02E0AE545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930395" y="5605695"/>
            <a:ext cx="6290892" cy="459883"/>
          </a:xfrm>
          <a:prstGeom prst="rect">
            <a:avLst/>
          </a:prstGeom>
        </p:spPr>
        <p:txBody>
          <a:bodyPr lIns="90000" tIns="18000" bIns="36000" anchor="b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200" b="1" strike="noStrike" cap="all" spc="12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sv-SE"/>
              <a:t>presented by &lt;name nameson&gt;</a:t>
            </a: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5CE429DE-35D4-F144-9881-2C3DD8ABB66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930395" y="6096663"/>
            <a:ext cx="1241068" cy="365125"/>
          </a:xfrm>
        </p:spPr>
        <p:txBody>
          <a:bodyPr/>
          <a:lstStyle>
            <a:lvl1pPr>
              <a:defRPr sz="1200"/>
            </a:lvl1pPr>
          </a:lstStyle>
          <a:p>
            <a:fld id="{18896B66-0B3A-474C-9C9C-E4F07B1F5DAD}" type="datetime1">
              <a:rPr lang="sv-SE" smtClean="0"/>
              <a:pPr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4013846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ktangel 8">
            <a:extLst>
              <a:ext uri="{FF2B5EF4-FFF2-40B4-BE49-F238E27FC236}">
                <a16:creationId xmlns:a16="http://schemas.microsoft.com/office/drawing/2014/main" id="{9BCCEAFE-E21B-43CF-80C4-FF01C3F9D479}"/>
              </a:ext>
            </a:extLst>
          </p:cNvPr>
          <p:cNvSpPr/>
          <p:nvPr userDrawn="1"/>
        </p:nvSpPr>
        <p:spPr>
          <a:xfrm>
            <a:off x="0" y="16274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PRESENTATION </a:t>
            </a:r>
            <a:r>
              <a:rPr lang="sv-SE" dirty="0" err="1"/>
              <a:t>TITLe</a:t>
            </a:r>
            <a:r>
              <a:rPr lang="sv-SE" dirty="0"/>
              <a:t>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2" name="Bildobjekt 11">
            <a:extLst>
              <a:ext uri="{FF2B5EF4-FFF2-40B4-BE49-F238E27FC236}">
                <a16:creationId xmlns:a16="http://schemas.microsoft.com/office/drawing/2014/main" id="{6426DF26-09C3-4DAE-B43E-0C11D6A635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1" name="Platshållare för text 10">
            <a:extLst>
              <a:ext uri="{FF2B5EF4-FFF2-40B4-BE49-F238E27FC236}">
                <a16:creationId xmlns:a16="http://schemas.microsoft.com/office/drawing/2014/main" id="{5C48DF05-1B09-4DA6-AC56-07304871CCD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195647" y="1640719"/>
            <a:ext cx="10042073" cy="4375520"/>
          </a:xfrm>
        </p:spPr>
        <p:txBody>
          <a:bodyPr>
            <a:noAutofit/>
          </a:bodyPr>
          <a:lstStyle>
            <a:lvl1pPr marL="457200" indent="-457200">
              <a:buClr>
                <a:schemeClr val="bg1"/>
              </a:buClr>
              <a:buFont typeface="+mj-lt"/>
              <a:buAutoNum type="arabicPeriod"/>
              <a:defRPr>
                <a:solidFill>
                  <a:schemeClr val="bg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4" name="Platshållare för datum 3">
            <a:extLst>
              <a:ext uri="{FF2B5EF4-FFF2-40B4-BE49-F238E27FC236}">
                <a16:creationId xmlns:a16="http://schemas.microsoft.com/office/drawing/2014/main" id="{04D3287D-3E21-D845-8766-C307E676530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988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/breaker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ktangel 5">
            <a:extLst>
              <a:ext uri="{FF2B5EF4-FFF2-40B4-BE49-F238E27FC236}">
                <a16:creationId xmlns:a16="http://schemas.microsoft.com/office/drawing/2014/main" id="{250D024A-8F85-4618-9506-0F493B263A92}"/>
              </a:ext>
            </a:extLst>
          </p:cNvPr>
          <p:cNvSpPr/>
          <p:nvPr userDrawn="1"/>
        </p:nvSpPr>
        <p:spPr>
          <a:xfrm>
            <a:off x="0" y="0"/>
            <a:ext cx="6477712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628E18C2-A66E-436E-89DA-1C5D481CB4B4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477712" y="0"/>
            <a:ext cx="5714288" cy="6858000"/>
          </a:xfrm>
          <a:solidFill>
            <a:srgbClr val="ECECEC"/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Platshållare för text 2">
            <a:extLst>
              <a:ext uri="{FF2B5EF4-FFF2-40B4-BE49-F238E27FC236}">
                <a16:creationId xmlns:a16="http://schemas.microsoft.com/office/drawing/2014/main" id="{F55DE042-7DE8-4583-986C-40823753078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30491" y="1051132"/>
            <a:ext cx="4255909" cy="829149"/>
          </a:xfrm>
        </p:spPr>
        <p:txBody>
          <a:bodyPr rIns="18000" anchor="b" anchorCtr="0"/>
          <a:lstStyle>
            <a:lvl1pPr marL="0" indent="0">
              <a:buFontTx/>
              <a:buNone/>
              <a:defRPr sz="4800">
                <a:solidFill>
                  <a:schemeClr val="bg1"/>
                </a:solidFill>
                <a:latin typeface="+mn-lt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# (chapter)</a:t>
            </a:r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1DC53C5B-9DC3-4646-B6B3-DD59404D44D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230491" y="2169209"/>
            <a:ext cx="4255909" cy="2462613"/>
          </a:xfrm>
        </p:spPr>
        <p:txBody>
          <a:bodyPr rIns="18000" anchor="t" anchorCtr="0"/>
          <a:lstStyle>
            <a:lvl1pPr marL="0" indent="0">
              <a:spcBef>
                <a:spcPts val="0"/>
              </a:spcBef>
              <a:buFontTx/>
              <a:buNone/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Headline</a:t>
            </a:r>
          </a:p>
        </p:txBody>
      </p:sp>
    </p:spTree>
    <p:extLst>
      <p:ext uri="{BB962C8B-B14F-4D97-AF65-F5344CB8AC3E}">
        <p14:creationId xmlns:p14="http://schemas.microsoft.com/office/powerpoint/2010/main" val="3254649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5917406D-4BE3-3B4C-BCFF-41B4F0FAB4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>
              <a:lnSpc>
                <a:spcPct val="100000"/>
              </a:lnSpc>
              <a:defRPr/>
            </a:lvl2pPr>
            <a:lvl3pPr>
              <a:lnSpc>
                <a:spcPct val="100000"/>
              </a:lnSpc>
              <a:defRPr/>
            </a:lvl3pPr>
            <a:lvl4pPr>
              <a:lnSpc>
                <a:spcPct val="100000"/>
              </a:lnSpc>
              <a:defRPr/>
            </a:lvl4pPr>
            <a:lvl5pPr>
              <a:lnSpc>
                <a:spcPct val="100000"/>
              </a:lnSpc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13" name="Platshållare för datum 3">
            <a:extLst>
              <a:ext uri="{FF2B5EF4-FFF2-40B4-BE49-F238E27FC236}">
                <a16:creationId xmlns:a16="http://schemas.microsoft.com/office/drawing/2014/main" id="{3E8E36C4-8565-B94E-A90D-FF5DD7F86A6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0082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58775" indent="-2159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BA21051E-3C35-41FB-8E6B-797DB8F2697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6373692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2865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1" name="Platshållare för datum 3">
            <a:extLst>
              <a:ext uri="{FF2B5EF4-FFF2-40B4-BE49-F238E27FC236}">
                <a16:creationId xmlns:a16="http://schemas.microsoft.com/office/drawing/2014/main" id="{154C1432-4F85-1F42-8016-9B83B89CC80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351087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975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3" name="Platshållare för innehåll 2">
            <a:extLst>
              <a:ext uri="{FF2B5EF4-FFF2-40B4-BE49-F238E27FC236}">
                <a16:creationId xmlns:a16="http://schemas.microsoft.com/office/drawing/2014/main" id="{B2D0E559-A900-41F3-93C5-387A7764A152}"/>
              </a:ext>
            </a:extLst>
          </p:cNvPr>
          <p:cNvSpPr>
            <a:spLocks noGrp="1"/>
          </p:cNvSpPr>
          <p:nvPr>
            <p:ph idx="15"/>
          </p:nvPr>
        </p:nvSpPr>
        <p:spPr>
          <a:xfrm>
            <a:off x="4605297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39750" indent="-19685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7" name="Platshållare för innehåll 2">
            <a:extLst>
              <a:ext uri="{FF2B5EF4-FFF2-40B4-BE49-F238E27FC236}">
                <a16:creationId xmlns:a16="http://schemas.microsoft.com/office/drawing/2014/main" id="{E4E99B3B-ADB3-4D1A-9A7F-AA1B8528E6C7}"/>
              </a:ext>
            </a:extLst>
          </p:cNvPr>
          <p:cNvSpPr>
            <a:spLocks noGrp="1"/>
          </p:cNvSpPr>
          <p:nvPr>
            <p:ph idx="16"/>
          </p:nvPr>
        </p:nvSpPr>
        <p:spPr>
          <a:xfrm>
            <a:off x="8116194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F91A8E7B-C629-D343-8A83-7EB0ADF608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667666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latshållare för bild 6">
            <a:extLst>
              <a:ext uri="{FF2B5EF4-FFF2-40B4-BE49-F238E27FC236}">
                <a16:creationId xmlns:a16="http://schemas.microsoft.com/office/drawing/2014/main" id="{16B191E2-1C71-4B4C-B562-DD793673C24E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6373813" y="1562100"/>
            <a:ext cx="4994275" cy="476885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marL="0" indent="0" algn="ctr">
              <a:buFontTx/>
              <a:buNone/>
              <a:defRPr sz="800">
                <a:solidFill>
                  <a:srgbClr val="666666"/>
                </a:solidFill>
              </a:defRPr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 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1" name="Rektangel 10">
            <a:extLst>
              <a:ext uri="{FF2B5EF4-FFF2-40B4-BE49-F238E27FC236}">
                <a16:creationId xmlns:a16="http://schemas.microsoft.com/office/drawing/2014/main" id="{BC4F3A85-66E6-412A-97CD-99D922EFBEE2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3" name="Bildobjekt 12">
            <a:extLst>
              <a:ext uri="{FF2B5EF4-FFF2-40B4-BE49-F238E27FC236}">
                <a16:creationId xmlns:a16="http://schemas.microsoft.com/office/drawing/2014/main" id="{506E76ED-0FF0-4A03-8EB9-06B57B12EC1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5D496E45-863B-704B-B14F-5E0F58578D8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665588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. Full widt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12192000" cy="685800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 dirty="0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Rubrik 1">
            <a:extLst>
              <a:ext uri="{FF2B5EF4-FFF2-40B4-BE49-F238E27FC236}">
                <a16:creationId xmlns:a16="http://schemas.microsoft.com/office/drawing/2014/main" id="{8F5BB748-C0D0-CB4F-BA93-7488E4BA70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Image </a:t>
            </a:r>
            <a:r>
              <a:rPr lang="sv-SE" dirty="0" err="1"/>
              <a:t>title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32865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996A591D-7BEE-2A48-BD08-DCDF3D90DE3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7" name="Platshållare för diagram 6">
            <a:extLst>
              <a:ext uri="{FF2B5EF4-FFF2-40B4-BE49-F238E27FC236}">
                <a16:creationId xmlns:a16="http://schemas.microsoft.com/office/drawing/2014/main" id="{FA784AEE-BB11-4271-AB33-DE0774105604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>
          <a:xfrm>
            <a:off x="1103313" y="1657350"/>
            <a:ext cx="7767637" cy="44450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US"/>
              <a:t>Click icon to add chart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3175525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8" name="Platshållare för tabell 7">
            <a:extLst>
              <a:ext uri="{FF2B5EF4-FFF2-40B4-BE49-F238E27FC236}">
                <a16:creationId xmlns:a16="http://schemas.microsoft.com/office/drawing/2014/main" id="{489D1BD7-202A-4115-BE6C-1B053CFFDE1E}"/>
              </a:ext>
            </a:extLst>
          </p:cNvPr>
          <p:cNvSpPr>
            <a:spLocks noGrp="1"/>
          </p:cNvSpPr>
          <p:nvPr>
            <p:ph type="tbl" sz="quarter" idx="15"/>
          </p:nvPr>
        </p:nvSpPr>
        <p:spPr>
          <a:xfrm>
            <a:off x="1103313" y="1614488"/>
            <a:ext cx="9359900" cy="44069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US"/>
              <a:t>Click icon to add table</a:t>
            </a:r>
            <a:endParaRPr lang="sv-SE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EF177138-95E5-674B-B010-143A8CD1453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42251890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0" y="388593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7967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 mod="1"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>
            <a:extLst>
              <a:ext uri="{FF2B5EF4-FFF2-40B4-BE49-F238E27FC236}">
                <a16:creationId xmlns:a16="http://schemas.microsoft.com/office/drawing/2014/main" id="{81532B06-EA3A-AA45-A1FA-C8E1873FD0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81999"/>
            <a:ext cx="9478393" cy="657340"/>
          </a:xfrm>
          <a:prstGeom prst="rect">
            <a:avLst/>
          </a:prstGeom>
        </p:spPr>
        <p:txBody>
          <a:bodyPr vert="horz" lIns="90000" tIns="45720" rIns="91440" bIns="45720" rtlCol="0" anchor="t" anchorCtr="0">
            <a:noAutofit/>
          </a:bodyPr>
          <a:lstStyle/>
          <a:p>
            <a:r>
              <a:rPr lang="sv-SE"/>
              <a:t>Klicka här för att ändra mall för rubrikformat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66E4D6F2-5CFB-9D4E-AED8-120937FE257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195647" y="6483583"/>
            <a:ext cx="83265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spc="80" baseline="0">
                <a:solidFill>
                  <a:srgbClr val="CCCCCC"/>
                </a:solidFill>
              </a:defRPr>
            </a:lvl1pPr>
          </a:lstStyle>
          <a:p>
            <a:fld id="{926FFDD8-E9D5-414B-9D01-E73C6B8A8FCA}" type="datetime1">
              <a:rPr lang="sv-SE" smtClean="0"/>
              <a:t>2021-02-12</a:t>
            </a:fld>
            <a:endParaRPr lang="sv-SE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515FD9D7-4C35-3343-B008-A413FF500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053244" y="6483583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cap="all" spc="80" baseline="0">
                <a:solidFill>
                  <a:srgbClr val="CCCCCC"/>
                </a:solidFill>
              </a:defRPr>
            </a:lvl1pPr>
          </a:lstStyle>
          <a:p>
            <a:r>
              <a:rPr lang="sv-SE"/>
              <a:t>PRESENTATION TITLE 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AF6B396D-270A-E047-8DAD-6D51B53CAD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5292" y="6483583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 b="1">
                <a:solidFill>
                  <a:schemeClr val="accent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CD0A89FF-22DC-4B6A-B9ED-60B2F32ED89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95894" y="1561865"/>
            <a:ext cx="9561022" cy="4565397"/>
          </a:xfrm>
          <a:prstGeom prst="rect">
            <a:avLst/>
          </a:prstGeom>
        </p:spPr>
        <p:txBody>
          <a:bodyPr vert="horz" lIns="0" tIns="45720" rIns="91440" bIns="4572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</p:spTree>
    <p:extLst>
      <p:ext uri="{BB962C8B-B14F-4D97-AF65-F5344CB8AC3E}">
        <p14:creationId xmlns:p14="http://schemas.microsoft.com/office/powerpoint/2010/main" val="8258487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49" r:id="rId2"/>
    <p:sldLayoutId id="2147483665" r:id="rId3"/>
    <p:sldLayoutId id="2147483667" r:id="rId4"/>
    <p:sldLayoutId id="2147483669" r:id="rId5"/>
    <p:sldLayoutId id="2147483650" r:id="rId6"/>
    <p:sldLayoutId id="2147483668" r:id="rId7"/>
    <p:sldLayoutId id="2147483662" r:id="rId8"/>
    <p:sldLayoutId id="2147483664" r:id="rId9"/>
    <p:sldLayoutId id="2147483663" r:id="rId10"/>
    <p:sldLayoutId id="2147483666" r:id="rId11"/>
    <p:sldLayoutId id="2147483670" r:id="rId12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200" kern="1200">
          <a:solidFill>
            <a:srgbClr val="666666"/>
          </a:solidFill>
          <a:latin typeface="+mj-lt"/>
          <a:ea typeface="+mj-ea"/>
          <a:cs typeface="+mj-cs"/>
        </a:defRPr>
      </a:lvl1pPr>
    </p:titleStyle>
    <p:bodyStyle>
      <a:lvl1pPr marL="101600" indent="-101600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Segoe UI" panose="020B0502040204020203" pitchFamily="34" charset="0"/>
        <a:buChar char=" "/>
        <a:defRPr sz="2000" kern="1200">
          <a:solidFill>
            <a:srgbClr val="666666"/>
          </a:solidFill>
          <a:latin typeface="+mn-lt"/>
          <a:ea typeface="+mn-ea"/>
          <a:cs typeface="+mn-cs"/>
        </a:defRPr>
      </a:lvl1pPr>
      <a:lvl2pPr marL="315913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Wingdings" panose="05000000000000000000" pitchFamily="2" charset="2"/>
        <a:buChar char=""/>
        <a:defRPr sz="2000" kern="1200">
          <a:solidFill>
            <a:srgbClr val="666666"/>
          </a:solidFill>
          <a:latin typeface="+mn-lt"/>
          <a:ea typeface="+mn-ea"/>
          <a:cs typeface="+mn-cs"/>
        </a:defRPr>
      </a:lvl2pPr>
      <a:lvl3pPr marL="582613" indent="-2508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800" kern="1200">
          <a:solidFill>
            <a:srgbClr val="666666"/>
          </a:solidFill>
          <a:latin typeface="+mn-lt"/>
          <a:ea typeface="+mn-ea"/>
          <a:cs typeface="+mn-cs"/>
        </a:defRPr>
      </a:lvl3pPr>
      <a:lvl4pPr marL="839788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600" kern="1200">
          <a:solidFill>
            <a:srgbClr val="666666"/>
          </a:solidFill>
          <a:latin typeface="+mn-lt"/>
          <a:ea typeface="+mn-ea"/>
          <a:cs typeface="+mn-cs"/>
        </a:defRPr>
      </a:lvl4pPr>
      <a:lvl5pPr marL="1055688" indent="-2000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400" kern="1200">
          <a:solidFill>
            <a:srgbClr val="666666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7.jpg"/><Relationship Id="rId4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3.png"/><Relationship Id="rId4" Type="http://schemas.openxmlformats.org/officeDocument/2006/relationships/hyperlink" Target="https://www.google.com/url?sa=i&amp;url=https%3A%2F%2Fgithub.com%2FAIDASoft%2FDD4hep%2Fissues%2F395&amp;psig=AOvVaw2IOE9xQBUgj_6zS2e4tfF-&amp;ust=1582972146234000&amp;source=images&amp;cd=vfe&amp;ved=0CAIQjRxqFwoTCPD1gISF9OcCFQAAAAAdAAAAABAE" TargetMode="Externa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0.png"/><Relationship Id="rId4" Type="http://schemas.openxmlformats.org/officeDocument/2006/relationships/image" Target="../media/image19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6.png"/><Relationship Id="rId4" Type="http://schemas.openxmlformats.org/officeDocument/2006/relationships/image" Target="../media/image23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9.emf"/><Relationship Id="rId4" Type="http://schemas.openxmlformats.org/officeDocument/2006/relationships/image" Target="../media/image2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83145CF3-C12C-4347-8E68-43E7983404D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GEANT4 simulations for the Jalousie detectors for ESS</a:t>
            </a:r>
          </a:p>
        </p:txBody>
      </p:sp>
      <p:sp>
        <p:nvSpPr>
          <p:cNvPr id="4" name="Platshållare för text 3">
            <a:extLst>
              <a:ext uri="{FF2B5EF4-FFF2-40B4-BE49-F238E27FC236}">
                <a16:creationId xmlns:a16="http://schemas.microsoft.com/office/drawing/2014/main" id="{D26DA0E2-82BB-493E-9B68-2D93A245C5B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GB" dirty="0"/>
              <a:t>PRESENTED BY IRINA STEFANESCU</a:t>
            </a:r>
          </a:p>
        </p:txBody>
      </p:sp>
      <p:sp>
        <p:nvSpPr>
          <p:cNvPr id="5" name="Platshållare för datum 4">
            <a:extLst>
              <a:ext uri="{FF2B5EF4-FFF2-40B4-BE49-F238E27FC236}">
                <a16:creationId xmlns:a16="http://schemas.microsoft.com/office/drawing/2014/main" id="{30E777A6-9513-43F3-BB24-ED0539ADDD88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1930395" y="6117873"/>
            <a:ext cx="3215183" cy="459883"/>
          </a:xfrm>
        </p:spPr>
        <p:txBody>
          <a:bodyPr/>
          <a:lstStyle/>
          <a:p>
            <a:fld id="{18896B66-0B3A-474C-9C9C-E4F07B1F5DAD}" type="datetime1">
              <a:rPr lang="sv-SE" sz="1200" b="1">
                <a:solidFill>
                  <a:schemeClr val="bg1"/>
                </a:solidFill>
              </a:rPr>
              <a:pPr/>
              <a:t>2021-02-12</a:t>
            </a:fld>
            <a:endParaRPr lang="en-GB" sz="12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19964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The Jalousie detector technology 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2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7F8E899F-A7FC-AD45-BC41-FBFF5793E97D}"/>
              </a:ext>
            </a:extLst>
          </p:cNvPr>
          <p:cNvSpPr txBox="1"/>
          <p:nvPr/>
        </p:nvSpPr>
        <p:spPr>
          <a:xfrm>
            <a:off x="5720717" y="1119734"/>
            <a:ext cx="5235191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Made in Germany by CDT </a:t>
            </a:r>
          </a:p>
          <a:p>
            <a:pPr algn="l"/>
            <a:endParaRPr lang="en-GB" dirty="0"/>
          </a:p>
          <a:p>
            <a:r>
              <a:rPr lang="en-GB" dirty="0"/>
              <a:t>Based on the B-10 technology</a:t>
            </a:r>
          </a:p>
          <a:p>
            <a:endParaRPr lang="en-GB" dirty="0"/>
          </a:p>
          <a:p>
            <a:r>
              <a:rPr lang="en-GB" dirty="0"/>
              <a:t>3D – position sensitive detectors</a:t>
            </a:r>
          </a:p>
          <a:p>
            <a:endParaRPr lang="en-GB" dirty="0">
              <a:solidFill>
                <a:srgbClr val="666666"/>
              </a:solidFill>
            </a:endParaRPr>
          </a:p>
          <a:p>
            <a:endParaRPr lang="en-GB" dirty="0">
              <a:solidFill>
                <a:srgbClr val="666666"/>
              </a:solidFill>
            </a:endParaRPr>
          </a:p>
        </p:txBody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24E9E94A-E1E1-0040-9452-A76AC88F0A52}"/>
              </a:ext>
            </a:extLst>
          </p:cNvPr>
          <p:cNvGrpSpPr/>
          <p:nvPr/>
        </p:nvGrpSpPr>
        <p:grpSpPr>
          <a:xfrm>
            <a:off x="614633" y="1065126"/>
            <a:ext cx="4692324" cy="4491612"/>
            <a:chOff x="614633" y="1065126"/>
            <a:chExt cx="4692324" cy="4491612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01903871-9FBB-7149-A0C3-E89BA76AE228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14633" y="1065126"/>
              <a:ext cx="4692324" cy="4491612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D0584019-6AF3-3841-9C6F-643EECD001E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985945" y="3647550"/>
              <a:ext cx="1380421" cy="627464"/>
            </a:xfrm>
            <a:prstGeom prst="rect">
              <a:avLst/>
            </a:prstGeom>
          </p:spPr>
        </p:pic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D83BBBEE-A5CE-CD42-A63C-2F5880827682}"/>
                </a:ext>
              </a:extLst>
            </p:cNvPr>
            <p:cNvSpPr txBox="1"/>
            <p:nvPr/>
          </p:nvSpPr>
          <p:spPr>
            <a:xfrm>
              <a:off x="2250831" y="3366198"/>
              <a:ext cx="1708220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/>
              <a:r>
                <a:rPr lang="en-GB" sz="1200" b="1" dirty="0"/>
                <a:t>Heidelberg</a:t>
              </a:r>
            </a:p>
          </p:txBody>
        </p:sp>
      </p:grpSp>
      <p:sp>
        <p:nvSpPr>
          <p:cNvPr id="32" name="TextBox 31">
            <a:extLst>
              <a:ext uri="{FF2B5EF4-FFF2-40B4-BE49-F238E27FC236}">
                <a16:creationId xmlns:a16="http://schemas.microsoft.com/office/drawing/2014/main" id="{DCFED4E4-CBAD-EC49-A61B-6324271D97A5}"/>
              </a:ext>
            </a:extLst>
          </p:cNvPr>
          <p:cNvSpPr txBox="1"/>
          <p:nvPr/>
        </p:nvSpPr>
        <p:spPr>
          <a:xfrm>
            <a:off x="5722536" y="3471705"/>
            <a:ext cx="566727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dirty="0"/>
              <a:t>At least 5 variants of the Jalousie technology will be used at ESS by DREAM, MAGIC and HEIMDAL. </a:t>
            </a:r>
          </a:p>
        </p:txBody>
      </p:sp>
      <p:pic>
        <p:nvPicPr>
          <p:cNvPr id="27" name="Picture 26">
            <a:extLst>
              <a:ext uri="{FF2B5EF4-FFF2-40B4-BE49-F238E27FC236}">
                <a16:creationId xmlns:a16="http://schemas.microsoft.com/office/drawing/2014/main" id="{D60D4C05-2794-8B46-AABF-6968B5DA5C1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39999" y="4516734"/>
            <a:ext cx="3648907" cy="20548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45355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6874" y="331634"/>
            <a:ext cx="5641648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The DREAM Jalousie detectors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265279" y="6492875"/>
            <a:ext cx="4320448" cy="365125"/>
          </a:xfrm>
        </p:spPr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3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1B51D398-462D-744C-B513-79C199AF86F1}"/>
              </a:ext>
            </a:extLst>
          </p:cNvPr>
          <p:cNvPicPr/>
          <p:nvPr/>
        </p:nvPicPr>
        <p:blipFill>
          <a:blip r:embed="rId2"/>
          <a:stretch>
            <a:fillRect/>
          </a:stretch>
        </p:blipFill>
        <p:spPr>
          <a:xfrm>
            <a:off x="2506407" y="1306870"/>
            <a:ext cx="7018043" cy="3357885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650D90BD-7D5E-854F-B4B8-4F2BDC86EF17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3253321" y="4705514"/>
            <a:ext cx="2213295" cy="1878465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D7E9C9F2-1339-7D46-B00B-B83CD9E11168}"/>
              </a:ext>
            </a:extLst>
          </p:cNvPr>
          <p:cNvPicPr/>
          <p:nvPr/>
        </p:nvPicPr>
        <p:blipFill>
          <a:blip r:embed="rId4"/>
          <a:stretch>
            <a:fillRect/>
          </a:stretch>
        </p:blipFill>
        <p:spPr>
          <a:xfrm>
            <a:off x="5394737" y="5079001"/>
            <a:ext cx="1089310" cy="1326151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E6C6EDD-EF5C-A245-9B1D-ED5AEDACE61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724112" y="417507"/>
            <a:ext cx="2044047" cy="1705793"/>
          </a:xfrm>
          <a:prstGeom prst="rect">
            <a:avLst/>
          </a:prstGeom>
        </p:spPr>
      </p:pic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32C519C8-449F-0744-B3FD-4A987DF56817}"/>
              </a:ext>
            </a:extLst>
          </p:cNvPr>
          <p:cNvCxnSpPr/>
          <p:nvPr/>
        </p:nvCxnSpPr>
        <p:spPr>
          <a:xfrm flipV="1">
            <a:off x="6813802" y="1474616"/>
            <a:ext cx="783771" cy="361741"/>
          </a:xfrm>
          <a:prstGeom prst="straightConnector1">
            <a:avLst/>
          </a:prstGeom>
          <a:ln w="412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FBEC0568-6516-5D49-87BA-7C0693280947}"/>
              </a:ext>
            </a:extLst>
          </p:cNvPr>
          <p:cNvCxnSpPr>
            <a:cxnSpLocks/>
          </p:cNvCxnSpPr>
          <p:nvPr/>
        </p:nvCxnSpPr>
        <p:spPr>
          <a:xfrm flipH="1">
            <a:off x="4651513" y="4602857"/>
            <a:ext cx="530087" cy="291548"/>
          </a:xfrm>
          <a:prstGeom prst="straightConnector1">
            <a:avLst/>
          </a:prstGeom>
          <a:ln w="412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8433487B-DA65-C940-A30E-CA15F1742F9A}"/>
              </a:ext>
            </a:extLst>
          </p:cNvPr>
          <p:cNvCxnSpPr>
            <a:cxnSpLocks/>
          </p:cNvCxnSpPr>
          <p:nvPr/>
        </p:nvCxnSpPr>
        <p:spPr>
          <a:xfrm>
            <a:off x="5208106" y="4616109"/>
            <a:ext cx="556590" cy="371061"/>
          </a:xfrm>
          <a:prstGeom prst="straightConnector1">
            <a:avLst/>
          </a:prstGeom>
          <a:ln w="412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698428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9396" y="265373"/>
            <a:ext cx="9360000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The generic Jalousie detector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4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77FF3022-8B0B-EF45-BB82-903693013551}"/>
              </a:ext>
            </a:extLst>
          </p:cNvPr>
          <p:cNvGrpSpPr/>
          <p:nvPr/>
        </p:nvGrpSpPr>
        <p:grpSpPr>
          <a:xfrm>
            <a:off x="667393" y="1877375"/>
            <a:ext cx="4365240" cy="3026796"/>
            <a:chOff x="667393" y="1877375"/>
            <a:chExt cx="4365240" cy="3026796"/>
          </a:xfrm>
        </p:grpSpPr>
        <p:grpSp>
          <p:nvGrpSpPr>
            <p:cNvPr id="24" name="Group 23">
              <a:extLst>
                <a:ext uri="{FF2B5EF4-FFF2-40B4-BE49-F238E27FC236}">
                  <a16:creationId xmlns:a16="http://schemas.microsoft.com/office/drawing/2014/main" id="{81D7AB61-CDBD-9E4D-AD8E-2E77E98ADAF6}"/>
                </a:ext>
              </a:extLst>
            </p:cNvPr>
            <p:cNvGrpSpPr/>
            <p:nvPr/>
          </p:nvGrpSpPr>
          <p:grpSpPr>
            <a:xfrm>
              <a:off x="787101" y="2109916"/>
              <a:ext cx="4245532" cy="1927850"/>
              <a:chOff x="6892368" y="3657600"/>
              <a:chExt cx="4245532" cy="1927850"/>
            </a:xfrm>
          </p:grpSpPr>
          <p:sp>
            <p:nvSpPr>
              <p:cNvPr id="25" name="Trapezoid 24">
                <a:extLst>
                  <a:ext uri="{FF2B5EF4-FFF2-40B4-BE49-F238E27FC236}">
                    <a16:creationId xmlns:a16="http://schemas.microsoft.com/office/drawing/2014/main" id="{2F6BF043-A702-F148-BBE6-556C07C0C963}"/>
                  </a:ext>
                </a:extLst>
              </p:cNvPr>
              <p:cNvSpPr/>
              <p:nvPr/>
            </p:nvSpPr>
            <p:spPr>
              <a:xfrm rot="15142503">
                <a:off x="8570007" y="2562557"/>
                <a:ext cx="854109" cy="4209383"/>
              </a:xfrm>
              <a:prstGeom prst="trapezoid">
                <a:avLst>
                  <a:gd name="adj" fmla="val 13235"/>
                </a:avLst>
              </a:prstGeom>
              <a:solidFill>
                <a:schemeClr val="accent5">
                  <a:lumMod val="40000"/>
                  <a:lumOff val="60000"/>
                </a:schemeClr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dirty="0"/>
              </a:p>
            </p:txBody>
          </p:sp>
          <p:cxnSp>
            <p:nvCxnSpPr>
              <p:cNvPr id="26" name="Straight Connector 25">
                <a:extLst>
                  <a:ext uri="{FF2B5EF4-FFF2-40B4-BE49-F238E27FC236}">
                    <a16:creationId xmlns:a16="http://schemas.microsoft.com/office/drawing/2014/main" id="{64C045F8-3287-1B45-9FD7-FD312C2C3D31}"/>
                  </a:ext>
                </a:extLst>
              </p:cNvPr>
              <p:cNvCxnSpPr>
                <a:cxnSpLocks/>
                <a:stCxn id="25" idx="2"/>
                <a:endCxn id="25" idx="0"/>
              </p:cNvCxnSpPr>
              <p:nvPr/>
            </p:nvCxnSpPr>
            <p:spPr>
              <a:xfrm rot="4342503">
                <a:off x="8997060" y="2562557"/>
                <a:ext cx="0" cy="4209383"/>
              </a:xfrm>
              <a:prstGeom prst="line">
                <a:avLst/>
              </a:prstGeom>
              <a:ln w="31750">
                <a:solidFill>
                  <a:srgbClr val="92D05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pSp>
            <p:nvGrpSpPr>
              <p:cNvPr id="27" name="Group 26">
                <a:extLst>
                  <a:ext uri="{FF2B5EF4-FFF2-40B4-BE49-F238E27FC236}">
                    <a16:creationId xmlns:a16="http://schemas.microsoft.com/office/drawing/2014/main" id="{7231D4E4-AB06-7A43-99BA-F2CE78A3A1BA}"/>
                  </a:ext>
                </a:extLst>
              </p:cNvPr>
              <p:cNvGrpSpPr/>
              <p:nvPr/>
            </p:nvGrpSpPr>
            <p:grpSpPr>
              <a:xfrm rot="4342503">
                <a:off x="9047873" y="2876622"/>
                <a:ext cx="97735" cy="3956476"/>
                <a:chOff x="7692999" y="471385"/>
                <a:chExt cx="97735" cy="2854639"/>
              </a:xfrm>
            </p:grpSpPr>
            <p:sp>
              <p:nvSpPr>
                <p:cNvPr id="49" name="Oval 48">
                  <a:extLst>
                    <a:ext uri="{FF2B5EF4-FFF2-40B4-BE49-F238E27FC236}">
                      <a16:creationId xmlns:a16="http://schemas.microsoft.com/office/drawing/2014/main" id="{37989140-72E7-E346-A612-2C30C6AE4CCE}"/>
                    </a:ext>
                  </a:extLst>
                </p:cNvPr>
                <p:cNvSpPr/>
                <p:nvPr/>
              </p:nvSpPr>
              <p:spPr>
                <a:xfrm rot="1159125">
                  <a:off x="7754734" y="471385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0" name="Oval 49">
                  <a:extLst>
                    <a:ext uri="{FF2B5EF4-FFF2-40B4-BE49-F238E27FC236}">
                      <a16:creationId xmlns:a16="http://schemas.microsoft.com/office/drawing/2014/main" id="{2E99EF3A-A0A4-4543-9A67-6383A16557F8}"/>
                    </a:ext>
                  </a:extLst>
                </p:cNvPr>
                <p:cNvSpPr/>
                <p:nvPr/>
              </p:nvSpPr>
              <p:spPr>
                <a:xfrm rot="1159125">
                  <a:off x="7748317" y="662287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1" name="Oval 50">
                  <a:extLst>
                    <a:ext uri="{FF2B5EF4-FFF2-40B4-BE49-F238E27FC236}">
                      <a16:creationId xmlns:a16="http://schemas.microsoft.com/office/drawing/2014/main" id="{8FBBA910-CCEE-4B45-A6B3-E6C11F81B162}"/>
                    </a:ext>
                  </a:extLst>
                </p:cNvPr>
                <p:cNvSpPr/>
                <p:nvPr/>
              </p:nvSpPr>
              <p:spPr>
                <a:xfrm rot="1159125">
                  <a:off x="7740000" y="841655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2" name="Oval 51">
                  <a:extLst>
                    <a:ext uri="{FF2B5EF4-FFF2-40B4-BE49-F238E27FC236}">
                      <a16:creationId xmlns:a16="http://schemas.microsoft.com/office/drawing/2014/main" id="{928E5C54-6C59-AC4E-A7A5-E9C43D0B74B2}"/>
                    </a:ext>
                  </a:extLst>
                </p:cNvPr>
                <p:cNvSpPr/>
                <p:nvPr/>
              </p:nvSpPr>
              <p:spPr>
                <a:xfrm rot="1159125">
                  <a:off x="7735761" y="1026908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3" name="Oval 52">
                  <a:extLst>
                    <a:ext uri="{FF2B5EF4-FFF2-40B4-BE49-F238E27FC236}">
                      <a16:creationId xmlns:a16="http://schemas.microsoft.com/office/drawing/2014/main" id="{DD8F1D4B-CC8D-674A-948C-A40E7E4AF0DA}"/>
                    </a:ext>
                  </a:extLst>
                </p:cNvPr>
                <p:cNvSpPr/>
                <p:nvPr/>
              </p:nvSpPr>
              <p:spPr>
                <a:xfrm rot="1159125">
                  <a:off x="7725757" y="119915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4" name="Oval 53">
                  <a:extLst>
                    <a:ext uri="{FF2B5EF4-FFF2-40B4-BE49-F238E27FC236}">
                      <a16:creationId xmlns:a16="http://schemas.microsoft.com/office/drawing/2014/main" id="{E95ABDE3-4096-AB47-828E-804746B2A073}"/>
                    </a:ext>
                  </a:extLst>
                </p:cNvPr>
                <p:cNvSpPr/>
                <p:nvPr/>
              </p:nvSpPr>
              <p:spPr>
                <a:xfrm rot="1159125">
                  <a:off x="7724334" y="1372919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5" name="Oval 54">
                  <a:extLst>
                    <a:ext uri="{FF2B5EF4-FFF2-40B4-BE49-F238E27FC236}">
                      <a16:creationId xmlns:a16="http://schemas.microsoft.com/office/drawing/2014/main" id="{5E90DA51-E992-FB4D-8842-166D67C0759A}"/>
                    </a:ext>
                  </a:extLst>
                </p:cNvPr>
                <p:cNvSpPr/>
                <p:nvPr/>
              </p:nvSpPr>
              <p:spPr>
                <a:xfrm rot="1159125">
                  <a:off x="7728606" y="1548105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6" name="Oval 55">
                  <a:extLst>
                    <a:ext uri="{FF2B5EF4-FFF2-40B4-BE49-F238E27FC236}">
                      <a16:creationId xmlns:a16="http://schemas.microsoft.com/office/drawing/2014/main" id="{FC276541-BE21-184F-BC47-2EC0319A344A}"/>
                    </a:ext>
                  </a:extLst>
                </p:cNvPr>
                <p:cNvSpPr/>
                <p:nvPr/>
              </p:nvSpPr>
              <p:spPr>
                <a:xfrm rot="1159125">
                  <a:off x="7718636" y="1734689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7" name="Oval 56">
                  <a:extLst>
                    <a:ext uri="{FF2B5EF4-FFF2-40B4-BE49-F238E27FC236}">
                      <a16:creationId xmlns:a16="http://schemas.microsoft.com/office/drawing/2014/main" id="{7298A00A-9A1D-3744-B5E9-31864C0B20B1}"/>
                    </a:ext>
                  </a:extLst>
                </p:cNvPr>
                <p:cNvSpPr/>
                <p:nvPr/>
              </p:nvSpPr>
              <p:spPr>
                <a:xfrm rot="1159125">
                  <a:off x="7718636" y="193124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8" name="Oval 57">
                  <a:extLst>
                    <a:ext uri="{FF2B5EF4-FFF2-40B4-BE49-F238E27FC236}">
                      <a16:creationId xmlns:a16="http://schemas.microsoft.com/office/drawing/2014/main" id="{35BB637F-436F-9346-BA25-4B67A9F44A9F}"/>
                    </a:ext>
                  </a:extLst>
                </p:cNvPr>
                <p:cNvSpPr/>
                <p:nvPr/>
              </p:nvSpPr>
              <p:spPr>
                <a:xfrm rot="1159125">
                  <a:off x="7714363" y="2132071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59" name="Oval 58">
                  <a:extLst>
                    <a:ext uri="{FF2B5EF4-FFF2-40B4-BE49-F238E27FC236}">
                      <a16:creationId xmlns:a16="http://schemas.microsoft.com/office/drawing/2014/main" id="{28F131B5-07AB-CF4F-8DCD-C280FBC25A60}"/>
                    </a:ext>
                  </a:extLst>
                </p:cNvPr>
                <p:cNvSpPr/>
                <p:nvPr/>
              </p:nvSpPr>
              <p:spPr>
                <a:xfrm rot="1159125">
                  <a:off x="7710090" y="2341440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60" name="Oval 59">
                  <a:extLst>
                    <a:ext uri="{FF2B5EF4-FFF2-40B4-BE49-F238E27FC236}">
                      <a16:creationId xmlns:a16="http://schemas.microsoft.com/office/drawing/2014/main" id="{3B07C08C-C5B5-2F44-8097-FC3DEC59A052}"/>
                    </a:ext>
                  </a:extLst>
                </p:cNvPr>
                <p:cNvSpPr/>
                <p:nvPr/>
              </p:nvSpPr>
              <p:spPr>
                <a:xfrm rot="1159125">
                  <a:off x="7705816" y="2542269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61" name="Oval 60">
                  <a:extLst>
                    <a:ext uri="{FF2B5EF4-FFF2-40B4-BE49-F238E27FC236}">
                      <a16:creationId xmlns:a16="http://schemas.microsoft.com/office/drawing/2014/main" id="{B133D6FA-83D3-D740-856F-58D7249BE023}"/>
                    </a:ext>
                  </a:extLst>
                </p:cNvPr>
                <p:cNvSpPr/>
                <p:nvPr/>
              </p:nvSpPr>
              <p:spPr>
                <a:xfrm rot="1159125">
                  <a:off x="7701545" y="2738821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62" name="Oval 61">
                  <a:extLst>
                    <a:ext uri="{FF2B5EF4-FFF2-40B4-BE49-F238E27FC236}">
                      <a16:creationId xmlns:a16="http://schemas.microsoft.com/office/drawing/2014/main" id="{69A485B6-C92A-8E40-98E2-ED32158F43A7}"/>
                    </a:ext>
                  </a:extLst>
                </p:cNvPr>
                <p:cNvSpPr/>
                <p:nvPr/>
              </p:nvSpPr>
              <p:spPr>
                <a:xfrm rot="1159125">
                  <a:off x="7701543" y="2931098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63" name="Oval 62">
                  <a:extLst>
                    <a:ext uri="{FF2B5EF4-FFF2-40B4-BE49-F238E27FC236}">
                      <a16:creationId xmlns:a16="http://schemas.microsoft.com/office/drawing/2014/main" id="{436F5BF5-4EE5-4A4E-B8DA-CE8A05961490}"/>
                    </a:ext>
                  </a:extLst>
                </p:cNvPr>
                <p:cNvSpPr/>
                <p:nvPr/>
              </p:nvSpPr>
              <p:spPr>
                <a:xfrm rot="1159125">
                  <a:off x="7697271" y="3114836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64" name="Oval 63">
                  <a:extLst>
                    <a:ext uri="{FF2B5EF4-FFF2-40B4-BE49-F238E27FC236}">
                      <a16:creationId xmlns:a16="http://schemas.microsoft.com/office/drawing/2014/main" id="{B4C5736D-AF87-2340-B849-4CA9872D42DD}"/>
                    </a:ext>
                  </a:extLst>
                </p:cNvPr>
                <p:cNvSpPr/>
                <p:nvPr/>
              </p:nvSpPr>
              <p:spPr>
                <a:xfrm rot="1159125">
                  <a:off x="7692999" y="329002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</p:grpSp>
          <p:grpSp>
            <p:nvGrpSpPr>
              <p:cNvPr id="28" name="Group 27">
                <a:extLst>
                  <a:ext uri="{FF2B5EF4-FFF2-40B4-BE49-F238E27FC236}">
                    <a16:creationId xmlns:a16="http://schemas.microsoft.com/office/drawing/2014/main" id="{26E3A519-3FFD-8349-99DD-7C7BBE9DCD87}"/>
                  </a:ext>
                </a:extLst>
              </p:cNvPr>
              <p:cNvGrpSpPr/>
              <p:nvPr/>
            </p:nvGrpSpPr>
            <p:grpSpPr>
              <a:xfrm rot="4342503">
                <a:off x="8877490" y="2510535"/>
                <a:ext cx="100195" cy="3956400"/>
                <a:chOff x="8413654" y="723991"/>
                <a:chExt cx="100195" cy="2854584"/>
              </a:xfrm>
            </p:grpSpPr>
            <p:sp>
              <p:nvSpPr>
                <p:cNvPr id="33" name="Oval 32">
                  <a:extLst>
                    <a:ext uri="{FF2B5EF4-FFF2-40B4-BE49-F238E27FC236}">
                      <a16:creationId xmlns:a16="http://schemas.microsoft.com/office/drawing/2014/main" id="{0CF41BFE-4C5F-5742-AF1C-D569DFF39D10}"/>
                    </a:ext>
                  </a:extLst>
                </p:cNvPr>
                <p:cNvSpPr/>
                <p:nvPr/>
              </p:nvSpPr>
              <p:spPr>
                <a:xfrm rot="1005558">
                  <a:off x="8413654" y="723991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4" name="Oval 33">
                  <a:extLst>
                    <a:ext uri="{FF2B5EF4-FFF2-40B4-BE49-F238E27FC236}">
                      <a16:creationId xmlns:a16="http://schemas.microsoft.com/office/drawing/2014/main" id="{3E6DA60C-6C9C-2D47-88FB-1406F4A48819}"/>
                    </a:ext>
                  </a:extLst>
                </p:cNvPr>
                <p:cNvSpPr/>
                <p:nvPr/>
              </p:nvSpPr>
              <p:spPr>
                <a:xfrm rot="1005558">
                  <a:off x="8415768" y="914989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5" name="Oval 34">
                  <a:extLst>
                    <a:ext uri="{FF2B5EF4-FFF2-40B4-BE49-F238E27FC236}">
                      <a16:creationId xmlns:a16="http://schemas.microsoft.com/office/drawing/2014/main" id="{39AE49A4-6F97-AA4D-931B-2BC54092FF90}"/>
                    </a:ext>
                  </a:extLst>
                </p:cNvPr>
                <p:cNvSpPr/>
                <p:nvPr/>
              </p:nvSpPr>
              <p:spPr>
                <a:xfrm rot="1005558">
                  <a:off x="8415469" y="1094550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6" name="Oval 35">
                  <a:extLst>
                    <a:ext uri="{FF2B5EF4-FFF2-40B4-BE49-F238E27FC236}">
                      <a16:creationId xmlns:a16="http://schemas.microsoft.com/office/drawing/2014/main" id="{B8603A63-A19D-E94C-A8A7-67DB4F7F6E3D}"/>
                    </a:ext>
                  </a:extLst>
                </p:cNvPr>
                <p:cNvSpPr/>
                <p:nvPr/>
              </p:nvSpPr>
              <p:spPr>
                <a:xfrm rot="1005558">
                  <a:off x="8419507" y="1279807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7" name="Oval 36">
                  <a:extLst>
                    <a:ext uri="{FF2B5EF4-FFF2-40B4-BE49-F238E27FC236}">
                      <a16:creationId xmlns:a16="http://schemas.microsoft.com/office/drawing/2014/main" id="{03160CE1-E5B3-444E-A39E-4FE9D525B757}"/>
                    </a:ext>
                  </a:extLst>
                </p:cNvPr>
                <p:cNvSpPr/>
                <p:nvPr/>
              </p:nvSpPr>
              <p:spPr>
                <a:xfrm rot="1005558">
                  <a:off x="8417205" y="1452328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8" name="Oval 37">
                  <a:extLst>
                    <a:ext uri="{FF2B5EF4-FFF2-40B4-BE49-F238E27FC236}">
                      <a16:creationId xmlns:a16="http://schemas.microsoft.com/office/drawing/2014/main" id="{14A489BC-E7E8-8F41-82DC-53329A21B8AC}"/>
                    </a:ext>
                  </a:extLst>
                </p:cNvPr>
                <p:cNvSpPr/>
                <p:nvPr/>
              </p:nvSpPr>
              <p:spPr>
                <a:xfrm rot="1005558">
                  <a:off x="8423543" y="1625983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39" name="Oval 38">
                  <a:extLst>
                    <a:ext uri="{FF2B5EF4-FFF2-40B4-BE49-F238E27FC236}">
                      <a16:creationId xmlns:a16="http://schemas.microsoft.com/office/drawing/2014/main" id="{35D0D393-DD59-D243-BD53-7B457B945722}"/>
                    </a:ext>
                  </a:extLst>
                </p:cNvPr>
                <p:cNvSpPr/>
                <p:nvPr/>
              </p:nvSpPr>
              <p:spPr>
                <a:xfrm rot="1005558">
                  <a:off x="8435634" y="180080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0" name="Oval 39">
                  <a:extLst>
                    <a:ext uri="{FF2B5EF4-FFF2-40B4-BE49-F238E27FC236}">
                      <a16:creationId xmlns:a16="http://schemas.microsoft.com/office/drawing/2014/main" id="{973F5378-F390-724D-86D5-318C45F65ACB}"/>
                    </a:ext>
                  </a:extLst>
                </p:cNvPr>
                <p:cNvSpPr/>
                <p:nvPr/>
              </p:nvSpPr>
              <p:spPr>
                <a:xfrm rot="1005558">
                  <a:off x="8434006" y="1987647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1" name="Oval 40">
                  <a:extLst>
                    <a:ext uri="{FF2B5EF4-FFF2-40B4-BE49-F238E27FC236}">
                      <a16:creationId xmlns:a16="http://schemas.microsoft.com/office/drawing/2014/main" id="{00129629-5218-2349-9A64-4C6C453E2101}"/>
                    </a:ext>
                  </a:extLst>
                </p:cNvPr>
                <p:cNvSpPr/>
                <p:nvPr/>
              </p:nvSpPr>
              <p:spPr>
                <a:xfrm rot="1005558">
                  <a:off x="8442783" y="2184006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2" name="Oval 41">
                  <a:extLst>
                    <a:ext uri="{FF2B5EF4-FFF2-40B4-BE49-F238E27FC236}">
                      <a16:creationId xmlns:a16="http://schemas.microsoft.com/office/drawing/2014/main" id="{FD23EFB5-F0A6-0744-B9C4-95337D92428D}"/>
                    </a:ext>
                  </a:extLst>
                </p:cNvPr>
                <p:cNvSpPr/>
                <p:nvPr/>
              </p:nvSpPr>
              <p:spPr>
                <a:xfrm rot="1005558">
                  <a:off x="8447483" y="2384823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3" name="Oval 42">
                  <a:extLst>
                    <a:ext uri="{FF2B5EF4-FFF2-40B4-BE49-F238E27FC236}">
                      <a16:creationId xmlns:a16="http://schemas.microsoft.com/office/drawing/2014/main" id="{766C7DED-3506-D949-8B7D-FA3FDCDAF6DD}"/>
                    </a:ext>
                  </a:extLst>
                </p:cNvPr>
                <p:cNvSpPr/>
                <p:nvPr/>
              </p:nvSpPr>
              <p:spPr>
                <a:xfrm rot="1005558">
                  <a:off x="8452563" y="259417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4" name="Oval 43">
                  <a:extLst>
                    <a:ext uri="{FF2B5EF4-FFF2-40B4-BE49-F238E27FC236}">
                      <a16:creationId xmlns:a16="http://schemas.microsoft.com/office/drawing/2014/main" id="{574ED169-D7F3-554D-AD62-340CFABDBEF1}"/>
                    </a:ext>
                  </a:extLst>
                </p:cNvPr>
                <p:cNvSpPr/>
                <p:nvPr/>
              </p:nvSpPr>
              <p:spPr>
                <a:xfrm rot="1005558">
                  <a:off x="8457262" y="2794994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5" name="Oval 44">
                  <a:extLst>
                    <a:ext uri="{FF2B5EF4-FFF2-40B4-BE49-F238E27FC236}">
                      <a16:creationId xmlns:a16="http://schemas.microsoft.com/office/drawing/2014/main" id="{A674003D-9478-6843-B12D-3A0BB45F2F8A}"/>
                    </a:ext>
                  </a:extLst>
                </p:cNvPr>
                <p:cNvSpPr/>
                <p:nvPr/>
              </p:nvSpPr>
              <p:spPr>
                <a:xfrm rot="1005558">
                  <a:off x="8461772" y="2991540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6" name="Oval 45">
                  <a:extLst>
                    <a:ext uri="{FF2B5EF4-FFF2-40B4-BE49-F238E27FC236}">
                      <a16:creationId xmlns:a16="http://schemas.microsoft.com/office/drawing/2014/main" id="{4025009F-938B-EB46-B0D9-7AA07A9C01B4}"/>
                    </a:ext>
                  </a:extLst>
                </p:cNvPr>
                <p:cNvSpPr/>
                <p:nvPr/>
              </p:nvSpPr>
              <p:spPr>
                <a:xfrm rot="1005558">
                  <a:off x="8470357" y="3183625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7" name="Oval 46">
                  <a:extLst>
                    <a:ext uri="{FF2B5EF4-FFF2-40B4-BE49-F238E27FC236}">
                      <a16:creationId xmlns:a16="http://schemas.microsoft.com/office/drawing/2014/main" id="{BB65E1BD-C436-4247-990A-70466D744D2A}"/>
                    </a:ext>
                  </a:extLst>
                </p:cNvPr>
                <p:cNvSpPr/>
                <p:nvPr/>
              </p:nvSpPr>
              <p:spPr>
                <a:xfrm rot="1005558">
                  <a:off x="8474294" y="3367371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  <p:sp>
              <p:nvSpPr>
                <p:cNvPr id="48" name="Oval 47">
                  <a:extLst>
                    <a:ext uri="{FF2B5EF4-FFF2-40B4-BE49-F238E27FC236}">
                      <a16:creationId xmlns:a16="http://schemas.microsoft.com/office/drawing/2014/main" id="{F4BB1DFA-7744-B746-8732-C93EBC7EB451}"/>
                    </a:ext>
                  </a:extLst>
                </p:cNvPr>
                <p:cNvSpPr/>
                <p:nvPr/>
              </p:nvSpPr>
              <p:spPr>
                <a:xfrm rot="1005558">
                  <a:off x="8477849" y="3542575"/>
                  <a:ext cx="36000" cy="36000"/>
                </a:xfrm>
                <a:prstGeom prst="ellipse">
                  <a:avLst/>
                </a:prstGeom>
                <a:solidFill>
                  <a:schemeClr val="tx2"/>
                </a:solidFill>
                <a:ln>
                  <a:solidFill>
                    <a:schemeClr val="tx2"/>
                  </a:solidFill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/>
                </a:p>
              </p:txBody>
            </p:sp>
          </p:grpSp>
          <p:cxnSp>
            <p:nvCxnSpPr>
              <p:cNvPr id="29" name="Straight Connector 28">
                <a:extLst>
                  <a:ext uri="{FF2B5EF4-FFF2-40B4-BE49-F238E27FC236}">
                    <a16:creationId xmlns:a16="http://schemas.microsoft.com/office/drawing/2014/main" id="{9905EB89-09F9-554D-AB89-50A0BF70D047}"/>
                  </a:ext>
                </a:extLst>
              </p:cNvPr>
              <p:cNvCxnSpPr>
                <a:cxnSpLocks/>
              </p:cNvCxnSpPr>
              <p:nvPr/>
            </p:nvCxnSpPr>
            <p:spPr>
              <a:xfrm rot="4342503">
                <a:off x="9019668" y="2597498"/>
                <a:ext cx="0" cy="4185664"/>
              </a:xfrm>
              <a:prstGeom prst="line">
                <a:avLst/>
              </a:prstGeom>
              <a:ln w="22225"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0" name="Straight Connector 29">
                <a:extLst>
                  <a:ext uri="{FF2B5EF4-FFF2-40B4-BE49-F238E27FC236}">
                    <a16:creationId xmlns:a16="http://schemas.microsoft.com/office/drawing/2014/main" id="{AFD034A7-4D54-C142-81D3-FAE73087B0D5}"/>
                  </a:ext>
                </a:extLst>
              </p:cNvPr>
              <p:cNvCxnSpPr>
                <a:cxnSpLocks/>
              </p:cNvCxnSpPr>
              <p:nvPr/>
            </p:nvCxnSpPr>
            <p:spPr>
              <a:xfrm rot="4342503" flipH="1">
                <a:off x="9003324" y="2557167"/>
                <a:ext cx="0" cy="4181017"/>
              </a:xfrm>
              <a:prstGeom prst="line">
                <a:avLst/>
              </a:prstGeom>
              <a:ln w="22225"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1" name="Straight Connector 30">
                <a:extLst>
                  <a:ext uri="{FF2B5EF4-FFF2-40B4-BE49-F238E27FC236}">
                    <a16:creationId xmlns:a16="http://schemas.microsoft.com/office/drawing/2014/main" id="{EC609A74-D2BF-434B-A67D-8AF17860AB38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6909347" y="3657600"/>
                <a:ext cx="3961853" cy="1369050"/>
              </a:xfrm>
              <a:prstGeom prst="line">
                <a:avLst/>
              </a:prstGeom>
              <a:ln w="22225"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2" name="Straight Connector 31">
                <a:extLst>
                  <a:ext uri="{FF2B5EF4-FFF2-40B4-BE49-F238E27FC236}">
                    <a16:creationId xmlns:a16="http://schemas.microsoft.com/office/drawing/2014/main" id="{12E10254-5756-3040-A81A-1E30F8EF1F5C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7087148" y="4406900"/>
                <a:ext cx="4050752" cy="1178550"/>
              </a:xfrm>
              <a:prstGeom prst="line">
                <a:avLst/>
              </a:prstGeom>
              <a:ln w="22225">
                <a:solidFill>
                  <a:srgbClr val="FF0000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5" name="TextBox 64">
              <a:extLst>
                <a:ext uri="{FF2B5EF4-FFF2-40B4-BE49-F238E27FC236}">
                  <a16:creationId xmlns:a16="http://schemas.microsoft.com/office/drawing/2014/main" id="{DA3A7536-5114-3248-8947-0E8FF2E9C2C1}"/>
                </a:ext>
              </a:extLst>
            </p:cNvPr>
            <p:cNvSpPr txBox="1"/>
            <p:nvPr/>
          </p:nvSpPr>
          <p:spPr>
            <a:xfrm>
              <a:off x="2283506" y="4376426"/>
              <a:ext cx="206114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en-GB" dirty="0">
                  <a:solidFill>
                    <a:srgbClr val="00B050"/>
                  </a:solidFill>
                </a:rPr>
                <a:t>Segmented cathode</a:t>
              </a:r>
            </a:p>
          </p:txBody>
        </p:sp>
        <p:sp>
          <p:nvSpPr>
            <p:cNvPr id="66" name="TextBox 65">
              <a:extLst>
                <a:ext uri="{FF2B5EF4-FFF2-40B4-BE49-F238E27FC236}">
                  <a16:creationId xmlns:a16="http://schemas.microsoft.com/office/drawing/2014/main" id="{E05D8CA5-8A70-4144-BD81-0C27E699F870}"/>
                </a:ext>
              </a:extLst>
            </p:cNvPr>
            <p:cNvSpPr txBox="1"/>
            <p:nvPr/>
          </p:nvSpPr>
          <p:spPr>
            <a:xfrm>
              <a:off x="667393" y="4565617"/>
              <a:ext cx="1219886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en-GB" sz="1600" dirty="0">
                  <a:solidFill>
                    <a:srgbClr val="FF0000"/>
                  </a:solidFill>
                </a:rPr>
                <a:t>Boron layers</a:t>
              </a:r>
            </a:p>
          </p:txBody>
        </p:sp>
        <p:cxnSp>
          <p:nvCxnSpPr>
            <p:cNvPr id="67" name="Straight Arrow Connector 66">
              <a:extLst>
                <a:ext uri="{FF2B5EF4-FFF2-40B4-BE49-F238E27FC236}">
                  <a16:creationId xmlns:a16="http://schemas.microsoft.com/office/drawing/2014/main" id="{E49040F2-DE80-B64B-A217-4D9222F1341E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1252654" y="3970582"/>
              <a:ext cx="77154" cy="578971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8" name="Straight Arrow Connector 67">
              <a:extLst>
                <a:ext uri="{FF2B5EF4-FFF2-40B4-BE49-F238E27FC236}">
                  <a16:creationId xmlns:a16="http://schemas.microsoft.com/office/drawing/2014/main" id="{0CE5FBA2-45F6-9843-8120-143AF092222F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940081" y="3765525"/>
              <a:ext cx="371452" cy="782791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9" name="Straight Arrow Connector 68">
              <a:extLst>
                <a:ext uri="{FF2B5EF4-FFF2-40B4-BE49-F238E27FC236}">
                  <a16:creationId xmlns:a16="http://schemas.microsoft.com/office/drawing/2014/main" id="{C52E042C-1CCC-1F4D-936B-7E0C0BE2A6D7}"/>
                </a:ext>
              </a:extLst>
            </p:cNvPr>
            <p:cNvCxnSpPr>
              <a:cxnSpLocks/>
            </p:cNvCxnSpPr>
            <p:nvPr/>
          </p:nvCxnSpPr>
          <p:spPr>
            <a:xfrm rot="4342503" flipH="1">
              <a:off x="1887347" y="3845850"/>
              <a:ext cx="1141008" cy="228812"/>
            </a:xfrm>
            <a:prstGeom prst="straightConnector1">
              <a:avLst/>
            </a:prstGeom>
            <a:ln w="15875">
              <a:solidFill>
                <a:srgbClr val="00B05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0" name="Straight Arrow Connector 69">
              <a:extLst>
                <a:ext uri="{FF2B5EF4-FFF2-40B4-BE49-F238E27FC236}">
                  <a16:creationId xmlns:a16="http://schemas.microsoft.com/office/drawing/2014/main" id="{0BFDE5BB-86FA-5840-9D40-6B7B0CF5B8AD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311533" y="3354516"/>
              <a:ext cx="1" cy="1193800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1" name="TextBox 70">
              <a:extLst>
                <a:ext uri="{FF2B5EF4-FFF2-40B4-BE49-F238E27FC236}">
                  <a16:creationId xmlns:a16="http://schemas.microsoft.com/office/drawing/2014/main" id="{135814DB-4D90-6B4A-8146-3435BD5E9786}"/>
                </a:ext>
              </a:extLst>
            </p:cNvPr>
            <p:cNvSpPr txBox="1"/>
            <p:nvPr/>
          </p:nvSpPr>
          <p:spPr>
            <a:xfrm>
              <a:off x="1773549" y="1877375"/>
              <a:ext cx="180777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l"/>
              <a:r>
                <a:rPr lang="en-GB" dirty="0"/>
                <a:t>Anode wires</a:t>
              </a:r>
            </a:p>
          </p:txBody>
        </p:sp>
        <p:cxnSp>
          <p:nvCxnSpPr>
            <p:cNvPr id="72" name="Straight Arrow Connector 71">
              <a:extLst>
                <a:ext uri="{FF2B5EF4-FFF2-40B4-BE49-F238E27FC236}">
                  <a16:creationId xmlns:a16="http://schemas.microsoft.com/office/drawing/2014/main" id="{0A978BE3-CE45-B541-B986-8F103B178D98}"/>
                </a:ext>
              </a:extLst>
            </p:cNvPr>
            <p:cNvCxnSpPr/>
            <p:nvPr/>
          </p:nvCxnSpPr>
          <p:spPr>
            <a:xfrm>
              <a:off x="2456723" y="2297788"/>
              <a:ext cx="0" cy="693683"/>
            </a:xfrm>
            <a:prstGeom prst="straightConnector1">
              <a:avLst/>
            </a:prstGeom>
            <a:ln w="127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3" name="Straight Arrow Connector 72">
              <a:extLst>
                <a:ext uri="{FF2B5EF4-FFF2-40B4-BE49-F238E27FC236}">
                  <a16:creationId xmlns:a16="http://schemas.microsoft.com/office/drawing/2014/main" id="{9459887D-37FA-E745-A923-8F5618FEC82D}"/>
                </a:ext>
              </a:extLst>
            </p:cNvPr>
            <p:cNvCxnSpPr>
              <a:cxnSpLocks/>
            </p:cNvCxnSpPr>
            <p:nvPr/>
          </p:nvCxnSpPr>
          <p:spPr>
            <a:xfrm>
              <a:off x="2609123" y="2307343"/>
              <a:ext cx="329165" cy="512618"/>
            </a:xfrm>
            <a:prstGeom prst="straightConnector1">
              <a:avLst/>
            </a:prstGeom>
            <a:ln w="127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74" name="Picture 73">
            <a:extLst>
              <a:ext uri="{FF2B5EF4-FFF2-40B4-BE49-F238E27FC236}">
                <a16:creationId xmlns:a16="http://schemas.microsoft.com/office/drawing/2014/main" id="{5CDB7DC5-6B20-4A44-BF9E-64DFC2BE19C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297" t="44706" r="8967"/>
          <a:stretch/>
        </p:blipFill>
        <p:spPr>
          <a:xfrm>
            <a:off x="4248989" y="4579097"/>
            <a:ext cx="6076567" cy="2154211"/>
          </a:xfrm>
          <a:prstGeom prst="rect">
            <a:avLst/>
          </a:prstGeom>
        </p:spPr>
      </p:pic>
      <p:cxnSp>
        <p:nvCxnSpPr>
          <p:cNvPr id="75" name="Straight Arrow Connector 74">
            <a:extLst>
              <a:ext uri="{FF2B5EF4-FFF2-40B4-BE49-F238E27FC236}">
                <a16:creationId xmlns:a16="http://schemas.microsoft.com/office/drawing/2014/main" id="{19C678EA-C667-3343-92D0-F8D7830923C3}"/>
              </a:ext>
            </a:extLst>
          </p:cNvPr>
          <p:cNvCxnSpPr>
            <a:cxnSpLocks/>
            <a:stCxn id="65" idx="2"/>
          </p:cNvCxnSpPr>
          <p:nvPr/>
        </p:nvCxnSpPr>
        <p:spPr>
          <a:xfrm>
            <a:off x="3314077" y="4745758"/>
            <a:ext cx="1257923" cy="1268180"/>
          </a:xfrm>
          <a:prstGeom prst="straightConnector1">
            <a:avLst/>
          </a:prstGeom>
          <a:ln w="15875">
            <a:solidFill>
              <a:srgbClr val="00B05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7" name="TextBox 76">
            <a:extLst>
              <a:ext uri="{FF2B5EF4-FFF2-40B4-BE49-F238E27FC236}">
                <a16:creationId xmlns:a16="http://schemas.microsoft.com/office/drawing/2014/main" id="{4B57100D-684C-D140-8667-44122BD40D74}"/>
              </a:ext>
            </a:extLst>
          </p:cNvPr>
          <p:cNvSpPr txBox="1"/>
          <p:nvPr/>
        </p:nvSpPr>
        <p:spPr>
          <a:xfrm>
            <a:off x="5295635" y="1266626"/>
            <a:ext cx="634663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dirty="0"/>
              <a:t>The basic detector unit is a cassette consisting of 2 wire counters sharing a segmented cathode. </a:t>
            </a:r>
          </a:p>
          <a:p>
            <a:pPr algn="l"/>
            <a:endParaRPr lang="en-GB" sz="2000" dirty="0"/>
          </a:p>
          <a:p>
            <a:pPr algn="l"/>
            <a:r>
              <a:rPr lang="en-GB" sz="2000" dirty="0"/>
              <a:t>The Boron layer is applied on the inner sides of the cassette housing and on one or both sides of the cathode.  </a:t>
            </a:r>
          </a:p>
        </p:txBody>
      </p:sp>
      <p:cxnSp>
        <p:nvCxnSpPr>
          <p:cNvPr id="80" name="Straight Arrow Connector 79">
            <a:extLst>
              <a:ext uri="{FF2B5EF4-FFF2-40B4-BE49-F238E27FC236}">
                <a16:creationId xmlns:a16="http://schemas.microsoft.com/office/drawing/2014/main" id="{76B0411F-CB02-C743-B2BE-8E7F722291BD}"/>
              </a:ext>
            </a:extLst>
          </p:cNvPr>
          <p:cNvCxnSpPr>
            <a:cxnSpLocks/>
          </p:cNvCxnSpPr>
          <p:nvPr/>
        </p:nvCxnSpPr>
        <p:spPr>
          <a:xfrm flipV="1">
            <a:off x="7261144" y="4604657"/>
            <a:ext cx="266327" cy="599655"/>
          </a:xfrm>
          <a:prstGeom prst="straightConnector1">
            <a:avLst/>
          </a:prstGeom>
          <a:ln w="127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2" name="TextBox 81">
            <a:extLst>
              <a:ext uri="{FF2B5EF4-FFF2-40B4-BE49-F238E27FC236}">
                <a16:creationId xmlns:a16="http://schemas.microsoft.com/office/drawing/2014/main" id="{E00BC776-097A-BB48-B01F-9959C3C74338}"/>
              </a:ext>
            </a:extLst>
          </p:cNvPr>
          <p:cNvSpPr txBox="1"/>
          <p:nvPr/>
        </p:nvSpPr>
        <p:spPr>
          <a:xfrm>
            <a:off x="5394861" y="4033274"/>
            <a:ext cx="468283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 err="1"/>
              <a:t>N</a:t>
            </a:r>
            <a:r>
              <a:rPr lang="en-GB" baseline="-25000" dirty="0" err="1"/>
              <a:t>wires</a:t>
            </a:r>
            <a:r>
              <a:rPr lang="en-GB" dirty="0"/>
              <a:t> X </a:t>
            </a:r>
            <a:r>
              <a:rPr lang="en-GB" dirty="0" err="1"/>
              <a:t>N</a:t>
            </a:r>
            <a:r>
              <a:rPr lang="en-GB" baseline="-25000" dirty="0" err="1"/>
              <a:t>strips</a:t>
            </a:r>
            <a:r>
              <a:rPr lang="en-GB" dirty="0"/>
              <a:t> voxels with trapezoidal-like shape </a:t>
            </a:r>
          </a:p>
        </p:txBody>
      </p:sp>
      <p:pic>
        <p:nvPicPr>
          <p:cNvPr id="87" name="Picture 4" descr="Image result for G4Trap">
            <a:hlinkClick r:id="rId4"/>
            <a:extLst>
              <a:ext uri="{FF2B5EF4-FFF2-40B4-BE49-F238E27FC236}">
                <a16:creationId xmlns:a16="http://schemas.microsoft.com/office/drawing/2014/main" id="{0730C165-C078-D24A-A297-3D3555C8360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62406" t="5132" r="9521" b="35712"/>
          <a:stretch/>
        </p:blipFill>
        <p:spPr bwMode="auto">
          <a:xfrm>
            <a:off x="9883140" y="3579107"/>
            <a:ext cx="1068019" cy="9674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89" name="Straight Arrow Connector 88">
            <a:extLst>
              <a:ext uri="{FF2B5EF4-FFF2-40B4-BE49-F238E27FC236}">
                <a16:creationId xmlns:a16="http://schemas.microsoft.com/office/drawing/2014/main" id="{67A75EC6-AC4C-9840-A52F-E7BB066F1FC0}"/>
              </a:ext>
            </a:extLst>
          </p:cNvPr>
          <p:cNvCxnSpPr/>
          <p:nvPr/>
        </p:nvCxnSpPr>
        <p:spPr>
          <a:xfrm>
            <a:off x="444500" y="2717800"/>
            <a:ext cx="1447800" cy="0"/>
          </a:xfrm>
          <a:prstGeom prst="straightConnector1">
            <a:avLst/>
          </a:prstGeom>
          <a:ln w="698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0" name="TextBox 89">
            <a:extLst>
              <a:ext uri="{FF2B5EF4-FFF2-40B4-BE49-F238E27FC236}">
                <a16:creationId xmlns:a16="http://schemas.microsoft.com/office/drawing/2014/main" id="{DF346174-6ED0-A040-93CF-505771C6B6EF}"/>
              </a:ext>
            </a:extLst>
          </p:cNvPr>
          <p:cNvSpPr txBox="1"/>
          <p:nvPr/>
        </p:nvSpPr>
        <p:spPr>
          <a:xfrm>
            <a:off x="568884" y="2323040"/>
            <a:ext cx="1101013" cy="3732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n beam</a:t>
            </a:r>
          </a:p>
        </p:txBody>
      </p:sp>
      <p:sp>
        <p:nvSpPr>
          <p:cNvPr id="91" name="TextBox 90">
            <a:extLst>
              <a:ext uri="{FF2B5EF4-FFF2-40B4-BE49-F238E27FC236}">
                <a16:creationId xmlns:a16="http://schemas.microsoft.com/office/drawing/2014/main" id="{7FDD34AC-DF76-9648-8788-E87D47BB1134}"/>
              </a:ext>
            </a:extLst>
          </p:cNvPr>
          <p:cNvSpPr txBox="1"/>
          <p:nvPr/>
        </p:nvSpPr>
        <p:spPr>
          <a:xfrm>
            <a:off x="665019" y="2812473"/>
            <a:ext cx="153785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b="1" dirty="0">
                <a:solidFill>
                  <a:schemeClr val="accent2">
                    <a:lumMod val="60000"/>
                    <a:lumOff val="40000"/>
                  </a:schemeClr>
                </a:solidFill>
              </a:rPr>
              <a:t>10°</a:t>
            </a:r>
          </a:p>
        </p:txBody>
      </p:sp>
      <p:sp>
        <p:nvSpPr>
          <p:cNvPr id="92" name="Arc 91">
            <a:extLst>
              <a:ext uri="{FF2B5EF4-FFF2-40B4-BE49-F238E27FC236}">
                <a16:creationId xmlns:a16="http://schemas.microsoft.com/office/drawing/2014/main" id="{ECD01C07-3E7C-3345-92EC-F6B7C1BDDAFE}"/>
              </a:ext>
            </a:extLst>
          </p:cNvPr>
          <p:cNvSpPr/>
          <p:nvPr/>
        </p:nvSpPr>
        <p:spPr>
          <a:xfrm rot="12881714">
            <a:off x="1399468" y="2553776"/>
            <a:ext cx="535185" cy="740226"/>
          </a:xfrm>
          <a:prstGeom prst="arc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420937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9396" y="265373"/>
            <a:ext cx="9360000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The HEIMDAL Jalousie detector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5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4153862-2B79-E341-90F4-20F168481F5E}"/>
              </a:ext>
            </a:extLst>
          </p:cNvPr>
          <p:cNvSpPr txBox="1"/>
          <p:nvPr/>
        </p:nvSpPr>
        <p:spPr>
          <a:xfrm>
            <a:off x="648695" y="1156219"/>
            <a:ext cx="911385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The simulation work on the Jalousie detector technology started 3 years ago with the simulation of the HEIMDAL detector.  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B3AE6AC7-B2DE-7940-ADA7-20B664DC961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905"/>
          <a:stretch/>
        </p:blipFill>
        <p:spPr>
          <a:xfrm>
            <a:off x="4525325" y="2257240"/>
            <a:ext cx="3527026" cy="3361682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B8BB987D-5302-674D-A1AA-A4C1C1C8B2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5024" y="2122028"/>
            <a:ext cx="3755916" cy="3798038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F055C4E2-4F88-BD48-B84B-D92E7535C5D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34497" y="1919628"/>
            <a:ext cx="2773018" cy="3867631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176D3A7-A1A2-AA4D-88D9-B3DA9D954AE3}"/>
              </a:ext>
            </a:extLst>
          </p:cNvPr>
          <p:cNvSpPr txBox="1"/>
          <p:nvPr/>
        </p:nvSpPr>
        <p:spPr>
          <a:xfrm>
            <a:off x="7560129" y="5772298"/>
            <a:ext cx="402726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GEANT4 model of the HEIMDAL detector cassette consisting of trapezoidal gas voxels  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72D8035D-1E5E-1547-84D1-E3BA09AE1718}"/>
              </a:ext>
            </a:extLst>
          </p:cNvPr>
          <p:cNvCxnSpPr/>
          <p:nvPr/>
        </p:nvCxnSpPr>
        <p:spPr>
          <a:xfrm flipV="1">
            <a:off x="7075141" y="2867467"/>
            <a:ext cx="1404730" cy="172278"/>
          </a:xfrm>
          <a:prstGeom prst="straightConnector1">
            <a:avLst/>
          </a:prstGeom>
          <a:ln w="190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712547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0789" y="280613"/>
            <a:ext cx="9360000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Simulation of the DREAM detectors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6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AE55331-EE82-274B-8CC2-E73F4B884841}"/>
              </a:ext>
            </a:extLst>
          </p:cNvPr>
          <p:cNvSpPr txBox="1"/>
          <p:nvPr/>
        </p:nvSpPr>
        <p:spPr>
          <a:xfrm>
            <a:off x="446904" y="1046511"/>
            <a:ext cx="5556739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Simulation work on the DREAM detectors started at the end of 2019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Last year the GEANT4 model of the </a:t>
            </a:r>
            <a:r>
              <a:rPr lang="en-GB" dirty="0" err="1"/>
              <a:t>EndCap</a:t>
            </a:r>
            <a:r>
              <a:rPr lang="en-GB" dirty="0"/>
              <a:t> detector was fully implemented and validated by using the experimental results obtained at V20 with the first </a:t>
            </a:r>
            <a:r>
              <a:rPr lang="en-GB" dirty="0" err="1"/>
              <a:t>EndCap</a:t>
            </a:r>
            <a:r>
              <a:rPr lang="en-GB" dirty="0"/>
              <a:t> sector </a:t>
            </a:r>
            <a:r>
              <a:rPr lang="en-GB" dirty="0" err="1"/>
              <a:t>delievered</a:t>
            </a:r>
            <a:r>
              <a:rPr lang="en-GB" dirty="0"/>
              <a:t> by CDT. 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GB" dirty="0">
              <a:solidFill>
                <a:srgbClr val="666666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8A33BC95-AAC0-314B-90D2-F7D3B274C58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03276" y="935595"/>
            <a:ext cx="4551268" cy="4656823"/>
          </a:xfrm>
          <a:prstGeom prst="rect">
            <a:avLst/>
          </a:prstGeom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57E1B592-3605-2A4C-BFD5-97202D6F42A9}"/>
              </a:ext>
            </a:extLst>
          </p:cNvPr>
          <p:cNvGrpSpPr/>
          <p:nvPr/>
        </p:nvGrpSpPr>
        <p:grpSpPr>
          <a:xfrm>
            <a:off x="854439" y="3222884"/>
            <a:ext cx="5296525" cy="3245825"/>
            <a:chOff x="1039090" y="706581"/>
            <a:chExt cx="8189236" cy="5597236"/>
          </a:xfrm>
        </p:grpSpPr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A09A6B5A-6E18-3841-850E-9D74DEE84FB8}"/>
                </a:ext>
              </a:extLst>
            </p:cNvPr>
            <p:cNvGrpSpPr/>
            <p:nvPr/>
          </p:nvGrpSpPr>
          <p:grpSpPr>
            <a:xfrm>
              <a:off x="1039090" y="740780"/>
              <a:ext cx="3368416" cy="5369074"/>
              <a:chOff x="5264726" y="-409147"/>
              <a:chExt cx="3368416" cy="5369074"/>
            </a:xfrm>
          </p:grpSpPr>
          <p:pic>
            <p:nvPicPr>
              <p:cNvPr id="28" name="Picture 27">
                <a:extLst>
                  <a:ext uri="{FF2B5EF4-FFF2-40B4-BE49-F238E27FC236}">
                    <a16:creationId xmlns:a16="http://schemas.microsoft.com/office/drawing/2014/main" id="{442E8274-4067-A44F-81D6-D88844F5C0F9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l="11887" t="6924" r="42894" b="18830"/>
              <a:stretch/>
            </p:blipFill>
            <p:spPr>
              <a:xfrm>
                <a:off x="5264726" y="-409147"/>
                <a:ext cx="3368416" cy="5369074"/>
              </a:xfrm>
              <a:prstGeom prst="rect">
                <a:avLst/>
              </a:prstGeom>
            </p:spPr>
          </p:pic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EEB38C38-662D-7049-9126-B0F350A71D7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5381247" y="4054064"/>
                <a:ext cx="2114061" cy="796089"/>
              </a:xfrm>
              <a:prstGeom prst="rect">
                <a:avLst/>
              </a:prstGeom>
            </p:spPr>
          </p:pic>
        </p:grp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F0A42577-5539-5544-9897-A176295CED8B}"/>
                </a:ext>
              </a:extLst>
            </p:cNvPr>
            <p:cNvSpPr txBox="1"/>
            <p:nvPr/>
          </p:nvSpPr>
          <p:spPr>
            <a:xfrm>
              <a:off x="6949719" y="872134"/>
              <a:ext cx="1385455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 dirty="0"/>
                <a:t>GEANT4</a:t>
              </a:r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FB9B0D78-C821-5E4D-B000-72C73768F41D}"/>
                </a:ext>
              </a:extLst>
            </p:cNvPr>
            <p:cNvSpPr/>
            <p:nvPr/>
          </p:nvSpPr>
          <p:spPr>
            <a:xfrm>
              <a:off x="5223164" y="706581"/>
              <a:ext cx="3241963" cy="5597236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EBB6A5D1-C176-A840-9ABE-250BD8106E0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343580" y="1330033"/>
              <a:ext cx="2608928" cy="4371332"/>
            </a:xfrm>
            <a:prstGeom prst="rect">
              <a:avLst/>
            </a:prstGeom>
          </p:spPr>
        </p:pic>
        <p:cxnSp>
          <p:nvCxnSpPr>
            <p:cNvPr id="22" name="Straight Arrow Connector 21">
              <a:extLst>
                <a:ext uri="{FF2B5EF4-FFF2-40B4-BE49-F238E27FC236}">
                  <a16:creationId xmlns:a16="http://schemas.microsoft.com/office/drawing/2014/main" id="{15850BEE-F2F3-D749-ABB3-F35CAE5EB9D7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6470249" y="5555848"/>
              <a:ext cx="1145893" cy="393539"/>
            </a:xfrm>
            <a:prstGeom prst="straightConnector1">
              <a:avLst/>
            </a:prstGeom>
            <a:ln w="1905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Arrow Connector 22">
              <a:extLst>
                <a:ext uri="{FF2B5EF4-FFF2-40B4-BE49-F238E27FC236}">
                  <a16:creationId xmlns:a16="http://schemas.microsoft.com/office/drawing/2014/main" id="{5E894D06-F8EC-D24E-85CC-527A84D2C3A1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7606497" y="5116010"/>
              <a:ext cx="1" cy="835307"/>
            </a:xfrm>
            <a:prstGeom prst="straightConnector1">
              <a:avLst/>
            </a:prstGeom>
            <a:ln w="1905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Arrow Connector 23">
              <a:extLst>
                <a:ext uri="{FF2B5EF4-FFF2-40B4-BE49-F238E27FC236}">
                  <a16:creationId xmlns:a16="http://schemas.microsoft.com/office/drawing/2014/main" id="{7B834565-7ECB-7E46-8AE9-5EF7AD2EFF4E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7606498" y="5555848"/>
              <a:ext cx="518930" cy="395469"/>
            </a:xfrm>
            <a:prstGeom prst="straightConnector1">
              <a:avLst/>
            </a:prstGeom>
            <a:ln w="1905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7DC66C92-82B3-3742-B1FC-1DD17F40BDBB}"/>
                </a:ext>
              </a:extLst>
            </p:cNvPr>
            <p:cNvSpPr txBox="1"/>
            <p:nvPr/>
          </p:nvSpPr>
          <p:spPr>
            <a:xfrm>
              <a:off x="7842871" y="5024747"/>
              <a:ext cx="1385455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 dirty="0"/>
                <a:t>X</a:t>
              </a: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24DE0E46-8BD1-344D-9F3D-82E0BB5CC6FA}"/>
                </a:ext>
              </a:extLst>
            </p:cNvPr>
            <p:cNvSpPr txBox="1"/>
            <p:nvPr/>
          </p:nvSpPr>
          <p:spPr>
            <a:xfrm>
              <a:off x="7590185" y="4788235"/>
              <a:ext cx="1385455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 dirty="0"/>
                <a:t>Y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19D31D3A-7EE4-0D4A-AF5D-28876B09737E}"/>
                </a:ext>
              </a:extLst>
            </p:cNvPr>
            <p:cNvSpPr txBox="1"/>
            <p:nvPr/>
          </p:nvSpPr>
          <p:spPr>
            <a:xfrm>
              <a:off x="6409567" y="5644761"/>
              <a:ext cx="1385455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 dirty="0"/>
                <a:t>-Z</a:t>
              </a:r>
            </a:p>
          </p:txBody>
        </p:sp>
      </p:grpSp>
      <p:sp>
        <p:nvSpPr>
          <p:cNvPr id="8" name="TextBox 7">
            <a:extLst>
              <a:ext uri="{FF2B5EF4-FFF2-40B4-BE49-F238E27FC236}">
                <a16:creationId xmlns:a16="http://schemas.microsoft.com/office/drawing/2014/main" id="{D312114F-2AAF-9A48-9698-DA754622E3B5}"/>
              </a:ext>
            </a:extLst>
          </p:cNvPr>
          <p:cNvSpPr txBox="1"/>
          <p:nvPr/>
        </p:nvSpPr>
        <p:spPr>
          <a:xfrm>
            <a:off x="7726017" y="5777948"/>
            <a:ext cx="253116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GEANT4 model of the DREAM </a:t>
            </a:r>
            <a:r>
              <a:rPr lang="en-GB" dirty="0" err="1"/>
              <a:t>EndCap</a:t>
            </a:r>
            <a:r>
              <a:rPr lang="en-GB" dirty="0"/>
              <a:t> detector</a:t>
            </a:r>
          </a:p>
        </p:txBody>
      </p:sp>
    </p:spTree>
    <p:extLst>
      <p:ext uri="{BB962C8B-B14F-4D97-AF65-F5344CB8AC3E}">
        <p14:creationId xmlns:p14="http://schemas.microsoft.com/office/powerpoint/2010/main" val="13128073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26E026FB-A8B4-304B-B6E6-EA21E206C9B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9074977">
            <a:off x="1110140" y="1555690"/>
            <a:ext cx="4193670" cy="3414077"/>
          </a:xfrm>
          <a:prstGeom prst="rect">
            <a:avLst/>
          </a:prstGeom>
        </p:spPr>
      </p:pic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7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27165C3F-004F-A04F-B828-9EE94FB4DDE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69931" y="4257918"/>
            <a:ext cx="4240151" cy="247189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AE55331-EE82-274B-8CC2-E73F4B884841}"/>
              </a:ext>
            </a:extLst>
          </p:cNvPr>
          <p:cNvSpPr txBox="1"/>
          <p:nvPr/>
        </p:nvSpPr>
        <p:spPr>
          <a:xfrm>
            <a:off x="439004" y="624356"/>
            <a:ext cx="911276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endParaRPr lang="en-GB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This year will be dedicated to the implementation of the Mantel detector in GEANT4 (almost there) and validation/testing of the full system.    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5869E01-7CCB-FD43-B382-0B8DE37E9CE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47436" y="1241317"/>
            <a:ext cx="4853963" cy="483903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CF25620-07CF-F34B-BE41-09114776D2CB}"/>
              </a:ext>
            </a:extLst>
          </p:cNvPr>
          <p:cNvSpPr txBox="1"/>
          <p:nvPr/>
        </p:nvSpPr>
        <p:spPr>
          <a:xfrm>
            <a:off x="1570133" y="1829212"/>
            <a:ext cx="169122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400" dirty="0"/>
              <a:t>GEANT4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DA20E14-4D24-C046-A576-02C68464C0A2}"/>
              </a:ext>
            </a:extLst>
          </p:cNvPr>
          <p:cNvSpPr txBox="1"/>
          <p:nvPr/>
        </p:nvSpPr>
        <p:spPr>
          <a:xfrm>
            <a:off x="1413203" y="4492505"/>
            <a:ext cx="187863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dirty="0">
                <a:solidFill>
                  <a:schemeClr val="bg1"/>
                </a:solidFill>
              </a:rPr>
              <a:t>CATIA design 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05B761B3-697F-2847-9D7D-DCC1A38A678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158042" y="6229164"/>
            <a:ext cx="893179" cy="40599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DD728363-BF21-4D4A-BDD3-201F0C7A1666}"/>
              </a:ext>
            </a:extLst>
          </p:cNvPr>
          <p:cNvSpPr txBox="1"/>
          <p:nvPr/>
        </p:nvSpPr>
        <p:spPr>
          <a:xfrm>
            <a:off x="6513246" y="6208035"/>
            <a:ext cx="496247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Current status: testing and validation of the model</a:t>
            </a:r>
          </a:p>
        </p:txBody>
      </p:sp>
      <p:sp>
        <p:nvSpPr>
          <p:cNvPr id="17" name="Rubrik 1">
            <a:extLst>
              <a:ext uri="{FF2B5EF4-FFF2-40B4-BE49-F238E27FC236}">
                <a16:creationId xmlns:a16="http://schemas.microsoft.com/office/drawing/2014/main" id="{59320590-2149-FA49-8591-77F0393425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0789" y="280613"/>
            <a:ext cx="9360000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Simulation of the DREAM detectors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068B01C-0474-4241-A3C2-87F534B6AC3F}"/>
              </a:ext>
            </a:extLst>
          </p:cNvPr>
          <p:cNvSpPr txBox="1"/>
          <p:nvPr/>
        </p:nvSpPr>
        <p:spPr>
          <a:xfrm>
            <a:off x="1849806" y="2824755"/>
            <a:ext cx="9543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>
                <a:solidFill>
                  <a:srgbClr val="FFC000"/>
                </a:solidFill>
              </a:rPr>
              <a:t>Mantel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65EA0169-0188-3D4E-9EE4-68B456E7FD50}"/>
              </a:ext>
            </a:extLst>
          </p:cNvPr>
          <p:cNvSpPr txBox="1"/>
          <p:nvPr/>
        </p:nvSpPr>
        <p:spPr>
          <a:xfrm>
            <a:off x="4623486" y="1803675"/>
            <a:ext cx="9543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 err="1"/>
              <a:t>EndCap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6894545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D0FB8EB-1974-4F1B-9F83-4FDD9AB6C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1147" y="285470"/>
            <a:ext cx="6876575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Detector simulations are very useful</a:t>
            </a:r>
          </a:p>
        </p:txBody>
      </p:sp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8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F78444B7-F2E9-9A4E-8AF6-1289ACB75162}"/>
              </a:ext>
            </a:extLst>
          </p:cNvPr>
          <p:cNvSpPr txBox="1"/>
          <p:nvPr/>
        </p:nvSpPr>
        <p:spPr>
          <a:xfrm>
            <a:off x="597876" y="1200062"/>
            <a:ext cx="460717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Calculate the detection efficiency/uniformity of DREAM </a:t>
            </a:r>
            <a:r>
              <a:rPr lang="en-GB" dirty="0" err="1"/>
              <a:t>EndCap</a:t>
            </a:r>
            <a:r>
              <a:rPr lang="en-GB" dirty="0"/>
              <a:t> detector</a:t>
            </a:r>
          </a:p>
        </p:txBody>
      </p:sp>
      <p:pic>
        <p:nvPicPr>
          <p:cNvPr id="37" name="Picture 36">
            <a:extLst>
              <a:ext uri="{FF2B5EF4-FFF2-40B4-BE49-F238E27FC236}">
                <a16:creationId xmlns:a16="http://schemas.microsoft.com/office/drawing/2014/main" id="{5A70CF10-3301-594B-9EFF-FF21F0A01E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2037" y="1930274"/>
            <a:ext cx="5652267" cy="2854489"/>
          </a:xfrm>
          <a:prstGeom prst="rect">
            <a:avLst/>
          </a:prstGeom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D1C4D1CB-1F23-FB4F-AE57-2C292575C0D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75352" y="1940042"/>
            <a:ext cx="5615031" cy="2863361"/>
          </a:xfrm>
          <a:prstGeom prst="rect">
            <a:avLst/>
          </a:prstGeom>
        </p:spPr>
      </p:pic>
      <p:sp>
        <p:nvSpPr>
          <p:cNvPr id="40" name="TextBox 39">
            <a:extLst>
              <a:ext uri="{FF2B5EF4-FFF2-40B4-BE49-F238E27FC236}">
                <a16:creationId xmlns:a16="http://schemas.microsoft.com/office/drawing/2014/main" id="{A95DCB6B-C951-8A4A-8445-4A0C06C30A32}"/>
              </a:ext>
            </a:extLst>
          </p:cNvPr>
          <p:cNvSpPr txBox="1"/>
          <p:nvPr/>
        </p:nvSpPr>
        <p:spPr>
          <a:xfrm>
            <a:off x="6334538" y="1533332"/>
            <a:ext cx="569843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Calculate the spatial resolution of the HEIMDAL detector 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2B5A308B-A4DA-CA40-A7E2-58AC9D3E9314}"/>
              </a:ext>
            </a:extLst>
          </p:cNvPr>
          <p:cNvSpPr txBox="1"/>
          <p:nvPr/>
        </p:nvSpPr>
        <p:spPr>
          <a:xfrm>
            <a:off x="7337627" y="4850732"/>
            <a:ext cx="41901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>
                <a:solidFill>
                  <a:srgbClr val="666666"/>
                </a:solidFill>
              </a:rPr>
              <a:t>I. </a:t>
            </a:r>
            <a:r>
              <a:rPr lang="en-GB" dirty="0" err="1">
                <a:solidFill>
                  <a:srgbClr val="666666"/>
                </a:solidFill>
              </a:rPr>
              <a:t>Stefanescu</a:t>
            </a:r>
            <a:r>
              <a:rPr lang="en-GB" dirty="0">
                <a:solidFill>
                  <a:srgbClr val="666666"/>
                </a:solidFill>
              </a:rPr>
              <a:t> et al., JINST14 P10020, 2019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D6FC7B01-6FAE-B349-9EE8-DB3FE523F9CA}"/>
              </a:ext>
            </a:extLst>
          </p:cNvPr>
          <p:cNvSpPr txBox="1"/>
          <p:nvPr/>
        </p:nvSpPr>
        <p:spPr>
          <a:xfrm>
            <a:off x="516834" y="5406887"/>
            <a:ext cx="942229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Help make design choices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Troubleshooting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dirty="0"/>
              <a:t>Estimate performance parameters that are difficult or impossible to access experimentally</a:t>
            </a:r>
          </a:p>
        </p:txBody>
      </p:sp>
    </p:spTree>
    <p:extLst>
      <p:ext uri="{BB962C8B-B14F-4D97-AF65-F5344CB8AC3E}">
        <p14:creationId xmlns:p14="http://schemas.microsoft.com/office/powerpoint/2010/main" val="17887930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9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21781A8-BDAA-D74E-BD13-4878502D9F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19613" y="145041"/>
            <a:ext cx="2833469" cy="228275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54E854F8-75D5-DD47-ABAE-4F987F97D02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3045" y="1599170"/>
            <a:ext cx="3934063" cy="3620256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F78444B7-F2E9-9A4E-8AF6-1289ACB75162}"/>
              </a:ext>
            </a:extLst>
          </p:cNvPr>
          <p:cNvSpPr txBox="1"/>
          <p:nvPr/>
        </p:nvSpPr>
        <p:spPr>
          <a:xfrm>
            <a:off x="8754962" y="2536829"/>
            <a:ext cx="3099582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Combine GEANT4 and </a:t>
            </a:r>
            <a:r>
              <a:rPr lang="en-GB" dirty="0" err="1"/>
              <a:t>McStas</a:t>
            </a:r>
            <a:r>
              <a:rPr lang="en-GB" dirty="0"/>
              <a:t> simulations to </a:t>
            </a:r>
            <a:r>
              <a:rPr lang="en-GB" dirty="0">
                <a:sym typeface="Wingdings" pitchFamily="2" charset="2"/>
              </a:rPr>
              <a:t>generate realistic d</a:t>
            </a:r>
            <a:r>
              <a:rPr lang="en-GB" dirty="0"/>
              <a:t>iffraction spectra to help developing refinement tools (work with Celine </a:t>
            </a:r>
            <a:r>
              <a:rPr lang="en-GB" dirty="0" err="1"/>
              <a:t>Durniak</a:t>
            </a:r>
            <a:r>
              <a:rPr lang="en-GB" dirty="0"/>
              <a:t> from DRAM and Mathias </a:t>
            </a:r>
            <a:r>
              <a:rPr lang="en-GB" dirty="0" err="1"/>
              <a:t>Mørch</a:t>
            </a:r>
            <a:r>
              <a:rPr lang="en-GB" dirty="0"/>
              <a:t> from AU).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B07E646-C421-4045-8061-6E2856756E69}"/>
              </a:ext>
            </a:extLst>
          </p:cNvPr>
          <p:cNvSpPr txBox="1"/>
          <p:nvPr/>
        </p:nvSpPr>
        <p:spPr>
          <a:xfrm>
            <a:off x="8915401" y="4996883"/>
            <a:ext cx="2716696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Use simulated data to test the  DREAM data flow through the  EFU (work with Morten JC and Morten HS from ECDC).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75C63E33-14C9-A44A-A719-EF58300B999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27896" y="4864873"/>
            <a:ext cx="3138133" cy="1762223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FA4481A7-8027-9B42-BDCF-EAC96B720041}"/>
              </a:ext>
            </a:extLst>
          </p:cNvPr>
          <p:cNvSpPr txBox="1"/>
          <p:nvPr/>
        </p:nvSpPr>
        <p:spPr>
          <a:xfrm>
            <a:off x="8855948" y="263695"/>
            <a:ext cx="279271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dirty="0"/>
              <a:t>Use the GEANT4 voxel coordinates  to build the</a:t>
            </a:r>
          </a:p>
          <a:p>
            <a:pPr algn="l"/>
            <a:r>
              <a:rPr lang="en-GB" dirty="0"/>
              <a:t>DREAM detector image in Mantid/</a:t>
            </a:r>
            <a:r>
              <a:rPr lang="en-GB" dirty="0" err="1"/>
              <a:t>NeXus</a:t>
            </a:r>
            <a:endParaRPr lang="en-GB" dirty="0"/>
          </a:p>
          <a:p>
            <a:pPr algn="l"/>
            <a:r>
              <a:rPr lang="en-GB" dirty="0"/>
              <a:t>(work with Mathew Jones from ECDC).</a:t>
            </a:r>
          </a:p>
          <a:p>
            <a:pPr algn="l"/>
            <a:r>
              <a:rPr lang="en-GB" dirty="0"/>
              <a:t> </a:t>
            </a: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00C9C06A-85AC-FE4E-BAA1-8059828C9DE0}"/>
              </a:ext>
            </a:extLst>
          </p:cNvPr>
          <p:cNvCxnSpPr>
            <a:cxnSpLocks/>
          </p:cNvCxnSpPr>
          <p:nvPr/>
        </p:nvCxnSpPr>
        <p:spPr>
          <a:xfrm flipV="1">
            <a:off x="3776870" y="1285462"/>
            <a:ext cx="1855304" cy="1325216"/>
          </a:xfrm>
          <a:prstGeom prst="straightConnector1">
            <a:avLst/>
          </a:prstGeom>
          <a:ln w="158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11590115-1DDD-BF4B-8499-9E8BCD13F5DE}"/>
              </a:ext>
            </a:extLst>
          </p:cNvPr>
          <p:cNvCxnSpPr>
            <a:cxnSpLocks/>
          </p:cNvCxnSpPr>
          <p:nvPr/>
        </p:nvCxnSpPr>
        <p:spPr>
          <a:xfrm>
            <a:off x="3810000" y="3014870"/>
            <a:ext cx="1508760" cy="0"/>
          </a:xfrm>
          <a:prstGeom prst="straightConnector1">
            <a:avLst/>
          </a:prstGeom>
          <a:ln w="158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F61796D8-95CA-B44B-9A5B-E4C42F455C72}"/>
              </a:ext>
            </a:extLst>
          </p:cNvPr>
          <p:cNvCxnSpPr>
            <a:cxnSpLocks/>
          </p:cNvCxnSpPr>
          <p:nvPr/>
        </p:nvCxnSpPr>
        <p:spPr>
          <a:xfrm>
            <a:off x="3710609" y="4545496"/>
            <a:ext cx="1524000" cy="874643"/>
          </a:xfrm>
          <a:prstGeom prst="straightConnector1">
            <a:avLst/>
          </a:prstGeom>
          <a:ln w="158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Rubrik 1">
            <a:extLst>
              <a:ext uri="{FF2B5EF4-FFF2-40B4-BE49-F238E27FC236}">
                <a16:creationId xmlns:a16="http://schemas.microsoft.com/office/drawing/2014/main" id="{95A93D03-A946-944E-94F5-FB8DD9970D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1147" y="285470"/>
            <a:ext cx="5087531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Detector simulations are very useful</a:t>
            </a:r>
          </a:p>
        </p:txBody>
      </p:sp>
      <p:pic>
        <p:nvPicPr>
          <p:cNvPr id="26" name="Picture 25">
            <a:extLst>
              <a:ext uri="{FF2B5EF4-FFF2-40B4-BE49-F238E27FC236}">
                <a16:creationId xmlns:a16="http://schemas.microsoft.com/office/drawing/2014/main" id="{FF2966EB-8BE4-974C-9558-83D9D1C0EED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5824136" y="1884963"/>
            <a:ext cx="2551106" cy="31582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41258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tshållare för sidfot 3">
            <a:extLst>
              <a:ext uri="{FF2B5EF4-FFF2-40B4-BE49-F238E27FC236}">
                <a16:creationId xmlns:a16="http://schemas.microsoft.com/office/drawing/2014/main" id="{BCE7790D-E878-42AC-AA2D-8A369B3D74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PRESENTATION TITLE/FOOTER</a:t>
            </a:r>
          </a:p>
        </p:txBody>
      </p:sp>
      <p:sp>
        <p:nvSpPr>
          <p:cNvPr id="5" name="Platshållare för bildnummer 4">
            <a:extLst>
              <a:ext uri="{FF2B5EF4-FFF2-40B4-BE49-F238E27FC236}">
                <a16:creationId xmlns:a16="http://schemas.microsoft.com/office/drawing/2014/main" id="{4B78B478-BF6B-4F13-BEDC-210D18337E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>
                <a:solidFill>
                  <a:srgbClr val="CCCCCC"/>
                </a:solidFill>
              </a:rPr>
              <a:t>10</a:t>
            </a:fld>
            <a:endParaRPr lang="sv-SE" dirty="0">
              <a:solidFill>
                <a:srgbClr val="CCCCCC"/>
              </a:solidFill>
            </a:endParaRP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38A5AF1C-CD2B-3242-88CF-04FA26AED5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2021-02-12</a:t>
            </a:fld>
            <a:endParaRPr lang="sv-SE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EF65A31-0045-CB40-B15A-D06360A87A84}"/>
              </a:ext>
            </a:extLst>
          </p:cNvPr>
          <p:cNvSpPr txBox="1"/>
          <p:nvPr/>
        </p:nvSpPr>
        <p:spPr>
          <a:xfrm>
            <a:off x="497393" y="1224643"/>
            <a:ext cx="1075465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2000" dirty="0"/>
              <a:t>I am doing similar work for the HEIMDAL detector (now generating realistic diffraction spectra to build/test refinement tools) 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GB" sz="20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2000" dirty="0"/>
              <a:t>I can do, time permitting, similar work for MAGIC if there is interest from the instrument team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GB" sz="20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2000" dirty="0"/>
              <a:t>Similar work could be done for all instruments while waiting for the real data to become available </a:t>
            </a:r>
            <a:r>
              <a:rPr lang="en-GB" sz="2000" dirty="0">
                <a:sym typeface="Wingdings" pitchFamily="2" charset="2"/>
              </a:rPr>
              <a:t> also ongoing for Loki </a:t>
            </a:r>
            <a:endParaRPr lang="en-GB" sz="20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GB" sz="2000" dirty="0"/>
          </a:p>
        </p:txBody>
      </p:sp>
      <p:sp>
        <p:nvSpPr>
          <p:cNvPr id="11" name="Rubrik 1">
            <a:extLst>
              <a:ext uri="{FF2B5EF4-FFF2-40B4-BE49-F238E27FC236}">
                <a16:creationId xmlns:a16="http://schemas.microsoft.com/office/drawing/2014/main" id="{461B223A-631B-7D40-ACC0-C53F22CA4B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1147" y="285470"/>
            <a:ext cx="6876575" cy="657339"/>
          </a:xfrm>
        </p:spPr>
        <p:txBody>
          <a:bodyPr/>
          <a:lstStyle/>
          <a:p>
            <a:r>
              <a:rPr lang="en-GB" sz="36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Detector simulations are very useful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F7032DC7-BE59-7F4A-94A0-4BA83ED6AC3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08415" y="3902529"/>
            <a:ext cx="3332146" cy="2620191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F7466223-7800-0648-9B56-BD7A26ED2C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6458" y="3718474"/>
            <a:ext cx="2452370" cy="29301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32269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83145CF3-C12C-4347-8E68-43E7983404D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Finish presentation</a:t>
            </a:r>
          </a:p>
        </p:txBody>
      </p:sp>
    </p:spTree>
    <p:extLst>
      <p:ext uri="{BB962C8B-B14F-4D97-AF65-F5344CB8AC3E}">
        <p14:creationId xmlns:p14="http://schemas.microsoft.com/office/powerpoint/2010/main" val="12099664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ffice-tema">
  <a:themeElements>
    <a:clrScheme name="ESS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0099DC"/>
      </a:accent1>
      <a:accent2>
        <a:srgbClr val="003366"/>
      </a:accent2>
      <a:accent3>
        <a:srgbClr val="99BE00"/>
      </a:accent3>
      <a:accent4>
        <a:srgbClr val="006646"/>
      </a:accent4>
      <a:accent5>
        <a:srgbClr val="FF7D00"/>
      </a:accent5>
      <a:accent6>
        <a:srgbClr val="821482"/>
      </a:accent6>
      <a:hlink>
        <a:srgbClr val="0099DC"/>
      </a:hlink>
      <a:folHlink>
        <a:srgbClr val="0099DC"/>
      </a:folHlink>
    </a:clrScheme>
    <a:fontScheme name="ESS">
      <a:majorFont>
        <a:latin typeface="Segoe UI Light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mtClean="0">
            <a:solidFill>
              <a:srgbClr val="666666"/>
            </a:soli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C8E05FD6-4408-40A1-AAFA-F1913A6B3D38}" vid="{2ACFAA60-6D1B-4172-9AA5-52CCB5CBBC40}"/>
    </a:ext>
  </a:extLst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9896</TotalTime>
  <Words>517</Words>
  <Application>Microsoft Macintosh PowerPoint</Application>
  <PresentationFormat>Widescreen</PresentationFormat>
  <Paragraphs>93</Paragraphs>
  <Slides>11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Arial</vt:lpstr>
      <vt:lpstr>Calibri</vt:lpstr>
      <vt:lpstr>Segoe UI</vt:lpstr>
      <vt:lpstr>Segoe UI Light</vt:lpstr>
      <vt:lpstr>Segoe UI Semibold</vt:lpstr>
      <vt:lpstr>Wingdings</vt:lpstr>
      <vt:lpstr>Office-tema</vt:lpstr>
      <vt:lpstr>GEANT4 simulations for the Jalousie detectors for ESS</vt:lpstr>
      <vt:lpstr>The Jalousie detector technology </vt:lpstr>
      <vt:lpstr>The DREAM Jalousie detectors</vt:lpstr>
      <vt:lpstr>The generic Jalousie detector</vt:lpstr>
      <vt:lpstr>The HEIMDAL Jalousie detector</vt:lpstr>
      <vt:lpstr>Simulation of the DREAM detectors</vt:lpstr>
      <vt:lpstr>Simulation of the DREAM detectors</vt:lpstr>
      <vt:lpstr>Detector simulations are very useful</vt:lpstr>
      <vt:lpstr>Detector simulations are very useful</vt:lpstr>
      <vt:lpstr>Detector simulations are very useful</vt:lpstr>
      <vt:lpstr>Finish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Microsoft Office User</cp:lastModifiedBy>
  <cp:revision>84</cp:revision>
  <cp:lastPrinted>2019-03-08T10:27:30Z</cp:lastPrinted>
  <dcterms:created xsi:type="dcterms:W3CDTF">2021-02-09T11:35:09Z</dcterms:created>
  <dcterms:modified xsi:type="dcterms:W3CDTF">2021-02-16T08:32:41Z</dcterms:modified>
</cp:coreProperties>
</file>