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1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73" d="100"/>
          <a:sy n="173" d="100"/>
        </p:scale>
        <p:origin x="-1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12/12/14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721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sv-SE">
              <a:solidFill>
                <a:srgbClr val="0094CA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12/12/14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89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sv-SE">
              <a:solidFill>
                <a:srgbClr val="0094CA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12/12/14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89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12/12/14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sv-SE">
              <a:solidFill>
                <a:srgbClr val="0094CA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617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5E75-4084-6846-B868-AA4D2CA35962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12/12/14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D5C7-4BDD-1945-9C51-E00B53284B8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493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7103233B-D569-4A6E-878F-CDE152514C47}" type="datetime1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12/12/14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6209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Environment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1628800"/>
            <a:ext cx="5760640" cy="4801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914400">
              <a:buFont typeface="Arial"/>
              <a:buChar char="•"/>
            </a:pPr>
            <a:r>
              <a:rPr lang="en-GB" dirty="0">
                <a:solidFill>
                  <a:prstClr val="black"/>
                </a:solidFill>
                <a:latin typeface="Calibri"/>
              </a:rPr>
              <a:t>Sample Environment List Established and WU developed</a:t>
            </a:r>
          </a:p>
          <a:p>
            <a:pPr marL="285750" indent="-285750" defTabSz="914400">
              <a:buFont typeface="Arial"/>
              <a:buChar char="•"/>
            </a:pPr>
            <a:endParaRPr lang="en-GB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buFont typeface="Arial"/>
              <a:buChar char="•"/>
            </a:pPr>
            <a:r>
              <a:rPr lang="en-GB" dirty="0">
                <a:solidFill>
                  <a:prstClr val="black"/>
                </a:solidFill>
                <a:latin typeface="Calibri"/>
              </a:rPr>
              <a:t>Loki Specific (in baseline)</a:t>
            </a:r>
          </a:p>
          <a:p>
            <a:pPr marL="742950" lvl="1" indent="-285750" defTabSz="914400">
              <a:buFont typeface="Arial"/>
              <a:buChar char="•"/>
            </a:pPr>
            <a:r>
              <a:rPr lang="en-GB" dirty="0">
                <a:solidFill>
                  <a:prstClr val="black"/>
                </a:solidFill>
                <a:latin typeface="Calibri"/>
              </a:rPr>
              <a:t>Sample Changer ambient &gt;= 50 samples</a:t>
            </a:r>
          </a:p>
          <a:p>
            <a:pPr marL="742950" lvl="1" indent="-285750" defTabSz="914400">
              <a:buFont typeface="Arial"/>
              <a:buChar char="•"/>
            </a:pPr>
            <a:r>
              <a:rPr lang="en-GB" dirty="0">
                <a:solidFill>
                  <a:prstClr val="black"/>
                </a:solidFill>
                <a:latin typeface="Calibri"/>
              </a:rPr>
              <a:t>Sample Changer -20C &lt; T &lt; 150C &gt;= 50 samples</a:t>
            </a:r>
          </a:p>
          <a:p>
            <a:pPr marL="742950" lvl="1" indent="-285750" defTabSz="914400">
              <a:buFont typeface="Arial"/>
              <a:buChar char="•"/>
            </a:pPr>
            <a:r>
              <a:rPr lang="en-GB" dirty="0">
                <a:solidFill>
                  <a:prstClr val="black"/>
                </a:solidFill>
                <a:latin typeface="Calibri"/>
              </a:rPr>
              <a:t>Flow cell with HPLC pumps</a:t>
            </a:r>
          </a:p>
          <a:p>
            <a:pPr marL="742950" lvl="1" indent="-285750" defTabSz="914400">
              <a:buFont typeface="Arial"/>
              <a:buChar char="•"/>
            </a:pPr>
            <a:r>
              <a:rPr lang="en-GB" dirty="0">
                <a:solidFill>
                  <a:prstClr val="black"/>
                </a:solidFill>
                <a:latin typeface="Calibri"/>
              </a:rPr>
              <a:t>Rotating sample holders for sedimenting samples</a:t>
            </a:r>
          </a:p>
          <a:p>
            <a:pPr marL="742950" lvl="1" indent="-285750" defTabSz="914400">
              <a:buFont typeface="Arial"/>
              <a:buChar char="•"/>
            </a:pPr>
            <a:r>
              <a:rPr lang="en-GB" dirty="0">
                <a:solidFill>
                  <a:prstClr val="black"/>
                </a:solidFill>
                <a:latin typeface="Calibri"/>
              </a:rPr>
              <a:t>Quartz (hellma) cells</a:t>
            </a:r>
          </a:p>
          <a:p>
            <a:pPr marL="742950" lvl="1" indent="-285750" defTabSz="914400">
              <a:buFont typeface="Arial"/>
              <a:buChar char="•"/>
            </a:pPr>
            <a:endParaRPr lang="en-GB" dirty="0">
              <a:solidFill>
                <a:prstClr val="black"/>
              </a:solidFill>
              <a:latin typeface="Calibri"/>
            </a:endParaRPr>
          </a:p>
          <a:p>
            <a:pPr marL="285750" indent="-285750" defTabSz="914400">
              <a:buFont typeface="Arial"/>
              <a:buChar char="•"/>
            </a:pPr>
            <a:r>
              <a:rPr lang="en-GB" dirty="0">
                <a:solidFill>
                  <a:prstClr val="black"/>
                </a:solidFill>
                <a:latin typeface="Calibri"/>
              </a:rPr>
              <a:t>SANS Specific – shared with SKADI (not in baseline)</a:t>
            </a:r>
          </a:p>
          <a:p>
            <a:pPr marL="742950" lvl="1" indent="-285750" defTabSz="914400">
              <a:buFont typeface="Arial"/>
              <a:buChar char="•"/>
            </a:pPr>
            <a:r>
              <a:rPr lang="en-GB" dirty="0">
                <a:solidFill>
                  <a:prstClr val="black"/>
                </a:solidFill>
                <a:latin typeface="Calibri"/>
              </a:rPr>
              <a:t>Humidity Chamber</a:t>
            </a:r>
          </a:p>
          <a:p>
            <a:pPr marL="742950" lvl="1" indent="-285750" defTabSz="914400">
              <a:buFont typeface="Arial"/>
              <a:buChar char="•"/>
            </a:pPr>
            <a:r>
              <a:rPr lang="en-GB" dirty="0">
                <a:solidFill>
                  <a:prstClr val="black"/>
                </a:solidFill>
                <a:latin typeface="Calibri"/>
              </a:rPr>
              <a:t>Rheometer</a:t>
            </a:r>
          </a:p>
          <a:p>
            <a:pPr marL="742950" lvl="1" indent="-285750" defTabSz="914400">
              <a:buFont typeface="Arial"/>
              <a:buChar char="•"/>
            </a:pPr>
            <a:r>
              <a:rPr lang="en-GB" dirty="0">
                <a:solidFill>
                  <a:prstClr val="black"/>
                </a:solidFill>
                <a:latin typeface="Calibri"/>
              </a:rPr>
              <a:t>Couette Shear cell</a:t>
            </a:r>
          </a:p>
          <a:p>
            <a:pPr marL="742950" lvl="1" indent="-285750" defTabSz="914400">
              <a:buFont typeface="Arial"/>
              <a:buChar char="•"/>
            </a:pPr>
            <a:r>
              <a:rPr lang="en-GB" dirty="0">
                <a:solidFill>
                  <a:prstClr val="black"/>
                </a:solidFill>
                <a:latin typeface="Calibri"/>
              </a:rPr>
              <a:t>Plate-plate shear cell</a:t>
            </a:r>
          </a:p>
          <a:p>
            <a:pPr marL="742950" lvl="1" indent="-285750" defTabSz="914400">
              <a:buFont typeface="Arial"/>
              <a:buChar char="•"/>
            </a:pPr>
            <a:r>
              <a:rPr lang="en-GB" dirty="0">
                <a:solidFill>
                  <a:prstClr val="black"/>
                </a:solidFill>
                <a:latin typeface="Calibri"/>
              </a:rPr>
              <a:t>2T electromagnet</a:t>
            </a:r>
          </a:p>
          <a:p>
            <a:pPr marL="742950" lvl="1" indent="-285750" defTabSz="914400">
              <a:buFont typeface="Arial"/>
              <a:buChar char="•"/>
            </a:pPr>
            <a:r>
              <a:rPr lang="en-GB" dirty="0">
                <a:solidFill>
                  <a:prstClr val="black"/>
                </a:solidFill>
                <a:latin typeface="Calibri"/>
              </a:rPr>
              <a:t>1T electromagnet</a:t>
            </a:r>
          </a:p>
          <a:p>
            <a:pPr marL="742950" lvl="1" indent="-285750" defTabSz="914400">
              <a:buFont typeface="Arial"/>
              <a:buChar char="•"/>
            </a:pPr>
            <a:r>
              <a:rPr lang="en-GB" dirty="0">
                <a:solidFill>
                  <a:prstClr val="black"/>
                </a:solidFill>
                <a:latin typeface="Calibri"/>
              </a:rPr>
              <a:t>2D low-field magnet (coils)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5172" b="61482"/>
          <a:stretch/>
        </p:blipFill>
        <p:spPr>
          <a:xfrm>
            <a:off x="4067944" y="4941168"/>
            <a:ext cx="3206823" cy="16843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1556792"/>
            <a:ext cx="1739900" cy="285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4328" y="4725144"/>
            <a:ext cx="1443182" cy="192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56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Handling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5" name="Picture 4" descr="Screen Shot 2014-12-12 at 07.51.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81" y="1975724"/>
            <a:ext cx="5777283" cy="35485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26873" y="2172832"/>
            <a:ext cx="2951039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/>
              <a:t>Wide variety of samples on SANS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Masses in 100 mg to 10 g range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Containment and handling of each sample based on assessement during proposal review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ESS Procedures will be followed once developed</a:t>
            </a:r>
          </a:p>
        </p:txBody>
      </p:sp>
    </p:spTree>
    <p:extLst>
      <p:ext uri="{BB962C8B-B14F-4D97-AF65-F5344CB8AC3E}">
        <p14:creationId xmlns:p14="http://schemas.microsoft.com/office/powerpoint/2010/main" val="2762657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>
            <a:spLocks noGrp="1"/>
          </p:cNvSpPr>
          <p:nvPr>
            <p:ph type="title"/>
          </p:nvPr>
        </p:nvSpPr>
        <p:spPr>
          <a:xfrm>
            <a:off x="457199" y="92075"/>
            <a:ext cx="7139138" cy="150812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Data analysis software for SANS</a:t>
            </a:r>
          </a:p>
        </p:txBody>
      </p:sp>
      <p:sp>
        <p:nvSpPr>
          <p:cNvPr id="350" name="Shape 35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116963" cy="505042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chemeClr val="tx1"/>
                </a:solidFill>
              </a:rPr>
              <a:t>SASView is the preferred data analysis software</a:t>
            </a:r>
          </a:p>
          <a:p>
            <a:pPr lvl="1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chemeClr val="tx1"/>
                </a:solidFill>
              </a:rPr>
              <a:t>Widely used and supported by many facilities (SNS, NIST, ISIS, ILL, ESS)</a:t>
            </a:r>
          </a:p>
          <a:p>
            <a:pPr lvl="1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chemeClr val="tx1"/>
                </a:solidFill>
              </a:rPr>
              <a:t>Andrew Jackson is on SASView management board</a:t>
            </a: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chemeClr val="tx1"/>
                </a:solidFill>
              </a:rPr>
              <a:t>Requirement and design document completed end of 2015</a:t>
            </a: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chemeClr val="tx1"/>
                </a:solidFill>
              </a:rPr>
              <a:t>Software completed and tested  6 months before Cold Commissioning.</a:t>
            </a: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chemeClr val="tx1"/>
                </a:solidFill>
              </a:rPr>
              <a:t>First requirement document drafted already – high level requirements</a:t>
            </a: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chemeClr val="tx1"/>
                </a:solidFill>
              </a:rPr>
              <a:t>Automated and real-time data analysis requirement determines where major effort will be spent: </a:t>
            </a:r>
          </a:p>
          <a:p>
            <a:pPr lvl="1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chemeClr val="tx1"/>
                </a:solidFill>
              </a:rPr>
              <a:t>Modularizing SASView and making interoperable</a:t>
            </a:r>
          </a:p>
          <a:p>
            <a:pPr lvl="1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chemeClr val="tx1"/>
                </a:solidFill>
              </a:rPr>
              <a:t>API and Scriptable Command Line Interface</a:t>
            </a:r>
          </a:p>
          <a:p>
            <a:pPr lvl="1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chemeClr val="tx1"/>
                </a:solidFill>
              </a:rPr>
              <a:t>Sufficiently fast routines for real-time data analysis</a:t>
            </a:r>
          </a:p>
        </p:txBody>
      </p:sp>
    </p:spTree>
    <p:extLst>
      <p:ext uri="{BB962C8B-B14F-4D97-AF65-F5344CB8AC3E}">
        <p14:creationId xmlns:p14="http://schemas.microsoft.com/office/powerpoint/2010/main" val="206206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221</Words>
  <Application>Microsoft Macintosh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ESS Core Powerpoint</vt:lpstr>
      <vt:lpstr>Sample Environment</vt:lpstr>
      <vt:lpstr>Sample Handling</vt:lpstr>
      <vt:lpstr>Data analysis software for SANS</vt:lpstr>
    </vt:vector>
  </TitlesOfParts>
  <Company>European Spallation Source ESS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Environment</dc:title>
  <dc:creator>Andrew Jackson</dc:creator>
  <cp:lastModifiedBy>Andrew Jackson</cp:lastModifiedBy>
  <cp:revision>2</cp:revision>
  <dcterms:created xsi:type="dcterms:W3CDTF">2014-12-12T06:46:44Z</dcterms:created>
  <dcterms:modified xsi:type="dcterms:W3CDTF">2014-12-12T06:53:36Z</dcterms:modified>
</cp:coreProperties>
</file>