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1"/>
  </p:notesMasterIdLst>
  <p:sldIdLst>
    <p:sldId id="256" r:id="rId2"/>
    <p:sldId id="344" r:id="rId3"/>
    <p:sldId id="377" r:id="rId4"/>
    <p:sldId id="345" r:id="rId5"/>
    <p:sldId id="309" r:id="rId6"/>
    <p:sldId id="338" r:id="rId7"/>
    <p:sldId id="337" r:id="rId8"/>
    <p:sldId id="285" r:id="rId9"/>
    <p:sldId id="394" r:id="rId10"/>
    <p:sldId id="396" r:id="rId11"/>
    <p:sldId id="313" r:id="rId12"/>
    <p:sldId id="395" r:id="rId13"/>
    <p:sldId id="397" r:id="rId14"/>
    <p:sldId id="291" r:id="rId15"/>
    <p:sldId id="378" r:id="rId16"/>
    <p:sldId id="379" r:id="rId17"/>
    <p:sldId id="380" r:id="rId18"/>
    <p:sldId id="382" r:id="rId19"/>
    <p:sldId id="383" r:id="rId20"/>
    <p:sldId id="381" r:id="rId21"/>
    <p:sldId id="299" r:id="rId22"/>
    <p:sldId id="384" r:id="rId23"/>
    <p:sldId id="385" r:id="rId24"/>
    <p:sldId id="318" r:id="rId25"/>
    <p:sldId id="319" r:id="rId26"/>
    <p:sldId id="321" r:id="rId27"/>
    <p:sldId id="388" r:id="rId28"/>
    <p:sldId id="300" r:id="rId29"/>
    <p:sldId id="339" r:id="rId30"/>
    <p:sldId id="386" r:id="rId31"/>
    <p:sldId id="387" r:id="rId32"/>
    <p:sldId id="290" r:id="rId33"/>
    <p:sldId id="351" r:id="rId34"/>
    <p:sldId id="359" r:id="rId35"/>
    <p:sldId id="391" r:id="rId36"/>
    <p:sldId id="392" r:id="rId37"/>
    <p:sldId id="340" r:id="rId38"/>
    <p:sldId id="323" r:id="rId39"/>
    <p:sldId id="368" r:id="rId40"/>
    <p:sldId id="325" r:id="rId41"/>
    <p:sldId id="326" r:id="rId42"/>
    <p:sldId id="327" r:id="rId43"/>
    <p:sldId id="366" r:id="rId44"/>
    <p:sldId id="329" r:id="rId45"/>
    <p:sldId id="330" r:id="rId46"/>
    <p:sldId id="331" r:id="rId47"/>
    <p:sldId id="332" r:id="rId48"/>
    <p:sldId id="376" r:id="rId49"/>
    <p:sldId id="333" r:id="rId50"/>
    <p:sldId id="334" r:id="rId51"/>
    <p:sldId id="335" r:id="rId52"/>
    <p:sldId id="336" r:id="rId53"/>
    <p:sldId id="370" r:id="rId54"/>
    <p:sldId id="371" r:id="rId55"/>
    <p:sldId id="372" r:id="rId56"/>
    <p:sldId id="373" r:id="rId57"/>
    <p:sldId id="375" r:id="rId58"/>
    <p:sldId id="398" r:id="rId59"/>
    <p:sldId id="399" r:id="rId60"/>
  </p:sldIdLst>
  <p:sldSz cx="9144000" cy="6858000" type="screen4x3"/>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4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5" autoAdjust="0"/>
    <p:restoredTop sz="78039" autoAdjust="0"/>
  </p:normalViewPr>
  <p:slideViewPr>
    <p:cSldViewPr>
      <p:cViewPr>
        <p:scale>
          <a:sx n="134" d="100"/>
          <a:sy n="134" d="100"/>
        </p:scale>
        <p:origin x="-912" y="-80"/>
      </p:cViewPr>
      <p:guideLst>
        <p:guide orient="horz" pos="2115"/>
        <p:guide pos="2856"/>
      </p:guideLst>
    </p:cSldViewPr>
  </p:slideViewPr>
  <p:outlineViewPr>
    <p:cViewPr>
      <p:scale>
        <a:sx n="33" d="100"/>
        <a:sy n="33" d="100"/>
      </p:scale>
      <p:origin x="0" y="0"/>
    </p:cViewPr>
  </p:outlineViewPr>
  <p:notesTextViewPr>
    <p:cViewPr>
      <p:scale>
        <a:sx n="1" d="1"/>
        <a:sy n="1" d="1"/>
      </p:scale>
      <p:origin x="0" y="0"/>
    </p:cViewPr>
  </p:notesTextViewPr>
  <p:sorterViewPr>
    <p:cViewPr>
      <p:scale>
        <a:sx n="93" d="100"/>
        <a:sy n="93" d="100"/>
      </p:scale>
      <p:origin x="0" y="0"/>
    </p:cViewPr>
  </p:sorterViewPr>
  <p:notesViewPr>
    <p:cSldViewPr snapToGrid="0" snapToObjects="1">
      <p:cViewPr varScale="1">
        <p:scale>
          <a:sx n="134" d="100"/>
          <a:sy n="134" d="100"/>
        </p:scale>
        <p:origin x="-3096"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notesMaster" Target="notesMasters/notesMaster1.xml"/><Relationship Id="rId62"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9F57FC-B3FF-4DF2-9417-962901C07B3B}" type="datetimeFigureOut">
              <a:rPr lang="sv-SE" smtClean="0"/>
              <a:t>12/12/14</a:t>
            </a:fld>
            <a:endParaRPr lang="sv-SE"/>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1A53A7-64CD-4D0E-AAE8-1AC9C79D7085}" type="slidenum">
              <a:rPr lang="sv-SE" smtClean="0"/>
              <a:t>‹#›</a:t>
            </a:fld>
            <a:endParaRPr lang="sv-SE"/>
          </a:p>
        </p:txBody>
      </p:sp>
    </p:spTree>
    <p:extLst>
      <p:ext uri="{BB962C8B-B14F-4D97-AF65-F5344CB8AC3E}">
        <p14:creationId xmlns:p14="http://schemas.microsoft.com/office/powerpoint/2010/main" val="1284655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sz="1200" kern="1200" dirty="0" smtClean="0">
              <a:solidFill>
                <a:schemeClr val="tx1"/>
              </a:solidFill>
              <a:effectLst/>
              <a:latin typeface="+mn-lt"/>
              <a:ea typeface="+mn-ea"/>
              <a:cs typeface="+mn-cs"/>
            </a:endParaRPr>
          </a:p>
          <a:p>
            <a:pPr rtl="0"/>
            <a:endParaRPr lang="en-US" sz="1200" kern="1200" dirty="0" smtClean="0">
              <a:solidFill>
                <a:schemeClr val="tx1"/>
              </a:solidFill>
              <a:effectLst/>
              <a:latin typeface="+mn-lt"/>
              <a:ea typeface="+mn-ea"/>
              <a:cs typeface="+mn-cs"/>
            </a:endParaRPr>
          </a:p>
          <a:p>
            <a:pPr rtl="0"/>
            <a:r>
              <a:rPr lang="en-US" sz="1200" kern="1200" dirty="0" smtClean="0">
                <a:solidFill>
                  <a:schemeClr val="tx1"/>
                </a:solidFill>
                <a:effectLst/>
                <a:latin typeface="+mn-lt"/>
                <a:ea typeface="+mn-ea"/>
                <a:cs typeface="+mn-cs"/>
              </a:rPr>
              <a:t>Optimised</a:t>
            </a:r>
            <a:r>
              <a:rPr lang="en-US" sz="1200" kern="1200" baseline="0" dirty="0" smtClean="0">
                <a:solidFill>
                  <a:schemeClr val="tx1"/>
                </a:solidFill>
                <a:effectLst/>
                <a:latin typeface="+mn-lt"/>
                <a:ea typeface="+mn-ea"/>
                <a:cs typeface="+mn-cs"/>
              </a:rPr>
              <a:t> for 3A with 2 – 22A band</a:t>
            </a:r>
          </a:p>
          <a:p>
            <a:pPr rtl="0"/>
            <a:endParaRPr lang="en-US" sz="1200" kern="1200" baseline="0" dirty="0" smtClean="0">
              <a:solidFill>
                <a:schemeClr val="tx1"/>
              </a:solidFill>
              <a:effectLst/>
              <a:latin typeface="+mn-lt"/>
              <a:ea typeface="+mn-ea"/>
              <a:cs typeface="+mn-cs"/>
            </a:endParaRPr>
          </a:p>
          <a:p>
            <a:pPr rtl="0"/>
            <a:endParaRPr lang="en-US" sz="1200" kern="1200" dirty="0" smtClean="0">
              <a:solidFill>
                <a:schemeClr val="tx1"/>
              </a:solidFill>
              <a:effectLst/>
              <a:latin typeface="+mn-lt"/>
              <a:ea typeface="+mn-ea"/>
              <a:cs typeface="+mn-cs"/>
            </a:endParaRPr>
          </a:p>
          <a:p>
            <a:pPr rtl="0"/>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11</a:t>
            </a:fld>
            <a:endParaRPr lang="sv-SE"/>
          </a:p>
        </p:txBody>
      </p:sp>
    </p:spTree>
    <p:extLst>
      <p:ext uri="{BB962C8B-B14F-4D97-AF65-F5344CB8AC3E}">
        <p14:creationId xmlns:p14="http://schemas.microsoft.com/office/powerpoint/2010/main" val="3044751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i="0" u="none" strike="noStrike" kern="1200" baseline="0" dirty="0" smtClean="0">
                <a:solidFill>
                  <a:schemeClr val="tx1"/>
                </a:solidFill>
                <a:latin typeface="+mn-lt"/>
                <a:ea typeface="+mn-ea"/>
                <a:cs typeface="+mn-cs"/>
              </a:rPr>
              <a:t>The first element we will find is the extraction system, conformed by the monolith insert and the light shutter. This is a previous design from Target group who is the team responsible for the extraction. Insert, light shutter and extraction tool.  Location for the first bender</a:t>
            </a:r>
          </a:p>
        </p:txBody>
      </p:sp>
      <p:sp>
        <p:nvSpPr>
          <p:cNvPr id="4" name="Slide Number Placeholder 3"/>
          <p:cNvSpPr>
            <a:spLocks noGrp="1"/>
          </p:cNvSpPr>
          <p:nvPr>
            <p:ph type="sldNum" sz="quarter" idx="10"/>
          </p:nvPr>
        </p:nvSpPr>
        <p:spPr/>
        <p:txBody>
          <a:bodyPr/>
          <a:lstStyle/>
          <a:p>
            <a:fld id="{161A53A7-64CD-4D0E-AAE8-1AC9C79D7085}" type="slidenum">
              <a:rPr lang="sv-SE" smtClean="0"/>
              <a:t>41</a:t>
            </a:fld>
            <a:endParaRPr lang="sv-SE"/>
          </a:p>
        </p:txBody>
      </p:sp>
    </p:spTree>
    <p:extLst>
      <p:ext uri="{BB962C8B-B14F-4D97-AF65-F5344CB8AC3E}">
        <p14:creationId xmlns:p14="http://schemas.microsoft.com/office/powerpoint/2010/main" val="16948658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Beam monitor: </a:t>
            </a:r>
            <a:r>
              <a:rPr lang="en-US" sz="1200" b="0" i="0" u="none" strike="noStrike" kern="1200" baseline="0" dirty="0" smtClean="0">
                <a:solidFill>
                  <a:schemeClr val="tx1"/>
                </a:solidFill>
                <a:latin typeface="+mn-lt"/>
                <a:ea typeface="+mn-ea"/>
                <a:cs typeface="+mn-cs"/>
              </a:rPr>
              <a:t>in every pit assembly (1 and 3) a beam monitor installed. This is part of the instrument scope of work. They will be used during commissioning and</a:t>
            </a:r>
          </a:p>
          <a:p>
            <a:r>
              <a:rPr lang="en-US" sz="1200" b="0" i="0" u="none" strike="noStrike" kern="1200" baseline="0" dirty="0" smtClean="0">
                <a:solidFill>
                  <a:schemeClr val="tx1"/>
                </a:solidFill>
                <a:latin typeface="+mn-lt"/>
                <a:ea typeface="+mn-ea"/>
                <a:cs typeface="+mn-cs"/>
              </a:rPr>
              <a:t>operation of the instrument. The cabling for the beam monitors can be done through the chopper umbilical.</a:t>
            </a:r>
            <a:endParaRPr lang="en-US" sz="1400" baseline="0" dirty="0" smtClean="0"/>
          </a:p>
          <a:p>
            <a:endParaRPr lang="en-US" sz="1400" dirty="0" smtClean="0"/>
          </a:p>
          <a:p>
            <a:r>
              <a:rPr lang="en-US" sz="1400" b="1" dirty="0" smtClean="0"/>
              <a:t>Common Vacuum: </a:t>
            </a:r>
            <a:r>
              <a:rPr lang="en-US" sz="1400" b="0" i="0" u="none" strike="noStrike" kern="1200" baseline="0" dirty="0" smtClean="0">
                <a:solidFill>
                  <a:schemeClr val="tx1"/>
                </a:solidFill>
                <a:latin typeface="+mn-lt"/>
                <a:ea typeface="+mn-ea"/>
                <a:cs typeface="+mn-cs"/>
              </a:rPr>
              <a:t>no neutron windows, separating the chopper units to the guides. </a:t>
            </a:r>
            <a:r>
              <a:rPr lang="en-US" sz="1200" b="0" i="0" u="none" strike="noStrike" kern="1200" baseline="0" dirty="0" smtClean="0">
                <a:solidFill>
                  <a:schemeClr val="tx1"/>
                </a:solidFill>
                <a:latin typeface="+mn-lt"/>
                <a:ea typeface="+mn-ea"/>
                <a:cs typeface="+mn-cs"/>
              </a:rPr>
              <a:t>The enclosure is split horizontally between the guide opening and the rest of the chopper. When</a:t>
            </a:r>
          </a:p>
          <a:p>
            <a:r>
              <a:rPr lang="en-US" sz="1200" b="0" i="0" u="none" strike="noStrike" kern="1200" baseline="0" dirty="0" smtClean="0">
                <a:solidFill>
                  <a:schemeClr val="tx1"/>
                </a:solidFill>
                <a:latin typeface="+mn-lt"/>
                <a:ea typeface="+mn-ea"/>
                <a:cs typeface="+mn-cs"/>
              </a:rPr>
              <a:t>you extract the chopper units the bottom support, containing all optics components, will be left in the pit. </a:t>
            </a:r>
          </a:p>
          <a:p>
            <a:endParaRPr lang="en-US" sz="1400" b="0" i="0" u="none" strike="noStrike" kern="1200" baseline="0" dirty="0" smtClean="0">
              <a:solidFill>
                <a:schemeClr val="tx1"/>
              </a:solidFill>
              <a:latin typeface="+mn-lt"/>
              <a:ea typeface="+mn-ea"/>
              <a:cs typeface="+mn-cs"/>
            </a:endParaRPr>
          </a:p>
          <a:p>
            <a:r>
              <a:rPr lang="en-US" sz="1400" b="1" i="0" u="none" strike="noStrike" kern="1200" baseline="0" dirty="0" smtClean="0">
                <a:solidFill>
                  <a:schemeClr val="tx1"/>
                </a:solidFill>
                <a:latin typeface="+mn-lt"/>
                <a:ea typeface="+mn-ea"/>
                <a:cs typeface="+mn-cs"/>
              </a:rPr>
              <a:t>Horizontal or vertical inclination: </a:t>
            </a:r>
            <a:r>
              <a:rPr lang="en-US" sz="1400" b="0" i="0" u="none" strike="noStrike" kern="1200" baseline="0" dirty="0" smtClean="0">
                <a:solidFill>
                  <a:schemeClr val="tx1"/>
                </a:solidFill>
                <a:latin typeface="+mn-lt"/>
                <a:ea typeface="+mn-ea"/>
                <a:cs typeface="+mn-cs"/>
              </a:rPr>
              <a:t>any case for the guide has implications on the chopper system. It has been considered for the case of need have an angle.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Design: </a:t>
            </a:r>
          </a:p>
          <a:p>
            <a:pPr marL="171450" indent="-171450">
              <a:buFont typeface="Arial"/>
              <a:buChar char="•"/>
            </a:pPr>
            <a:r>
              <a:rPr lang="en-US" sz="1200" b="0" i="0" u="none" strike="noStrike" kern="1200" baseline="0" dirty="0" smtClean="0">
                <a:solidFill>
                  <a:schemeClr val="tx1"/>
                </a:solidFill>
                <a:latin typeface="+mn-lt"/>
                <a:ea typeface="+mn-ea"/>
                <a:cs typeface="+mn-cs"/>
              </a:rPr>
              <a:t>Choppers system engineering performance and functionality requirements for the instrument.</a:t>
            </a:r>
          </a:p>
          <a:p>
            <a:r>
              <a:rPr lang="en-US" sz="1200" b="0" i="0" u="none" strike="noStrike" kern="1200" baseline="0" dirty="0" smtClean="0">
                <a:solidFill>
                  <a:schemeClr val="tx1"/>
                </a:solidFill>
                <a:latin typeface="+mn-lt"/>
                <a:ea typeface="+mn-ea"/>
                <a:cs typeface="+mn-cs"/>
              </a:rPr>
              <a:t>•  Technical specifications and guidelines </a:t>
            </a:r>
          </a:p>
          <a:p>
            <a:r>
              <a:rPr lang="en-US" sz="1200" b="0" i="0" u="none" strike="noStrike" kern="1200" baseline="0" dirty="0" smtClean="0">
                <a:solidFill>
                  <a:schemeClr val="tx1"/>
                </a:solidFill>
                <a:latin typeface="+mn-lt"/>
                <a:ea typeface="+mn-ea"/>
                <a:cs typeface="+mn-cs"/>
              </a:rPr>
              <a:t>•  Manufacture, integration and operation of the chopper system.</a:t>
            </a:r>
          </a:p>
          <a:p>
            <a:r>
              <a:rPr lang="en-US" sz="1200" b="0" i="0" u="none" strike="noStrike" kern="1200" baseline="0" dirty="0" smtClean="0">
                <a:solidFill>
                  <a:schemeClr val="tx1"/>
                </a:solidFill>
                <a:latin typeface="+mn-lt"/>
                <a:ea typeface="+mn-ea"/>
                <a:cs typeface="+mn-cs"/>
              </a:rPr>
              <a:t>• Validation of performance and functionality, including measurement campaigns, computer simulation and the manufacture and testing of physical prototypes.</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Procurement</a:t>
            </a:r>
          </a:p>
          <a:p>
            <a:r>
              <a:rPr lang="en-US" sz="1200" b="0" i="0" u="none" strike="noStrike" kern="1200" baseline="0" dirty="0" smtClean="0">
                <a:solidFill>
                  <a:schemeClr val="tx1"/>
                </a:solidFill>
                <a:latin typeface="+mn-lt"/>
                <a:ea typeface="+mn-ea"/>
                <a:cs typeface="+mn-cs"/>
              </a:rPr>
              <a:t>• procurement decisions and procedures of the chopper system, components and associate parts</a:t>
            </a:r>
          </a:p>
          <a:p>
            <a:r>
              <a:rPr lang="en-US" sz="1200" b="0" i="0" u="none" strike="noStrike" kern="1200" baseline="0" dirty="0" smtClean="0">
                <a:solidFill>
                  <a:schemeClr val="tx1"/>
                </a:solidFill>
                <a:latin typeface="+mn-lt"/>
                <a:ea typeface="+mn-ea"/>
                <a:cs typeface="+mn-cs"/>
              </a:rPr>
              <a:t>• technical documentation, for the procurements and acceptance testing of components and systems.</a:t>
            </a:r>
          </a:p>
          <a:p>
            <a:r>
              <a:rPr lang="en-US" sz="1200" b="0" i="0" u="none" strike="noStrike" kern="1200" baseline="0" dirty="0" smtClean="0">
                <a:solidFill>
                  <a:schemeClr val="tx1"/>
                </a:solidFill>
                <a:latin typeface="+mn-lt"/>
                <a:ea typeface="+mn-ea"/>
                <a:cs typeface="+mn-cs"/>
              </a:rPr>
              <a:t>• technical specifications, verification and validation plans, test,</a:t>
            </a:r>
          </a:p>
          <a:p>
            <a:r>
              <a:rPr lang="en-US" sz="1200" b="0" i="0" u="none" strike="noStrike" kern="1200" baseline="0" dirty="0" smtClean="0">
                <a:solidFill>
                  <a:schemeClr val="tx1"/>
                </a:solidFill>
                <a:latin typeface="+mn-lt"/>
                <a:ea typeface="+mn-ea"/>
                <a:cs typeface="+mn-cs"/>
              </a:rPr>
              <a:t>and installation &amp; operation manuals.</a:t>
            </a:r>
          </a:p>
          <a:p>
            <a:r>
              <a:rPr lang="en-US" sz="1200" b="0" i="0" u="none" strike="noStrike" kern="1200" baseline="0" dirty="0" smtClean="0">
                <a:solidFill>
                  <a:schemeClr val="tx1"/>
                </a:solidFill>
                <a:latin typeface="+mn-lt"/>
                <a:ea typeface="+mn-ea"/>
                <a:cs typeface="+mn-cs"/>
              </a:rPr>
              <a:t>• Technical discussion with suppliers prior to order placement and during production.</a:t>
            </a:r>
          </a:p>
          <a:p>
            <a:r>
              <a:rPr lang="en-US" sz="1200" b="0" i="0" u="none" strike="noStrike" kern="1200" baseline="0" dirty="0" smtClean="0">
                <a:solidFill>
                  <a:schemeClr val="tx1"/>
                </a:solidFill>
                <a:latin typeface="+mn-lt"/>
                <a:ea typeface="+mn-ea"/>
                <a:cs typeface="+mn-cs"/>
              </a:rPr>
              <a:t>• The selection and validation of potential equipment suppliers.</a:t>
            </a:r>
          </a:p>
          <a:p>
            <a:endParaRPr lang="en-US" sz="14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61A53A7-64CD-4D0E-AAE8-1AC9C79D7085}" type="slidenum">
              <a:rPr lang="sv-SE" smtClean="0"/>
              <a:t>42</a:t>
            </a:fld>
            <a:endParaRPr lang="sv-SE"/>
          </a:p>
        </p:txBody>
      </p:sp>
    </p:spTree>
    <p:extLst>
      <p:ext uri="{BB962C8B-B14F-4D97-AF65-F5344CB8AC3E}">
        <p14:creationId xmlns:p14="http://schemas.microsoft.com/office/powerpoint/2010/main" val="16948658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aseline="0" dirty="0" smtClean="0"/>
          </a:p>
          <a:p>
            <a:r>
              <a:rPr lang="en-US" sz="1400" b="1" baseline="0" dirty="0" smtClean="0"/>
              <a:t>Pit assemblies: </a:t>
            </a:r>
            <a:r>
              <a:rPr lang="en-US" sz="1400" baseline="0" dirty="0" smtClean="0"/>
              <a:t>Chopper assembly, chopper pit, connection to chopper pit head box and chopper pit box</a:t>
            </a:r>
          </a:p>
          <a:p>
            <a:r>
              <a:rPr lang="en-US" sz="1400" b="1" baseline="0" dirty="0" smtClean="0"/>
              <a:t>Control System: </a:t>
            </a:r>
            <a:r>
              <a:rPr lang="en-US" sz="1400" b="0" i="0" u="none" strike="noStrike" kern="1200" baseline="0" dirty="0" smtClean="0">
                <a:solidFill>
                  <a:schemeClr val="tx1"/>
                </a:solidFill>
                <a:latin typeface="+mn-lt"/>
                <a:ea typeface="+mn-ea"/>
                <a:cs typeface="+mn-cs"/>
              </a:rPr>
              <a:t>three chopper standard control racks, with chopper drives, the power electronics, the ICS interface and the CHIC. Cabling from the pit head box to the chopper racks</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Design: </a:t>
            </a:r>
          </a:p>
          <a:p>
            <a:pPr marL="171450" indent="-171450">
              <a:buFont typeface="Arial"/>
              <a:buChar char="•"/>
            </a:pPr>
            <a:r>
              <a:rPr lang="en-US" sz="1200" b="0" i="0" u="none" strike="noStrike" kern="1200" baseline="0" dirty="0" smtClean="0">
                <a:solidFill>
                  <a:schemeClr val="tx1"/>
                </a:solidFill>
                <a:latin typeface="+mn-lt"/>
                <a:ea typeface="+mn-ea"/>
                <a:cs typeface="+mn-cs"/>
              </a:rPr>
              <a:t>Choppers system engineering performance and functionality requirements for the instrument.</a:t>
            </a:r>
          </a:p>
          <a:p>
            <a:r>
              <a:rPr lang="en-US" sz="1200" b="0" i="0" u="none" strike="noStrike" kern="1200" baseline="0" dirty="0" smtClean="0">
                <a:solidFill>
                  <a:schemeClr val="tx1"/>
                </a:solidFill>
                <a:latin typeface="+mn-lt"/>
                <a:ea typeface="+mn-ea"/>
                <a:cs typeface="+mn-cs"/>
              </a:rPr>
              <a:t>•  Technical specifications and guidelines </a:t>
            </a:r>
          </a:p>
          <a:p>
            <a:r>
              <a:rPr lang="en-US" sz="1200" b="0" i="0" u="none" strike="noStrike" kern="1200" baseline="0" dirty="0" smtClean="0">
                <a:solidFill>
                  <a:schemeClr val="tx1"/>
                </a:solidFill>
                <a:latin typeface="+mn-lt"/>
                <a:ea typeface="+mn-ea"/>
                <a:cs typeface="+mn-cs"/>
              </a:rPr>
              <a:t>•  Manufacture, integration and operation of the chopper system.</a:t>
            </a:r>
          </a:p>
          <a:p>
            <a:r>
              <a:rPr lang="en-US" sz="1200" b="0" i="0" u="none" strike="noStrike" kern="1200" baseline="0" dirty="0" smtClean="0">
                <a:solidFill>
                  <a:schemeClr val="tx1"/>
                </a:solidFill>
                <a:latin typeface="+mn-lt"/>
                <a:ea typeface="+mn-ea"/>
                <a:cs typeface="+mn-cs"/>
              </a:rPr>
              <a:t>• Validation of performance and functionality, including measurement campaigns, computer simulation and the manufacture and testing of physical prototypes.</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Procurement</a:t>
            </a:r>
          </a:p>
          <a:p>
            <a:r>
              <a:rPr lang="en-US" sz="1200" b="0" i="0" u="none" strike="noStrike" kern="1200" baseline="0" dirty="0" smtClean="0">
                <a:solidFill>
                  <a:schemeClr val="tx1"/>
                </a:solidFill>
                <a:latin typeface="+mn-lt"/>
                <a:ea typeface="+mn-ea"/>
                <a:cs typeface="+mn-cs"/>
              </a:rPr>
              <a:t>• procurement decisions and procedures of the chopper system, components and associate parts</a:t>
            </a:r>
          </a:p>
          <a:p>
            <a:r>
              <a:rPr lang="en-US" sz="1200" b="0" i="0" u="none" strike="noStrike" kern="1200" baseline="0" dirty="0" smtClean="0">
                <a:solidFill>
                  <a:schemeClr val="tx1"/>
                </a:solidFill>
                <a:latin typeface="+mn-lt"/>
                <a:ea typeface="+mn-ea"/>
                <a:cs typeface="+mn-cs"/>
              </a:rPr>
              <a:t>• technical documentation, for the procurements and acceptance testing of components and systems.</a:t>
            </a:r>
          </a:p>
          <a:p>
            <a:r>
              <a:rPr lang="en-US" sz="1200" b="0" i="0" u="none" strike="noStrike" kern="1200" baseline="0" dirty="0" smtClean="0">
                <a:solidFill>
                  <a:schemeClr val="tx1"/>
                </a:solidFill>
                <a:latin typeface="+mn-lt"/>
                <a:ea typeface="+mn-ea"/>
                <a:cs typeface="+mn-cs"/>
              </a:rPr>
              <a:t>• technical specifications, verification and validation plans, test,</a:t>
            </a:r>
          </a:p>
          <a:p>
            <a:r>
              <a:rPr lang="en-US" sz="1200" b="0" i="0" u="none" strike="noStrike" kern="1200" baseline="0" dirty="0" smtClean="0">
                <a:solidFill>
                  <a:schemeClr val="tx1"/>
                </a:solidFill>
                <a:latin typeface="+mn-lt"/>
                <a:ea typeface="+mn-ea"/>
                <a:cs typeface="+mn-cs"/>
              </a:rPr>
              <a:t>and installation &amp; operation manuals.</a:t>
            </a:r>
          </a:p>
          <a:p>
            <a:r>
              <a:rPr lang="en-US" sz="1200" b="0" i="0" u="none" strike="noStrike" kern="1200" baseline="0" dirty="0" smtClean="0">
                <a:solidFill>
                  <a:schemeClr val="tx1"/>
                </a:solidFill>
                <a:latin typeface="+mn-lt"/>
                <a:ea typeface="+mn-ea"/>
                <a:cs typeface="+mn-cs"/>
              </a:rPr>
              <a:t>• Technical discussion with suppliers prior to order placement and during production.</a:t>
            </a:r>
          </a:p>
          <a:p>
            <a:r>
              <a:rPr lang="en-US" sz="1200" b="0" i="0" u="none" strike="noStrike" kern="1200" baseline="0" dirty="0" smtClean="0">
                <a:solidFill>
                  <a:schemeClr val="tx1"/>
                </a:solidFill>
                <a:latin typeface="+mn-lt"/>
                <a:ea typeface="+mn-ea"/>
                <a:cs typeface="+mn-cs"/>
              </a:rPr>
              <a:t>• The selection and validation of potential equipment suppliers.</a:t>
            </a:r>
          </a:p>
          <a:p>
            <a:endParaRPr lang="en-US" sz="14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61A53A7-64CD-4D0E-AAE8-1AC9C79D7085}" type="slidenum">
              <a:rPr lang="sv-SE" smtClean="0"/>
              <a:t>43</a:t>
            </a:fld>
            <a:endParaRPr lang="sv-SE"/>
          </a:p>
        </p:txBody>
      </p:sp>
    </p:spTree>
    <p:extLst>
      <p:ext uri="{BB962C8B-B14F-4D97-AF65-F5344CB8AC3E}">
        <p14:creationId xmlns:p14="http://schemas.microsoft.com/office/powerpoint/2010/main" val="16948658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smtClean="0"/>
              <a:t>2 Pit assembly: Single disk resolution enhancement 10 m</a:t>
            </a:r>
          </a:p>
          <a:p>
            <a:r>
              <a:rPr lang="en-US" sz="1200" baseline="0" dirty="0" smtClean="0"/>
              <a:t>3 Pit assembly: Double disc sub frame overlap and simple disc resolution improvement 11.5 and 12</a:t>
            </a:r>
          </a:p>
          <a:p>
            <a:r>
              <a:rPr lang="en-US" sz="1100" b="1" i="0" u="none" strike="noStrike" kern="1200" baseline="0" dirty="0" smtClean="0">
                <a:solidFill>
                  <a:schemeClr val="tx1"/>
                </a:solidFill>
                <a:latin typeface="+mn-lt"/>
                <a:ea typeface="+mn-ea"/>
                <a:cs typeface="+mn-cs"/>
              </a:rPr>
              <a:t>Beam monitor: </a:t>
            </a:r>
            <a:r>
              <a:rPr lang="en-US" sz="1100" b="0" i="0" u="none" strike="noStrike" kern="1200" baseline="0" dirty="0" smtClean="0">
                <a:solidFill>
                  <a:schemeClr val="tx1"/>
                </a:solidFill>
                <a:latin typeface="+mn-lt"/>
                <a:ea typeface="+mn-ea"/>
                <a:cs typeface="+mn-cs"/>
              </a:rPr>
              <a:t>in every pit assembly (1 and 3) a beam monitor installed. This is part of the instrument scope of work. They will be used during commissioning and</a:t>
            </a:r>
          </a:p>
          <a:p>
            <a:r>
              <a:rPr lang="en-US" sz="1100" b="0" i="0" u="none" strike="noStrike" kern="1200" baseline="0" dirty="0" smtClean="0">
                <a:solidFill>
                  <a:schemeClr val="tx1"/>
                </a:solidFill>
                <a:latin typeface="+mn-lt"/>
                <a:ea typeface="+mn-ea"/>
                <a:cs typeface="+mn-cs"/>
              </a:rPr>
              <a:t>operation of the instrument. The cabling for the beam monitors can be done through the chopper umbilical.</a:t>
            </a:r>
            <a:endParaRPr lang="en-US" sz="1200" baseline="0" dirty="0" smtClean="0"/>
          </a:p>
          <a:p>
            <a:endParaRPr lang="en-US" sz="1200" b="0" i="0" u="none" strike="noStrike" kern="1200" baseline="0" dirty="0" smtClean="0">
              <a:solidFill>
                <a:schemeClr val="tx1"/>
              </a:solidFill>
              <a:latin typeface="+mn-lt"/>
              <a:ea typeface="+mn-ea"/>
              <a:cs typeface="+mn-cs"/>
            </a:endParaRPr>
          </a:p>
          <a:p>
            <a:endParaRPr lang="en-US" sz="1100" b="0" i="0" u="none" strike="noStrike" kern="1200" baseline="0" dirty="0" smtClean="0">
              <a:solidFill>
                <a:schemeClr val="tx1"/>
              </a:solidFill>
              <a:latin typeface="+mn-lt"/>
              <a:ea typeface="+mn-ea"/>
              <a:cs typeface="+mn-cs"/>
            </a:endParaRPr>
          </a:p>
          <a:p>
            <a:r>
              <a:rPr lang="en-US" sz="1100" b="1" i="0" u="none" strike="noStrike" kern="1200" baseline="0" dirty="0" smtClean="0">
                <a:solidFill>
                  <a:schemeClr val="tx1"/>
                </a:solidFill>
                <a:latin typeface="+mn-lt"/>
                <a:ea typeface="+mn-ea"/>
                <a:cs typeface="+mn-cs"/>
              </a:rPr>
              <a:t>Design: </a:t>
            </a:r>
          </a:p>
          <a:p>
            <a:pPr marL="171450" indent="-171450">
              <a:buFont typeface="Arial"/>
              <a:buChar char="•"/>
            </a:pPr>
            <a:r>
              <a:rPr lang="en-US" sz="1100" b="0" i="0" u="none" strike="noStrike" kern="1200" baseline="0" dirty="0" smtClean="0">
                <a:solidFill>
                  <a:schemeClr val="tx1"/>
                </a:solidFill>
                <a:latin typeface="+mn-lt"/>
                <a:ea typeface="+mn-ea"/>
                <a:cs typeface="+mn-cs"/>
              </a:rPr>
              <a:t>Choppers system engineering performance and functionality requirements for the instrument.</a:t>
            </a:r>
          </a:p>
          <a:p>
            <a:r>
              <a:rPr lang="en-US" sz="1100" b="0" i="0" u="none" strike="noStrike" kern="1200" baseline="0" dirty="0" smtClean="0">
                <a:solidFill>
                  <a:schemeClr val="tx1"/>
                </a:solidFill>
                <a:latin typeface="+mn-lt"/>
                <a:ea typeface="+mn-ea"/>
                <a:cs typeface="+mn-cs"/>
              </a:rPr>
              <a:t>•  Technical specifications and guidelines </a:t>
            </a:r>
          </a:p>
          <a:p>
            <a:r>
              <a:rPr lang="en-US" sz="1100" b="0" i="0" u="none" strike="noStrike" kern="1200" baseline="0" dirty="0" smtClean="0">
                <a:solidFill>
                  <a:schemeClr val="tx1"/>
                </a:solidFill>
                <a:latin typeface="+mn-lt"/>
                <a:ea typeface="+mn-ea"/>
                <a:cs typeface="+mn-cs"/>
              </a:rPr>
              <a:t>•  Manufacture, integration and operation of the chopper system.</a:t>
            </a:r>
          </a:p>
          <a:p>
            <a:r>
              <a:rPr lang="en-US" sz="1100" b="0" i="0" u="none" strike="noStrike" kern="1200" baseline="0" dirty="0" smtClean="0">
                <a:solidFill>
                  <a:schemeClr val="tx1"/>
                </a:solidFill>
                <a:latin typeface="+mn-lt"/>
                <a:ea typeface="+mn-ea"/>
                <a:cs typeface="+mn-cs"/>
              </a:rPr>
              <a:t>• Validation of performance and functionality, including measurement campaigns, computer simulation and the manufacture and testing of physical prototypes.</a:t>
            </a:r>
          </a:p>
          <a:p>
            <a:endParaRPr lang="en-US" sz="1100" b="0" i="0" u="none" strike="noStrike" kern="1200" baseline="0" dirty="0" smtClean="0">
              <a:solidFill>
                <a:schemeClr val="tx1"/>
              </a:solidFill>
              <a:latin typeface="+mn-lt"/>
              <a:ea typeface="+mn-ea"/>
              <a:cs typeface="+mn-cs"/>
            </a:endParaRPr>
          </a:p>
          <a:p>
            <a:r>
              <a:rPr lang="en-US" sz="1100" b="1" i="0" u="none" strike="noStrike" kern="1200" baseline="0" dirty="0" smtClean="0">
                <a:solidFill>
                  <a:schemeClr val="tx1"/>
                </a:solidFill>
                <a:latin typeface="+mn-lt"/>
                <a:ea typeface="+mn-ea"/>
                <a:cs typeface="+mn-cs"/>
              </a:rPr>
              <a:t>Procurement</a:t>
            </a:r>
          </a:p>
          <a:p>
            <a:r>
              <a:rPr lang="en-US" sz="1100" b="0" i="0" u="none" strike="noStrike" kern="1200" baseline="0" dirty="0" smtClean="0">
                <a:solidFill>
                  <a:schemeClr val="tx1"/>
                </a:solidFill>
                <a:latin typeface="+mn-lt"/>
                <a:ea typeface="+mn-ea"/>
                <a:cs typeface="+mn-cs"/>
              </a:rPr>
              <a:t>• procurement decisions and procedures of the chopper system, components and associate parts</a:t>
            </a:r>
          </a:p>
          <a:p>
            <a:r>
              <a:rPr lang="en-US" sz="1100" b="0" i="0" u="none" strike="noStrike" kern="1200" baseline="0" dirty="0" smtClean="0">
                <a:solidFill>
                  <a:schemeClr val="tx1"/>
                </a:solidFill>
                <a:latin typeface="+mn-lt"/>
                <a:ea typeface="+mn-ea"/>
                <a:cs typeface="+mn-cs"/>
              </a:rPr>
              <a:t>• technical documentation, for the procurements and acceptance testing of components and systems.</a:t>
            </a:r>
          </a:p>
          <a:p>
            <a:r>
              <a:rPr lang="en-US" sz="1100" b="0" i="0" u="none" strike="noStrike" kern="1200" baseline="0" dirty="0" smtClean="0">
                <a:solidFill>
                  <a:schemeClr val="tx1"/>
                </a:solidFill>
                <a:latin typeface="+mn-lt"/>
                <a:ea typeface="+mn-ea"/>
                <a:cs typeface="+mn-cs"/>
              </a:rPr>
              <a:t>• technical specifications, verification and validation plans, test,</a:t>
            </a:r>
          </a:p>
          <a:p>
            <a:r>
              <a:rPr lang="en-US" sz="1100" b="0" i="0" u="none" strike="noStrike" kern="1200" baseline="0" dirty="0" smtClean="0">
                <a:solidFill>
                  <a:schemeClr val="tx1"/>
                </a:solidFill>
                <a:latin typeface="+mn-lt"/>
                <a:ea typeface="+mn-ea"/>
                <a:cs typeface="+mn-cs"/>
              </a:rPr>
              <a:t>and installation &amp; operation manuals.</a:t>
            </a:r>
          </a:p>
          <a:p>
            <a:r>
              <a:rPr lang="en-US" sz="1100" b="0" i="0" u="none" strike="noStrike" kern="1200" baseline="0" dirty="0" smtClean="0">
                <a:solidFill>
                  <a:schemeClr val="tx1"/>
                </a:solidFill>
                <a:latin typeface="+mn-lt"/>
                <a:ea typeface="+mn-ea"/>
                <a:cs typeface="+mn-cs"/>
              </a:rPr>
              <a:t>• Technical discussion with suppliers prior to order placement and during production.</a:t>
            </a:r>
          </a:p>
          <a:p>
            <a:r>
              <a:rPr lang="en-US" sz="1100" b="0" i="0" u="none" strike="noStrike" kern="1200" baseline="0" dirty="0" smtClean="0">
                <a:solidFill>
                  <a:schemeClr val="tx1"/>
                </a:solidFill>
                <a:latin typeface="+mn-lt"/>
                <a:ea typeface="+mn-ea"/>
                <a:cs typeface="+mn-cs"/>
              </a:rPr>
              <a:t>• The selection and validation of potential equipment suppliers.</a:t>
            </a:r>
          </a:p>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44</a:t>
            </a:fld>
            <a:endParaRPr lang="sv-SE"/>
          </a:p>
        </p:txBody>
      </p:sp>
    </p:spTree>
    <p:extLst>
      <p:ext uri="{BB962C8B-B14F-4D97-AF65-F5344CB8AC3E}">
        <p14:creationId xmlns:p14="http://schemas.microsoft.com/office/powerpoint/2010/main" val="13488931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Mass load calculation</a:t>
            </a:r>
          </a:p>
          <a:p>
            <a:pPr marL="171450" indent="-171450">
              <a:buFontTx/>
              <a:buChar char="•"/>
            </a:pPr>
            <a:r>
              <a:rPr lang="en-US" dirty="0" smtClean="0"/>
              <a:t>Tight</a:t>
            </a:r>
            <a:r>
              <a:rPr lang="en-US" baseline="0" dirty="0" smtClean="0"/>
              <a:t> shielding according to the envelope of every instrument after detail design</a:t>
            </a:r>
          </a:p>
          <a:p>
            <a:pPr marL="171450" indent="-171450">
              <a:buFontTx/>
              <a:buChar char="•"/>
            </a:pPr>
            <a:r>
              <a:rPr lang="en-US" baseline="0" dirty="0" smtClean="0"/>
              <a:t>Design of removable shielding thinking in extraction insert tool, </a:t>
            </a:r>
          </a:p>
          <a:p>
            <a:pPr marL="171450" indent="-171450">
              <a:buFontTx/>
              <a:buChar char="•"/>
            </a:pPr>
            <a:r>
              <a:rPr lang="en-US" baseline="0" dirty="0" smtClean="0"/>
              <a:t>Choppers pit assembly</a:t>
            </a:r>
          </a:p>
          <a:p>
            <a:pPr marL="171450" indent="-171450">
              <a:buFontTx/>
              <a:buChar char="•"/>
            </a:pPr>
            <a:r>
              <a:rPr lang="en-US" baseline="0" dirty="0" smtClean="0"/>
              <a:t>Utility and power supplies: cabling, chilled water, piping: vacuum, pressure air (valves) </a:t>
            </a:r>
          </a:p>
          <a:p>
            <a:pPr marL="171450" indent="-171450">
              <a:buFontTx/>
              <a:buChar char="•"/>
            </a:pPr>
            <a:r>
              <a:rPr lang="en-US" baseline="0" dirty="0" smtClean="0"/>
              <a:t>Adaptation for cables trays and routing of utilities,</a:t>
            </a:r>
          </a:p>
          <a:p>
            <a:pPr marL="171450" indent="-171450">
              <a:buFontTx/>
              <a:buChar char="•"/>
            </a:pPr>
            <a:r>
              <a:rPr lang="en-US" baseline="0" dirty="0" smtClean="0"/>
              <a:t>Assembly drawings</a:t>
            </a:r>
          </a:p>
          <a:p>
            <a:pPr marL="171450" indent="-171450">
              <a:buFontTx/>
              <a:buChar char="•"/>
            </a:pPr>
            <a:r>
              <a:rPr lang="en-US" baseline="0" dirty="0" smtClean="0"/>
              <a:t>Adaptation of </a:t>
            </a:r>
            <a:r>
              <a:rPr lang="en-US" baseline="0" dirty="0" err="1" smtClean="0"/>
              <a:t>pss</a:t>
            </a:r>
            <a:r>
              <a:rPr lang="en-US" baseline="0" dirty="0" smtClean="0"/>
              <a:t> design </a:t>
            </a:r>
          </a:p>
          <a:p>
            <a:pPr marL="171450" indent="-171450">
              <a:buFontTx/>
              <a:buChar char="•"/>
            </a:pPr>
            <a:r>
              <a:rPr lang="en-US" baseline="0" dirty="0" smtClean="0"/>
              <a:t>Interfaces with Bunker and every component installation ( alignment) </a:t>
            </a:r>
          </a:p>
          <a:p>
            <a:pPr marL="0" indent="0">
              <a:buFontTx/>
              <a:buNone/>
            </a:pPr>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45</a:t>
            </a:fld>
            <a:endParaRPr lang="sv-SE"/>
          </a:p>
        </p:txBody>
      </p:sp>
    </p:spTree>
    <p:extLst>
      <p:ext uri="{BB962C8B-B14F-4D97-AF65-F5344CB8AC3E}">
        <p14:creationId xmlns:p14="http://schemas.microsoft.com/office/powerpoint/2010/main" val="2549294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kern="1200" dirty="0" smtClean="0">
                <a:solidFill>
                  <a:schemeClr val="tx1"/>
                </a:solidFill>
                <a:effectLst/>
                <a:latin typeface="+mn-lt"/>
                <a:ea typeface="+mn-ea"/>
                <a:cs typeface="+mn-cs"/>
              </a:rPr>
              <a:t>The aperture collimation system is part of the beam geometry conditioning system and provides a system of interchangeable</a:t>
            </a:r>
          </a:p>
          <a:p>
            <a:pPr rtl="0"/>
            <a:r>
              <a:rPr lang="en-US" sz="1200" kern="1200" dirty="0" smtClean="0">
                <a:solidFill>
                  <a:schemeClr val="tx1"/>
                </a:solidFill>
                <a:effectLst/>
                <a:latin typeface="+mn-lt"/>
                <a:ea typeface="+mn-ea"/>
                <a:cs typeface="+mn-cs"/>
              </a:rPr>
              <a:t> apertures to vary divergence of the neutron beam via beam defining apertures placed within the guide collimation system</a:t>
            </a:r>
          </a:p>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46</a:t>
            </a:fld>
            <a:endParaRPr lang="sv-SE"/>
          </a:p>
        </p:txBody>
      </p:sp>
    </p:spTree>
    <p:extLst>
      <p:ext uri="{BB962C8B-B14F-4D97-AF65-F5344CB8AC3E}">
        <p14:creationId xmlns:p14="http://schemas.microsoft.com/office/powerpoint/2010/main" val="32876159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Weight cylinder 1 in brass 3.4 Length 2000 diameter 500</a:t>
            </a:r>
          </a:p>
          <a:p>
            <a:r>
              <a:rPr lang="en-US" dirty="0" smtClean="0"/>
              <a:t>Weight cylinder 2 in Al</a:t>
            </a:r>
            <a:r>
              <a:rPr lang="en-US" baseline="0" dirty="0" smtClean="0"/>
              <a:t> diameter 700 2.1 ton Length 3000</a:t>
            </a:r>
          </a:p>
          <a:p>
            <a:r>
              <a:rPr lang="en-US" baseline="0" dirty="0" smtClean="0"/>
              <a:t>Weight cylinder 3 in brass diameter 500 5.1 ton Length 3000</a:t>
            </a:r>
          </a:p>
          <a:p>
            <a:endParaRPr lang="en-US" baseline="0" dirty="0" smtClean="0"/>
          </a:p>
          <a:p>
            <a:pPr rtl="0"/>
            <a:r>
              <a:rPr lang="en-US" baseline="0" dirty="0" smtClean="0"/>
              <a:t>Different diameter for second cylinder </a:t>
            </a:r>
            <a:r>
              <a:rPr lang="en-US" sz="1200" kern="1200" dirty="0" smtClean="0">
                <a:solidFill>
                  <a:schemeClr val="tx1"/>
                </a:solidFill>
                <a:effectLst/>
                <a:latin typeface="+mn-lt"/>
                <a:ea typeface="+mn-ea"/>
                <a:cs typeface="+mn-cs"/>
              </a:rPr>
              <a:t>to prevent streaming of fast neutrons along </a:t>
            </a:r>
          </a:p>
          <a:p>
            <a:pPr rtl="0"/>
            <a:r>
              <a:rPr lang="en-US" sz="1200" kern="1200" dirty="0" smtClean="0">
                <a:solidFill>
                  <a:schemeClr val="tx1"/>
                </a:solidFill>
                <a:effectLst/>
                <a:latin typeface="+mn-lt"/>
                <a:ea typeface="+mn-ea"/>
                <a:cs typeface="+mn-cs"/>
              </a:rPr>
              <a:t>the gap between the drum and the vacuum vessel and rollers and supports inside the rotating mass.</a:t>
            </a:r>
            <a:r>
              <a:rPr lang="en-US" sz="1200" kern="1200" baseline="0" dirty="0" smtClean="0">
                <a:solidFill>
                  <a:schemeClr val="tx1"/>
                </a:solidFill>
                <a:effectLst/>
                <a:latin typeface="+mn-lt"/>
                <a:ea typeface="+mn-ea"/>
                <a:cs typeface="+mn-cs"/>
              </a:rPr>
              <a:t> </a:t>
            </a:r>
          </a:p>
          <a:p>
            <a:pPr rtl="0"/>
            <a:endParaRPr lang="en-US" sz="1200" kern="1200" baseline="0" dirty="0" smtClean="0">
              <a:solidFill>
                <a:schemeClr val="tx1"/>
              </a:solidFill>
              <a:effectLst/>
              <a:latin typeface="+mn-lt"/>
              <a:ea typeface="+mn-ea"/>
              <a:cs typeface="+mn-cs"/>
            </a:endParaRPr>
          </a:p>
          <a:p>
            <a:pPr rtl="0"/>
            <a:endParaRPr lang="en-US" sz="1200" kern="1200" dirty="0" smtClean="0">
              <a:solidFill>
                <a:schemeClr val="tx1"/>
              </a:solidFill>
              <a:effectLst/>
              <a:latin typeface="+mn-lt"/>
              <a:ea typeface="+mn-ea"/>
              <a:cs typeface="+mn-cs"/>
            </a:endParaRP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47</a:t>
            </a:fld>
            <a:endParaRPr lang="sv-SE"/>
          </a:p>
        </p:txBody>
      </p:sp>
    </p:spTree>
    <p:extLst>
      <p:ext uri="{BB962C8B-B14F-4D97-AF65-F5344CB8AC3E}">
        <p14:creationId xmlns:p14="http://schemas.microsoft.com/office/powerpoint/2010/main" val="34047835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kern="1200" dirty="0" smtClean="0">
                <a:solidFill>
                  <a:schemeClr val="tx1"/>
                </a:solidFill>
                <a:effectLst/>
                <a:latin typeface="+mn-lt"/>
                <a:ea typeface="+mn-ea"/>
                <a:cs typeface="+mn-cs"/>
              </a:rPr>
              <a:t>building houses the sample exposure system and the scattering </a:t>
            </a:r>
            <a:r>
              <a:rPr lang="en-US" sz="1200" kern="1200" dirty="0" err="1" smtClean="0">
                <a:solidFill>
                  <a:schemeClr val="tx1"/>
                </a:solidFill>
                <a:effectLst/>
                <a:latin typeface="+mn-lt"/>
                <a:ea typeface="+mn-ea"/>
                <a:cs typeface="+mn-cs"/>
              </a:rPr>
              <a:t>characterisation</a:t>
            </a:r>
            <a:r>
              <a:rPr lang="en-US" sz="1200" kern="1200" dirty="0" smtClean="0">
                <a:solidFill>
                  <a:schemeClr val="tx1"/>
                </a:solidFill>
                <a:effectLst/>
                <a:latin typeface="+mn-lt"/>
                <a:ea typeface="+mn-ea"/>
                <a:cs typeface="+mn-cs"/>
              </a:rPr>
              <a:t> </a:t>
            </a:r>
          </a:p>
          <a:p>
            <a:pPr rtl="0"/>
            <a:r>
              <a:rPr lang="en-US" sz="1200" kern="1200" dirty="0" smtClean="0">
                <a:solidFill>
                  <a:schemeClr val="tx1"/>
                </a:solidFill>
                <a:effectLst/>
                <a:latin typeface="+mn-lt"/>
                <a:ea typeface="+mn-ea"/>
                <a:cs typeface="+mn-cs"/>
              </a:rPr>
              <a:t>system and acts to provide structural support and radiation shielding. The radiation shielding</a:t>
            </a:r>
          </a:p>
          <a:p>
            <a:pPr rtl="0"/>
            <a:r>
              <a:rPr lang="en-US" sz="1200" kern="1200" dirty="0" smtClean="0">
                <a:solidFill>
                  <a:schemeClr val="tx1"/>
                </a:solidFill>
                <a:effectLst/>
                <a:latin typeface="+mn-lt"/>
                <a:ea typeface="+mn-ea"/>
                <a:cs typeface="+mn-cs"/>
              </a:rPr>
              <a:t>acts both, to protect personnel outside the cave from radiation within and to protect the </a:t>
            </a:r>
          </a:p>
          <a:p>
            <a:pPr rtl="0"/>
            <a:r>
              <a:rPr lang="en-US" sz="1200" kern="1200" dirty="0" smtClean="0">
                <a:solidFill>
                  <a:schemeClr val="tx1"/>
                </a:solidFill>
                <a:effectLst/>
                <a:latin typeface="+mn-lt"/>
                <a:ea typeface="+mn-ea"/>
                <a:cs typeface="+mn-cs"/>
              </a:rPr>
              <a:t>scattering </a:t>
            </a:r>
            <a:r>
              <a:rPr lang="en-US" sz="1200" kern="1200" dirty="0" err="1" smtClean="0">
                <a:solidFill>
                  <a:schemeClr val="tx1"/>
                </a:solidFill>
                <a:effectLst/>
                <a:latin typeface="+mn-lt"/>
                <a:ea typeface="+mn-ea"/>
                <a:cs typeface="+mn-cs"/>
              </a:rPr>
              <a:t>characterisation</a:t>
            </a:r>
            <a:r>
              <a:rPr lang="en-US" sz="1200" kern="1200" dirty="0" smtClean="0">
                <a:solidFill>
                  <a:schemeClr val="tx1"/>
                </a:solidFill>
                <a:effectLst/>
                <a:latin typeface="+mn-lt"/>
                <a:ea typeface="+mn-ea"/>
                <a:cs typeface="+mn-cs"/>
              </a:rPr>
              <a:t> system from radiation coming from outside. </a:t>
            </a:r>
          </a:p>
          <a:p>
            <a:pPr rtl="0"/>
            <a:endParaRPr lang="en-US" sz="1200" kern="1200" dirty="0" smtClean="0">
              <a:solidFill>
                <a:schemeClr val="tx1"/>
              </a:solidFill>
              <a:effectLst/>
              <a:latin typeface="+mn-lt"/>
              <a:ea typeface="+mn-ea"/>
              <a:cs typeface="+mn-cs"/>
            </a:endParaRPr>
          </a:p>
          <a:p>
            <a:pPr rtl="0"/>
            <a:r>
              <a:rPr lang="en-US" sz="1200" kern="1200" dirty="0" smtClean="0">
                <a:solidFill>
                  <a:schemeClr val="tx1"/>
                </a:solidFill>
                <a:effectLst/>
                <a:latin typeface="+mn-lt"/>
                <a:ea typeface="+mn-ea"/>
                <a:cs typeface="+mn-cs"/>
              </a:rPr>
              <a:t>the shielding component is designed to meet ESS radiation protection standards</a:t>
            </a:r>
          </a:p>
          <a:p>
            <a:pPr rtl="0"/>
            <a:r>
              <a:rPr lang="en-US" sz="1200" kern="1200" dirty="0" smtClean="0">
                <a:solidFill>
                  <a:schemeClr val="tx1"/>
                </a:solidFill>
                <a:effectLst/>
                <a:latin typeface="+mn-lt"/>
                <a:ea typeface="+mn-ea"/>
                <a:cs typeface="+mn-cs"/>
              </a:rPr>
              <a:t>and the background standards defined in the </a:t>
            </a:r>
            <a:r>
              <a:rPr lang="en-US" sz="1200" kern="1200" dirty="0" err="1" smtClean="0">
                <a:solidFill>
                  <a:schemeClr val="tx1"/>
                </a:solidFill>
                <a:effectLst/>
                <a:latin typeface="+mn-lt"/>
                <a:ea typeface="+mn-ea"/>
                <a:cs typeface="+mn-cs"/>
              </a:rPr>
              <a:t>LoKI</a:t>
            </a:r>
            <a:r>
              <a:rPr lang="en-US" sz="1200" kern="1200" dirty="0" smtClean="0">
                <a:solidFill>
                  <a:schemeClr val="tx1"/>
                </a:solidFill>
                <a:effectLst/>
                <a:latin typeface="+mn-lt"/>
                <a:ea typeface="+mn-ea"/>
                <a:cs typeface="+mn-cs"/>
              </a:rPr>
              <a:t> requirements documents</a:t>
            </a:r>
          </a:p>
          <a:p>
            <a:pPr rtl="0"/>
            <a:endParaRPr lang="en-US" sz="1200" kern="1200" dirty="0" smtClean="0">
              <a:solidFill>
                <a:schemeClr val="tx1"/>
              </a:solidFill>
              <a:effectLst/>
              <a:latin typeface="+mn-lt"/>
              <a:ea typeface="+mn-ea"/>
              <a:cs typeface="+mn-cs"/>
            </a:endParaRPr>
          </a:p>
          <a:p>
            <a:pPr rtl="0"/>
            <a:r>
              <a:rPr lang="en-US" sz="1200" kern="1200" dirty="0" smtClean="0">
                <a:solidFill>
                  <a:schemeClr val="tx1"/>
                </a:solidFill>
                <a:effectLst/>
                <a:latin typeface="+mn-lt"/>
                <a:ea typeface="+mn-ea"/>
                <a:cs typeface="+mn-cs"/>
              </a:rPr>
              <a:t>Flight tube </a:t>
            </a:r>
          </a:p>
          <a:p>
            <a:pPr rtl="0"/>
            <a:r>
              <a:rPr lang="en-US" sz="1200" kern="1200" dirty="0" smtClean="0">
                <a:solidFill>
                  <a:schemeClr val="tx1"/>
                </a:solidFill>
                <a:effectLst/>
                <a:latin typeface="+mn-lt"/>
                <a:ea typeface="+mn-ea"/>
                <a:cs typeface="+mn-cs"/>
              </a:rPr>
              <a:t>Beam monitor and sample alignment laser</a:t>
            </a:r>
          </a:p>
          <a:p>
            <a:pPr rtl="0"/>
            <a:r>
              <a:rPr lang="en-US" sz="1200" kern="1200" dirty="0" smtClean="0">
                <a:solidFill>
                  <a:schemeClr val="tx1"/>
                </a:solidFill>
                <a:effectLst/>
                <a:latin typeface="+mn-lt"/>
                <a:ea typeface="+mn-ea"/>
                <a:cs typeface="+mn-cs"/>
              </a:rPr>
              <a:t>The sample positioning </a:t>
            </a:r>
          </a:p>
          <a:p>
            <a:pPr rtl="0"/>
            <a:r>
              <a:rPr lang="en-US" sz="1200" kern="1200" dirty="0" smtClean="0">
                <a:solidFill>
                  <a:schemeClr val="tx1"/>
                </a:solidFill>
                <a:effectLst/>
                <a:latin typeface="+mn-lt"/>
                <a:ea typeface="+mn-ea"/>
                <a:cs typeface="+mn-cs"/>
              </a:rPr>
              <a:t>The detector system assembly, including the provision for electronics,</a:t>
            </a:r>
          </a:p>
          <a:p>
            <a:pPr rtl="0"/>
            <a:r>
              <a:rPr lang="en-US" sz="1200" kern="1200" dirty="0" smtClean="0">
                <a:solidFill>
                  <a:schemeClr val="tx1"/>
                </a:solidFill>
                <a:effectLst/>
                <a:latin typeface="+mn-lt"/>
                <a:ea typeface="+mn-ea"/>
                <a:cs typeface="+mn-cs"/>
              </a:rPr>
              <a:t>vacuum valve, </a:t>
            </a:r>
          </a:p>
          <a:p>
            <a:pPr rtl="0"/>
            <a:r>
              <a:rPr lang="en-US" sz="1200" kern="1200" dirty="0" smtClean="0">
                <a:solidFill>
                  <a:schemeClr val="tx1"/>
                </a:solidFill>
                <a:effectLst/>
                <a:latin typeface="+mn-lt"/>
                <a:ea typeface="+mn-ea"/>
                <a:cs typeface="+mn-cs"/>
              </a:rPr>
              <a:t>Vacuum equipment installations</a:t>
            </a:r>
          </a:p>
          <a:p>
            <a:pPr rtl="0"/>
            <a:r>
              <a:rPr lang="en-US" sz="1200" kern="1200" dirty="0" smtClean="0">
                <a:solidFill>
                  <a:schemeClr val="tx1"/>
                </a:solidFill>
                <a:effectLst/>
                <a:latin typeface="+mn-lt"/>
                <a:ea typeface="+mn-ea"/>
                <a:cs typeface="+mn-cs"/>
              </a:rPr>
              <a:t>foundation to vessel vacuum tank.</a:t>
            </a:r>
          </a:p>
          <a:p>
            <a:pPr rtl="0"/>
            <a:r>
              <a:rPr lang="en-US" sz="1200" kern="1200" dirty="0" smtClean="0">
                <a:solidFill>
                  <a:schemeClr val="tx1"/>
                </a:solidFill>
                <a:effectLst/>
                <a:latin typeface="+mn-lt"/>
                <a:ea typeface="+mn-ea"/>
                <a:cs typeface="+mn-cs"/>
              </a:rPr>
              <a:t>The beam stop</a:t>
            </a:r>
          </a:p>
          <a:p>
            <a:pPr rtl="0"/>
            <a:r>
              <a:rPr lang="en-US" sz="1200" kern="1200" dirty="0" smtClean="0">
                <a:solidFill>
                  <a:schemeClr val="tx1"/>
                </a:solidFill>
                <a:effectLst/>
                <a:latin typeface="+mn-lt"/>
                <a:ea typeface="+mn-ea"/>
                <a:cs typeface="+mn-cs"/>
              </a:rPr>
              <a:t>Sample environment control box</a:t>
            </a:r>
          </a:p>
          <a:p>
            <a:pPr rtl="0"/>
            <a:r>
              <a:rPr lang="en-US" sz="1200" kern="1200" dirty="0" smtClean="0">
                <a:solidFill>
                  <a:schemeClr val="tx1"/>
                </a:solidFill>
                <a:effectLst/>
                <a:latin typeface="+mn-lt"/>
                <a:ea typeface="+mn-ea"/>
                <a:cs typeface="+mn-cs"/>
              </a:rPr>
              <a:t>Storage space for tools and light equipment needed to daily operations.</a:t>
            </a:r>
          </a:p>
          <a:p>
            <a:pPr rtl="0"/>
            <a:r>
              <a:rPr lang="en-US" sz="1200" kern="1200" dirty="0" smtClean="0">
                <a:solidFill>
                  <a:schemeClr val="tx1"/>
                </a:solidFill>
                <a:effectLst/>
                <a:latin typeface="+mn-lt"/>
                <a:ea typeface="+mn-ea"/>
                <a:cs typeface="+mn-cs"/>
              </a:rPr>
              <a:t>Rails system for equipment mounting</a:t>
            </a:r>
          </a:p>
          <a:p>
            <a:pPr rtl="0"/>
            <a:r>
              <a:rPr lang="en-US" sz="1200" kern="1200" dirty="0" smtClean="0">
                <a:solidFill>
                  <a:schemeClr val="tx1"/>
                </a:solidFill>
                <a:effectLst/>
                <a:latin typeface="+mn-lt"/>
                <a:ea typeface="+mn-ea"/>
                <a:cs typeface="+mn-cs"/>
              </a:rPr>
              <a:t>Utility distributions: Power supply, gases,</a:t>
            </a:r>
            <a:r>
              <a:rPr lang="en-US" sz="1200" kern="1200" baseline="0" dirty="0" smtClean="0">
                <a:solidFill>
                  <a:schemeClr val="tx1"/>
                </a:solidFill>
                <a:effectLst/>
                <a:latin typeface="+mn-lt"/>
                <a:ea typeface="+mn-ea"/>
                <a:cs typeface="+mn-cs"/>
              </a:rPr>
              <a:t> chilled water, compressed air</a:t>
            </a:r>
            <a:endParaRPr lang="en-US" sz="1200" kern="1200" dirty="0" smtClean="0">
              <a:solidFill>
                <a:schemeClr val="tx1"/>
              </a:solidFill>
              <a:effectLst/>
              <a:latin typeface="+mn-lt"/>
              <a:ea typeface="+mn-ea"/>
              <a:cs typeface="+mn-cs"/>
            </a:endParaRPr>
          </a:p>
          <a:p>
            <a:pPr rtl="0"/>
            <a:r>
              <a:rPr lang="en-US" sz="1200" kern="1200" dirty="0" smtClean="0">
                <a:solidFill>
                  <a:schemeClr val="tx1"/>
                </a:solidFill>
                <a:effectLst/>
                <a:latin typeface="+mn-lt"/>
                <a:ea typeface="+mn-ea"/>
                <a:cs typeface="+mn-cs"/>
              </a:rPr>
              <a:t>support infrastructures: Power supply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Network ,</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Lighting,</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Ventilation,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Fire Protection,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Local crane, intercom</a:t>
            </a:r>
            <a:r>
              <a:rPr lang="en-US" sz="1200" kern="1200" baseline="0" dirty="0" smtClean="0">
                <a:solidFill>
                  <a:schemeClr val="tx1"/>
                </a:solidFill>
                <a:effectLst/>
                <a:latin typeface="+mn-lt"/>
                <a:ea typeface="+mn-ea"/>
                <a:cs typeface="+mn-cs"/>
              </a:rPr>
              <a:t> system, </a:t>
            </a:r>
            <a:r>
              <a:rPr lang="en-US" sz="1200" kern="1200" dirty="0" smtClean="0">
                <a:solidFill>
                  <a:schemeClr val="tx1"/>
                </a:solidFill>
                <a:effectLst/>
                <a:latin typeface="+mn-lt"/>
                <a:ea typeface="+mn-ea"/>
                <a:cs typeface="+mn-cs"/>
              </a:rPr>
              <a:t>Cable Trays</a:t>
            </a:r>
          </a:p>
          <a:p>
            <a:pPr rtl="0"/>
            <a:endParaRPr lang="en-US" sz="1200" kern="1200" dirty="0" smtClean="0">
              <a:solidFill>
                <a:schemeClr val="tx1"/>
              </a:solidFill>
              <a:effectLst/>
              <a:latin typeface="+mn-lt"/>
              <a:ea typeface="+mn-ea"/>
              <a:cs typeface="+mn-cs"/>
            </a:endParaRPr>
          </a:p>
          <a:p>
            <a:pPr rtl="0"/>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49</a:t>
            </a:fld>
            <a:endParaRPr lang="sv-SE"/>
          </a:p>
        </p:txBody>
      </p:sp>
    </p:spTree>
    <p:extLst>
      <p:ext uri="{BB962C8B-B14F-4D97-AF65-F5344CB8AC3E}">
        <p14:creationId xmlns:p14="http://schemas.microsoft.com/office/powerpoint/2010/main" val="22207957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kern="1200" dirty="0" smtClean="0">
                <a:solidFill>
                  <a:schemeClr val="tx1"/>
                </a:solidFill>
                <a:effectLst/>
                <a:latin typeface="+mn-lt"/>
                <a:ea typeface="+mn-ea"/>
                <a:cs typeface="+mn-cs"/>
              </a:rPr>
              <a:t>purposes;</a:t>
            </a:r>
          </a:p>
          <a:p>
            <a:pPr rtl="0"/>
            <a:r>
              <a:rPr lang="en-US" sz="1200" kern="1200" dirty="0" smtClean="0">
                <a:solidFill>
                  <a:schemeClr val="tx1"/>
                </a:solidFill>
                <a:effectLst/>
                <a:latin typeface="+mn-lt"/>
                <a:ea typeface="+mn-ea"/>
                <a:cs typeface="+mn-cs"/>
              </a:rPr>
              <a:t>the fist is to support and align with high precision the sample</a:t>
            </a:r>
          </a:p>
          <a:p>
            <a:pPr rtl="0"/>
            <a:r>
              <a:rPr lang="en-US" sz="1200" kern="1200" dirty="0" smtClean="0">
                <a:solidFill>
                  <a:schemeClr val="tx1"/>
                </a:solidFill>
                <a:effectLst/>
                <a:latin typeface="+mn-lt"/>
                <a:ea typeface="+mn-ea"/>
                <a:cs typeface="+mn-cs"/>
              </a:rPr>
              <a:t>second is to provide a set of physical and chemical conditions to the sample (magnetic fields, temperature, pressure positive and negative, </a:t>
            </a:r>
            <a:r>
              <a:rPr lang="en-US" sz="1200" kern="1200" dirty="0" err="1" smtClean="0">
                <a:solidFill>
                  <a:schemeClr val="tx1"/>
                </a:solidFill>
                <a:effectLst/>
                <a:latin typeface="+mn-lt"/>
                <a:ea typeface="+mn-ea"/>
                <a:cs typeface="+mn-cs"/>
              </a:rPr>
              <a:t>etc</a:t>
            </a:r>
            <a:r>
              <a:rPr lang="en-US" sz="1200" kern="1200" dirty="0" smtClean="0">
                <a:solidFill>
                  <a:schemeClr val="tx1"/>
                </a:solidFill>
                <a:effectLst/>
                <a:latin typeface="+mn-lt"/>
                <a:ea typeface="+mn-ea"/>
                <a:cs typeface="+mn-cs"/>
              </a:rPr>
              <a:t>). </a:t>
            </a:r>
          </a:p>
          <a:p>
            <a:pPr rtl="0"/>
            <a:endParaRPr lang="en-US" sz="1200" kern="1200" dirty="0" smtClean="0">
              <a:solidFill>
                <a:schemeClr val="tx1"/>
              </a:solidFill>
              <a:effectLst/>
              <a:latin typeface="+mn-lt"/>
              <a:ea typeface="+mn-ea"/>
              <a:cs typeface="+mn-cs"/>
            </a:endParaRPr>
          </a:p>
          <a:p>
            <a:pPr rtl="0"/>
            <a:r>
              <a:rPr lang="en-US" sz="1200" kern="1200" dirty="0" smtClean="0">
                <a:solidFill>
                  <a:schemeClr val="tx1"/>
                </a:solidFill>
                <a:effectLst/>
                <a:latin typeface="+mn-lt"/>
                <a:ea typeface="+mn-ea"/>
                <a:cs typeface="+mn-cs"/>
              </a:rPr>
              <a:t>The possibility to supply the total set up to give response to a</a:t>
            </a:r>
          </a:p>
          <a:p>
            <a:pPr rtl="0"/>
            <a:r>
              <a:rPr lang="en-US" sz="1200" kern="1200" dirty="0" err="1" smtClean="0">
                <a:solidFill>
                  <a:schemeClr val="tx1"/>
                </a:solidFill>
                <a:effectLst/>
                <a:latin typeface="+mn-lt"/>
                <a:ea typeface="+mn-ea"/>
                <a:cs typeface="+mn-cs"/>
              </a:rPr>
              <a:t>ll</a:t>
            </a:r>
            <a:r>
              <a:rPr lang="en-US" sz="1200" kern="1200" dirty="0" smtClean="0">
                <a:solidFill>
                  <a:schemeClr val="tx1"/>
                </a:solidFill>
                <a:effectLst/>
                <a:latin typeface="+mn-lt"/>
                <a:ea typeface="+mn-ea"/>
                <a:cs typeface="+mn-cs"/>
              </a:rPr>
              <a:t> the different requirements from the user is complex and expensive, a standard set of equipment giving the versatility </a:t>
            </a:r>
          </a:p>
          <a:p>
            <a:pPr rtl="0"/>
            <a:r>
              <a:rPr lang="en-US" sz="1200" kern="1200" dirty="0" smtClean="0">
                <a:solidFill>
                  <a:schemeClr val="tx1"/>
                </a:solidFill>
                <a:effectLst/>
                <a:latin typeface="+mn-lt"/>
                <a:ea typeface="+mn-ea"/>
                <a:cs typeface="+mn-cs"/>
              </a:rPr>
              <a:t>for most of the experiments is the first solution for the instrument, and additional a standard </a:t>
            </a:r>
          </a:p>
          <a:p>
            <a:pPr rtl="0"/>
            <a:r>
              <a:rPr lang="en-US" sz="1200" kern="1200" dirty="0" smtClean="0">
                <a:solidFill>
                  <a:schemeClr val="tx1"/>
                </a:solidFill>
                <a:effectLst/>
                <a:latin typeface="+mn-lt"/>
                <a:ea typeface="+mn-ea"/>
                <a:cs typeface="+mn-cs"/>
              </a:rPr>
              <a:t>interchangeability for equipment must be design in the way the demand can be supplied </a:t>
            </a:r>
          </a:p>
          <a:p>
            <a:pPr rtl="0"/>
            <a:r>
              <a:rPr lang="en-US" sz="1200" kern="1200" dirty="0" smtClean="0">
                <a:solidFill>
                  <a:schemeClr val="tx1"/>
                </a:solidFill>
                <a:effectLst/>
                <a:latin typeface="+mn-lt"/>
                <a:ea typeface="+mn-ea"/>
                <a:cs typeface="+mn-cs"/>
              </a:rPr>
              <a:t>sharing equipment in the facility by a group of instruments</a:t>
            </a:r>
          </a:p>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50</a:t>
            </a:fld>
            <a:endParaRPr lang="sv-SE"/>
          </a:p>
        </p:txBody>
      </p:sp>
    </p:spTree>
    <p:extLst>
      <p:ext uri="{BB962C8B-B14F-4D97-AF65-F5344CB8AC3E}">
        <p14:creationId xmlns:p14="http://schemas.microsoft.com/office/powerpoint/2010/main" val="3654248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51</a:t>
            </a:fld>
            <a:endParaRPr lang="sv-SE"/>
          </a:p>
        </p:txBody>
      </p:sp>
    </p:spTree>
    <p:extLst>
      <p:ext uri="{BB962C8B-B14F-4D97-AF65-F5344CB8AC3E}">
        <p14:creationId xmlns:p14="http://schemas.microsoft.com/office/powerpoint/2010/main" val="57419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1" dirty="0" smtClean="0"/>
              <a:t>Chopper gaps: </a:t>
            </a:r>
            <a:r>
              <a:rPr lang="en-US" sz="1200" kern="1200" dirty="0" smtClean="0">
                <a:solidFill>
                  <a:schemeClr val="tx1"/>
                </a:solidFill>
                <a:effectLst/>
                <a:latin typeface="+mn-lt"/>
                <a:ea typeface="+mn-ea"/>
                <a:cs typeface="+mn-cs"/>
              </a:rPr>
              <a:t>are short enough and far enough from the sample position that no significant performance decrease in either flux or beam homogeneity is expected. </a:t>
            </a:r>
          </a:p>
          <a:p>
            <a:pPr rtl="0"/>
            <a:r>
              <a:rPr lang="en-US" sz="1200" kern="1200" dirty="0" smtClean="0">
                <a:solidFill>
                  <a:schemeClr val="tx1"/>
                </a:solidFill>
                <a:effectLst/>
                <a:latin typeface="+mn-lt"/>
                <a:ea typeface="+mn-ea"/>
                <a:cs typeface="+mn-cs"/>
              </a:rPr>
              <a:t>The choppers facilitate a maximum guide dimension of 3x3 cm2</a:t>
            </a:r>
          </a:p>
          <a:p>
            <a:pPr rtl="0"/>
            <a:r>
              <a:rPr lang="en-US" sz="1200" kern="1200" dirty="0" smtClean="0">
                <a:solidFill>
                  <a:schemeClr val="tx1"/>
                </a:solidFill>
                <a:effectLst/>
                <a:latin typeface="+mn-lt"/>
                <a:ea typeface="+mn-ea"/>
                <a:cs typeface="+mn-cs"/>
              </a:rPr>
              <a:t>Constraint is the space between the chopper pits 1 and 2, limits the length of a possible curved guide or bender to 2.1 m</a:t>
            </a:r>
          </a:p>
          <a:p>
            <a:pPr rtl="0"/>
            <a:endParaRPr lang="en-US" sz="1200" kern="1200" dirty="0" smtClean="0">
              <a:solidFill>
                <a:schemeClr val="tx1"/>
              </a:solidFill>
              <a:effectLst/>
              <a:latin typeface="+mn-lt"/>
              <a:ea typeface="+mn-ea"/>
              <a:cs typeface="+mn-cs"/>
            </a:endParaRPr>
          </a:p>
          <a:p>
            <a:pPr rtl="0"/>
            <a:r>
              <a:rPr lang="en-US" sz="1200" kern="1200" dirty="0" smtClean="0">
                <a:solidFill>
                  <a:schemeClr val="tx1"/>
                </a:solidFill>
                <a:effectLst/>
                <a:latin typeface="+mn-lt"/>
                <a:ea typeface="+mn-ea"/>
                <a:cs typeface="+mn-cs"/>
              </a:rPr>
              <a:t>Collimation sections: the collimation starts at 12.5, with 3 collimation</a:t>
            </a:r>
            <a:r>
              <a:rPr lang="en-US" sz="1200" kern="1200" baseline="0" dirty="0" smtClean="0">
                <a:solidFill>
                  <a:schemeClr val="tx1"/>
                </a:solidFill>
                <a:effectLst/>
                <a:latin typeface="+mn-lt"/>
                <a:ea typeface="+mn-ea"/>
                <a:cs typeface="+mn-cs"/>
              </a:rPr>
              <a:t> changers (2, 3, 3) that will create fours gaps at 12.5, 14.5, and 17.5. The beam ends at 20.5 m 2 meters before the sample </a:t>
            </a:r>
            <a:r>
              <a:rPr lang="en-US" sz="1200" kern="1200" baseline="0" dirty="0" err="1" smtClean="0">
                <a:solidFill>
                  <a:schemeClr val="tx1"/>
                </a:solidFill>
                <a:effectLst/>
                <a:latin typeface="+mn-lt"/>
                <a:ea typeface="+mn-ea"/>
                <a:cs typeface="+mn-cs"/>
              </a:rPr>
              <a:t>posiitoning</a:t>
            </a:r>
            <a:r>
              <a:rPr lang="en-US" sz="1200" kern="1200" baseline="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rtl="0"/>
            <a:r>
              <a:rPr lang="en-US" sz="1200" kern="1200" dirty="0" smtClean="0">
                <a:solidFill>
                  <a:schemeClr val="tx1"/>
                </a:solidFill>
                <a:effectLst/>
                <a:latin typeface="+mn-lt"/>
                <a:ea typeface="+mn-ea"/>
                <a:cs typeface="+mn-cs"/>
              </a:rPr>
              <a:t>The last 8 m of guide have to be changeable between a </a:t>
            </a:r>
            <a:r>
              <a:rPr lang="en-US" sz="1200" kern="1200" dirty="0" err="1" smtClean="0">
                <a:solidFill>
                  <a:schemeClr val="tx1"/>
                </a:solidFill>
                <a:effectLst/>
                <a:latin typeface="+mn-lt"/>
                <a:ea typeface="+mn-ea"/>
                <a:cs typeface="+mn-cs"/>
              </a:rPr>
              <a:t>supermirror</a:t>
            </a:r>
            <a:r>
              <a:rPr lang="en-US" sz="1200" kern="1200" dirty="0" smtClean="0">
                <a:solidFill>
                  <a:schemeClr val="tx1"/>
                </a:solidFill>
                <a:effectLst/>
                <a:latin typeface="+mn-lt"/>
                <a:ea typeface="+mn-ea"/>
                <a:cs typeface="+mn-cs"/>
              </a:rPr>
              <a:t> coated actual guide and an absorbing section.</a:t>
            </a:r>
          </a:p>
          <a:p>
            <a:pPr rtl="0"/>
            <a:endParaRPr lang="en-US" sz="1200" kern="1200" dirty="0" smtClean="0">
              <a:solidFill>
                <a:schemeClr val="tx1"/>
              </a:solidFill>
              <a:effectLst/>
              <a:latin typeface="+mn-lt"/>
              <a:ea typeface="+mn-ea"/>
              <a:cs typeface="+mn-cs"/>
            </a:endParaRPr>
          </a:p>
          <a:p>
            <a:pPr rtl="0"/>
            <a:r>
              <a:rPr lang="en-US" sz="1200" b="1" kern="1200" dirty="0" smtClean="0">
                <a:solidFill>
                  <a:schemeClr val="tx1"/>
                </a:solidFill>
                <a:effectLst/>
                <a:latin typeface="+mn-lt"/>
                <a:ea typeface="+mn-ea"/>
                <a:cs typeface="+mn-cs"/>
              </a:rPr>
              <a:t>Line of sight: </a:t>
            </a:r>
            <a:r>
              <a:rPr lang="en-US" sz="1200" kern="1200" dirty="0" smtClean="0">
                <a:solidFill>
                  <a:schemeClr val="tx1"/>
                </a:solidFill>
                <a:effectLst/>
                <a:latin typeface="+mn-lt"/>
                <a:ea typeface="+mn-ea"/>
                <a:cs typeface="+mn-cs"/>
              </a:rPr>
              <a:t>Line of sight to the source should be avoided twice: at 6 m and 9.7 m from the source. Non bends in the chopper pits.</a:t>
            </a:r>
            <a:r>
              <a:rPr lang="en-US" sz="1200" kern="1200" baseline="0" dirty="0" smtClean="0">
                <a:solidFill>
                  <a:schemeClr val="tx1"/>
                </a:solidFill>
                <a:effectLst/>
                <a:latin typeface="+mn-lt"/>
                <a:ea typeface="+mn-ea"/>
                <a:cs typeface="+mn-cs"/>
              </a:rPr>
              <a:t> First bender 4 m and second bender 2.1 m</a:t>
            </a:r>
          </a:p>
          <a:p>
            <a:pPr rtl="0"/>
            <a:r>
              <a:rPr lang="en-US" sz="1200" kern="1200" dirty="0" smtClean="0">
                <a:solidFill>
                  <a:schemeClr val="tx1"/>
                </a:solidFill>
                <a:effectLst/>
                <a:latin typeface="+mn-lt"/>
                <a:ea typeface="+mn-ea"/>
                <a:cs typeface="+mn-cs"/>
              </a:rPr>
              <a:t>Guide</a:t>
            </a:r>
            <a:r>
              <a:rPr lang="en-US" sz="1200" kern="1200" baseline="0" dirty="0" smtClean="0">
                <a:solidFill>
                  <a:schemeClr val="tx1"/>
                </a:solidFill>
                <a:effectLst/>
                <a:latin typeface="+mn-lt"/>
                <a:ea typeface="+mn-ea"/>
                <a:cs typeface="+mn-cs"/>
              </a:rPr>
              <a:t> windows: Choppers with common vacuum reduce the number of windows, it will be need just at </a:t>
            </a:r>
            <a:r>
              <a:rPr lang="en-US" sz="1200" kern="1200" dirty="0" smtClean="0">
                <a:solidFill>
                  <a:schemeClr val="tx1"/>
                </a:solidFill>
                <a:effectLst/>
                <a:latin typeface="+mn-lt"/>
                <a:ea typeface="+mn-ea"/>
                <a:cs typeface="+mn-cs"/>
              </a:rPr>
              <a:t>6 m and at the sample position. Those windows have not</a:t>
            </a:r>
          </a:p>
          <a:p>
            <a:pPr rtl="0"/>
            <a:r>
              <a:rPr lang="en-US" sz="1200" kern="1200" dirty="0" smtClean="0">
                <a:solidFill>
                  <a:schemeClr val="tx1"/>
                </a:solidFill>
                <a:effectLst/>
                <a:latin typeface="+mn-lt"/>
                <a:ea typeface="+mn-ea"/>
                <a:cs typeface="+mn-cs"/>
              </a:rPr>
              <a:t>been included in the simulation so far</a:t>
            </a:r>
          </a:p>
          <a:p>
            <a:pPr rtl="0"/>
            <a:endParaRPr lang="en-US" sz="1200" kern="1200" dirty="0" smtClean="0">
              <a:solidFill>
                <a:schemeClr val="tx1"/>
              </a:solidFill>
              <a:effectLst/>
              <a:latin typeface="+mn-lt"/>
              <a:ea typeface="+mn-ea"/>
              <a:cs typeface="+mn-cs"/>
            </a:endParaRPr>
          </a:p>
          <a:p>
            <a:pPr rtl="0"/>
            <a:r>
              <a:rPr lang="en-US" sz="1200" kern="1200" dirty="0" smtClean="0">
                <a:solidFill>
                  <a:schemeClr val="tx1"/>
                </a:solidFill>
                <a:effectLst/>
                <a:latin typeface="+mn-lt"/>
                <a:ea typeface="+mn-ea"/>
                <a:cs typeface="+mn-cs"/>
              </a:rPr>
              <a:t>Coating: Benders</a:t>
            </a:r>
            <a:r>
              <a:rPr lang="en-US" sz="1200" kern="1200" baseline="0" dirty="0" smtClean="0">
                <a:solidFill>
                  <a:schemeClr val="tx1"/>
                </a:solidFill>
                <a:effectLst/>
                <a:latin typeface="+mn-lt"/>
                <a:ea typeface="+mn-ea"/>
                <a:cs typeface="+mn-cs"/>
              </a:rPr>
              <a:t> the bended surface has a different coat, but the other 3 are </a:t>
            </a:r>
            <a:r>
              <a:rPr lang="en-US" sz="1200" kern="1200" baseline="0" dirty="0" err="1" smtClean="0">
                <a:solidFill>
                  <a:schemeClr val="tx1"/>
                </a:solidFill>
                <a:effectLst/>
                <a:latin typeface="+mn-lt"/>
                <a:ea typeface="+mn-ea"/>
                <a:cs typeface="+mn-cs"/>
              </a:rPr>
              <a:t>supermirror</a:t>
            </a:r>
            <a:r>
              <a:rPr lang="en-US" sz="1200" kern="1200" baseline="0" dirty="0" smtClean="0">
                <a:solidFill>
                  <a:schemeClr val="tx1"/>
                </a:solidFill>
                <a:effectLst/>
                <a:latin typeface="+mn-lt"/>
                <a:ea typeface="+mn-ea"/>
                <a:cs typeface="+mn-cs"/>
              </a:rPr>
              <a:t> coat</a:t>
            </a:r>
          </a:p>
          <a:p>
            <a:pPr rtl="0"/>
            <a:endParaRPr lang="en-US" sz="1200" kern="1200" dirty="0" smtClean="0">
              <a:solidFill>
                <a:schemeClr val="tx1"/>
              </a:solidFill>
              <a:effectLst/>
              <a:latin typeface="+mn-lt"/>
              <a:ea typeface="+mn-ea"/>
              <a:cs typeface="+mn-cs"/>
            </a:endParaRPr>
          </a:p>
          <a:p>
            <a:pPr rtl="0"/>
            <a:endParaRPr lang="en-US" sz="1200" kern="1200" dirty="0" smtClean="0">
              <a:solidFill>
                <a:schemeClr val="tx1"/>
              </a:solidFill>
              <a:effectLst/>
              <a:latin typeface="+mn-lt"/>
              <a:ea typeface="+mn-ea"/>
              <a:cs typeface="+mn-cs"/>
            </a:endParaRPr>
          </a:p>
          <a:p>
            <a:pPr rtl="0"/>
            <a:endParaRPr lang="en-US" sz="1200" kern="1200" dirty="0" smtClean="0">
              <a:solidFill>
                <a:schemeClr val="tx1"/>
              </a:solidFill>
              <a:effectLst/>
              <a:latin typeface="+mn-lt"/>
              <a:ea typeface="+mn-ea"/>
              <a:cs typeface="+mn-cs"/>
            </a:endParaRPr>
          </a:p>
          <a:p>
            <a:pPr rtl="0"/>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14</a:t>
            </a:fld>
            <a:endParaRPr lang="sv-SE"/>
          </a:p>
        </p:txBody>
      </p:sp>
    </p:spTree>
    <p:extLst>
      <p:ext uri="{BB962C8B-B14F-4D97-AF65-F5344CB8AC3E}">
        <p14:creationId xmlns:p14="http://schemas.microsoft.com/office/powerpoint/2010/main" val="30447518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kern="1200" dirty="0" smtClean="0">
                <a:solidFill>
                  <a:schemeClr val="tx1"/>
                </a:solidFill>
                <a:effectLst/>
                <a:latin typeface="+mn-lt"/>
                <a:ea typeface="+mn-ea"/>
                <a:cs typeface="+mn-cs"/>
              </a:rPr>
              <a:t>The </a:t>
            </a:r>
          </a:p>
          <a:p>
            <a:pPr rtl="0"/>
            <a:r>
              <a:rPr lang="en-US" sz="1200" kern="1200" dirty="0" smtClean="0">
                <a:solidFill>
                  <a:schemeClr val="tx1"/>
                </a:solidFill>
                <a:effectLst/>
                <a:latin typeface="+mn-lt"/>
                <a:ea typeface="+mn-ea"/>
                <a:cs typeface="+mn-cs"/>
              </a:rPr>
              <a:t>control hutch is the cabin or space where the user can have access to the data from the </a:t>
            </a:r>
          </a:p>
          <a:p>
            <a:pPr rtl="0"/>
            <a:r>
              <a:rPr lang="en-US" sz="1200" kern="1200" dirty="0" smtClean="0">
                <a:solidFill>
                  <a:schemeClr val="tx1"/>
                </a:solidFill>
                <a:effectLst/>
                <a:latin typeface="+mn-lt"/>
                <a:ea typeface="+mn-ea"/>
                <a:cs typeface="+mn-cs"/>
              </a:rPr>
              <a:t>current experiment; it contains the terminals of the </a:t>
            </a:r>
            <a:r>
              <a:rPr lang="en-US" sz="1200" kern="1200" dirty="0" err="1" smtClean="0">
                <a:solidFill>
                  <a:schemeClr val="tx1"/>
                </a:solidFill>
                <a:effectLst/>
                <a:latin typeface="+mn-lt"/>
                <a:ea typeface="+mn-ea"/>
                <a:cs typeface="+mn-cs"/>
              </a:rPr>
              <a:t>LoKI</a:t>
            </a:r>
            <a:r>
              <a:rPr lang="en-US" sz="1200" kern="1200" dirty="0" smtClean="0">
                <a:solidFill>
                  <a:schemeClr val="tx1"/>
                </a:solidFill>
                <a:effectLst/>
                <a:latin typeface="+mn-lt"/>
                <a:ea typeface="+mn-ea"/>
                <a:cs typeface="+mn-cs"/>
              </a:rPr>
              <a:t> control. </a:t>
            </a:r>
          </a:p>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52</a:t>
            </a:fld>
            <a:endParaRPr lang="sv-SE"/>
          </a:p>
        </p:txBody>
      </p:sp>
    </p:spTree>
    <p:extLst>
      <p:ext uri="{BB962C8B-B14F-4D97-AF65-F5344CB8AC3E}">
        <p14:creationId xmlns:p14="http://schemas.microsoft.com/office/powerpoint/2010/main" val="19713912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1A53A7-64CD-4D0E-AAE8-1AC9C79D7085}" type="slidenum">
              <a:rPr lang="sv-SE" smtClean="0"/>
              <a:t>57</a:t>
            </a:fld>
            <a:endParaRPr lang="sv-SE"/>
          </a:p>
        </p:txBody>
      </p:sp>
    </p:spTree>
    <p:extLst>
      <p:ext uri="{BB962C8B-B14F-4D97-AF65-F5344CB8AC3E}">
        <p14:creationId xmlns:p14="http://schemas.microsoft.com/office/powerpoint/2010/main" val="4197103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kern="1200" smtClean="0">
                <a:solidFill>
                  <a:schemeClr val="tx1"/>
                </a:solidFill>
                <a:latin typeface="+mn-lt"/>
                <a:ea typeface="+mn-ea"/>
                <a:cs typeface="+mn-cs"/>
              </a:rPr>
              <a:t>Wavelengths and Pulse Widths for unshaded minimum pulse lengths</a:t>
            </a:r>
          </a:p>
          <a:p>
            <a:r>
              <a:rPr lang="en-US" sz="1700" kern="1200" smtClean="0">
                <a:solidFill>
                  <a:schemeClr val="tx1"/>
                </a:solidFill>
                <a:latin typeface="+mn-lt"/>
                <a:ea typeface="+mn-ea"/>
                <a:cs typeface="+mn-cs"/>
              </a:rPr>
              <a:t>Min L | MaxL | Pulse Width</a:t>
            </a:r>
          </a:p>
          <a:p>
            <a:r>
              <a:rPr lang="en-US" sz="1700" kern="1200" smtClean="0">
                <a:solidFill>
                  <a:schemeClr val="tx1"/>
                </a:solidFill>
                <a:latin typeface="+mn-lt"/>
                <a:ea typeface="+mn-ea"/>
                <a:cs typeface="+mn-cs"/>
              </a:rPr>
              <a:t>3.0 | 3.351348 | 1.0044</a:t>
            </a:r>
          </a:p>
          <a:p>
            <a:r>
              <a:rPr lang="en-US" sz="1700" kern="1200" smtClean="0">
                <a:solidFill>
                  <a:schemeClr val="tx1"/>
                </a:solidFill>
                <a:latin typeface="+mn-lt"/>
                <a:ea typeface="+mn-ea"/>
                <a:cs typeface="+mn-cs"/>
              </a:rPr>
              <a:t>4.1291712 | 4.4350416 | 0.76492</a:t>
            </a:r>
          </a:p>
          <a:p>
            <a:r>
              <a:rPr lang="en-US" sz="1700" kern="1200" smtClean="0">
                <a:solidFill>
                  <a:schemeClr val="tx1"/>
                </a:solidFill>
                <a:latin typeface="+mn-lt"/>
                <a:ea typeface="+mn-ea"/>
                <a:cs typeface="+mn-cs"/>
              </a:rPr>
              <a:t>5.2994304 | 5.3963712 | 1.11384</a:t>
            </a:r>
          </a:p>
          <a:p>
            <a:r>
              <a:rPr lang="en-US" sz="1700" kern="1200" smtClean="0">
                <a:solidFill>
                  <a:schemeClr val="tx1"/>
                </a:solidFill>
                <a:latin typeface="+mn-lt"/>
                <a:ea typeface="+mn-ea"/>
                <a:cs typeface="+mn-cs"/>
              </a:rPr>
              <a:t>6.4869552 | 10.0 | 2.12764</a:t>
            </a:r>
          </a:p>
          <a:p>
            <a:endParaRPr lang="en-US" sz="1700" kern="1200" smtClean="0">
              <a:solidFill>
                <a:schemeClr val="tx1"/>
              </a:solidFill>
              <a:latin typeface="+mn-lt"/>
              <a:ea typeface="+mn-ea"/>
              <a:cs typeface="+mn-cs"/>
            </a:endParaRPr>
          </a:p>
          <a:p>
            <a:r>
              <a:rPr lang="en-US" sz="1700" kern="1200" smtClean="0">
                <a:solidFill>
                  <a:schemeClr val="tx1"/>
                </a:solidFill>
                <a:latin typeface="+mn-lt"/>
                <a:ea typeface="+mn-ea"/>
                <a:cs typeface="+mn-cs"/>
              </a:rPr>
              <a:t>Wavelengths and Pulse Widths for penumbra included pulse lengths</a:t>
            </a:r>
          </a:p>
          <a:p>
            <a:r>
              <a:rPr lang="en-US" sz="1700" kern="1200" smtClean="0">
                <a:solidFill>
                  <a:schemeClr val="tx1"/>
                </a:solidFill>
                <a:latin typeface="+mn-lt"/>
                <a:ea typeface="+mn-ea"/>
                <a:cs typeface="+mn-cs"/>
              </a:rPr>
              <a:t>Min L | MaxL | Pulse Width</a:t>
            </a:r>
          </a:p>
          <a:p>
            <a:r>
              <a:rPr lang="en-US" sz="1700" kern="1200" smtClean="0">
                <a:solidFill>
                  <a:schemeClr val="tx1"/>
                </a:solidFill>
                <a:latin typeface="+mn-lt"/>
                <a:ea typeface="+mn-ea"/>
                <a:cs typeface="+mn-cs"/>
              </a:rPr>
              <a:t>2.0562 | 3.6828 | 2.86</a:t>
            </a:r>
          </a:p>
          <a:p>
            <a:r>
              <a:rPr lang="en-US" sz="1700" kern="1200" smtClean="0">
                <a:solidFill>
                  <a:schemeClr val="tx1"/>
                </a:solidFill>
                <a:latin typeface="+mn-lt"/>
                <a:ea typeface="+mn-ea"/>
                <a:cs typeface="+mn-cs"/>
              </a:rPr>
              <a:t>3.415632 | 4.917726 | 2.86</a:t>
            </a:r>
          </a:p>
          <a:p>
            <a:r>
              <a:rPr lang="en-US" sz="1700" kern="1200" smtClean="0">
                <a:solidFill>
                  <a:schemeClr val="tx1"/>
                </a:solidFill>
                <a:latin typeface="+mn-lt"/>
                <a:ea typeface="+mn-ea"/>
                <a:cs typeface="+mn-cs"/>
              </a:rPr>
              <a:t>4.59327 | 6.001578 | 2.86</a:t>
            </a:r>
          </a:p>
          <a:p>
            <a:r>
              <a:rPr lang="en-US" sz="1700" kern="1200" smtClean="0">
                <a:solidFill>
                  <a:schemeClr val="tx1"/>
                </a:solidFill>
                <a:latin typeface="+mn-lt"/>
                <a:ea typeface="+mn-ea"/>
                <a:cs typeface="+mn-cs"/>
              </a:rPr>
              <a:t>5.784834 | 10.9438 | 2.86</a:t>
            </a:r>
            <a:endParaRPr lang="en-US"/>
          </a:p>
        </p:txBody>
      </p:sp>
      <p:sp>
        <p:nvSpPr>
          <p:cNvPr id="4" name="Slide Number Placeholder 3"/>
          <p:cNvSpPr>
            <a:spLocks noGrp="1"/>
          </p:cNvSpPr>
          <p:nvPr>
            <p:ph type="sldNum" sz="quarter" idx="10"/>
          </p:nvPr>
        </p:nvSpPr>
        <p:spPr/>
        <p:txBody>
          <a:bodyPr/>
          <a:lstStyle/>
          <a:p>
            <a:fld id="{9DE0035E-6164-C447-BCFF-46EC70F74028}" type="slidenum">
              <a:rPr lang="sv-SE" smtClean="0"/>
              <a:t>20</a:t>
            </a:fld>
            <a:endParaRPr lang="sv-SE"/>
          </a:p>
        </p:txBody>
      </p:sp>
    </p:spTree>
    <p:extLst>
      <p:ext uri="{BB962C8B-B14F-4D97-AF65-F5344CB8AC3E}">
        <p14:creationId xmlns:p14="http://schemas.microsoft.com/office/powerpoint/2010/main" val="1888441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21</a:t>
            </a:fld>
            <a:endParaRPr lang="sv-SE"/>
          </a:p>
        </p:txBody>
      </p:sp>
    </p:spTree>
    <p:extLst>
      <p:ext uri="{BB962C8B-B14F-4D97-AF65-F5344CB8AC3E}">
        <p14:creationId xmlns:p14="http://schemas.microsoft.com/office/powerpoint/2010/main" val="3074616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kern="1200" dirty="0" smtClean="0">
                <a:solidFill>
                  <a:schemeClr val="tx1"/>
                </a:solidFill>
                <a:effectLst/>
                <a:latin typeface="+mn-lt"/>
                <a:ea typeface="+mn-ea"/>
                <a:cs typeface="+mn-cs"/>
              </a:rPr>
              <a:t>background signal at the sample position instrument cave and detector tank are not present, as well as some details like choppers and apertures. </a:t>
            </a:r>
          </a:p>
          <a:p>
            <a:pPr rtl="0"/>
            <a:endParaRPr lang="en-US" sz="1200" kern="1200" dirty="0" smtClean="0">
              <a:solidFill>
                <a:schemeClr val="tx1"/>
              </a:solidFill>
              <a:effectLst/>
              <a:latin typeface="+mn-lt"/>
              <a:ea typeface="+mn-ea"/>
              <a:cs typeface="+mn-cs"/>
            </a:endParaRPr>
          </a:p>
          <a:p>
            <a:pPr rt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1A53A7-64CD-4D0E-AAE8-1AC9C79D7085}" type="slidenum">
              <a:rPr lang="sv-SE" smtClean="0"/>
              <a:t>24</a:t>
            </a:fld>
            <a:endParaRPr lang="sv-SE"/>
          </a:p>
        </p:txBody>
      </p:sp>
    </p:spTree>
    <p:extLst>
      <p:ext uri="{BB962C8B-B14F-4D97-AF65-F5344CB8AC3E}">
        <p14:creationId xmlns:p14="http://schemas.microsoft.com/office/powerpoint/2010/main" val="3074616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kern="1200" dirty="0" smtClean="0">
                <a:solidFill>
                  <a:schemeClr val="tx1"/>
                </a:solidFill>
                <a:effectLst/>
                <a:latin typeface="+mn-lt"/>
                <a:ea typeface="+mn-ea"/>
                <a:cs typeface="+mn-cs"/>
              </a:rPr>
              <a:t>As it is demonstrated on the figure 5 first heavy collimator reduces background at</a:t>
            </a:r>
          </a:p>
          <a:p>
            <a:pPr rtl="0"/>
            <a:r>
              <a:rPr lang="en-US" sz="1200" kern="1200" dirty="0" smtClean="0">
                <a:solidFill>
                  <a:schemeClr val="tx1"/>
                </a:solidFill>
                <a:effectLst/>
                <a:latin typeface="+mn-lt"/>
                <a:ea typeface="+mn-ea"/>
                <a:cs typeface="+mn-cs"/>
              </a:rPr>
              <a:t>the sample position by 1 order of magnitude in the energy range below 10 MeV, and</a:t>
            </a:r>
          </a:p>
          <a:p>
            <a:pPr rtl="0"/>
            <a:r>
              <a:rPr lang="en-US" sz="1200" kern="1200" dirty="0" smtClean="0">
                <a:solidFill>
                  <a:schemeClr val="tx1"/>
                </a:solidFill>
                <a:effectLst/>
                <a:latin typeface="+mn-lt"/>
                <a:ea typeface="+mn-ea"/>
                <a:cs typeface="+mn-cs"/>
              </a:rPr>
              <a:t>by factor of 5 in the energy range from 10 MeV to 100 MeV</a:t>
            </a:r>
          </a:p>
          <a:p>
            <a:pPr rtl="0"/>
            <a:endParaRPr lang="en-US" sz="1200" kern="1200" dirty="0" smtClean="0">
              <a:solidFill>
                <a:schemeClr val="tx1"/>
              </a:solidFill>
              <a:effectLst/>
              <a:latin typeface="+mn-lt"/>
              <a:ea typeface="+mn-ea"/>
              <a:cs typeface="+mn-cs"/>
            </a:endParaRPr>
          </a:p>
          <a:p>
            <a:pPr rt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1A53A7-64CD-4D0E-AAE8-1AC9C79D7085}" type="slidenum">
              <a:rPr lang="sv-SE" smtClean="0"/>
              <a:t>25</a:t>
            </a:fld>
            <a:endParaRPr lang="sv-SE"/>
          </a:p>
        </p:txBody>
      </p:sp>
    </p:spTree>
    <p:extLst>
      <p:ext uri="{BB962C8B-B14F-4D97-AF65-F5344CB8AC3E}">
        <p14:creationId xmlns:p14="http://schemas.microsoft.com/office/powerpoint/2010/main" val="3074616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Hall allocation for </a:t>
            </a:r>
            <a:r>
              <a:rPr lang="en-US" dirty="0" err="1" smtClean="0"/>
              <a:t>LoKI</a:t>
            </a:r>
            <a:r>
              <a:rPr lang="en-US" dirty="0" smtClean="0"/>
              <a:t> instrument in ESS Plant layout, Hall 2, beam</a:t>
            </a:r>
            <a:r>
              <a:rPr lang="en-US" baseline="0" dirty="0" smtClean="0"/>
              <a:t> allocation TBD, details for the floors access and temporally parking places and people access</a:t>
            </a:r>
          </a:p>
          <a:p>
            <a:r>
              <a:rPr lang="en-US" baseline="0" dirty="0" smtClean="0"/>
              <a:t>Checking external interfaces, floors, doors, crane access, positioning</a:t>
            </a:r>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38</a:t>
            </a:fld>
            <a:endParaRPr lang="sv-SE"/>
          </a:p>
        </p:txBody>
      </p:sp>
    </p:spTree>
    <p:extLst>
      <p:ext uri="{BB962C8B-B14F-4D97-AF65-F5344CB8AC3E}">
        <p14:creationId xmlns:p14="http://schemas.microsoft.com/office/powerpoint/2010/main" val="2481486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Position for the hutch is flexible.</a:t>
            </a:r>
            <a:r>
              <a:rPr lang="en-US" baseline="0" dirty="0" smtClean="0"/>
              <a:t> It will be fixed together with the beam allocation, and one time the position is defined is easier to draw the routing for pipes, services and utilities from the gallery to the instrument and to the different components</a:t>
            </a:r>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39</a:t>
            </a:fld>
            <a:endParaRPr lang="sv-SE"/>
          </a:p>
        </p:txBody>
      </p:sp>
    </p:spTree>
    <p:extLst>
      <p:ext uri="{BB962C8B-B14F-4D97-AF65-F5344CB8AC3E}">
        <p14:creationId xmlns:p14="http://schemas.microsoft.com/office/powerpoint/2010/main" val="40591101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i="0" u="none" strike="noStrike" kern="1200" baseline="0" dirty="0" smtClean="0">
                <a:solidFill>
                  <a:schemeClr val="tx1"/>
                </a:solidFill>
                <a:latin typeface="+mn-lt"/>
                <a:ea typeface="+mn-ea"/>
                <a:cs typeface="+mn-cs"/>
              </a:rPr>
              <a:t>This sketch illustrate the mayor components of </a:t>
            </a:r>
            <a:r>
              <a:rPr lang="en-US" sz="1400" b="0" i="0" u="none" strike="noStrike" kern="1200" baseline="0" dirty="0" err="1" smtClean="0">
                <a:solidFill>
                  <a:schemeClr val="tx1"/>
                </a:solidFill>
                <a:latin typeface="+mn-lt"/>
                <a:ea typeface="+mn-ea"/>
                <a:cs typeface="+mn-cs"/>
              </a:rPr>
              <a:t>loki</a:t>
            </a:r>
            <a:r>
              <a:rPr lang="en-US" sz="1400" b="0" i="0" u="none" strike="noStrike" kern="1200" baseline="0" dirty="0" smtClean="0">
                <a:solidFill>
                  <a:schemeClr val="tx1"/>
                </a:solidFill>
                <a:latin typeface="+mn-lt"/>
                <a:ea typeface="+mn-ea"/>
                <a:cs typeface="+mn-cs"/>
              </a:rPr>
              <a:t> and the position with reference to the monolith, the bunker and the floor in the hall 2, we will describe the instrument from source to the end, for the mayor components, giving a general description for the technical solutions that the team has made until now. Marking </a:t>
            </a:r>
            <a:r>
              <a:rPr lang="en-US" sz="1400" b="0" i="0" u="none" strike="noStrike" kern="1200" baseline="0" smtClean="0">
                <a:solidFill>
                  <a:schemeClr val="tx1"/>
                </a:solidFill>
                <a:latin typeface="+mn-lt"/>
                <a:ea typeface="+mn-ea"/>
                <a:cs typeface="+mn-cs"/>
              </a:rPr>
              <a:t>the references </a:t>
            </a:r>
            <a:endParaRPr lang="en-US" sz="14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61A53A7-64CD-4D0E-AAE8-1AC9C79D7085}" type="slidenum">
              <a:rPr lang="sv-SE" smtClean="0"/>
              <a:t>40</a:t>
            </a:fld>
            <a:endParaRPr lang="sv-SE"/>
          </a:p>
        </p:txBody>
      </p:sp>
    </p:spTree>
    <p:extLst>
      <p:ext uri="{BB962C8B-B14F-4D97-AF65-F5344CB8AC3E}">
        <p14:creationId xmlns:p14="http://schemas.microsoft.com/office/powerpoint/2010/main" val="1694865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sv-SE"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Click to edit Master subtitle style</a:t>
            </a:r>
            <a:endParaRPr lang="sv-SE"/>
          </a:p>
        </p:txBody>
      </p:sp>
      <p:sp>
        <p:nvSpPr>
          <p:cNvPr id="4" name="Date Placeholder 3"/>
          <p:cNvSpPr>
            <a:spLocks noGrp="1"/>
          </p:cNvSpPr>
          <p:nvPr>
            <p:ph type="dt" sz="half" idx="10"/>
          </p:nvPr>
        </p:nvSpPr>
        <p:spPr/>
        <p:txBody>
          <a:bodyPr/>
          <a:lstStyle/>
          <a:p>
            <a:fld id="{5ED7AC81-318B-4D49-A602-9E30227C87EC}" type="datetime1">
              <a:rPr lang="sv-SE" smtClean="0"/>
              <a:t>12/12/14</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551115BC-487E-4422-894C-CB7CD3E79223}" type="slidenum">
              <a:rPr lang="sv-SE" smtClean="0"/>
              <a:t>‹#›</a:t>
            </a:fld>
            <a:endParaRPr lang="sv-SE"/>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8304" y="260648"/>
            <a:ext cx="1656184" cy="886059"/>
          </a:xfrm>
          <a:prstGeom prst="rect">
            <a:avLst/>
          </a:prstGeom>
        </p:spPr>
      </p:pic>
    </p:spTree>
    <p:extLst>
      <p:ext uri="{BB962C8B-B14F-4D97-AF65-F5344CB8AC3E}">
        <p14:creationId xmlns:p14="http://schemas.microsoft.com/office/powerpoint/2010/main" val="2439884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rgbClr val="0094CA"/>
              </a:solidFill>
            </a:endParaRPr>
          </a:p>
        </p:txBody>
      </p:sp>
      <p:sp>
        <p:nvSpPr>
          <p:cNvPr id="2" name="Title 1"/>
          <p:cNvSpPr>
            <a:spLocks noGrp="1"/>
          </p:cNvSpPr>
          <p:nvPr>
            <p:ph type="title"/>
          </p:nvPr>
        </p:nvSpPr>
        <p:spPr/>
        <p:txBody>
          <a:bodyPr/>
          <a:lstStyle/>
          <a:p>
            <a:r>
              <a:rPr lang="sv-SE" smtClean="0"/>
              <a:t>Click to edit Master title style</a:t>
            </a:r>
            <a:endParaRPr lang="sv-SE"/>
          </a:p>
        </p:txBody>
      </p:sp>
      <p:sp>
        <p:nvSpPr>
          <p:cNvPr id="3" name="Content Placeholder 2"/>
          <p:cNvSpPr>
            <a:spLocks noGrp="1"/>
          </p:cNvSpPr>
          <p:nvPr>
            <p:ph idx="1"/>
          </p:nvPr>
        </p:nvSpPr>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4" name="Date Placeholder 3"/>
          <p:cNvSpPr>
            <a:spLocks noGrp="1"/>
          </p:cNvSpPr>
          <p:nvPr>
            <p:ph type="dt" sz="half" idx="10"/>
          </p:nvPr>
        </p:nvSpPr>
        <p:spPr/>
        <p:txBody>
          <a:bodyPr/>
          <a:lstStyle/>
          <a:p>
            <a:fld id="{6EB99CB0-346B-43FA-9EE6-F90C3F3BC0BA}" type="datetime1">
              <a:rPr lang="sv-SE" smtClean="0"/>
              <a:t>12/12/14</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551115BC-487E-4422-894C-CB7CD3E79223}" type="slidenum">
              <a:rPr lang="sv-SE" smtClean="0"/>
              <a:t>‹#›</a:t>
            </a:fld>
            <a:endParaRPr lang="sv-SE"/>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1351099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rgbClr val="0094CA"/>
              </a:solidFill>
            </a:endParaRPr>
          </a:p>
        </p:txBody>
      </p:sp>
      <p:sp>
        <p:nvSpPr>
          <p:cNvPr id="2" name="Title 1"/>
          <p:cNvSpPr>
            <a:spLocks noGrp="1"/>
          </p:cNvSpPr>
          <p:nvPr>
            <p:ph type="title"/>
          </p:nvPr>
        </p:nvSpPr>
        <p:spPr/>
        <p:txBody>
          <a:bodyPr/>
          <a:lstStyle/>
          <a:p>
            <a:r>
              <a:rPr lang="sv-SE" smtClean="0"/>
              <a:t>Click to edit Master title style</a:t>
            </a:r>
            <a:endParaRPr lang="sv-S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p:txBody>
      </p:sp>
      <p:sp>
        <p:nvSpPr>
          <p:cNvPr id="5" name="Date Placeholder 4"/>
          <p:cNvSpPr>
            <a:spLocks noGrp="1"/>
          </p:cNvSpPr>
          <p:nvPr>
            <p:ph type="dt" sz="half" idx="10"/>
          </p:nvPr>
        </p:nvSpPr>
        <p:spPr/>
        <p:txBody>
          <a:bodyPr/>
          <a:lstStyle/>
          <a:p>
            <a:fld id="{42E66B7F-8271-49DA-A25A-F4BB9F476347}" type="datetime1">
              <a:rPr lang="sv-SE" smtClean="0"/>
              <a:t>12/12/14</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551115BC-487E-4422-894C-CB7CD3E79223}" type="slidenum">
              <a:rPr lang="sv-SE" smtClean="0"/>
              <a:t>‹#›</a:t>
            </a:fld>
            <a:endParaRPr lang="sv-SE"/>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04662" y="260648"/>
            <a:ext cx="1359826" cy="727507"/>
          </a:xfrm>
          <a:prstGeom prst="rect">
            <a:avLst/>
          </a:prstGeom>
        </p:spPr>
      </p:pic>
    </p:spTree>
    <p:extLst>
      <p:ext uri="{BB962C8B-B14F-4D97-AF65-F5344CB8AC3E}">
        <p14:creationId xmlns:p14="http://schemas.microsoft.com/office/powerpoint/2010/main" val="136283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smtClean="0"/>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7" name="Date Placeholder 6"/>
          <p:cNvSpPr>
            <a:spLocks noGrp="1"/>
          </p:cNvSpPr>
          <p:nvPr>
            <p:ph type="dt" sz="half" idx="10"/>
          </p:nvPr>
        </p:nvSpPr>
        <p:spPr/>
        <p:txBody>
          <a:bodyPr/>
          <a:lstStyle/>
          <a:p>
            <a:fld id="{3C7D23FA-05C4-4CC1-B281-2F815585BC1C}" type="datetime1">
              <a:rPr lang="sv-SE" smtClean="0"/>
              <a:t>12/12/14</a:t>
            </a:fld>
            <a:endParaRPr lang="sv-SE"/>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fld id="{551115BC-487E-4422-894C-CB7CD3E79223}" type="slidenum">
              <a:rPr lang="sv-SE" smtClean="0"/>
              <a:t>‹#›</a:t>
            </a:fld>
            <a:endParaRPr lang="sv-SE"/>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rgbClr val="0094CA"/>
              </a:solidFill>
            </a:endParaRPr>
          </a:p>
        </p:txBody>
      </p:sp>
    </p:spTree>
    <p:extLst>
      <p:ext uri="{BB962C8B-B14F-4D97-AF65-F5344CB8AC3E}">
        <p14:creationId xmlns:p14="http://schemas.microsoft.com/office/powerpoint/2010/main" val="1249740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A05E75-4084-6846-B868-AA4D2CA35962}" type="datetimeFigureOut">
              <a:rPr lang="en-US" smtClean="0"/>
              <a:t>12/12/14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07D5C7-4BDD-1945-9C51-E00B53284B86}" type="slidenum">
              <a:rPr lang="en-US" smtClean="0"/>
              <a:t>‹#›</a:t>
            </a:fld>
            <a:endParaRPr lang="en-US"/>
          </a:p>
        </p:txBody>
      </p:sp>
    </p:spTree>
    <p:extLst>
      <p:ext uri="{BB962C8B-B14F-4D97-AF65-F5344CB8AC3E}">
        <p14:creationId xmlns:p14="http://schemas.microsoft.com/office/powerpoint/2010/main" val="33826389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sv-SE" smtClean="0"/>
              <a:t>Click to edit Master title style</a:t>
            </a:r>
            <a:endParaRPr lang="sv-SE"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03233B-D569-4A6E-878F-CDE152514C47}" type="datetime1">
              <a:rPr lang="sv-SE" smtClean="0"/>
              <a:t>12/12/14</a:t>
            </a:fld>
            <a:endParaRPr lang="sv-S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1115BC-487E-4422-894C-CB7CD3E79223}" type="slidenum">
              <a:rPr lang="sv-SE" smtClean="0"/>
              <a:t>‹#›</a:t>
            </a:fld>
            <a:endParaRPr lang="sv-SE"/>
          </a:p>
        </p:txBody>
      </p:sp>
    </p:spTree>
    <p:extLst>
      <p:ext uri="{BB962C8B-B14F-4D97-AF65-F5344CB8AC3E}">
        <p14:creationId xmlns:p14="http://schemas.microsoft.com/office/powerpoint/2010/main" val="3806408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Ls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europeanspallationsource.se"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emf"/><Relationship Id="rId3" Type="http://schemas.openxmlformats.org/officeDocument/2006/relationships/image" Target="../media/image27.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europeanspallationsource.se"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em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emf"/><Relationship Id="rId3" Type="http://schemas.openxmlformats.org/officeDocument/2006/relationships/image" Target="../media/image44.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wmf"/><Relationship Id="rId3" Type="http://schemas.openxmlformats.org/officeDocument/2006/relationships/image" Target="../media/image4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emf"/><Relationship Id="rId9" Type="http://schemas.openxmlformats.org/officeDocument/2006/relationships/image" Target="../media/image14.emf"/><Relationship Id="rId10" Type="http://schemas.openxmlformats.org/officeDocument/2006/relationships/image" Target="../media/image15.emf"/><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JP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7.png"/><Relationship Id="rId1" Type="http://schemas.openxmlformats.org/officeDocument/2006/relationships/slideLayout" Target="../slideLayouts/slideLayout5.xml"/><Relationship Id="rId2" Type="http://schemas.openxmlformats.org/officeDocument/2006/relationships/image" Target="../media/image74.png"/></Relationships>
</file>

<file path=ppt/slides/_rels/slide49.xml.rels><?xml version="1.0" encoding="UTF-8" standalone="yes"?>
<Relationships xmlns="http://schemas.openxmlformats.org/package/2006/relationships"><Relationship Id="rId3" Type="http://schemas.openxmlformats.org/officeDocument/2006/relationships/image" Target="../media/image78.JPG"/><Relationship Id="rId4" Type="http://schemas.openxmlformats.org/officeDocument/2006/relationships/image" Target="../media/image79.png"/><Relationship Id="rId5"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5" Type="http://schemas.openxmlformats.org/officeDocument/2006/relationships/image" Target="../media/image83.JP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51.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JP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52.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jpeg"/><Relationship Id="rId5" Type="http://schemas.openxmlformats.org/officeDocument/2006/relationships/image" Target="../media/image88.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0.emf"/><Relationship Id="rId4" Type="http://schemas.openxmlformats.org/officeDocument/2006/relationships/image" Target="../media/image91.emf"/><Relationship Id="rId1" Type="http://schemas.openxmlformats.org/officeDocument/2006/relationships/slideLayout" Target="../slideLayouts/slideLayout2.xml"/><Relationship Id="rId2" Type="http://schemas.openxmlformats.org/officeDocument/2006/relationships/image" Target="../media/image89.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060848"/>
            <a:ext cx="7772400" cy="1800200"/>
          </a:xfrm>
        </p:spPr>
        <p:txBody>
          <a:bodyPr>
            <a:normAutofit/>
          </a:bodyPr>
          <a:lstStyle/>
          <a:p>
            <a:pPr algn="ctr"/>
            <a:r>
              <a:rPr lang="en-GB" sz="4000" dirty="0" smtClean="0"/>
              <a:t>Tollgate 2 Review </a:t>
            </a:r>
            <a:br>
              <a:rPr lang="en-GB" sz="4000" dirty="0" smtClean="0"/>
            </a:br>
            <a:r>
              <a:rPr lang="en-GB" sz="4000" dirty="0" err="1" smtClean="0"/>
              <a:t>LoKI</a:t>
            </a:r>
            <a:r>
              <a:rPr lang="en-GB" sz="4000" dirty="0" smtClean="0"/>
              <a:t> SANS Instrument</a:t>
            </a:r>
            <a:r>
              <a:rPr lang="en-GB" sz="4000" dirty="0"/>
              <a:t/>
            </a:r>
            <a:br>
              <a:rPr lang="en-GB" sz="4000" dirty="0"/>
            </a:br>
            <a:r>
              <a:rPr lang="en-GB" sz="2800" dirty="0" smtClean="0"/>
              <a:t>December 12 2014</a:t>
            </a:r>
            <a:endParaRPr lang="en-GB" sz="2800" dirty="0"/>
          </a:p>
        </p:txBody>
      </p:sp>
      <p:sp>
        <p:nvSpPr>
          <p:cNvPr id="3" name="Subtitle 2"/>
          <p:cNvSpPr>
            <a:spLocks noGrp="1"/>
          </p:cNvSpPr>
          <p:nvPr>
            <p:ph type="subTitle" idx="1"/>
          </p:nvPr>
        </p:nvSpPr>
        <p:spPr>
          <a:xfrm>
            <a:off x="1371600" y="3933056"/>
            <a:ext cx="6400800" cy="1752600"/>
          </a:xfrm>
        </p:spPr>
        <p:txBody>
          <a:bodyPr>
            <a:noAutofit/>
          </a:bodyPr>
          <a:lstStyle/>
          <a:p>
            <a:r>
              <a:rPr lang="sv-SE" dirty="0" smtClean="0">
                <a:solidFill>
                  <a:schemeClr val="bg1"/>
                </a:solidFill>
              </a:rPr>
              <a:t>Instrument Team</a:t>
            </a:r>
            <a:endParaRPr lang="sv-SE" dirty="0">
              <a:solidFill>
                <a:schemeClr val="bg1"/>
              </a:solidFill>
            </a:endParaRPr>
          </a:p>
          <a:p>
            <a:r>
              <a:rPr lang="sv-SE" sz="2000" dirty="0" smtClean="0">
                <a:solidFill>
                  <a:schemeClr val="bg1"/>
                </a:solidFill>
              </a:rPr>
              <a:t>Andrew Jackson</a:t>
            </a:r>
          </a:p>
          <a:p>
            <a:r>
              <a:rPr lang="sv-SE" sz="2000" dirty="0" smtClean="0">
                <a:solidFill>
                  <a:schemeClr val="bg1"/>
                </a:solidFill>
              </a:rPr>
              <a:t>Clara </a:t>
            </a:r>
            <a:r>
              <a:rPr lang="sv-SE" sz="2000" dirty="0">
                <a:solidFill>
                  <a:schemeClr val="bg1"/>
                </a:solidFill>
              </a:rPr>
              <a:t>Lopez</a:t>
            </a:r>
          </a:p>
        </p:txBody>
      </p:sp>
      <p:sp>
        <p:nvSpPr>
          <p:cNvPr id="4" name="Rectangle 3"/>
          <p:cNvSpPr/>
          <p:nvPr/>
        </p:nvSpPr>
        <p:spPr>
          <a:xfrm>
            <a:off x="2286000" y="5949280"/>
            <a:ext cx="4572000" cy="603242"/>
          </a:xfrm>
          <a:prstGeom prst="rect">
            <a:avLst/>
          </a:prstGeom>
        </p:spPr>
        <p:txBody>
          <a:bodyPr>
            <a:spAutoFit/>
          </a:bodyPr>
          <a:lstStyle/>
          <a:p>
            <a:pPr algn="ctr">
              <a:lnSpc>
                <a:spcPct val="120000"/>
              </a:lnSpc>
            </a:pPr>
            <a:r>
              <a:rPr lang="en-GB" sz="1600" dirty="0" smtClean="0">
                <a:solidFill>
                  <a:srgbClr val="FFFFFF"/>
                </a:solidFill>
                <a:hlinkClick r:id="rId2"/>
              </a:rPr>
              <a:t>www.europeanspallationsource.se</a:t>
            </a:r>
            <a:endParaRPr lang="en-GB" sz="1600" dirty="0" smtClean="0">
              <a:solidFill>
                <a:srgbClr val="FFFFFF"/>
              </a:solidFill>
            </a:endParaRPr>
          </a:p>
          <a:p>
            <a:pPr algn="ctr"/>
            <a:r>
              <a:rPr lang="en-GB" sz="1400" dirty="0" smtClean="0">
                <a:solidFill>
                  <a:srgbClr val="FFFFFF"/>
                </a:solidFill>
              </a:rPr>
              <a:t>2014</a:t>
            </a:r>
          </a:p>
        </p:txBody>
      </p:sp>
    </p:spTree>
    <p:extLst>
      <p:ext uri="{BB962C8B-B14F-4D97-AF65-F5344CB8AC3E}">
        <p14:creationId xmlns:p14="http://schemas.microsoft.com/office/powerpoint/2010/main" val="139461338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Key Components - Optics</a:t>
            </a:r>
          </a:p>
        </p:txBody>
      </p:sp>
      <p:sp>
        <p:nvSpPr>
          <p:cNvPr id="4" name="Slide Number Placeholder 3"/>
          <p:cNvSpPr>
            <a:spLocks noGrp="1"/>
          </p:cNvSpPr>
          <p:nvPr>
            <p:ph type="sldNum" sz="quarter" idx="12"/>
          </p:nvPr>
        </p:nvSpPr>
        <p:spPr/>
        <p:txBody>
          <a:bodyPr/>
          <a:lstStyle/>
          <a:p>
            <a:fld id="{551115BC-487E-4422-894C-CB7CD3E79223}" type="slidenum">
              <a:rPr lang="sv-SE" smtClean="0"/>
              <a:t>10</a:t>
            </a:fld>
            <a:endParaRPr lang="sv-SE"/>
          </a:p>
        </p:txBody>
      </p:sp>
      <p:pic>
        <p:nvPicPr>
          <p:cNvPr id="5" name="Picture 4" descr="Screen Shot 2014-12-11 at 13.07.3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2060848"/>
            <a:ext cx="8208912" cy="4782465"/>
          </a:xfrm>
          <a:prstGeom prst="rect">
            <a:avLst/>
          </a:prstGeom>
        </p:spPr>
      </p:pic>
      <p:sp>
        <p:nvSpPr>
          <p:cNvPr id="6" name="TextBox 5"/>
          <p:cNvSpPr txBox="1"/>
          <p:nvPr/>
        </p:nvSpPr>
        <p:spPr>
          <a:xfrm>
            <a:off x="755576" y="1484784"/>
            <a:ext cx="7632848" cy="584776"/>
          </a:xfrm>
          <a:prstGeom prst="rect">
            <a:avLst/>
          </a:prstGeom>
          <a:noFill/>
        </p:spPr>
        <p:txBody>
          <a:bodyPr wrap="square" rtlCol="0">
            <a:spAutoFit/>
          </a:bodyPr>
          <a:lstStyle/>
          <a:p>
            <a:pPr algn="ctr"/>
            <a:r>
              <a:rPr lang="en-US" sz="1600"/>
              <a:t>Optics TAP advised that we should take 2x line-of-sight as our baseline and use integrated optics/shielding simulations next year to see if we can relax that requirement</a:t>
            </a:r>
          </a:p>
        </p:txBody>
      </p:sp>
      <p:sp>
        <p:nvSpPr>
          <p:cNvPr id="7" name="TextBox 6"/>
          <p:cNvSpPr txBox="1"/>
          <p:nvPr/>
        </p:nvSpPr>
        <p:spPr>
          <a:xfrm>
            <a:off x="683568" y="5517232"/>
            <a:ext cx="3600400" cy="923330"/>
          </a:xfrm>
          <a:prstGeom prst="rect">
            <a:avLst/>
          </a:prstGeom>
          <a:noFill/>
        </p:spPr>
        <p:txBody>
          <a:bodyPr wrap="square" rtlCol="0">
            <a:spAutoFit/>
          </a:bodyPr>
          <a:lstStyle/>
          <a:p>
            <a:r>
              <a:rPr lang="en-US"/>
              <a:t>3 options considered : </a:t>
            </a:r>
          </a:p>
          <a:p>
            <a:r>
              <a:rPr lang="en-US"/>
              <a:t>horizontal 2x LOS, vertical 2x LOS and horizontal 1x LOS (proposal)</a:t>
            </a:r>
          </a:p>
        </p:txBody>
      </p:sp>
    </p:spTree>
    <p:extLst>
      <p:ext uri="{BB962C8B-B14F-4D97-AF65-F5344CB8AC3E}">
        <p14:creationId xmlns:p14="http://schemas.microsoft.com/office/powerpoint/2010/main" val="2558260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Components - Optics</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11</a:t>
            </a:fld>
            <a:endParaRPr lang="sv-SE"/>
          </a:p>
        </p:txBody>
      </p:sp>
      <p:sp>
        <p:nvSpPr>
          <p:cNvPr id="6" name="TextBox 5"/>
          <p:cNvSpPr txBox="1"/>
          <p:nvPr/>
        </p:nvSpPr>
        <p:spPr>
          <a:xfrm>
            <a:off x="323528" y="2132856"/>
            <a:ext cx="2520280" cy="923330"/>
          </a:xfrm>
          <a:prstGeom prst="rect">
            <a:avLst/>
          </a:prstGeom>
          <a:noFill/>
        </p:spPr>
        <p:txBody>
          <a:bodyPr wrap="square" rtlCol="0">
            <a:spAutoFit/>
          </a:bodyPr>
          <a:lstStyle/>
          <a:p>
            <a:pPr algn="ctr"/>
            <a:r>
              <a:rPr lang="en-US" b="1" dirty="0" smtClean="0"/>
              <a:t>Option 1 (a) &amp; (b)</a:t>
            </a:r>
            <a:r>
              <a:rPr lang="en-US" b="1" dirty="0"/>
              <a:t> </a:t>
            </a:r>
          </a:p>
          <a:p>
            <a:pPr algn="ctr"/>
            <a:r>
              <a:rPr lang="en-US" b="1" dirty="0"/>
              <a:t>Horizontal s-</a:t>
            </a:r>
            <a:r>
              <a:rPr lang="en-US" b="1" dirty="0" smtClean="0"/>
              <a:t>bender</a:t>
            </a:r>
          </a:p>
          <a:p>
            <a:pPr algn="ctr"/>
            <a:r>
              <a:rPr lang="en-US" b="1" dirty="0"/>
              <a:t>2x LOS</a:t>
            </a:r>
            <a:endParaRPr lang="en-US" dirty="0"/>
          </a:p>
        </p:txBody>
      </p:sp>
      <p:pic>
        <p:nvPicPr>
          <p:cNvPr id="5" name="Picture 4" descr="Screen Shot 2014-12-02 at 17.22.59.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3085710"/>
            <a:ext cx="2615249" cy="3223610"/>
          </a:xfrm>
          <a:prstGeom prst="rect">
            <a:avLst/>
          </a:prstGeom>
          <a:ln>
            <a:solidFill>
              <a:schemeClr val="tx1"/>
            </a:solidFill>
          </a:ln>
        </p:spPr>
      </p:pic>
      <p:sp>
        <p:nvSpPr>
          <p:cNvPr id="7" name="TextBox 6"/>
          <p:cNvSpPr txBox="1"/>
          <p:nvPr/>
        </p:nvSpPr>
        <p:spPr>
          <a:xfrm>
            <a:off x="3131840" y="2132856"/>
            <a:ext cx="2736304" cy="923330"/>
          </a:xfrm>
          <a:prstGeom prst="rect">
            <a:avLst/>
          </a:prstGeom>
          <a:noFill/>
        </p:spPr>
        <p:txBody>
          <a:bodyPr wrap="square" rtlCol="0">
            <a:spAutoFit/>
          </a:bodyPr>
          <a:lstStyle/>
          <a:p>
            <a:pPr algn="ctr"/>
            <a:r>
              <a:rPr lang="en-US" b="1" dirty="0" smtClean="0"/>
              <a:t>Option 2 </a:t>
            </a:r>
          </a:p>
          <a:p>
            <a:pPr algn="ctr"/>
            <a:r>
              <a:rPr lang="en-US" b="1" dirty="0" smtClean="0"/>
              <a:t>Vertical </a:t>
            </a:r>
            <a:r>
              <a:rPr lang="en-US" b="1" dirty="0"/>
              <a:t>s-</a:t>
            </a:r>
            <a:r>
              <a:rPr lang="en-US" b="1" dirty="0" smtClean="0"/>
              <a:t>bender</a:t>
            </a:r>
          </a:p>
          <a:p>
            <a:pPr algn="ctr"/>
            <a:r>
              <a:rPr lang="en-US" b="1" dirty="0"/>
              <a:t>2x LOS</a:t>
            </a:r>
            <a:r>
              <a:rPr lang="en-US" b="1" dirty="0" smtClean="0"/>
              <a:t> </a:t>
            </a:r>
          </a:p>
        </p:txBody>
      </p:sp>
      <p:pic>
        <p:nvPicPr>
          <p:cNvPr id="8" name="Picture 7" descr="Screen Shot 2014-12-02 at 17.34.35.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9832" y="3070729"/>
            <a:ext cx="2808312" cy="3238591"/>
          </a:xfrm>
          <a:prstGeom prst="rect">
            <a:avLst/>
          </a:prstGeom>
          <a:ln>
            <a:solidFill>
              <a:schemeClr val="tx1"/>
            </a:solidFill>
          </a:ln>
        </p:spPr>
      </p:pic>
      <p:sp>
        <p:nvSpPr>
          <p:cNvPr id="9" name="TextBox 8"/>
          <p:cNvSpPr txBox="1"/>
          <p:nvPr/>
        </p:nvSpPr>
        <p:spPr>
          <a:xfrm>
            <a:off x="6084168" y="2132856"/>
            <a:ext cx="2880320" cy="923330"/>
          </a:xfrm>
          <a:prstGeom prst="rect">
            <a:avLst/>
          </a:prstGeom>
          <a:noFill/>
        </p:spPr>
        <p:txBody>
          <a:bodyPr wrap="square" rtlCol="0">
            <a:spAutoFit/>
          </a:bodyPr>
          <a:lstStyle/>
          <a:p>
            <a:pPr algn="ctr"/>
            <a:r>
              <a:rPr lang="en-US" b="1" dirty="0" smtClean="0"/>
              <a:t>Option 3 </a:t>
            </a:r>
          </a:p>
          <a:p>
            <a:pPr algn="ctr"/>
            <a:r>
              <a:rPr lang="en-US" b="1" dirty="0"/>
              <a:t>Horizontally curved </a:t>
            </a:r>
          </a:p>
          <a:p>
            <a:pPr algn="ctr"/>
            <a:r>
              <a:rPr lang="en-US" b="1" dirty="0"/>
              <a:t>1x LOS</a:t>
            </a:r>
          </a:p>
        </p:txBody>
      </p:sp>
      <p:pic>
        <p:nvPicPr>
          <p:cNvPr id="10" name="Picture 9" descr="Screen Shot 2014-12-02 at 17.42.58.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4167" y="3068960"/>
            <a:ext cx="2817705" cy="3240360"/>
          </a:xfrm>
          <a:prstGeom prst="rect">
            <a:avLst/>
          </a:prstGeom>
          <a:ln>
            <a:solidFill>
              <a:srgbClr val="000000"/>
            </a:solidFill>
          </a:ln>
        </p:spPr>
      </p:pic>
      <p:sp>
        <p:nvSpPr>
          <p:cNvPr id="11" name="TextBox 10"/>
          <p:cNvSpPr txBox="1"/>
          <p:nvPr/>
        </p:nvSpPr>
        <p:spPr>
          <a:xfrm>
            <a:off x="755576" y="1484784"/>
            <a:ext cx="7632848" cy="584776"/>
          </a:xfrm>
          <a:prstGeom prst="rect">
            <a:avLst/>
          </a:prstGeom>
          <a:noFill/>
        </p:spPr>
        <p:txBody>
          <a:bodyPr wrap="square" rtlCol="0">
            <a:spAutoFit/>
          </a:bodyPr>
          <a:lstStyle/>
          <a:p>
            <a:pPr algn="ctr"/>
            <a:r>
              <a:rPr lang="en-US" sz="1600"/>
              <a:t>Optics TAP advised that we should take 2x line-of-sight as our baseline and use integrated optics/shielding simulations next year to see if we can relax that requirement</a:t>
            </a:r>
          </a:p>
        </p:txBody>
      </p:sp>
    </p:spTree>
    <p:extLst>
      <p:ext uri="{BB962C8B-B14F-4D97-AF65-F5344CB8AC3E}">
        <p14:creationId xmlns:p14="http://schemas.microsoft.com/office/powerpoint/2010/main" val="311072372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Key Components - Optics</a:t>
            </a:r>
          </a:p>
        </p:txBody>
      </p:sp>
      <p:sp>
        <p:nvSpPr>
          <p:cNvPr id="4" name="Slide Number Placeholder 3"/>
          <p:cNvSpPr>
            <a:spLocks noGrp="1"/>
          </p:cNvSpPr>
          <p:nvPr>
            <p:ph type="sldNum" sz="quarter" idx="12"/>
          </p:nvPr>
        </p:nvSpPr>
        <p:spPr/>
        <p:txBody>
          <a:bodyPr/>
          <a:lstStyle/>
          <a:p>
            <a:fld id="{551115BC-487E-4422-894C-CB7CD3E79223}" type="slidenum">
              <a:rPr lang="sv-SE" smtClean="0"/>
              <a:t>12</a:t>
            </a:fld>
            <a:endParaRPr lang="sv-SE"/>
          </a:p>
        </p:txBody>
      </p:sp>
      <p:pic>
        <p:nvPicPr>
          <p:cNvPr id="7" name="Picture 6" descr="Screen Shot 2014-12-11 at 13.07.14.png"/>
          <p:cNvPicPr>
            <a:picLocks noChangeAspect="1"/>
          </p:cNvPicPr>
          <p:nvPr/>
        </p:nvPicPr>
        <p:blipFill rotWithShape="1">
          <a:blip r:embed="rId2">
            <a:extLst>
              <a:ext uri="{28A0092B-C50C-407E-A947-70E740481C1C}">
                <a14:useLocalDpi xmlns:a14="http://schemas.microsoft.com/office/drawing/2010/main" val="0"/>
              </a:ext>
            </a:extLst>
          </a:blip>
          <a:srcRect l="933" r="766"/>
          <a:stretch/>
        </p:blipFill>
        <p:spPr>
          <a:xfrm>
            <a:off x="121919" y="1504804"/>
            <a:ext cx="8988601" cy="5353196"/>
          </a:xfrm>
          <a:prstGeom prst="rect">
            <a:avLst/>
          </a:prstGeom>
        </p:spPr>
      </p:pic>
    </p:spTree>
    <p:extLst>
      <p:ext uri="{BB962C8B-B14F-4D97-AF65-F5344CB8AC3E}">
        <p14:creationId xmlns:p14="http://schemas.microsoft.com/office/powerpoint/2010/main" val="72818093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Key Components - Optics</a:t>
            </a:r>
          </a:p>
        </p:txBody>
      </p:sp>
      <p:sp>
        <p:nvSpPr>
          <p:cNvPr id="4" name="Slide Number Placeholder 3"/>
          <p:cNvSpPr>
            <a:spLocks noGrp="1"/>
          </p:cNvSpPr>
          <p:nvPr>
            <p:ph type="sldNum" sz="quarter" idx="12"/>
          </p:nvPr>
        </p:nvSpPr>
        <p:spPr/>
        <p:txBody>
          <a:bodyPr/>
          <a:lstStyle/>
          <a:p>
            <a:fld id="{551115BC-487E-4422-894C-CB7CD3E79223}" type="slidenum">
              <a:rPr lang="sv-SE" smtClean="0"/>
              <a:t>13</a:t>
            </a:fld>
            <a:endParaRPr lang="sv-SE"/>
          </a:p>
        </p:txBody>
      </p:sp>
      <p:pic>
        <p:nvPicPr>
          <p:cNvPr id="5" name="Picture 4" descr="Screen Shot 2014-12-11 at 13.10.4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556792"/>
            <a:ext cx="8408688" cy="4940698"/>
          </a:xfrm>
          <a:prstGeom prst="rect">
            <a:avLst/>
          </a:prstGeom>
        </p:spPr>
      </p:pic>
    </p:spTree>
    <p:extLst>
      <p:ext uri="{BB962C8B-B14F-4D97-AF65-F5344CB8AC3E}">
        <p14:creationId xmlns:p14="http://schemas.microsoft.com/office/powerpoint/2010/main" val="23164537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Components - Optics</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14</a:t>
            </a:fld>
            <a:endParaRPr lang="sv-SE"/>
          </a:p>
        </p:txBody>
      </p:sp>
      <p:sp>
        <p:nvSpPr>
          <p:cNvPr id="6" name="TextBox 5"/>
          <p:cNvSpPr txBox="1"/>
          <p:nvPr/>
        </p:nvSpPr>
        <p:spPr>
          <a:xfrm>
            <a:off x="395536" y="4556154"/>
            <a:ext cx="8424936" cy="2185214"/>
          </a:xfrm>
          <a:prstGeom prst="rect">
            <a:avLst/>
          </a:prstGeom>
          <a:noFill/>
        </p:spPr>
        <p:txBody>
          <a:bodyPr wrap="square" numCol="1" rtlCol="0">
            <a:spAutoFit/>
          </a:bodyPr>
          <a:lstStyle/>
          <a:p>
            <a:pPr marL="285750" indent="-285750">
              <a:buFont typeface="Arial"/>
              <a:buChar char="•"/>
            </a:pPr>
            <a:r>
              <a:rPr lang="en-US" dirty="0" smtClean="0"/>
              <a:t>Chopper gaps simulations</a:t>
            </a:r>
          </a:p>
          <a:p>
            <a:pPr marL="285750" indent="-285750">
              <a:buFont typeface="Arial"/>
              <a:buChar char="•"/>
            </a:pPr>
            <a:r>
              <a:rPr lang="en-US" dirty="0" smtClean="0"/>
              <a:t>Collimation sections</a:t>
            </a:r>
          </a:p>
          <a:p>
            <a:pPr marL="285750" indent="-285750">
              <a:buFont typeface="Arial"/>
              <a:buChar char="•"/>
            </a:pPr>
            <a:r>
              <a:rPr lang="en-US" dirty="0"/>
              <a:t>Line of </a:t>
            </a:r>
            <a:r>
              <a:rPr lang="en-US" dirty="0" smtClean="0"/>
              <a:t>sight</a:t>
            </a:r>
          </a:p>
          <a:p>
            <a:pPr marL="285750" indent="-285750">
              <a:buFont typeface="Arial"/>
              <a:buChar char="•"/>
            </a:pPr>
            <a:r>
              <a:rPr lang="en-US" dirty="0" smtClean="0"/>
              <a:t>Guide windows</a:t>
            </a:r>
          </a:p>
          <a:p>
            <a:pPr marL="285750" indent="-285750">
              <a:buFont typeface="Arial"/>
              <a:buChar char="•"/>
            </a:pPr>
            <a:r>
              <a:rPr lang="en-US" dirty="0" smtClean="0"/>
              <a:t>Coating</a:t>
            </a:r>
          </a:p>
          <a:p>
            <a:pPr marL="742950" lvl="1" indent="-285750">
              <a:buFont typeface="Courier New"/>
              <a:buChar char="o"/>
            </a:pPr>
            <a:r>
              <a:rPr lang="en-US" sz="1400" dirty="0" smtClean="0"/>
              <a:t>Straight </a:t>
            </a:r>
            <a:r>
              <a:rPr lang="en-US" sz="1400" dirty="0"/>
              <a:t>guide sections </a:t>
            </a:r>
            <a:r>
              <a:rPr lang="en-US" sz="1400" dirty="0" smtClean="0"/>
              <a:t>use m=2 super mirror </a:t>
            </a:r>
            <a:r>
              <a:rPr lang="en-US" sz="1400" dirty="0"/>
              <a:t>coating</a:t>
            </a:r>
          </a:p>
          <a:p>
            <a:pPr marL="742950" lvl="1" indent="-285750">
              <a:buFont typeface="Courier New"/>
              <a:buChar char="o"/>
            </a:pPr>
            <a:r>
              <a:rPr lang="en-US" sz="1400" dirty="0" smtClean="0"/>
              <a:t>In the </a:t>
            </a:r>
            <a:r>
              <a:rPr lang="en-US" sz="1400" dirty="0"/>
              <a:t>collimation </a:t>
            </a:r>
            <a:r>
              <a:rPr lang="en-US" sz="1400" dirty="0" smtClean="0"/>
              <a:t>sections m=0 absorbing </a:t>
            </a:r>
            <a:r>
              <a:rPr lang="en-US" sz="1400" dirty="0"/>
              <a:t>“guide” </a:t>
            </a:r>
            <a:r>
              <a:rPr lang="en-US" sz="1400" dirty="0" smtClean="0"/>
              <a:t>sections</a:t>
            </a:r>
            <a:endParaRPr lang="en-US" sz="1400" dirty="0"/>
          </a:p>
          <a:p>
            <a:pPr marL="285750" lvl="1" indent="-285750">
              <a:buFont typeface="Arial"/>
              <a:buChar char="•"/>
            </a:pPr>
            <a:r>
              <a:rPr lang="en-US" dirty="0" smtClean="0"/>
              <a:t>Section from 2.5x3 to 3x3 cm</a:t>
            </a:r>
            <a:r>
              <a:rPr lang="en-US" baseline="30000" dirty="0" smtClean="0"/>
              <a:t>2</a:t>
            </a:r>
            <a:endParaRPr lang="en-US" baseline="30000" dirty="0"/>
          </a:p>
        </p:txBody>
      </p:sp>
      <p:pic>
        <p:nvPicPr>
          <p:cNvPr id="13" name="Picture 12" descr="Screen Shot 2014-12-05 at 00.04.0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1484784"/>
            <a:ext cx="7812360" cy="3168352"/>
          </a:xfrm>
          <a:prstGeom prst="rect">
            <a:avLst/>
          </a:prstGeom>
        </p:spPr>
      </p:pic>
    </p:spTree>
    <p:extLst>
      <p:ext uri="{BB962C8B-B14F-4D97-AF65-F5344CB8AC3E}">
        <p14:creationId xmlns:p14="http://schemas.microsoft.com/office/powerpoint/2010/main" val="285797752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p:cNvSpPr>
            <a:spLocks noGrp="1"/>
          </p:cNvSpPr>
          <p:nvPr>
            <p:ph type="sldNum" sz="quarter" idx="10"/>
          </p:nvPr>
        </p:nvSpPr>
        <p:spPr/>
        <p:txBody>
          <a:bodyPr/>
          <a:lstStyle/>
          <a:p>
            <a:fld id="{D7D8E3F3-17EE-A84D-B6AE-0377B0C929E4}" type="slidenum">
              <a:rPr lang="en-US"/>
              <a:pPr/>
              <a:t>15</a:t>
            </a:fld>
            <a:endParaRPr lang="en-US"/>
          </a:p>
        </p:txBody>
      </p:sp>
      <p:sp>
        <p:nvSpPr>
          <p:cNvPr id="15363" name="Rectangle 3"/>
          <p:cNvSpPr>
            <a:spLocks noGrp="1" noChangeArrowheads="1"/>
          </p:cNvSpPr>
          <p:nvPr>
            <p:ph type="title"/>
          </p:nvPr>
        </p:nvSpPr>
        <p:spPr>
          <a:xfrm>
            <a:off x="611560" y="620688"/>
            <a:ext cx="6572250" cy="383977"/>
          </a:xfrm>
          <a:ln/>
        </p:spPr>
        <p:txBody>
          <a:bodyPr>
            <a:normAutofit fontScale="90000"/>
          </a:bodyPr>
          <a:lstStyle/>
          <a:p>
            <a:r>
              <a:rPr lang="en-US"/>
              <a:t>Key Components - Choppers</a:t>
            </a:r>
          </a:p>
        </p:txBody>
      </p:sp>
      <p:pic>
        <p:nvPicPr>
          <p:cNvPr id="5" name="Picture 4" descr="choppers.pdf"/>
          <p:cNvPicPr>
            <a:picLocks noChangeAspect="1"/>
          </p:cNvPicPr>
          <p:nvPr/>
        </p:nvPicPr>
        <p:blipFill rotWithShape="1">
          <a:blip r:embed="rId2">
            <a:extLst>
              <a:ext uri="{28A0092B-C50C-407E-A947-70E740481C1C}">
                <a14:useLocalDpi xmlns:a14="http://schemas.microsoft.com/office/drawing/2010/main" val="0"/>
              </a:ext>
            </a:extLst>
          </a:blip>
          <a:srcRect r="29110"/>
          <a:stretch/>
        </p:blipFill>
        <p:spPr>
          <a:xfrm>
            <a:off x="515266" y="1955706"/>
            <a:ext cx="4548380" cy="4554767"/>
          </a:xfrm>
          <a:prstGeom prst="rect">
            <a:avLst/>
          </a:prstGeom>
        </p:spPr>
      </p:pic>
      <p:sp>
        <p:nvSpPr>
          <p:cNvPr id="15364" name="Rectangle 4"/>
          <p:cNvSpPr>
            <a:spLocks/>
          </p:cNvSpPr>
          <p:nvPr/>
        </p:nvSpPr>
        <p:spPr bwMode="auto">
          <a:xfrm>
            <a:off x="2009181" y="1451360"/>
            <a:ext cx="5236536" cy="519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28569" bIns="0">
            <a:spAutoFit/>
          </a:bodyPr>
          <a:lstStyle/>
          <a:p>
            <a:pPr marL="27901" algn="ctr"/>
            <a:r>
              <a:rPr lang="en-US" sz="1700">
                <a:ea typeface="ＭＳ Ｐゴシック" charset="0"/>
                <a:cs typeface="Gill Sans" charset="0"/>
              </a:rPr>
              <a:t>Variable opening double disc choppers at 6.5 m and 11.5 m</a:t>
            </a:r>
          </a:p>
          <a:p>
            <a:pPr marL="27901" algn="ctr"/>
            <a:r>
              <a:rPr lang="en-US" sz="1700">
                <a:ea typeface="ＭＳ Ｐゴシック" charset="0"/>
                <a:cs typeface="Gill Sans" charset="0"/>
              </a:rPr>
              <a:t>Operate at 14 Hz or 7 Hz</a:t>
            </a:r>
          </a:p>
        </p:txBody>
      </p:sp>
      <p:sp>
        <p:nvSpPr>
          <p:cNvPr id="6" name="TextBox 5"/>
          <p:cNvSpPr txBox="1"/>
          <p:nvPr/>
        </p:nvSpPr>
        <p:spPr>
          <a:xfrm>
            <a:off x="5645715" y="4786473"/>
            <a:ext cx="2663324" cy="1189842"/>
          </a:xfrm>
          <a:prstGeom prst="rect">
            <a:avLst/>
          </a:prstGeom>
          <a:noFill/>
        </p:spPr>
        <p:txBody>
          <a:bodyPr wrap="none" lIns="64282" tIns="32141" rIns="64282" bIns="32141" rtlCol="0">
            <a:spAutoFit/>
          </a:bodyPr>
          <a:lstStyle/>
          <a:p>
            <a:pPr algn="ctr"/>
            <a:r>
              <a:rPr lang="en-US"/>
              <a:t>Wavelength Band @ 14 Hz</a:t>
            </a:r>
          </a:p>
          <a:p>
            <a:pPr algn="ctr"/>
            <a:r>
              <a:rPr lang="en-US"/>
              <a:t>2 Å – 11 Å </a:t>
            </a:r>
          </a:p>
          <a:p>
            <a:pPr algn="ctr"/>
            <a:endParaRPr lang="en-US"/>
          </a:p>
          <a:p>
            <a:pPr algn="ctr"/>
            <a:r>
              <a:rPr lang="en-US"/>
              <a:t>3 Å – 10 Å full pulse</a:t>
            </a:r>
          </a:p>
        </p:txBody>
      </p:sp>
    </p:spTree>
    <p:extLst>
      <p:ext uri="{BB962C8B-B14F-4D97-AF65-F5344CB8AC3E}">
        <p14:creationId xmlns:p14="http://schemas.microsoft.com/office/powerpoint/2010/main" val="39687455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oppers.pdf"/>
          <p:cNvPicPr>
            <a:picLocks noChangeAspect="1"/>
          </p:cNvPicPr>
          <p:nvPr/>
        </p:nvPicPr>
        <p:blipFill rotWithShape="1">
          <a:blip r:embed="rId2">
            <a:extLst>
              <a:ext uri="{28A0092B-C50C-407E-A947-70E740481C1C}">
                <a14:useLocalDpi xmlns:a14="http://schemas.microsoft.com/office/drawing/2010/main" val="0"/>
              </a:ext>
            </a:extLst>
          </a:blip>
          <a:srcRect r="29110"/>
          <a:stretch/>
        </p:blipFill>
        <p:spPr>
          <a:xfrm>
            <a:off x="515266" y="1955706"/>
            <a:ext cx="4548380" cy="4554767"/>
          </a:xfrm>
          <a:prstGeom prst="rect">
            <a:avLst/>
          </a:prstGeom>
        </p:spPr>
      </p:pic>
      <p:pic>
        <p:nvPicPr>
          <p:cNvPr id="4" name="Picture 3" descr="choppers-7Hz.pdf"/>
          <p:cNvPicPr>
            <a:picLocks noChangeAspect="1"/>
          </p:cNvPicPr>
          <p:nvPr/>
        </p:nvPicPr>
        <p:blipFill rotWithShape="1">
          <a:blip r:embed="rId3">
            <a:extLst>
              <a:ext uri="{28A0092B-C50C-407E-A947-70E740481C1C}">
                <a14:useLocalDpi xmlns:a14="http://schemas.microsoft.com/office/drawing/2010/main" val="0"/>
              </a:ext>
            </a:extLst>
          </a:blip>
          <a:srcRect r="29561"/>
          <a:stretch/>
        </p:blipFill>
        <p:spPr>
          <a:xfrm>
            <a:off x="-285003" y="1955706"/>
            <a:ext cx="8930239" cy="4554767"/>
          </a:xfrm>
          <a:prstGeom prst="rect">
            <a:avLst/>
          </a:prstGeom>
        </p:spPr>
      </p:pic>
      <p:sp>
        <p:nvSpPr>
          <p:cNvPr id="11" name="Slide Number Placeholder 3"/>
          <p:cNvSpPr>
            <a:spLocks noGrp="1"/>
          </p:cNvSpPr>
          <p:nvPr>
            <p:ph type="sldNum" sz="quarter" idx="10"/>
          </p:nvPr>
        </p:nvSpPr>
        <p:spPr/>
        <p:txBody>
          <a:bodyPr/>
          <a:lstStyle/>
          <a:p>
            <a:fld id="{D7D8E3F3-17EE-A84D-B6AE-0377B0C929E4}" type="slidenum">
              <a:rPr lang="en-US"/>
              <a:pPr/>
              <a:t>16</a:t>
            </a:fld>
            <a:endParaRPr lang="en-US"/>
          </a:p>
        </p:txBody>
      </p:sp>
      <p:sp>
        <p:nvSpPr>
          <p:cNvPr id="15363" name="Rectangle 3"/>
          <p:cNvSpPr>
            <a:spLocks noGrp="1" noChangeArrowheads="1"/>
          </p:cNvSpPr>
          <p:nvPr>
            <p:ph type="title"/>
          </p:nvPr>
        </p:nvSpPr>
        <p:spPr>
          <a:xfrm>
            <a:off x="611560" y="620688"/>
            <a:ext cx="6572250" cy="383977"/>
          </a:xfrm>
          <a:ln/>
        </p:spPr>
        <p:txBody>
          <a:bodyPr>
            <a:normAutofit fontScale="90000"/>
          </a:bodyPr>
          <a:lstStyle/>
          <a:p>
            <a:r>
              <a:rPr lang="en-US"/>
              <a:t>Key Components - Choppers</a:t>
            </a:r>
          </a:p>
        </p:txBody>
      </p:sp>
      <p:sp>
        <p:nvSpPr>
          <p:cNvPr id="15364" name="Rectangle 4"/>
          <p:cNvSpPr>
            <a:spLocks/>
          </p:cNvSpPr>
          <p:nvPr/>
        </p:nvSpPr>
        <p:spPr bwMode="auto">
          <a:xfrm>
            <a:off x="2009181" y="1451360"/>
            <a:ext cx="5236536" cy="519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28569" bIns="0">
            <a:spAutoFit/>
          </a:bodyPr>
          <a:lstStyle/>
          <a:p>
            <a:pPr marL="27901" algn="ctr"/>
            <a:r>
              <a:rPr lang="en-US" sz="1700">
                <a:ea typeface="ＭＳ Ｐゴシック" charset="0"/>
                <a:cs typeface="Gill Sans" charset="0"/>
              </a:rPr>
              <a:t>Variable opening double disc choppers at 6.5 m and 11.5 m</a:t>
            </a:r>
          </a:p>
          <a:p>
            <a:pPr marL="27901" algn="ctr"/>
            <a:r>
              <a:rPr lang="en-US" sz="1700">
                <a:ea typeface="ＭＳ Ｐゴシック" charset="0"/>
                <a:cs typeface="Gill Sans" charset="0"/>
              </a:rPr>
              <a:t>Operate at 14 Hz or 7 Hz</a:t>
            </a:r>
          </a:p>
        </p:txBody>
      </p:sp>
      <p:sp>
        <p:nvSpPr>
          <p:cNvPr id="8" name="TextBox 7"/>
          <p:cNvSpPr txBox="1"/>
          <p:nvPr/>
        </p:nvSpPr>
        <p:spPr>
          <a:xfrm>
            <a:off x="5857138" y="4772922"/>
            <a:ext cx="2544488" cy="1189842"/>
          </a:xfrm>
          <a:prstGeom prst="rect">
            <a:avLst/>
          </a:prstGeom>
          <a:solidFill>
            <a:schemeClr val="bg1"/>
          </a:solidFill>
        </p:spPr>
        <p:txBody>
          <a:bodyPr wrap="none" lIns="64282" tIns="32141" rIns="64282" bIns="32141" rtlCol="0">
            <a:spAutoFit/>
          </a:bodyPr>
          <a:lstStyle/>
          <a:p>
            <a:pPr algn="ctr"/>
            <a:r>
              <a:rPr lang="en-US"/>
              <a:t>Wavelength Band @ 7 Hz</a:t>
            </a:r>
          </a:p>
          <a:p>
            <a:pPr algn="ctr"/>
            <a:r>
              <a:rPr lang="en-US"/>
              <a:t>2 Å – 19.5 Å </a:t>
            </a:r>
          </a:p>
          <a:p>
            <a:pPr algn="ctr"/>
            <a:endParaRPr lang="en-US"/>
          </a:p>
          <a:p>
            <a:pPr algn="ctr"/>
            <a:r>
              <a:rPr lang="en-US"/>
              <a:t>3 Å – 18.5 Å full pulse</a:t>
            </a:r>
          </a:p>
        </p:txBody>
      </p:sp>
    </p:spTree>
    <p:extLst>
      <p:ext uri="{BB962C8B-B14F-4D97-AF65-F5344CB8AC3E}">
        <p14:creationId xmlns:p14="http://schemas.microsoft.com/office/powerpoint/2010/main" val="687957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p:cNvSpPr>
            <a:spLocks noGrp="1"/>
          </p:cNvSpPr>
          <p:nvPr>
            <p:ph type="sldNum" sz="quarter" idx="10"/>
          </p:nvPr>
        </p:nvSpPr>
        <p:spPr/>
        <p:txBody>
          <a:bodyPr/>
          <a:lstStyle/>
          <a:p>
            <a:fld id="{D7D8E3F3-17EE-A84D-B6AE-0377B0C929E4}" type="slidenum">
              <a:rPr lang="en-US"/>
              <a:pPr/>
              <a:t>17</a:t>
            </a:fld>
            <a:endParaRPr lang="en-US"/>
          </a:p>
        </p:txBody>
      </p:sp>
      <p:sp>
        <p:nvSpPr>
          <p:cNvPr id="15364" name="Rectangle 4"/>
          <p:cNvSpPr>
            <a:spLocks/>
          </p:cNvSpPr>
          <p:nvPr/>
        </p:nvSpPr>
        <p:spPr bwMode="auto">
          <a:xfrm>
            <a:off x="2009181" y="1451360"/>
            <a:ext cx="5236536" cy="519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28569" bIns="0">
            <a:spAutoFit/>
          </a:bodyPr>
          <a:lstStyle/>
          <a:p>
            <a:pPr marL="27901" algn="ctr"/>
            <a:r>
              <a:rPr lang="en-US" sz="1700">
                <a:ea typeface="ＭＳ Ｐゴシック" charset="0"/>
                <a:cs typeface="Gill Sans" charset="0"/>
              </a:rPr>
              <a:t>Variable opening double disc choppers at 6.5 m and 11.5 m</a:t>
            </a:r>
          </a:p>
          <a:p>
            <a:pPr marL="27901" algn="ctr"/>
            <a:r>
              <a:rPr lang="en-US" sz="1700">
                <a:ea typeface="ＭＳ Ｐゴシック" charset="0"/>
                <a:cs typeface="Gill Sans" charset="0"/>
              </a:rPr>
              <a:t>Operate at 14 Hz or 7 Hz</a:t>
            </a:r>
          </a:p>
        </p:txBody>
      </p:sp>
      <p:pic>
        <p:nvPicPr>
          <p:cNvPr id="2" name="Picture 1" descr="Screen Shot 2014-09-29 at 05.33.5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74581"/>
            <a:ext cx="9144000" cy="3829079"/>
          </a:xfrm>
          <a:prstGeom prst="rect">
            <a:avLst/>
          </a:prstGeom>
        </p:spPr>
      </p:pic>
      <p:sp>
        <p:nvSpPr>
          <p:cNvPr id="3" name="Title 2"/>
          <p:cNvSpPr>
            <a:spLocks noGrp="1"/>
          </p:cNvSpPr>
          <p:nvPr>
            <p:ph type="title"/>
          </p:nvPr>
        </p:nvSpPr>
        <p:spPr/>
        <p:txBody>
          <a:bodyPr/>
          <a:lstStyle/>
          <a:p>
            <a:r>
              <a:rPr lang="en-US"/>
              <a:t>Key Components - Choppers</a:t>
            </a:r>
          </a:p>
        </p:txBody>
      </p:sp>
    </p:spTree>
    <p:extLst>
      <p:ext uri="{BB962C8B-B14F-4D97-AF65-F5344CB8AC3E}">
        <p14:creationId xmlns:p14="http://schemas.microsoft.com/office/powerpoint/2010/main" val="2953382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2263" y="1"/>
            <a:ext cx="6067426" cy="1441531"/>
          </a:xfrm>
        </p:spPr>
        <p:txBody>
          <a:bodyPr/>
          <a:lstStyle/>
          <a:p>
            <a:r>
              <a:rPr lang="en-US" dirty="0"/>
              <a:t>Frame Overlap Contamination</a:t>
            </a:r>
          </a:p>
        </p:txBody>
      </p:sp>
      <p:sp>
        <p:nvSpPr>
          <p:cNvPr id="4" name="Slide Number Placeholder 3"/>
          <p:cNvSpPr>
            <a:spLocks noGrp="1"/>
          </p:cNvSpPr>
          <p:nvPr>
            <p:ph type="sldNum" sz="quarter" idx="12"/>
          </p:nvPr>
        </p:nvSpPr>
        <p:spPr/>
        <p:txBody>
          <a:bodyPr/>
          <a:lstStyle/>
          <a:p>
            <a:fld id="{551115BC-487E-4422-894C-CB7CD3E79223}" type="slidenum">
              <a:rPr lang="sv-SE" smtClean="0"/>
              <a:t>18</a:t>
            </a:fld>
            <a:endParaRPr lang="sv-SE"/>
          </a:p>
        </p:txBody>
      </p:sp>
      <p:pic>
        <p:nvPicPr>
          <p:cNvPr id="12" name="Picture 11" descr="Screen Shot 2014-08-11 at 07.59.4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145" y="1905051"/>
            <a:ext cx="7501657" cy="2985565"/>
          </a:xfrm>
          <a:prstGeom prst="rect">
            <a:avLst/>
          </a:prstGeom>
        </p:spPr>
      </p:pic>
      <p:sp>
        <p:nvSpPr>
          <p:cNvPr id="6" name="TextBox 5"/>
          <p:cNvSpPr txBox="1"/>
          <p:nvPr/>
        </p:nvSpPr>
        <p:spPr>
          <a:xfrm>
            <a:off x="1259633" y="5280023"/>
            <a:ext cx="7003465" cy="871115"/>
          </a:xfrm>
          <a:prstGeom prst="rect">
            <a:avLst/>
          </a:prstGeom>
          <a:noFill/>
        </p:spPr>
        <p:txBody>
          <a:bodyPr wrap="square" lIns="91429" tIns="45715" rIns="91429" bIns="45715" rtlCol="0">
            <a:spAutoFit/>
          </a:bodyPr>
          <a:lstStyle/>
          <a:p>
            <a:pPr marL="285715" indent="-285715" algn="ctr">
              <a:buFont typeface="Arial"/>
              <a:buChar char="•"/>
            </a:pPr>
            <a:r>
              <a:rPr lang="en-US" sz="1700" dirty="0"/>
              <a:t>Simulations to assess issue of long-wavelength frame overlap</a:t>
            </a:r>
          </a:p>
          <a:p>
            <a:pPr marL="285715" indent="-285715" algn="ctr">
              <a:buFont typeface="Arial"/>
              <a:buChar char="•"/>
            </a:pPr>
            <a:endParaRPr lang="en-US" sz="1700" dirty="0"/>
          </a:p>
          <a:p>
            <a:pPr marL="285715" indent="-285715" algn="ctr">
              <a:buFont typeface="Arial"/>
              <a:buChar char="•"/>
            </a:pPr>
            <a:r>
              <a:rPr lang="en-US" sz="1700" dirty="0"/>
              <a:t>Worst case is 10</a:t>
            </a:r>
            <a:r>
              <a:rPr lang="en-US" sz="1700" baseline="30000" dirty="0"/>
              <a:t>-5</a:t>
            </a:r>
            <a:r>
              <a:rPr lang="en-US" sz="1700" dirty="0"/>
              <a:t> contamination at 7Hz</a:t>
            </a:r>
          </a:p>
        </p:txBody>
      </p:sp>
    </p:spTree>
    <p:extLst>
      <p:ext uri="{BB962C8B-B14F-4D97-AF65-F5344CB8AC3E}">
        <p14:creationId xmlns:p14="http://schemas.microsoft.com/office/powerpoint/2010/main" val="299732512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2263" y="1"/>
            <a:ext cx="6067426" cy="1441531"/>
          </a:xfrm>
        </p:spPr>
        <p:txBody>
          <a:bodyPr/>
          <a:lstStyle/>
          <a:p>
            <a:r>
              <a:rPr lang="en-US" dirty="0"/>
              <a:t>Frame Overlap Contamination</a:t>
            </a:r>
          </a:p>
        </p:txBody>
      </p:sp>
      <p:sp>
        <p:nvSpPr>
          <p:cNvPr id="4" name="Slide Number Placeholder 3"/>
          <p:cNvSpPr>
            <a:spLocks noGrp="1"/>
          </p:cNvSpPr>
          <p:nvPr>
            <p:ph type="sldNum" sz="quarter" idx="12"/>
          </p:nvPr>
        </p:nvSpPr>
        <p:spPr/>
        <p:txBody>
          <a:bodyPr/>
          <a:lstStyle/>
          <a:p>
            <a:fld id="{551115BC-487E-4422-894C-CB7CD3E79223}" type="slidenum">
              <a:rPr lang="sv-SE" smtClean="0"/>
              <a:t>19</a:t>
            </a:fld>
            <a:endParaRPr lang="sv-SE"/>
          </a:p>
        </p:txBody>
      </p:sp>
      <p:pic>
        <p:nvPicPr>
          <p:cNvPr id="12" name="Picture 11" descr="Screen Shot 2014-08-11 at 07.59.40.png"/>
          <p:cNvPicPr>
            <a:picLocks noChangeAspect="1"/>
          </p:cNvPicPr>
          <p:nvPr/>
        </p:nvPicPr>
        <p:blipFill rotWithShape="1">
          <a:blip r:embed="rId2">
            <a:extLst>
              <a:ext uri="{28A0092B-C50C-407E-A947-70E740481C1C}">
                <a14:useLocalDpi xmlns:a14="http://schemas.microsoft.com/office/drawing/2010/main" val="0"/>
              </a:ext>
            </a:extLst>
          </a:blip>
          <a:srcRect r="49863"/>
          <a:stretch/>
        </p:blipFill>
        <p:spPr>
          <a:xfrm>
            <a:off x="803145" y="1905051"/>
            <a:ext cx="3761103" cy="2985565"/>
          </a:xfrm>
          <a:prstGeom prst="rect">
            <a:avLst/>
          </a:prstGeom>
        </p:spPr>
      </p:pic>
      <p:pic>
        <p:nvPicPr>
          <p:cNvPr id="14" name="Picture 13" descr="Screen Shot 2014-08-11 at 08.01.3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4639" y="1967044"/>
            <a:ext cx="3647512" cy="2935971"/>
          </a:xfrm>
          <a:prstGeom prst="rect">
            <a:avLst/>
          </a:prstGeom>
        </p:spPr>
      </p:pic>
      <p:sp>
        <p:nvSpPr>
          <p:cNvPr id="6" name="TextBox 5"/>
          <p:cNvSpPr txBox="1"/>
          <p:nvPr/>
        </p:nvSpPr>
        <p:spPr>
          <a:xfrm>
            <a:off x="1259633" y="5280023"/>
            <a:ext cx="7003465" cy="871115"/>
          </a:xfrm>
          <a:prstGeom prst="rect">
            <a:avLst/>
          </a:prstGeom>
          <a:noFill/>
        </p:spPr>
        <p:txBody>
          <a:bodyPr wrap="square" lIns="91429" tIns="45715" rIns="91429" bIns="45715" rtlCol="0">
            <a:spAutoFit/>
          </a:bodyPr>
          <a:lstStyle/>
          <a:p>
            <a:pPr marL="285715" indent="-285715" algn="ctr">
              <a:buFont typeface="Arial"/>
              <a:buChar char="•"/>
            </a:pPr>
            <a:r>
              <a:rPr lang="en-US" sz="1700" dirty="0"/>
              <a:t>Simulations to assess issue of long-wavelength frame overlap</a:t>
            </a:r>
          </a:p>
          <a:p>
            <a:pPr marL="285715" indent="-285715" algn="ctr">
              <a:buFont typeface="Arial"/>
              <a:buChar char="•"/>
            </a:pPr>
            <a:endParaRPr lang="en-US" sz="1700" dirty="0"/>
          </a:p>
          <a:p>
            <a:pPr marL="285715" indent="-285715" algn="ctr">
              <a:buFont typeface="Arial"/>
              <a:buChar char="•"/>
            </a:pPr>
            <a:r>
              <a:rPr lang="en-US" sz="1700" dirty="0"/>
              <a:t>Worst case is 10</a:t>
            </a:r>
            <a:r>
              <a:rPr lang="en-US" sz="1700" baseline="30000" dirty="0"/>
              <a:t>-5</a:t>
            </a:r>
            <a:r>
              <a:rPr lang="en-US" sz="1700" dirty="0"/>
              <a:t> contamination at 7Hz</a:t>
            </a:r>
          </a:p>
        </p:txBody>
      </p:sp>
    </p:spTree>
    <p:extLst>
      <p:ext uri="{BB962C8B-B14F-4D97-AF65-F5344CB8AC3E}">
        <p14:creationId xmlns:p14="http://schemas.microsoft.com/office/powerpoint/2010/main" val="345433095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060848"/>
            <a:ext cx="7772400" cy="1800200"/>
          </a:xfrm>
        </p:spPr>
        <p:txBody>
          <a:bodyPr>
            <a:normAutofit/>
          </a:bodyPr>
          <a:lstStyle/>
          <a:p>
            <a:pPr algn="ctr"/>
            <a:r>
              <a:rPr lang="en-GB" sz="4000" dirty="0" err="1" smtClean="0"/>
              <a:t>LoKI</a:t>
            </a:r>
            <a:r>
              <a:rPr lang="en-GB" sz="4000" dirty="0"/>
              <a:t> Overview</a:t>
            </a:r>
            <a:br>
              <a:rPr lang="en-GB" sz="4000" dirty="0"/>
            </a:br>
            <a:r>
              <a:rPr lang="en-GB" sz="2000" dirty="0"/>
              <a:t>Instrument, Budget and Schedule</a:t>
            </a:r>
          </a:p>
        </p:txBody>
      </p:sp>
      <p:sp>
        <p:nvSpPr>
          <p:cNvPr id="3" name="Subtitle 2"/>
          <p:cNvSpPr>
            <a:spLocks noGrp="1"/>
          </p:cNvSpPr>
          <p:nvPr>
            <p:ph type="subTitle" idx="1"/>
          </p:nvPr>
        </p:nvSpPr>
        <p:spPr>
          <a:xfrm>
            <a:off x="1371600" y="3933056"/>
            <a:ext cx="6400800" cy="1752600"/>
          </a:xfrm>
        </p:spPr>
        <p:txBody>
          <a:bodyPr>
            <a:noAutofit/>
          </a:bodyPr>
          <a:lstStyle/>
          <a:p>
            <a:r>
              <a:rPr lang="sv-SE" dirty="0" smtClean="0">
                <a:solidFill>
                  <a:schemeClr val="bg1"/>
                </a:solidFill>
              </a:rPr>
              <a:t>Instrument Team</a:t>
            </a:r>
            <a:endParaRPr lang="sv-SE" dirty="0">
              <a:solidFill>
                <a:schemeClr val="bg1"/>
              </a:solidFill>
            </a:endParaRPr>
          </a:p>
          <a:p>
            <a:r>
              <a:rPr lang="sv-SE" sz="2000" dirty="0" smtClean="0">
                <a:solidFill>
                  <a:schemeClr val="bg1"/>
                </a:solidFill>
              </a:rPr>
              <a:t>Andrew Jackson</a:t>
            </a:r>
          </a:p>
          <a:p>
            <a:r>
              <a:rPr lang="sv-SE" sz="2000" dirty="0" smtClean="0">
                <a:solidFill>
                  <a:schemeClr val="bg1"/>
                </a:solidFill>
              </a:rPr>
              <a:t>Clara </a:t>
            </a:r>
            <a:r>
              <a:rPr lang="sv-SE" sz="2000" dirty="0">
                <a:solidFill>
                  <a:schemeClr val="bg1"/>
                </a:solidFill>
              </a:rPr>
              <a:t>Lopez</a:t>
            </a:r>
          </a:p>
        </p:txBody>
      </p:sp>
      <p:sp>
        <p:nvSpPr>
          <p:cNvPr id="4" name="Rectangle 3"/>
          <p:cNvSpPr/>
          <p:nvPr/>
        </p:nvSpPr>
        <p:spPr>
          <a:xfrm>
            <a:off x="2286000" y="5949280"/>
            <a:ext cx="4572000" cy="603242"/>
          </a:xfrm>
          <a:prstGeom prst="rect">
            <a:avLst/>
          </a:prstGeom>
        </p:spPr>
        <p:txBody>
          <a:bodyPr>
            <a:spAutoFit/>
          </a:bodyPr>
          <a:lstStyle/>
          <a:p>
            <a:pPr algn="ctr">
              <a:lnSpc>
                <a:spcPct val="120000"/>
              </a:lnSpc>
            </a:pPr>
            <a:r>
              <a:rPr lang="en-GB" sz="1600" dirty="0" smtClean="0">
                <a:solidFill>
                  <a:srgbClr val="FFFFFF"/>
                </a:solidFill>
                <a:hlinkClick r:id="rId2"/>
              </a:rPr>
              <a:t>www.europeanspallationsource.se</a:t>
            </a:r>
            <a:endParaRPr lang="en-GB" sz="1600" dirty="0" smtClean="0">
              <a:solidFill>
                <a:srgbClr val="FFFFFF"/>
              </a:solidFill>
            </a:endParaRPr>
          </a:p>
          <a:p>
            <a:pPr algn="ctr"/>
            <a:r>
              <a:rPr lang="en-GB" sz="1400" dirty="0" smtClean="0">
                <a:solidFill>
                  <a:srgbClr val="FFFFFF"/>
                </a:solidFill>
              </a:rPr>
              <a:t>2014</a:t>
            </a:r>
          </a:p>
        </p:txBody>
      </p:sp>
    </p:spTree>
    <p:extLst>
      <p:ext uri="{BB962C8B-B14F-4D97-AF65-F5344CB8AC3E}">
        <p14:creationId xmlns:p14="http://schemas.microsoft.com/office/powerpoint/2010/main" val="286004073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5932" y="1615948"/>
            <a:ext cx="2771153" cy="2877255"/>
          </a:xfrm>
          <a:prstGeom prst="rect">
            <a:avLst/>
          </a:prstGeom>
          <a:noFill/>
        </p:spPr>
        <p:txBody>
          <a:bodyPr wrap="square" lIns="64282" tIns="32141" rIns="64282" bIns="32141" rtlCol="0">
            <a:spAutoFit/>
          </a:bodyPr>
          <a:lstStyle/>
          <a:p>
            <a:pPr marL="321412" indent="-321412">
              <a:buFont typeface="Arial"/>
              <a:buChar char="•"/>
            </a:pPr>
            <a:r>
              <a:rPr lang="en-US" sz="1400"/>
              <a:t>Choppers at 7m, 10m and 12m.</a:t>
            </a:r>
          </a:p>
          <a:p>
            <a:pPr marL="321412" indent="-321412">
              <a:buFont typeface="Arial"/>
              <a:buChar char="•"/>
            </a:pPr>
            <a:endParaRPr lang="en-US" sz="1400"/>
          </a:p>
          <a:p>
            <a:pPr marL="321412" indent="-321412">
              <a:buFont typeface="Arial"/>
              <a:buChar char="•"/>
            </a:pPr>
            <a:r>
              <a:rPr lang="en-US" sz="1400"/>
              <a:t>3x, 2x and 1x source frequency</a:t>
            </a:r>
          </a:p>
          <a:p>
            <a:pPr marL="321412" indent="-321412">
              <a:buFont typeface="Arial"/>
              <a:buChar char="•"/>
            </a:pPr>
            <a:endParaRPr lang="en-US" sz="1400"/>
          </a:p>
          <a:p>
            <a:pPr marL="321412" indent="-321412">
              <a:buFont typeface="Arial"/>
              <a:buChar char="•"/>
            </a:pPr>
            <a:r>
              <a:rPr lang="en-US" sz="1400"/>
              <a:t>Provide short pulses for short wavelengths to improve resolution</a:t>
            </a:r>
          </a:p>
          <a:p>
            <a:pPr marL="321412" indent="-321412">
              <a:buFont typeface="Arial"/>
              <a:buChar char="•"/>
            </a:pPr>
            <a:endParaRPr lang="en-US" sz="1400"/>
          </a:p>
          <a:p>
            <a:pPr marL="321412" indent="-321412">
              <a:buFont typeface="Arial"/>
              <a:buChar char="•"/>
            </a:pPr>
            <a:r>
              <a:rPr lang="en-US" sz="1400"/>
              <a:t>Can be thought of as enhanced flux at a given resolution compared with not using short wavelength bins in data processing</a:t>
            </a:r>
          </a:p>
        </p:txBody>
      </p:sp>
      <p:grpSp>
        <p:nvGrpSpPr>
          <p:cNvPr id="8" name="Group 7"/>
          <p:cNvGrpSpPr/>
          <p:nvPr/>
        </p:nvGrpSpPr>
        <p:grpSpPr>
          <a:xfrm>
            <a:off x="404207" y="4670022"/>
            <a:ext cx="3591729" cy="1697481"/>
            <a:chOff x="6627207" y="6643969"/>
            <a:chExt cx="5107613" cy="2414981"/>
          </a:xfrm>
        </p:grpSpPr>
        <p:pic>
          <p:nvPicPr>
            <p:cNvPr id="6" name="Picture 5" descr="Screen Shot 2014-09-15 at 18.19.5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7207" y="6643969"/>
              <a:ext cx="4997124" cy="1889538"/>
            </a:xfrm>
            <a:prstGeom prst="rect">
              <a:avLst/>
            </a:prstGeom>
          </p:spPr>
        </p:pic>
        <p:sp>
          <p:nvSpPr>
            <p:cNvPr id="7" name="TextBox 6"/>
            <p:cNvSpPr txBox="1"/>
            <p:nvPr/>
          </p:nvSpPr>
          <p:spPr>
            <a:xfrm>
              <a:off x="6922073" y="8533507"/>
              <a:ext cx="4812747" cy="525443"/>
            </a:xfrm>
            <a:prstGeom prst="rect">
              <a:avLst/>
            </a:prstGeom>
            <a:noFill/>
          </p:spPr>
          <p:txBody>
            <a:bodyPr wrap="square" rtlCol="0">
              <a:spAutoFit/>
            </a:bodyPr>
            <a:lstStyle/>
            <a:p>
              <a:r>
                <a:rPr lang="en-US"/>
                <a:t>42 Hz           28 Hz	          14 Hz</a:t>
              </a:r>
            </a:p>
          </p:txBody>
        </p:sp>
      </p:grpSp>
      <p:pic>
        <p:nvPicPr>
          <p:cNvPr id="3" name="Picture 2" descr="choppers_with_resolution.pdf"/>
          <p:cNvPicPr>
            <a:picLocks noChangeAspect="1"/>
          </p:cNvPicPr>
          <p:nvPr/>
        </p:nvPicPr>
        <p:blipFill rotWithShape="1">
          <a:blip r:embed="rId4">
            <a:extLst>
              <a:ext uri="{28A0092B-C50C-407E-A947-70E740481C1C}">
                <a14:useLocalDpi xmlns:a14="http://schemas.microsoft.com/office/drawing/2010/main" val="0"/>
              </a:ext>
            </a:extLst>
          </a:blip>
          <a:srcRect l="6918" t="7645" r="29154" b="5003"/>
          <a:stretch/>
        </p:blipFill>
        <p:spPr>
          <a:xfrm>
            <a:off x="4066111" y="1615948"/>
            <a:ext cx="4590337" cy="4452717"/>
          </a:xfrm>
          <a:prstGeom prst="rect">
            <a:avLst/>
          </a:prstGeom>
        </p:spPr>
      </p:pic>
      <p:sp>
        <p:nvSpPr>
          <p:cNvPr id="9" name="Title 2"/>
          <p:cNvSpPr>
            <a:spLocks noGrp="1"/>
          </p:cNvSpPr>
          <p:nvPr>
            <p:ph type="title"/>
          </p:nvPr>
        </p:nvSpPr>
        <p:spPr>
          <a:xfrm>
            <a:off x="457200" y="274638"/>
            <a:ext cx="7139136" cy="1143000"/>
          </a:xfrm>
        </p:spPr>
        <p:txBody>
          <a:bodyPr/>
          <a:lstStyle/>
          <a:p>
            <a:r>
              <a:rPr lang="en-US"/>
              <a:t>Optional– Resolution Choppers</a:t>
            </a:r>
          </a:p>
        </p:txBody>
      </p:sp>
    </p:spTree>
    <p:extLst>
      <p:ext uri="{BB962C8B-B14F-4D97-AF65-F5344CB8AC3E}">
        <p14:creationId xmlns:p14="http://schemas.microsoft.com/office/powerpoint/2010/main" val="382038433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t>21</a:t>
            </a:fld>
            <a:endParaRPr lang="sv-SE"/>
          </a:p>
        </p:txBody>
      </p:sp>
      <p:sp>
        <p:nvSpPr>
          <p:cNvPr id="5" name="Title 1"/>
          <p:cNvSpPr>
            <a:spLocks noGrp="1"/>
          </p:cNvSpPr>
          <p:nvPr>
            <p:ph type="title"/>
          </p:nvPr>
        </p:nvSpPr>
        <p:spPr>
          <a:xfrm>
            <a:off x="457200" y="274638"/>
            <a:ext cx="7139136" cy="1143000"/>
          </a:xfrm>
        </p:spPr>
        <p:txBody>
          <a:bodyPr/>
          <a:lstStyle/>
          <a:p>
            <a:r>
              <a:rPr lang="en-US" dirty="0" smtClean="0"/>
              <a:t>Key Components –  Shielding</a:t>
            </a:r>
            <a:endParaRPr lang="en-US" dirty="0"/>
          </a:p>
        </p:txBody>
      </p:sp>
      <p:sp>
        <p:nvSpPr>
          <p:cNvPr id="6" name="TextBox 5"/>
          <p:cNvSpPr txBox="1"/>
          <p:nvPr/>
        </p:nvSpPr>
        <p:spPr>
          <a:xfrm>
            <a:off x="179512" y="1484784"/>
            <a:ext cx="8784976" cy="1200329"/>
          </a:xfrm>
          <a:prstGeom prst="rect">
            <a:avLst/>
          </a:prstGeom>
          <a:noFill/>
        </p:spPr>
        <p:txBody>
          <a:bodyPr wrap="square" rtlCol="0">
            <a:spAutoFit/>
          </a:bodyPr>
          <a:lstStyle/>
          <a:p>
            <a:r>
              <a:rPr lang="en-US" dirty="0"/>
              <a:t>Simulation tools: </a:t>
            </a:r>
            <a:r>
              <a:rPr lang="en-US" dirty="0" smtClean="0"/>
              <a:t> Geant4</a:t>
            </a:r>
            <a:endParaRPr lang="en-US" dirty="0"/>
          </a:p>
          <a:p>
            <a:r>
              <a:rPr lang="en-US" dirty="0" smtClean="0"/>
              <a:t>The </a:t>
            </a:r>
            <a:r>
              <a:rPr lang="en-US" dirty="0"/>
              <a:t>energy spectrum shown </a:t>
            </a:r>
            <a:r>
              <a:rPr lang="en-US" dirty="0" smtClean="0"/>
              <a:t>is full energy </a:t>
            </a:r>
            <a:r>
              <a:rPr lang="en-US" dirty="0"/>
              <a:t>spectrum. In the simulations of </a:t>
            </a:r>
            <a:r>
              <a:rPr lang="en-US" dirty="0" err="1"/>
              <a:t>LoKI</a:t>
            </a:r>
            <a:r>
              <a:rPr lang="en-US" dirty="0"/>
              <a:t> shielding concept only high-energy part </a:t>
            </a:r>
            <a:r>
              <a:rPr lang="en-US" dirty="0" smtClean="0"/>
              <a:t>of the </a:t>
            </a:r>
            <a:r>
              <a:rPr lang="en-US" dirty="0"/>
              <a:t>spectrum was used, i.e. neutrons </a:t>
            </a:r>
            <a:r>
              <a:rPr lang="en-US" dirty="0" smtClean="0"/>
              <a:t>with </a:t>
            </a:r>
            <a:r>
              <a:rPr lang="en-US" dirty="0"/>
              <a:t>energy equal to and above </a:t>
            </a:r>
            <a:r>
              <a:rPr lang="en-US" dirty="0" smtClean="0"/>
              <a:t>1 </a:t>
            </a:r>
            <a:r>
              <a:rPr lang="en-US" dirty="0" err="1" smtClean="0"/>
              <a:t>eV</a:t>
            </a:r>
            <a:r>
              <a:rPr lang="en-US" dirty="0" smtClean="0"/>
              <a:t>  </a:t>
            </a:r>
            <a:endParaRPr lang="en-US" dirty="0"/>
          </a:p>
        </p:txBody>
      </p:sp>
      <p:pic>
        <p:nvPicPr>
          <p:cNvPr id="2" name="Picture 1" descr="Screen Shot 2014-12-02 at 17.55.2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624" y="2852936"/>
            <a:ext cx="6624736" cy="3718536"/>
          </a:xfrm>
          <a:prstGeom prst="rect">
            <a:avLst/>
          </a:prstGeom>
        </p:spPr>
      </p:pic>
    </p:spTree>
    <p:extLst>
      <p:ext uri="{BB962C8B-B14F-4D97-AF65-F5344CB8AC3E}">
        <p14:creationId xmlns:p14="http://schemas.microsoft.com/office/powerpoint/2010/main" val="19093884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3BC50F1B-F544-4046-9329-63AA8043F138}" type="slidenum">
              <a:rPr lang="sv-SE"/>
              <a:pPr>
                <a:defRPr/>
              </a:pPr>
              <a:t>22</a:t>
            </a:fld>
            <a:endParaRPr lang="sv-SE"/>
          </a:p>
        </p:txBody>
      </p:sp>
      <p:pic>
        <p:nvPicPr>
          <p:cNvPr id="9218" name="Content Placeholder 6" descr="LoKI_051214.png"/>
          <p:cNvPicPr>
            <a:picLocks noGrp="1" noChangeAspect="1"/>
          </p:cNvPicPr>
          <p:nvPr>
            <p:ph idx="1"/>
          </p:nvPr>
        </p:nvPicPr>
        <p:blipFill>
          <a:blip r:embed="rId2">
            <a:extLst>
              <a:ext uri="{28A0092B-C50C-407E-A947-70E740481C1C}">
                <a14:useLocalDpi xmlns:a14="http://schemas.microsoft.com/office/drawing/2010/main" val="0"/>
              </a:ext>
            </a:extLst>
          </a:blip>
          <a:srcRect l="249" r="249"/>
          <a:stretch>
            <a:fillRect/>
          </a:stretch>
        </p:blipFill>
        <p:spPr>
          <a:xfrm>
            <a:off x="468313" y="1628775"/>
            <a:ext cx="8229600" cy="4525963"/>
          </a:xfrm>
        </p:spPr>
      </p:pic>
      <p:sp>
        <p:nvSpPr>
          <p:cNvPr id="9219" name="Title 5"/>
          <p:cNvSpPr>
            <a:spLocks noGrp="1"/>
          </p:cNvSpPr>
          <p:nvPr>
            <p:ph type="title"/>
          </p:nvPr>
        </p:nvSpPr>
        <p:spPr/>
        <p:txBody>
          <a:bodyPr/>
          <a:lstStyle/>
          <a:p>
            <a:r>
              <a:rPr lang="en-US">
                <a:latin typeface="Calibri" charset="0"/>
              </a:rPr>
              <a:t>Key Components - Shielding</a:t>
            </a:r>
          </a:p>
        </p:txBody>
      </p:sp>
      <p:sp>
        <p:nvSpPr>
          <p:cNvPr id="9220" name="TextBox 7"/>
          <p:cNvSpPr txBox="1">
            <a:spLocks noChangeArrowheads="1"/>
          </p:cNvSpPr>
          <p:nvPr/>
        </p:nvSpPr>
        <p:spPr bwMode="auto">
          <a:xfrm>
            <a:off x="539750" y="6308725"/>
            <a:ext cx="79835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a:solidFill>
                  <a:srgbClr val="595959"/>
                </a:solidFill>
              </a:rPr>
              <a:t>GEANT4 geometry viewer and computing framework developed by Detector Group</a:t>
            </a:r>
          </a:p>
        </p:txBody>
      </p:sp>
    </p:spTree>
    <p:extLst>
      <p:ext uri="{BB962C8B-B14F-4D97-AF65-F5344CB8AC3E}">
        <p14:creationId xmlns:p14="http://schemas.microsoft.com/office/powerpoint/2010/main" val="105026720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title"/>
          </p:nvPr>
        </p:nvSpPr>
        <p:spPr/>
        <p:txBody>
          <a:bodyPr/>
          <a:lstStyle/>
          <a:p>
            <a:r>
              <a:rPr lang="en-US">
                <a:latin typeface="Calibri" charset="0"/>
              </a:rPr>
              <a:t>Key Components - Shielding</a:t>
            </a:r>
          </a:p>
        </p:txBody>
      </p:sp>
      <p:pic>
        <p:nvPicPr>
          <p:cNvPr id="11266" name="Picture 2" descr="layout loki_new.jp2"/>
          <p:cNvPicPr>
            <a:picLocks noChangeAspect="1"/>
          </p:cNvPicPr>
          <p:nvPr/>
        </p:nvPicPr>
        <p:blipFill>
          <a:blip r:embed="rId2">
            <a:extLst>
              <a:ext uri="{28A0092B-C50C-407E-A947-70E740481C1C}">
                <a14:useLocalDpi xmlns:a14="http://schemas.microsoft.com/office/drawing/2010/main" val="0"/>
              </a:ext>
            </a:extLst>
          </a:blip>
          <a:srcRect l="4840" t="30362" r="867" b="5896"/>
          <a:stretch>
            <a:fillRect/>
          </a:stretch>
        </p:blipFill>
        <p:spPr bwMode="auto">
          <a:xfrm>
            <a:off x="223838" y="1684338"/>
            <a:ext cx="868045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Arrow 5"/>
          <p:cNvSpPr/>
          <p:nvPr/>
        </p:nvSpPr>
        <p:spPr>
          <a:xfrm>
            <a:off x="752475" y="1479550"/>
            <a:ext cx="8024813" cy="46038"/>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extBox 6"/>
          <p:cNvSpPr txBox="1"/>
          <p:nvPr/>
        </p:nvSpPr>
        <p:spPr>
          <a:xfrm>
            <a:off x="6524625" y="1185863"/>
            <a:ext cx="1838325" cy="27781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fontAlgn="auto">
              <a:spcBef>
                <a:spcPts val="0"/>
              </a:spcBef>
              <a:spcAft>
                <a:spcPts val="0"/>
              </a:spcAft>
              <a:defRPr/>
            </a:pPr>
            <a:r>
              <a:rPr lang="en-US" sz="1200" dirty="0"/>
              <a:t>World = 5m x 5m x 45m</a:t>
            </a:r>
          </a:p>
        </p:txBody>
      </p:sp>
      <p:sp>
        <p:nvSpPr>
          <p:cNvPr id="10" name="TextBox 9"/>
          <p:cNvSpPr txBox="1"/>
          <p:nvPr/>
        </p:nvSpPr>
        <p:spPr>
          <a:xfrm>
            <a:off x="646113" y="1701800"/>
            <a:ext cx="2184400" cy="646113"/>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fontAlgn="auto">
              <a:spcBef>
                <a:spcPts val="0"/>
              </a:spcBef>
              <a:spcAft>
                <a:spcPts val="0"/>
              </a:spcAft>
              <a:defRPr/>
            </a:pPr>
            <a:r>
              <a:rPr lang="en-US" sz="1200" dirty="0"/>
              <a:t>ESS source (from target),</a:t>
            </a:r>
          </a:p>
          <a:p>
            <a:pPr fontAlgn="auto">
              <a:spcBef>
                <a:spcPts val="0"/>
              </a:spcBef>
              <a:spcAft>
                <a:spcPts val="0"/>
              </a:spcAft>
              <a:defRPr/>
            </a:pPr>
            <a:r>
              <a:rPr lang="en-US" sz="1200" dirty="0"/>
              <a:t>size of source: 3.5cm x 12 cm</a:t>
            </a:r>
          </a:p>
          <a:p>
            <a:pPr fontAlgn="auto">
              <a:spcBef>
                <a:spcPts val="0"/>
              </a:spcBef>
              <a:spcAft>
                <a:spcPts val="0"/>
              </a:spcAft>
              <a:defRPr/>
            </a:pPr>
            <a:r>
              <a:rPr lang="en-US" sz="1200" dirty="0"/>
              <a:t>only fast part of the spectrum</a:t>
            </a:r>
          </a:p>
        </p:txBody>
      </p:sp>
      <p:cxnSp>
        <p:nvCxnSpPr>
          <p:cNvPr id="13" name="Straight Arrow Connector 12"/>
          <p:cNvCxnSpPr/>
          <p:nvPr/>
        </p:nvCxnSpPr>
        <p:spPr>
          <a:xfrm flipH="1">
            <a:off x="1228725" y="2347913"/>
            <a:ext cx="203200" cy="96837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5" name="Rounded Rectangle 14"/>
          <p:cNvSpPr/>
          <p:nvPr/>
        </p:nvSpPr>
        <p:spPr>
          <a:xfrm>
            <a:off x="1166813" y="3419475"/>
            <a:ext cx="46037" cy="153988"/>
          </a:xfrm>
          <a:prstGeom prst="roundRect">
            <a:avLst/>
          </a:prstGeom>
          <a:ln>
            <a:solidFill>
              <a:srgbClr val="FFFF00"/>
            </a:solidFill>
          </a:ln>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Rounded Rectangle 19"/>
          <p:cNvSpPr/>
          <p:nvPr/>
        </p:nvSpPr>
        <p:spPr>
          <a:xfrm>
            <a:off x="2308225" y="2817813"/>
            <a:ext cx="46038" cy="1203325"/>
          </a:xfrm>
          <a:prstGeom prst="roundRect">
            <a:avLst/>
          </a:prstGeom>
          <a:solidFill>
            <a:srgbClr val="CCFFCC"/>
          </a:solidFill>
          <a:ln>
            <a:solidFill>
              <a:srgbClr val="008000"/>
            </a:solidFill>
          </a:ln>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Rounded Rectangle 20"/>
          <p:cNvSpPr/>
          <p:nvPr/>
        </p:nvSpPr>
        <p:spPr>
          <a:xfrm>
            <a:off x="2733675" y="2817813"/>
            <a:ext cx="46038" cy="1203325"/>
          </a:xfrm>
          <a:prstGeom prst="roundRect">
            <a:avLst/>
          </a:prstGeom>
          <a:solidFill>
            <a:srgbClr val="CCFFCC"/>
          </a:solidFill>
          <a:ln>
            <a:solidFill>
              <a:srgbClr val="008000"/>
            </a:solidFill>
          </a:ln>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Rounded Rectangle 21"/>
          <p:cNvSpPr/>
          <p:nvPr/>
        </p:nvSpPr>
        <p:spPr>
          <a:xfrm>
            <a:off x="3087688" y="2817813"/>
            <a:ext cx="46037" cy="1203325"/>
          </a:xfrm>
          <a:prstGeom prst="roundRect">
            <a:avLst/>
          </a:prstGeom>
          <a:solidFill>
            <a:srgbClr val="CCFFCC"/>
          </a:solidFill>
          <a:ln>
            <a:solidFill>
              <a:srgbClr val="008000"/>
            </a:solidFill>
          </a:ln>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Rounded Rectangle 22"/>
          <p:cNvSpPr/>
          <p:nvPr/>
        </p:nvSpPr>
        <p:spPr>
          <a:xfrm>
            <a:off x="3679825" y="2817813"/>
            <a:ext cx="44450" cy="1203325"/>
          </a:xfrm>
          <a:prstGeom prst="roundRect">
            <a:avLst/>
          </a:prstGeom>
          <a:solidFill>
            <a:srgbClr val="CCFFCC"/>
          </a:solidFill>
          <a:ln>
            <a:solidFill>
              <a:srgbClr val="008000"/>
            </a:solidFill>
          </a:ln>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Rounded Rectangle 23"/>
          <p:cNvSpPr/>
          <p:nvPr/>
        </p:nvSpPr>
        <p:spPr>
          <a:xfrm>
            <a:off x="4206875" y="2817813"/>
            <a:ext cx="46038" cy="1203325"/>
          </a:xfrm>
          <a:prstGeom prst="roundRect">
            <a:avLst/>
          </a:prstGeom>
          <a:solidFill>
            <a:srgbClr val="CCFFCC"/>
          </a:solidFill>
          <a:ln>
            <a:solidFill>
              <a:srgbClr val="008000"/>
            </a:solidFill>
          </a:ln>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ounded Rectangle 24"/>
          <p:cNvSpPr/>
          <p:nvPr/>
        </p:nvSpPr>
        <p:spPr>
          <a:xfrm>
            <a:off x="4667250" y="2817813"/>
            <a:ext cx="46038" cy="1203325"/>
          </a:xfrm>
          <a:prstGeom prst="roundRect">
            <a:avLst/>
          </a:prstGeom>
          <a:solidFill>
            <a:srgbClr val="CCFFCC"/>
          </a:solidFill>
          <a:ln>
            <a:solidFill>
              <a:srgbClr val="008000"/>
            </a:solidFill>
          </a:ln>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ounded Rectangle 25"/>
          <p:cNvSpPr/>
          <p:nvPr/>
        </p:nvSpPr>
        <p:spPr>
          <a:xfrm>
            <a:off x="5276850" y="2817813"/>
            <a:ext cx="46038" cy="1203325"/>
          </a:xfrm>
          <a:prstGeom prst="roundRect">
            <a:avLst/>
          </a:prstGeom>
          <a:solidFill>
            <a:srgbClr val="CCFFCC"/>
          </a:solidFill>
          <a:ln>
            <a:solidFill>
              <a:srgbClr val="008000"/>
            </a:solidFill>
          </a:ln>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 name="Rounded Rectangle 26"/>
          <p:cNvSpPr/>
          <p:nvPr/>
        </p:nvSpPr>
        <p:spPr>
          <a:xfrm>
            <a:off x="5894388" y="2817813"/>
            <a:ext cx="46037" cy="1203325"/>
          </a:xfrm>
          <a:prstGeom prst="roundRect">
            <a:avLst/>
          </a:prstGeom>
          <a:solidFill>
            <a:srgbClr val="CCFFCC"/>
          </a:solidFill>
          <a:ln>
            <a:solidFill>
              <a:srgbClr val="008000"/>
            </a:solidFill>
          </a:ln>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Rectangle 27"/>
          <p:cNvSpPr/>
          <p:nvPr/>
        </p:nvSpPr>
        <p:spPr>
          <a:xfrm>
            <a:off x="2308225" y="2495550"/>
            <a:ext cx="3014663" cy="2171700"/>
          </a:xfrm>
          <a:prstGeom prst="rect">
            <a:avLst/>
          </a:prstGeom>
          <a:solidFill>
            <a:schemeClr val="accent3">
              <a:tint val="95000"/>
              <a:alpha val="10000"/>
            </a:schemeClr>
          </a:solidFill>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a:p>
        </p:txBody>
      </p:sp>
      <p:sp>
        <p:nvSpPr>
          <p:cNvPr id="30" name="Rectangle 29"/>
          <p:cNvSpPr/>
          <p:nvPr/>
        </p:nvSpPr>
        <p:spPr>
          <a:xfrm>
            <a:off x="1228725" y="2495550"/>
            <a:ext cx="1079500" cy="2171700"/>
          </a:xfrm>
          <a:prstGeom prst="rect">
            <a:avLst/>
          </a:prstGeom>
          <a:solidFill>
            <a:schemeClr val="accent1">
              <a:tint val="95000"/>
              <a:alpha val="24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31" name="Straight Arrow Connector 30"/>
          <p:cNvCxnSpPr/>
          <p:nvPr/>
        </p:nvCxnSpPr>
        <p:spPr>
          <a:xfrm flipV="1">
            <a:off x="1593850" y="4756150"/>
            <a:ext cx="144463" cy="7889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1106488" y="5611813"/>
            <a:ext cx="1160462" cy="461962"/>
          </a:xfrm>
          <a:prstGeom prst="rect">
            <a:avLst/>
          </a:prstGeom>
          <a:ln>
            <a:solidFill>
              <a:srgbClr val="FF6600"/>
            </a:solidFill>
          </a:ln>
        </p:spPr>
        <p:style>
          <a:lnRef idx="2">
            <a:schemeClr val="dk1"/>
          </a:lnRef>
          <a:fillRef idx="1">
            <a:schemeClr val="lt1"/>
          </a:fillRef>
          <a:effectRef idx="0">
            <a:schemeClr val="dk1"/>
          </a:effectRef>
          <a:fontRef idx="minor">
            <a:schemeClr val="dk1"/>
          </a:fontRef>
        </p:style>
        <p:txBody>
          <a:bodyPr wrap="none">
            <a:spAutoFit/>
          </a:bodyPr>
          <a:lstStyle/>
          <a:p>
            <a:pPr fontAlgn="auto">
              <a:spcBef>
                <a:spcPts val="0"/>
              </a:spcBef>
              <a:spcAft>
                <a:spcPts val="0"/>
              </a:spcAft>
              <a:defRPr/>
            </a:pPr>
            <a:r>
              <a:rPr lang="en-US" sz="1200" dirty="0"/>
              <a:t>Block of iron, </a:t>
            </a:r>
          </a:p>
          <a:p>
            <a:pPr fontAlgn="auto">
              <a:spcBef>
                <a:spcPts val="0"/>
              </a:spcBef>
              <a:spcAft>
                <a:spcPts val="0"/>
              </a:spcAft>
              <a:defRPr/>
            </a:pPr>
            <a:r>
              <a:rPr lang="en-US" sz="1200" dirty="0"/>
              <a:t>4m x 4m x 4m</a:t>
            </a:r>
          </a:p>
        </p:txBody>
      </p:sp>
      <p:sp>
        <p:nvSpPr>
          <p:cNvPr id="34" name="TextBox 33"/>
          <p:cNvSpPr txBox="1"/>
          <p:nvPr/>
        </p:nvSpPr>
        <p:spPr>
          <a:xfrm>
            <a:off x="4094163" y="5121275"/>
            <a:ext cx="912812" cy="646113"/>
          </a:xfrm>
          <a:prstGeom prst="rect">
            <a:avLst/>
          </a:prstGeom>
          <a:ln>
            <a:solidFill>
              <a:srgbClr val="008000"/>
            </a:solidFill>
          </a:ln>
        </p:spPr>
        <p:style>
          <a:lnRef idx="2">
            <a:schemeClr val="dk1"/>
          </a:lnRef>
          <a:fillRef idx="1">
            <a:schemeClr val="lt1"/>
          </a:fillRef>
          <a:effectRef idx="0">
            <a:schemeClr val="dk1"/>
          </a:effectRef>
          <a:fontRef idx="minor">
            <a:schemeClr val="dk1"/>
          </a:fontRef>
        </p:style>
        <p:txBody>
          <a:bodyPr>
            <a:spAutoFit/>
          </a:bodyPr>
          <a:lstStyle/>
          <a:p>
            <a:pPr fontAlgn="auto">
              <a:spcBef>
                <a:spcPts val="0"/>
              </a:spcBef>
              <a:spcAft>
                <a:spcPts val="0"/>
              </a:spcAft>
              <a:defRPr/>
            </a:pPr>
            <a:r>
              <a:rPr lang="en-US" sz="1200" dirty="0"/>
              <a:t>Ordinary concrete</a:t>
            </a:r>
          </a:p>
          <a:p>
            <a:pPr fontAlgn="auto">
              <a:spcBef>
                <a:spcPts val="0"/>
              </a:spcBef>
              <a:spcAft>
                <a:spcPts val="0"/>
              </a:spcAft>
              <a:defRPr/>
            </a:pPr>
            <a:r>
              <a:rPr lang="en-US" sz="1200" dirty="0"/>
              <a:t>4m x 4m</a:t>
            </a:r>
          </a:p>
        </p:txBody>
      </p:sp>
      <p:cxnSp>
        <p:nvCxnSpPr>
          <p:cNvPr id="35" name="Straight Arrow Connector 34"/>
          <p:cNvCxnSpPr/>
          <p:nvPr/>
        </p:nvCxnSpPr>
        <p:spPr>
          <a:xfrm flipV="1">
            <a:off x="4497388" y="4756150"/>
            <a:ext cx="0" cy="32861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2625725" y="2498725"/>
            <a:ext cx="409575" cy="277813"/>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fontAlgn="auto">
              <a:spcBef>
                <a:spcPts val="0"/>
              </a:spcBef>
              <a:spcAft>
                <a:spcPts val="0"/>
              </a:spcAft>
              <a:defRPr/>
            </a:pPr>
            <a:r>
              <a:rPr lang="en-US" sz="1200" dirty="0"/>
              <a:t>D2</a:t>
            </a:r>
          </a:p>
        </p:txBody>
      </p:sp>
      <p:sp>
        <p:nvSpPr>
          <p:cNvPr id="38" name="TextBox 37"/>
          <p:cNvSpPr txBox="1"/>
          <p:nvPr/>
        </p:nvSpPr>
        <p:spPr>
          <a:xfrm>
            <a:off x="2149475" y="2495550"/>
            <a:ext cx="409575" cy="277813"/>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fontAlgn="auto">
              <a:spcBef>
                <a:spcPts val="0"/>
              </a:spcBef>
              <a:spcAft>
                <a:spcPts val="0"/>
              </a:spcAft>
              <a:defRPr/>
            </a:pPr>
            <a:r>
              <a:rPr lang="en-US" sz="1200" dirty="0"/>
              <a:t>D1</a:t>
            </a:r>
          </a:p>
        </p:txBody>
      </p:sp>
      <p:sp>
        <p:nvSpPr>
          <p:cNvPr id="39" name="TextBox 38"/>
          <p:cNvSpPr txBox="1"/>
          <p:nvPr/>
        </p:nvSpPr>
        <p:spPr>
          <a:xfrm>
            <a:off x="2943225" y="2543175"/>
            <a:ext cx="409575" cy="277813"/>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fontAlgn="auto">
              <a:spcBef>
                <a:spcPts val="0"/>
              </a:spcBef>
              <a:spcAft>
                <a:spcPts val="0"/>
              </a:spcAft>
              <a:defRPr/>
            </a:pPr>
            <a:r>
              <a:rPr lang="en-US" sz="1200" dirty="0"/>
              <a:t>D3</a:t>
            </a:r>
          </a:p>
        </p:txBody>
      </p:sp>
      <p:sp>
        <p:nvSpPr>
          <p:cNvPr id="40" name="TextBox 39"/>
          <p:cNvSpPr txBox="1"/>
          <p:nvPr/>
        </p:nvSpPr>
        <p:spPr>
          <a:xfrm>
            <a:off x="3475038" y="2495550"/>
            <a:ext cx="409575" cy="277813"/>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fontAlgn="auto">
              <a:spcBef>
                <a:spcPts val="0"/>
              </a:spcBef>
              <a:spcAft>
                <a:spcPts val="0"/>
              </a:spcAft>
              <a:defRPr/>
            </a:pPr>
            <a:r>
              <a:rPr lang="en-US" sz="1200" dirty="0"/>
              <a:t>D4</a:t>
            </a:r>
          </a:p>
        </p:txBody>
      </p:sp>
      <p:sp>
        <p:nvSpPr>
          <p:cNvPr id="41" name="TextBox 40"/>
          <p:cNvSpPr txBox="1"/>
          <p:nvPr/>
        </p:nvSpPr>
        <p:spPr>
          <a:xfrm>
            <a:off x="4002088" y="2495550"/>
            <a:ext cx="409575" cy="277813"/>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fontAlgn="auto">
              <a:spcBef>
                <a:spcPts val="0"/>
              </a:spcBef>
              <a:spcAft>
                <a:spcPts val="0"/>
              </a:spcAft>
              <a:defRPr/>
            </a:pPr>
            <a:r>
              <a:rPr lang="en-US" sz="1200" dirty="0"/>
              <a:t>D5</a:t>
            </a:r>
          </a:p>
        </p:txBody>
      </p:sp>
      <p:sp>
        <p:nvSpPr>
          <p:cNvPr id="42" name="TextBox 41"/>
          <p:cNvSpPr txBox="1"/>
          <p:nvPr/>
        </p:nvSpPr>
        <p:spPr>
          <a:xfrm>
            <a:off x="4497388" y="2495550"/>
            <a:ext cx="409575" cy="277813"/>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fontAlgn="auto">
              <a:spcBef>
                <a:spcPts val="0"/>
              </a:spcBef>
              <a:spcAft>
                <a:spcPts val="0"/>
              </a:spcAft>
              <a:defRPr/>
            </a:pPr>
            <a:r>
              <a:rPr lang="en-US" sz="1200" dirty="0"/>
              <a:t>D6</a:t>
            </a:r>
          </a:p>
        </p:txBody>
      </p:sp>
      <p:sp>
        <p:nvSpPr>
          <p:cNvPr id="43" name="TextBox 42"/>
          <p:cNvSpPr txBox="1"/>
          <p:nvPr/>
        </p:nvSpPr>
        <p:spPr>
          <a:xfrm>
            <a:off x="5006975" y="2495550"/>
            <a:ext cx="409575" cy="277813"/>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fontAlgn="auto">
              <a:spcBef>
                <a:spcPts val="0"/>
              </a:spcBef>
              <a:spcAft>
                <a:spcPts val="0"/>
              </a:spcAft>
              <a:defRPr/>
            </a:pPr>
            <a:r>
              <a:rPr lang="en-US" sz="1200" dirty="0"/>
              <a:t>D7</a:t>
            </a:r>
          </a:p>
        </p:txBody>
      </p:sp>
      <p:sp>
        <p:nvSpPr>
          <p:cNvPr id="44" name="TextBox 43"/>
          <p:cNvSpPr txBox="1"/>
          <p:nvPr/>
        </p:nvSpPr>
        <p:spPr>
          <a:xfrm>
            <a:off x="5735638" y="2495550"/>
            <a:ext cx="409575" cy="277813"/>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fontAlgn="auto">
              <a:spcBef>
                <a:spcPts val="0"/>
              </a:spcBef>
              <a:spcAft>
                <a:spcPts val="0"/>
              </a:spcAft>
              <a:defRPr/>
            </a:pPr>
            <a:r>
              <a:rPr lang="en-US" sz="1200" dirty="0"/>
              <a:t>D8</a:t>
            </a:r>
          </a:p>
        </p:txBody>
      </p:sp>
      <p:sp>
        <p:nvSpPr>
          <p:cNvPr id="45" name="TextBox 44"/>
          <p:cNvSpPr txBox="1"/>
          <p:nvPr/>
        </p:nvSpPr>
        <p:spPr>
          <a:xfrm>
            <a:off x="3352800" y="1927225"/>
            <a:ext cx="1690688" cy="27622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fontAlgn="auto">
              <a:spcBef>
                <a:spcPts val="0"/>
              </a:spcBef>
              <a:spcAft>
                <a:spcPts val="0"/>
              </a:spcAft>
              <a:defRPr/>
            </a:pPr>
            <a:r>
              <a:rPr lang="en-US" sz="1200" dirty="0"/>
              <a:t>D = 4m x 4m x 0.1mm</a:t>
            </a:r>
          </a:p>
        </p:txBody>
      </p:sp>
      <p:sp>
        <p:nvSpPr>
          <p:cNvPr id="46" name="Multiply 45"/>
          <p:cNvSpPr/>
          <p:nvPr/>
        </p:nvSpPr>
        <p:spPr>
          <a:xfrm>
            <a:off x="2436813" y="3146425"/>
            <a:ext cx="244475" cy="339725"/>
          </a:xfrm>
          <a:prstGeom prst="mathMultiply">
            <a:avLst/>
          </a:prstGeom>
          <a:solidFill>
            <a:srgbClr val="FF0000"/>
          </a:solidFill>
        </p:spPr>
        <p:style>
          <a:lnRef idx="3">
            <a:schemeClr val="lt1"/>
          </a:lnRef>
          <a:fillRef idx="1">
            <a:schemeClr val="dk1"/>
          </a:fillRef>
          <a:effectRef idx="1">
            <a:schemeClr val="dk1"/>
          </a:effectRef>
          <a:fontRef idx="minor">
            <a:schemeClr val="lt1"/>
          </a:fontRef>
        </p:style>
        <p:txBody>
          <a:bodyPr anchor="ctr"/>
          <a:lstStyle/>
          <a:p>
            <a:pPr algn="ctr" fontAlgn="auto">
              <a:spcBef>
                <a:spcPts val="0"/>
              </a:spcBef>
              <a:spcAft>
                <a:spcPts val="0"/>
              </a:spcAft>
              <a:defRPr/>
            </a:pPr>
            <a:endParaRPr lang="en-US"/>
          </a:p>
        </p:txBody>
      </p:sp>
      <p:sp>
        <p:nvSpPr>
          <p:cNvPr id="47" name="Multiply 46"/>
          <p:cNvSpPr/>
          <p:nvPr/>
        </p:nvSpPr>
        <p:spPr>
          <a:xfrm>
            <a:off x="4667250" y="3249613"/>
            <a:ext cx="244475" cy="339725"/>
          </a:xfrm>
          <a:prstGeom prst="mathMultiply">
            <a:avLst/>
          </a:prstGeom>
          <a:solidFill>
            <a:srgbClr val="FF0000"/>
          </a:solidFill>
        </p:spPr>
        <p:style>
          <a:lnRef idx="3">
            <a:schemeClr val="lt1"/>
          </a:lnRef>
          <a:fillRef idx="1">
            <a:schemeClr val="dk1"/>
          </a:fillRef>
          <a:effectRef idx="1">
            <a:schemeClr val="dk1"/>
          </a:effectRef>
          <a:fontRef idx="minor">
            <a:schemeClr val="lt1"/>
          </a:fontRef>
        </p:style>
        <p:txBody>
          <a:bodyPr anchor="ctr"/>
          <a:lstStyle/>
          <a:p>
            <a:pPr algn="ctr" fontAlgn="auto">
              <a:spcBef>
                <a:spcPts val="0"/>
              </a:spcBef>
              <a:spcAft>
                <a:spcPts val="0"/>
              </a:spcAft>
              <a:defRPr/>
            </a:pPr>
            <a:endParaRPr lang="en-US"/>
          </a:p>
        </p:txBody>
      </p:sp>
      <p:sp>
        <p:nvSpPr>
          <p:cNvPr id="48" name="Multiply 47"/>
          <p:cNvSpPr/>
          <p:nvPr/>
        </p:nvSpPr>
        <p:spPr>
          <a:xfrm>
            <a:off x="3378200" y="3146425"/>
            <a:ext cx="242888" cy="339725"/>
          </a:xfrm>
          <a:prstGeom prst="mathMultiply">
            <a:avLst/>
          </a:prstGeom>
          <a:solidFill>
            <a:srgbClr val="FF0000"/>
          </a:solidFill>
        </p:spPr>
        <p:style>
          <a:lnRef idx="3">
            <a:schemeClr val="lt1"/>
          </a:lnRef>
          <a:fillRef idx="1">
            <a:schemeClr val="dk1"/>
          </a:fillRef>
          <a:effectRef idx="1">
            <a:schemeClr val="dk1"/>
          </a:effectRef>
          <a:fontRef idx="minor">
            <a:schemeClr val="lt1"/>
          </a:fontRef>
        </p:style>
        <p:txBody>
          <a:bodyPr anchor="ctr"/>
          <a:lstStyle/>
          <a:p>
            <a:pPr algn="ctr" fontAlgn="auto">
              <a:spcBef>
                <a:spcPts val="0"/>
              </a:spcBef>
              <a:spcAft>
                <a:spcPts val="0"/>
              </a:spcAft>
              <a:defRPr/>
            </a:pPr>
            <a:endParaRPr lang="en-US"/>
          </a:p>
        </p:txBody>
      </p:sp>
      <p:cxnSp>
        <p:nvCxnSpPr>
          <p:cNvPr id="49" name="Straight Arrow Connector 48"/>
          <p:cNvCxnSpPr/>
          <p:nvPr/>
        </p:nvCxnSpPr>
        <p:spPr>
          <a:xfrm>
            <a:off x="2566988" y="3513138"/>
            <a:ext cx="4175125" cy="157162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a:off x="3538538" y="3513138"/>
            <a:ext cx="3268662" cy="150018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4776788" y="3513138"/>
            <a:ext cx="2030412" cy="150018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6696075" y="5084763"/>
            <a:ext cx="1225550" cy="831850"/>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a:spAutoFit/>
          </a:bodyPr>
          <a:lstStyle/>
          <a:p>
            <a:pPr fontAlgn="auto">
              <a:spcBef>
                <a:spcPts val="0"/>
              </a:spcBef>
              <a:spcAft>
                <a:spcPts val="0"/>
              </a:spcAft>
              <a:defRPr/>
            </a:pPr>
            <a:r>
              <a:rPr lang="en-US" sz="1200" dirty="0"/>
              <a:t>Choppers and apertures are nor present in the model</a:t>
            </a:r>
          </a:p>
        </p:txBody>
      </p:sp>
      <p:sp>
        <p:nvSpPr>
          <p:cNvPr id="57" name="TextBox 56"/>
          <p:cNvSpPr txBox="1"/>
          <p:nvPr/>
        </p:nvSpPr>
        <p:spPr>
          <a:xfrm>
            <a:off x="7138988" y="2520950"/>
            <a:ext cx="1223962" cy="83185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fontAlgn="auto">
              <a:spcBef>
                <a:spcPts val="0"/>
              </a:spcBef>
              <a:spcAft>
                <a:spcPts val="0"/>
              </a:spcAft>
              <a:defRPr/>
            </a:pPr>
            <a:r>
              <a:rPr lang="en-US" sz="1200" dirty="0"/>
              <a:t>Cave and detector are not present in the model</a:t>
            </a:r>
          </a:p>
        </p:txBody>
      </p:sp>
      <p:sp>
        <p:nvSpPr>
          <p:cNvPr id="59" name="Rounded Rectangle 58"/>
          <p:cNvSpPr/>
          <p:nvPr/>
        </p:nvSpPr>
        <p:spPr>
          <a:xfrm>
            <a:off x="3724275" y="3249613"/>
            <a:ext cx="277813" cy="434975"/>
          </a:xfrm>
          <a:prstGeom prst="roundRect">
            <a:avLst/>
          </a:prstGeom>
          <a:solidFill>
            <a:srgbClr val="660066">
              <a:alpha val="57000"/>
            </a:srgbClr>
          </a:solidFill>
          <a:ln>
            <a:solidFill>
              <a:srgbClr val="660066"/>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0" name="Rounded Rectangle 59"/>
          <p:cNvSpPr/>
          <p:nvPr/>
        </p:nvSpPr>
        <p:spPr>
          <a:xfrm>
            <a:off x="5006975" y="3249613"/>
            <a:ext cx="276225" cy="434975"/>
          </a:xfrm>
          <a:prstGeom prst="roundRect">
            <a:avLst/>
          </a:prstGeom>
          <a:solidFill>
            <a:srgbClr val="660066">
              <a:alpha val="57000"/>
            </a:srgbClr>
          </a:solidFill>
          <a:ln>
            <a:solidFill>
              <a:srgbClr val="660066"/>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61" name="Straight Arrow Connector 60"/>
          <p:cNvCxnSpPr/>
          <p:nvPr/>
        </p:nvCxnSpPr>
        <p:spPr>
          <a:xfrm flipV="1">
            <a:off x="3884613" y="2203450"/>
            <a:ext cx="1438275" cy="104616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flipV="1">
            <a:off x="5175250" y="2289175"/>
            <a:ext cx="101600" cy="93345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67" name="TextBox 66"/>
          <p:cNvSpPr txBox="1"/>
          <p:nvPr/>
        </p:nvSpPr>
        <p:spPr>
          <a:xfrm>
            <a:off x="5340350" y="1646238"/>
            <a:ext cx="1200150" cy="646112"/>
          </a:xfrm>
          <a:prstGeom prst="rect">
            <a:avLst/>
          </a:prstGeom>
          <a:ln>
            <a:solidFill>
              <a:srgbClr val="660066"/>
            </a:solidFill>
          </a:ln>
        </p:spPr>
        <p:style>
          <a:lnRef idx="2">
            <a:schemeClr val="dk1"/>
          </a:lnRef>
          <a:fillRef idx="1">
            <a:schemeClr val="lt1"/>
          </a:fillRef>
          <a:effectRef idx="0">
            <a:schemeClr val="dk1"/>
          </a:effectRef>
          <a:fontRef idx="minor">
            <a:schemeClr val="dk1"/>
          </a:fontRef>
        </p:style>
        <p:txBody>
          <a:bodyPr>
            <a:spAutoFit/>
          </a:bodyPr>
          <a:lstStyle/>
          <a:p>
            <a:pPr fontAlgn="auto">
              <a:spcBef>
                <a:spcPts val="0"/>
              </a:spcBef>
              <a:spcAft>
                <a:spcPts val="0"/>
              </a:spcAft>
              <a:defRPr/>
            </a:pPr>
            <a:r>
              <a:rPr lang="en-US" sz="1200" dirty="0"/>
              <a:t>Collimator blocks 1m x 1m x 1m, copper</a:t>
            </a:r>
          </a:p>
        </p:txBody>
      </p:sp>
      <p:sp>
        <p:nvSpPr>
          <p:cNvPr id="4" name="Rectangle 3"/>
          <p:cNvSpPr/>
          <p:nvPr/>
        </p:nvSpPr>
        <p:spPr>
          <a:xfrm>
            <a:off x="2354263" y="3222625"/>
            <a:ext cx="379412" cy="528638"/>
          </a:xfrm>
          <a:prstGeom prst="rect">
            <a:avLst/>
          </a:prstGeom>
          <a:solidFill>
            <a:schemeClr val="accent2">
              <a:tint val="95000"/>
              <a:alpha val="38000"/>
            </a:schemeClr>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en-US"/>
          </a:p>
        </p:txBody>
      </p:sp>
      <p:sp>
        <p:nvSpPr>
          <p:cNvPr id="50" name="Rectangle 49"/>
          <p:cNvSpPr/>
          <p:nvPr/>
        </p:nvSpPr>
        <p:spPr>
          <a:xfrm>
            <a:off x="3159125" y="3221038"/>
            <a:ext cx="520700" cy="588962"/>
          </a:xfrm>
          <a:prstGeom prst="rect">
            <a:avLst/>
          </a:prstGeom>
          <a:solidFill>
            <a:schemeClr val="accent2">
              <a:tint val="95000"/>
              <a:alpha val="38000"/>
            </a:schemeClr>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en-US"/>
          </a:p>
        </p:txBody>
      </p:sp>
      <p:sp>
        <p:nvSpPr>
          <p:cNvPr id="52" name="TextBox 51"/>
          <p:cNvSpPr txBox="1"/>
          <p:nvPr/>
        </p:nvSpPr>
        <p:spPr>
          <a:xfrm>
            <a:off x="6786563" y="4116388"/>
            <a:ext cx="1781175" cy="830262"/>
          </a:xfrm>
          <a:prstGeom prst="rect">
            <a:avLst/>
          </a:prstGeom>
          <a:ln>
            <a:solidFill>
              <a:schemeClr val="accent2">
                <a:lumMod val="60000"/>
                <a:lumOff val="40000"/>
              </a:schemeClr>
            </a:solidFill>
          </a:ln>
        </p:spPr>
        <p:style>
          <a:lnRef idx="2">
            <a:schemeClr val="dk1"/>
          </a:lnRef>
          <a:fillRef idx="1">
            <a:schemeClr val="lt1"/>
          </a:fillRef>
          <a:effectRef idx="0">
            <a:schemeClr val="dk1"/>
          </a:effectRef>
          <a:fontRef idx="minor">
            <a:schemeClr val="dk1"/>
          </a:fontRef>
        </p:style>
        <p:txBody>
          <a:bodyPr>
            <a:spAutoFit/>
          </a:bodyPr>
          <a:lstStyle/>
          <a:p>
            <a:pPr fontAlgn="auto">
              <a:spcBef>
                <a:spcPts val="0"/>
              </a:spcBef>
              <a:spcAft>
                <a:spcPts val="0"/>
              </a:spcAft>
              <a:defRPr/>
            </a:pPr>
            <a:r>
              <a:rPr lang="en-US" sz="1200" dirty="0"/>
              <a:t>“Empty” spaces around the guides for choppers, 80 cm x100cm</a:t>
            </a:r>
          </a:p>
        </p:txBody>
      </p:sp>
      <p:cxnSp>
        <p:nvCxnSpPr>
          <p:cNvPr id="54" name="Straight Arrow Connector 53"/>
          <p:cNvCxnSpPr>
            <a:endCxn id="52" idx="1"/>
          </p:cNvCxnSpPr>
          <p:nvPr/>
        </p:nvCxnSpPr>
        <p:spPr>
          <a:xfrm>
            <a:off x="2719388" y="3665538"/>
            <a:ext cx="4067175" cy="865187"/>
          </a:xfrm>
          <a:prstGeom prst="straightConnector1">
            <a:avLst/>
          </a:prstGeom>
          <a:ln>
            <a:solidFill>
              <a:schemeClr val="accent3">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3690938" y="3665538"/>
            <a:ext cx="3051175" cy="773112"/>
          </a:xfrm>
          <a:prstGeom prst="straightConnector1">
            <a:avLst/>
          </a:prstGeom>
          <a:ln>
            <a:solidFill>
              <a:srgbClr val="61898A"/>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823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t>24</a:t>
            </a:fld>
            <a:endParaRPr lang="sv-SE"/>
          </a:p>
        </p:txBody>
      </p:sp>
      <p:sp>
        <p:nvSpPr>
          <p:cNvPr id="5" name="Title 1"/>
          <p:cNvSpPr>
            <a:spLocks noGrp="1"/>
          </p:cNvSpPr>
          <p:nvPr>
            <p:ph type="title"/>
          </p:nvPr>
        </p:nvSpPr>
        <p:spPr>
          <a:xfrm>
            <a:off x="457200" y="274638"/>
            <a:ext cx="7139136" cy="1143000"/>
          </a:xfrm>
        </p:spPr>
        <p:txBody>
          <a:bodyPr/>
          <a:lstStyle/>
          <a:p>
            <a:r>
              <a:rPr lang="en-US" dirty="0" smtClean="0"/>
              <a:t>Key Components - Shielding</a:t>
            </a:r>
            <a:endParaRPr lang="en-US" dirty="0"/>
          </a:p>
        </p:txBody>
      </p:sp>
      <p:sp>
        <p:nvSpPr>
          <p:cNvPr id="6" name="TextBox 5"/>
          <p:cNvSpPr txBox="1"/>
          <p:nvPr/>
        </p:nvSpPr>
        <p:spPr>
          <a:xfrm>
            <a:off x="179512" y="1484784"/>
            <a:ext cx="8784976" cy="369332"/>
          </a:xfrm>
          <a:prstGeom prst="rect">
            <a:avLst/>
          </a:prstGeom>
          <a:noFill/>
        </p:spPr>
        <p:txBody>
          <a:bodyPr wrap="square" rtlCol="0">
            <a:spAutoFit/>
          </a:bodyPr>
          <a:lstStyle/>
          <a:p>
            <a:r>
              <a:rPr lang="en-US" dirty="0" smtClean="0"/>
              <a:t>Layout of Instrument </a:t>
            </a:r>
            <a:r>
              <a:rPr lang="en-US" dirty="0" err="1" smtClean="0"/>
              <a:t>LoKI</a:t>
            </a:r>
            <a:r>
              <a:rPr lang="en-US" dirty="0" smtClean="0"/>
              <a:t> for materials</a:t>
            </a:r>
            <a:endParaRPr lang="en-US" dirty="0"/>
          </a:p>
        </p:txBody>
      </p:sp>
      <p:pic>
        <p:nvPicPr>
          <p:cNvPr id="7" name="Picture 6" descr="Screen Shot 2014-12-02 at 18.07.0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08" y="2204864"/>
            <a:ext cx="7199784" cy="4075932"/>
          </a:xfrm>
          <a:prstGeom prst="rect">
            <a:avLst/>
          </a:prstGeom>
        </p:spPr>
      </p:pic>
    </p:spTree>
    <p:extLst>
      <p:ext uri="{BB962C8B-B14F-4D97-AF65-F5344CB8AC3E}">
        <p14:creationId xmlns:p14="http://schemas.microsoft.com/office/powerpoint/2010/main" val="2467173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t>25</a:t>
            </a:fld>
            <a:endParaRPr lang="sv-SE"/>
          </a:p>
        </p:txBody>
      </p:sp>
      <p:sp>
        <p:nvSpPr>
          <p:cNvPr id="5" name="Title 1"/>
          <p:cNvSpPr>
            <a:spLocks noGrp="1"/>
          </p:cNvSpPr>
          <p:nvPr>
            <p:ph type="title"/>
          </p:nvPr>
        </p:nvSpPr>
        <p:spPr>
          <a:xfrm>
            <a:off x="457200" y="274638"/>
            <a:ext cx="7139136" cy="1143000"/>
          </a:xfrm>
        </p:spPr>
        <p:txBody>
          <a:bodyPr/>
          <a:lstStyle/>
          <a:p>
            <a:r>
              <a:rPr lang="en-US" dirty="0" smtClean="0"/>
              <a:t>Key Components - Shielding</a:t>
            </a:r>
            <a:endParaRPr lang="en-US" dirty="0"/>
          </a:p>
        </p:txBody>
      </p:sp>
      <p:sp>
        <p:nvSpPr>
          <p:cNvPr id="6" name="TextBox 5"/>
          <p:cNvSpPr txBox="1"/>
          <p:nvPr/>
        </p:nvSpPr>
        <p:spPr>
          <a:xfrm>
            <a:off x="179512" y="1484784"/>
            <a:ext cx="8784976" cy="369332"/>
          </a:xfrm>
          <a:prstGeom prst="rect">
            <a:avLst/>
          </a:prstGeom>
          <a:noFill/>
        </p:spPr>
        <p:txBody>
          <a:bodyPr wrap="square" rtlCol="0">
            <a:spAutoFit/>
          </a:bodyPr>
          <a:lstStyle/>
          <a:p>
            <a:r>
              <a:rPr lang="en-US" dirty="0" smtClean="0"/>
              <a:t>Heavy collimators </a:t>
            </a:r>
            <a:r>
              <a:rPr lang="en-US" dirty="0" err="1" smtClean="0"/>
              <a:t>vs</a:t>
            </a:r>
            <a:r>
              <a:rPr lang="en-US" dirty="0" smtClean="0"/>
              <a:t> no heavy collimators</a:t>
            </a:r>
            <a:endParaRPr lang="en-US" dirty="0"/>
          </a:p>
        </p:txBody>
      </p:sp>
      <p:pic>
        <p:nvPicPr>
          <p:cNvPr id="2" name="Picture 1" descr="Screen Shot 2014-12-02 at 18.14.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1916832"/>
            <a:ext cx="4912709" cy="4541939"/>
          </a:xfrm>
          <a:prstGeom prst="rect">
            <a:avLst/>
          </a:prstGeom>
        </p:spPr>
      </p:pic>
      <p:sp>
        <p:nvSpPr>
          <p:cNvPr id="3" name="TextBox 2"/>
          <p:cNvSpPr txBox="1"/>
          <p:nvPr/>
        </p:nvSpPr>
        <p:spPr>
          <a:xfrm>
            <a:off x="5436096" y="1700808"/>
            <a:ext cx="3168352" cy="3693319"/>
          </a:xfrm>
          <a:prstGeom prst="rect">
            <a:avLst/>
          </a:prstGeom>
          <a:noFill/>
        </p:spPr>
        <p:txBody>
          <a:bodyPr wrap="square" rtlCol="0">
            <a:spAutoFit/>
          </a:bodyPr>
          <a:lstStyle/>
          <a:p>
            <a:r>
              <a:rPr lang="en-US" dirty="0"/>
              <a:t>Neutron spectrum at the sample position</a:t>
            </a:r>
          </a:p>
          <a:p>
            <a:endParaRPr lang="en-US" dirty="0" smtClean="0"/>
          </a:p>
          <a:p>
            <a:r>
              <a:rPr lang="en-US" dirty="0" smtClean="0"/>
              <a:t>Between D2 and D3 heavy </a:t>
            </a:r>
            <a:r>
              <a:rPr lang="en-US" dirty="0"/>
              <a:t>collimator block is placed. It is a tungsten cylinder </a:t>
            </a:r>
            <a:r>
              <a:rPr lang="en-US" dirty="0" smtClean="0"/>
              <a:t>diameter </a:t>
            </a:r>
            <a:r>
              <a:rPr lang="en-US" dirty="0"/>
              <a:t>of </a:t>
            </a:r>
            <a:r>
              <a:rPr lang="en-US" dirty="0" smtClean="0"/>
              <a:t>which is 50 cm and </a:t>
            </a:r>
            <a:r>
              <a:rPr lang="en-US" dirty="0"/>
              <a:t>it’s thickness equals to 2.2 m.</a:t>
            </a:r>
          </a:p>
          <a:p>
            <a:endParaRPr lang="en-US" dirty="0"/>
          </a:p>
          <a:p>
            <a:r>
              <a:rPr lang="en-US" dirty="0"/>
              <a:t>Background at sample position with heavy collimator: </a:t>
            </a:r>
          </a:p>
          <a:p>
            <a:r>
              <a:rPr lang="en-US" dirty="0"/>
              <a:t> </a:t>
            </a:r>
          </a:p>
          <a:p>
            <a:pPr algn="ctr"/>
            <a:r>
              <a:rPr lang="en-US" dirty="0"/>
              <a:t>2.4 x 10-5 n/m^2/s </a:t>
            </a:r>
          </a:p>
        </p:txBody>
      </p:sp>
    </p:spTree>
    <p:extLst>
      <p:ext uri="{BB962C8B-B14F-4D97-AF65-F5344CB8AC3E}">
        <p14:creationId xmlns:p14="http://schemas.microsoft.com/office/powerpoint/2010/main" val="26463515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Components - Detectors</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26</a:t>
            </a:fld>
            <a:endParaRPr lang="sv-SE"/>
          </a:p>
        </p:txBody>
      </p:sp>
      <p:sp>
        <p:nvSpPr>
          <p:cNvPr id="11" name="TextBox 10"/>
          <p:cNvSpPr txBox="1"/>
          <p:nvPr/>
        </p:nvSpPr>
        <p:spPr>
          <a:xfrm>
            <a:off x="27310" y="1484784"/>
            <a:ext cx="9009186" cy="830997"/>
          </a:xfrm>
          <a:prstGeom prst="rect">
            <a:avLst/>
          </a:prstGeom>
          <a:noFill/>
        </p:spPr>
        <p:txBody>
          <a:bodyPr wrap="square" rtlCol="0">
            <a:spAutoFit/>
          </a:bodyPr>
          <a:lstStyle/>
          <a:p>
            <a:r>
              <a:rPr lang="en-US" sz="1600" dirty="0" smtClean="0"/>
              <a:t>Option 1:</a:t>
            </a:r>
          </a:p>
          <a:p>
            <a:r>
              <a:rPr lang="en-US" sz="1600" dirty="0" smtClean="0"/>
              <a:t>Half</a:t>
            </a:r>
            <a:r>
              <a:rPr lang="en-US" sz="1600" dirty="0"/>
              <a:t>-</a:t>
            </a:r>
            <a:r>
              <a:rPr lang="en-US" sz="1600" dirty="0" smtClean="0"/>
              <a:t>size window</a:t>
            </a:r>
            <a:r>
              <a:rPr lang="en-US" sz="1600" dirty="0"/>
              <a:t>-</a:t>
            </a:r>
            <a:r>
              <a:rPr lang="en-US" sz="1600" dirty="0" smtClean="0"/>
              <a:t>frame using 10B is </a:t>
            </a:r>
            <a:r>
              <a:rPr lang="en-US" sz="1600" dirty="0" err="1" smtClean="0"/>
              <a:t>LoKI</a:t>
            </a:r>
            <a:r>
              <a:rPr lang="en-US" sz="1600" dirty="0" smtClean="0"/>
              <a:t> baseline as recommended by the STAP:  1mx2m First panel 1.4 from sample, second panel 1mx2m installed 5 m from sample, 0.5mx0.5mvariable5.5 – 10m from sample</a:t>
            </a:r>
            <a:endParaRPr lang="en-US" sz="1600" dirty="0"/>
          </a:p>
        </p:txBody>
      </p:sp>
      <p:pic>
        <p:nvPicPr>
          <p:cNvPr id="6" name="Picture 5" descr="Screen Shot 2014-12-03 at 11.12.5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1840" y="2420888"/>
            <a:ext cx="2967707" cy="1827456"/>
          </a:xfrm>
          <a:prstGeom prst="rect">
            <a:avLst/>
          </a:prstGeom>
        </p:spPr>
      </p:pic>
      <p:pic>
        <p:nvPicPr>
          <p:cNvPr id="7" name="Picture 6" descr="Screen Shot 2014-12-03 at 11.12.4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8184" y="2420888"/>
            <a:ext cx="2634307" cy="1792362"/>
          </a:xfrm>
          <a:prstGeom prst="rect">
            <a:avLst/>
          </a:prstGeom>
        </p:spPr>
      </p:pic>
      <p:sp>
        <p:nvSpPr>
          <p:cNvPr id="12" name="TextBox 11"/>
          <p:cNvSpPr txBox="1"/>
          <p:nvPr/>
        </p:nvSpPr>
        <p:spPr>
          <a:xfrm>
            <a:off x="0" y="4293096"/>
            <a:ext cx="9108504" cy="830997"/>
          </a:xfrm>
          <a:prstGeom prst="rect">
            <a:avLst/>
          </a:prstGeom>
          <a:noFill/>
        </p:spPr>
        <p:txBody>
          <a:bodyPr wrap="square" rtlCol="0">
            <a:spAutoFit/>
          </a:bodyPr>
          <a:lstStyle/>
          <a:p>
            <a:r>
              <a:rPr lang="en-US" sz="1600" dirty="0" smtClean="0"/>
              <a:t>Alternative option: The barrel geometry</a:t>
            </a:r>
          </a:p>
          <a:p>
            <a:r>
              <a:rPr lang="en-US" sz="1600" dirty="0"/>
              <a:t>In </a:t>
            </a:r>
            <a:r>
              <a:rPr lang="en-US" sz="1600" dirty="0" smtClean="0"/>
              <a:t>this case the </a:t>
            </a:r>
            <a:r>
              <a:rPr lang="en-US" sz="1600" dirty="0"/>
              <a:t>detector banks are </a:t>
            </a:r>
            <a:r>
              <a:rPr lang="en-US" sz="1600" dirty="0" smtClean="0"/>
              <a:t>arranged around </a:t>
            </a:r>
            <a:r>
              <a:rPr lang="en-US" sz="1600" dirty="0"/>
              <a:t>a cylinder</a:t>
            </a:r>
            <a:r>
              <a:rPr lang="en-US" sz="1600" dirty="0" smtClean="0"/>
              <a:t>, </a:t>
            </a:r>
            <a:r>
              <a:rPr lang="en-US" sz="1600" dirty="0"/>
              <a:t>t</a:t>
            </a:r>
            <a:r>
              <a:rPr lang="en-US" sz="1600" dirty="0" smtClean="0"/>
              <a:t>he </a:t>
            </a:r>
            <a:r>
              <a:rPr lang="en-US" sz="1600" dirty="0"/>
              <a:t>diameter </a:t>
            </a:r>
            <a:r>
              <a:rPr lang="en-US" sz="1600" dirty="0" smtClean="0"/>
              <a:t>can </a:t>
            </a:r>
            <a:r>
              <a:rPr lang="en-US" sz="1600" dirty="0"/>
              <a:t>be reduced without loss of </a:t>
            </a:r>
            <a:r>
              <a:rPr lang="en-US" sz="1600" dirty="0" smtClean="0"/>
              <a:t>performance, the </a:t>
            </a:r>
            <a:r>
              <a:rPr lang="en-US" sz="1600" dirty="0"/>
              <a:t>vacuum tank becomes </a:t>
            </a:r>
            <a:r>
              <a:rPr lang="en-US" sz="1600" dirty="0" smtClean="0"/>
              <a:t>smaller. </a:t>
            </a:r>
            <a:endParaRPr lang="en-US" sz="1600" dirty="0"/>
          </a:p>
        </p:txBody>
      </p:sp>
      <p:pic>
        <p:nvPicPr>
          <p:cNvPr id="8" name="Picture 7" descr="Screen Shot 2014-12-03 at 11.25.0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576" y="5301208"/>
            <a:ext cx="1711300" cy="1502841"/>
          </a:xfrm>
          <a:prstGeom prst="rect">
            <a:avLst/>
          </a:prstGeom>
        </p:spPr>
      </p:pic>
      <p:pic>
        <p:nvPicPr>
          <p:cNvPr id="9" name="Picture 8" descr="Screen Shot 2014-12-03 at 11.13.0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9912" y="5159251"/>
            <a:ext cx="4361823" cy="1556792"/>
          </a:xfrm>
          <a:prstGeom prst="rect">
            <a:avLst/>
          </a:prstGeom>
        </p:spPr>
      </p:pic>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6" y="2564904"/>
            <a:ext cx="2377418" cy="18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230834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Key Components - Detectors</a:t>
            </a:r>
          </a:p>
        </p:txBody>
      </p:sp>
      <p:sp>
        <p:nvSpPr>
          <p:cNvPr id="4" name="Slide Number Placeholder 3"/>
          <p:cNvSpPr>
            <a:spLocks noGrp="1"/>
          </p:cNvSpPr>
          <p:nvPr>
            <p:ph type="sldNum" sz="quarter" idx="12"/>
          </p:nvPr>
        </p:nvSpPr>
        <p:spPr/>
        <p:txBody>
          <a:bodyPr/>
          <a:lstStyle/>
          <a:p>
            <a:fld id="{551115BC-487E-4422-894C-CB7CD3E79223}" type="slidenum">
              <a:rPr lang="sv-SE" smtClean="0"/>
              <a:t>27</a:t>
            </a:fld>
            <a:endParaRPr lang="sv-SE"/>
          </a:p>
        </p:txBody>
      </p:sp>
      <p:sp>
        <p:nvSpPr>
          <p:cNvPr id="5" name="TextBox 4"/>
          <p:cNvSpPr txBox="1"/>
          <p:nvPr/>
        </p:nvSpPr>
        <p:spPr>
          <a:xfrm>
            <a:off x="323528" y="1628801"/>
            <a:ext cx="8352928" cy="369332"/>
          </a:xfrm>
          <a:prstGeom prst="rect">
            <a:avLst/>
          </a:prstGeom>
          <a:noFill/>
        </p:spPr>
        <p:txBody>
          <a:bodyPr wrap="square" rtlCol="0">
            <a:spAutoFit/>
          </a:bodyPr>
          <a:lstStyle/>
          <a:p>
            <a:r>
              <a:rPr lang="en-US"/>
              <a:t>Detector resolution:   Front panel – 15 mm /  Second panel – 8 mm / Rear panel – 3 mm</a:t>
            </a:r>
          </a:p>
        </p:txBody>
      </p:sp>
      <p:pic>
        <p:nvPicPr>
          <p:cNvPr id="6" name="Picture 5" descr="TG2-resolution-plots-L1-10.0m-5.0A-l (dragged).pdf"/>
          <p:cNvPicPr>
            <a:picLocks noChangeAspect="1"/>
          </p:cNvPicPr>
          <p:nvPr/>
        </p:nvPicPr>
        <p:blipFill rotWithShape="1">
          <a:blip r:embed="rId2">
            <a:extLst>
              <a:ext uri="{28A0092B-C50C-407E-A947-70E740481C1C}">
                <a14:useLocalDpi xmlns:a14="http://schemas.microsoft.com/office/drawing/2010/main" val="0"/>
              </a:ext>
            </a:extLst>
          </a:blip>
          <a:srcRect l="4924" r="7694"/>
          <a:stretch/>
        </p:blipFill>
        <p:spPr>
          <a:xfrm>
            <a:off x="142239" y="2348880"/>
            <a:ext cx="4429761" cy="3600400"/>
          </a:xfrm>
          <a:prstGeom prst="rect">
            <a:avLst/>
          </a:prstGeom>
        </p:spPr>
      </p:pic>
      <p:pic>
        <p:nvPicPr>
          <p:cNvPr id="7" name="Picture 6" descr="TG2-resolution-plots-L1-10.0m-5.0A-l (dragged).pdf"/>
          <p:cNvPicPr>
            <a:picLocks noChangeAspect="1"/>
          </p:cNvPicPr>
          <p:nvPr/>
        </p:nvPicPr>
        <p:blipFill rotWithShape="1">
          <a:blip r:embed="rId3">
            <a:extLst>
              <a:ext uri="{28A0092B-C50C-407E-A947-70E740481C1C}">
                <a14:useLocalDpi xmlns:a14="http://schemas.microsoft.com/office/drawing/2010/main" val="0"/>
              </a:ext>
            </a:extLst>
          </a:blip>
          <a:srcRect l="6265" r="7556" b="3544"/>
          <a:stretch/>
        </p:blipFill>
        <p:spPr>
          <a:xfrm>
            <a:off x="4673601" y="2348879"/>
            <a:ext cx="4368800" cy="3472801"/>
          </a:xfrm>
          <a:prstGeom prst="rect">
            <a:avLst/>
          </a:prstGeom>
        </p:spPr>
      </p:pic>
      <p:sp>
        <p:nvSpPr>
          <p:cNvPr id="3" name="TextBox 2"/>
          <p:cNvSpPr txBox="1"/>
          <p:nvPr/>
        </p:nvSpPr>
        <p:spPr>
          <a:xfrm>
            <a:off x="1475656" y="6300028"/>
            <a:ext cx="6120680" cy="369332"/>
          </a:xfrm>
          <a:prstGeom prst="rect">
            <a:avLst/>
          </a:prstGeom>
          <a:noFill/>
        </p:spPr>
        <p:txBody>
          <a:bodyPr wrap="square" rtlCol="0">
            <a:spAutoFit/>
          </a:bodyPr>
          <a:lstStyle/>
          <a:p>
            <a:r>
              <a:rPr lang="en-US"/>
              <a:t>Final geometry and resolution to be determined during Phase 2</a:t>
            </a:r>
          </a:p>
        </p:txBody>
      </p:sp>
    </p:spTree>
    <p:extLst>
      <p:ext uri="{BB962C8B-B14F-4D97-AF65-F5344CB8AC3E}">
        <p14:creationId xmlns:p14="http://schemas.microsoft.com/office/powerpoint/2010/main" val="41542089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t>28</a:t>
            </a:fld>
            <a:endParaRPr lang="sv-SE"/>
          </a:p>
        </p:txBody>
      </p:sp>
      <p:sp>
        <p:nvSpPr>
          <p:cNvPr id="5" name="Title 1"/>
          <p:cNvSpPr>
            <a:spLocks noGrp="1"/>
          </p:cNvSpPr>
          <p:nvPr>
            <p:ph type="title"/>
          </p:nvPr>
        </p:nvSpPr>
        <p:spPr>
          <a:xfrm>
            <a:off x="457200" y="274638"/>
            <a:ext cx="7139136" cy="1143000"/>
          </a:xfrm>
        </p:spPr>
        <p:txBody>
          <a:bodyPr/>
          <a:lstStyle/>
          <a:p>
            <a:r>
              <a:rPr lang="en-US" dirty="0" smtClean="0"/>
              <a:t>Key Components - Detectors</a:t>
            </a:r>
            <a:endParaRPr lang="en-US" dirty="0"/>
          </a:p>
        </p:txBody>
      </p:sp>
      <p:pic>
        <p:nvPicPr>
          <p:cNvPr id="8" name="Picture 7" descr="Screen Shot 2014-09-29 at 06.50.2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600" y="1556792"/>
            <a:ext cx="6760134" cy="4921918"/>
          </a:xfrm>
          <a:prstGeom prst="rect">
            <a:avLst/>
          </a:prstGeom>
        </p:spPr>
      </p:pic>
    </p:spTree>
    <p:extLst>
      <p:ext uri="{BB962C8B-B14F-4D97-AF65-F5344CB8AC3E}">
        <p14:creationId xmlns:p14="http://schemas.microsoft.com/office/powerpoint/2010/main" val="221822793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t>29</a:t>
            </a:fld>
            <a:endParaRPr lang="sv-SE"/>
          </a:p>
        </p:txBody>
      </p:sp>
      <p:sp>
        <p:nvSpPr>
          <p:cNvPr id="5" name="Title 1"/>
          <p:cNvSpPr>
            <a:spLocks noGrp="1"/>
          </p:cNvSpPr>
          <p:nvPr>
            <p:ph type="title"/>
          </p:nvPr>
        </p:nvSpPr>
        <p:spPr>
          <a:xfrm>
            <a:off x="457200" y="274638"/>
            <a:ext cx="7139136" cy="1143000"/>
          </a:xfrm>
        </p:spPr>
        <p:txBody>
          <a:bodyPr/>
          <a:lstStyle/>
          <a:p>
            <a:r>
              <a:rPr lang="en-US" dirty="0" smtClean="0"/>
              <a:t>Key Components - Detectors</a:t>
            </a:r>
            <a:endParaRPr lang="en-US" dirty="0"/>
          </a:p>
        </p:txBody>
      </p:sp>
      <p:pic>
        <p:nvPicPr>
          <p:cNvPr id="6" name="Picture 5" descr="Screen Shot 2014-09-29 at 06.50.3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1700808"/>
            <a:ext cx="7646888" cy="4498696"/>
          </a:xfrm>
          <a:prstGeom prst="rect">
            <a:avLst/>
          </a:prstGeom>
        </p:spPr>
      </p:pic>
    </p:spTree>
    <p:extLst>
      <p:ext uri="{BB962C8B-B14F-4D97-AF65-F5344CB8AC3E}">
        <p14:creationId xmlns:p14="http://schemas.microsoft.com/office/powerpoint/2010/main" val="390476349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157" y="0"/>
            <a:ext cx="5161686" cy="1441531"/>
          </a:xfrm>
        </p:spPr>
        <p:txBody>
          <a:bodyPr/>
          <a:lstStyle/>
          <a:p>
            <a:pPr algn="ctr"/>
            <a:r>
              <a:rPr lang="en-US"/>
              <a:t>The LoKI Team</a:t>
            </a:r>
          </a:p>
        </p:txBody>
      </p:sp>
      <p:sp>
        <p:nvSpPr>
          <p:cNvPr id="4" name="Rectangle 3"/>
          <p:cNvSpPr/>
          <p:nvPr/>
        </p:nvSpPr>
        <p:spPr>
          <a:xfrm>
            <a:off x="1299838" y="1504207"/>
            <a:ext cx="2601381" cy="2003902"/>
          </a:xfrm>
          <a:prstGeom prst="rect">
            <a:avLst/>
          </a:prstGeom>
        </p:spPr>
        <p:txBody>
          <a:bodyPr wrap="square" lIns="64282" tIns="32141" rIns="64282" bIns="32141">
            <a:spAutoFit/>
          </a:bodyPr>
          <a:lstStyle/>
          <a:p>
            <a:r>
              <a:rPr lang="en-US"/>
              <a:t>Lead Instrument Scientist </a:t>
            </a:r>
          </a:p>
          <a:p>
            <a:r>
              <a:rPr lang="en-US" b="1"/>
              <a:t>Andrew Jackson											</a:t>
            </a:r>
          </a:p>
        </p:txBody>
      </p:sp>
      <p:sp>
        <p:nvSpPr>
          <p:cNvPr id="5" name="Rectangle 4"/>
          <p:cNvSpPr/>
          <p:nvPr/>
        </p:nvSpPr>
        <p:spPr>
          <a:xfrm>
            <a:off x="1770632" y="3649992"/>
            <a:ext cx="5210022" cy="2942620"/>
          </a:xfrm>
          <a:prstGeom prst="rect">
            <a:avLst/>
          </a:prstGeom>
        </p:spPr>
        <p:txBody>
          <a:bodyPr wrap="square" lIns="64282" tIns="32141" rIns="64282" bIns="32141">
            <a:spAutoFit/>
          </a:bodyPr>
          <a:lstStyle/>
          <a:p>
            <a:pPr algn="ctr"/>
            <a:r>
              <a:rPr lang="en-US" sz="1700" b="1"/>
              <a:t>Kalliopi Kanaki</a:t>
            </a:r>
            <a:r>
              <a:rPr lang="en-US" sz="1700"/>
              <a:t>, Scott Kolya (</a:t>
            </a:r>
            <a:r>
              <a:rPr lang="en-US" sz="1700" i="1"/>
              <a:t>Detectors)</a:t>
            </a:r>
          </a:p>
          <a:p>
            <a:pPr algn="ctr"/>
            <a:r>
              <a:rPr lang="en-US" sz="1700" b="1"/>
              <a:t>Erik Nilsson</a:t>
            </a:r>
            <a:r>
              <a:rPr lang="en-US" sz="1700"/>
              <a:t>, Robin Petterson (</a:t>
            </a:r>
            <a:r>
              <a:rPr lang="en-US" sz="1700" i="1"/>
              <a:t>Choppers)</a:t>
            </a:r>
          </a:p>
          <a:p>
            <a:pPr algn="ctr"/>
            <a:r>
              <a:rPr lang="en-US" sz="1700" b="1"/>
              <a:t>Carolin Zendler </a:t>
            </a:r>
            <a:r>
              <a:rPr lang="en-US" sz="1700"/>
              <a:t>(</a:t>
            </a:r>
            <a:r>
              <a:rPr lang="en-US" sz="1700" i="1"/>
              <a:t>Optics)</a:t>
            </a:r>
            <a:endParaRPr lang="en-US" sz="1700"/>
          </a:p>
          <a:p>
            <a:pPr algn="ctr"/>
            <a:r>
              <a:rPr lang="en-US" sz="1700" b="1"/>
              <a:t>Natalyiia Cherkashyna </a:t>
            </a:r>
            <a:r>
              <a:rPr lang="en-US" sz="1700"/>
              <a:t>(</a:t>
            </a:r>
            <a:r>
              <a:rPr lang="en-US" sz="1700" i="1"/>
              <a:t>Shielding</a:t>
            </a:r>
            <a:r>
              <a:rPr lang="en-US" sz="1700"/>
              <a:t>)</a:t>
            </a:r>
          </a:p>
          <a:p>
            <a:pPr algn="ctr"/>
            <a:r>
              <a:rPr lang="en-US" sz="1700" b="1"/>
              <a:t>Anders Sandström </a:t>
            </a:r>
            <a:r>
              <a:rPr lang="en-US" sz="1700"/>
              <a:t>(</a:t>
            </a:r>
            <a:r>
              <a:rPr lang="en-US" sz="1700" i="1"/>
              <a:t>Motion Control</a:t>
            </a:r>
            <a:r>
              <a:rPr lang="en-US" sz="1700"/>
              <a:t>)</a:t>
            </a:r>
            <a:endParaRPr lang="en-US" sz="1700" i="1"/>
          </a:p>
          <a:p>
            <a:pPr algn="ctr"/>
            <a:r>
              <a:rPr lang="en-US" sz="1700" b="1"/>
              <a:t>Torben Nielsen </a:t>
            </a:r>
            <a:r>
              <a:rPr lang="en-US" sz="1700"/>
              <a:t>(</a:t>
            </a:r>
            <a:r>
              <a:rPr lang="en-US" sz="1700" i="1"/>
              <a:t>Software)</a:t>
            </a:r>
            <a:endParaRPr lang="en-US" sz="1700" b="1"/>
          </a:p>
          <a:p>
            <a:pPr algn="ctr"/>
            <a:r>
              <a:rPr lang="en-US" sz="1700" b="1"/>
              <a:t>Anders Petterson </a:t>
            </a:r>
            <a:r>
              <a:rPr lang="en-US" sz="1700"/>
              <a:t>(</a:t>
            </a:r>
            <a:r>
              <a:rPr lang="en-US" sz="1700" i="1"/>
              <a:t>Sample Environment</a:t>
            </a:r>
            <a:r>
              <a:rPr lang="en-US" sz="1700"/>
              <a:t>)</a:t>
            </a:r>
          </a:p>
          <a:p>
            <a:pPr algn="ctr"/>
            <a:r>
              <a:rPr lang="en-US" sz="1700" b="1"/>
              <a:t>Peter Ladd</a:t>
            </a:r>
            <a:r>
              <a:rPr lang="en-US" sz="1700"/>
              <a:t>, Marcelo Ferreira (</a:t>
            </a:r>
            <a:r>
              <a:rPr lang="en-US" sz="1700" i="1"/>
              <a:t>Vacuum</a:t>
            </a:r>
            <a:r>
              <a:rPr lang="en-US" sz="1700"/>
              <a:t>)</a:t>
            </a:r>
          </a:p>
          <a:p>
            <a:pPr algn="ctr"/>
            <a:r>
              <a:rPr lang="en-US" sz="1700" b="1"/>
              <a:t>Stuart Birch </a:t>
            </a:r>
            <a:r>
              <a:rPr lang="en-US" sz="1700"/>
              <a:t>(</a:t>
            </a:r>
            <a:r>
              <a:rPr lang="en-US" sz="1700" i="1"/>
              <a:t>PSS</a:t>
            </a:r>
            <a:r>
              <a:rPr lang="en-US" sz="1700"/>
              <a:t>)</a:t>
            </a:r>
          </a:p>
          <a:p>
            <a:pPr algn="ctr"/>
            <a:endParaRPr lang="en-US" sz="1700" i="1"/>
          </a:p>
          <a:p>
            <a:pPr algn="ctr"/>
            <a:r>
              <a:rPr lang="en-US" sz="1700"/>
              <a:t>Stewart Pullen,Hanna Wacklin</a:t>
            </a:r>
          </a:p>
        </p:txBody>
      </p:sp>
      <p:sp>
        <p:nvSpPr>
          <p:cNvPr id="8" name="Rectangle 7"/>
          <p:cNvSpPr/>
          <p:nvPr/>
        </p:nvSpPr>
        <p:spPr>
          <a:xfrm>
            <a:off x="5201057" y="1535386"/>
            <a:ext cx="2643107" cy="627371"/>
          </a:xfrm>
          <a:prstGeom prst="rect">
            <a:avLst/>
          </a:prstGeom>
        </p:spPr>
        <p:txBody>
          <a:bodyPr wrap="square" lIns="64282" tIns="32141" rIns="64282" bIns="32141">
            <a:spAutoFit/>
          </a:bodyPr>
          <a:lstStyle/>
          <a:p>
            <a:pPr algn="r"/>
            <a:r>
              <a:rPr lang="en-US"/>
              <a:t>Lead Instrument Engineer</a:t>
            </a:r>
          </a:p>
          <a:p>
            <a:pPr algn="r"/>
            <a:r>
              <a:rPr lang="en-US" b="1"/>
              <a:t>Clara Lopez</a:t>
            </a:r>
          </a:p>
        </p:txBody>
      </p:sp>
      <p:sp>
        <p:nvSpPr>
          <p:cNvPr id="12" name="Rectangle 11"/>
          <p:cNvSpPr/>
          <p:nvPr/>
        </p:nvSpPr>
        <p:spPr>
          <a:xfrm>
            <a:off x="2085395" y="2324205"/>
            <a:ext cx="4570325" cy="1103308"/>
          </a:xfrm>
          <a:prstGeom prst="rect">
            <a:avLst/>
          </a:prstGeom>
        </p:spPr>
        <p:txBody>
          <a:bodyPr lIns="64282" tIns="32141" rIns="64282" bIns="32141">
            <a:spAutoFit/>
          </a:bodyPr>
          <a:lstStyle/>
          <a:p>
            <a:pPr algn="ctr"/>
            <a:r>
              <a:rPr lang="en-GB" sz="1700" b="1" dirty="0">
                <a:solidFill>
                  <a:srgbClr val="000000"/>
                </a:solidFill>
              </a:rPr>
              <a:t>Scientific Partners</a:t>
            </a:r>
          </a:p>
          <a:p>
            <a:pPr algn="ctr"/>
            <a:r>
              <a:rPr lang="en-GB" sz="1700" dirty="0">
                <a:solidFill>
                  <a:srgbClr val="000000"/>
                </a:solidFill>
              </a:rPr>
              <a:t>Prof. Adrian Rennie, Uppsala University</a:t>
            </a:r>
          </a:p>
          <a:p>
            <a:pPr algn="ctr"/>
            <a:r>
              <a:rPr lang="en-GB" sz="1700" dirty="0">
                <a:solidFill>
                  <a:srgbClr val="000000"/>
                </a:solidFill>
              </a:rPr>
              <a:t>Prof. Lise Arleth, Copenhagen University</a:t>
            </a:r>
          </a:p>
          <a:p>
            <a:pPr algn="ctr"/>
            <a:r>
              <a:rPr lang="en-GB" sz="1700" dirty="0">
                <a:solidFill>
                  <a:srgbClr val="000000"/>
                </a:solidFill>
              </a:rPr>
              <a:t>Dr. Joachim Kohlbrecher and Dr. Gergely Nagy, PSI</a:t>
            </a:r>
          </a:p>
        </p:txBody>
      </p:sp>
      <p:pic>
        <p:nvPicPr>
          <p:cNvPr id="13" name="Picture 12" descr="denmark.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8338" y="2901113"/>
            <a:ext cx="241352" cy="241245"/>
          </a:xfrm>
          <a:prstGeom prst="rect">
            <a:avLst/>
          </a:prstGeom>
        </p:spPr>
      </p:pic>
      <p:pic>
        <p:nvPicPr>
          <p:cNvPr id="14" name="Picture 13" descr="switzerlan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1821" y="3155246"/>
            <a:ext cx="234384" cy="234280"/>
          </a:xfrm>
          <a:prstGeom prst="rect">
            <a:avLst/>
          </a:prstGeom>
        </p:spPr>
      </p:pic>
      <p:pic>
        <p:nvPicPr>
          <p:cNvPr id="15" name="Picture 14" descr="swede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1771" y="2633853"/>
            <a:ext cx="254485" cy="254371"/>
          </a:xfrm>
          <a:prstGeom prst="rect">
            <a:avLst/>
          </a:prstGeom>
        </p:spPr>
      </p:pic>
      <p:pic>
        <p:nvPicPr>
          <p:cNvPr id="3" name="Picture 2"/>
          <p:cNvPicPr>
            <a:picLocks noChangeAspect="1"/>
          </p:cNvPicPr>
          <p:nvPr/>
        </p:nvPicPr>
        <p:blipFill>
          <a:blip r:embed="rId5"/>
          <a:stretch>
            <a:fillRect/>
          </a:stretch>
        </p:blipFill>
        <p:spPr>
          <a:xfrm>
            <a:off x="395536" y="6021288"/>
            <a:ext cx="792088" cy="487439"/>
          </a:xfrm>
          <a:prstGeom prst="rect">
            <a:avLst/>
          </a:prstGeom>
        </p:spPr>
      </p:pic>
      <p:pic>
        <p:nvPicPr>
          <p:cNvPr id="6" name="Picture 5"/>
          <p:cNvPicPr>
            <a:picLocks noChangeAspect="1"/>
          </p:cNvPicPr>
          <p:nvPr/>
        </p:nvPicPr>
        <p:blipFill>
          <a:blip r:embed="rId6"/>
          <a:stretch>
            <a:fillRect/>
          </a:stretch>
        </p:blipFill>
        <p:spPr>
          <a:xfrm>
            <a:off x="7884368" y="5949280"/>
            <a:ext cx="792088" cy="538214"/>
          </a:xfrm>
          <a:prstGeom prst="rect">
            <a:avLst/>
          </a:prstGeom>
        </p:spPr>
      </p:pic>
    </p:spTree>
    <p:extLst>
      <p:ext uri="{BB962C8B-B14F-4D97-AF65-F5344CB8AC3E}">
        <p14:creationId xmlns:p14="http://schemas.microsoft.com/office/powerpoint/2010/main" val="231977858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Key Components - Detectors</a:t>
            </a:r>
          </a:p>
        </p:txBody>
      </p:sp>
      <p:sp>
        <p:nvSpPr>
          <p:cNvPr id="4" name="Slide Number Placeholder 3"/>
          <p:cNvSpPr>
            <a:spLocks noGrp="1"/>
          </p:cNvSpPr>
          <p:nvPr>
            <p:ph type="sldNum" sz="quarter" idx="12"/>
          </p:nvPr>
        </p:nvSpPr>
        <p:spPr/>
        <p:txBody>
          <a:bodyPr/>
          <a:lstStyle/>
          <a:p>
            <a:fld id="{551115BC-487E-4422-894C-CB7CD3E79223}" type="slidenum">
              <a:rPr lang="sv-SE" smtClean="0"/>
              <a:t>30</a:t>
            </a:fld>
            <a:endParaRPr lang="sv-SE"/>
          </a:p>
        </p:txBody>
      </p:sp>
      <p:sp>
        <p:nvSpPr>
          <p:cNvPr id="5" name="Slide Number Placeholder 1"/>
          <p:cNvSpPr txBox="1">
            <a:spLocks/>
          </p:cNvSpPr>
          <p:nvPr/>
        </p:nvSpPr>
        <p:spPr>
          <a:xfrm>
            <a:off x="6553200" y="6356350"/>
            <a:ext cx="2133600" cy="365125"/>
          </a:xfrm>
          <a:prstGeom prst="rect">
            <a:avLst/>
          </a:prstGeom>
        </p:spPr>
        <p:txBody>
          <a:bodyPr vert="horz" lIns="91440" tIns="45720" rIns="91440" bIns="45720" rtlCol="0" anchor="ctr"/>
          <a:lstStyle>
            <a:defPPr>
              <a:defRPr lang="sv-S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F6445A-A812-8445-B4E2-A82A690EC9B3}" type="slidenum">
              <a:rPr lang="en-US" smtClean="0">
                <a:latin typeface="Calibri"/>
                <a:cs typeface="Calibri"/>
              </a:rPr>
              <a:pPr/>
              <a:t>30</a:t>
            </a:fld>
            <a:endParaRPr lang="en-US">
              <a:latin typeface="Calibri"/>
              <a:cs typeface="Calibri"/>
            </a:endParaRPr>
          </a:p>
        </p:txBody>
      </p:sp>
      <p:grpSp>
        <p:nvGrpSpPr>
          <p:cNvPr id="6" name="Group 15"/>
          <p:cNvGrpSpPr>
            <a:grpSpLocks/>
          </p:cNvGrpSpPr>
          <p:nvPr/>
        </p:nvGrpSpPr>
        <p:grpSpPr bwMode="auto">
          <a:xfrm>
            <a:off x="539552" y="2780928"/>
            <a:ext cx="3445928" cy="3775528"/>
            <a:chOff x="228600" y="1087438"/>
            <a:chExt cx="5562600" cy="5181600"/>
          </a:xfrm>
        </p:grpSpPr>
        <p:pic>
          <p:nvPicPr>
            <p:cNvPr id="7" name="Picture 5"/>
            <p:cNvPicPr>
              <a:picLocks noChangeAspect="1" noChangeArrowheads="1"/>
            </p:cNvPicPr>
            <p:nvPr/>
          </p:nvPicPr>
          <p:blipFill>
            <a:blip r:embed="rId2">
              <a:extLst>
                <a:ext uri="{28A0092B-C50C-407E-A947-70E740481C1C}">
                  <a14:useLocalDpi xmlns:a14="http://schemas.microsoft.com/office/drawing/2010/main" val="0"/>
                </a:ext>
              </a:extLst>
            </a:blip>
            <a:srcRect l="8214" t="14075" r="13571" b="19260"/>
            <a:stretch>
              <a:fillRect/>
            </a:stretch>
          </p:blipFill>
          <p:spPr bwMode="auto">
            <a:xfrm>
              <a:off x="228600" y="1087438"/>
              <a:ext cx="55626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 name="Text Box 8"/>
            <p:cNvSpPr txBox="1">
              <a:spLocks noChangeArrowheads="1"/>
            </p:cNvSpPr>
            <p:nvPr/>
          </p:nvSpPr>
          <p:spPr bwMode="auto">
            <a:xfrm>
              <a:off x="4210897" y="2054982"/>
              <a:ext cx="1009212" cy="365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it-IT">
                  <a:latin typeface="Calibri"/>
                  <a:cs typeface="Calibri"/>
                </a:rPr>
                <a:t>GEM</a:t>
              </a:r>
            </a:p>
          </p:txBody>
        </p:sp>
        <p:sp>
          <p:nvSpPr>
            <p:cNvPr id="9" name="Text Box 53"/>
            <p:cNvSpPr txBox="1">
              <a:spLocks noChangeArrowheads="1"/>
            </p:cNvSpPr>
            <p:nvPr/>
          </p:nvSpPr>
          <p:spPr bwMode="auto">
            <a:xfrm>
              <a:off x="2899943" y="1571992"/>
              <a:ext cx="431302" cy="36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it-IT" dirty="0">
                  <a:latin typeface="Calibri"/>
                  <a:cs typeface="Calibri"/>
                </a:rPr>
                <a:t>1</a:t>
              </a:r>
            </a:p>
          </p:txBody>
        </p:sp>
        <p:sp>
          <p:nvSpPr>
            <p:cNvPr id="10" name="Text Box 54"/>
            <p:cNvSpPr txBox="1">
              <a:spLocks noChangeArrowheads="1"/>
            </p:cNvSpPr>
            <p:nvPr/>
          </p:nvSpPr>
          <p:spPr bwMode="auto">
            <a:xfrm>
              <a:off x="3581843" y="2159709"/>
              <a:ext cx="502902" cy="36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it-IT" dirty="0">
                  <a:latin typeface="Calibri"/>
                  <a:cs typeface="Calibri"/>
                </a:rPr>
                <a:t>2</a:t>
              </a:r>
            </a:p>
          </p:txBody>
        </p:sp>
        <p:sp>
          <p:nvSpPr>
            <p:cNvPr id="11" name="Text Box 55"/>
            <p:cNvSpPr txBox="1">
              <a:spLocks noChangeArrowheads="1"/>
            </p:cNvSpPr>
            <p:nvPr/>
          </p:nvSpPr>
          <p:spPr bwMode="auto">
            <a:xfrm>
              <a:off x="4475133" y="2745862"/>
              <a:ext cx="576206" cy="365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it-IT" dirty="0">
                  <a:latin typeface="Calibri"/>
                  <a:cs typeface="Calibri"/>
                </a:rPr>
                <a:t>3</a:t>
              </a:r>
            </a:p>
          </p:txBody>
        </p:sp>
        <p:sp>
          <p:nvSpPr>
            <p:cNvPr id="12" name="Text Box 4"/>
            <p:cNvSpPr txBox="1">
              <a:spLocks noChangeArrowheads="1"/>
            </p:cNvSpPr>
            <p:nvPr/>
          </p:nvSpPr>
          <p:spPr bwMode="auto">
            <a:xfrm>
              <a:off x="4330229" y="3838454"/>
              <a:ext cx="704061" cy="393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it-IT" sz="2000" baseline="30000" dirty="0">
                  <a:solidFill>
                    <a:srgbClr val="0000FF"/>
                  </a:solidFill>
                  <a:latin typeface="Calibri"/>
                  <a:cs typeface="Calibri"/>
                </a:rPr>
                <a:t>3</a:t>
              </a:r>
              <a:r>
                <a:rPr lang="it-IT" sz="2000" dirty="0">
                  <a:solidFill>
                    <a:srgbClr val="0000FF"/>
                  </a:solidFill>
                  <a:latin typeface="Calibri"/>
                  <a:cs typeface="Calibri"/>
                </a:rPr>
                <a:t>He</a:t>
              </a:r>
              <a:r>
                <a:rPr lang="it-IT" dirty="0">
                  <a:solidFill>
                    <a:srgbClr val="0000FF"/>
                  </a:solidFill>
                  <a:latin typeface="Calibri"/>
                  <a:cs typeface="Calibri"/>
                </a:rPr>
                <a:t> </a:t>
              </a:r>
            </a:p>
          </p:txBody>
        </p:sp>
        <p:sp>
          <p:nvSpPr>
            <p:cNvPr id="13" name="Text Box 53"/>
            <p:cNvSpPr txBox="1">
              <a:spLocks noChangeArrowheads="1"/>
            </p:cNvSpPr>
            <p:nvPr/>
          </p:nvSpPr>
          <p:spPr bwMode="auto">
            <a:xfrm>
              <a:off x="2910172" y="3857211"/>
              <a:ext cx="433007" cy="365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it-IT" dirty="0">
                  <a:solidFill>
                    <a:srgbClr val="0000FF"/>
                  </a:solidFill>
                  <a:latin typeface="Calibri"/>
                  <a:cs typeface="Calibri"/>
                </a:rPr>
                <a:t>1</a:t>
              </a:r>
            </a:p>
          </p:txBody>
        </p:sp>
        <p:sp>
          <p:nvSpPr>
            <p:cNvPr id="14" name="Text Box 53"/>
            <p:cNvSpPr txBox="1">
              <a:spLocks noChangeArrowheads="1"/>
            </p:cNvSpPr>
            <p:nvPr/>
          </p:nvSpPr>
          <p:spPr bwMode="auto">
            <a:xfrm>
              <a:off x="3549454" y="4588731"/>
              <a:ext cx="431301" cy="36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it-IT" dirty="0">
                  <a:solidFill>
                    <a:srgbClr val="0000FF"/>
                  </a:solidFill>
                  <a:latin typeface="Calibri"/>
                  <a:cs typeface="Calibri"/>
                </a:rPr>
                <a:t>2</a:t>
              </a:r>
            </a:p>
          </p:txBody>
        </p:sp>
        <p:sp>
          <p:nvSpPr>
            <p:cNvPr id="15" name="Text Box 53"/>
            <p:cNvSpPr txBox="1">
              <a:spLocks noChangeArrowheads="1"/>
            </p:cNvSpPr>
            <p:nvPr/>
          </p:nvSpPr>
          <p:spPr bwMode="auto">
            <a:xfrm>
              <a:off x="4720617" y="5040459"/>
              <a:ext cx="431302" cy="365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it-IT" dirty="0">
                  <a:solidFill>
                    <a:srgbClr val="0000FF"/>
                  </a:solidFill>
                  <a:latin typeface="Calibri"/>
                  <a:cs typeface="Calibri"/>
                </a:rPr>
                <a:t>3</a:t>
              </a:r>
            </a:p>
          </p:txBody>
        </p:sp>
      </p:grpSp>
      <p:sp>
        <p:nvSpPr>
          <p:cNvPr id="16" name="Text Box 6"/>
          <p:cNvSpPr txBox="1">
            <a:spLocks noChangeArrowheads="1"/>
          </p:cNvSpPr>
          <p:nvPr/>
        </p:nvSpPr>
        <p:spPr bwMode="auto">
          <a:xfrm>
            <a:off x="107504" y="1844824"/>
            <a:ext cx="874236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it-IT" sz="2800" dirty="0" err="1">
                <a:solidFill>
                  <a:srgbClr val="000000"/>
                </a:solidFill>
                <a:latin typeface="Calibri"/>
                <a:cs typeface="Calibri"/>
              </a:rPr>
              <a:t>Comparison</a:t>
            </a:r>
            <a:r>
              <a:rPr lang="it-IT" sz="2800" dirty="0">
                <a:solidFill>
                  <a:srgbClr val="000000"/>
                </a:solidFill>
                <a:latin typeface="Calibri"/>
                <a:cs typeface="Calibri"/>
              </a:rPr>
              <a:t> with INES </a:t>
            </a:r>
            <a:r>
              <a:rPr lang="it-IT" sz="2800" baseline="30000" dirty="0">
                <a:solidFill>
                  <a:srgbClr val="000000"/>
                </a:solidFill>
                <a:latin typeface="Calibri"/>
                <a:cs typeface="Calibri"/>
              </a:rPr>
              <a:t>3</a:t>
            </a:r>
            <a:r>
              <a:rPr lang="it-IT" sz="2800" dirty="0">
                <a:solidFill>
                  <a:srgbClr val="000000"/>
                </a:solidFill>
                <a:latin typeface="Calibri"/>
                <a:cs typeface="Calibri"/>
              </a:rPr>
              <a:t>He </a:t>
            </a:r>
            <a:r>
              <a:rPr lang="it-IT" sz="2800" dirty="0" err="1">
                <a:solidFill>
                  <a:srgbClr val="000000"/>
                </a:solidFill>
                <a:latin typeface="Calibri"/>
                <a:cs typeface="Calibri"/>
              </a:rPr>
              <a:t>tubes</a:t>
            </a:r>
            <a:r>
              <a:rPr lang="it-IT" sz="2800" dirty="0">
                <a:solidFill>
                  <a:srgbClr val="000000"/>
                </a:solidFill>
                <a:latin typeface="Calibri"/>
                <a:cs typeface="Calibri"/>
              </a:rPr>
              <a:t> </a:t>
            </a:r>
            <a:r>
              <a:rPr lang="it-IT" sz="2800" dirty="0" err="1">
                <a:solidFill>
                  <a:srgbClr val="000000"/>
                </a:solidFill>
                <a:latin typeface="Calibri"/>
                <a:cs typeface="Calibri"/>
              </a:rPr>
              <a:t>at</a:t>
            </a:r>
            <a:r>
              <a:rPr lang="it-IT" sz="2800" dirty="0">
                <a:solidFill>
                  <a:srgbClr val="000000"/>
                </a:solidFill>
                <a:latin typeface="Calibri"/>
                <a:cs typeface="Calibri"/>
              </a:rPr>
              <a:t> 90°</a:t>
            </a:r>
            <a:endParaRPr lang="en-GB" sz="2800" dirty="0">
              <a:solidFill>
                <a:srgbClr val="000000"/>
              </a:solidFill>
              <a:latin typeface="Calibri"/>
              <a:cs typeface="Calibri"/>
            </a:endParaRPr>
          </a:p>
        </p:txBody>
      </p:sp>
      <p:grpSp>
        <p:nvGrpSpPr>
          <p:cNvPr id="17" name="Group 11"/>
          <p:cNvGrpSpPr>
            <a:grpSpLocks/>
          </p:cNvGrpSpPr>
          <p:nvPr/>
        </p:nvGrpSpPr>
        <p:grpSpPr bwMode="auto">
          <a:xfrm>
            <a:off x="3995936" y="3717032"/>
            <a:ext cx="4961803" cy="2552967"/>
            <a:chOff x="3333750" y="914400"/>
            <a:chExt cx="5957611" cy="3251513"/>
          </a:xfrm>
        </p:grpSpPr>
        <p:pic>
          <p:nvPicPr>
            <p:cNvPr id="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1230" y="1362354"/>
              <a:ext cx="3582988"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Connettore 2 11"/>
            <p:cNvCxnSpPr/>
            <p:nvPr/>
          </p:nvCxnSpPr>
          <p:spPr>
            <a:xfrm>
              <a:off x="4310063" y="2705272"/>
              <a:ext cx="1441450" cy="0"/>
            </a:xfrm>
            <a:prstGeom prst="straightConnector1">
              <a:avLst/>
            </a:prstGeom>
            <a:ln w="38100" cmpd="dbl">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0" name="Connettore 2 12"/>
            <p:cNvCxnSpPr/>
            <p:nvPr/>
          </p:nvCxnSpPr>
          <p:spPr>
            <a:xfrm>
              <a:off x="7478713" y="2633829"/>
              <a:ext cx="1223962" cy="0"/>
            </a:xfrm>
            <a:prstGeom prst="straightConnector1">
              <a:avLst/>
            </a:prstGeom>
            <a:ln w="38100" cmpd="dbl">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1" name="Connettore 2 22"/>
            <p:cNvCxnSpPr/>
            <p:nvPr/>
          </p:nvCxnSpPr>
          <p:spPr>
            <a:xfrm>
              <a:off x="6584950" y="1536760"/>
              <a:ext cx="30163" cy="1024037"/>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CasellaDiTesto 39"/>
            <p:cNvSpPr txBox="1">
              <a:spLocks noChangeArrowheads="1"/>
            </p:cNvSpPr>
            <p:nvPr/>
          </p:nvSpPr>
          <p:spPr bwMode="auto">
            <a:xfrm>
              <a:off x="3333750" y="2705100"/>
              <a:ext cx="2057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600">
                  <a:ea typeface="MS PGothic" charset="0"/>
                  <a:cs typeface="MS PGothic" charset="0"/>
                </a:rPr>
                <a:t>Incident neutron beam</a:t>
              </a:r>
            </a:p>
          </p:txBody>
        </p:sp>
        <p:sp>
          <p:nvSpPr>
            <p:cNvPr id="23" name="CasellaDiTesto 40"/>
            <p:cNvSpPr txBox="1">
              <a:spLocks noChangeArrowheads="1"/>
            </p:cNvSpPr>
            <p:nvPr/>
          </p:nvSpPr>
          <p:spPr bwMode="auto">
            <a:xfrm>
              <a:off x="7843837" y="1676400"/>
              <a:ext cx="1447524" cy="105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600" dirty="0" err="1">
                  <a:ea typeface="MS PGothic" charset="0"/>
                  <a:cs typeface="MS PGothic" charset="0"/>
                </a:rPr>
                <a:t>Transmitted</a:t>
              </a:r>
              <a:r>
                <a:rPr lang="it-IT" sz="1600" dirty="0">
                  <a:ea typeface="MS PGothic" charset="0"/>
                  <a:cs typeface="MS PGothic" charset="0"/>
                </a:rPr>
                <a:t> </a:t>
              </a:r>
              <a:r>
                <a:rPr lang="it-IT" sz="1600" dirty="0" err="1">
                  <a:ea typeface="MS PGothic" charset="0"/>
                  <a:cs typeface="MS PGothic" charset="0"/>
                </a:rPr>
                <a:t>neutron</a:t>
              </a:r>
              <a:r>
                <a:rPr lang="it-IT" sz="1600" dirty="0">
                  <a:ea typeface="MS PGothic" charset="0"/>
                  <a:cs typeface="MS PGothic" charset="0"/>
                </a:rPr>
                <a:t> </a:t>
              </a:r>
              <a:r>
                <a:rPr lang="it-IT" sz="1600" dirty="0" err="1">
                  <a:ea typeface="MS PGothic" charset="0"/>
                  <a:cs typeface="MS PGothic" charset="0"/>
                </a:rPr>
                <a:t>beam</a:t>
              </a:r>
              <a:endParaRPr lang="it-IT" sz="1600" dirty="0">
                <a:ea typeface="MS PGothic" charset="0"/>
                <a:cs typeface="MS PGothic" charset="0"/>
              </a:endParaRPr>
            </a:p>
          </p:txBody>
        </p:sp>
        <p:sp>
          <p:nvSpPr>
            <p:cNvPr id="24" name="TextBox 31"/>
            <p:cNvSpPr txBox="1">
              <a:spLocks noChangeArrowheads="1"/>
            </p:cNvSpPr>
            <p:nvPr/>
          </p:nvSpPr>
          <p:spPr bwMode="auto">
            <a:xfrm>
              <a:off x="5391150" y="914400"/>
              <a:ext cx="2754370" cy="431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600" dirty="0">
                  <a:ea typeface="MS PGothic" charset="0"/>
                  <a:cs typeface="MS PGothic" charset="0"/>
                </a:rPr>
                <a:t>INES sample position</a:t>
              </a:r>
            </a:p>
          </p:txBody>
        </p:sp>
        <p:sp>
          <p:nvSpPr>
            <p:cNvPr id="25" name="Rectangle 23"/>
            <p:cNvSpPr>
              <a:spLocks noChangeArrowheads="1"/>
            </p:cNvSpPr>
            <p:nvPr/>
          </p:nvSpPr>
          <p:spPr bwMode="auto">
            <a:xfrm>
              <a:off x="6324600" y="3657864"/>
              <a:ext cx="457200" cy="152415"/>
            </a:xfrm>
            <a:prstGeom prst="rect">
              <a:avLst/>
            </a:prstGeom>
            <a:solidFill>
              <a:srgbClr val="FF0066"/>
            </a:solidFill>
            <a:ln w="9525">
              <a:miter lim="800000"/>
              <a:headEnd/>
              <a:tailEnd/>
            </a:ln>
            <a:effectLst/>
            <a:scene3d>
              <a:camera prst="legacyPerspectiveBottom"/>
              <a:lightRig rig="legacyFlat3" dir="t"/>
            </a:scene3d>
            <a:sp3d extrusionH="887400" prstMaterial="legacyMatte">
              <a:bevelT w="13500" h="13500" prst="angle"/>
              <a:bevelB w="13500" h="13500" prst="angle"/>
              <a:extrusionClr>
                <a:srgbClr val="FF0066"/>
              </a:extrusion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pPr>
                <a:defRPr/>
              </a:pPr>
              <a:endParaRPr lang="en-US">
                <a:cs typeface="+mn-cs"/>
              </a:endParaRPr>
            </a:p>
          </p:txBody>
        </p:sp>
        <p:sp>
          <p:nvSpPr>
            <p:cNvPr id="26" name="Line 25"/>
            <p:cNvSpPr>
              <a:spLocks noChangeShapeType="1"/>
            </p:cNvSpPr>
            <p:nvPr/>
          </p:nvSpPr>
          <p:spPr bwMode="auto">
            <a:xfrm>
              <a:off x="6562725" y="2686221"/>
              <a:ext cx="0" cy="943066"/>
            </a:xfrm>
            <a:prstGeom prst="line">
              <a:avLst/>
            </a:prstGeom>
            <a:noFill/>
            <a:ln w="381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7" name="Text Box 26"/>
            <p:cNvSpPr txBox="1">
              <a:spLocks noChangeArrowheads="1"/>
            </p:cNvSpPr>
            <p:nvPr/>
          </p:nvSpPr>
          <p:spPr bwMode="auto">
            <a:xfrm>
              <a:off x="5886450" y="3861084"/>
              <a:ext cx="1352550" cy="304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it-IT" sz="1400" dirty="0">
                  <a:cs typeface="+mn-cs"/>
                </a:rPr>
                <a:t>GEM position</a:t>
              </a:r>
              <a:endParaRPr lang="en-GB" sz="1400" dirty="0">
                <a:cs typeface="+mn-cs"/>
              </a:endParaRPr>
            </a:p>
          </p:txBody>
        </p:sp>
      </p:grpSp>
      <p:sp>
        <p:nvSpPr>
          <p:cNvPr id="28" name="TextBox 1"/>
          <p:cNvSpPr txBox="1">
            <a:spLocks noChangeArrowheads="1"/>
          </p:cNvSpPr>
          <p:nvPr/>
        </p:nvSpPr>
        <p:spPr bwMode="auto">
          <a:xfrm>
            <a:off x="5436096" y="3284984"/>
            <a:ext cx="22240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err="1">
                <a:solidFill>
                  <a:srgbClr val="FF6600"/>
                </a:solidFill>
              </a:rPr>
              <a:t>λ</a:t>
            </a:r>
            <a:r>
              <a:rPr lang="en-US" sz="2000" dirty="0">
                <a:solidFill>
                  <a:srgbClr val="FF6600"/>
                </a:solidFill>
              </a:rPr>
              <a:t> = [ 0.17 , 3.2 ] </a:t>
            </a:r>
            <a:r>
              <a:rPr lang="en-US" sz="2000" dirty="0" err="1">
                <a:solidFill>
                  <a:srgbClr val="FF6600"/>
                </a:solidFill>
              </a:rPr>
              <a:t>Å</a:t>
            </a:r>
            <a:endParaRPr lang="en-US" sz="2000" dirty="0">
              <a:solidFill>
                <a:srgbClr val="FF6600"/>
              </a:solidFill>
            </a:endParaRPr>
          </a:p>
        </p:txBody>
      </p:sp>
      <p:sp>
        <p:nvSpPr>
          <p:cNvPr id="29" name="TextBox 28"/>
          <p:cNvSpPr txBox="1"/>
          <p:nvPr/>
        </p:nvSpPr>
        <p:spPr>
          <a:xfrm>
            <a:off x="1105160" y="2384545"/>
            <a:ext cx="2736897" cy="369332"/>
          </a:xfrm>
          <a:prstGeom prst="rect">
            <a:avLst/>
          </a:prstGeom>
          <a:noFill/>
        </p:spPr>
        <p:txBody>
          <a:bodyPr wrap="none" rtlCol="0">
            <a:spAutoFit/>
          </a:bodyPr>
          <a:lstStyle/>
          <a:p>
            <a:r>
              <a:rPr lang="en-US" dirty="0" smtClean="0"/>
              <a:t>Start of demonstrator tests</a:t>
            </a:r>
            <a:endParaRPr lang="en-US" dirty="0"/>
          </a:p>
        </p:txBody>
      </p:sp>
    </p:spTree>
    <p:extLst>
      <p:ext uri="{BB962C8B-B14F-4D97-AF65-F5344CB8AC3E}">
        <p14:creationId xmlns:p14="http://schemas.microsoft.com/office/powerpoint/2010/main" val="25709038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Key Components - Detectors</a:t>
            </a:r>
          </a:p>
        </p:txBody>
      </p:sp>
      <p:sp>
        <p:nvSpPr>
          <p:cNvPr id="4" name="Slide Number Placeholder 3"/>
          <p:cNvSpPr>
            <a:spLocks noGrp="1"/>
          </p:cNvSpPr>
          <p:nvPr>
            <p:ph type="sldNum" sz="quarter" idx="12"/>
          </p:nvPr>
        </p:nvSpPr>
        <p:spPr/>
        <p:txBody>
          <a:bodyPr/>
          <a:lstStyle/>
          <a:p>
            <a:fld id="{551115BC-487E-4422-894C-CB7CD3E79223}" type="slidenum">
              <a:rPr lang="sv-SE" smtClean="0"/>
              <a:t>31</a:t>
            </a:fld>
            <a:endParaRPr lang="sv-SE"/>
          </a:p>
        </p:txBody>
      </p:sp>
      <p:sp>
        <p:nvSpPr>
          <p:cNvPr id="5" name="Slide Number Placeholder 1"/>
          <p:cNvSpPr txBox="1">
            <a:spLocks/>
          </p:cNvSpPr>
          <p:nvPr/>
        </p:nvSpPr>
        <p:spPr>
          <a:xfrm>
            <a:off x="6553200" y="6356350"/>
            <a:ext cx="2133600" cy="365125"/>
          </a:xfrm>
          <a:prstGeom prst="rect">
            <a:avLst/>
          </a:prstGeom>
        </p:spPr>
        <p:txBody>
          <a:bodyPr vert="horz" lIns="91440" tIns="45720" rIns="91440" bIns="45720" rtlCol="0" anchor="ctr"/>
          <a:lstStyle>
            <a:defPPr>
              <a:defRPr lang="sv-S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F6445A-A812-8445-B4E2-A82A690EC9B3}" type="slidenum">
              <a:rPr lang="en-US" smtClean="0">
                <a:latin typeface="Calibri"/>
                <a:cs typeface="Calibri"/>
              </a:rPr>
              <a:pPr/>
              <a:t>31</a:t>
            </a:fld>
            <a:endParaRPr lang="en-US">
              <a:latin typeface="Calibri"/>
              <a:cs typeface="Calibri"/>
            </a:endParaRPr>
          </a:p>
        </p:txBody>
      </p:sp>
      <p:sp>
        <p:nvSpPr>
          <p:cNvPr id="6" name="Title 1"/>
          <p:cNvSpPr txBox="1">
            <a:spLocks/>
          </p:cNvSpPr>
          <p:nvPr/>
        </p:nvSpPr>
        <p:spPr>
          <a:xfrm>
            <a:off x="3203848" y="1628800"/>
            <a:ext cx="3225552" cy="32927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t-IT" sz="2000" dirty="0" err="1" smtClean="0">
                <a:latin typeface="Calibri"/>
                <a:cs typeface="Calibri"/>
              </a:rPr>
              <a:t>Beam</a:t>
            </a:r>
            <a:r>
              <a:rPr lang="it-IT" sz="2000" dirty="0" smtClean="0">
                <a:latin typeface="Calibri"/>
                <a:cs typeface="Calibri"/>
              </a:rPr>
              <a:t> </a:t>
            </a:r>
            <a:r>
              <a:rPr lang="it-IT" sz="2000" dirty="0" err="1" smtClean="0">
                <a:latin typeface="Calibri"/>
                <a:cs typeface="Calibri"/>
              </a:rPr>
              <a:t>Profile</a:t>
            </a:r>
            <a:endParaRPr lang="it-IT" sz="2000" dirty="0">
              <a:latin typeface="Calibri"/>
              <a:cs typeface="Calibri"/>
            </a:endParaRPr>
          </a:p>
        </p:txBody>
      </p:sp>
      <p:pic>
        <p:nvPicPr>
          <p:cNvPr id="7" name="Content Placeholder 4"/>
          <p:cNvPicPr>
            <a:picLocks noChangeAspect="1"/>
          </p:cNvPicPr>
          <p:nvPr/>
        </p:nvPicPr>
        <p:blipFill rotWithShape="1">
          <a:blip r:embed="rId2" cstate="print">
            <a:extLst>
              <a:ext uri="{28A0092B-C50C-407E-A947-70E740481C1C}">
                <a14:useLocalDpi xmlns:a14="http://schemas.microsoft.com/office/drawing/2010/main" val="0"/>
              </a:ext>
            </a:extLst>
          </a:blip>
          <a:srcRect l="27647" t="6831" r="17059" b="9245"/>
          <a:stretch/>
        </p:blipFill>
        <p:spPr>
          <a:xfrm>
            <a:off x="899592" y="1988840"/>
            <a:ext cx="3629083" cy="3236165"/>
          </a:xfrm>
          <a:prstGeom prst="rect">
            <a:avLst/>
          </a:prstGeom>
        </p:spPr>
      </p:pic>
      <p:sp>
        <p:nvSpPr>
          <p:cNvPr id="8" name="Rectangle 7"/>
          <p:cNvSpPr/>
          <p:nvPr/>
        </p:nvSpPr>
        <p:spPr>
          <a:xfrm>
            <a:off x="5508104" y="2276872"/>
            <a:ext cx="2818656" cy="2554545"/>
          </a:xfrm>
          <a:prstGeom prst="rect">
            <a:avLst/>
          </a:prstGeom>
        </p:spPr>
        <p:txBody>
          <a:bodyPr wrap="square">
            <a:spAutoFit/>
          </a:bodyPr>
          <a:lstStyle/>
          <a:p>
            <a:r>
              <a:rPr lang="it-IT" sz="1600" dirty="0">
                <a:latin typeface="Calibri"/>
                <a:cs typeface="Calibri"/>
              </a:rPr>
              <a:t>E</a:t>
            </a:r>
            <a:r>
              <a:rPr lang="it-IT" sz="1600" baseline="-25000" dirty="0">
                <a:latin typeface="Calibri"/>
                <a:cs typeface="Calibri"/>
              </a:rPr>
              <a:t>d</a:t>
            </a:r>
            <a:r>
              <a:rPr lang="it-IT" sz="1600" dirty="0">
                <a:latin typeface="Calibri"/>
                <a:cs typeface="Calibri"/>
              </a:rPr>
              <a:t> = 230 V/cm</a:t>
            </a:r>
          </a:p>
          <a:p>
            <a:r>
              <a:rPr lang="it-IT" sz="1600" dirty="0">
                <a:latin typeface="Calibri"/>
                <a:cs typeface="Calibri"/>
              </a:rPr>
              <a:t>E</a:t>
            </a:r>
            <a:r>
              <a:rPr lang="it-IT" sz="1600" baseline="-25000" dirty="0">
                <a:latin typeface="Calibri"/>
                <a:cs typeface="Calibri"/>
              </a:rPr>
              <a:t>t1</a:t>
            </a:r>
            <a:r>
              <a:rPr lang="it-IT" sz="1600" dirty="0">
                <a:latin typeface="Calibri"/>
                <a:cs typeface="Calibri"/>
              </a:rPr>
              <a:t>=E</a:t>
            </a:r>
            <a:r>
              <a:rPr lang="it-IT" sz="1600" baseline="-25000" dirty="0">
                <a:latin typeface="Calibri"/>
                <a:cs typeface="Calibri"/>
              </a:rPr>
              <a:t>t2</a:t>
            </a:r>
            <a:r>
              <a:rPr lang="it-IT" sz="1600" dirty="0">
                <a:latin typeface="Calibri"/>
                <a:cs typeface="Calibri"/>
              </a:rPr>
              <a:t>= 3 kV/cm; </a:t>
            </a:r>
            <a:endParaRPr lang="it-IT" sz="1600" dirty="0" smtClean="0">
              <a:latin typeface="Calibri"/>
              <a:cs typeface="Calibri"/>
            </a:endParaRPr>
          </a:p>
          <a:p>
            <a:r>
              <a:rPr lang="it-IT" sz="1600" dirty="0" smtClean="0">
                <a:latin typeface="Calibri"/>
                <a:cs typeface="Calibri"/>
              </a:rPr>
              <a:t>E</a:t>
            </a:r>
            <a:r>
              <a:rPr lang="it-IT" sz="1600" baseline="-25000" dirty="0" smtClean="0">
                <a:latin typeface="Calibri"/>
                <a:cs typeface="Calibri"/>
              </a:rPr>
              <a:t>i</a:t>
            </a:r>
            <a:r>
              <a:rPr lang="it-IT" sz="1600" dirty="0" smtClean="0">
                <a:latin typeface="Calibri"/>
                <a:cs typeface="Calibri"/>
              </a:rPr>
              <a:t> </a:t>
            </a:r>
            <a:r>
              <a:rPr lang="it-IT" sz="1600" dirty="0">
                <a:latin typeface="Calibri"/>
                <a:cs typeface="Calibri"/>
              </a:rPr>
              <a:t>= 5 kV/cm</a:t>
            </a:r>
          </a:p>
          <a:p>
            <a:endParaRPr lang="it-IT" sz="1600" dirty="0">
              <a:latin typeface="Calibri"/>
              <a:cs typeface="Calibri"/>
            </a:endParaRPr>
          </a:p>
          <a:p>
            <a:r>
              <a:rPr lang="it-IT" sz="1600" dirty="0">
                <a:latin typeface="Calibri"/>
                <a:cs typeface="Calibri"/>
              </a:rPr>
              <a:t>Mixture Ar/CO</a:t>
            </a:r>
            <a:r>
              <a:rPr lang="it-IT" sz="1600" baseline="-25000" dirty="0">
                <a:latin typeface="Calibri"/>
                <a:cs typeface="Calibri"/>
              </a:rPr>
              <a:t>2</a:t>
            </a:r>
            <a:r>
              <a:rPr lang="it-IT" sz="1600" dirty="0">
                <a:latin typeface="Calibri"/>
                <a:cs typeface="Calibri"/>
              </a:rPr>
              <a:t> 70%/30% 230 </a:t>
            </a:r>
            <a:r>
              <a:rPr lang="it-IT" sz="1600" dirty="0" smtClean="0">
                <a:latin typeface="Calibri"/>
                <a:cs typeface="Calibri"/>
              </a:rPr>
              <a:t>cc/min</a:t>
            </a:r>
          </a:p>
          <a:p>
            <a:endParaRPr lang="it-IT" sz="1600" dirty="0">
              <a:latin typeface="Calibri"/>
              <a:cs typeface="Calibri"/>
            </a:endParaRPr>
          </a:p>
          <a:p>
            <a:r>
              <a:rPr lang="it-IT" sz="1600" dirty="0" smtClean="0">
                <a:latin typeface="Calibri"/>
                <a:cs typeface="Calibri"/>
              </a:rPr>
              <a:t>Angle = 7 degrees</a:t>
            </a:r>
          </a:p>
          <a:p>
            <a:endParaRPr lang="it-IT" sz="1600" dirty="0">
              <a:latin typeface="Calibri"/>
              <a:cs typeface="Calibri"/>
            </a:endParaRPr>
          </a:p>
          <a:p>
            <a:r>
              <a:rPr lang="it-IT" sz="1600" dirty="0" smtClean="0">
                <a:latin typeface="Calibri"/>
                <a:cs typeface="Calibri"/>
              </a:rPr>
              <a:t>VGEM = 980 V</a:t>
            </a:r>
            <a:endParaRPr lang="it-IT" sz="1600" dirty="0">
              <a:latin typeface="Calibri"/>
              <a:cs typeface="Calibri"/>
            </a:endParaRPr>
          </a:p>
        </p:txBody>
      </p:sp>
      <p:cxnSp>
        <p:nvCxnSpPr>
          <p:cNvPr id="9" name="Straight Arrow Connector 8"/>
          <p:cNvCxnSpPr/>
          <p:nvPr/>
        </p:nvCxnSpPr>
        <p:spPr>
          <a:xfrm>
            <a:off x="4499992" y="4581128"/>
            <a:ext cx="0" cy="288032"/>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3923928" y="5085184"/>
            <a:ext cx="432048" cy="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572000" y="4581128"/>
            <a:ext cx="1296144" cy="369332"/>
          </a:xfrm>
          <a:prstGeom prst="rect">
            <a:avLst/>
          </a:prstGeom>
          <a:noFill/>
        </p:spPr>
        <p:txBody>
          <a:bodyPr wrap="square" rtlCol="0">
            <a:spAutoFit/>
          </a:bodyPr>
          <a:lstStyle/>
          <a:p>
            <a:r>
              <a:rPr lang="it-IT" dirty="0" smtClean="0">
                <a:latin typeface="Calibri"/>
                <a:cs typeface="Calibri"/>
              </a:rPr>
              <a:t>6 mm</a:t>
            </a:r>
            <a:endParaRPr lang="it-IT" dirty="0">
              <a:latin typeface="Calibri"/>
              <a:cs typeface="Calibri"/>
            </a:endParaRPr>
          </a:p>
        </p:txBody>
      </p:sp>
      <p:sp>
        <p:nvSpPr>
          <p:cNvPr id="12" name="TextBox 11"/>
          <p:cNvSpPr txBox="1"/>
          <p:nvPr/>
        </p:nvSpPr>
        <p:spPr>
          <a:xfrm>
            <a:off x="3779912" y="5229200"/>
            <a:ext cx="1296144" cy="369332"/>
          </a:xfrm>
          <a:prstGeom prst="rect">
            <a:avLst/>
          </a:prstGeom>
          <a:noFill/>
        </p:spPr>
        <p:txBody>
          <a:bodyPr wrap="square" rtlCol="0">
            <a:spAutoFit/>
          </a:bodyPr>
          <a:lstStyle/>
          <a:p>
            <a:r>
              <a:rPr lang="it-IT" dirty="0" smtClean="0">
                <a:latin typeface="Calibri"/>
                <a:cs typeface="Calibri"/>
              </a:rPr>
              <a:t>12 mm</a:t>
            </a:r>
            <a:endParaRPr lang="it-IT" dirty="0">
              <a:latin typeface="Calibri"/>
              <a:cs typeface="Calibri"/>
            </a:endParaRPr>
          </a:p>
        </p:txBody>
      </p:sp>
      <p:sp>
        <p:nvSpPr>
          <p:cNvPr id="13" name="TextBox 12"/>
          <p:cNvSpPr txBox="1"/>
          <p:nvPr/>
        </p:nvSpPr>
        <p:spPr>
          <a:xfrm>
            <a:off x="544592" y="5599411"/>
            <a:ext cx="7272808" cy="1200329"/>
          </a:xfrm>
          <a:prstGeom prst="rect">
            <a:avLst/>
          </a:prstGeom>
          <a:noFill/>
        </p:spPr>
        <p:txBody>
          <a:bodyPr wrap="square" rtlCol="0">
            <a:spAutoFit/>
          </a:bodyPr>
          <a:lstStyle/>
          <a:p>
            <a:r>
              <a:rPr lang="en-US" dirty="0" smtClean="0">
                <a:solidFill>
                  <a:srgbClr val="FF0000"/>
                </a:solidFill>
                <a:latin typeface="Calibri"/>
                <a:cs typeface="Calibri"/>
              </a:rPr>
              <a:t>Preliminary raw data from 2 weeks ago, analysis not yet done</a:t>
            </a:r>
          </a:p>
          <a:p>
            <a:r>
              <a:rPr lang="el-GR" dirty="0" smtClean="0">
                <a:solidFill>
                  <a:srgbClr val="FF0000"/>
                </a:solidFill>
                <a:latin typeface="Calibri"/>
                <a:cs typeface="Calibri"/>
              </a:rPr>
              <a:t>ε</a:t>
            </a:r>
            <a:r>
              <a:rPr lang="it-IT" baseline="-25000" dirty="0" smtClean="0">
                <a:solidFill>
                  <a:srgbClr val="FF0000"/>
                </a:solidFill>
                <a:latin typeface="Calibri"/>
                <a:cs typeface="Calibri"/>
              </a:rPr>
              <a:t>GEM</a:t>
            </a:r>
            <a:r>
              <a:rPr lang="it-IT" dirty="0" smtClean="0">
                <a:solidFill>
                  <a:srgbClr val="FF0000"/>
                </a:solidFill>
                <a:latin typeface="Calibri"/>
                <a:cs typeface="Calibri"/>
              </a:rPr>
              <a:t> = 18.27 % at E</a:t>
            </a:r>
            <a:r>
              <a:rPr lang="it-IT" baseline="-25000" dirty="0" smtClean="0">
                <a:solidFill>
                  <a:srgbClr val="FF0000"/>
                </a:solidFill>
                <a:latin typeface="Calibri"/>
                <a:cs typeface="Calibri"/>
              </a:rPr>
              <a:t>n</a:t>
            </a:r>
            <a:r>
              <a:rPr lang="it-IT" dirty="0" smtClean="0">
                <a:solidFill>
                  <a:srgbClr val="FF0000"/>
                </a:solidFill>
                <a:latin typeface="Calibri"/>
                <a:cs typeface="Calibri"/>
              </a:rPr>
              <a:t> = 34.5 </a:t>
            </a:r>
            <a:r>
              <a:rPr lang="it-IT" dirty="0" err="1" smtClean="0">
                <a:solidFill>
                  <a:srgbClr val="FF0000"/>
                </a:solidFill>
                <a:latin typeface="Calibri"/>
                <a:cs typeface="Calibri"/>
              </a:rPr>
              <a:t>meV</a:t>
            </a:r>
            <a:r>
              <a:rPr lang="it-IT" dirty="0" smtClean="0">
                <a:solidFill>
                  <a:srgbClr val="FF0000"/>
                </a:solidFill>
                <a:latin typeface="Calibri"/>
                <a:cs typeface="Calibri"/>
              </a:rPr>
              <a:t>, (1.54 </a:t>
            </a:r>
            <a:r>
              <a:rPr lang="it-IT" dirty="0" err="1" smtClean="0">
                <a:solidFill>
                  <a:srgbClr val="FF0000"/>
                </a:solidFill>
                <a:latin typeface="Calibri"/>
                <a:cs typeface="Calibri"/>
              </a:rPr>
              <a:t>Å</a:t>
            </a:r>
            <a:r>
              <a:rPr lang="it-IT" dirty="0" smtClean="0">
                <a:solidFill>
                  <a:srgbClr val="FF0000"/>
                </a:solidFill>
                <a:latin typeface="Calibri"/>
                <a:cs typeface="Calibri"/>
              </a:rPr>
              <a:t>), </a:t>
            </a:r>
            <a:r>
              <a:rPr lang="it-IT" dirty="0" err="1" smtClean="0">
                <a:solidFill>
                  <a:srgbClr val="FF0000"/>
                </a:solidFill>
                <a:latin typeface="Calibri"/>
                <a:cs typeface="Calibri"/>
              </a:rPr>
              <a:t>as</a:t>
            </a:r>
            <a:r>
              <a:rPr lang="it-IT" dirty="0" smtClean="0">
                <a:solidFill>
                  <a:srgbClr val="FF0000"/>
                </a:solidFill>
                <a:latin typeface="Calibri"/>
                <a:cs typeface="Calibri"/>
              </a:rPr>
              <a:t> </a:t>
            </a:r>
            <a:r>
              <a:rPr lang="it-IT" dirty="0" err="1" smtClean="0">
                <a:solidFill>
                  <a:srgbClr val="FF0000"/>
                </a:solidFill>
                <a:latin typeface="Calibri"/>
                <a:cs typeface="Calibri"/>
              </a:rPr>
              <a:t>expected</a:t>
            </a:r>
            <a:r>
              <a:rPr lang="it-IT" dirty="0" smtClean="0">
                <a:solidFill>
                  <a:srgbClr val="FF0000"/>
                </a:solidFill>
                <a:latin typeface="Calibri"/>
                <a:cs typeface="Calibri"/>
              </a:rPr>
              <a:t> from </a:t>
            </a:r>
            <a:r>
              <a:rPr lang="it-IT" dirty="0" err="1" smtClean="0">
                <a:solidFill>
                  <a:srgbClr val="FF0000"/>
                </a:solidFill>
                <a:latin typeface="Calibri"/>
                <a:cs typeface="Calibri"/>
              </a:rPr>
              <a:t>simulation</a:t>
            </a:r>
            <a:endParaRPr lang="it-IT" dirty="0" smtClean="0">
              <a:solidFill>
                <a:srgbClr val="FF0000"/>
              </a:solidFill>
              <a:latin typeface="Calibri"/>
              <a:cs typeface="Calibri"/>
            </a:endParaRPr>
          </a:p>
          <a:p>
            <a:r>
              <a:rPr lang="it-IT" dirty="0" err="1" smtClean="0">
                <a:solidFill>
                  <a:srgbClr val="FF0000"/>
                </a:solidFill>
                <a:latin typeface="Calibri"/>
                <a:cs typeface="Calibri"/>
              </a:rPr>
              <a:t>We</a:t>
            </a:r>
            <a:r>
              <a:rPr lang="it-IT" dirty="0" smtClean="0">
                <a:solidFill>
                  <a:srgbClr val="FF0000"/>
                </a:solidFill>
                <a:latin typeface="Calibri"/>
                <a:cs typeface="Calibri"/>
              </a:rPr>
              <a:t> expect to have </a:t>
            </a:r>
            <a:r>
              <a:rPr lang="el-GR" dirty="0">
                <a:solidFill>
                  <a:srgbClr val="FF0000"/>
                </a:solidFill>
                <a:latin typeface="Calibri"/>
                <a:cs typeface="Calibri"/>
              </a:rPr>
              <a:t>ε</a:t>
            </a:r>
            <a:r>
              <a:rPr lang="it-IT" baseline="-25000" dirty="0">
                <a:solidFill>
                  <a:srgbClr val="FF0000"/>
                </a:solidFill>
                <a:latin typeface="Calibri"/>
                <a:cs typeface="Calibri"/>
              </a:rPr>
              <a:t>GEM</a:t>
            </a:r>
            <a:r>
              <a:rPr lang="it-IT" dirty="0">
                <a:solidFill>
                  <a:srgbClr val="FF0000"/>
                </a:solidFill>
                <a:latin typeface="Calibri"/>
                <a:cs typeface="Calibri"/>
              </a:rPr>
              <a:t> = </a:t>
            </a:r>
            <a:r>
              <a:rPr lang="it-IT" dirty="0" smtClean="0">
                <a:solidFill>
                  <a:srgbClr val="FF0000"/>
                </a:solidFill>
                <a:latin typeface="Calibri"/>
                <a:cs typeface="Calibri"/>
              </a:rPr>
              <a:t>21.5 % at E</a:t>
            </a:r>
            <a:r>
              <a:rPr lang="it-IT" baseline="-25000" dirty="0" smtClean="0">
                <a:solidFill>
                  <a:srgbClr val="FF0000"/>
                </a:solidFill>
                <a:latin typeface="Calibri"/>
                <a:cs typeface="Calibri"/>
              </a:rPr>
              <a:t>n</a:t>
            </a:r>
            <a:r>
              <a:rPr lang="it-IT" dirty="0" smtClean="0">
                <a:solidFill>
                  <a:srgbClr val="FF0000"/>
                </a:solidFill>
                <a:latin typeface="Calibri"/>
                <a:cs typeface="Calibri"/>
              </a:rPr>
              <a:t> = 25 </a:t>
            </a:r>
            <a:r>
              <a:rPr lang="it-IT" dirty="0" err="1" smtClean="0">
                <a:solidFill>
                  <a:srgbClr val="FF0000"/>
                </a:solidFill>
                <a:latin typeface="Calibri"/>
                <a:cs typeface="Calibri"/>
              </a:rPr>
              <a:t>meV</a:t>
            </a:r>
            <a:r>
              <a:rPr lang="it-IT" dirty="0" smtClean="0">
                <a:solidFill>
                  <a:srgbClr val="FF0000"/>
                </a:solidFill>
                <a:latin typeface="Calibri"/>
                <a:cs typeface="Calibri"/>
              </a:rPr>
              <a:t> (1.8 </a:t>
            </a:r>
            <a:r>
              <a:rPr lang="it-IT" dirty="0" err="1" smtClean="0">
                <a:solidFill>
                  <a:srgbClr val="FF0000"/>
                </a:solidFill>
                <a:latin typeface="Calibri"/>
                <a:cs typeface="Calibri"/>
              </a:rPr>
              <a:t>Å</a:t>
            </a:r>
            <a:r>
              <a:rPr lang="it-IT" dirty="0" smtClean="0">
                <a:solidFill>
                  <a:srgbClr val="FF0000"/>
                </a:solidFill>
                <a:latin typeface="Calibri"/>
                <a:cs typeface="Calibri"/>
              </a:rPr>
              <a:t>) </a:t>
            </a:r>
          </a:p>
          <a:p>
            <a:r>
              <a:rPr lang="it-IT" dirty="0" smtClean="0">
                <a:solidFill>
                  <a:srgbClr val="FF0000"/>
                </a:solidFill>
                <a:latin typeface="Calibri"/>
                <a:cs typeface="Calibri"/>
              </a:rPr>
              <a:t>Future design </a:t>
            </a:r>
            <a:r>
              <a:rPr lang="it-IT" dirty="0" err="1" smtClean="0">
                <a:solidFill>
                  <a:srgbClr val="FF0000"/>
                </a:solidFill>
                <a:latin typeface="Calibri"/>
                <a:cs typeface="Calibri"/>
              </a:rPr>
              <a:t>will</a:t>
            </a:r>
            <a:r>
              <a:rPr lang="it-IT" dirty="0" smtClean="0">
                <a:solidFill>
                  <a:srgbClr val="FF0000"/>
                </a:solidFill>
                <a:latin typeface="Calibri"/>
                <a:cs typeface="Calibri"/>
              </a:rPr>
              <a:t> </a:t>
            </a:r>
            <a:r>
              <a:rPr lang="it-IT" dirty="0" err="1" smtClean="0">
                <a:solidFill>
                  <a:srgbClr val="FF0000"/>
                </a:solidFill>
                <a:latin typeface="Calibri"/>
                <a:cs typeface="Calibri"/>
              </a:rPr>
              <a:t>have</a:t>
            </a:r>
            <a:r>
              <a:rPr lang="it-IT" dirty="0" smtClean="0">
                <a:solidFill>
                  <a:srgbClr val="FF0000"/>
                </a:solidFill>
                <a:latin typeface="Calibri"/>
                <a:cs typeface="Calibri"/>
              </a:rPr>
              <a:t> </a:t>
            </a:r>
            <a:r>
              <a:rPr lang="it-IT" dirty="0" err="1" smtClean="0">
                <a:solidFill>
                  <a:srgbClr val="FF0000"/>
                </a:solidFill>
                <a:latin typeface="Calibri"/>
                <a:cs typeface="Calibri"/>
              </a:rPr>
              <a:t>greater</a:t>
            </a:r>
            <a:r>
              <a:rPr lang="it-IT" dirty="0" smtClean="0">
                <a:solidFill>
                  <a:srgbClr val="FF0000"/>
                </a:solidFill>
                <a:latin typeface="Calibri"/>
                <a:cs typeface="Calibri"/>
              </a:rPr>
              <a:t> </a:t>
            </a:r>
            <a:r>
              <a:rPr lang="it-IT" dirty="0" err="1" smtClean="0">
                <a:solidFill>
                  <a:srgbClr val="FF0000"/>
                </a:solidFill>
                <a:latin typeface="Calibri"/>
                <a:cs typeface="Calibri"/>
              </a:rPr>
              <a:t>efficiency</a:t>
            </a:r>
            <a:endParaRPr lang="it-IT" dirty="0">
              <a:solidFill>
                <a:srgbClr val="FF0000"/>
              </a:solidFill>
            </a:endParaRPr>
          </a:p>
        </p:txBody>
      </p:sp>
    </p:spTree>
    <p:extLst>
      <p:ext uri="{BB962C8B-B14F-4D97-AF65-F5344CB8AC3E}">
        <p14:creationId xmlns:p14="http://schemas.microsoft.com/office/powerpoint/2010/main" val="19243082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Components – Motion Control</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32</a:t>
            </a:fld>
            <a:endParaRPr lang="sv-SE"/>
          </a:p>
        </p:txBody>
      </p:sp>
      <p:sp>
        <p:nvSpPr>
          <p:cNvPr id="8" name="Rectangle 7"/>
          <p:cNvSpPr/>
          <p:nvPr/>
        </p:nvSpPr>
        <p:spPr>
          <a:xfrm>
            <a:off x="323528" y="1628800"/>
            <a:ext cx="5184576" cy="5201425"/>
          </a:xfrm>
          <a:prstGeom prst="rect">
            <a:avLst/>
          </a:prstGeom>
        </p:spPr>
        <p:txBody>
          <a:bodyPr wrap="square">
            <a:spAutoFit/>
          </a:bodyPr>
          <a:lstStyle/>
          <a:p>
            <a:r>
              <a:rPr lang="en-GB" b="1" dirty="0"/>
              <a:t>Instrument Control &amp; Automation work unit from </a:t>
            </a:r>
            <a:r>
              <a:rPr lang="en-GB" b="1" dirty="0" err="1" smtClean="0"/>
              <a:t>LoKI</a:t>
            </a:r>
            <a:r>
              <a:rPr lang="en-GB" b="1" dirty="0" smtClean="0"/>
              <a:t> </a:t>
            </a:r>
          </a:p>
          <a:p>
            <a:r>
              <a:rPr lang="en-GB" dirty="0" smtClean="0"/>
              <a:t>Every instrument will </a:t>
            </a:r>
            <a:r>
              <a:rPr lang="en-GB" dirty="0"/>
              <a:t>have </a:t>
            </a:r>
            <a:r>
              <a:rPr lang="en-GB" dirty="0" smtClean="0"/>
              <a:t>the need of different solution </a:t>
            </a:r>
            <a:r>
              <a:rPr lang="en-GB" dirty="0"/>
              <a:t>to control the motion of various </a:t>
            </a:r>
            <a:r>
              <a:rPr lang="en-GB" dirty="0" smtClean="0"/>
              <a:t>components. (called axis, rotation or linear). </a:t>
            </a:r>
          </a:p>
          <a:p>
            <a:pPr marL="285750" indent="-285750">
              <a:buFont typeface="Arial"/>
              <a:buChar char="•"/>
            </a:pPr>
            <a:r>
              <a:rPr lang="en-GB" dirty="0" smtClean="0"/>
              <a:t>MCA </a:t>
            </a:r>
            <a:r>
              <a:rPr lang="en-GB" dirty="0"/>
              <a:t>will </a:t>
            </a:r>
            <a:r>
              <a:rPr lang="en-GB" dirty="0" smtClean="0"/>
              <a:t>deliver a MCU integrated </a:t>
            </a:r>
            <a:r>
              <a:rPr lang="en-GB" dirty="0"/>
              <a:t>in a </a:t>
            </a:r>
            <a:r>
              <a:rPr lang="en-GB" dirty="0" smtClean="0"/>
              <a:t>rack</a:t>
            </a:r>
          </a:p>
          <a:p>
            <a:pPr marL="285750" indent="-285750">
              <a:buFont typeface="Arial"/>
              <a:buChar char="•"/>
            </a:pPr>
            <a:r>
              <a:rPr lang="en-GB" dirty="0"/>
              <a:t>C</a:t>
            </a:r>
            <a:r>
              <a:rPr lang="en-GB" dirty="0" smtClean="0"/>
              <a:t>ustom changes or prototyping</a:t>
            </a:r>
          </a:p>
          <a:p>
            <a:pPr marL="285750" indent="-285750">
              <a:buFont typeface="Arial"/>
              <a:buChar char="•"/>
            </a:pPr>
            <a:r>
              <a:rPr lang="en-GB" dirty="0" smtClean="0"/>
              <a:t>Electrical </a:t>
            </a:r>
            <a:r>
              <a:rPr lang="en-GB" dirty="0"/>
              <a:t>schematic </a:t>
            </a:r>
            <a:r>
              <a:rPr lang="en-GB" dirty="0" smtClean="0"/>
              <a:t>drawings and manuals</a:t>
            </a:r>
          </a:p>
          <a:p>
            <a:pPr marL="285750" indent="-285750">
              <a:buFont typeface="Arial"/>
              <a:buChar char="•"/>
            </a:pPr>
            <a:r>
              <a:rPr lang="en-GB" dirty="0" smtClean="0"/>
              <a:t>Support </a:t>
            </a:r>
            <a:r>
              <a:rPr lang="en-GB" dirty="0"/>
              <a:t>to </a:t>
            </a:r>
            <a:r>
              <a:rPr lang="en-GB" dirty="0" smtClean="0"/>
              <a:t>mechanical </a:t>
            </a:r>
            <a:r>
              <a:rPr lang="en-GB" dirty="0"/>
              <a:t>design team </a:t>
            </a:r>
            <a:r>
              <a:rPr lang="en-GB" dirty="0" smtClean="0"/>
              <a:t>in components selection </a:t>
            </a:r>
          </a:p>
          <a:p>
            <a:pPr marL="285750" indent="-285750">
              <a:buFont typeface="Arial"/>
              <a:buChar char="•"/>
            </a:pPr>
            <a:r>
              <a:rPr lang="en-GB" dirty="0" smtClean="0"/>
              <a:t>Factory Acceptance testes</a:t>
            </a:r>
          </a:p>
          <a:p>
            <a:pPr marL="285750" indent="-285750">
              <a:buFont typeface="Arial"/>
              <a:buChar char="•"/>
            </a:pPr>
            <a:r>
              <a:rPr lang="en-GB" dirty="0" smtClean="0"/>
              <a:t>Commissioning activities: </a:t>
            </a:r>
          </a:p>
          <a:p>
            <a:pPr marL="742950" lvl="1" indent="-285750">
              <a:buFont typeface="Courier New"/>
              <a:buChar char="o"/>
            </a:pPr>
            <a:r>
              <a:rPr lang="en-GB" sz="1600" dirty="0" smtClean="0"/>
              <a:t>Rack </a:t>
            </a:r>
            <a:r>
              <a:rPr lang="en-GB" sz="1600" dirty="0"/>
              <a:t>MCU and </a:t>
            </a:r>
            <a:r>
              <a:rPr lang="en-GB" sz="1600" dirty="0" smtClean="0"/>
              <a:t>cables commissioning</a:t>
            </a:r>
          </a:p>
          <a:p>
            <a:pPr marL="742950" lvl="1" indent="-285750">
              <a:buFont typeface="Courier New"/>
              <a:buChar char="o"/>
            </a:pPr>
            <a:r>
              <a:rPr lang="en-GB" sz="1600" dirty="0"/>
              <a:t>MCA will be </a:t>
            </a:r>
            <a:r>
              <a:rPr lang="en-GB" sz="1600" dirty="0" smtClean="0"/>
              <a:t>responsible together with ICS</a:t>
            </a:r>
            <a:r>
              <a:rPr lang="en-GB" sz="1600" dirty="0"/>
              <a:t>, </a:t>
            </a:r>
            <a:r>
              <a:rPr lang="en-GB" sz="1600" dirty="0" smtClean="0"/>
              <a:t>will integrate the parameters to </a:t>
            </a:r>
            <a:r>
              <a:rPr lang="en-GB" sz="1600" dirty="0"/>
              <a:t>EPICS network and all required movements can be p</a:t>
            </a:r>
            <a:r>
              <a:rPr lang="en-GB" sz="1600" dirty="0" smtClean="0"/>
              <a:t>erformed </a:t>
            </a:r>
            <a:r>
              <a:rPr lang="en-GB" sz="1600" dirty="0"/>
              <a:t>from an EPICS </a:t>
            </a:r>
            <a:r>
              <a:rPr lang="en-GB" sz="1600" dirty="0" smtClean="0"/>
              <a:t>terminal </a:t>
            </a:r>
          </a:p>
          <a:p>
            <a:pPr marL="285750" indent="-285750">
              <a:buFont typeface="Arial"/>
              <a:buChar char="•"/>
            </a:pPr>
            <a:r>
              <a:rPr lang="en-GB" dirty="0" smtClean="0"/>
              <a:t>List </a:t>
            </a:r>
            <a:r>
              <a:rPr lang="en-GB" dirty="0"/>
              <a:t>of preferred components and </a:t>
            </a:r>
            <a:r>
              <a:rPr lang="en-GB" dirty="0" smtClean="0"/>
              <a:t>procedures</a:t>
            </a:r>
          </a:p>
          <a:p>
            <a:pPr marL="285750" indent="-285750">
              <a:buFont typeface="Arial"/>
              <a:buChar char="•"/>
            </a:pPr>
            <a:r>
              <a:rPr lang="en-GB" dirty="0"/>
              <a:t>MCA is primary interface to ICS for controls</a:t>
            </a:r>
            <a:endParaRPr lang="en-US" dirty="0"/>
          </a:p>
        </p:txBody>
      </p:sp>
      <p:pic>
        <p:nvPicPr>
          <p:cNvPr id="3" name="Picture 2" descr="Screen Shot 2014-12-03 at 11.56.2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4088" y="1656184"/>
            <a:ext cx="3734172" cy="3717032"/>
          </a:xfrm>
          <a:prstGeom prst="rect">
            <a:avLst/>
          </a:prstGeom>
        </p:spPr>
      </p:pic>
    </p:spTree>
    <p:extLst>
      <p:ext uri="{BB962C8B-B14F-4D97-AF65-F5344CB8AC3E}">
        <p14:creationId xmlns:p14="http://schemas.microsoft.com/office/powerpoint/2010/main" val="65505694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Components – Sample Environment</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33</a:t>
            </a:fld>
            <a:endParaRPr lang="sv-SE"/>
          </a:p>
        </p:txBody>
      </p:sp>
      <p:sp>
        <p:nvSpPr>
          <p:cNvPr id="8" name="Rectangle 7"/>
          <p:cNvSpPr/>
          <p:nvPr/>
        </p:nvSpPr>
        <p:spPr>
          <a:xfrm>
            <a:off x="323528" y="1628800"/>
            <a:ext cx="5760640" cy="4801315"/>
          </a:xfrm>
          <a:prstGeom prst="rect">
            <a:avLst/>
          </a:prstGeom>
        </p:spPr>
        <p:txBody>
          <a:bodyPr wrap="square">
            <a:spAutoFit/>
          </a:bodyPr>
          <a:lstStyle/>
          <a:p>
            <a:pPr marL="285750" indent="-285750">
              <a:buFont typeface="Arial"/>
              <a:buChar char="•"/>
            </a:pPr>
            <a:r>
              <a:rPr lang="en-GB" dirty="0"/>
              <a:t>Sample Environment List Established and WU developed</a:t>
            </a:r>
          </a:p>
          <a:p>
            <a:pPr marL="285750" indent="-285750">
              <a:buFont typeface="Arial"/>
              <a:buChar char="•"/>
            </a:pPr>
            <a:endParaRPr lang="en-GB" dirty="0"/>
          </a:p>
          <a:p>
            <a:pPr marL="285750" indent="-285750">
              <a:buFont typeface="Arial"/>
              <a:buChar char="•"/>
            </a:pPr>
            <a:r>
              <a:rPr lang="en-GB" dirty="0"/>
              <a:t>Loki Specific (in baseline)</a:t>
            </a:r>
          </a:p>
          <a:p>
            <a:pPr marL="742950" lvl="1" indent="-285750">
              <a:buFont typeface="Arial"/>
              <a:buChar char="•"/>
            </a:pPr>
            <a:r>
              <a:rPr lang="en-GB" dirty="0"/>
              <a:t>Sample Changer ambient &gt;= 50 samples</a:t>
            </a:r>
          </a:p>
          <a:p>
            <a:pPr marL="742950" lvl="1" indent="-285750">
              <a:buFont typeface="Arial"/>
              <a:buChar char="•"/>
            </a:pPr>
            <a:r>
              <a:rPr lang="en-GB" dirty="0"/>
              <a:t>Sample Changer -20C &lt; T &lt; 150C &gt;= 50 samples</a:t>
            </a:r>
          </a:p>
          <a:p>
            <a:pPr marL="742950" lvl="1" indent="-285750">
              <a:buFont typeface="Arial"/>
              <a:buChar char="•"/>
            </a:pPr>
            <a:r>
              <a:rPr lang="en-GB" dirty="0"/>
              <a:t>Flow cell with HPLC pumps</a:t>
            </a:r>
          </a:p>
          <a:p>
            <a:pPr marL="742950" lvl="1" indent="-285750">
              <a:buFont typeface="Arial"/>
              <a:buChar char="•"/>
            </a:pPr>
            <a:r>
              <a:rPr lang="en-GB" dirty="0"/>
              <a:t>Rotating sample holders for sedimenting samples</a:t>
            </a:r>
          </a:p>
          <a:p>
            <a:pPr marL="742950" lvl="1" indent="-285750">
              <a:buFont typeface="Arial"/>
              <a:buChar char="•"/>
            </a:pPr>
            <a:r>
              <a:rPr lang="en-GB" dirty="0"/>
              <a:t>Quartz (hellma) cells</a:t>
            </a:r>
          </a:p>
          <a:p>
            <a:pPr marL="742950" lvl="1" indent="-285750">
              <a:buFont typeface="Arial"/>
              <a:buChar char="•"/>
            </a:pPr>
            <a:endParaRPr lang="en-GB" dirty="0"/>
          </a:p>
          <a:p>
            <a:pPr marL="285750" indent="-285750">
              <a:buFont typeface="Arial"/>
              <a:buChar char="•"/>
            </a:pPr>
            <a:r>
              <a:rPr lang="en-GB" dirty="0"/>
              <a:t>SANS Specific – shared with SKADI (not in baseline)</a:t>
            </a:r>
          </a:p>
          <a:p>
            <a:pPr marL="742950" lvl="1" indent="-285750">
              <a:buFont typeface="Arial"/>
              <a:buChar char="•"/>
            </a:pPr>
            <a:r>
              <a:rPr lang="en-GB" dirty="0"/>
              <a:t>Humidity Chamber</a:t>
            </a:r>
          </a:p>
          <a:p>
            <a:pPr marL="742950" lvl="1" indent="-285750">
              <a:buFont typeface="Arial"/>
              <a:buChar char="•"/>
            </a:pPr>
            <a:r>
              <a:rPr lang="en-GB" dirty="0"/>
              <a:t>Rheometer</a:t>
            </a:r>
          </a:p>
          <a:p>
            <a:pPr marL="742950" lvl="1" indent="-285750">
              <a:buFont typeface="Arial"/>
              <a:buChar char="•"/>
            </a:pPr>
            <a:r>
              <a:rPr lang="en-GB" dirty="0"/>
              <a:t>Couette Shear cell</a:t>
            </a:r>
          </a:p>
          <a:p>
            <a:pPr marL="742950" lvl="1" indent="-285750">
              <a:buFont typeface="Arial"/>
              <a:buChar char="•"/>
            </a:pPr>
            <a:r>
              <a:rPr lang="en-GB" dirty="0"/>
              <a:t>Plate-plate shear cell</a:t>
            </a:r>
          </a:p>
          <a:p>
            <a:pPr marL="742950" lvl="1" indent="-285750">
              <a:buFont typeface="Arial"/>
              <a:buChar char="•"/>
            </a:pPr>
            <a:r>
              <a:rPr lang="en-GB" dirty="0"/>
              <a:t>2T electromagnet</a:t>
            </a:r>
          </a:p>
          <a:p>
            <a:pPr marL="742950" lvl="1" indent="-285750">
              <a:buFont typeface="Arial"/>
              <a:buChar char="•"/>
            </a:pPr>
            <a:r>
              <a:rPr lang="en-GB" dirty="0"/>
              <a:t>1T electromagnet</a:t>
            </a:r>
          </a:p>
          <a:p>
            <a:pPr marL="742950" lvl="1" indent="-285750">
              <a:buFont typeface="Arial"/>
              <a:buChar char="•"/>
            </a:pPr>
            <a:r>
              <a:rPr lang="en-GB" dirty="0"/>
              <a:t>2D low-field magnet (coils)</a:t>
            </a:r>
          </a:p>
        </p:txBody>
      </p:sp>
      <p:pic>
        <p:nvPicPr>
          <p:cNvPr id="5" name="Picture 4"/>
          <p:cNvPicPr>
            <a:picLocks noChangeAspect="1"/>
          </p:cNvPicPr>
          <p:nvPr/>
        </p:nvPicPr>
        <p:blipFill rotWithShape="1">
          <a:blip r:embed="rId2"/>
          <a:srcRect r="5172" b="61482"/>
          <a:stretch/>
        </p:blipFill>
        <p:spPr>
          <a:xfrm>
            <a:off x="4067944" y="4941168"/>
            <a:ext cx="3206823" cy="1684392"/>
          </a:xfrm>
          <a:prstGeom prst="rect">
            <a:avLst/>
          </a:prstGeom>
        </p:spPr>
      </p:pic>
      <p:pic>
        <p:nvPicPr>
          <p:cNvPr id="7" name="Picture 6"/>
          <p:cNvPicPr>
            <a:picLocks noChangeAspect="1"/>
          </p:cNvPicPr>
          <p:nvPr/>
        </p:nvPicPr>
        <p:blipFill>
          <a:blip r:embed="rId3"/>
          <a:stretch>
            <a:fillRect/>
          </a:stretch>
        </p:blipFill>
        <p:spPr>
          <a:xfrm>
            <a:off x="6588224" y="1556792"/>
            <a:ext cx="1739900" cy="2857500"/>
          </a:xfrm>
          <a:prstGeom prst="rect">
            <a:avLst/>
          </a:prstGeom>
        </p:spPr>
      </p:pic>
      <p:pic>
        <p:nvPicPr>
          <p:cNvPr id="9" name="Picture 8"/>
          <p:cNvPicPr>
            <a:picLocks noChangeAspect="1"/>
          </p:cNvPicPr>
          <p:nvPr/>
        </p:nvPicPr>
        <p:blipFill>
          <a:blip r:embed="rId4"/>
          <a:stretch>
            <a:fillRect/>
          </a:stretch>
        </p:blipFill>
        <p:spPr>
          <a:xfrm>
            <a:off x="7524328" y="4725144"/>
            <a:ext cx="1443182" cy="1921396"/>
          </a:xfrm>
          <a:prstGeom prst="rect">
            <a:avLst/>
          </a:prstGeom>
        </p:spPr>
      </p:pic>
    </p:spTree>
    <p:extLst>
      <p:ext uri="{BB962C8B-B14F-4D97-AF65-F5344CB8AC3E}">
        <p14:creationId xmlns:p14="http://schemas.microsoft.com/office/powerpoint/2010/main" val="91776129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a:spLocks noGrp="1"/>
          </p:cNvSpPr>
          <p:nvPr>
            <p:ph type="sldNum" sz="quarter" idx="4294967295"/>
          </p:nvPr>
        </p:nvSpPr>
        <p:spPr>
          <a:xfrm>
            <a:off x="6553200" y="5827931"/>
            <a:ext cx="2133600" cy="261105"/>
          </a:xfrm>
          <a:prstGeom prst="rect">
            <a:avLst/>
          </a:prstGeom>
          <a:extLst>
            <a:ext uri="{C572A759-6A51-4108-AA02-DFA0A04FC94B}">
              <ma14:wrappingTextBoxFlag xmlns:ma14="http://schemas.microsoft.com/office/mac/drawingml/2011/main" val="1"/>
            </a:ext>
          </a:extLst>
        </p:spPr>
        <p:txBody>
          <a:bodyPr lIns="64291" tIns="32146" rIns="64291" bIns="32146"/>
          <a:lstStyle/>
          <a:p>
            <a:pPr lvl="0">
              <a:defRPr sz="1800">
                <a:solidFill>
                  <a:srgbClr val="000000"/>
                </a:solidFill>
              </a:defRPr>
            </a:pPr>
            <a:fld id="{86CB4B4D-7CA3-9044-876B-883B54F8677D}" type="slidenum">
              <a:rPr sz="1100">
                <a:solidFill>
                  <a:srgbClr val="888888"/>
                </a:solidFill>
              </a:rPr>
              <a:t>34</a:t>
            </a:fld>
            <a:endParaRPr sz="1100">
              <a:solidFill>
                <a:srgbClr val="888888"/>
              </a:solidFill>
            </a:endParaRPr>
          </a:p>
        </p:txBody>
      </p:sp>
      <p:sp>
        <p:nvSpPr>
          <p:cNvPr id="168" name="Shape 168"/>
          <p:cNvSpPr/>
          <p:nvPr/>
        </p:nvSpPr>
        <p:spPr>
          <a:xfrm>
            <a:off x="142911" y="1724425"/>
            <a:ext cx="8670516" cy="325848"/>
          </a:xfrm>
          <a:prstGeom prst="rect">
            <a:avLst/>
          </a:prstGeom>
          <a:solidFill>
            <a:srgbClr val="DCDEE0"/>
          </a:solidFill>
          <a:ln w="12700">
            <a:solid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lstStyle>
            <a:lvl1pPr algn="r">
              <a:defRPr sz="1000" b="1">
                <a:latin typeface="Helvetica"/>
                <a:ea typeface="Helvetica"/>
                <a:cs typeface="Helvetica"/>
                <a:sym typeface="Helvetica"/>
              </a:defRPr>
            </a:lvl1pPr>
          </a:lstStyle>
          <a:p>
            <a:pPr lvl="0">
              <a:defRPr sz="1800" b="0"/>
            </a:pPr>
            <a:r>
              <a:rPr sz="700"/>
              <a:t>LOKI project</a:t>
            </a:r>
          </a:p>
        </p:txBody>
      </p:sp>
      <p:graphicFrame>
        <p:nvGraphicFramePr>
          <p:cNvPr id="169" name="Table 169"/>
          <p:cNvGraphicFramePr/>
          <p:nvPr/>
        </p:nvGraphicFramePr>
        <p:xfrm>
          <a:off x="457604" y="2102802"/>
          <a:ext cx="8670515" cy="4550877"/>
        </p:xfrm>
        <a:graphic>
          <a:graphicData uri="http://schemas.openxmlformats.org/drawingml/2006/table">
            <a:tbl>
              <a:tblPr/>
              <a:tblGrid>
                <a:gridCol w="1238645"/>
                <a:gridCol w="1238645"/>
                <a:gridCol w="1238645"/>
                <a:gridCol w="1238645"/>
                <a:gridCol w="1238645"/>
                <a:gridCol w="1238645"/>
                <a:gridCol w="1238645"/>
              </a:tblGrid>
              <a:tr h="382076">
                <a:tc>
                  <a:txBody>
                    <a:bodyPr/>
                    <a:lstStyle/>
                    <a:p>
                      <a:pPr lvl="0" algn="ctr">
                        <a:defRPr sz="1800"/>
                      </a:pPr>
                      <a:r>
                        <a:rPr sz="1800">
                          <a:sym typeface="Helvetica Light"/>
                        </a:rPr>
                        <a:t>2015</a:t>
                      </a:r>
                    </a:p>
                  </a:txBody>
                  <a:tcPr marL="35719" marR="35719" marT="35719" marB="35719" anchor="ctr" horzOverflow="overflow">
                    <a:lnL w="12700">
                      <a:miter lim="400000"/>
                    </a:lnL>
                    <a:lnT w="12700">
                      <a:miter lim="400000"/>
                    </a:lnT>
                  </a:tcPr>
                </a:tc>
                <a:tc>
                  <a:txBody>
                    <a:bodyPr/>
                    <a:lstStyle/>
                    <a:p>
                      <a:pPr lvl="0" algn="ctr">
                        <a:defRPr sz="1800"/>
                      </a:pPr>
                      <a:r>
                        <a:rPr sz="1800">
                          <a:sym typeface="Helvetica Light"/>
                        </a:rPr>
                        <a:t>2016</a:t>
                      </a:r>
                    </a:p>
                  </a:txBody>
                  <a:tcPr marL="35719" marR="35719" marT="35719" marB="35719" anchor="ctr" horzOverflow="overflow">
                    <a:lnT w="12700">
                      <a:miter lim="400000"/>
                    </a:lnT>
                  </a:tcPr>
                </a:tc>
                <a:tc>
                  <a:txBody>
                    <a:bodyPr/>
                    <a:lstStyle/>
                    <a:p>
                      <a:pPr lvl="0" algn="ctr">
                        <a:defRPr sz="1800"/>
                      </a:pPr>
                      <a:r>
                        <a:rPr sz="1800">
                          <a:sym typeface="Helvetica Light"/>
                        </a:rPr>
                        <a:t>2017</a:t>
                      </a:r>
                    </a:p>
                  </a:txBody>
                  <a:tcPr marL="35719" marR="35719" marT="35719" marB="35719" anchor="ctr" horzOverflow="overflow">
                    <a:lnT w="12700">
                      <a:miter lim="400000"/>
                    </a:lnT>
                  </a:tcPr>
                </a:tc>
                <a:tc>
                  <a:txBody>
                    <a:bodyPr/>
                    <a:lstStyle/>
                    <a:p>
                      <a:pPr lvl="0" algn="ctr">
                        <a:defRPr sz="1800"/>
                      </a:pPr>
                      <a:r>
                        <a:rPr sz="1800">
                          <a:sym typeface="Helvetica Light"/>
                        </a:rPr>
                        <a:t>2018</a:t>
                      </a:r>
                    </a:p>
                  </a:txBody>
                  <a:tcPr marL="35719" marR="35719" marT="35719" marB="35719" anchor="ctr" horzOverflow="overflow">
                    <a:lnT w="12700">
                      <a:miter lim="400000"/>
                    </a:lnT>
                  </a:tcPr>
                </a:tc>
                <a:tc>
                  <a:txBody>
                    <a:bodyPr/>
                    <a:lstStyle/>
                    <a:p>
                      <a:pPr lvl="0" algn="ctr">
                        <a:defRPr sz="1800"/>
                      </a:pPr>
                      <a:r>
                        <a:rPr sz="1800">
                          <a:sym typeface="Helvetica Light"/>
                        </a:rPr>
                        <a:t>2019</a:t>
                      </a:r>
                    </a:p>
                  </a:txBody>
                  <a:tcPr marL="35719" marR="35719" marT="35719" marB="35719" anchor="ctr" horzOverflow="overflow">
                    <a:lnT w="12700">
                      <a:miter lim="400000"/>
                    </a:lnT>
                  </a:tcPr>
                </a:tc>
                <a:tc>
                  <a:txBody>
                    <a:bodyPr/>
                    <a:lstStyle/>
                    <a:p>
                      <a:pPr lvl="0" algn="ctr">
                        <a:defRPr sz="1800"/>
                      </a:pPr>
                      <a:r>
                        <a:rPr sz="1800">
                          <a:sym typeface="Helvetica Light"/>
                        </a:rPr>
                        <a:t>2020</a:t>
                      </a:r>
                    </a:p>
                  </a:txBody>
                  <a:tcPr marL="35719" marR="35719" marT="35719" marB="35719" anchor="ctr" horzOverflow="overflow">
                    <a:lnT w="12700">
                      <a:miter lim="400000"/>
                    </a:lnT>
                  </a:tcPr>
                </a:tc>
                <a:tc>
                  <a:txBody>
                    <a:bodyPr/>
                    <a:lstStyle/>
                    <a:p>
                      <a:pPr lvl="0" algn="ctr">
                        <a:defRPr sz="1800"/>
                      </a:pPr>
                      <a:r>
                        <a:rPr sz="1800">
                          <a:sym typeface="Helvetica Light"/>
                        </a:rPr>
                        <a:t>2021</a:t>
                      </a:r>
                    </a:p>
                  </a:txBody>
                  <a:tcPr marL="35719" marR="35719" marT="35719" marB="35719" anchor="ctr" horzOverflow="overflow">
                    <a:lnR w="12700">
                      <a:miter lim="400000"/>
                    </a:lnR>
                    <a:lnT w="12700">
                      <a:miter lim="400000"/>
                    </a:lnT>
                  </a:tcPr>
                </a:tc>
              </a:tr>
              <a:tr h="4168801">
                <a:tc>
                  <a:txBody>
                    <a:bodyPr/>
                    <a:lstStyle/>
                    <a:p>
                      <a:pPr lvl="0" algn="ctr">
                        <a:defRPr sz="2600">
                          <a:sym typeface="Helvetica Light"/>
                        </a:defRPr>
                      </a:pPr>
                      <a:endParaRPr sz="1800"/>
                    </a:p>
                  </a:txBody>
                  <a:tcPr marL="35719" marR="35719" marT="35719" marB="35719" anchor="ctr" horzOverflow="overflow">
                    <a:lnL w="12700">
                      <a:miter lim="400000"/>
                    </a:lnL>
                    <a:lnB w="12700">
                      <a:miter lim="400000"/>
                    </a:lnB>
                  </a:tcPr>
                </a:tc>
                <a:tc>
                  <a:txBody>
                    <a:bodyPr/>
                    <a:lstStyle/>
                    <a:p>
                      <a:pPr lvl="0" algn="ctr">
                        <a:defRPr sz="2600">
                          <a:sym typeface="Helvetica Light"/>
                        </a:defRPr>
                      </a:pPr>
                      <a:endParaRPr sz="1800"/>
                    </a:p>
                  </a:txBody>
                  <a:tcPr marL="35719" marR="35719" marT="35719" marB="35719" anchor="ctr" horzOverflow="overflow">
                    <a:lnB w="12700">
                      <a:miter lim="400000"/>
                    </a:lnB>
                  </a:tcPr>
                </a:tc>
                <a:tc>
                  <a:txBody>
                    <a:bodyPr/>
                    <a:lstStyle/>
                    <a:p>
                      <a:pPr lvl="0" algn="ctr">
                        <a:defRPr sz="2600">
                          <a:sym typeface="Helvetica Light"/>
                        </a:defRPr>
                      </a:pPr>
                      <a:endParaRPr sz="1800"/>
                    </a:p>
                  </a:txBody>
                  <a:tcPr marL="35719" marR="35719" marT="35719" marB="35719" anchor="ctr" horzOverflow="overflow">
                    <a:lnB w="12700">
                      <a:miter lim="400000"/>
                    </a:lnB>
                  </a:tcPr>
                </a:tc>
                <a:tc>
                  <a:txBody>
                    <a:bodyPr/>
                    <a:lstStyle/>
                    <a:p>
                      <a:pPr lvl="0" algn="ctr">
                        <a:defRPr sz="2600">
                          <a:sym typeface="Helvetica Light"/>
                        </a:defRPr>
                      </a:pPr>
                      <a:endParaRPr sz="1800"/>
                    </a:p>
                  </a:txBody>
                  <a:tcPr marL="35719" marR="35719" marT="35719" marB="35719" anchor="ctr" horzOverflow="overflow">
                    <a:lnB w="12700">
                      <a:miter lim="400000"/>
                    </a:lnB>
                  </a:tcPr>
                </a:tc>
                <a:tc>
                  <a:txBody>
                    <a:bodyPr/>
                    <a:lstStyle/>
                    <a:p>
                      <a:pPr lvl="0" algn="ctr">
                        <a:defRPr sz="2600">
                          <a:sym typeface="Helvetica Light"/>
                        </a:defRPr>
                      </a:pPr>
                      <a:endParaRPr sz="1800"/>
                    </a:p>
                  </a:txBody>
                  <a:tcPr marL="35719" marR="35719" marT="35719" marB="35719" anchor="ctr" horzOverflow="overflow">
                    <a:lnB w="12700">
                      <a:miter lim="400000"/>
                    </a:lnB>
                  </a:tcPr>
                </a:tc>
                <a:tc>
                  <a:txBody>
                    <a:bodyPr/>
                    <a:lstStyle/>
                    <a:p>
                      <a:pPr lvl="0" algn="ctr">
                        <a:defRPr sz="2600">
                          <a:sym typeface="Helvetica Light"/>
                        </a:defRPr>
                      </a:pPr>
                      <a:endParaRPr sz="1800"/>
                    </a:p>
                  </a:txBody>
                  <a:tcPr marL="35719" marR="35719" marT="35719" marB="35719" anchor="ctr" horzOverflow="overflow">
                    <a:lnB w="12700">
                      <a:miter lim="400000"/>
                    </a:lnB>
                  </a:tcPr>
                </a:tc>
                <a:tc>
                  <a:txBody>
                    <a:bodyPr/>
                    <a:lstStyle/>
                    <a:p>
                      <a:pPr lvl="0" algn="ctr">
                        <a:defRPr sz="2600">
                          <a:sym typeface="Helvetica Light"/>
                        </a:defRPr>
                      </a:pPr>
                      <a:endParaRPr sz="1800"/>
                    </a:p>
                  </a:txBody>
                  <a:tcPr marL="35719" marR="35719" marT="35719" marB="35719" anchor="ctr" horzOverflow="overflow">
                    <a:lnR w="12700">
                      <a:miter lim="400000"/>
                    </a:lnR>
                    <a:lnB w="12700">
                      <a:miter lim="400000"/>
                    </a:lnB>
                  </a:tcPr>
                </a:tc>
              </a:tr>
            </a:tbl>
          </a:graphicData>
        </a:graphic>
      </p:graphicFrame>
      <p:sp>
        <p:nvSpPr>
          <p:cNvPr id="170" name="Shape 170"/>
          <p:cNvSpPr/>
          <p:nvPr/>
        </p:nvSpPr>
        <p:spPr>
          <a:xfrm>
            <a:off x="317004" y="2715858"/>
            <a:ext cx="4274774" cy="325848"/>
          </a:xfrm>
          <a:prstGeom prst="rect">
            <a:avLst/>
          </a:prstGeom>
          <a:solidFill>
            <a:srgbClr val="DCDEE0"/>
          </a:solidFill>
          <a:ln w="12700">
            <a:solid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lstStyle>
            <a:lvl1pPr algn="l">
              <a:defRPr sz="1000"/>
            </a:lvl1pPr>
          </a:lstStyle>
          <a:p>
            <a:pPr lvl="0">
              <a:defRPr sz="1800"/>
            </a:pPr>
            <a:r>
              <a:rPr sz="700"/>
              <a:t>CORE Experiment control FW</a:t>
            </a:r>
          </a:p>
        </p:txBody>
      </p:sp>
      <p:sp>
        <p:nvSpPr>
          <p:cNvPr id="171" name="Shape 171"/>
          <p:cNvSpPr/>
          <p:nvPr/>
        </p:nvSpPr>
        <p:spPr>
          <a:xfrm>
            <a:off x="709910" y="3642096"/>
            <a:ext cx="4451415" cy="424074"/>
          </a:xfrm>
          <a:prstGeom prst="rect">
            <a:avLst/>
          </a:prstGeom>
          <a:solidFill>
            <a:srgbClr val="DCDEE0"/>
          </a:solidFill>
          <a:ln w="12700">
            <a:solid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lstStyle>
            <a:lvl1pPr algn="l">
              <a:defRPr sz="1000"/>
            </a:lvl1pPr>
          </a:lstStyle>
          <a:p>
            <a:pPr lvl="0">
              <a:defRPr sz="1800"/>
            </a:pPr>
            <a:r>
              <a:rPr sz="700"/>
              <a:t>CORE Reduction FW inc VATES Vis</a:t>
            </a:r>
          </a:p>
        </p:txBody>
      </p:sp>
      <p:sp>
        <p:nvSpPr>
          <p:cNvPr id="172" name="Shape 172"/>
          <p:cNvSpPr/>
          <p:nvPr/>
        </p:nvSpPr>
        <p:spPr>
          <a:xfrm>
            <a:off x="691213" y="4903510"/>
            <a:ext cx="1586299" cy="325847"/>
          </a:xfrm>
          <a:prstGeom prst="rect">
            <a:avLst/>
          </a:prstGeom>
          <a:solidFill>
            <a:srgbClr val="DCDEE0"/>
          </a:solidFill>
          <a:ln w="12700">
            <a:solid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lstStyle>
            <a:lvl1pPr algn="l">
              <a:defRPr sz="1000"/>
            </a:lvl1pPr>
          </a:lstStyle>
          <a:p>
            <a:pPr lvl="0">
              <a:defRPr sz="1800"/>
            </a:pPr>
            <a:r>
              <a:rPr sz="700"/>
              <a:t>LOKI Pre operations requirements Spec and cost</a:t>
            </a:r>
          </a:p>
        </p:txBody>
      </p:sp>
      <p:sp>
        <p:nvSpPr>
          <p:cNvPr id="173" name="Shape 173"/>
          <p:cNvSpPr/>
          <p:nvPr/>
        </p:nvSpPr>
        <p:spPr>
          <a:xfrm>
            <a:off x="6375001" y="5631112"/>
            <a:ext cx="1227689" cy="424074"/>
          </a:xfrm>
          <a:prstGeom prst="rect">
            <a:avLst/>
          </a:prstGeom>
          <a:solidFill>
            <a:srgbClr val="DCDEE0"/>
          </a:solidFill>
          <a:ln w="12700">
            <a:solid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lstStyle/>
          <a:p>
            <a:pPr lvl="0" algn="l">
              <a:defRPr sz="1800"/>
            </a:pPr>
            <a:r>
              <a:rPr sz="700"/>
              <a:t>LOKI Hot Comms</a:t>
            </a:r>
          </a:p>
          <a:p>
            <a:pPr lvl="0" algn="l">
              <a:defRPr sz="1800"/>
            </a:pPr>
            <a:r>
              <a:rPr sz="700"/>
              <a:t>Development of future requirements</a:t>
            </a:r>
          </a:p>
        </p:txBody>
      </p:sp>
      <p:sp>
        <p:nvSpPr>
          <p:cNvPr id="174" name="Shape 174"/>
          <p:cNvSpPr/>
          <p:nvPr/>
        </p:nvSpPr>
        <p:spPr>
          <a:xfrm>
            <a:off x="2383166" y="5257493"/>
            <a:ext cx="3068658" cy="325847"/>
          </a:xfrm>
          <a:prstGeom prst="rect">
            <a:avLst/>
          </a:prstGeom>
          <a:solidFill>
            <a:srgbClr val="DCDEE0"/>
          </a:solidFill>
          <a:ln w="12700">
            <a:solid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lstStyle>
            <a:lvl1pPr algn="l">
              <a:defRPr sz="1000"/>
            </a:lvl1pPr>
          </a:lstStyle>
          <a:p>
            <a:pPr lvl="0">
              <a:defRPr sz="1800"/>
            </a:pPr>
            <a:r>
              <a:rPr sz="700"/>
              <a:t>Live Reduction SANS development and SANS data analysis (Data analysis group)</a:t>
            </a:r>
          </a:p>
        </p:txBody>
      </p:sp>
      <p:sp>
        <p:nvSpPr>
          <p:cNvPr id="175" name="Shape 175"/>
          <p:cNvSpPr/>
          <p:nvPr/>
        </p:nvSpPr>
        <p:spPr>
          <a:xfrm>
            <a:off x="5438407" y="5631112"/>
            <a:ext cx="841502" cy="424074"/>
          </a:xfrm>
          <a:prstGeom prst="rect">
            <a:avLst/>
          </a:prstGeom>
          <a:solidFill>
            <a:srgbClr val="DCDEE0"/>
          </a:solidFill>
          <a:ln w="12700">
            <a:solid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lstStyle/>
          <a:p>
            <a:pPr lvl="0" algn="l">
              <a:defRPr sz="1800"/>
            </a:pPr>
            <a:r>
              <a:rPr sz="700"/>
              <a:t>LOKI cold Comms</a:t>
            </a:r>
          </a:p>
          <a:p>
            <a:pPr lvl="0" algn="l">
              <a:defRPr sz="1800"/>
            </a:pPr>
            <a:r>
              <a:rPr sz="700"/>
              <a:t>Testing and debug</a:t>
            </a:r>
          </a:p>
        </p:txBody>
      </p:sp>
      <p:sp>
        <p:nvSpPr>
          <p:cNvPr id="176" name="Shape 176"/>
          <p:cNvSpPr/>
          <p:nvPr/>
        </p:nvSpPr>
        <p:spPr>
          <a:xfrm>
            <a:off x="167064" y="1803292"/>
            <a:ext cx="87117" cy="155556"/>
          </a:xfrm>
          <a:prstGeom prst="diamond">
            <a:avLst/>
          </a:prstGeom>
          <a:solidFill>
            <a:srgbClr val="C82506"/>
          </a:solidFill>
          <a:ln w="25400">
            <a:solidFill/>
            <a:round/>
          </a:ln>
        </p:spPr>
        <p:txBody>
          <a:bodyPr lIns="32145" tIns="32146" rIns="32145" bIns="32146"/>
          <a:lstStyle/>
          <a:p>
            <a:pPr defTabSz="642915">
              <a:defRPr sz="4200">
                <a:solidFill>
                  <a:srgbClr val="9BBB58"/>
                </a:solidFill>
                <a:latin typeface="Gill Sans"/>
                <a:ea typeface="Gill Sans"/>
                <a:cs typeface="Gill Sans"/>
                <a:sym typeface="Gill Sans"/>
              </a:defRPr>
            </a:pPr>
            <a:endParaRPr/>
          </a:p>
        </p:txBody>
      </p:sp>
      <p:sp>
        <p:nvSpPr>
          <p:cNvPr id="177" name="Shape 177"/>
          <p:cNvSpPr/>
          <p:nvPr/>
        </p:nvSpPr>
        <p:spPr>
          <a:xfrm>
            <a:off x="2233484" y="1825715"/>
            <a:ext cx="87117" cy="155556"/>
          </a:xfrm>
          <a:prstGeom prst="diamond">
            <a:avLst/>
          </a:prstGeom>
          <a:solidFill>
            <a:srgbClr val="C82506"/>
          </a:solidFill>
          <a:ln w="25400">
            <a:solidFill/>
            <a:round/>
          </a:ln>
        </p:spPr>
        <p:txBody>
          <a:bodyPr lIns="32145" tIns="32146" rIns="32145" bIns="32146"/>
          <a:lstStyle/>
          <a:p>
            <a:pPr defTabSz="642915">
              <a:defRPr sz="4200">
                <a:solidFill>
                  <a:srgbClr val="9BBB58"/>
                </a:solidFill>
                <a:latin typeface="Gill Sans"/>
                <a:ea typeface="Gill Sans"/>
                <a:cs typeface="Gill Sans"/>
                <a:sym typeface="Gill Sans"/>
              </a:defRPr>
            </a:pPr>
            <a:endParaRPr/>
          </a:p>
        </p:txBody>
      </p:sp>
      <p:sp>
        <p:nvSpPr>
          <p:cNvPr id="178" name="Shape 178"/>
          <p:cNvSpPr/>
          <p:nvPr/>
        </p:nvSpPr>
        <p:spPr>
          <a:xfrm>
            <a:off x="5600228" y="1804863"/>
            <a:ext cx="87117" cy="155556"/>
          </a:xfrm>
          <a:prstGeom prst="diamond">
            <a:avLst/>
          </a:prstGeom>
          <a:solidFill>
            <a:srgbClr val="C82506"/>
          </a:solidFill>
          <a:ln w="25400">
            <a:solidFill/>
            <a:round/>
          </a:ln>
        </p:spPr>
        <p:txBody>
          <a:bodyPr lIns="32145" tIns="32146" rIns="32145" bIns="32146"/>
          <a:lstStyle/>
          <a:p>
            <a:pPr defTabSz="642915">
              <a:defRPr sz="4200">
                <a:solidFill>
                  <a:srgbClr val="9BBB58"/>
                </a:solidFill>
                <a:latin typeface="Gill Sans"/>
                <a:ea typeface="Gill Sans"/>
                <a:cs typeface="Gill Sans"/>
                <a:sym typeface="Gill Sans"/>
              </a:defRPr>
            </a:pPr>
            <a:endParaRPr/>
          </a:p>
        </p:txBody>
      </p:sp>
      <p:sp>
        <p:nvSpPr>
          <p:cNvPr id="179" name="Shape 179"/>
          <p:cNvSpPr/>
          <p:nvPr/>
        </p:nvSpPr>
        <p:spPr>
          <a:xfrm>
            <a:off x="6184811" y="1806306"/>
            <a:ext cx="87117" cy="155556"/>
          </a:xfrm>
          <a:prstGeom prst="diamond">
            <a:avLst/>
          </a:prstGeom>
          <a:solidFill>
            <a:srgbClr val="C82506"/>
          </a:solidFill>
          <a:ln w="25400">
            <a:solidFill/>
            <a:round/>
          </a:ln>
        </p:spPr>
        <p:txBody>
          <a:bodyPr lIns="32145" tIns="32146" rIns="32145" bIns="32146"/>
          <a:lstStyle/>
          <a:p>
            <a:pPr defTabSz="642915">
              <a:defRPr sz="4200">
                <a:solidFill>
                  <a:srgbClr val="9BBB58"/>
                </a:solidFill>
                <a:latin typeface="Gill Sans"/>
                <a:ea typeface="Gill Sans"/>
                <a:cs typeface="Gill Sans"/>
                <a:sym typeface="Gill Sans"/>
              </a:defRPr>
            </a:pPr>
            <a:endParaRPr/>
          </a:p>
        </p:txBody>
      </p:sp>
      <p:sp>
        <p:nvSpPr>
          <p:cNvPr id="180" name="Shape 180"/>
          <p:cNvSpPr/>
          <p:nvPr/>
        </p:nvSpPr>
        <p:spPr>
          <a:xfrm>
            <a:off x="270501" y="1817529"/>
            <a:ext cx="522541" cy="153888"/>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321457">
              <a:defRPr sz="1800"/>
            </a:pPr>
            <a:r>
              <a:rPr sz="1000" b="1">
                <a:latin typeface="Calibri"/>
                <a:ea typeface="Calibri"/>
                <a:cs typeface="Calibri"/>
                <a:sym typeface="Calibri"/>
              </a:rPr>
              <a:t>Tollgate 2</a:t>
            </a:r>
          </a:p>
        </p:txBody>
      </p:sp>
      <p:sp>
        <p:nvSpPr>
          <p:cNvPr id="181" name="Shape 181"/>
          <p:cNvSpPr/>
          <p:nvPr/>
        </p:nvSpPr>
        <p:spPr>
          <a:xfrm>
            <a:off x="2406635" y="1816786"/>
            <a:ext cx="522541" cy="153888"/>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321457">
              <a:defRPr sz="1800"/>
            </a:pPr>
            <a:r>
              <a:rPr sz="1000" b="1">
                <a:latin typeface="Calibri"/>
                <a:ea typeface="Calibri"/>
                <a:cs typeface="Calibri"/>
                <a:sym typeface="Calibri"/>
              </a:rPr>
              <a:t>Tollgate 3</a:t>
            </a:r>
          </a:p>
        </p:txBody>
      </p:sp>
      <p:sp>
        <p:nvSpPr>
          <p:cNvPr id="182" name="Shape 182"/>
          <p:cNvSpPr/>
          <p:nvPr/>
        </p:nvSpPr>
        <p:spPr>
          <a:xfrm>
            <a:off x="5041572" y="1795934"/>
            <a:ext cx="525785" cy="153888"/>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321457">
              <a:defRPr sz="1800"/>
            </a:pPr>
            <a:r>
              <a:rPr sz="1000" b="1">
                <a:latin typeface="Calibri"/>
                <a:ea typeface="Calibri"/>
                <a:cs typeface="Calibri"/>
                <a:sym typeface="Calibri"/>
              </a:rPr>
              <a:t>Tollgate 4</a:t>
            </a:r>
          </a:p>
        </p:txBody>
      </p:sp>
      <p:sp>
        <p:nvSpPr>
          <p:cNvPr id="183" name="Shape 183"/>
          <p:cNvSpPr/>
          <p:nvPr/>
        </p:nvSpPr>
        <p:spPr>
          <a:xfrm>
            <a:off x="6352321" y="1828531"/>
            <a:ext cx="522541" cy="153888"/>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321457">
              <a:defRPr sz="1800"/>
            </a:pPr>
            <a:r>
              <a:rPr sz="1000" b="1">
                <a:latin typeface="Calibri"/>
                <a:ea typeface="Calibri"/>
                <a:cs typeface="Calibri"/>
                <a:sym typeface="Calibri"/>
              </a:rPr>
              <a:t>Tollgate 5</a:t>
            </a:r>
          </a:p>
        </p:txBody>
      </p:sp>
      <p:sp>
        <p:nvSpPr>
          <p:cNvPr id="184" name="Shape 184"/>
          <p:cNvSpPr/>
          <p:nvPr/>
        </p:nvSpPr>
        <p:spPr>
          <a:xfrm>
            <a:off x="469366" y="4642780"/>
            <a:ext cx="87117" cy="155556"/>
          </a:xfrm>
          <a:prstGeom prst="diamond">
            <a:avLst/>
          </a:prstGeom>
          <a:solidFill>
            <a:srgbClr val="0094CA"/>
          </a:solidFill>
          <a:ln w="25400">
            <a:solidFill/>
            <a:round/>
          </a:ln>
        </p:spPr>
        <p:txBody>
          <a:bodyPr lIns="32145" tIns="32146" rIns="32145" bIns="32146"/>
          <a:lstStyle/>
          <a:p>
            <a:pPr defTabSz="642915">
              <a:defRPr sz="4200">
                <a:latin typeface="Gill Sans"/>
                <a:ea typeface="Gill Sans"/>
                <a:cs typeface="Gill Sans"/>
                <a:sym typeface="Gill Sans"/>
              </a:defRPr>
            </a:pPr>
            <a:endParaRPr/>
          </a:p>
        </p:txBody>
      </p:sp>
      <p:sp>
        <p:nvSpPr>
          <p:cNvPr id="185" name="Shape 185"/>
          <p:cNvSpPr/>
          <p:nvPr/>
        </p:nvSpPr>
        <p:spPr>
          <a:xfrm>
            <a:off x="655489" y="4618346"/>
            <a:ext cx="787738" cy="27699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457200">
              <a:defRPr sz="1800">
                <a:latin typeface="Calibri"/>
                <a:ea typeface="Calibri"/>
                <a:cs typeface="Calibri"/>
                <a:sym typeface="Calibri"/>
              </a:defRPr>
            </a:lvl1pPr>
          </a:lstStyle>
          <a:p>
            <a:pPr lvl="0"/>
            <a:r>
              <a:t>EC.Loki1</a:t>
            </a:r>
          </a:p>
        </p:txBody>
      </p:sp>
      <p:sp>
        <p:nvSpPr>
          <p:cNvPr id="186" name="Shape 186"/>
          <p:cNvSpPr/>
          <p:nvPr/>
        </p:nvSpPr>
        <p:spPr>
          <a:xfrm>
            <a:off x="1481031" y="4637302"/>
            <a:ext cx="87117" cy="155556"/>
          </a:xfrm>
          <a:prstGeom prst="diamond">
            <a:avLst/>
          </a:prstGeom>
          <a:solidFill>
            <a:srgbClr val="0094CA"/>
          </a:solidFill>
          <a:ln w="25400">
            <a:solidFill/>
            <a:round/>
          </a:ln>
        </p:spPr>
        <p:txBody>
          <a:bodyPr lIns="32145" tIns="32146" rIns="32145" bIns="32146"/>
          <a:lstStyle/>
          <a:p>
            <a:pPr defTabSz="642915">
              <a:defRPr sz="4200">
                <a:latin typeface="Gill Sans"/>
                <a:ea typeface="Gill Sans"/>
                <a:cs typeface="Gill Sans"/>
                <a:sym typeface="Gill Sans"/>
              </a:defRPr>
            </a:pPr>
            <a:endParaRPr/>
          </a:p>
        </p:txBody>
      </p:sp>
      <p:sp>
        <p:nvSpPr>
          <p:cNvPr id="187" name="Shape 187"/>
          <p:cNvSpPr/>
          <p:nvPr/>
        </p:nvSpPr>
        <p:spPr>
          <a:xfrm>
            <a:off x="1670737" y="4620285"/>
            <a:ext cx="787738" cy="27699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457200">
              <a:defRPr sz="1800">
                <a:latin typeface="Calibri"/>
                <a:ea typeface="Calibri"/>
                <a:cs typeface="Calibri"/>
                <a:sym typeface="Calibri"/>
              </a:defRPr>
            </a:lvl1pPr>
          </a:lstStyle>
          <a:p>
            <a:pPr lvl="0"/>
            <a:r>
              <a:t>EC.Loki2</a:t>
            </a:r>
          </a:p>
        </p:txBody>
      </p:sp>
      <p:sp>
        <p:nvSpPr>
          <p:cNvPr id="188" name="Shape 188"/>
          <p:cNvSpPr/>
          <p:nvPr/>
        </p:nvSpPr>
        <p:spPr>
          <a:xfrm>
            <a:off x="5505113" y="4642780"/>
            <a:ext cx="87117" cy="155556"/>
          </a:xfrm>
          <a:prstGeom prst="diamond">
            <a:avLst/>
          </a:prstGeom>
          <a:solidFill>
            <a:srgbClr val="0094CA"/>
          </a:solidFill>
          <a:ln w="25400">
            <a:solidFill/>
            <a:round/>
          </a:ln>
        </p:spPr>
        <p:txBody>
          <a:bodyPr lIns="32145" tIns="32146" rIns="32145" bIns="32146"/>
          <a:lstStyle/>
          <a:p>
            <a:pPr defTabSz="642915">
              <a:defRPr sz="4200">
                <a:latin typeface="Gill Sans"/>
                <a:ea typeface="Gill Sans"/>
                <a:cs typeface="Gill Sans"/>
                <a:sym typeface="Gill Sans"/>
              </a:defRPr>
            </a:pPr>
            <a:endParaRPr/>
          </a:p>
        </p:txBody>
      </p:sp>
      <p:sp>
        <p:nvSpPr>
          <p:cNvPr id="189" name="Shape 189"/>
          <p:cNvSpPr/>
          <p:nvPr/>
        </p:nvSpPr>
        <p:spPr>
          <a:xfrm>
            <a:off x="4882688" y="4618346"/>
            <a:ext cx="787738" cy="27699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457200">
              <a:defRPr sz="1800">
                <a:latin typeface="Calibri"/>
                <a:ea typeface="Calibri"/>
                <a:cs typeface="Calibri"/>
                <a:sym typeface="Calibri"/>
              </a:defRPr>
            </a:lvl1pPr>
          </a:lstStyle>
          <a:p>
            <a:pPr lvl="0"/>
            <a:r>
              <a:t>EC.Loki3</a:t>
            </a:r>
          </a:p>
        </p:txBody>
      </p:sp>
      <p:sp>
        <p:nvSpPr>
          <p:cNvPr id="190" name="Shape 190"/>
          <p:cNvSpPr/>
          <p:nvPr/>
        </p:nvSpPr>
        <p:spPr>
          <a:xfrm>
            <a:off x="6010635" y="4642551"/>
            <a:ext cx="87117" cy="155556"/>
          </a:xfrm>
          <a:prstGeom prst="diamond">
            <a:avLst/>
          </a:prstGeom>
          <a:solidFill>
            <a:srgbClr val="0094CA"/>
          </a:solidFill>
          <a:ln w="25400">
            <a:solidFill/>
            <a:round/>
          </a:ln>
        </p:spPr>
        <p:txBody>
          <a:bodyPr lIns="32145" tIns="32146" rIns="32145" bIns="32146"/>
          <a:lstStyle/>
          <a:p>
            <a:pPr defTabSz="642915">
              <a:defRPr sz="4200">
                <a:latin typeface="Gill Sans"/>
                <a:ea typeface="Gill Sans"/>
                <a:cs typeface="Gill Sans"/>
                <a:sym typeface="Gill Sans"/>
              </a:defRPr>
            </a:pPr>
            <a:endParaRPr/>
          </a:p>
        </p:txBody>
      </p:sp>
      <p:sp>
        <p:nvSpPr>
          <p:cNvPr id="191" name="Shape 191"/>
          <p:cNvSpPr/>
          <p:nvPr/>
        </p:nvSpPr>
        <p:spPr>
          <a:xfrm>
            <a:off x="6197534" y="4618346"/>
            <a:ext cx="787738" cy="27699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457200">
              <a:defRPr sz="1800">
                <a:latin typeface="Calibri"/>
                <a:ea typeface="Calibri"/>
                <a:cs typeface="Calibri"/>
                <a:sym typeface="Calibri"/>
              </a:defRPr>
            </a:lvl1pPr>
          </a:lstStyle>
          <a:p>
            <a:pPr lvl="0"/>
            <a:r>
              <a:t>EC.Loki4</a:t>
            </a:r>
          </a:p>
        </p:txBody>
      </p:sp>
      <p:sp>
        <p:nvSpPr>
          <p:cNvPr id="192" name="Shape 192"/>
          <p:cNvSpPr/>
          <p:nvPr/>
        </p:nvSpPr>
        <p:spPr>
          <a:xfrm>
            <a:off x="469366" y="6134643"/>
            <a:ext cx="87117" cy="155556"/>
          </a:xfrm>
          <a:prstGeom prst="diamond">
            <a:avLst/>
          </a:prstGeom>
          <a:solidFill>
            <a:srgbClr val="70BF41"/>
          </a:solidFill>
          <a:ln w="25400">
            <a:solidFill/>
            <a:round/>
          </a:ln>
        </p:spPr>
        <p:txBody>
          <a:bodyPr lIns="32145" tIns="32146" rIns="32145" bIns="32146"/>
          <a:lstStyle/>
          <a:p>
            <a:pPr defTabSz="642915">
              <a:defRPr sz="4200">
                <a:latin typeface="Gill Sans"/>
                <a:ea typeface="Gill Sans"/>
                <a:cs typeface="Gill Sans"/>
                <a:sym typeface="Gill Sans"/>
              </a:defRPr>
            </a:pPr>
            <a:endParaRPr/>
          </a:p>
        </p:txBody>
      </p:sp>
      <p:sp>
        <p:nvSpPr>
          <p:cNvPr id="193" name="Shape 193"/>
          <p:cNvSpPr/>
          <p:nvPr/>
        </p:nvSpPr>
        <p:spPr>
          <a:xfrm>
            <a:off x="595027" y="6115963"/>
            <a:ext cx="905296" cy="27699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457200">
              <a:defRPr sz="1800">
                <a:latin typeface="Calibri"/>
                <a:ea typeface="Calibri"/>
                <a:cs typeface="Calibri"/>
                <a:sym typeface="Calibri"/>
              </a:defRPr>
            </a:lvl1pPr>
          </a:lstStyle>
          <a:p>
            <a:pPr lvl="0"/>
            <a:r>
              <a:t>LRV.Loki1</a:t>
            </a:r>
          </a:p>
        </p:txBody>
      </p:sp>
      <p:sp>
        <p:nvSpPr>
          <p:cNvPr id="194" name="Shape 194"/>
          <p:cNvSpPr/>
          <p:nvPr/>
        </p:nvSpPr>
        <p:spPr>
          <a:xfrm>
            <a:off x="1481031" y="6134643"/>
            <a:ext cx="87117" cy="155556"/>
          </a:xfrm>
          <a:prstGeom prst="diamond">
            <a:avLst/>
          </a:prstGeom>
          <a:solidFill>
            <a:srgbClr val="70BF41"/>
          </a:solidFill>
          <a:ln w="25400">
            <a:solidFill/>
            <a:round/>
          </a:ln>
        </p:spPr>
        <p:txBody>
          <a:bodyPr lIns="32145" tIns="32146" rIns="32145" bIns="32146"/>
          <a:lstStyle/>
          <a:p>
            <a:pPr defTabSz="642915">
              <a:defRPr sz="4200">
                <a:latin typeface="Gill Sans"/>
                <a:ea typeface="Gill Sans"/>
                <a:cs typeface="Gill Sans"/>
                <a:sym typeface="Gill Sans"/>
              </a:defRPr>
            </a:pPr>
            <a:endParaRPr/>
          </a:p>
        </p:txBody>
      </p:sp>
      <p:sp>
        <p:nvSpPr>
          <p:cNvPr id="195" name="Shape 195"/>
          <p:cNvSpPr/>
          <p:nvPr/>
        </p:nvSpPr>
        <p:spPr>
          <a:xfrm>
            <a:off x="1576446" y="6117902"/>
            <a:ext cx="905296" cy="27699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457200">
              <a:defRPr sz="1800">
                <a:latin typeface="Calibri"/>
                <a:ea typeface="Calibri"/>
                <a:cs typeface="Calibri"/>
                <a:sym typeface="Calibri"/>
              </a:defRPr>
            </a:lvl1pPr>
          </a:lstStyle>
          <a:p>
            <a:pPr lvl="0"/>
            <a:r>
              <a:t>LRV.Loki2</a:t>
            </a:r>
          </a:p>
        </p:txBody>
      </p:sp>
      <p:sp>
        <p:nvSpPr>
          <p:cNvPr id="196" name="Shape 196"/>
          <p:cNvSpPr/>
          <p:nvPr/>
        </p:nvSpPr>
        <p:spPr>
          <a:xfrm>
            <a:off x="5499664" y="6134643"/>
            <a:ext cx="87117" cy="155556"/>
          </a:xfrm>
          <a:prstGeom prst="diamond">
            <a:avLst/>
          </a:prstGeom>
          <a:solidFill>
            <a:srgbClr val="70BF41"/>
          </a:solidFill>
          <a:ln w="25400">
            <a:solidFill/>
            <a:round/>
          </a:ln>
        </p:spPr>
        <p:txBody>
          <a:bodyPr lIns="32145" tIns="32146" rIns="32145" bIns="32146"/>
          <a:lstStyle/>
          <a:p>
            <a:pPr defTabSz="642915">
              <a:defRPr sz="4200">
                <a:latin typeface="Gill Sans"/>
                <a:ea typeface="Gill Sans"/>
                <a:cs typeface="Gill Sans"/>
                <a:sym typeface="Gill Sans"/>
              </a:defRPr>
            </a:pPr>
            <a:endParaRPr/>
          </a:p>
        </p:txBody>
      </p:sp>
      <p:sp>
        <p:nvSpPr>
          <p:cNvPr id="197" name="Shape 197"/>
          <p:cNvSpPr/>
          <p:nvPr/>
        </p:nvSpPr>
        <p:spPr>
          <a:xfrm>
            <a:off x="4857947" y="6110485"/>
            <a:ext cx="905296" cy="27699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457200">
              <a:defRPr sz="1800">
                <a:latin typeface="Calibri"/>
                <a:ea typeface="Calibri"/>
                <a:cs typeface="Calibri"/>
                <a:sym typeface="Calibri"/>
              </a:defRPr>
            </a:lvl1pPr>
          </a:lstStyle>
          <a:p>
            <a:pPr lvl="0"/>
            <a:r>
              <a:t>LRV.Loki3</a:t>
            </a:r>
          </a:p>
        </p:txBody>
      </p:sp>
      <p:sp>
        <p:nvSpPr>
          <p:cNvPr id="198" name="Shape 198"/>
          <p:cNvSpPr/>
          <p:nvPr/>
        </p:nvSpPr>
        <p:spPr>
          <a:xfrm>
            <a:off x="6004697" y="6134643"/>
            <a:ext cx="87117" cy="155556"/>
          </a:xfrm>
          <a:prstGeom prst="diamond">
            <a:avLst/>
          </a:prstGeom>
          <a:solidFill>
            <a:srgbClr val="70BF41"/>
          </a:solidFill>
          <a:ln w="25400">
            <a:solidFill/>
            <a:round/>
          </a:ln>
        </p:spPr>
        <p:txBody>
          <a:bodyPr lIns="32145" tIns="32146" rIns="32145" bIns="32146"/>
          <a:lstStyle/>
          <a:p>
            <a:pPr defTabSz="642915">
              <a:defRPr sz="4200">
                <a:latin typeface="Gill Sans"/>
                <a:ea typeface="Gill Sans"/>
                <a:cs typeface="Gill Sans"/>
                <a:sym typeface="Gill Sans"/>
              </a:defRPr>
            </a:pPr>
            <a:endParaRPr/>
          </a:p>
        </p:txBody>
      </p:sp>
      <p:sp>
        <p:nvSpPr>
          <p:cNvPr id="199" name="Shape 199"/>
          <p:cNvSpPr/>
          <p:nvPr/>
        </p:nvSpPr>
        <p:spPr>
          <a:xfrm>
            <a:off x="6192540" y="6117902"/>
            <a:ext cx="905296" cy="27699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457200">
              <a:defRPr sz="1800">
                <a:latin typeface="Calibri"/>
                <a:ea typeface="Calibri"/>
                <a:cs typeface="Calibri"/>
                <a:sym typeface="Calibri"/>
              </a:defRPr>
            </a:lvl1pPr>
          </a:lstStyle>
          <a:p>
            <a:pPr lvl="0"/>
            <a:r>
              <a:t>LRV.Loki4</a:t>
            </a:r>
          </a:p>
        </p:txBody>
      </p:sp>
      <p:sp>
        <p:nvSpPr>
          <p:cNvPr id="200" name="Shape 200"/>
          <p:cNvSpPr/>
          <p:nvPr/>
        </p:nvSpPr>
        <p:spPr>
          <a:xfrm>
            <a:off x="219334" y="3090649"/>
            <a:ext cx="87117" cy="155556"/>
          </a:xfrm>
          <a:prstGeom prst="diamond">
            <a:avLst/>
          </a:prstGeom>
          <a:solidFill>
            <a:srgbClr val="F5D328"/>
          </a:solidFill>
          <a:ln w="25400">
            <a:solidFill/>
            <a:round/>
          </a:ln>
        </p:spPr>
        <p:txBody>
          <a:bodyPr lIns="32145" tIns="32146" rIns="32145" bIns="32146"/>
          <a:lstStyle/>
          <a:p>
            <a:pPr defTabSz="642915">
              <a:defRPr sz="4200">
                <a:latin typeface="Gill Sans"/>
                <a:ea typeface="Gill Sans"/>
                <a:cs typeface="Gill Sans"/>
                <a:sym typeface="Gill Sans"/>
              </a:defRPr>
            </a:pPr>
            <a:endParaRPr/>
          </a:p>
        </p:txBody>
      </p:sp>
      <p:sp>
        <p:nvSpPr>
          <p:cNvPr id="201" name="Shape 201"/>
          <p:cNvSpPr/>
          <p:nvPr/>
        </p:nvSpPr>
        <p:spPr>
          <a:xfrm>
            <a:off x="312940" y="3070731"/>
            <a:ext cx="825722" cy="27699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457200">
              <a:defRPr sz="1800">
                <a:latin typeface="Calibri"/>
                <a:ea typeface="Calibri"/>
                <a:cs typeface="Calibri"/>
                <a:sym typeface="Calibri"/>
              </a:defRPr>
            </a:lvl1pPr>
          </a:lstStyle>
          <a:p>
            <a:pPr lvl="0"/>
            <a:r>
              <a:t>EC.core1</a:t>
            </a:r>
          </a:p>
        </p:txBody>
      </p:sp>
      <p:sp>
        <p:nvSpPr>
          <p:cNvPr id="202" name="Shape 202"/>
          <p:cNvSpPr/>
          <p:nvPr/>
        </p:nvSpPr>
        <p:spPr>
          <a:xfrm>
            <a:off x="1279914" y="3090649"/>
            <a:ext cx="87117" cy="155556"/>
          </a:xfrm>
          <a:prstGeom prst="diamond">
            <a:avLst/>
          </a:prstGeom>
          <a:solidFill>
            <a:srgbClr val="F5D328"/>
          </a:solidFill>
          <a:ln w="25400">
            <a:solidFill/>
            <a:round/>
          </a:ln>
        </p:spPr>
        <p:txBody>
          <a:bodyPr lIns="32145" tIns="32146" rIns="32145" bIns="32146"/>
          <a:lstStyle/>
          <a:p>
            <a:pPr defTabSz="642915">
              <a:defRPr sz="4200">
                <a:latin typeface="Gill Sans"/>
                <a:ea typeface="Gill Sans"/>
                <a:cs typeface="Gill Sans"/>
                <a:sym typeface="Gill Sans"/>
              </a:defRPr>
            </a:pPr>
            <a:endParaRPr/>
          </a:p>
        </p:txBody>
      </p:sp>
      <p:sp>
        <p:nvSpPr>
          <p:cNvPr id="203" name="Shape 203"/>
          <p:cNvSpPr/>
          <p:nvPr/>
        </p:nvSpPr>
        <p:spPr>
          <a:xfrm>
            <a:off x="1381006" y="3074182"/>
            <a:ext cx="825722" cy="27699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457200">
              <a:defRPr sz="1800">
                <a:latin typeface="Calibri"/>
                <a:ea typeface="Calibri"/>
                <a:cs typeface="Calibri"/>
                <a:sym typeface="Calibri"/>
              </a:defRPr>
            </a:lvl1pPr>
          </a:lstStyle>
          <a:p>
            <a:pPr lvl="0"/>
            <a:r>
              <a:t>EC.core2</a:t>
            </a:r>
          </a:p>
        </p:txBody>
      </p:sp>
      <p:sp>
        <p:nvSpPr>
          <p:cNvPr id="204" name="Shape 204"/>
          <p:cNvSpPr/>
          <p:nvPr/>
        </p:nvSpPr>
        <p:spPr>
          <a:xfrm>
            <a:off x="3742378" y="3091180"/>
            <a:ext cx="87117" cy="155556"/>
          </a:xfrm>
          <a:prstGeom prst="diamond">
            <a:avLst/>
          </a:prstGeom>
          <a:solidFill>
            <a:srgbClr val="F5D328"/>
          </a:solidFill>
          <a:ln w="25400">
            <a:solidFill/>
            <a:round/>
          </a:ln>
        </p:spPr>
        <p:txBody>
          <a:bodyPr lIns="32145" tIns="32146" rIns="32145" bIns="32146"/>
          <a:lstStyle/>
          <a:p>
            <a:pPr defTabSz="642915">
              <a:defRPr sz="4200">
                <a:latin typeface="Gill Sans"/>
                <a:ea typeface="Gill Sans"/>
                <a:cs typeface="Gill Sans"/>
                <a:sym typeface="Gill Sans"/>
              </a:defRPr>
            </a:pPr>
            <a:endParaRPr/>
          </a:p>
        </p:txBody>
      </p:sp>
      <p:sp>
        <p:nvSpPr>
          <p:cNvPr id="205" name="Shape 205"/>
          <p:cNvSpPr/>
          <p:nvPr/>
        </p:nvSpPr>
        <p:spPr>
          <a:xfrm>
            <a:off x="3833854" y="3070731"/>
            <a:ext cx="825722" cy="27699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457200">
              <a:defRPr sz="1800">
                <a:latin typeface="Calibri"/>
                <a:ea typeface="Calibri"/>
                <a:cs typeface="Calibri"/>
                <a:sym typeface="Calibri"/>
              </a:defRPr>
            </a:lvl1pPr>
          </a:lstStyle>
          <a:p>
            <a:pPr lvl="0"/>
            <a:r>
              <a:t>EC.core4</a:t>
            </a:r>
          </a:p>
        </p:txBody>
      </p:sp>
      <p:sp>
        <p:nvSpPr>
          <p:cNvPr id="206" name="Shape 206"/>
          <p:cNvSpPr/>
          <p:nvPr/>
        </p:nvSpPr>
        <p:spPr>
          <a:xfrm>
            <a:off x="4749303" y="3078736"/>
            <a:ext cx="87117" cy="155556"/>
          </a:xfrm>
          <a:prstGeom prst="diamond">
            <a:avLst/>
          </a:prstGeom>
          <a:solidFill>
            <a:srgbClr val="F5D328"/>
          </a:solidFill>
          <a:ln w="25400">
            <a:solidFill/>
            <a:round/>
          </a:ln>
        </p:spPr>
        <p:txBody>
          <a:bodyPr lIns="32145" tIns="32146" rIns="32145" bIns="32146"/>
          <a:lstStyle/>
          <a:p>
            <a:pPr defTabSz="642915">
              <a:defRPr sz="4200">
                <a:latin typeface="Gill Sans"/>
                <a:ea typeface="Gill Sans"/>
                <a:cs typeface="Gill Sans"/>
                <a:sym typeface="Gill Sans"/>
              </a:defRPr>
            </a:pPr>
            <a:endParaRPr/>
          </a:p>
        </p:txBody>
      </p:sp>
      <p:sp>
        <p:nvSpPr>
          <p:cNvPr id="207" name="Shape 207"/>
          <p:cNvSpPr/>
          <p:nvPr/>
        </p:nvSpPr>
        <p:spPr>
          <a:xfrm>
            <a:off x="4914346" y="3070200"/>
            <a:ext cx="825722" cy="27699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457200">
              <a:defRPr sz="1800">
                <a:latin typeface="Calibri"/>
                <a:ea typeface="Calibri"/>
                <a:cs typeface="Calibri"/>
                <a:sym typeface="Calibri"/>
              </a:defRPr>
            </a:lvl1pPr>
          </a:lstStyle>
          <a:p>
            <a:pPr lvl="0"/>
            <a:r>
              <a:t>EC.core5</a:t>
            </a:r>
          </a:p>
        </p:txBody>
      </p:sp>
      <p:sp>
        <p:nvSpPr>
          <p:cNvPr id="208" name="Shape 208"/>
          <p:cNvSpPr/>
          <p:nvPr/>
        </p:nvSpPr>
        <p:spPr>
          <a:xfrm>
            <a:off x="247431" y="4166660"/>
            <a:ext cx="87117" cy="155556"/>
          </a:xfrm>
          <a:prstGeom prst="diamond">
            <a:avLst/>
          </a:prstGeom>
          <a:solidFill>
            <a:srgbClr val="B36AE2"/>
          </a:solidFill>
          <a:ln w="25400">
            <a:solidFill/>
            <a:round/>
          </a:ln>
        </p:spPr>
        <p:txBody>
          <a:bodyPr lIns="32145" tIns="32146" rIns="32145" bIns="32146"/>
          <a:lstStyle/>
          <a:p>
            <a:pPr defTabSz="642915">
              <a:defRPr sz="4200">
                <a:latin typeface="Gill Sans"/>
                <a:ea typeface="Gill Sans"/>
                <a:cs typeface="Gill Sans"/>
                <a:sym typeface="Gill Sans"/>
              </a:defRPr>
            </a:pPr>
            <a:endParaRPr/>
          </a:p>
        </p:txBody>
      </p:sp>
      <p:sp>
        <p:nvSpPr>
          <p:cNvPr id="209" name="Shape 209"/>
          <p:cNvSpPr/>
          <p:nvPr/>
        </p:nvSpPr>
        <p:spPr>
          <a:xfrm>
            <a:off x="366861" y="4153369"/>
            <a:ext cx="943280" cy="27699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457200">
              <a:defRPr sz="1800">
                <a:latin typeface="Calibri"/>
                <a:ea typeface="Calibri"/>
                <a:cs typeface="Calibri"/>
                <a:sym typeface="Calibri"/>
              </a:defRPr>
            </a:lvl1pPr>
          </a:lstStyle>
          <a:p>
            <a:pPr lvl="0"/>
            <a:r>
              <a:t>LRV.core1</a:t>
            </a:r>
          </a:p>
        </p:txBody>
      </p:sp>
      <p:sp>
        <p:nvSpPr>
          <p:cNvPr id="210" name="Shape 210"/>
          <p:cNvSpPr/>
          <p:nvPr/>
        </p:nvSpPr>
        <p:spPr>
          <a:xfrm>
            <a:off x="3745833" y="4173819"/>
            <a:ext cx="87117" cy="155556"/>
          </a:xfrm>
          <a:prstGeom prst="diamond">
            <a:avLst/>
          </a:prstGeom>
          <a:solidFill>
            <a:srgbClr val="B36AE2"/>
          </a:solidFill>
          <a:ln w="25400">
            <a:solidFill/>
            <a:round/>
          </a:ln>
        </p:spPr>
        <p:txBody>
          <a:bodyPr lIns="32145" tIns="32146" rIns="32145" bIns="32146"/>
          <a:lstStyle/>
          <a:p>
            <a:pPr defTabSz="642915">
              <a:defRPr sz="4200">
                <a:latin typeface="Gill Sans"/>
                <a:ea typeface="Gill Sans"/>
                <a:cs typeface="Gill Sans"/>
                <a:sym typeface="Gill Sans"/>
              </a:defRPr>
            </a:pPr>
            <a:endParaRPr/>
          </a:p>
        </p:txBody>
      </p:sp>
      <p:sp>
        <p:nvSpPr>
          <p:cNvPr id="211" name="Shape 211"/>
          <p:cNvSpPr/>
          <p:nvPr/>
        </p:nvSpPr>
        <p:spPr>
          <a:xfrm>
            <a:off x="3870104" y="4153369"/>
            <a:ext cx="943280" cy="27699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457200">
              <a:defRPr sz="1800">
                <a:latin typeface="Calibri"/>
                <a:ea typeface="Calibri"/>
                <a:cs typeface="Calibri"/>
                <a:sym typeface="Calibri"/>
              </a:defRPr>
            </a:lvl1pPr>
          </a:lstStyle>
          <a:p>
            <a:pPr lvl="0"/>
            <a:r>
              <a:t>LRV.core3</a:t>
            </a:r>
          </a:p>
        </p:txBody>
      </p:sp>
      <p:sp>
        <p:nvSpPr>
          <p:cNvPr id="212" name="Shape 212"/>
          <p:cNvSpPr/>
          <p:nvPr/>
        </p:nvSpPr>
        <p:spPr>
          <a:xfrm>
            <a:off x="4838681" y="4189628"/>
            <a:ext cx="87117" cy="155556"/>
          </a:xfrm>
          <a:prstGeom prst="diamond">
            <a:avLst/>
          </a:prstGeom>
          <a:solidFill>
            <a:srgbClr val="B36AE2"/>
          </a:solidFill>
          <a:ln w="25400">
            <a:solidFill/>
            <a:round/>
          </a:ln>
        </p:spPr>
        <p:txBody>
          <a:bodyPr lIns="32145" tIns="32146" rIns="32145" bIns="32146"/>
          <a:lstStyle/>
          <a:p>
            <a:pPr defTabSz="642915">
              <a:defRPr sz="4200">
                <a:latin typeface="Gill Sans"/>
                <a:ea typeface="Gill Sans"/>
                <a:cs typeface="Gill Sans"/>
                <a:sym typeface="Gill Sans"/>
              </a:defRPr>
            </a:pPr>
            <a:endParaRPr/>
          </a:p>
        </p:txBody>
      </p:sp>
      <p:sp>
        <p:nvSpPr>
          <p:cNvPr id="213" name="Shape 213"/>
          <p:cNvSpPr/>
          <p:nvPr/>
        </p:nvSpPr>
        <p:spPr>
          <a:xfrm>
            <a:off x="5004745" y="4180851"/>
            <a:ext cx="943280" cy="27699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457200">
              <a:defRPr sz="1800">
                <a:latin typeface="Calibri"/>
                <a:ea typeface="Calibri"/>
                <a:cs typeface="Calibri"/>
                <a:sym typeface="Calibri"/>
              </a:defRPr>
            </a:lvl1pPr>
          </a:lstStyle>
          <a:p>
            <a:pPr lvl="0"/>
            <a:r>
              <a:t>LRV.core4</a:t>
            </a:r>
          </a:p>
        </p:txBody>
      </p:sp>
      <p:sp>
        <p:nvSpPr>
          <p:cNvPr id="214" name="Shape 214"/>
          <p:cNvSpPr/>
          <p:nvPr/>
        </p:nvSpPr>
        <p:spPr>
          <a:xfrm>
            <a:off x="6151717" y="2575900"/>
            <a:ext cx="337933" cy="16810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2499" y="21600"/>
                </a:lnTo>
              </a:path>
            </a:pathLst>
          </a:custGeom>
          <a:ln w="25400">
            <a:solidFill>
              <a:srgbClr val="773F9B"/>
            </a:solidFill>
            <a:miter lim="400000"/>
          </a:ln>
        </p:spPr>
        <p:txBody>
          <a:bodyPr lIns="0" tIns="0" rIns="0" bIns="0" anchor="ctr"/>
          <a:lstStyle/>
          <a:p>
            <a:pPr lvl="0">
              <a:defRPr sz="2400"/>
            </a:pPr>
            <a:endParaRPr/>
          </a:p>
        </p:txBody>
      </p:sp>
      <p:sp>
        <p:nvSpPr>
          <p:cNvPr id="215" name="Shape 215"/>
          <p:cNvSpPr/>
          <p:nvPr/>
        </p:nvSpPr>
        <p:spPr>
          <a:xfrm>
            <a:off x="6547184" y="3314073"/>
            <a:ext cx="1325483" cy="307777"/>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defRPr sz="1800"/>
            </a:pPr>
            <a:r>
              <a:rPr sz="1000" b="1">
                <a:latin typeface="Helvetica"/>
                <a:ea typeface="Helvetica"/>
                <a:cs typeface="Helvetica"/>
                <a:sym typeface="Helvetica"/>
              </a:rPr>
              <a:t>DMSC core </a:t>
            </a:r>
          </a:p>
          <a:p>
            <a:pPr lvl="0">
              <a:defRPr sz="1800"/>
            </a:pPr>
            <a:r>
              <a:rPr sz="1000" b="1">
                <a:latin typeface="Helvetica"/>
                <a:ea typeface="Helvetica"/>
                <a:cs typeface="Helvetica"/>
                <a:sym typeface="Helvetica"/>
              </a:rPr>
              <a:t>development projects</a:t>
            </a:r>
          </a:p>
        </p:txBody>
      </p:sp>
      <p:sp>
        <p:nvSpPr>
          <p:cNvPr id="216" name="Shape 216"/>
          <p:cNvSpPr/>
          <p:nvPr/>
        </p:nvSpPr>
        <p:spPr>
          <a:xfrm>
            <a:off x="7394186" y="5059885"/>
            <a:ext cx="1595228" cy="307777"/>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a:defRPr sz="1400" b="1">
                <a:latin typeface="Helvetica"/>
                <a:ea typeface="Helvetica"/>
                <a:cs typeface="Helvetica"/>
                <a:sym typeface="Helvetica"/>
              </a:defRPr>
            </a:lvl1pPr>
          </a:lstStyle>
          <a:p>
            <a:pPr lvl="0">
              <a:defRPr sz="1800" b="0"/>
            </a:pPr>
            <a:r>
              <a:rPr sz="1000"/>
              <a:t>DMSC instrument specific development</a:t>
            </a:r>
          </a:p>
        </p:txBody>
      </p:sp>
      <p:sp>
        <p:nvSpPr>
          <p:cNvPr id="218" name="Shape 218"/>
          <p:cNvSpPr/>
          <p:nvPr/>
        </p:nvSpPr>
        <p:spPr>
          <a:xfrm>
            <a:off x="4647903" y="2716704"/>
            <a:ext cx="3710300" cy="325847"/>
          </a:xfrm>
          <a:prstGeom prst="rect">
            <a:avLst/>
          </a:prstGeom>
          <a:solidFill>
            <a:srgbClr val="DCDEE0">
              <a:alpha val="45714"/>
            </a:srgbClr>
          </a:solidFill>
          <a:ln w="12700">
            <a:solidFill>
              <a:srgbClr val="000000">
                <a:alpha val="45714"/>
              </a:srgbClr>
            </a:solidFill>
            <a:miter lim="400000"/>
          </a:ln>
          <a:extLst>
            <a:ext uri="{C572A759-6A51-4108-AA02-DFA0A04FC94B}">
              <ma14:wrappingTextBoxFlag xmlns:ma14="http://schemas.microsoft.com/office/mac/drawingml/2011/main" val="1"/>
            </a:ext>
          </a:extLst>
        </p:spPr>
        <p:txBody>
          <a:bodyPr lIns="0" tIns="0" rIns="0" bIns="0"/>
          <a:lstStyle>
            <a:lvl1pPr algn="l">
              <a:defRPr sz="1000"/>
            </a:lvl1pPr>
          </a:lstStyle>
          <a:p>
            <a:pPr lvl="0">
              <a:defRPr sz="1800"/>
            </a:pPr>
            <a:r>
              <a:rPr sz="700"/>
              <a:t>Bug fixing &amp; Ongoing development </a:t>
            </a:r>
          </a:p>
        </p:txBody>
      </p:sp>
      <p:sp>
        <p:nvSpPr>
          <p:cNvPr id="219" name="Shape 219"/>
          <p:cNvSpPr/>
          <p:nvPr/>
        </p:nvSpPr>
        <p:spPr>
          <a:xfrm>
            <a:off x="5221094" y="3603072"/>
            <a:ext cx="3068657" cy="540698"/>
          </a:xfrm>
          <a:prstGeom prst="rect">
            <a:avLst/>
          </a:prstGeom>
          <a:solidFill>
            <a:srgbClr val="DCDEE0">
              <a:alpha val="45714"/>
            </a:srgbClr>
          </a:solidFill>
          <a:ln w="12700">
            <a:solidFill>
              <a:srgbClr val="000000">
                <a:alpha val="45714"/>
              </a:srgbClr>
            </a:solidFill>
            <a:miter lim="400000"/>
          </a:ln>
          <a:extLst>
            <a:ext uri="{C572A759-6A51-4108-AA02-DFA0A04FC94B}">
              <ma14:wrappingTextBoxFlag xmlns:ma14="http://schemas.microsoft.com/office/mac/drawingml/2011/main" val="1"/>
            </a:ext>
          </a:extLst>
        </p:spPr>
        <p:txBody>
          <a:bodyPr lIns="0" tIns="0" rIns="0" bIns="0" anchor="b"/>
          <a:lstStyle>
            <a:lvl1pPr algn="l">
              <a:defRPr sz="1000"/>
            </a:lvl1pPr>
          </a:lstStyle>
          <a:p>
            <a:pPr lvl="0">
              <a:defRPr sz="1800"/>
            </a:pPr>
            <a:r>
              <a:rPr sz="700"/>
              <a:t>Bug fixing &amp; Ongoing development </a:t>
            </a:r>
          </a:p>
        </p:txBody>
      </p:sp>
      <p:sp>
        <p:nvSpPr>
          <p:cNvPr id="220" name="Shape 220"/>
          <p:cNvSpPr/>
          <p:nvPr/>
        </p:nvSpPr>
        <p:spPr>
          <a:xfrm>
            <a:off x="1031234" y="1523508"/>
            <a:ext cx="713102" cy="18466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321457">
              <a:defRPr sz="1800"/>
            </a:pPr>
            <a:r>
              <a:rPr sz="600" b="1">
                <a:latin typeface="Calibri"/>
                <a:ea typeface="Calibri"/>
                <a:cs typeface="Calibri"/>
                <a:sym typeface="Calibri"/>
              </a:rPr>
              <a:t>Phase-2</a:t>
            </a:r>
          </a:p>
          <a:p>
            <a:pPr defTabSz="321457">
              <a:defRPr sz="1800"/>
            </a:pPr>
            <a:r>
              <a:rPr sz="600">
                <a:latin typeface="Calibri"/>
                <a:ea typeface="Calibri"/>
                <a:cs typeface="Calibri"/>
                <a:sym typeface="Calibri"/>
              </a:rPr>
              <a:t>Detailed Design</a:t>
            </a:r>
          </a:p>
        </p:txBody>
      </p:sp>
      <p:sp>
        <p:nvSpPr>
          <p:cNvPr id="221" name="Shape 221"/>
          <p:cNvSpPr/>
          <p:nvPr/>
        </p:nvSpPr>
        <p:spPr>
          <a:xfrm>
            <a:off x="3354874" y="1503958"/>
            <a:ext cx="1595228" cy="18466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321457">
              <a:defRPr sz="1800"/>
            </a:pPr>
            <a:r>
              <a:rPr sz="600" b="1">
                <a:latin typeface="Calibri"/>
                <a:ea typeface="Calibri"/>
                <a:cs typeface="Calibri"/>
                <a:sym typeface="Calibri"/>
              </a:rPr>
              <a:t>Phase-3</a:t>
            </a:r>
          </a:p>
          <a:p>
            <a:pPr defTabSz="321457">
              <a:defRPr sz="1800"/>
            </a:pPr>
            <a:r>
              <a:rPr sz="600">
                <a:latin typeface="Calibri"/>
                <a:ea typeface="Calibri"/>
                <a:cs typeface="Calibri"/>
                <a:sym typeface="Calibri"/>
              </a:rPr>
              <a:t>Procurement, Construction &amp; Installation</a:t>
            </a:r>
          </a:p>
        </p:txBody>
      </p:sp>
      <p:sp>
        <p:nvSpPr>
          <p:cNvPr id="222" name="Shape 222"/>
          <p:cNvSpPr/>
          <p:nvPr/>
        </p:nvSpPr>
        <p:spPr>
          <a:xfrm>
            <a:off x="5691705" y="1516132"/>
            <a:ext cx="713102" cy="18466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321457">
              <a:defRPr sz="1800"/>
            </a:pPr>
            <a:r>
              <a:rPr sz="600" b="1">
                <a:latin typeface="Calibri"/>
                <a:ea typeface="Calibri"/>
                <a:cs typeface="Calibri"/>
                <a:sym typeface="Calibri"/>
              </a:rPr>
              <a:t>Phase-4</a:t>
            </a:r>
          </a:p>
          <a:p>
            <a:pPr defTabSz="321457">
              <a:defRPr sz="1800"/>
            </a:pPr>
            <a:r>
              <a:rPr sz="600">
                <a:latin typeface="Calibri"/>
                <a:ea typeface="Calibri"/>
                <a:cs typeface="Calibri"/>
                <a:sym typeface="Calibri"/>
              </a:rPr>
              <a:t>Cold Commissioning</a:t>
            </a:r>
          </a:p>
        </p:txBody>
      </p:sp>
      <p:sp>
        <p:nvSpPr>
          <p:cNvPr id="223" name="Shape 223"/>
          <p:cNvSpPr/>
          <p:nvPr/>
        </p:nvSpPr>
        <p:spPr>
          <a:xfrm>
            <a:off x="6560642" y="1503958"/>
            <a:ext cx="713102" cy="18466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321457">
              <a:defRPr sz="1800"/>
            </a:pPr>
            <a:r>
              <a:rPr sz="600" b="1">
                <a:latin typeface="Calibri"/>
                <a:ea typeface="Calibri"/>
                <a:cs typeface="Calibri"/>
                <a:sym typeface="Calibri"/>
              </a:rPr>
              <a:t>Phase-5</a:t>
            </a:r>
          </a:p>
          <a:p>
            <a:pPr defTabSz="321457">
              <a:defRPr sz="1800"/>
            </a:pPr>
            <a:r>
              <a:rPr sz="600">
                <a:latin typeface="Calibri"/>
                <a:ea typeface="Calibri"/>
                <a:cs typeface="Calibri"/>
                <a:sym typeface="Calibri"/>
              </a:rPr>
              <a:t>Hot Commissioning</a:t>
            </a:r>
          </a:p>
        </p:txBody>
      </p:sp>
      <p:sp>
        <p:nvSpPr>
          <p:cNvPr id="224" name="Shape 224"/>
          <p:cNvSpPr/>
          <p:nvPr/>
        </p:nvSpPr>
        <p:spPr>
          <a:xfrm>
            <a:off x="3212412" y="4936025"/>
            <a:ext cx="2239412" cy="255575"/>
          </a:xfrm>
          <a:prstGeom prst="rect">
            <a:avLst/>
          </a:prstGeom>
          <a:solidFill>
            <a:srgbClr val="DCDEE0"/>
          </a:solidFill>
          <a:ln w="12700">
            <a:solid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lstStyle>
            <a:lvl1pPr algn="l">
              <a:defRPr sz="1000"/>
            </a:lvl1pPr>
          </a:lstStyle>
          <a:p>
            <a:pPr lvl="0">
              <a:defRPr sz="1800"/>
            </a:pPr>
            <a:r>
              <a:rPr sz="700"/>
              <a:t>LOKI EC specific work</a:t>
            </a:r>
          </a:p>
        </p:txBody>
      </p:sp>
      <p:sp>
        <p:nvSpPr>
          <p:cNvPr id="225" name="Shape 225"/>
          <p:cNvSpPr/>
          <p:nvPr/>
        </p:nvSpPr>
        <p:spPr>
          <a:xfrm>
            <a:off x="3050149" y="3098793"/>
            <a:ext cx="87117" cy="155556"/>
          </a:xfrm>
          <a:prstGeom prst="diamond">
            <a:avLst/>
          </a:prstGeom>
          <a:solidFill>
            <a:srgbClr val="F5D328"/>
          </a:solidFill>
          <a:ln w="25400">
            <a:solidFill/>
            <a:round/>
          </a:ln>
        </p:spPr>
        <p:txBody>
          <a:bodyPr lIns="32145" tIns="32146" rIns="32145" bIns="32146"/>
          <a:lstStyle/>
          <a:p>
            <a:pPr defTabSz="642915">
              <a:defRPr sz="4200">
                <a:latin typeface="Gill Sans"/>
                <a:ea typeface="Gill Sans"/>
                <a:cs typeface="Gill Sans"/>
                <a:sym typeface="Gill Sans"/>
              </a:defRPr>
            </a:pPr>
            <a:endParaRPr/>
          </a:p>
        </p:txBody>
      </p:sp>
      <p:sp>
        <p:nvSpPr>
          <p:cNvPr id="226" name="Shape 226"/>
          <p:cNvSpPr/>
          <p:nvPr/>
        </p:nvSpPr>
        <p:spPr>
          <a:xfrm>
            <a:off x="2724058" y="3229013"/>
            <a:ext cx="1218858" cy="27699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457200">
              <a:defRPr sz="1800">
                <a:latin typeface="Calibri"/>
                <a:ea typeface="Calibri"/>
                <a:cs typeface="Calibri"/>
                <a:sym typeface="Calibri"/>
              </a:defRPr>
            </a:lvl1pPr>
          </a:lstStyle>
          <a:p>
            <a:pPr lvl="0"/>
            <a:r>
              <a:t>EC.iteration3</a:t>
            </a:r>
          </a:p>
        </p:txBody>
      </p:sp>
      <p:sp>
        <p:nvSpPr>
          <p:cNvPr id="62" name="Title 1"/>
          <p:cNvSpPr>
            <a:spLocks noGrp="1"/>
          </p:cNvSpPr>
          <p:nvPr>
            <p:ph type="title"/>
          </p:nvPr>
        </p:nvSpPr>
        <p:spPr>
          <a:xfrm>
            <a:off x="457200" y="274638"/>
            <a:ext cx="7139136" cy="1143000"/>
          </a:xfrm>
        </p:spPr>
        <p:txBody>
          <a:bodyPr/>
          <a:lstStyle/>
          <a:p>
            <a:r>
              <a:rPr lang="en-US"/>
              <a:t>Key Components - Software</a:t>
            </a:r>
          </a:p>
        </p:txBody>
      </p:sp>
    </p:spTree>
    <p:extLst>
      <p:ext uri="{BB962C8B-B14F-4D97-AF65-F5344CB8AC3E}">
        <p14:creationId xmlns:p14="http://schemas.microsoft.com/office/powerpoint/2010/main" val="615664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Shape 271"/>
          <p:cNvSpPr/>
          <p:nvPr/>
        </p:nvSpPr>
        <p:spPr>
          <a:xfrm>
            <a:off x="561334" y="1987596"/>
            <a:ext cx="25516" cy="4785029"/>
          </a:xfrm>
          <a:prstGeom prst="line">
            <a:avLst/>
          </a:prstGeom>
          <a:ln w="25400">
            <a:solidFill>
              <a:srgbClr val="F2F2F2"/>
            </a:solidFill>
            <a:miter lim="400000"/>
          </a:ln>
        </p:spPr>
        <p:txBody>
          <a:bodyPr lIns="32144" tIns="32144" rIns="32144" bIns="32144"/>
          <a:lstStyle/>
          <a:p>
            <a:pPr defTabSz="321457">
              <a:defRPr sz="1200">
                <a:latin typeface="Helvetica"/>
                <a:ea typeface="Helvetica"/>
                <a:cs typeface="Helvetica"/>
                <a:sym typeface="Helvetica"/>
              </a:defRPr>
            </a:pPr>
            <a:endParaRPr/>
          </a:p>
        </p:txBody>
      </p:sp>
      <p:sp>
        <p:nvSpPr>
          <p:cNvPr id="272" name="Shape 272"/>
          <p:cNvSpPr/>
          <p:nvPr/>
        </p:nvSpPr>
        <p:spPr>
          <a:xfrm>
            <a:off x="7666564" y="1987596"/>
            <a:ext cx="25516" cy="4785029"/>
          </a:xfrm>
          <a:prstGeom prst="line">
            <a:avLst/>
          </a:prstGeom>
          <a:ln w="25400">
            <a:solidFill>
              <a:srgbClr val="F2F2F2"/>
            </a:solidFill>
            <a:miter lim="400000"/>
          </a:ln>
        </p:spPr>
        <p:txBody>
          <a:bodyPr lIns="32144" tIns="32144" rIns="32144" bIns="32144"/>
          <a:lstStyle/>
          <a:p>
            <a:pPr defTabSz="321457">
              <a:defRPr sz="1200">
                <a:latin typeface="Helvetica"/>
                <a:ea typeface="Helvetica"/>
                <a:cs typeface="Helvetica"/>
                <a:sym typeface="Helvetica"/>
              </a:defRPr>
            </a:pPr>
            <a:endParaRPr/>
          </a:p>
        </p:txBody>
      </p:sp>
      <p:sp>
        <p:nvSpPr>
          <p:cNvPr id="273" name="Shape 273"/>
          <p:cNvSpPr/>
          <p:nvPr/>
        </p:nvSpPr>
        <p:spPr>
          <a:xfrm>
            <a:off x="1153436" y="1987596"/>
            <a:ext cx="25516" cy="4785029"/>
          </a:xfrm>
          <a:prstGeom prst="line">
            <a:avLst/>
          </a:prstGeom>
          <a:ln w="25400">
            <a:solidFill>
              <a:srgbClr val="F2F2F2"/>
            </a:solidFill>
            <a:miter lim="400000"/>
          </a:ln>
        </p:spPr>
        <p:txBody>
          <a:bodyPr lIns="32144" tIns="32144" rIns="32144" bIns="32144"/>
          <a:lstStyle/>
          <a:p>
            <a:pPr defTabSz="321457">
              <a:defRPr sz="1200">
                <a:latin typeface="Helvetica"/>
                <a:ea typeface="Helvetica"/>
                <a:cs typeface="Helvetica"/>
                <a:sym typeface="Helvetica"/>
              </a:defRPr>
            </a:pPr>
            <a:endParaRPr/>
          </a:p>
        </p:txBody>
      </p:sp>
      <p:sp>
        <p:nvSpPr>
          <p:cNvPr id="274" name="Shape 274"/>
          <p:cNvSpPr/>
          <p:nvPr/>
        </p:nvSpPr>
        <p:spPr>
          <a:xfrm>
            <a:off x="1745538" y="1987596"/>
            <a:ext cx="25516" cy="4785029"/>
          </a:xfrm>
          <a:prstGeom prst="line">
            <a:avLst/>
          </a:prstGeom>
          <a:ln w="25400">
            <a:solidFill>
              <a:srgbClr val="F2F2F2"/>
            </a:solidFill>
            <a:miter lim="400000"/>
          </a:ln>
        </p:spPr>
        <p:txBody>
          <a:bodyPr lIns="32144" tIns="32144" rIns="32144" bIns="32144"/>
          <a:lstStyle/>
          <a:p>
            <a:pPr defTabSz="321457">
              <a:defRPr sz="1200">
                <a:latin typeface="Helvetica"/>
                <a:ea typeface="Helvetica"/>
                <a:cs typeface="Helvetica"/>
                <a:sym typeface="Helvetica"/>
              </a:defRPr>
            </a:pPr>
            <a:endParaRPr/>
          </a:p>
        </p:txBody>
      </p:sp>
      <p:sp>
        <p:nvSpPr>
          <p:cNvPr id="275" name="Shape 275"/>
          <p:cNvSpPr/>
          <p:nvPr/>
        </p:nvSpPr>
        <p:spPr>
          <a:xfrm>
            <a:off x="2337641" y="1987596"/>
            <a:ext cx="25516" cy="4785029"/>
          </a:xfrm>
          <a:prstGeom prst="line">
            <a:avLst/>
          </a:prstGeom>
          <a:ln w="25400">
            <a:solidFill>
              <a:srgbClr val="F2F2F2"/>
            </a:solidFill>
            <a:miter lim="400000"/>
          </a:ln>
        </p:spPr>
        <p:txBody>
          <a:bodyPr lIns="32144" tIns="32144" rIns="32144" bIns="32144"/>
          <a:lstStyle/>
          <a:p>
            <a:pPr defTabSz="321457">
              <a:defRPr sz="1200">
                <a:latin typeface="Helvetica"/>
                <a:ea typeface="Helvetica"/>
                <a:cs typeface="Helvetica"/>
                <a:sym typeface="Helvetica"/>
              </a:defRPr>
            </a:pPr>
            <a:endParaRPr/>
          </a:p>
        </p:txBody>
      </p:sp>
      <p:sp>
        <p:nvSpPr>
          <p:cNvPr id="276" name="Shape 276"/>
          <p:cNvSpPr/>
          <p:nvPr/>
        </p:nvSpPr>
        <p:spPr>
          <a:xfrm>
            <a:off x="2929743" y="1987596"/>
            <a:ext cx="25516" cy="4785029"/>
          </a:xfrm>
          <a:prstGeom prst="line">
            <a:avLst/>
          </a:prstGeom>
          <a:ln w="25400">
            <a:solidFill>
              <a:srgbClr val="F2F2F2"/>
            </a:solidFill>
            <a:miter lim="400000"/>
          </a:ln>
        </p:spPr>
        <p:txBody>
          <a:bodyPr lIns="32144" tIns="32144" rIns="32144" bIns="32144"/>
          <a:lstStyle/>
          <a:p>
            <a:pPr defTabSz="321457">
              <a:defRPr sz="1200">
                <a:latin typeface="Helvetica"/>
                <a:ea typeface="Helvetica"/>
                <a:cs typeface="Helvetica"/>
                <a:sym typeface="Helvetica"/>
              </a:defRPr>
            </a:pPr>
            <a:endParaRPr/>
          </a:p>
        </p:txBody>
      </p:sp>
      <p:sp>
        <p:nvSpPr>
          <p:cNvPr id="277" name="Shape 277"/>
          <p:cNvSpPr/>
          <p:nvPr/>
        </p:nvSpPr>
        <p:spPr>
          <a:xfrm>
            <a:off x="3521845" y="1987596"/>
            <a:ext cx="25516" cy="4785029"/>
          </a:xfrm>
          <a:prstGeom prst="line">
            <a:avLst/>
          </a:prstGeom>
          <a:ln w="25400">
            <a:solidFill>
              <a:srgbClr val="F2F2F2"/>
            </a:solidFill>
            <a:miter lim="400000"/>
          </a:ln>
        </p:spPr>
        <p:txBody>
          <a:bodyPr lIns="32144" tIns="32144" rIns="32144" bIns="32144"/>
          <a:lstStyle/>
          <a:p>
            <a:pPr defTabSz="321457">
              <a:defRPr sz="1200">
                <a:latin typeface="Helvetica"/>
                <a:ea typeface="Helvetica"/>
                <a:cs typeface="Helvetica"/>
                <a:sym typeface="Helvetica"/>
              </a:defRPr>
            </a:pPr>
            <a:endParaRPr/>
          </a:p>
        </p:txBody>
      </p:sp>
      <p:sp>
        <p:nvSpPr>
          <p:cNvPr id="278" name="Shape 278"/>
          <p:cNvSpPr/>
          <p:nvPr/>
        </p:nvSpPr>
        <p:spPr>
          <a:xfrm>
            <a:off x="4113947" y="1987596"/>
            <a:ext cx="25516" cy="4785029"/>
          </a:xfrm>
          <a:prstGeom prst="line">
            <a:avLst/>
          </a:prstGeom>
          <a:ln w="25400">
            <a:solidFill>
              <a:srgbClr val="F2F2F2"/>
            </a:solidFill>
            <a:miter lim="400000"/>
          </a:ln>
        </p:spPr>
        <p:txBody>
          <a:bodyPr lIns="32144" tIns="32144" rIns="32144" bIns="32144"/>
          <a:lstStyle/>
          <a:p>
            <a:pPr defTabSz="321457">
              <a:defRPr sz="1200">
                <a:latin typeface="Helvetica"/>
                <a:ea typeface="Helvetica"/>
                <a:cs typeface="Helvetica"/>
                <a:sym typeface="Helvetica"/>
              </a:defRPr>
            </a:pPr>
            <a:endParaRPr/>
          </a:p>
        </p:txBody>
      </p:sp>
      <p:sp>
        <p:nvSpPr>
          <p:cNvPr id="279" name="Shape 279"/>
          <p:cNvSpPr/>
          <p:nvPr/>
        </p:nvSpPr>
        <p:spPr>
          <a:xfrm>
            <a:off x="4706050" y="1987596"/>
            <a:ext cx="25516" cy="4785029"/>
          </a:xfrm>
          <a:prstGeom prst="line">
            <a:avLst/>
          </a:prstGeom>
          <a:ln w="25400">
            <a:solidFill>
              <a:srgbClr val="F2F2F2"/>
            </a:solidFill>
            <a:miter lim="400000"/>
          </a:ln>
        </p:spPr>
        <p:txBody>
          <a:bodyPr lIns="32144" tIns="32144" rIns="32144" bIns="32144"/>
          <a:lstStyle/>
          <a:p>
            <a:pPr defTabSz="321457">
              <a:defRPr sz="1200">
                <a:latin typeface="Helvetica"/>
                <a:ea typeface="Helvetica"/>
                <a:cs typeface="Helvetica"/>
                <a:sym typeface="Helvetica"/>
              </a:defRPr>
            </a:pPr>
            <a:endParaRPr/>
          </a:p>
        </p:txBody>
      </p:sp>
      <p:sp>
        <p:nvSpPr>
          <p:cNvPr id="280" name="Shape 280"/>
          <p:cNvSpPr/>
          <p:nvPr/>
        </p:nvSpPr>
        <p:spPr>
          <a:xfrm>
            <a:off x="5298152" y="1987596"/>
            <a:ext cx="25516" cy="4785029"/>
          </a:xfrm>
          <a:prstGeom prst="line">
            <a:avLst/>
          </a:prstGeom>
          <a:ln w="25400">
            <a:solidFill>
              <a:srgbClr val="F2F2F2"/>
            </a:solidFill>
            <a:miter lim="400000"/>
          </a:ln>
        </p:spPr>
        <p:txBody>
          <a:bodyPr lIns="32144" tIns="32144" rIns="32144" bIns="32144"/>
          <a:lstStyle/>
          <a:p>
            <a:pPr defTabSz="321457">
              <a:defRPr sz="1200">
                <a:latin typeface="Helvetica"/>
                <a:ea typeface="Helvetica"/>
                <a:cs typeface="Helvetica"/>
                <a:sym typeface="Helvetica"/>
              </a:defRPr>
            </a:pPr>
            <a:endParaRPr/>
          </a:p>
        </p:txBody>
      </p:sp>
      <p:sp>
        <p:nvSpPr>
          <p:cNvPr id="281" name="Shape 281"/>
          <p:cNvSpPr/>
          <p:nvPr/>
        </p:nvSpPr>
        <p:spPr>
          <a:xfrm>
            <a:off x="5890254" y="1987596"/>
            <a:ext cx="25516" cy="4785029"/>
          </a:xfrm>
          <a:prstGeom prst="line">
            <a:avLst/>
          </a:prstGeom>
          <a:ln w="25400">
            <a:solidFill>
              <a:srgbClr val="F2F2F2"/>
            </a:solidFill>
            <a:miter lim="400000"/>
          </a:ln>
        </p:spPr>
        <p:txBody>
          <a:bodyPr lIns="32144" tIns="32144" rIns="32144" bIns="32144"/>
          <a:lstStyle/>
          <a:p>
            <a:pPr defTabSz="321457">
              <a:defRPr sz="1200">
                <a:latin typeface="Helvetica"/>
                <a:ea typeface="Helvetica"/>
                <a:cs typeface="Helvetica"/>
                <a:sym typeface="Helvetica"/>
              </a:defRPr>
            </a:pPr>
            <a:endParaRPr/>
          </a:p>
        </p:txBody>
      </p:sp>
      <p:sp>
        <p:nvSpPr>
          <p:cNvPr id="282" name="Shape 282"/>
          <p:cNvSpPr/>
          <p:nvPr/>
        </p:nvSpPr>
        <p:spPr>
          <a:xfrm>
            <a:off x="6482356" y="1987596"/>
            <a:ext cx="25516" cy="4785029"/>
          </a:xfrm>
          <a:prstGeom prst="line">
            <a:avLst/>
          </a:prstGeom>
          <a:ln w="25400">
            <a:solidFill>
              <a:srgbClr val="F2F2F2"/>
            </a:solidFill>
            <a:miter lim="400000"/>
          </a:ln>
        </p:spPr>
        <p:txBody>
          <a:bodyPr lIns="32144" tIns="32144" rIns="32144" bIns="32144"/>
          <a:lstStyle/>
          <a:p>
            <a:pPr defTabSz="321457">
              <a:defRPr sz="1200">
                <a:latin typeface="Helvetica"/>
                <a:ea typeface="Helvetica"/>
                <a:cs typeface="Helvetica"/>
                <a:sym typeface="Helvetica"/>
              </a:defRPr>
            </a:pPr>
            <a:endParaRPr/>
          </a:p>
        </p:txBody>
      </p:sp>
      <p:sp>
        <p:nvSpPr>
          <p:cNvPr id="283" name="Shape 283"/>
          <p:cNvSpPr/>
          <p:nvPr/>
        </p:nvSpPr>
        <p:spPr>
          <a:xfrm>
            <a:off x="7074459" y="1987596"/>
            <a:ext cx="25516" cy="4785029"/>
          </a:xfrm>
          <a:prstGeom prst="line">
            <a:avLst/>
          </a:prstGeom>
          <a:ln w="25400">
            <a:solidFill>
              <a:srgbClr val="F2F2F2"/>
            </a:solidFill>
            <a:miter lim="400000"/>
          </a:ln>
        </p:spPr>
        <p:txBody>
          <a:bodyPr lIns="32144" tIns="32144" rIns="32144" bIns="32144"/>
          <a:lstStyle/>
          <a:p>
            <a:pPr defTabSz="321457">
              <a:defRPr sz="1200">
                <a:latin typeface="Helvetica"/>
                <a:ea typeface="Helvetica"/>
                <a:cs typeface="Helvetica"/>
                <a:sym typeface="Helvetica"/>
              </a:defRPr>
            </a:pPr>
            <a:endParaRPr/>
          </a:p>
        </p:txBody>
      </p:sp>
      <p:sp>
        <p:nvSpPr>
          <p:cNvPr id="284" name="Shape 284"/>
          <p:cNvSpPr/>
          <p:nvPr/>
        </p:nvSpPr>
        <p:spPr>
          <a:xfrm>
            <a:off x="183409" y="4221088"/>
            <a:ext cx="8503392" cy="1"/>
          </a:xfrm>
          <a:prstGeom prst="line">
            <a:avLst/>
          </a:prstGeom>
          <a:ln w="25400">
            <a:solidFill/>
            <a:prstDash val="dot"/>
            <a:miter lim="400000"/>
          </a:ln>
        </p:spPr>
        <p:txBody>
          <a:bodyPr lIns="32144" tIns="32144" rIns="32144" bIns="32144"/>
          <a:lstStyle/>
          <a:p>
            <a:pPr defTabSz="321457">
              <a:defRPr sz="1200">
                <a:latin typeface="Helvetica"/>
                <a:ea typeface="Helvetica"/>
                <a:cs typeface="Helvetica"/>
                <a:sym typeface="Helvetica"/>
              </a:defRPr>
            </a:pPr>
            <a:endParaRPr/>
          </a:p>
        </p:txBody>
      </p:sp>
      <p:sp>
        <p:nvSpPr>
          <p:cNvPr id="285" name="Shape 285"/>
          <p:cNvSpPr/>
          <p:nvPr/>
        </p:nvSpPr>
        <p:spPr>
          <a:xfrm>
            <a:off x="183409" y="5301208"/>
            <a:ext cx="8503392" cy="1"/>
          </a:xfrm>
          <a:prstGeom prst="line">
            <a:avLst/>
          </a:prstGeom>
          <a:ln w="25400">
            <a:solidFill/>
            <a:prstDash val="dot"/>
            <a:miter lim="400000"/>
          </a:ln>
        </p:spPr>
        <p:txBody>
          <a:bodyPr lIns="32144" tIns="32144" rIns="32144" bIns="32144"/>
          <a:lstStyle/>
          <a:p>
            <a:pPr defTabSz="321457">
              <a:defRPr sz="1200">
                <a:latin typeface="Helvetica"/>
                <a:ea typeface="Helvetica"/>
                <a:cs typeface="Helvetica"/>
                <a:sym typeface="Helvetica"/>
              </a:defRPr>
            </a:pPr>
            <a:endParaRPr/>
          </a:p>
        </p:txBody>
      </p:sp>
      <p:sp>
        <p:nvSpPr>
          <p:cNvPr id="286" name="Shape 286"/>
          <p:cNvSpPr>
            <a:spLocks noGrp="1"/>
          </p:cNvSpPr>
          <p:nvPr>
            <p:ph type="title"/>
          </p:nvPr>
        </p:nvSpPr>
        <p:spPr>
          <a:xfrm>
            <a:off x="457199" y="92075"/>
            <a:ext cx="7139138" cy="1234560"/>
          </a:xfrm>
          <a:prstGeom prst="rect">
            <a:avLst/>
          </a:prstGeom>
        </p:spPr>
        <p:txBody>
          <a:bodyPr/>
          <a:lstStyle/>
          <a:p>
            <a:pPr lvl="0">
              <a:defRPr sz="1800">
                <a:solidFill>
                  <a:srgbClr val="000000"/>
                </a:solidFill>
              </a:defRPr>
            </a:pPr>
            <a:r>
              <a:rPr sz="3100">
                <a:solidFill>
                  <a:srgbClr val="FFFFFF"/>
                </a:solidFill>
              </a:rPr>
              <a:t>Schedule for SANS data analysis software</a:t>
            </a:r>
          </a:p>
        </p:txBody>
      </p:sp>
      <p:grpSp>
        <p:nvGrpSpPr>
          <p:cNvPr id="314" name="Group 314"/>
          <p:cNvGrpSpPr/>
          <p:nvPr/>
        </p:nvGrpSpPr>
        <p:grpSpPr>
          <a:xfrm>
            <a:off x="1252118" y="2108165"/>
            <a:ext cx="6639766" cy="792090"/>
            <a:chOff x="0" y="0"/>
            <a:chExt cx="9443221" cy="1126527"/>
          </a:xfrm>
        </p:grpSpPr>
        <p:grpSp>
          <p:nvGrpSpPr>
            <p:cNvPr id="289" name="Group 289"/>
            <p:cNvGrpSpPr/>
            <p:nvPr/>
          </p:nvGrpSpPr>
          <p:grpSpPr>
            <a:xfrm>
              <a:off x="0" y="0"/>
              <a:ext cx="979589" cy="1126527"/>
              <a:chOff x="0" y="0"/>
              <a:chExt cx="979588" cy="1126526"/>
            </a:xfrm>
          </p:grpSpPr>
          <p:sp>
            <p:nvSpPr>
              <p:cNvPr id="287" name="Shape 287"/>
              <p:cNvSpPr/>
              <p:nvPr/>
            </p:nvSpPr>
            <p:spPr>
              <a:xfrm>
                <a:off x="0" y="0"/>
                <a:ext cx="979588" cy="1126526"/>
              </a:xfrm>
              <a:prstGeom prst="roundRect">
                <a:avLst>
                  <a:gd name="adj" fmla="val 7500"/>
                </a:avLst>
              </a:prstGeom>
              <a:gradFill flip="none" rotWithShape="1">
                <a:gsLst>
                  <a:gs pos="0">
                    <a:srgbClr val="0065C3"/>
                  </a:gs>
                  <a:gs pos="100000">
                    <a:srgbClr val="9DB7FF"/>
                  </a:gs>
                </a:gsLst>
                <a:lin ang="16200000" scaled="0"/>
              </a:gradFill>
              <a:ln w="12700" cap="flat">
                <a:noFill/>
                <a:miter lim="400000"/>
              </a:ln>
              <a:effectLst>
                <a:outerShdw blurRad="50800" dist="12700" rotWithShape="0">
                  <a:srgbClr val="000000">
                    <a:alpha val="50000"/>
                  </a:srgbClr>
                </a:outerShdw>
              </a:effectLst>
            </p:spPr>
            <p:txBody>
              <a:bodyPr wrap="square" lIns="0" tIns="0" rIns="0" bIns="0" numCol="1" anchor="ctr">
                <a:noAutofit/>
              </a:bodyPr>
              <a:lstStyle/>
              <a:p>
                <a:pPr defTabSz="642915">
                  <a:defRPr sz="1600">
                    <a:solidFill>
                      <a:srgbClr val="FFFFFF"/>
                    </a:solidFill>
                  </a:defRPr>
                </a:pPr>
                <a:endParaRPr/>
              </a:p>
            </p:txBody>
          </p:sp>
          <p:sp>
            <p:nvSpPr>
              <p:cNvPr id="288" name="Shape 288"/>
              <p:cNvSpPr/>
              <p:nvPr/>
            </p:nvSpPr>
            <p:spPr>
              <a:xfrm>
                <a:off x="21495" y="377231"/>
                <a:ext cx="936595" cy="3720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defTabSz="914400">
                  <a:defRPr sz="1600">
                    <a:solidFill>
                      <a:srgbClr val="FFFFFF"/>
                    </a:solidFill>
                  </a:defRPr>
                </a:lvl1pPr>
              </a:lstStyle>
              <a:p>
                <a:pPr lvl="0">
                  <a:defRPr sz="1800">
                    <a:solidFill>
                      <a:srgbClr val="000000"/>
                    </a:solidFill>
                  </a:defRPr>
                </a:pPr>
                <a:r>
                  <a:rPr sz="1100"/>
                  <a:t>2014</a:t>
                </a:r>
              </a:p>
            </p:txBody>
          </p:sp>
        </p:grpSp>
        <p:sp>
          <p:nvSpPr>
            <p:cNvPr id="290" name="Shape 290"/>
            <p:cNvSpPr/>
            <p:nvPr/>
          </p:nvSpPr>
          <p:spPr>
            <a:xfrm>
              <a:off x="1087341" y="455507"/>
              <a:ext cx="215510" cy="215511"/>
            </a:xfrm>
            <a:prstGeom prst="rightArrow">
              <a:avLst>
                <a:gd name="adj1" fmla="val 64000"/>
                <a:gd name="adj2" fmla="val 50000"/>
              </a:avLst>
            </a:prstGeom>
            <a:gradFill flip="none" rotWithShape="1">
              <a:gsLst>
                <a:gs pos="0">
                  <a:srgbClr val="A8B6DC"/>
                </a:gs>
                <a:gs pos="100000">
                  <a:srgbClr val="A8B6DC"/>
                </a:gs>
              </a:gsLst>
              <a:lin ang="16200000" scaled="0"/>
            </a:gradFill>
            <a:ln w="12700" cap="flat">
              <a:noFill/>
              <a:miter lim="400000"/>
            </a:ln>
            <a:effectLst>
              <a:outerShdw blurRad="50800" dist="12700" rotWithShape="0">
                <a:srgbClr val="000000">
                  <a:alpha val="50000"/>
                </a:srgbClr>
              </a:outerShdw>
            </a:effectLst>
          </p:spPr>
          <p:txBody>
            <a:bodyPr wrap="square" lIns="0" tIns="0" rIns="0" bIns="0" numCol="1" anchor="ctr">
              <a:noAutofit/>
            </a:bodyPr>
            <a:lstStyle/>
            <a:p>
              <a:pPr lvl="0"/>
              <a:endParaRPr/>
            </a:p>
          </p:txBody>
        </p:sp>
        <p:grpSp>
          <p:nvGrpSpPr>
            <p:cNvPr id="293" name="Group 293"/>
            <p:cNvGrpSpPr/>
            <p:nvPr/>
          </p:nvGrpSpPr>
          <p:grpSpPr>
            <a:xfrm>
              <a:off x="1410605" y="0"/>
              <a:ext cx="979589" cy="1126527"/>
              <a:chOff x="0" y="0"/>
              <a:chExt cx="979588" cy="1126526"/>
            </a:xfrm>
          </p:grpSpPr>
          <p:sp>
            <p:nvSpPr>
              <p:cNvPr id="291" name="Shape 291"/>
              <p:cNvSpPr/>
              <p:nvPr/>
            </p:nvSpPr>
            <p:spPr>
              <a:xfrm>
                <a:off x="0" y="0"/>
                <a:ext cx="979588" cy="1126526"/>
              </a:xfrm>
              <a:prstGeom prst="roundRect">
                <a:avLst>
                  <a:gd name="adj" fmla="val 7500"/>
                </a:avLst>
              </a:prstGeom>
              <a:gradFill flip="none" rotWithShape="1">
                <a:gsLst>
                  <a:gs pos="0">
                    <a:srgbClr val="0065C3"/>
                  </a:gs>
                  <a:gs pos="100000">
                    <a:srgbClr val="9DB7FF"/>
                  </a:gs>
                </a:gsLst>
                <a:lin ang="16200000" scaled="0"/>
              </a:gradFill>
              <a:ln w="12700" cap="flat">
                <a:noFill/>
                <a:miter lim="400000"/>
              </a:ln>
              <a:effectLst>
                <a:outerShdw blurRad="50800" dist="12700" rotWithShape="0">
                  <a:srgbClr val="000000">
                    <a:alpha val="50000"/>
                  </a:srgbClr>
                </a:outerShdw>
              </a:effectLst>
            </p:spPr>
            <p:txBody>
              <a:bodyPr wrap="square" lIns="0" tIns="0" rIns="0" bIns="0" numCol="1" anchor="ctr">
                <a:noAutofit/>
              </a:bodyPr>
              <a:lstStyle/>
              <a:p>
                <a:pPr defTabSz="642915">
                  <a:defRPr sz="1600">
                    <a:solidFill>
                      <a:srgbClr val="FFFFFF"/>
                    </a:solidFill>
                  </a:defRPr>
                </a:pPr>
                <a:endParaRPr/>
              </a:p>
            </p:txBody>
          </p:sp>
          <p:sp>
            <p:nvSpPr>
              <p:cNvPr id="292" name="Shape 292"/>
              <p:cNvSpPr/>
              <p:nvPr/>
            </p:nvSpPr>
            <p:spPr>
              <a:xfrm>
                <a:off x="21495" y="377231"/>
                <a:ext cx="936595" cy="3720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defTabSz="914400">
                  <a:defRPr sz="1600">
                    <a:solidFill>
                      <a:srgbClr val="FFFFFF"/>
                    </a:solidFill>
                  </a:defRPr>
                </a:lvl1pPr>
              </a:lstStyle>
              <a:p>
                <a:pPr lvl="0">
                  <a:defRPr sz="1800">
                    <a:solidFill>
                      <a:srgbClr val="000000"/>
                    </a:solidFill>
                  </a:defRPr>
                </a:pPr>
                <a:r>
                  <a:rPr sz="1100"/>
                  <a:t>2015</a:t>
                </a:r>
              </a:p>
            </p:txBody>
          </p:sp>
        </p:grpSp>
        <p:sp>
          <p:nvSpPr>
            <p:cNvPr id="294" name="Shape 294"/>
            <p:cNvSpPr/>
            <p:nvPr/>
          </p:nvSpPr>
          <p:spPr>
            <a:xfrm>
              <a:off x="2497946" y="455507"/>
              <a:ext cx="215511" cy="215511"/>
            </a:xfrm>
            <a:prstGeom prst="rightArrow">
              <a:avLst>
                <a:gd name="adj1" fmla="val 64000"/>
                <a:gd name="adj2" fmla="val 50000"/>
              </a:avLst>
            </a:prstGeom>
            <a:gradFill flip="none" rotWithShape="1">
              <a:gsLst>
                <a:gs pos="0">
                  <a:srgbClr val="A8B6DC"/>
                </a:gs>
                <a:gs pos="100000">
                  <a:srgbClr val="A8B6DC"/>
                </a:gs>
              </a:gsLst>
              <a:lin ang="16200000" scaled="0"/>
            </a:gradFill>
            <a:ln w="12700" cap="flat">
              <a:noFill/>
              <a:miter lim="400000"/>
            </a:ln>
            <a:effectLst>
              <a:outerShdw blurRad="50800" dist="12700" rotWithShape="0">
                <a:srgbClr val="000000">
                  <a:alpha val="50000"/>
                </a:srgbClr>
              </a:outerShdw>
            </a:effectLst>
          </p:spPr>
          <p:txBody>
            <a:bodyPr wrap="square" lIns="0" tIns="0" rIns="0" bIns="0" numCol="1" anchor="ctr">
              <a:noAutofit/>
            </a:bodyPr>
            <a:lstStyle/>
            <a:p>
              <a:pPr lvl="0"/>
              <a:endParaRPr/>
            </a:p>
          </p:txBody>
        </p:sp>
        <p:grpSp>
          <p:nvGrpSpPr>
            <p:cNvPr id="297" name="Group 297"/>
            <p:cNvGrpSpPr/>
            <p:nvPr/>
          </p:nvGrpSpPr>
          <p:grpSpPr>
            <a:xfrm>
              <a:off x="2821210" y="0"/>
              <a:ext cx="979589" cy="1126527"/>
              <a:chOff x="0" y="0"/>
              <a:chExt cx="979588" cy="1126526"/>
            </a:xfrm>
          </p:grpSpPr>
          <p:sp>
            <p:nvSpPr>
              <p:cNvPr id="295" name="Shape 295"/>
              <p:cNvSpPr/>
              <p:nvPr/>
            </p:nvSpPr>
            <p:spPr>
              <a:xfrm>
                <a:off x="0" y="0"/>
                <a:ext cx="979588" cy="1126526"/>
              </a:xfrm>
              <a:prstGeom prst="roundRect">
                <a:avLst>
                  <a:gd name="adj" fmla="val 7500"/>
                </a:avLst>
              </a:prstGeom>
              <a:gradFill flip="none" rotWithShape="1">
                <a:gsLst>
                  <a:gs pos="0">
                    <a:srgbClr val="0065C3"/>
                  </a:gs>
                  <a:gs pos="100000">
                    <a:srgbClr val="9DB7FF"/>
                  </a:gs>
                </a:gsLst>
                <a:lin ang="16200000" scaled="0"/>
              </a:gradFill>
              <a:ln w="12700" cap="flat">
                <a:noFill/>
                <a:miter lim="400000"/>
              </a:ln>
              <a:effectLst>
                <a:outerShdw blurRad="50800" dist="12700" rotWithShape="0">
                  <a:srgbClr val="000000">
                    <a:alpha val="50000"/>
                  </a:srgbClr>
                </a:outerShdw>
              </a:effectLst>
            </p:spPr>
            <p:txBody>
              <a:bodyPr wrap="square" lIns="0" tIns="0" rIns="0" bIns="0" numCol="1" anchor="ctr">
                <a:noAutofit/>
              </a:bodyPr>
              <a:lstStyle/>
              <a:p>
                <a:pPr defTabSz="642915">
                  <a:defRPr sz="1600">
                    <a:solidFill>
                      <a:srgbClr val="FFFFFF"/>
                    </a:solidFill>
                  </a:defRPr>
                </a:pPr>
                <a:endParaRPr/>
              </a:p>
            </p:txBody>
          </p:sp>
          <p:sp>
            <p:nvSpPr>
              <p:cNvPr id="296" name="Shape 296"/>
              <p:cNvSpPr/>
              <p:nvPr/>
            </p:nvSpPr>
            <p:spPr>
              <a:xfrm>
                <a:off x="21495" y="377231"/>
                <a:ext cx="936595" cy="3720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defTabSz="914400">
                  <a:defRPr sz="1600">
                    <a:solidFill>
                      <a:srgbClr val="FFFFFF"/>
                    </a:solidFill>
                  </a:defRPr>
                </a:lvl1pPr>
              </a:lstStyle>
              <a:p>
                <a:pPr lvl="0">
                  <a:defRPr sz="1800">
                    <a:solidFill>
                      <a:srgbClr val="000000"/>
                    </a:solidFill>
                  </a:defRPr>
                </a:pPr>
                <a:r>
                  <a:rPr sz="1100"/>
                  <a:t>2016</a:t>
                </a:r>
              </a:p>
            </p:txBody>
          </p:sp>
        </p:grpSp>
        <p:sp>
          <p:nvSpPr>
            <p:cNvPr id="298" name="Shape 298"/>
            <p:cNvSpPr/>
            <p:nvPr/>
          </p:nvSpPr>
          <p:spPr>
            <a:xfrm>
              <a:off x="3908552" y="455507"/>
              <a:ext cx="215510" cy="215511"/>
            </a:xfrm>
            <a:prstGeom prst="rightArrow">
              <a:avLst>
                <a:gd name="adj1" fmla="val 64000"/>
                <a:gd name="adj2" fmla="val 50000"/>
              </a:avLst>
            </a:prstGeom>
            <a:gradFill flip="none" rotWithShape="1">
              <a:gsLst>
                <a:gs pos="0">
                  <a:srgbClr val="A8B6DC"/>
                </a:gs>
                <a:gs pos="100000">
                  <a:srgbClr val="A8B6DC"/>
                </a:gs>
              </a:gsLst>
              <a:lin ang="16200000" scaled="0"/>
            </a:gradFill>
            <a:ln w="12700" cap="flat">
              <a:noFill/>
              <a:miter lim="400000"/>
            </a:ln>
            <a:effectLst>
              <a:outerShdw blurRad="50800" dist="12700" rotWithShape="0">
                <a:srgbClr val="000000">
                  <a:alpha val="50000"/>
                </a:srgbClr>
              </a:outerShdw>
            </a:effectLst>
          </p:spPr>
          <p:txBody>
            <a:bodyPr wrap="square" lIns="0" tIns="0" rIns="0" bIns="0" numCol="1" anchor="ctr">
              <a:noAutofit/>
            </a:bodyPr>
            <a:lstStyle/>
            <a:p>
              <a:pPr lvl="0"/>
              <a:endParaRPr/>
            </a:p>
          </p:txBody>
        </p:sp>
        <p:grpSp>
          <p:nvGrpSpPr>
            <p:cNvPr id="301" name="Group 301"/>
            <p:cNvGrpSpPr/>
            <p:nvPr/>
          </p:nvGrpSpPr>
          <p:grpSpPr>
            <a:xfrm>
              <a:off x="4231816" y="0"/>
              <a:ext cx="979589" cy="1126527"/>
              <a:chOff x="0" y="0"/>
              <a:chExt cx="979588" cy="1126526"/>
            </a:xfrm>
          </p:grpSpPr>
          <p:sp>
            <p:nvSpPr>
              <p:cNvPr id="299" name="Shape 299"/>
              <p:cNvSpPr/>
              <p:nvPr/>
            </p:nvSpPr>
            <p:spPr>
              <a:xfrm>
                <a:off x="0" y="0"/>
                <a:ext cx="979588" cy="1126526"/>
              </a:xfrm>
              <a:prstGeom prst="roundRect">
                <a:avLst>
                  <a:gd name="adj" fmla="val 7500"/>
                </a:avLst>
              </a:prstGeom>
              <a:gradFill flip="none" rotWithShape="1">
                <a:gsLst>
                  <a:gs pos="0">
                    <a:srgbClr val="0065C3"/>
                  </a:gs>
                  <a:gs pos="100000">
                    <a:srgbClr val="9DB7FF"/>
                  </a:gs>
                </a:gsLst>
                <a:lin ang="16200000" scaled="0"/>
              </a:gradFill>
              <a:ln w="12700" cap="flat">
                <a:noFill/>
                <a:miter lim="400000"/>
              </a:ln>
              <a:effectLst>
                <a:outerShdw blurRad="50800" dist="12700" rotWithShape="0">
                  <a:srgbClr val="000000">
                    <a:alpha val="50000"/>
                  </a:srgbClr>
                </a:outerShdw>
              </a:effectLst>
            </p:spPr>
            <p:txBody>
              <a:bodyPr wrap="square" lIns="0" tIns="0" rIns="0" bIns="0" numCol="1" anchor="ctr">
                <a:noAutofit/>
              </a:bodyPr>
              <a:lstStyle/>
              <a:p>
                <a:pPr defTabSz="642915">
                  <a:defRPr sz="1600">
                    <a:solidFill>
                      <a:srgbClr val="FFFFFF"/>
                    </a:solidFill>
                  </a:defRPr>
                </a:pPr>
                <a:endParaRPr/>
              </a:p>
            </p:txBody>
          </p:sp>
          <p:sp>
            <p:nvSpPr>
              <p:cNvPr id="300" name="Shape 300"/>
              <p:cNvSpPr/>
              <p:nvPr/>
            </p:nvSpPr>
            <p:spPr>
              <a:xfrm>
                <a:off x="21495" y="377231"/>
                <a:ext cx="936595" cy="3720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defTabSz="914400">
                  <a:defRPr sz="1600">
                    <a:solidFill>
                      <a:srgbClr val="FFFFFF"/>
                    </a:solidFill>
                  </a:defRPr>
                </a:lvl1pPr>
              </a:lstStyle>
              <a:p>
                <a:pPr lvl="0">
                  <a:defRPr sz="1800">
                    <a:solidFill>
                      <a:srgbClr val="000000"/>
                    </a:solidFill>
                  </a:defRPr>
                </a:pPr>
                <a:r>
                  <a:rPr sz="1100"/>
                  <a:t>2017</a:t>
                </a:r>
              </a:p>
            </p:txBody>
          </p:sp>
        </p:grpSp>
        <p:sp>
          <p:nvSpPr>
            <p:cNvPr id="302" name="Shape 302"/>
            <p:cNvSpPr/>
            <p:nvPr/>
          </p:nvSpPr>
          <p:spPr>
            <a:xfrm>
              <a:off x="5319157" y="455507"/>
              <a:ext cx="215511" cy="215511"/>
            </a:xfrm>
            <a:prstGeom prst="rightArrow">
              <a:avLst>
                <a:gd name="adj1" fmla="val 64000"/>
                <a:gd name="adj2" fmla="val 50000"/>
              </a:avLst>
            </a:prstGeom>
            <a:gradFill flip="none" rotWithShape="1">
              <a:gsLst>
                <a:gs pos="0">
                  <a:srgbClr val="A8B6DC"/>
                </a:gs>
                <a:gs pos="100000">
                  <a:srgbClr val="A8B6DC"/>
                </a:gs>
              </a:gsLst>
              <a:lin ang="16200000" scaled="0"/>
            </a:gradFill>
            <a:ln w="12700" cap="flat">
              <a:noFill/>
              <a:miter lim="400000"/>
            </a:ln>
            <a:effectLst>
              <a:outerShdw blurRad="50800" dist="12700" rotWithShape="0">
                <a:srgbClr val="000000">
                  <a:alpha val="50000"/>
                </a:srgbClr>
              </a:outerShdw>
            </a:effectLst>
          </p:spPr>
          <p:txBody>
            <a:bodyPr wrap="square" lIns="0" tIns="0" rIns="0" bIns="0" numCol="1" anchor="ctr">
              <a:noAutofit/>
            </a:bodyPr>
            <a:lstStyle/>
            <a:p>
              <a:pPr lvl="0"/>
              <a:endParaRPr/>
            </a:p>
          </p:txBody>
        </p:sp>
        <p:grpSp>
          <p:nvGrpSpPr>
            <p:cNvPr id="305" name="Group 305"/>
            <p:cNvGrpSpPr/>
            <p:nvPr/>
          </p:nvGrpSpPr>
          <p:grpSpPr>
            <a:xfrm>
              <a:off x="5642421" y="0"/>
              <a:ext cx="979589" cy="1126527"/>
              <a:chOff x="0" y="0"/>
              <a:chExt cx="979588" cy="1126526"/>
            </a:xfrm>
          </p:grpSpPr>
          <p:sp>
            <p:nvSpPr>
              <p:cNvPr id="303" name="Shape 303"/>
              <p:cNvSpPr/>
              <p:nvPr/>
            </p:nvSpPr>
            <p:spPr>
              <a:xfrm>
                <a:off x="0" y="0"/>
                <a:ext cx="979588" cy="1126526"/>
              </a:xfrm>
              <a:prstGeom prst="roundRect">
                <a:avLst>
                  <a:gd name="adj" fmla="val 7500"/>
                </a:avLst>
              </a:prstGeom>
              <a:gradFill flip="none" rotWithShape="1">
                <a:gsLst>
                  <a:gs pos="0">
                    <a:srgbClr val="0065C3"/>
                  </a:gs>
                  <a:gs pos="100000">
                    <a:srgbClr val="9DB7FF"/>
                  </a:gs>
                </a:gsLst>
                <a:lin ang="16200000" scaled="0"/>
              </a:gradFill>
              <a:ln w="12700" cap="flat">
                <a:noFill/>
                <a:miter lim="400000"/>
              </a:ln>
              <a:effectLst>
                <a:outerShdw blurRad="50800" dist="12700" rotWithShape="0">
                  <a:srgbClr val="000000">
                    <a:alpha val="50000"/>
                  </a:srgbClr>
                </a:outerShdw>
              </a:effectLst>
            </p:spPr>
            <p:txBody>
              <a:bodyPr wrap="square" lIns="0" tIns="0" rIns="0" bIns="0" numCol="1" anchor="ctr">
                <a:noAutofit/>
              </a:bodyPr>
              <a:lstStyle/>
              <a:p>
                <a:pPr defTabSz="642915">
                  <a:defRPr sz="1600">
                    <a:solidFill>
                      <a:srgbClr val="FFFFFF"/>
                    </a:solidFill>
                  </a:defRPr>
                </a:pPr>
                <a:endParaRPr/>
              </a:p>
            </p:txBody>
          </p:sp>
          <p:sp>
            <p:nvSpPr>
              <p:cNvPr id="304" name="Shape 304"/>
              <p:cNvSpPr/>
              <p:nvPr/>
            </p:nvSpPr>
            <p:spPr>
              <a:xfrm>
                <a:off x="21495" y="377231"/>
                <a:ext cx="936595" cy="3720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defTabSz="914400">
                  <a:defRPr sz="1600">
                    <a:solidFill>
                      <a:srgbClr val="FFFFFF"/>
                    </a:solidFill>
                  </a:defRPr>
                </a:lvl1pPr>
              </a:lstStyle>
              <a:p>
                <a:pPr lvl="0">
                  <a:defRPr sz="1800">
                    <a:solidFill>
                      <a:srgbClr val="000000"/>
                    </a:solidFill>
                  </a:defRPr>
                </a:pPr>
                <a:r>
                  <a:rPr sz="1100"/>
                  <a:t>2018</a:t>
                </a:r>
              </a:p>
            </p:txBody>
          </p:sp>
        </p:grpSp>
        <p:sp>
          <p:nvSpPr>
            <p:cNvPr id="306" name="Shape 306"/>
            <p:cNvSpPr/>
            <p:nvPr/>
          </p:nvSpPr>
          <p:spPr>
            <a:xfrm>
              <a:off x="6729762" y="455507"/>
              <a:ext cx="215511" cy="215511"/>
            </a:xfrm>
            <a:prstGeom prst="rightArrow">
              <a:avLst>
                <a:gd name="adj1" fmla="val 64000"/>
                <a:gd name="adj2" fmla="val 50000"/>
              </a:avLst>
            </a:prstGeom>
            <a:gradFill flip="none" rotWithShape="1">
              <a:gsLst>
                <a:gs pos="0">
                  <a:srgbClr val="A8B6DC"/>
                </a:gs>
                <a:gs pos="100000">
                  <a:srgbClr val="A8B6DC"/>
                </a:gs>
              </a:gsLst>
              <a:lin ang="16200000" scaled="0"/>
            </a:gradFill>
            <a:ln w="12700" cap="flat">
              <a:noFill/>
              <a:miter lim="400000"/>
            </a:ln>
            <a:effectLst>
              <a:outerShdw blurRad="50800" dist="12700" rotWithShape="0">
                <a:srgbClr val="000000">
                  <a:alpha val="50000"/>
                </a:srgbClr>
              </a:outerShdw>
            </a:effectLst>
          </p:spPr>
          <p:txBody>
            <a:bodyPr wrap="square" lIns="0" tIns="0" rIns="0" bIns="0" numCol="1" anchor="ctr">
              <a:noAutofit/>
            </a:bodyPr>
            <a:lstStyle/>
            <a:p>
              <a:pPr lvl="0"/>
              <a:endParaRPr/>
            </a:p>
          </p:txBody>
        </p:sp>
        <p:grpSp>
          <p:nvGrpSpPr>
            <p:cNvPr id="309" name="Group 309"/>
            <p:cNvGrpSpPr/>
            <p:nvPr/>
          </p:nvGrpSpPr>
          <p:grpSpPr>
            <a:xfrm>
              <a:off x="7053026" y="0"/>
              <a:ext cx="979589" cy="1126527"/>
              <a:chOff x="0" y="0"/>
              <a:chExt cx="979588" cy="1126526"/>
            </a:xfrm>
          </p:grpSpPr>
          <p:sp>
            <p:nvSpPr>
              <p:cNvPr id="307" name="Shape 307"/>
              <p:cNvSpPr/>
              <p:nvPr/>
            </p:nvSpPr>
            <p:spPr>
              <a:xfrm>
                <a:off x="0" y="0"/>
                <a:ext cx="979588" cy="1126526"/>
              </a:xfrm>
              <a:prstGeom prst="roundRect">
                <a:avLst>
                  <a:gd name="adj" fmla="val 7500"/>
                </a:avLst>
              </a:prstGeom>
              <a:gradFill flip="none" rotWithShape="1">
                <a:gsLst>
                  <a:gs pos="0">
                    <a:srgbClr val="0065C3"/>
                  </a:gs>
                  <a:gs pos="100000">
                    <a:srgbClr val="9DB7FF"/>
                  </a:gs>
                </a:gsLst>
                <a:lin ang="16200000" scaled="0"/>
              </a:gradFill>
              <a:ln w="12700" cap="flat">
                <a:noFill/>
                <a:miter lim="400000"/>
              </a:ln>
              <a:effectLst>
                <a:outerShdw blurRad="50800" dist="12700" rotWithShape="0">
                  <a:srgbClr val="000000">
                    <a:alpha val="50000"/>
                  </a:srgbClr>
                </a:outerShdw>
              </a:effectLst>
            </p:spPr>
            <p:txBody>
              <a:bodyPr wrap="square" lIns="0" tIns="0" rIns="0" bIns="0" numCol="1" anchor="ctr">
                <a:noAutofit/>
              </a:bodyPr>
              <a:lstStyle/>
              <a:p>
                <a:pPr defTabSz="642915">
                  <a:defRPr sz="1600">
                    <a:solidFill>
                      <a:srgbClr val="FFFFFF"/>
                    </a:solidFill>
                  </a:defRPr>
                </a:pPr>
                <a:endParaRPr/>
              </a:p>
            </p:txBody>
          </p:sp>
          <p:sp>
            <p:nvSpPr>
              <p:cNvPr id="308" name="Shape 308"/>
              <p:cNvSpPr/>
              <p:nvPr/>
            </p:nvSpPr>
            <p:spPr>
              <a:xfrm>
                <a:off x="21495" y="377231"/>
                <a:ext cx="936595" cy="3720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defTabSz="914400">
                  <a:defRPr sz="1600">
                    <a:solidFill>
                      <a:srgbClr val="FFFFFF"/>
                    </a:solidFill>
                  </a:defRPr>
                </a:lvl1pPr>
              </a:lstStyle>
              <a:p>
                <a:pPr lvl="0">
                  <a:defRPr sz="1800">
                    <a:solidFill>
                      <a:srgbClr val="000000"/>
                    </a:solidFill>
                  </a:defRPr>
                </a:pPr>
                <a:r>
                  <a:rPr sz="1100"/>
                  <a:t>2019</a:t>
                </a:r>
              </a:p>
            </p:txBody>
          </p:sp>
        </p:grpSp>
        <p:sp>
          <p:nvSpPr>
            <p:cNvPr id="310" name="Shape 310"/>
            <p:cNvSpPr/>
            <p:nvPr/>
          </p:nvSpPr>
          <p:spPr>
            <a:xfrm>
              <a:off x="8140369" y="455507"/>
              <a:ext cx="215510" cy="215511"/>
            </a:xfrm>
            <a:prstGeom prst="rightArrow">
              <a:avLst>
                <a:gd name="adj1" fmla="val 64000"/>
                <a:gd name="adj2" fmla="val 50000"/>
              </a:avLst>
            </a:prstGeom>
            <a:gradFill flip="none" rotWithShape="1">
              <a:gsLst>
                <a:gs pos="0">
                  <a:srgbClr val="A8B6DC"/>
                </a:gs>
                <a:gs pos="100000">
                  <a:srgbClr val="A8B6DC"/>
                </a:gs>
              </a:gsLst>
              <a:lin ang="16200000" scaled="0"/>
            </a:gradFill>
            <a:ln w="12700" cap="flat">
              <a:noFill/>
              <a:miter lim="400000"/>
            </a:ln>
            <a:effectLst>
              <a:outerShdw blurRad="50800" dist="12700" rotWithShape="0">
                <a:srgbClr val="000000">
                  <a:alpha val="50000"/>
                </a:srgbClr>
              </a:outerShdw>
            </a:effectLst>
          </p:spPr>
          <p:txBody>
            <a:bodyPr wrap="square" lIns="0" tIns="0" rIns="0" bIns="0" numCol="1" anchor="ctr">
              <a:noAutofit/>
            </a:bodyPr>
            <a:lstStyle/>
            <a:p>
              <a:pPr lvl="0"/>
              <a:endParaRPr/>
            </a:p>
          </p:txBody>
        </p:sp>
        <p:grpSp>
          <p:nvGrpSpPr>
            <p:cNvPr id="313" name="Group 313"/>
            <p:cNvGrpSpPr/>
            <p:nvPr/>
          </p:nvGrpSpPr>
          <p:grpSpPr>
            <a:xfrm>
              <a:off x="8463632" y="0"/>
              <a:ext cx="979589" cy="1126527"/>
              <a:chOff x="0" y="0"/>
              <a:chExt cx="979588" cy="1126526"/>
            </a:xfrm>
          </p:grpSpPr>
          <p:sp>
            <p:nvSpPr>
              <p:cNvPr id="311" name="Shape 311"/>
              <p:cNvSpPr/>
              <p:nvPr/>
            </p:nvSpPr>
            <p:spPr>
              <a:xfrm>
                <a:off x="0" y="0"/>
                <a:ext cx="979588" cy="1126526"/>
              </a:xfrm>
              <a:prstGeom prst="roundRect">
                <a:avLst>
                  <a:gd name="adj" fmla="val 7500"/>
                </a:avLst>
              </a:prstGeom>
              <a:gradFill flip="none" rotWithShape="1">
                <a:gsLst>
                  <a:gs pos="0">
                    <a:srgbClr val="0065C3"/>
                  </a:gs>
                  <a:gs pos="100000">
                    <a:srgbClr val="9DB7FF"/>
                  </a:gs>
                </a:gsLst>
                <a:lin ang="16200000" scaled="0"/>
              </a:gradFill>
              <a:ln w="12700" cap="flat">
                <a:noFill/>
                <a:miter lim="400000"/>
              </a:ln>
              <a:effectLst>
                <a:outerShdw blurRad="50800" dist="12700" rotWithShape="0">
                  <a:srgbClr val="000000">
                    <a:alpha val="50000"/>
                  </a:srgbClr>
                </a:outerShdw>
              </a:effectLst>
            </p:spPr>
            <p:txBody>
              <a:bodyPr wrap="square" lIns="0" tIns="0" rIns="0" bIns="0" numCol="1" anchor="ctr">
                <a:noAutofit/>
              </a:bodyPr>
              <a:lstStyle/>
              <a:p>
                <a:pPr defTabSz="642915">
                  <a:defRPr sz="1600">
                    <a:solidFill>
                      <a:srgbClr val="FFFFFF"/>
                    </a:solidFill>
                  </a:defRPr>
                </a:pPr>
                <a:endParaRPr/>
              </a:p>
            </p:txBody>
          </p:sp>
          <p:sp>
            <p:nvSpPr>
              <p:cNvPr id="312" name="Shape 312"/>
              <p:cNvSpPr/>
              <p:nvPr/>
            </p:nvSpPr>
            <p:spPr>
              <a:xfrm>
                <a:off x="21495" y="377231"/>
                <a:ext cx="936595" cy="3720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defTabSz="914400">
                  <a:defRPr sz="1600">
                    <a:solidFill>
                      <a:srgbClr val="FFFFFF"/>
                    </a:solidFill>
                  </a:defRPr>
                </a:lvl1pPr>
              </a:lstStyle>
              <a:p>
                <a:pPr lvl="0">
                  <a:defRPr sz="1800">
                    <a:solidFill>
                      <a:srgbClr val="000000"/>
                    </a:solidFill>
                  </a:defRPr>
                </a:pPr>
                <a:r>
                  <a:rPr sz="1100"/>
                  <a:t>2020</a:t>
                </a:r>
              </a:p>
            </p:txBody>
          </p:sp>
        </p:grpSp>
      </p:grpSp>
      <p:grpSp>
        <p:nvGrpSpPr>
          <p:cNvPr id="317" name="Group 317"/>
          <p:cNvGrpSpPr/>
          <p:nvPr/>
        </p:nvGrpSpPr>
        <p:grpSpPr>
          <a:xfrm>
            <a:off x="687250" y="3645023"/>
            <a:ext cx="1080122" cy="576066"/>
            <a:chOff x="-1" y="0"/>
            <a:chExt cx="1536173" cy="819291"/>
          </a:xfrm>
        </p:grpSpPr>
        <p:sp>
          <p:nvSpPr>
            <p:cNvPr id="315" name="Shape 315"/>
            <p:cNvSpPr/>
            <p:nvPr/>
          </p:nvSpPr>
          <p:spPr>
            <a:xfrm>
              <a:off x="-1" y="0"/>
              <a:ext cx="1536173" cy="8192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840" y="0"/>
                  </a:lnTo>
                  <a:lnTo>
                    <a:pt x="21600" y="10800"/>
                  </a:lnTo>
                  <a:lnTo>
                    <a:pt x="15840" y="21600"/>
                  </a:lnTo>
                  <a:lnTo>
                    <a:pt x="0" y="21600"/>
                  </a:lnTo>
                  <a:close/>
                </a:path>
              </a:pathLst>
            </a:custGeom>
            <a:gradFill flip="none" rotWithShape="1">
              <a:gsLst>
                <a:gs pos="0">
                  <a:srgbClr val="0065C3"/>
                </a:gs>
                <a:gs pos="100000">
                  <a:srgbClr val="9DB7FF"/>
                </a:gs>
              </a:gsLst>
              <a:lin ang="16200000" scaled="0"/>
            </a:gradFill>
            <a:ln w="9525" cap="flat">
              <a:solidFill>
                <a:srgbClr val="0063BF"/>
              </a:solidFill>
              <a:prstDash val="solid"/>
              <a:bevel/>
            </a:ln>
            <a:effectLst>
              <a:outerShdw blurRad="50800" dist="12700" rotWithShape="0">
                <a:srgbClr val="000000">
                  <a:alpha val="50000"/>
                </a:srgbClr>
              </a:outerShdw>
            </a:effectLst>
          </p:spPr>
          <p:txBody>
            <a:bodyPr wrap="square" lIns="0" tIns="0" rIns="0" bIns="0" numCol="1" anchor="ctr">
              <a:noAutofit/>
            </a:bodyPr>
            <a:lstStyle/>
            <a:p>
              <a:pPr lvl="0">
                <a:defRPr sz="1800">
                  <a:solidFill>
                    <a:srgbClr val="FFFFFF"/>
                  </a:solidFill>
                </a:defRPr>
              </a:pPr>
              <a:endParaRPr/>
            </a:p>
          </p:txBody>
        </p:sp>
        <p:sp>
          <p:nvSpPr>
            <p:cNvPr id="316" name="Shape 316"/>
            <p:cNvSpPr/>
            <p:nvPr/>
          </p:nvSpPr>
          <p:spPr>
            <a:xfrm>
              <a:off x="-1" y="184948"/>
              <a:ext cx="1331347" cy="4493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ctr">
              <a:spAutoFit/>
            </a:bodyPr>
            <a:lstStyle>
              <a:lvl1pPr>
                <a:defRPr sz="1800">
                  <a:solidFill>
                    <a:srgbClr val="FFFFFF"/>
                  </a:solidFill>
                </a:defRPr>
              </a:lvl1pPr>
            </a:lstStyle>
            <a:p>
              <a:pPr lvl="0">
                <a:defRPr>
                  <a:solidFill>
                    <a:srgbClr val="000000"/>
                  </a:solidFill>
                </a:defRPr>
              </a:pPr>
              <a:r>
                <a:rPr sz="1200">
                  <a:solidFill>
                    <a:srgbClr val="FFFFFF"/>
                  </a:solidFill>
                </a:rPr>
                <a:t>Reqs.</a:t>
              </a:r>
            </a:p>
          </p:txBody>
        </p:sp>
      </p:grpSp>
      <p:grpSp>
        <p:nvGrpSpPr>
          <p:cNvPr id="320" name="Group 320"/>
          <p:cNvGrpSpPr/>
          <p:nvPr/>
        </p:nvGrpSpPr>
        <p:grpSpPr>
          <a:xfrm>
            <a:off x="1767370" y="3645023"/>
            <a:ext cx="576066" cy="576066"/>
            <a:chOff x="-1" y="0"/>
            <a:chExt cx="819292" cy="819291"/>
          </a:xfrm>
        </p:grpSpPr>
        <p:sp>
          <p:nvSpPr>
            <p:cNvPr id="318" name="Shape 318"/>
            <p:cNvSpPr/>
            <p:nvPr/>
          </p:nvSpPr>
          <p:spPr>
            <a:xfrm>
              <a:off x="0" y="0"/>
              <a:ext cx="819291" cy="8192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21600" y="10800"/>
                  </a:lnTo>
                  <a:lnTo>
                    <a:pt x="10800" y="21600"/>
                  </a:lnTo>
                  <a:lnTo>
                    <a:pt x="0" y="21600"/>
                  </a:lnTo>
                  <a:close/>
                </a:path>
              </a:pathLst>
            </a:custGeom>
            <a:gradFill flip="none" rotWithShape="1">
              <a:gsLst>
                <a:gs pos="0">
                  <a:srgbClr val="0065C3"/>
                </a:gs>
                <a:gs pos="100000">
                  <a:srgbClr val="9DB7FF"/>
                </a:gs>
              </a:gsLst>
              <a:lin ang="16200000" scaled="0"/>
            </a:gradFill>
            <a:ln w="9525" cap="flat">
              <a:solidFill>
                <a:srgbClr val="0063BF"/>
              </a:solidFill>
              <a:prstDash val="solid"/>
              <a:bevel/>
            </a:ln>
            <a:effectLst>
              <a:outerShdw blurRad="50800" dist="12700" rotWithShape="0">
                <a:srgbClr val="000000">
                  <a:alpha val="50000"/>
                </a:srgbClr>
              </a:outerShdw>
            </a:effectLst>
          </p:spPr>
          <p:txBody>
            <a:bodyPr wrap="square" lIns="0" tIns="0" rIns="0" bIns="0" numCol="1" anchor="ctr">
              <a:noAutofit/>
            </a:bodyPr>
            <a:lstStyle/>
            <a:p>
              <a:pPr lvl="0">
                <a:defRPr sz="2000">
                  <a:solidFill>
                    <a:srgbClr val="FFFFFF"/>
                  </a:solidFill>
                </a:defRPr>
              </a:pPr>
              <a:endParaRPr/>
            </a:p>
          </p:txBody>
        </p:sp>
        <p:sp>
          <p:nvSpPr>
            <p:cNvPr id="319" name="Shape 319"/>
            <p:cNvSpPr/>
            <p:nvPr/>
          </p:nvSpPr>
          <p:spPr>
            <a:xfrm>
              <a:off x="-1" y="184949"/>
              <a:ext cx="614471" cy="4493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ctr">
              <a:spAutoFit/>
            </a:bodyPr>
            <a:lstStyle>
              <a:lvl1pPr>
                <a:defRPr sz="1800">
                  <a:solidFill>
                    <a:srgbClr val="FFFFFF"/>
                  </a:solidFill>
                </a:defRPr>
              </a:lvl1pPr>
            </a:lstStyle>
            <a:p>
              <a:pPr lvl="0">
                <a:defRPr>
                  <a:solidFill>
                    <a:srgbClr val="000000"/>
                  </a:solidFill>
                </a:defRPr>
              </a:pPr>
              <a:r>
                <a:rPr sz="1200">
                  <a:solidFill>
                    <a:srgbClr val="FFFFFF"/>
                  </a:solidFill>
                </a:rPr>
                <a:t>Dsgn</a:t>
              </a:r>
            </a:p>
          </p:txBody>
        </p:sp>
      </p:grpSp>
      <p:grpSp>
        <p:nvGrpSpPr>
          <p:cNvPr id="323" name="Group 323"/>
          <p:cNvGrpSpPr/>
          <p:nvPr/>
        </p:nvGrpSpPr>
        <p:grpSpPr>
          <a:xfrm>
            <a:off x="2343436" y="3645023"/>
            <a:ext cx="1178410" cy="576066"/>
            <a:chOff x="0" y="0"/>
            <a:chExt cx="1675959" cy="819291"/>
          </a:xfrm>
        </p:grpSpPr>
        <p:sp>
          <p:nvSpPr>
            <p:cNvPr id="321" name="Shape 321"/>
            <p:cNvSpPr/>
            <p:nvPr/>
          </p:nvSpPr>
          <p:spPr>
            <a:xfrm>
              <a:off x="0" y="0"/>
              <a:ext cx="1675959" cy="8192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320" y="0"/>
                  </a:lnTo>
                  <a:lnTo>
                    <a:pt x="21600" y="10800"/>
                  </a:lnTo>
                  <a:lnTo>
                    <a:pt x="16320" y="21600"/>
                  </a:lnTo>
                  <a:lnTo>
                    <a:pt x="0" y="21600"/>
                  </a:lnTo>
                  <a:close/>
                </a:path>
              </a:pathLst>
            </a:custGeom>
            <a:gradFill flip="none" rotWithShape="1">
              <a:gsLst>
                <a:gs pos="0">
                  <a:srgbClr val="0065C3"/>
                </a:gs>
                <a:gs pos="100000">
                  <a:srgbClr val="9DB7FF"/>
                </a:gs>
              </a:gsLst>
              <a:lin ang="16200000" scaled="0"/>
            </a:gradFill>
            <a:ln w="9525" cap="flat">
              <a:solidFill>
                <a:srgbClr val="0063BF"/>
              </a:solidFill>
              <a:prstDash val="solid"/>
              <a:bevel/>
            </a:ln>
            <a:effectLst>
              <a:outerShdw blurRad="50800" dist="12700" rotWithShape="0">
                <a:srgbClr val="000000">
                  <a:alpha val="50000"/>
                </a:srgbClr>
              </a:outerShdw>
            </a:effectLst>
          </p:spPr>
          <p:txBody>
            <a:bodyPr wrap="square" lIns="0" tIns="0" rIns="0" bIns="0" numCol="1" anchor="ctr">
              <a:noAutofit/>
            </a:bodyPr>
            <a:lstStyle/>
            <a:p>
              <a:pPr lvl="0">
                <a:defRPr sz="1800">
                  <a:solidFill>
                    <a:srgbClr val="FFFFFF"/>
                  </a:solidFill>
                </a:defRPr>
              </a:pPr>
              <a:endParaRPr/>
            </a:p>
          </p:txBody>
        </p:sp>
        <p:sp>
          <p:nvSpPr>
            <p:cNvPr id="322" name="Shape 322"/>
            <p:cNvSpPr/>
            <p:nvPr/>
          </p:nvSpPr>
          <p:spPr>
            <a:xfrm>
              <a:off x="0" y="53630"/>
              <a:ext cx="1471135" cy="7120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ctr">
              <a:spAutoFit/>
            </a:bodyPr>
            <a:lstStyle>
              <a:lvl1pPr>
                <a:defRPr sz="1800">
                  <a:solidFill>
                    <a:srgbClr val="FFFFFF"/>
                  </a:solidFill>
                </a:defRPr>
              </a:lvl1pPr>
            </a:lstStyle>
            <a:p>
              <a:pPr lvl="0">
                <a:defRPr>
                  <a:solidFill>
                    <a:srgbClr val="000000"/>
                  </a:solidFill>
                </a:defRPr>
              </a:pPr>
              <a:r>
                <a:rPr sz="1200">
                  <a:solidFill>
                    <a:srgbClr val="FFFFFF"/>
                  </a:solidFill>
                </a:rPr>
                <a:t>Iterative Developm.</a:t>
              </a:r>
            </a:p>
          </p:txBody>
        </p:sp>
      </p:grpSp>
      <p:grpSp>
        <p:nvGrpSpPr>
          <p:cNvPr id="326" name="Group 326"/>
          <p:cNvGrpSpPr/>
          <p:nvPr/>
        </p:nvGrpSpPr>
        <p:grpSpPr>
          <a:xfrm>
            <a:off x="1767370" y="4725144"/>
            <a:ext cx="576066" cy="576066"/>
            <a:chOff x="-1" y="0"/>
            <a:chExt cx="819292" cy="819291"/>
          </a:xfrm>
        </p:grpSpPr>
        <p:sp>
          <p:nvSpPr>
            <p:cNvPr id="324" name="Shape 324"/>
            <p:cNvSpPr/>
            <p:nvPr/>
          </p:nvSpPr>
          <p:spPr>
            <a:xfrm>
              <a:off x="0" y="0"/>
              <a:ext cx="819291" cy="8192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21600" y="10800"/>
                  </a:lnTo>
                  <a:lnTo>
                    <a:pt x="10800" y="21600"/>
                  </a:lnTo>
                  <a:lnTo>
                    <a:pt x="0" y="21600"/>
                  </a:lnTo>
                  <a:close/>
                </a:path>
              </a:pathLst>
            </a:custGeom>
            <a:gradFill flip="none" rotWithShape="1">
              <a:gsLst>
                <a:gs pos="0">
                  <a:srgbClr val="00882B"/>
                </a:gs>
                <a:gs pos="100000">
                  <a:srgbClr val="A1E7A7"/>
                </a:gs>
              </a:gsLst>
              <a:lin ang="16200000" scaled="0"/>
            </a:gradFill>
            <a:ln w="9525" cap="flat">
              <a:solidFill>
                <a:srgbClr val="00852A"/>
              </a:solidFill>
              <a:prstDash val="solid"/>
              <a:bevel/>
            </a:ln>
            <a:effectLst>
              <a:outerShdw blurRad="50800" dist="12700" rotWithShape="0">
                <a:srgbClr val="000000">
                  <a:alpha val="50000"/>
                </a:srgbClr>
              </a:outerShdw>
            </a:effectLst>
          </p:spPr>
          <p:txBody>
            <a:bodyPr wrap="square" lIns="0" tIns="0" rIns="0" bIns="0" numCol="1" anchor="ctr">
              <a:noAutofit/>
            </a:bodyPr>
            <a:lstStyle/>
            <a:p>
              <a:pPr lvl="0">
                <a:defRPr sz="1800">
                  <a:solidFill>
                    <a:srgbClr val="FFFFFF"/>
                  </a:solidFill>
                </a:defRPr>
              </a:pPr>
              <a:endParaRPr sz="1200"/>
            </a:p>
          </p:txBody>
        </p:sp>
        <p:sp>
          <p:nvSpPr>
            <p:cNvPr id="325" name="Shape 325"/>
            <p:cNvSpPr/>
            <p:nvPr/>
          </p:nvSpPr>
          <p:spPr>
            <a:xfrm>
              <a:off x="-1" y="184949"/>
              <a:ext cx="614471" cy="4493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ctr">
              <a:spAutoFit/>
            </a:bodyPr>
            <a:lstStyle>
              <a:lvl1pPr>
                <a:defRPr sz="1800">
                  <a:solidFill>
                    <a:srgbClr val="FFFFFF"/>
                  </a:solidFill>
                </a:defRPr>
              </a:lvl1pPr>
            </a:lstStyle>
            <a:p>
              <a:pPr lvl="0">
                <a:defRPr>
                  <a:solidFill>
                    <a:srgbClr val="000000"/>
                  </a:solidFill>
                </a:defRPr>
              </a:pPr>
              <a:r>
                <a:rPr sz="1200">
                  <a:solidFill>
                    <a:srgbClr val="FFFFFF"/>
                  </a:solidFill>
                </a:rPr>
                <a:t>Dsgn</a:t>
              </a:r>
            </a:p>
          </p:txBody>
        </p:sp>
      </p:grpSp>
      <p:grpSp>
        <p:nvGrpSpPr>
          <p:cNvPr id="329" name="Group 329"/>
          <p:cNvGrpSpPr/>
          <p:nvPr/>
        </p:nvGrpSpPr>
        <p:grpSpPr>
          <a:xfrm>
            <a:off x="687250" y="4725144"/>
            <a:ext cx="1080122" cy="576066"/>
            <a:chOff x="-1" y="0"/>
            <a:chExt cx="1536173" cy="819291"/>
          </a:xfrm>
        </p:grpSpPr>
        <p:sp>
          <p:nvSpPr>
            <p:cNvPr id="327" name="Shape 327"/>
            <p:cNvSpPr/>
            <p:nvPr/>
          </p:nvSpPr>
          <p:spPr>
            <a:xfrm>
              <a:off x="-1" y="0"/>
              <a:ext cx="1536173" cy="8192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840" y="0"/>
                  </a:lnTo>
                  <a:lnTo>
                    <a:pt x="21600" y="10800"/>
                  </a:lnTo>
                  <a:lnTo>
                    <a:pt x="15840" y="21600"/>
                  </a:lnTo>
                  <a:lnTo>
                    <a:pt x="0" y="21600"/>
                  </a:lnTo>
                  <a:close/>
                </a:path>
              </a:pathLst>
            </a:custGeom>
            <a:gradFill flip="none" rotWithShape="1">
              <a:gsLst>
                <a:gs pos="0">
                  <a:srgbClr val="00882B"/>
                </a:gs>
                <a:gs pos="100000">
                  <a:srgbClr val="A1E7A7"/>
                </a:gs>
              </a:gsLst>
              <a:lin ang="16200000" scaled="0"/>
            </a:gradFill>
            <a:ln w="9525" cap="flat">
              <a:solidFill>
                <a:srgbClr val="00852A"/>
              </a:solidFill>
              <a:prstDash val="solid"/>
              <a:bevel/>
            </a:ln>
            <a:effectLst>
              <a:outerShdw blurRad="50800" dist="12700" rotWithShape="0">
                <a:srgbClr val="000000">
                  <a:alpha val="50000"/>
                </a:srgbClr>
              </a:outerShdw>
            </a:effectLst>
          </p:spPr>
          <p:txBody>
            <a:bodyPr wrap="square" lIns="0" tIns="0" rIns="0" bIns="0" numCol="1" anchor="ctr">
              <a:noAutofit/>
            </a:bodyPr>
            <a:lstStyle/>
            <a:p>
              <a:pPr lvl="0">
                <a:defRPr sz="1800">
                  <a:solidFill>
                    <a:srgbClr val="FFFFFF"/>
                  </a:solidFill>
                </a:defRPr>
              </a:pPr>
              <a:endParaRPr/>
            </a:p>
          </p:txBody>
        </p:sp>
        <p:sp>
          <p:nvSpPr>
            <p:cNvPr id="328" name="Shape 328"/>
            <p:cNvSpPr/>
            <p:nvPr/>
          </p:nvSpPr>
          <p:spPr>
            <a:xfrm>
              <a:off x="-1" y="184948"/>
              <a:ext cx="1331347" cy="4493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ctr">
              <a:spAutoFit/>
            </a:bodyPr>
            <a:lstStyle>
              <a:lvl1pPr>
                <a:defRPr sz="1800">
                  <a:solidFill>
                    <a:srgbClr val="FFFFFF"/>
                  </a:solidFill>
                </a:defRPr>
              </a:lvl1pPr>
            </a:lstStyle>
            <a:p>
              <a:pPr lvl="0">
                <a:defRPr>
                  <a:solidFill>
                    <a:srgbClr val="000000"/>
                  </a:solidFill>
                </a:defRPr>
              </a:pPr>
              <a:r>
                <a:rPr sz="1200">
                  <a:solidFill>
                    <a:srgbClr val="FFFFFF"/>
                  </a:solidFill>
                </a:rPr>
                <a:t>Reqs.</a:t>
              </a:r>
            </a:p>
          </p:txBody>
        </p:sp>
      </p:grpSp>
      <p:grpSp>
        <p:nvGrpSpPr>
          <p:cNvPr id="332" name="Group 332"/>
          <p:cNvGrpSpPr/>
          <p:nvPr/>
        </p:nvGrpSpPr>
        <p:grpSpPr>
          <a:xfrm>
            <a:off x="3547360" y="4725144"/>
            <a:ext cx="1168657" cy="576066"/>
            <a:chOff x="-1" y="0"/>
            <a:chExt cx="1662090" cy="819291"/>
          </a:xfrm>
        </p:grpSpPr>
        <p:sp>
          <p:nvSpPr>
            <p:cNvPr id="330" name="Shape 330"/>
            <p:cNvSpPr/>
            <p:nvPr/>
          </p:nvSpPr>
          <p:spPr>
            <a:xfrm>
              <a:off x="-1" y="0"/>
              <a:ext cx="1662090" cy="8192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276" y="0"/>
                  </a:lnTo>
                  <a:lnTo>
                    <a:pt x="21600" y="10800"/>
                  </a:lnTo>
                  <a:lnTo>
                    <a:pt x="16276" y="21600"/>
                  </a:lnTo>
                  <a:lnTo>
                    <a:pt x="0" y="21600"/>
                  </a:lnTo>
                  <a:close/>
                </a:path>
              </a:pathLst>
            </a:custGeom>
            <a:gradFill flip="none" rotWithShape="1">
              <a:gsLst>
                <a:gs pos="0">
                  <a:srgbClr val="00882B"/>
                </a:gs>
                <a:gs pos="100000">
                  <a:srgbClr val="A1E7A7"/>
                </a:gs>
              </a:gsLst>
              <a:lin ang="16200000" scaled="0"/>
            </a:gradFill>
            <a:ln w="9525" cap="flat">
              <a:solidFill>
                <a:srgbClr val="00852A"/>
              </a:solidFill>
              <a:prstDash val="solid"/>
              <a:bevel/>
            </a:ln>
            <a:effectLst>
              <a:outerShdw blurRad="50800" dist="12700" rotWithShape="0">
                <a:srgbClr val="000000">
                  <a:alpha val="50000"/>
                </a:srgbClr>
              </a:outerShdw>
            </a:effectLst>
          </p:spPr>
          <p:txBody>
            <a:bodyPr wrap="square" lIns="0" tIns="0" rIns="0" bIns="0" numCol="1" anchor="ctr">
              <a:noAutofit/>
            </a:bodyPr>
            <a:lstStyle/>
            <a:p>
              <a:pPr lvl="0">
                <a:defRPr sz="1800">
                  <a:solidFill>
                    <a:srgbClr val="FFFFFF"/>
                  </a:solidFill>
                </a:defRPr>
              </a:pPr>
              <a:endParaRPr sz="1200"/>
            </a:p>
          </p:txBody>
        </p:sp>
        <p:sp>
          <p:nvSpPr>
            <p:cNvPr id="331" name="Shape 331"/>
            <p:cNvSpPr/>
            <p:nvPr/>
          </p:nvSpPr>
          <p:spPr>
            <a:xfrm>
              <a:off x="-1" y="53632"/>
              <a:ext cx="1457267" cy="7120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ctr">
              <a:spAutoFit/>
            </a:bodyPr>
            <a:lstStyle>
              <a:lvl1pPr>
                <a:defRPr sz="1800">
                  <a:solidFill>
                    <a:srgbClr val="FFFFFF"/>
                  </a:solidFill>
                </a:defRPr>
              </a:lvl1pPr>
            </a:lstStyle>
            <a:p>
              <a:pPr lvl="0">
                <a:defRPr>
                  <a:solidFill>
                    <a:srgbClr val="000000"/>
                  </a:solidFill>
                </a:defRPr>
              </a:pPr>
              <a:r>
                <a:rPr sz="1200">
                  <a:solidFill>
                    <a:srgbClr val="FFFFFF"/>
                  </a:solidFill>
                </a:rPr>
                <a:t>Iterative Develop.</a:t>
              </a:r>
            </a:p>
          </p:txBody>
        </p:sp>
      </p:grpSp>
      <p:sp>
        <p:nvSpPr>
          <p:cNvPr id="347" name="Shape 347"/>
          <p:cNvSpPr/>
          <p:nvPr/>
        </p:nvSpPr>
        <p:spPr>
          <a:xfrm>
            <a:off x="2932509" y="4223743"/>
            <a:ext cx="1198365" cy="4973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19"/>
                </a:lnTo>
                <a:lnTo>
                  <a:pt x="21600" y="10819"/>
                </a:lnTo>
                <a:lnTo>
                  <a:pt x="21600" y="21600"/>
                </a:lnTo>
              </a:path>
            </a:pathLst>
          </a:custGeom>
          <a:ln w="25400">
            <a:solidFill>
              <a:srgbClr val="0365C0"/>
            </a:solidFill>
            <a:tailEnd type="triangle"/>
          </a:ln>
          <a:effectLst>
            <a:outerShdw blurRad="38100" dist="25400" dir="5400000" rotWithShape="0">
              <a:srgbClr val="000000">
                <a:alpha val="50000"/>
              </a:srgbClr>
            </a:outerShdw>
          </a:effectLst>
        </p:spPr>
        <p:txBody>
          <a:bodyPr lIns="64291" tIns="32146" rIns="64291" bIns="32146"/>
          <a:lstStyle/>
          <a:p>
            <a:pPr lvl="0"/>
            <a:endParaRPr/>
          </a:p>
        </p:txBody>
      </p:sp>
      <p:grpSp>
        <p:nvGrpSpPr>
          <p:cNvPr id="336" name="Group 336"/>
          <p:cNvGrpSpPr/>
          <p:nvPr/>
        </p:nvGrpSpPr>
        <p:grpSpPr>
          <a:xfrm>
            <a:off x="4736993" y="4725144"/>
            <a:ext cx="1153262" cy="576066"/>
            <a:chOff x="0" y="0"/>
            <a:chExt cx="1640192" cy="819291"/>
          </a:xfrm>
        </p:grpSpPr>
        <p:sp>
          <p:nvSpPr>
            <p:cNvPr id="334" name="Shape 334"/>
            <p:cNvSpPr/>
            <p:nvPr/>
          </p:nvSpPr>
          <p:spPr>
            <a:xfrm>
              <a:off x="0" y="0"/>
              <a:ext cx="1640192" cy="8192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205" y="0"/>
                  </a:lnTo>
                  <a:lnTo>
                    <a:pt x="21600" y="10800"/>
                  </a:lnTo>
                  <a:lnTo>
                    <a:pt x="16205" y="21600"/>
                  </a:lnTo>
                  <a:lnTo>
                    <a:pt x="0" y="21600"/>
                  </a:lnTo>
                  <a:close/>
                </a:path>
              </a:pathLst>
            </a:custGeom>
            <a:gradFill flip="none" rotWithShape="1">
              <a:gsLst>
                <a:gs pos="0">
                  <a:srgbClr val="00882B"/>
                </a:gs>
                <a:gs pos="100000">
                  <a:srgbClr val="A1E7A7"/>
                </a:gs>
              </a:gsLst>
              <a:lin ang="16200000" scaled="0"/>
            </a:gradFill>
            <a:ln w="9525" cap="flat">
              <a:solidFill>
                <a:srgbClr val="00852A"/>
              </a:solidFill>
              <a:prstDash val="solid"/>
              <a:bevel/>
            </a:ln>
            <a:effectLst>
              <a:outerShdw blurRad="50800" dist="12700" rotWithShape="0">
                <a:srgbClr val="000000">
                  <a:alpha val="50000"/>
                </a:srgbClr>
              </a:outerShdw>
            </a:effectLst>
          </p:spPr>
          <p:txBody>
            <a:bodyPr wrap="square" lIns="0" tIns="0" rIns="0" bIns="0" numCol="1" anchor="ctr">
              <a:noAutofit/>
            </a:bodyPr>
            <a:lstStyle/>
            <a:p>
              <a:pPr lvl="0">
                <a:defRPr sz="1800">
                  <a:solidFill>
                    <a:srgbClr val="FFFFFF"/>
                  </a:solidFill>
                </a:defRPr>
              </a:pPr>
              <a:endParaRPr sz="1200"/>
            </a:p>
          </p:txBody>
        </p:sp>
        <p:sp>
          <p:nvSpPr>
            <p:cNvPr id="335" name="Shape 335"/>
            <p:cNvSpPr/>
            <p:nvPr/>
          </p:nvSpPr>
          <p:spPr>
            <a:xfrm>
              <a:off x="0" y="184948"/>
              <a:ext cx="1435370" cy="4493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ctr">
              <a:spAutoFit/>
            </a:bodyPr>
            <a:lstStyle>
              <a:lvl1pPr>
                <a:defRPr sz="1800">
                  <a:solidFill>
                    <a:srgbClr val="FFFFFF"/>
                  </a:solidFill>
                </a:defRPr>
              </a:lvl1pPr>
            </a:lstStyle>
            <a:p>
              <a:pPr lvl="0">
                <a:defRPr>
                  <a:solidFill>
                    <a:srgbClr val="000000"/>
                  </a:solidFill>
                </a:defRPr>
              </a:pPr>
              <a:r>
                <a:rPr sz="1200">
                  <a:solidFill>
                    <a:srgbClr val="FFFFFF"/>
                  </a:solidFill>
                </a:rPr>
                <a:t>Testing</a:t>
              </a:r>
            </a:p>
          </p:txBody>
        </p:sp>
      </p:grpSp>
      <p:grpSp>
        <p:nvGrpSpPr>
          <p:cNvPr id="339" name="Group 339"/>
          <p:cNvGrpSpPr/>
          <p:nvPr/>
        </p:nvGrpSpPr>
        <p:grpSpPr>
          <a:xfrm>
            <a:off x="6511677" y="4725144"/>
            <a:ext cx="576066" cy="576066"/>
            <a:chOff x="-1" y="0"/>
            <a:chExt cx="819292" cy="819291"/>
          </a:xfrm>
        </p:grpSpPr>
        <p:sp>
          <p:nvSpPr>
            <p:cNvPr id="337" name="Shape 337"/>
            <p:cNvSpPr/>
            <p:nvPr/>
          </p:nvSpPr>
          <p:spPr>
            <a:xfrm>
              <a:off x="0" y="0"/>
              <a:ext cx="819291" cy="8192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21600" y="10800"/>
                  </a:lnTo>
                  <a:lnTo>
                    <a:pt x="10800" y="21600"/>
                  </a:lnTo>
                  <a:lnTo>
                    <a:pt x="0" y="21600"/>
                  </a:lnTo>
                  <a:close/>
                </a:path>
              </a:pathLst>
            </a:custGeom>
            <a:gradFill flip="none" rotWithShape="1">
              <a:gsLst>
                <a:gs pos="0">
                  <a:srgbClr val="00882B"/>
                </a:gs>
                <a:gs pos="100000">
                  <a:srgbClr val="A1E7A7"/>
                </a:gs>
              </a:gsLst>
              <a:lin ang="16200000" scaled="0"/>
            </a:gradFill>
            <a:ln w="9525" cap="flat">
              <a:solidFill>
                <a:srgbClr val="00852A"/>
              </a:solidFill>
              <a:prstDash val="solid"/>
              <a:bevel/>
            </a:ln>
            <a:effectLst>
              <a:outerShdw blurRad="50800" dist="12700" rotWithShape="0">
                <a:srgbClr val="000000">
                  <a:alpha val="50000"/>
                </a:srgbClr>
              </a:outerShdw>
            </a:effectLst>
          </p:spPr>
          <p:txBody>
            <a:bodyPr wrap="square" lIns="0" tIns="0" rIns="0" bIns="0" numCol="1" anchor="ctr">
              <a:noAutofit/>
            </a:bodyPr>
            <a:lstStyle/>
            <a:p>
              <a:pPr lvl="0">
                <a:defRPr sz="1800">
                  <a:solidFill>
                    <a:srgbClr val="FFFFFF"/>
                  </a:solidFill>
                </a:defRPr>
              </a:pPr>
              <a:endParaRPr sz="1200"/>
            </a:p>
          </p:txBody>
        </p:sp>
        <p:sp>
          <p:nvSpPr>
            <p:cNvPr id="338" name="Shape 338"/>
            <p:cNvSpPr/>
            <p:nvPr/>
          </p:nvSpPr>
          <p:spPr>
            <a:xfrm>
              <a:off x="-1" y="53630"/>
              <a:ext cx="614471" cy="7120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ctr">
              <a:spAutoFit/>
            </a:bodyPr>
            <a:lstStyle>
              <a:lvl1pPr>
                <a:defRPr sz="1800">
                  <a:solidFill>
                    <a:srgbClr val="FFFFFF"/>
                  </a:solidFill>
                </a:defRPr>
              </a:lvl1pPr>
            </a:lstStyle>
            <a:p>
              <a:pPr lvl="0">
                <a:defRPr>
                  <a:solidFill>
                    <a:srgbClr val="000000"/>
                  </a:solidFill>
                </a:defRPr>
              </a:pPr>
              <a:r>
                <a:rPr sz="1200">
                  <a:solidFill>
                    <a:srgbClr val="FFFFFF"/>
                  </a:solidFill>
                </a:rPr>
                <a:t>Int. Tst</a:t>
              </a:r>
            </a:p>
          </p:txBody>
        </p:sp>
      </p:grpSp>
      <p:sp>
        <p:nvSpPr>
          <p:cNvPr id="340" name="Shape 340"/>
          <p:cNvSpPr/>
          <p:nvPr/>
        </p:nvSpPr>
        <p:spPr>
          <a:xfrm>
            <a:off x="7313993" y="3825789"/>
            <a:ext cx="1189006" cy="400103"/>
          </a:xfrm>
          <a:prstGeom prst="rect">
            <a:avLst/>
          </a:prstGeom>
          <a:ln w="12700">
            <a:miter lim="400000"/>
          </a:ln>
          <a:extLst>
            <a:ext uri="{C572A759-6A51-4108-AA02-DFA0A04FC94B}">
              <ma14:wrappingTextBoxFlag xmlns:ma14="http://schemas.microsoft.com/office/mac/drawingml/2011/main" val="1"/>
            </a:ext>
          </a:extLst>
        </p:spPr>
        <p:txBody>
          <a:bodyPr wrap="none" lIns="45717" tIns="45717" rIns="45717" bIns="45717">
            <a:spAutoFit/>
          </a:bodyPr>
          <a:lstStyle>
            <a:lvl1pPr>
              <a:defRPr sz="2800" i="1"/>
            </a:lvl1pPr>
          </a:lstStyle>
          <a:p>
            <a:pPr lvl="0">
              <a:defRPr sz="1800" i="0"/>
            </a:pPr>
            <a:r>
              <a:rPr sz="2000"/>
              <a:t>SANS Core</a:t>
            </a:r>
          </a:p>
        </p:txBody>
      </p:sp>
      <p:sp>
        <p:nvSpPr>
          <p:cNvPr id="341" name="Shape 341"/>
          <p:cNvSpPr/>
          <p:nvPr/>
        </p:nvSpPr>
        <p:spPr>
          <a:xfrm>
            <a:off x="7882321" y="4905909"/>
            <a:ext cx="533278" cy="400103"/>
          </a:xfrm>
          <a:prstGeom prst="rect">
            <a:avLst/>
          </a:prstGeom>
          <a:ln w="12700">
            <a:miter lim="400000"/>
          </a:ln>
          <a:extLst>
            <a:ext uri="{C572A759-6A51-4108-AA02-DFA0A04FC94B}">
              <ma14:wrappingTextBoxFlag xmlns:ma14="http://schemas.microsoft.com/office/mac/drawingml/2011/main" val="1"/>
            </a:ext>
          </a:extLst>
        </p:spPr>
        <p:txBody>
          <a:bodyPr wrap="none" lIns="45717" tIns="45717" rIns="45717" bIns="45717">
            <a:spAutoFit/>
          </a:bodyPr>
          <a:lstStyle>
            <a:lvl1pPr>
              <a:defRPr sz="2800" i="1"/>
            </a:lvl1pPr>
          </a:lstStyle>
          <a:p>
            <a:pPr lvl="0">
              <a:defRPr sz="1800" i="0"/>
            </a:pPr>
            <a:r>
              <a:rPr sz="2000"/>
              <a:t>LoKI</a:t>
            </a:r>
          </a:p>
        </p:txBody>
      </p:sp>
      <p:sp>
        <p:nvSpPr>
          <p:cNvPr id="342" name="Shape 342"/>
          <p:cNvSpPr/>
          <p:nvPr/>
        </p:nvSpPr>
        <p:spPr>
          <a:xfrm rot="16200000">
            <a:off x="6192098" y="2894520"/>
            <a:ext cx="360041" cy="14401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280" y="0"/>
                </a:lnTo>
                <a:lnTo>
                  <a:pt x="21600" y="10800"/>
                </a:lnTo>
                <a:lnTo>
                  <a:pt x="17280" y="21600"/>
                </a:lnTo>
                <a:lnTo>
                  <a:pt x="0" y="21600"/>
                </a:lnTo>
                <a:close/>
              </a:path>
            </a:pathLst>
          </a:custGeom>
          <a:gradFill>
            <a:gsLst>
              <a:gs pos="0">
                <a:srgbClr val="00882B"/>
              </a:gs>
              <a:gs pos="100000">
                <a:srgbClr val="A1E7A7"/>
              </a:gs>
            </a:gsLst>
            <a:lin ang="16200000"/>
          </a:gradFill>
          <a:ln>
            <a:solidFill>
              <a:srgbClr val="00852A"/>
            </a:solidFill>
          </a:ln>
          <a:effectLst>
            <a:outerShdw blurRad="50800" dist="12700" rotWithShape="0">
              <a:srgbClr val="000000">
                <a:alpha val="50000"/>
              </a:srgbClr>
            </a:outerShdw>
          </a:effectLst>
        </p:spPr>
        <p:txBody>
          <a:bodyPr lIns="0" tIns="0" rIns="0" bIns="0" anchor="ctr"/>
          <a:lstStyle/>
          <a:p>
            <a:pPr lvl="0">
              <a:defRPr>
                <a:solidFill>
                  <a:srgbClr val="FFFFFF"/>
                </a:solidFill>
              </a:defRPr>
            </a:pPr>
            <a:endParaRPr/>
          </a:p>
        </p:txBody>
      </p:sp>
      <p:sp>
        <p:nvSpPr>
          <p:cNvPr id="343" name="Shape 343"/>
          <p:cNvSpPr/>
          <p:nvPr/>
        </p:nvSpPr>
        <p:spPr>
          <a:xfrm rot="16200000">
            <a:off x="6605062" y="2917672"/>
            <a:ext cx="360041" cy="14401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280" y="0"/>
                </a:lnTo>
                <a:lnTo>
                  <a:pt x="21600" y="10800"/>
                </a:lnTo>
                <a:lnTo>
                  <a:pt x="17280" y="21600"/>
                </a:lnTo>
                <a:lnTo>
                  <a:pt x="0" y="21600"/>
                </a:lnTo>
                <a:close/>
              </a:path>
            </a:pathLst>
          </a:custGeom>
          <a:gradFill>
            <a:gsLst>
              <a:gs pos="0">
                <a:srgbClr val="CE2100"/>
              </a:gs>
              <a:gs pos="100000">
                <a:srgbClr val="FFA3A1"/>
              </a:gs>
            </a:gsLst>
            <a:lin ang="16200000"/>
          </a:gradFill>
          <a:ln>
            <a:solidFill>
              <a:srgbClr val="C82101"/>
            </a:solidFill>
          </a:ln>
          <a:effectLst>
            <a:outerShdw blurRad="50800" dist="12700" rotWithShape="0">
              <a:srgbClr val="000000">
                <a:alpha val="50000"/>
              </a:srgbClr>
            </a:outerShdw>
          </a:effectLst>
        </p:spPr>
        <p:txBody>
          <a:bodyPr lIns="0" tIns="0" rIns="0" bIns="0" anchor="ctr"/>
          <a:lstStyle/>
          <a:p>
            <a:pPr lvl="0">
              <a:defRPr>
                <a:solidFill>
                  <a:srgbClr val="FFFFFF"/>
                </a:solidFill>
              </a:defRPr>
            </a:pPr>
            <a:endParaRPr/>
          </a:p>
        </p:txBody>
      </p:sp>
      <p:sp>
        <p:nvSpPr>
          <p:cNvPr id="344" name="Shape 344"/>
          <p:cNvSpPr/>
          <p:nvPr/>
        </p:nvSpPr>
        <p:spPr>
          <a:xfrm>
            <a:off x="6776434" y="3165793"/>
            <a:ext cx="1609889" cy="323159"/>
          </a:xfrm>
          <a:prstGeom prst="rect">
            <a:avLst/>
          </a:prstGeom>
          <a:ln w="12700">
            <a:miter lim="400000"/>
          </a:ln>
          <a:extLst>
            <a:ext uri="{C572A759-6A51-4108-AA02-DFA0A04FC94B}">
              <ma14:wrappingTextBoxFlag xmlns:ma14="http://schemas.microsoft.com/office/mac/drawingml/2011/main" val="1"/>
            </a:ext>
          </a:extLst>
        </p:spPr>
        <p:txBody>
          <a:bodyPr wrap="none" lIns="45717" tIns="45717" rIns="45717" bIns="45717">
            <a:spAutoFit/>
          </a:bodyPr>
          <a:lstStyle>
            <a:lvl1pPr>
              <a:defRPr sz="2200"/>
            </a:lvl1pPr>
          </a:lstStyle>
          <a:p>
            <a:pPr lvl="0">
              <a:defRPr sz="1800"/>
            </a:pPr>
            <a:r>
              <a:rPr sz="1500"/>
              <a:t>Hot Commissioning</a:t>
            </a:r>
          </a:p>
        </p:txBody>
      </p:sp>
      <p:sp>
        <p:nvSpPr>
          <p:cNvPr id="345" name="Shape 345"/>
          <p:cNvSpPr/>
          <p:nvPr/>
        </p:nvSpPr>
        <p:spPr>
          <a:xfrm rot="5400000">
            <a:off x="6048852" y="4252501"/>
            <a:ext cx="227474" cy="67916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0489"/>
                  <a:pt x="10800" y="19119"/>
                </a:cubicBezTo>
                <a:lnTo>
                  <a:pt x="10800" y="13281"/>
                </a:lnTo>
                <a:cubicBezTo>
                  <a:pt x="10800" y="11911"/>
                  <a:pt x="5965" y="10800"/>
                  <a:pt x="0" y="10800"/>
                </a:cubicBezTo>
                <a:cubicBezTo>
                  <a:pt x="5965" y="10800"/>
                  <a:pt x="10800" y="9689"/>
                  <a:pt x="10800" y="8319"/>
                </a:cubicBezTo>
                <a:lnTo>
                  <a:pt x="10800" y="2481"/>
                </a:lnTo>
                <a:cubicBezTo>
                  <a:pt x="10800" y="1111"/>
                  <a:pt x="15635" y="0"/>
                  <a:pt x="21600" y="0"/>
                </a:cubicBezTo>
              </a:path>
            </a:pathLst>
          </a:custGeom>
          <a:ln w="25400">
            <a:solidFill/>
            <a:miter lim="400000"/>
          </a:ln>
        </p:spPr>
        <p:txBody>
          <a:bodyPr lIns="0" tIns="0" rIns="0" bIns="0"/>
          <a:lstStyle/>
          <a:p>
            <a:pPr defTabSz="642915">
              <a:defRPr sz="1800"/>
            </a:pPr>
            <a:endParaRPr/>
          </a:p>
        </p:txBody>
      </p:sp>
      <p:sp>
        <p:nvSpPr>
          <p:cNvPr id="346" name="Shape 346"/>
          <p:cNvSpPr/>
          <p:nvPr/>
        </p:nvSpPr>
        <p:spPr>
          <a:xfrm>
            <a:off x="5562716" y="4228445"/>
            <a:ext cx="1141200" cy="23083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2200"/>
            </a:lvl1pPr>
          </a:lstStyle>
          <a:p>
            <a:pPr lvl="0">
              <a:defRPr sz="1800"/>
            </a:pPr>
            <a:r>
              <a:rPr sz="1500"/>
              <a:t>6 months float</a:t>
            </a:r>
          </a:p>
        </p:txBody>
      </p:sp>
    </p:spTree>
    <p:extLst>
      <p:ext uri="{BB962C8B-B14F-4D97-AF65-F5344CB8AC3E}">
        <p14:creationId xmlns:p14="http://schemas.microsoft.com/office/powerpoint/2010/main" val="25757036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Shape 349"/>
          <p:cNvSpPr>
            <a:spLocks noGrp="1"/>
          </p:cNvSpPr>
          <p:nvPr>
            <p:ph type="title"/>
          </p:nvPr>
        </p:nvSpPr>
        <p:spPr>
          <a:xfrm>
            <a:off x="457199" y="92075"/>
            <a:ext cx="7139138" cy="1508126"/>
          </a:xfrm>
          <a:prstGeom prst="rect">
            <a:avLst/>
          </a:prstGeom>
        </p:spPr>
        <p:txBody>
          <a:bodyPr/>
          <a:lstStyle/>
          <a:p>
            <a:pPr lvl="0">
              <a:defRPr sz="1800">
                <a:solidFill>
                  <a:srgbClr val="000000"/>
                </a:solidFill>
              </a:defRPr>
            </a:pPr>
            <a:r>
              <a:rPr sz="3100">
                <a:solidFill>
                  <a:srgbClr val="FFFFFF"/>
                </a:solidFill>
              </a:rPr>
              <a:t>Data analysis software for SANS</a:t>
            </a:r>
          </a:p>
        </p:txBody>
      </p:sp>
      <p:sp>
        <p:nvSpPr>
          <p:cNvPr id="350" name="Shape 350"/>
          <p:cNvSpPr>
            <a:spLocks noGrp="1"/>
          </p:cNvSpPr>
          <p:nvPr>
            <p:ph type="body" idx="1"/>
          </p:nvPr>
        </p:nvSpPr>
        <p:spPr>
          <a:xfrm>
            <a:off x="457199" y="1600199"/>
            <a:ext cx="8435281" cy="5257801"/>
          </a:xfrm>
          <a:prstGeom prst="rect">
            <a:avLst/>
          </a:prstGeom>
        </p:spPr>
        <p:txBody>
          <a:bodyPr>
            <a:normAutofit/>
          </a:bodyPr>
          <a:lstStyle/>
          <a:p>
            <a:pPr lvl="0">
              <a:lnSpc>
                <a:spcPct val="80000"/>
              </a:lnSpc>
              <a:defRPr sz="1800">
                <a:solidFill>
                  <a:srgbClr val="000000"/>
                </a:solidFill>
              </a:defRPr>
            </a:pPr>
            <a:r>
              <a:rPr sz="2200">
                <a:solidFill>
                  <a:schemeClr val="tx1"/>
                </a:solidFill>
              </a:rPr>
              <a:t>SASView is the preferred data analysis software</a:t>
            </a:r>
          </a:p>
          <a:p>
            <a:pPr lvl="1">
              <a:lnSpc>
                <a:spcPct val="80000"/>
              </a:lnSpc>
              <a:defRPr sz="1800">
                <a:solidFill>
                  <a:srgbClr val="000000"/>
                </a:solidFill>
              </a:defRPr>
            </a:pPr>
            <a:r>
              <a:rPr sz="2200">
                <a:solidFill>
                  <a:schemeClr val="tx1"/>
                </a:solidFill>
              </a:rPr>
              <a:t>Widely used and supported by many facilities (SNS, NIST, ISIS, ILL, ESS)</a:t>
            </a:r>
          </a:p>
          <a:p>
            <a:pPr lvl="1">
              <a:lnSpc>
                <a:spcPct val="80000"/>
              </a:lnSpc>
              <a:defRPr sz="1800">
                <a:solidFill>
                  <a:srgbClr val="000000"/>
                </a:solidFill>
              </a:defRPr>
            </a:pPr>
            <a:r>
              <a:rPr sz="2200">
                <a:solidFill>
                  <a:schemeClr val="tx1"/>
                </a:solidFill>
              </a:rPr>
              <a:t>Andrew Jackson is on SASView management board</a:t>
            </a:r>
          </a:p>
          <a:p>
            <a:pPr lvl="0">
              <a:lnSpc>
                <a:spcPct val="80000"/>
              </a:lnSpc>
              <a:defRPr sz="1800">
                <a:solidFill>
                  <a:srgbClr val="000000"/>
                </a:solidFill>
              </a:defRPr>
            </a:pPr>
            <a:r>
              <a:rPr sz="2200">
                <a:solidFill>
                  <a:schemeClr val="tx1"/>
                </a:solidFill>
              </a:rPr>
              <a:t>Requirement and design document completed end of 2015</a:t>
            </a:r>
          </a:p>
          <a:p>
            <a:pPr lvl="0">
              <a:lnSpc>
                <a:spcPct val="80000"/>
              </a:lnSpc>
              <a:defRPr sz="1800">
                <a:solidFill>
                  <a:srgbClr val="000000"/>
                </a:solidFill>
              </a:defRPr>
            </a:pPr>
            <a:r>
              <a:rPr sz="2200">
                <a:solidFill>
                  <a:schemeClr val="tx1"/>
                </a:solidFill>
              </a:rPr>
              <a:t>Software completed and tested  6 months before Cold Commissioning.</a:t>
            </a:r>
          </a:p>
          <a:p>
            <a:pPr lvl="0">
              <a:lnSpc>
                <a:spcPct val="80000"/>
              </a:lnSpc>
              <a:defRPr sz="1800">
                <a:solidFill>
                  <a:srgbClr val="000000"/>
                </a:solidFill>
              </a:defRPr>
            </a:pPr>
            <a:r>
              <a:rPr sz="2200">
                <a:solidFill>
                  <a:schemeClr val="tx1"/>
                </a:solidFill>
              </a:rPr>
              <a:t>First requirement document drafted already – high level requirements</a:t>
            </a:r>
          </a:p>
          <a:p>
            <a:pPr lvl="0">
              <a:lnSpc>
                <a:spcPct val="80000"/>
              </a:lnSpc>
              <a:defRPr sz="1800">
                <a:solidFill>
                  <a:srgbClr val="000000"/>
                </a:solidFill>
              </a:defRPr>
            </a:pPr>
            <a:r>
              <a:rPr sz="2200">
                <a:solidFill>
                  <a:schemeClr val="tx1"/>
                </a:solidFill>
              </a:rPr>
              <a:t>Automated and real-time data analysis requirement determines where major effort will be spent: </a:t>
            </a:r>
          </a:p>
          <a:p>
            <a:pPr lvl="1">
              <a:lnSpc>
                <a:spcPct val="80000"/>
              </a:lnSpc>
              <a:defRPr sz="1800">
                <a:solidFill>
                  <a:srgbClr val="000000"/>
                </a:solidFill>
              </a:defRPr>
            </a:pPr>
            <a:r>
              <a:rPr sz="2200">
                <a:solidFill>
                  <a:schemeClr val="tx1"/>
                </a:solidFill>
              </a:rPr>
              <a:t>Modularizing SASView and making interoperable</a:t>
            </a:r>
          </a:p>
          <a:p>
            <a:pPr lvl="1">
              <a:lnSpc>
                <a:spcPct val="80000"/>
              </a:lnSpc>
              <a:defRPr sz="1800">
                <a:solidFill>
                  <a:srgbClr val="000000"/>
                </a:solidFill>
              </a:defRPr>
            </a:pPr>
            <a:r>
              <a:rPr sz="2200">
                <a:solidFill>
                  <a:schemeClr val="tx1"/>
                </a:solidFill>
              </a:rPr>
              <a:t>API and Scriptable Command Line Interface</a:t>
            </a:r>
          </a:p>
          <a:p>
            <a:pPr lvl="1">
              <a:lnSpc>
                <a:spcPct val="80000"/>
              </a:lnSpc>
              <a:defRPr sz="1800">
                <a:solidFill>
                  <a:srgbClr val="000000"/>
                </a:solidFill>
              </a:defRPr>
            </a:pPr>
            <a:r>
              <a:rPr sz="2200">
                <a:solidFill>
                  <a:schemeClr val="tx1"/>
                </a:solidFill>
              </a:rPr>
              <a:t>Sufficiently fast routines for real-time data analysis</a:t>
            </a:r>
          </a:p>
        </p:txBody>
      </p:sp>
    </p:spTree>
    <p:extLst>
      <p:ext uri="{BB962C8B-B14F-4D97-AF65-F5344CB8AC3E}">
        <p14:creationId xmlns:p14="http://schemas.microsoft.com/office/powerpoint/2010/main" val="4100472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t>37</a:t>
            </a:fld>
            <a:endParaRPr lang="sv-SE"/>
          </a:p>
        </p:txBody>
      </p:sp>
      <p:sp>
        <p:nvSpPr>
          <p:cNvPr id="5" name="TextBox 4"/>
          <p:cNvSpPr txBox="1"/>
          <p:nvPr/>
        </p:nvSpPr>
        <p:spPr>
          <a:xfrm>
            <a:off x="2267744" y="2924944"/>
            <a:ext cx="4608512" cy="1200329"/>
          </a:xfrm>
          <a:prstGeom prst="rect">
            <a:avLst/>
          </a:prstGeom>
          <a:noFill/>
        </p:spPr>
        <p:txBody>
          <a:bodyPr wrap="square" rtlCol="0">
            <a:spAutoFit/>
          </a:bodyPr>
          <a:lstStyle/>
          <a:p>
            <a:pPr algn="ctr"/>
            <a:r>
              <a:rPr lang="en-US" sz="3600" dirty="0" smtClean="0"/>
              <a:t>Instrument Layout and Overview</a:t>
            </a:r>
            <a:endParaRPr lang="en-US" sz="3600" dirty="0"/>
          </a:p>
        </p:txBody>
      </p:sp>
    </p:spTree>
    <p:extLst>
      <p:ext uri="{BB962C8B-B14F-4D97-AF65-F5344CB8AC3E}">
        <p14:creationId xmlns:p14="http://schemas.microsoft.com/office/powerpoint/2010/main" val="90260294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LoKI</a:t>
            </a:r>
            <a:r>
              <a:rPr lang="en-US" dirty="0" smtClean="0"/>
              <a:t> – Hall two</a:t>
            </a:r>
            <a:br>
              <a:rPr lang="en-US" dirty="0" smtClean="0"/>
            </a:b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38</a:t>
            </a:fld>
            <a:endParaRPr lang="sv-SE"/>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779816"/>
            <a:ext cx="7632848" cy="4728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23528" y="1484784"/>
            <a:ext cx="4210372" cy="1477328"/>
          </a:xfrm>
          <a:prstGeom prst="rect">
            <a:avLst/>
          </a:prstGeom>
          <a:noFill/>
        </p:spPr>
        <p:txBody>
          <a:bodyPr wrap="square" rtlCol="0">
            <a:spAutoFit/>
          </a:bodyPr>
          <a:lstStyle/>
          <a:p>
            <a:r>
              <a:rPr lang="en-US" dirty="0" smtClean="0">
                <a:latin typeface="+mj-lt"/>
                <a:cs typeface="Avenir Black"/>
              </a:rPr>
              <a:t>Floor 2.5 m below Target centerline</a:t>
            </a:r>
          </a:p>
          <a:p>
            <a:r>
              <a:rPr lang="en-US" dirty="0" smtClean="0">
                <a:latin typeface="+mj-lt"/>
                <a:cs typeface="Avenir Black"/>
              </a:rPr>
              <a:t>Non-magnetic floor</a:t>
            </a:r>
          </a:p>
          <a:p>
            <a:r>
              <a:rPr lang="en-US" dirty="0" smtClean="0">
                <a:latin typeface="+mj-lt"/>
                <a:cs typeface="Avenir Black"/>
              </a:rPr>
              <a:t>Monolith - bunker: </a:t>
            </a:r>
            <a:r>
              <a:rPr lang="en-US" dirty="0">
                <a:latin typeface="+mj-lt"/>
                <a:cs typeface="Avenir Black"/>
              </a:rPr>
              <a:t>30 ton/</a:t>
            </a:r>
            <a:r>
              <a:rPr lang="en-US" dirty="0" smtClean="0">
                <a:latin typeface="+mj-lt"/>
                <a:cs typeface="Avenir Black"/>
              </a:rPr>
              <a:t>m</a:t>
            </a:r>
            <a:r>
              <a:rPr lang="en-US" baseline="30000" dirty="0" smtClean="0">
                <a:latin typeface="+mj-lt"/>
                <a:cs typeface="Avenir Black"/>
              </a:rPr>
              <a:t>2</a:t>
            </a:r>
          </a:p>
          <a:p>
            <a:r>
              <a:rPr lang="en-US" dirty="0" smtClean="0">
                <a:latin typeface="+mj-lt"/>
                <a:cs typeface="Avenir Black"/>
              </a:rPr>
              <a:t>Instrument </a:t>
            </a:r>
            <a:r>
              <a:rPr lang="en-US" dirty="0">
                <a:latin typeface="+mj-lt"/>
                <a:cs typeface="Avenir Black"/>
              </a:rPr>
              <a:t>hall: 20 ton/m</a:t>
            </a:r>
            <a:r>
              <a:rPr lang="en-US" baseline="30000" dirty="0">
                <a:latin typeface="+mj-lt"/>
                <a:cs typeface="Avenir Black"/>
              </a:rPr>
              <a:t>2</a:t>
            </a:r>
          </a:p>
          <a:p>
            <a:r>
              <a:rPr lang="en-US" dirty="0">
                <a:latin typeface="+mj-lt"/>
                <a:cs typeface="Avenir Black"/>
              </a:rPr>
              <a:t>G</a:t>
            </a:r>
            <a:r>
              <a:rPr lang="en-US" dirty="0" smtClean="0">
                <a:latin typeface="+mj-lt"/>
                <a:cs typeface="Avenir Black"/>
              </a:rPr>
              <a:t>uide </a:t>
            </a:r>
            <a:r>
              <a:rPr lang="en-US" dirty="0">
                <a:latin typeface="+mj-lt"/>
                <a:cs typeface="Avenir Black"/>
              </a:rPr>
              <a:t>hall: 20 ton/</a:t>
            </a:r>
            <a:r>
              <a:rPr lang="en-US" dirty="0" smtClean="0">
                <a:latin typeface="+mj-lt"/>
                <a:cs typeface="Avenir Black"/>
              </a:rPr>
              <a:t>m</a:t>
            </a:r>
            <a:r>
              <a:rPr lang="en-US" baseline="30000" dirty="0" smtClean="0">
                <a:latin typeface="+mj-lt"/>
                <a:cs typeface="Avenir Black"/>
              </a:rPr>
              <a:t>2</a:t>
            </a:r>
            <a:endParaRPr lang="en-US" dirty="0">
              <a:latin typeface="+mj-lt"/>
              <a:cs typeface="Avenir Black"/>
            </a:endParaRPr>
          </a:p>
        </p:txBody>
      </p:sp>
    </p:spTree>
    <p:extLst>
      <p:ext uri="{BB962C8B-B14F-4D97-AF65-F5344CB8AC3E}">
        <p14:creationId xmlns:p14="http://schemas.microsoft.com/office/powerpoint/2010/main" val="8437916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LoKI</a:t>
            </a:r>
            <a:r>
              <a:rPr lang="en-US" dirty="0" smtClean="0"/>
              <a:t> – Hall two</a:t>
            </a:r>
            <a:br>
              <a:rPr lang="en-US" dirty="0" smtClean="0"/>
            </a:b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39</a:t>
            </a:fld>
            <a:endParaRPr lang="sv-SE"/>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844824"/>
            <a:ext cx="7452320" cy="4434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905171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71466" y="3541866"/>
            <a:ext cx="9687871" cy="1255286"/>
          </a:xfrm>
          <a:prstGeom prst="rect">
            <a:avLst/>
          </a:prstGeom>
          <a:solidFill>
            <a:schemeClr val="bg1">
              <a:lumMod val="95000"/>
            </a:schemeClr>
          </a:solidFill>
          <a:ln>
            <a:noFill/>
          </a:ln>
          <a:effectLst/>
        </p:spPr>
        <p:style>
          <a:lnRef idx="1">
            <a:schemeClr val="dk1"/>
          </a:lnRef>
          <a:fillRef idx="2">
            <a:schemeClr val="dk1"/>
          </a:fillRef>
          <a:effectRef idx="1">
            <a:schemeClr val="dk1"/>
          </a:effectRef>
          <a:fontRef idx="minor">
            <a:schemeClr val="dk1"/>
          </a:fontRef>
        </p:style>
        <p:txBody>
          <a:bodyPr lIns="64282" tIns="32141" rIns="64282" bIns="32141" rtlCol="0" anchor="ctr"/>
          <a:lstStyle/>
          <a:p>
            <a:pPr algn="ctr"/>
            <a:endParaRPr lang="en-US"/>
          </a:p>
        </p:txBody>
      </p:sp>
      <p:sp>
        <p:nvSpPr>
          <p:cNvPr id="8" name="Rectangle 7"/>
          <p:cNvSpPr/>
          <p:nvPr/>
        </p:nvSpPr>
        <p:spPr>
          <a:xfrm>
            <a:off x="-171466" y="1122040"/>
            <a:ext cx="9516404" cy="1226840"/>
          </a:xfrm>
          <a:prstGeom prst="rect">
            <a:avLst/>
          </a:prstGeom>
          <a:solidFill>
            <a:schemeClr val="bg1">
              <a:lumMod val="95000"/>
            </a:schemeClr>
          </a:solidFill>
          <a:ln>
            <a:noFill/>
          </a:ln>
          <a:effectLst/>
        </p:spPr>
        <p:style>
          <a:lnRef idx="1">
            <a:schemeClr val="dk1"/>
          </a:lnRef>
          <a:fillRef idx="2">
            <a:schemeClr val="dk1"/>
          </a:fillRef>
          <a:effectRef idx="1">
            <a:schemeClr val="dk1"/>
          </a:effectRef>
          <a:fontRef idx="minor">
            <a:schemeClr val="dk1"/>
          </a:fontRef>
        </p:style>
        <p:txBody>
          <a:bodyPr lIns="64282" tIns="32141" rIns="64282" bIns="32141" rtlCol="0" anchor="ctr"/>
          <a:lstStyle/>
          <a:p>
            <a:pPr algn="ctr"/>
            <a:endParaRPr lang="en-US"/>
          </a:p>
        </p:txBody>
      </p:sp>
      <p:sp>
        <p:nvSpPr>
          <p:cNvPr id="9" name="Rectangle 8"/>
          <p:cNvSpPr/>
          <p:nvPr/>
        </p:nvSpPr>
        <p:spPr>
          <a:xfrm>
            <a:off x="885469" y="1156590"/>
            <a:ext cx="3686531" cy="11439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64282" tIns="32141" rIns="64282" bIns="32141" rtlCol="0" anchor="ctr"/>
          <a:lstStyle/>
          <a:p>
            <a:pPr algn="ctr"/>
            <a:endParaRPr lang="en-US"/>
          </a:p>
        </p:txBody>
      </p:sp>
      <p:sp>
        <p:nvSpPr>
          <p:cNvPr id="2" name="Title 1"/>
          <p:cNvSpPr>
            <a:spLocks noGrp="1"/>
          </p:cNvSpPr>
          <p:nvPr>
            <p:ph type="title"/>
          </p:nvPr>
        </p:nvSpPr>
        <p:spPr>
          <a:xfrm>
            <a:off x="683568" y="8424"/>
            <a:ext cx="6067426" cy="1441531"/>
          </a:xfrm>
        </p:spPr>
        <p:txBody>
          <a:bodyPr/>
          <a:lstStyle/>
          <a:p>
            <a:r>
              <a:rPr lang="en-US"/>
              <a:t>Science Case</a:t>
            </a:r>
          </a:p>
        </p:txBody>
      </p:sp>
      <p:sp>
        <p:nvSpPr>
          <p:cNvPr id="10" name="TextBox 9"/>
          <p:cNvSpPr txBox="1"/>
          <p:nvPr/>
        </p:nvSpPr>
        <p:spPr>
          <a:xfrm>
            <a:off x="4984410" y="1156589"/>
            <a:ext cx="3969198" cy="1146576"/>
          </a:xfrm>
          <a:prstGeom prst="rect">
            <a:avLst/>
          </a:prstGeom>
          <a:noFill/>
        </p:spPr>
        <p:txBody>
          <a:bodyPr wrap="square" lIns="64282" tIns="32141" rIns="64282" bIns="32141" rtlCol="0">
            <a:spAutoFit/>
          </a:bodyPr>
          <a:lstStyle/>
          <a:p>
            <a:r>
              <a:rPr lang="en-US" sz="1400"/>
              <a:t>The flow of </a:t>
            </a:r>
            <a:r>
              <a:rPr lang="en-US" sz="1400" b="1"/>
              <a:t>complex fluids </a:t>
            </a:r>
            <a:r>
              <a:rPr lang="en-US" sz="1400"/>
              <a:t>through </a:t>
            </a:r>
            <a:r>
              <a:rPr lang="en-US" sz="1400" b="1"/>
              <a:t>complex geometries </a:t>
            </a:r>
            <a:r>
              <a:rPr lang="en-US" sz="1400"/>
              <a:t>is relevant to many industrical processes. There is a need to understand </a:t>
            </a:r>
            <a:r>
              <a:rPr lang="en-US" sz="1400" b="1"/>
              <a:t>structural effects of flow </a:t>
            </a:r>
            <a:r>
              <a:rPr lang="en-US" sz="1400"/>
              <a:t>both for practical purposes and to compare with fluid flow models.</a:t>
            </a:r>
          </a:p>
        </p:txBody>
      </p:sp>
      <p:grpSp>
        <p:nvGrpSpPr>
          <p:cNvPr id="3" name="Group 2"/>
          <p:cNvGrpSpPr/>
          <p:nvPr/>
        </p:nvGrpSpPr>
        <p:grpSpPr>
          <a:xfrm>
            <a:off x="1101493" y="1196753"/>
            <a:ext cx="3326491" cy="1096483"/>
            <a:chOff x="376320" y="6601755"/>
            <a:chExt cx="5204352" cy="1716233"/>
          </a:xfrm>
        </p:grpSpPr>
        <p:pic>
          <p:nvPicPr>
            <p:cNvPr id="20"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6320" y="6601755"/>
              <a:ext cx="2135082" cy="1716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pic>
          <p:nvPicPr>
            <p:cNvPr id="21"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1634" y="6679399"/>
              <a:ext cx="1819038" cy="1398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22" name="Rectangle 23"/>
            <p:cNvSpPr>
              <a:spLocks/>
            </p:cNvSpPr>
            <p:nvPr/>
          </p:nvSpPr>
          <p:spPr bwMode="auto">
            <a:xfrm>
              <a:off x="1750309" y="7616126"/>
              <a:ext cx="2088209" cy="63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38100" tIns="38100" rIns="38100" bIns="38100"/>
            <a:lstStyle/>
            <a:p>
              <a:r>
                <a:rPr lang="en-US" sz="700">
                  <a:ea typeface="ＭＳ Ｐゴシック" charset="0"/>
                  <a:cs typeface="Gill Sans" charset="0"/>
                </a:rPr>
                <a:t>Shear Banding in CTAB wormlike micelles providing confirmation of rheological model. (Helgeson et al. (2009) J. Rheol 53, 727) </a:t>
              </a:r>
            </a:p>
          </p:txBody>
        </p:sp>
      </p:grpSp>
      <p:sp>
        <p:nvSpPr>
          <p:cNvPr id="6" name="Rectangle 5"/>
          <p:cNvSpPr/>
          <p:nvPr/>
        </p:nvSpPr>
        <p:spPr>
          <a:xfrm>
            <a:off x="815633" y="2498760"/>
            <a:ext cx="3969198" cy="930240"/>
          </a:xfrm>
          <a:prstGeom prst="rect">
            <a:avLst/>
          </a:prstGeom>
        </p:spPr>
        <p:txBody>
          <a:bodyPr wrap="square" lIns="64282" tIns="32141" rIns="64282" bIns="32141">
            <a:spAutoFit/>
          </a:bodyPr>
          <a:lstStyle/>
          <a:p>
            <a:r>
              <a:rPr lang="en-US" sz="1400"/>
              <a:t>Gel structure forms over </a:t>
            </a:r>
            <a:r>
              <a:rPr lang="en-US" sz="1400" b="1"/>
              <a:t>multiple length scales. Kinetics</a:t>
            </a:r>
            <a:r>
              <a:rPr lang="en-US" sz="1400"/>
              <a:t> of gelation can be rapid needing </a:t>
            </a:r>
            <a:r>
              <a:rPr lang="en-US" sz="1400" b="1"/>
              <a:t>sub-second</a:t>
            </a:r>
            <a:r>
              <a:rPr lang="en-US" sz="1400"/>
              <a:t> time resolution. Neutrons provide the structure of each component in the presence of the other.</a:t>
            </a:r>
          </a:p>
        </p:txBody>
      </p:sp>
      <p:grpSp>
        <p:nvGrpSpPr>
          <p:cNvPr id="19" name="Group 18"/>
          <p:cNvGrpSpPr/>
          <p:nvPr/>
        </p:nvGrpSpPr>
        <p:grpSpPr>
          <a:xfrm>
            <a:off x="5050560" y="2420888"/>
            <a:ext cx="3841920" cy="1091570"/>
            <a:chOff x="5037667" y="1010706"/>
            <a:chExt cx="4580621" cy="1302032"/>
          </a:xfrm>
        </p:grpSpPr>
        <p:pic>
          <p:nvPicPr>
            <p:cNvPr id="24" name="Picture 23" descr="Screen Shot 2013-10-02 at 23.29.34.png"/>
            <p:cNvPicPr>
              <a:picLocks noChangeAspect="1"/>
            </p:cNvPicPr>
            <p:nvPr/>
          </p:nvPicPr>
          <p:blipFill rotWithShape="1">
            <a:blip r:embed="rId4" cstate="print">
              <a:extLst>
                <a:ext uri="{28A0092B-C50C-407E-A947-70E740481C1C}">
                  <a14:useLocalDpi xmlns:a14="http://schemas.microsoft.com/office/drawing/2010/main" val="0"/>
                </a:ext>
              </a:extLst>
            </a:blip>
            <a:srcRect t="3668"/>
            <a:stretch/>
          </p:blipFill>
          <p:spPr>
            <a:xfrm>
              <a:off x="7193012" y="1010706"/>
              <a:ext cx="2425276" cy="1071812"/>
            </a:xfrm>
            <a:prstGeom prst="rect">
              <a:avLst/>
            </a:prstGeom>
          </p:spPr>
        </p:pic>
        <p:pic>
          <p:nvPicPr>
            <p:cNvPr id="25" name="Picture 24"/>
            <p:cNvPicPr>
              <a:picLocks noChangeAspect="1"/>
            </p:cNvPicPr>
            <p:nvPr/>
          </p:nvPicPr>
          <p:blipFill rotWithShape="1">
            <a:blip r:embed="rId5"/>
            <a:srcRect l="13414" t="6618" r="5177" b="17115"/>
            <a:stretch/>
          </p:blipFill>
          <p:spPr>
            <a:xfrm>
              <a:off x="5037667" y="1035068"/>
              <a:ext cx="1742921" cy="1277670"/>
            </a:xfrm>
            <a:prstGeom prst="rect">
              <a:avLst/>
            </a:prstGeom>
          </p:spPr>
        </p:pic>
        <p:sp>
          <p:nvSpPr>
            <p:cNvPr id="26" name="TextBox 25"/>
            <p:cNvSpPr txBox="1"/>
            <p:nvPr/>
          </p:nvSpPr>
          <p:spPr>
            <a:xfrm>
              <a:off x="6257986" y="1955514"/>
              <a:ext cx="2332387" cy="330406"/>
            </a:xfrm>
            <a:prstGeom prst="rect">
              <a:avLst/>
            </a:prstGeom>
            <a:noFill/>
          </p:spPr>
          <p:txBody>
            <a:bodyPr wrap="square" rtlCol="0">
              <a:spAutoFit/>
            </a:bodyPr>
            <a:lstStyle/>
            <a:p>
              <a:r>
                <a:rPr lang="en-US" sz="600"/>
                <a:t>Swelling of a double network hydrogel designed for use as a cornea replacement. (Frank Group, Stanford)</a:t>
              </a:r>
            </a:p>
          </p:txBody>
        </p:sp>
      </p:grpSp>
      <p:sp>
        <p:nvSpPr>
          <p:cNvPr id="27" name="TextBox 26"/>
          <p:cNvSpPr txBox="1"/>
          <p:nvPr/>
        </p:nvSpPr>
        <p:spPr>
          <a:xfrm>
            <a:off x="815632" y="4805340"/>
            <a:ext cx="4332432" cy="1142128"/>
          </a:xfrm>
          <a:prstGeom prst="rect">
            <a:avLst/>
          </a:prstGeom>
          <a:noFill/>
        </p:spPr>
        <p:txBody>
          <a:bodyPr wrap="square" lIns="64282" tIns="32141" rIns="64282" bIns="32141" rtlCol="0">
            <a:spAutoFit/>
          </a:bodyPr>
          <a:lstStyle/>
          <a:p>
            <a:r>
              <a:rPr lang="en-US" sz="1400" b="1"/>
              <a:t>Organic Solar Cells </a:t>
            </a:r>
            <a:r>
              <a:rPr lang="en-US" sz="1400"/>
              <a:t>promise to provide cheap and accessible solar energy. The </a:t>
            </a:r>
            <a:r>
              <a:rPr lang="en-US" sz="1400" b="1"/>
              <a:t>lifespan</a:t>
            </a:r>
            <a:r>
              <a:rPr lang="en-US" sz="1400"/>
              <a:t> and </a:t>
            </a:r>
            <a:r>
              <a:rPr lang="en-US" sz="1400" b="1"/>
              <a:t>efficiency</a:t>
            </a:r>
            <a:r>
              <a:rPr lang="en-US" sz="1400"/>
              <a:t> of the devices depends on the </a:t>
            </a:r>
            <a:r>
              <a:rPr lang="en-US" sz="1400" b="1"/>
              <a:t>nano-structure </a:t>
            </a:r>
            <a:r>
              <a:rPr lang="en-US" sz="1400"/>
              <a:t>polymer mixture. Understanding the </a:t>
            </a:r>
            <a:r>
              <a:rPr lang="en-US" sz="1400" b="1"/>
              <a:t>structural evolution </a:t>
            </a:r>
            <a:r>
              <a:rPr lang="en-US" sz="1400"/>
              <a:t>under operation guides development of new devices.</a:t>
            </a:r>
          </a:p>
        </p:txBody>
      </p:sp>
      <p:sp>
        <p:nvSpPr>
          <p:cNvPr id="28" name="TextBox 27"/>
          <p:cNvSpPr txBox="1"/>
          <p:nvPr/>
        </p:nvSpPr>
        <p:spPr>
          <a:xfrm>
            <a:off x="4984411" y="3675083"/>
            <a:ext cx="3969197" cy="930240"/>
          </a:xfrm>
          <a:prstGeom prst="rect">
            <a:avLst/>
          </a:prstGeom>
          <a:noFill/>
        </p:spPr>
        <p:txBody>
          <a:bodyPr wrap="square" lIns="64282" tIns="32141" rIns="64282" bIns="32141" rtlCol="0">
            <a:spAutoFit/>
          </a:bodyPr>
          <a:lstStyle/>
          <a:p>
            <a:r>
              <a:rPr lang="en-US" sz="1400" b="1"/>
              <a:t>Amyloid fibril </a:t>
            </a:r>
            <a:r>
              <a:rPr lang="en-US" sz="1400"/>
              <a:t>formation and growth is a </a:t>
            </a:r>
            <a:r>
              <a:rPr lang="en-US" sz="1400" b="1"/>
              <a:t>multi-length scale problem</a:t>
            </a:r>
            <a:r>
              <a:rPr lang="en-US" sz="1400"/>
              <a:t> and to understand methods of formation and inhibition the structural evolution must be observed.</a:t>
            </a:r>
          </a:p>
        </p:txBody>
      </p:sp>
      <p:pic>
        <p:nvPicPr>
          <p:cNvPr id="30" name="Picture 29"/>
          <p:cNvPicPr>
            <a:picLocks noChangeAspect="1"/>
          </p:cNvPicPr>
          <p:nvPr/>
        </p:nvPicPr>
        <p:blipFill>
          <a:blip r:embed="rId6"/>
          <a:stretch>
            <a:fillRect/>
          </a:stretch>
        </p:blipFill>
        <p:spPr>
          <a:xfrm>
            <a:off x="5868145" y="4797152"/>
            <a:ext cx="2232248" cy="1200625"/>
          </a:xfrm>
          <a:prstGeom prst="rect">
            <a:avLst/>
          </a:prstGeom>
        </p:spPr>
      </p:pic>
      <p:pic>
        <p:nvPicPr>
          <p:cNvPr id="31" name="Picture 30"/>
          <p:cNvPicPr>
            <a:picLocks noChangeAspect="1"/>
          </p:cNvPicPr>
          <p:nvPr/>
        </p:nvPicPr>
        <p:blipFill rotWithShape="1">
          <a:blip r:embed="rId7"/>
          <a:srcRect l="3354" t="7158" r="2985" b="9702"/>
          <a:stretch/>
        </p:blipFill>
        <p:spPr>
          <a:xfrm>
            <a:off x="1884684" y="3572675"/>
            <a:ext cx="1793256" cy="1193327"/>
          </a:xfrm>
          <a:prstGeom prst="rect">
            <a:avLst/>
          </a:prstGeom>
          <a:effectLst>
            <a:outerShdw blurRad="50800" dist="38100" dir="5400000" algn="t" rotWithShape="0">
              <a:prstClr val="black">
                <a:alpha val="40000"/>
              </a:prstClr>
            </a:outerShdw>
          </a:effectLst>
        </p:spPr>
      </p:pic>
      <p:sp>
        <p:nvSpPr>
          <p:cNvPr id="7" name="TextBox 6"/>
          <p:cNvSpPr txBox="1"/>
          <p:nvPr/>
        </p:nvSpPr>
        <p:spPr>
          <a:xfrm>
            <a:off x="253839" y="1524548"/>
            <a:ext cx="391430" cy="602160"/>
          </a:xfrm>
          <a:prstGeom prst="rect">
            <a:avLst/>
          </a:prstGeom>
          <a:noFill/>
        </p:spPr>
        <p:txBody>
          <a:bodyPr vert="vert270" wrap="none" lIns="64282" tIns="32141" rIns="64282" bIns="32141" rtlCol="0">
            <a:spAutoFit/>
          </a:bodyPr>
          <a:lstStyle/>
          <a:p>
            <a:pPr algn="ctr"/>
            <a:r>
              <a:rPr lang="en-US" sz="1700" b="1"/>
              <a:t>FLOW</a:t>
            </a:r>
          </a:p>
        </p:txBody>
      </p:sp>
      <p:sp>
        <p:nvSpPr>
          <p:cNvPr id="32" name="TextBox 31"/>
          <p:cNvSpPr txBox="1"/>
          <p:nvPr/>
        </p:nvSpPr>
        <p:spPr>
          <a:xfrm>
            <a:off x="253839" y="2492896"/>
            <a:ext cx="391430" cy="876693"/>
          </a:xfrm>
          <a:prstGeom prst="rect">
            <a:avLst/>
          </a:prstGeom>
          <a:noFill/>
        </p:spPr>
        <p:txBody>
          <a:bodyPr vert="vert270" wrap="none" lIns="64282" tIns="32141" rIns="64282" bIns="32141" rtlCol="0">
            <a:spAutoFit/>
          </a:bodyPr>
          <a:lstStyle/>
          <a:p>
            <a:pPr algn="ctr"/>
            <a:r>
              <a:rPr lang="en-US" sz="1700" b="1"/>
              <a:t>KINETICS</a:t>
            </a:r>
          </a:p>
        </p:txBody>
      </p:sp>
      <p:sp>
        <p:nvSpPr>
          <p:cNvPr id="33" name="TextBox 32"/>
          <p:cNvSpPr txBox="1"/>
          <p:nvPr/>
        </p:nvSpPr>
        <p:spPr>
          <a:xfrm>
            <a:off x="253839" y="4944114"/>
            <a:ext cx="391430" cy="821527"/>
          </a:xfrm>
          <a:prstGeom prst="rect">
            <a:avLst/>
          </a:prstGeom>
          <a:noFill/>
        </p:spPr>
        <p:txBody>
          <a:bodyPr vert="vert270" wrap="none" lIns="64282" tIns="32141" rIns="64282" bIns="32141" rtlCol="0">
            <a:spAutoFit/>
          </a:bodyPr>
          <a:lstStyle/>
          <a:p>
            <a:pPr algn="ctr"/>
            <a:r>
              <a:rPr lang="en-US" sz="1700" b="1"/>
              <a:t>DEVICES</a:t>
            </a:r>
          </a:p>
        </p:txBody>
      </p:sp>
      <p:sp>
        <p:nvSpPr>
          <p:cNvPr id="34" name="TextBox 33"/>
          <p:cNvSpPr txBox="1"/>
          <p:nvPr/>
        </p:nvSpPr>
        <p:spPr>
          <a:xfrm>
            <a:off x="123034" y="3780861"/>
            <a:ext cx="653040" cy="656023"/>
          </a:xfrm>
          <a:prstGeom prst="rect">
            <a:avLst/>
          </a:prstGeom>
          <a:noFill/>
        </p:spPr>
        <p:txBody>
          <a:bodyPr vert="vert270" wrap="none" lIns="64282" tIns="32141" rIns="64282" bIns="32141" rtlCol="0">
            <a:spAutoFit/>
          </a:bodyPr>
          <a:lstStyle/>
          <a:p>
            <a:pPr algn="ctr"/>
            <a:r>
              <a:rPr lang="en-US" sz="1700" b="1"/>
              <a:t>MULTI</a:t>
            </a:r>
          </a:p>
          <a:p>
            <a:pPr algn="ctr"/>
            <a:r>
              <a:rPr lang="en-US" sz="1700" b="1"/>
              <a:t>SCALE</a:t>
            </a:r>
          </a:p>
        </p:txBody>
      </p:sp>
      <p:sp>
        <p:nvSpPr>
          <p:cNvPr id="29" name="Rectangle 28"/>
          <p:cNvSpPr/>
          <p:nvPr/>
        </p:nvSpPr>
        <p:spPr>
          <a:xfrm>
            <a:off x="-13651" y="5949280"/>
            <a:ext cx="9157651" cy="908720"/>
          </a:xfrm>
          <a:prstGeom prst="rect">
            <a:avLst/>
          </a:prstGeom>
          <a:solidFill>
            <a:schemeClr val="bg1">
              <a:lumMod val="95000"/>
            </a:schemeClr>
          </a:solidFill>
          <a:ln>
            <a:noFill/>
          </a:ln>
          <a:effectLst/>
        </p:spPr>
        <p:style>
          <a:lnRef idx="1">
            <a:schemeClr val="dk1"/>
          </a:lnRef>
          <a:fillRef idx="2">
            <a:schemeClr val="dk1"/>
          </a:fillRef>
          <a:effectRef idx="1">
            <a:schemeClr val="dk1"/>
          </a:effectRef>
          <a:fontRef idx="minor">
            <a:schemeClr val="dk1"/>
          </a:fontRef>
        </p:style>
        <p:txBody>
          <a:bodyPr lIns="64282" tIns="32141" rIns="64282" bIns="32141" rtlCol="0" anchor="ctr"/>
          <a:lstStyle/>
          <a:p>
            <a:pPr algn="ctr"/>
            <a:endParaRPr lang="en-US"/>
          </a:p>
        </p:txBody>
      </p:sp>
      <p:sp>
        <p:nvSpPr>
          <p:cNvPr id="36" name="TextBox 35"/>
          <p:cNvSpPr txBox="1"/>
          <p:nvPr/>
        </p:nvSpPr>
        <p:spPr>
          <a:xfrm>
            <a:off x="253839" y="5949280"/>
            <a:ext cx="391430" cy="885647"/>
          </a:xfrm>
          <a:prstGeom prst="rect">
            <a:avLst/>
          </a:prstGeom>
          <a:noFill/>
        </p:spPr>
        <p:txBody>
          <a:bodyPr vert="vert270" wrap="none" lIns="64282" tIns="32141" rIns="64282" bIns="32141" rtlCol="0">
            <a:spAutoFit/>
          </a:bodyPr>
          <a:lstStyle/>
          <a:p>
            <a:pPr algn="ctr"/>
            <a:r>
              <a:rPr lang="en-US" sz="1700" b="1"/>
              <a:t>BIOLOGY</a:t>
            </a:r>
          </a:p>
        </p:txBody>
      </p:sp>
      <p:sp>
        <p:nvSpPr>
          <p:cNvPr id="37" name="TextBox 36"/>
          <p:cNvSpPr txBox="1"/>
          <p:nvPr/>
        </p:nvSpPr>
        <p:spPr>
          <a:xfrm>
            <a:off x="5064104" y="5949280"/>
            <a:ext cx="4332432" cy="926684"/>
          </a:xfrm>
          <a:prstGeom prst="rect">
            <a:avLst/>
          </a:prstGeom>
          <a:noFill/>
        </p:spPr>
        <p:txBody>
          <a:bodyPr wrap="square" lIns="64282" tIns="32141" rIns="64282" bIns="32141" rtlCol="0">
            <a:spAutoFit/>
          </a:bodyPr>
          <a:lstStyle/>
          <a:p>
            <a:r>
              <a:rPr lang="en-US" sz="1400" b="1"/>
              <a:t>Membrane proteins </a:t>
            </a:r>
            <a:r>
              <a:rPr lang="en-US" sz="1400"/>
              <a:t>are key drug targets and cannot easily be crystallised for study by macromolecular crystallography. Examining such proteins in their native environment is vital to understanding their function. </a:t>
            </a:r>
          </a:p>
        </p:txBody>
      </p:sp>
      <p:grpSp>
        <p:nvGrpSpPr>
          <p:cNvPr id="12" name="Group 11"/>
          <p:cNvGrpSpPr/>
          <p:nvPr/>
        </p:nvGrpSpPr>
        <p:grpSpPr>
          <a:xfrm>
            <a:off x="899592" y="6021384"/>
            <a:ext cx="3298184" cy="864000"/>
            <a:chOff x="899592" y="5990335"/>
            <a:chExt cx="3298184" cy="864000"/>
          </a:xfrm>
        </p:grpSpPr>
        <p:pic>
          <p:nvPicPr>
            <p:cNvPr id="4" name="Picture 3"/>
            <p:cNvPicPr>
              <a:picLocks noChangeAspect="1"/>
            </p:cNvPicPr>
            <p:nvPr/>
          </p:nvPicPr>
          <p:blipFill>
            <a:blip r:embed="rId8"/>
            <a:stretch>
              <a:fillRect/>
            </a:stretch>
          </p:blipFill>
          <p:spPr>
            <a:xfrm>
              <a:off x="3347864" y="5990335"/>
              <a:ext cx="849912" cy="864000"/>
            </a:xfrm>
            <a:prstGeom prst="rect">
              <a:avLst/>
            </a:prstGeom>
          </p:spPr>
        </p:pic>
        <p:pic>
          <p:nvPicPr>
            <p:cNvPr id="5" name="Picture 4"/>
            <p:cNvPicPr>
              <a:picLocks noChangeAspect="1"/>
            </p:cNvPicPr>
            <p:nvPr/>
          </p:nvPicPr>
          <p:blipFill>
            <a:blip r:embed="rId9"/>
            <a:stretch>
              <a:fillRect/>
            </a:stretch>
          </p:blipFill>
          <p:spPr>
            <a:xfrm>
              <a:off x="2411760" y="5990335"/>
              <a:ext cx="972800" cy="864000"/>
            </a:xfrm>
            <a:prstGeom prst="rect">
              <a:avLst/>
            </a:prstGeom>
          </p:spPr>
        </p:pic>
        <p:pic>
          <p:nvPicPr>
            <p:cNvPr id="11" name="Picture 10"/>
            <p:cNvPicPr>
              <a:picLocks noChangeAspect="1"/>
            </p:cNvPicPr>
            <p:nvPr/>
          </p:nvPicPr>
          <p:blipFill>
            <a:blip r:embed="rId10"/>
            <a:stretch>
              <a:fillRect/>
            </a:stretch>
          </p:blipFill>
          <p:spPr>
            <a:xfrm>
              <a:off x="899592" y="6002501"/>
              <a:ext cx="1584176" cy="839669"/>
            </a:xfrm>
            <a:prstGeom prst="rect">
              <a:avLst/>
            </a:prstGeom>
          </p:spPr>
        </p:pic>
      </p:grpSp>
    </p:spTree>
    <p:extLst>
      <p:ext uri="{BB962C8B-B14F-4D97-AF65-F5344CB8AC3E}">
        <p14:creationId xmlns:p14="http://schemas.microsoft.com/office/powerpoint/2010/main" val="419747416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a:t>
            </a:r>
            <a:r>
              <a:rPr lang="en-US" dirty="0" err="1" smtClean="0"/>
              <a:t>LoKI</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40</a:t>
            </a:fld>
            <a:endParaRPr lang="sv-SE"/>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443454"/>
            <a:ext cx="8387531" cy="2561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144016" y="3861048"/>
            <a:ext cx="8244408" cy="2628000"/>
            <a:chOff x="144016" y="3861048"/>
            <a:chExt cx="8244408" cy="2628000"/>
          </a:xfrm>
        </p:grpSpPr>
        <p:pic>
          <p:nvPicPr>
            <p:cNvPr id="3" name="Picture 2" descr="Screen Shot 2014-12-10 at 16.31.1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016" y="3861048"/>
              <a:ext cx="8244408" cy="2625632"/>
            </a:xfrm>
            <a:prstGeom prst="rect">
              <a:avLst/>
            </a:prstGeom>
          </p:spPr>
        </p:pic>
        <p:sp>
          <p:nvSpPr>
            <p:cNvPr id="9" name="Rectangle 8"/>
            <p:cNvSpPr/>
            <p:nvPr/>
          </p:nvSpPr>
          <p:spPr>
            <a:xfrm>
              <a:off x="179512" y="3861048"/>
              <a:ext cx="8172000" cy="2628000"/>
            </a:xfrm>
            <a:prstGeom prst="rect">
              <a:avLst/>
            </a:prstGeom>
            <a:noFill/>
            <a:ln w="28575"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112579699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a:t>
            </a:r>
            <a:r>
              <a:rPr lang="en-US" dirty="0" err="1" smtClean="0"/>
              <a:t>LoKI</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41</a:t>
            </a:fld>
            <a:endParaRPr lang="sv-SE"/>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628800"/>
            <a:ext cx="7946479" cy="2592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oup 9"/>
          <p:cNvGrpSpPr/>
          <p:nvPr/>
        </p:nvGrpSpPr>
        <p:grpSpPr>
          <a:xfrm>
            <a:off x="467544" y="4581128"/>
            <a:ext cx="8460432" cy="1710197"/>
            <a:chOff x="467544" y="4581128"/>
            <a:chExt cx="8460432" cy="1710197"/>
          </a:xfrm>
        </p:grpSpPr>
        <p:pic>
          <p:nvPicPr>
            <p:cNvPr id="3" name="Picture 2" descr="Screen Shot 2014-12-04 at 09.43.1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44" y="4581128"/>
              <a:ext cx="8460432" cy="1710197"/>
            </a:xfrm>
            <a:prstGeom prst="rect">
              <a:avLst/>
            </a:prstGeom>
          </p:spPr>
        </p:pic>
        <p:sp>
          <p:nvSpPr>
            <p:cNvPr id="9" name="Rectangle 8"/>
            <p:cNvSpPr/>
            <p:nvPr/>
          </p:nvSpPr>
          <p:spPr>
            <a:xfrm>
              <a:off x="539552" y="4617312"/>
              <a:ext cx="8352928" cy="1620000"/>
            </a:xfrm>
            <a:prstGeom prst="rect">
              <a:avLst/>
            </a:prstGeom>
            <a:noFill/>
            <a:ln w="28575"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403004668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a:t>
            </a:r>
            <a:r>
              <a:rPr lang="en-US" dirty="0" err="1" smtClean="0"/>
              <a:t>LoKI</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42</a:t>
            </a:fld>
            <a:endParaRPr lang="sv-SE"/>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1484785"/>
            <a:ext cx="3902947" cy="2463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p:nvGrpSpPr>
        <p:grpSpPr>
          <a:xfrm>
            <a:off x="971600" y="4063810"/>
            <a:ext cx="7236296" cy="2708804"/>
            <a:chOff x="971600" y="4063810"/>
            <a:chExt cx="7236296" cy="2708804"/>
          </a:xfrm>
        </p:grpSpPr>
        <p:pic>
          <p:nvPicPr>
            <p:cNvPr id="10" name="Picture 9" descr="Screen Shot 2014-12-10 at 16.33.1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600" y="4063810"/>
              <a:ext cx="7236296" cy="2708804"/>
            </a:xfrm>
            <a:prstGeom prst="rect">
              <a:avLst/>
            </a:prstGeom>
          </p:spPr>
        </p:pic>
        <p:sp>
          <p:nvSpPr>
            <p:cNvPr id="11" name="Rectangle 10"/>
            <p:cNvSpPr/>
            <p:nvPr/>
          </p:nvSpPr>
          <p:spPr>
            <a:xfrm>
              <a:off x="1043608" y="4077071"/>
              <a:ext cx="7128792" cy="2665041"/>
            </a:xfrm>
            <a:prstGeom prst="rect">
              <a:avLst/>
            </a:prstGeom>
            <a:noFill/>
            <a:ln w="28575"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139252040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t>43</a:t>
            </a:fld>
            <a:endParaRPr lang="sv-SE"/>
          </a:p>
        </p:txBody>
      </p:sp>
      <p:sp>
        <p:nvSpPr>
          <p:cNvPr id="3" name="TextBox 2"/>
          <p:cNvSpPr txBox="1"/>
          <p:nvPr/>
        </p:nvSpPr>
        <p:spPr>
          <a:xfrm>
            <a:off x="3923928" y="1700808"/>
            <a:ext cx="4680520" cy="4716676"/>
          </a:xfrm>
          <a:prstGeom prst="rect">
            <a:avLst/>
          </a:prstGeom>
          <a:noFill/>
        </p:spPr>
        <p:txBody>
          <a:bodyPr wrap="square" rtlCol="0">
            <a:spAutoFit/>
          </a:bodyPr>
          <a:lstStyle/>
          <a:p>
            <a:r>
              <a:rPr lang="en-US" sz="1600" dirty="0" smtClean="0"/>
              <a:t>Final documents</a:t>
            </a:r>
          </a:p>
          <a:p>
            <a:pPr marL="285750" indent="-285750">
              <a:buFontTx/>
              <a:buChar char="•"/>
            </a:pPr>
            <a:r>
              <a:rPr lang="en-US" sz="1600" dirty="0" smtClean="0"/>
              <a:t>Deliverables list:</a:t>
            </a:r>
          </a:p>
          <a:p>
            <a:pPr marL="742950" lvl="1" indent="-285750">
              <a:buFont typeface="Courier New"/>
              <a:buChar char="o"/>
            </a:pPr>
            <a:r>
              <a:rPr lang="en-US" sz="1050" dirty="0" smtClean="0"/>
              <a:t>Pit </a:t>
            </a:r>
            <a:r>
              <a:rPr lang="en-US" sz="1050" dirty="0"/>
              <a:t>assembly </a:t>
            </a:r>
            <a:r>
              <a:rPr lang="en-US" sz="1050" dirty="0" smtClean="0"/>
              <a:t>1 (double disk chopper)</a:t>
            </a:r>
          </a:p>
          <a:p>
            <a:pPr marL="742950" lvl="1" indent="-285750">
              <a:buFont typeface="Courier New"/>
              <a:buChar char="o"/>
            </a:pPr>
            <a:r>
              <a:rPr lang="en-US" sz="1050" dirty="0" smtClean="0"/>
              <a:t>Pit </a:t>
            </a:r>
            <a:r>
              <a:rPr lang="en-US" sz="1050" dirty="0"/>
              <a:t>assembly </a:t>
            </a:r>
            <a:r>
              <a:rPr lang="en-US" sz="1050" dirty="0" smtClean="0"/>
              <a:t>2</a:t>
            </a:r>
          </a:p>
          <a:p>
            <a:pPr marL="742950" lvl="1" indent="-285750">
              <a:buFont typeface="Courier New"/>
              <a:buChar char="o"/>
            </a:pPr>
            <a:r>
              <a:rPr lang="en-US" sz="1050" dirty="0" smtClean="0"/>
              <a:t>Pit </a:t>
            </a:r>
            <a:r>
              <a:rPr lang="en-US" sz="1050" dirty="0"/>
              <a:t>assembly </a:t>
            </a:r>
            <a:r>
              <a:rPr lang="en-US" sz="1050" dirty="0" smtClean="0"/>
              <a:t>3 (double disk chopper)</a:t>
            </a:r>
          </a:p>
          <a:p>
            <a:pPr marL="742950" lvl="1" indent="-285750">
              <a:buFont typeface="Courier New"/>
              <a:buChar char="o"/>
            </a:pPr>
            <a:r>
              <a:rPr lang="en-US" sz="1050" dirty="0"/>
              <a:t>Control </a:t>
            </a:r>
            <a:r>
              <a:rPr lang="en-US" sz="1050" dirty="0" smtClean="0"/>
              <a:t>system</a:t>
            </a:r>
          </a:p>
          <a:p>
            <a:pPr marL="742950" lvl="1" indent="-285750">
              <a:buFont typeface="Courier New"/>
              <a:buChar char="o"/>
            </a:pPr>
            <a:r>
              <a:rPr lang="en-US" sz="1050" dirty="0" smtClean="0"/>
              <a:t>Support system</a:t>
            </a:r>
          </a:p>
          <a:p>
            <a:pPr marL="285750" indent="-285750">
              <a:buFontTx/>
              <a:buChar char="•"/>
            </a:pPr>
            <a:r>
              <a:rPr lang="en-US" sz="1600" dirty="0" smtClean="0"/>
              <a:t> Technical solution</a:t>
            </a:r>
          </a:p>
          <a:p>
            <a:pPr marL="742950" lvl="1" indent="-285750">
              <a:buFont typeface="Courier New"/>
              <a:buChar char="o"/>
            </a:pPr>
            <a:r>
              <a:rPr lang="en-US" sz="1200" dirty="0" smtClean="0"/>
              <a:t>Horizontal cut and Common vacuum</a:t>
            </a:r>
          </a:p>
          <a:p>
            <a:pPr marL="742950" lvl="1" indent="-285750">
              <a:buFont typeface="Courier New"/>
              <a:buChar char="o"/>
            </a:pPr>
            <a:r>
              <a:rPr lang="en-US" sz="1200" dirty="0" smtClean="0"/>
              <a:t>Option for horizontal or vertical inclination</a:t>
            </a:r>
          </a:p>
          <a:p>
            <a:pPr marL="742950" lvl="1" indent="-285750">
              <a:buFont typeface="Courier New"/>
              <a:buChar char="o"/>
            </a:pPr>
            <a:r>
              <a:rPr lang="en-US" sz="1200" dirty="0" smtClean="0"/>
              <a:t>Pit assembly concept</a:t>
            </a:r>
          </a:p>
          <a:p>
            <a:pPr marL="742950" lvl="1" indent="-285750">
              <a:buFont typeface="Courier New"/>
              <a:buChar char="o"/>
            </a:pPr>
            <a:r>
              <a:rPr lang="en-US" sz="1200" dirty="0" smtClean="0"/>
              <a:t>Beam monitors</a:t>
            </a:r>
          </a:p>
          <a:p>
            <a:pPr marL="742950" lvl="1" indent="-285750">
              <a:buFont typeface="Courier New"/>
              <a:buChar char="o"/>
            </a:pPr>
            <a:r>
              <a:rPr lang="en-US" sz="1200" dirty="0" smtClean="0"/>
              <a:t>Control system</a:t>
            </a:r>
          </a:p>
          <a:p>
            <a:pPr marL="742950" lvl="1" indent="-285750">
              <a:buFont typeface="Courier New"/>
              <a:buChar char="o"/>
            </a:pPr>
            <a:r>
              <a:rPr lang="en-US" sz="1200" dirty="0" smtClean="0"/>
              <a:t>Vacuum pressure 10</a:t>
            </a:r>
            <a:r>
              <a:rPr lang="en-US" sz="1200" dirty="0"/>
              <a:t>^-3 mbar.</a:t>
            </a:r>
          </a:p>
          <a:p>
            <a:pPr marL="285750" indent="-285750">
              <a:buFontTx/>
              <a:buChar char="•"/>
            </a:pPr>
            <a:r>
              <a:rPr lang="en-US" sz="1600" dirty="0" smtClean="0"/>
              <a:t>Functional and Non functional requirements</a:t>
            </a:r>
          </a:p>
          <a:p>
            <a:pPr marL="285750" indent="-285750">
              <a:buFontTx/>
              <a:buChar char="•"/>
            </a:pPr>
            <a:r>
              <a:rPr lang="en-US" sz="1600" dirty="0" smtClean="0"/>
              <a:t>Planning documents</a:t>
            </a:r>
          </a:p>
          <a:p>
            <a:pPr marL="285750" indent="-285750">
              <a:buFontTx/>
              <a:buChar char="•"/>
            </a:pPr>
            <a:r>
              <a:rPr lang="en-US" sz="1600" dirty="0" smtClean="0"/>
              <a:t>Budget document</a:t>
            </a:r>
          </a:p>
          <a:p>
            <a:pPr marL="285750" indent="-285750">
              <a:buFontTx/>
              <a:buChar char="•"/>
            </a:pPr>
            <a:r>
              <a:rPr lang="en-US" sz="1600" dirty="0" smtClean="0"/>
              <a:t>Interface documents</a:t>
            </a:r>
          </a:p>
          <a:p>
            <a:pPr marL="285750" indent="-285750">
              <a:buFontTx/>
              <a:buChar char="•"/>
            </a:pPr>
            <a:r>
              <a:rPr lang="en-US" sz="1600" dirty="0" smtClean="0"/>
              <a:t>Design</a:t>
            </a:r>
          </a:p>
          <a:p>
            <a:pPr marL="285750" indent="-285750">
              <a:buFontTx/>
              <a:buChar char="•"/>
            </a:pPr>
            <a:r>
              <a:rPr lang="en-US" sz="1600" dirty="0" smtClean="0"/>
              <a:t>Procurement</a:t>
            </a:r>
          </a:p>
          <a:p>
            <a:pPr marL="285750" indent="-285750">
              <a:buFontTx/>
              <a:buChar char="•"/>
            </a:pPr>
            <a:r>
              <a:rPr lang="en-US" sz="1600" dirty="0" smtClean="0"/>
              <a:t>Installation</a:t>
            </a:r>
          </a:p>
          <a:p>
            <a:pPr marL="285750" indent="-285750">
              <a:buFontTx/>
              <a:buChar char="•"/>
            </a:pPr>
            <a:r>
              <a:rPr lang="en-US" sz="1600" dirty="0" smtClean="0"/>
              <a:t>Commissioning</a:t>
            </a:r>
          </a:p>
        </p:txBody>
      </p:sp>
      <p:pic>
        <p:nvPicPr>
          <p:cNvPr id="8" name="Picture 7" descr="Screen Shot 2014-12-02 at 13.52.3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1628800"/>
            <a:ext cx="2880320" cy="1977694"/>
          </a:xfrm>
          <a:prstGeom prst="rect">
            <a:avLst/>
          </a:prstGeom>
        </p:spPr>
      </p:pic>
      <p:pic>
        <p:nvPicPr>
          <p:cNvPr id="7" name="Picture 6" descr="First_Chopper Pi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576" y="3688854"/>
            <a:ext cx="2142195" cy="3068960"/>
          </a:xfrm>
          <a:prstGeom prst="rect">
            <a:avLst/>
          </a:prstGeom>
        </p:spPr>
      </p:pic>
      <p:sp>
        <p:nvSpPr>
          <p:cNvPr id="10" name="Title 1"/>
          <p:cNvSpPr>
            <a:spLocks noGrp="1"/>
          </p:cNvSpPr>
          <p:nvPr>
            <p:ph type="title"/>
          </p:nvPr>
        </p:nvSpPr>
        <p:spPr/>
        <p:txBody>
          <a:bodyPr/>
          <a:lstStyle/>
          <a:p>
            <a:r>
              <a:rPr lang="en-US" dirty="0" smtClean="0"/>
              <a:t>Overview </a:t>
            </a:r>
            <a:r>
              <a:rPr lang="en-US" dirty="0" err="1" smtClean="0"/>
              <a:t>LoKI</a:t>
            </a:r>
            <a:endParaRPr lang="en-US" dirty="0"/>
          </a:p>
        </p:txBody>
      </p:sp>
    </p:spTree>
    <p:extLst>
      <p:ext uri="{BB962C8B-B14F-4D97-AF65-F5344CB8AC3E}">
        <p14:creationId xmlns:p14="http://schemas.microsoft.com/office/powerpoint/2010/main" val="62078107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t>44</a:t>
            </a:fld>
            <a:endParaRPr lang="sv-SE"/>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832" y="1484784"/>
            <a:ext cx="3364610" cy="2659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755576" y="4221088"/>
            <a:ext cx="7344816" cy="2538868"/>
            <a:chOff x="755576" y="4221088"/>
            <a:chExt cx="7344816" cy="2538868"/>
          </a:xfrm>
        </p:grpSpPr>
        <p:grpSp>
          <p:nvGrpSpPr>
            <p:cNvPr id="9" name="Group 8"/>
            <p:cNvGrpSpPr/>
            <p:nvPr/>
          </p:nvGrpSpPr>
          <p:grpSpPr>
            <a:xfrm>
              <a:off x="755576" y="4253470"/>
              <a:ext cx="7344816" cy="2506486"/>
              <a:chOff x="179512" y="3944689"/>
              <a:chExt cx="9001000" cy="3142925"/>
            </a:xfrm>
          </p:grpSpPr>
          <p:pic>
            <p:nvPicPr>
              <p:cNvPr id="3" name="Picture 2" descr="Screen Shot 2014-12-10 at 16.47.2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3944689"/>
                <a:ext cx="9001000" cy="732238"/>
              </a:xfrm>
              <a:prstGeom prst="rect">
                <a:avLst/>
              </a:prstGeom>
            </p:spPr>
          </p:pic>
          <p:pic>
            <p:nvPicPr>
              <p:cNvPr id="8" name="Picture 7" descr="Screen Shot 2014-12-10 at 16.48.1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512" y="4653136"/>
                <a:ext cx="8999984" cy="2434478"/>
              </a:xfrm>
              <a:prstGeom prst="rect">
                <a:avLst/>
              </a:prstGeom>
            </p:spPr>
          </p:pic>
        </p:grpSp>
        <p:sp>
          <p:nvSpPr>
            <p:cNvPr id="12" name="Rectangle 11"/>
            <p:cNvSpPr/>
            <p:nvPr/>
          </p:nvSpPr>
          <p:spPr>
            <a:xfrm>
              <a:off x="755576" y="4221088"/>
              <a:ext cx="7344816" cy="2521025"/>
            </a:xfrm>
            <a:prstGeom prst="rect">
              <a:avLst/>
            </a:prstGeom>
            <a:noFill/>
            <a:ln w="28575"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11" name="Title 1"/>
          <p:cNvSpPr txBox="1">
            <a:spLocks/>
          </p:cNvSpPr>
          <p:nvPr/>
        </p:nvSpPr>
        <p:spPr>
          <a:xfrm>
            <a:off x="539552" y="188640"/>
            <a:ext cx="7139136"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dirty="0" smtClean="0"/>
              <a:t>Overview </a:t>
            </a:r>
            <a:r>
              <a:rPr lang="en-US" dirty="0" err="1" smtClean="0"/>
              <a:t>LoKI</a:t>
            </a:r>
            <a:endParaRPr lang="en-US" dirty="0"/>
          </a:p>
        </p:txBody>
      </p:sp>
    </p:spTree>
    <p:extLst>
      <p:ext uri="{BB962C8B-B14F-4D97-AF65-F5344CB8AC3E}">
        <p14:creationId xmlns:p14="http://schemas.microsoft.com/office/powerpoint/2010/main" val="82211011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t>45</a:t>
            </a:fld>
            <a:endParaRPr lang="sv-SE"/>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6260" y="1628800"/>
            <a:ext cx="4306048"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443219" y="4869159"/>
            <a:ext cx="8449261" cy="1474418"/>
            <a:chOff x="443219" y="4869159"/>
            <a:chExt cx="8449261" cy="1474418"/>
          </a:xfrm>
        </p:grpSpPr>
        <p:pic>
          <p:nvPicPr>
            <p:cNvPr id="2" name="Picture 1" descr="Screen Shot 2014-12-10 at 16.52.4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219" y="4869160"/>
              <a:ext cx="8449261" cy="1474417"/>
            </a:xfrm>
            <a:prstGeom prst="rect">
              <a:avLst/>
            </a:prstGeom>
          </p:spPr>
        </p:pic>
        <p:sp>
          <p:nvSpPr>
            <p:cNvPr id="8" name="Rectangle 7"/>
            <p:cNvSpPr/>
            <p:nvPr/>
          </p:nvSpPr>
          <p:spPr>
            <a:xfrm>
              <a:off x="454097" y="4869159"/>
              <a:ext cx="8414694" cy="1454400"/>
            </a:xfrm>
            <a:prstGeom prst="rect">
              <a:avLst/>
            </a:prstGeom>
            <a:noFill/>
            <a:ln w="28575"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11" name="Title 1"/>
          <p:cNvSpPr txBox="1">
            <a:spLocks noGrp="1"/>
          </p:cNvSpPr>
          <p:nvPr>
            <p:ph type="title"/>
          </p:nvPr>
        </p:nvSpPr>
        <p:spPr>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dirty="0" smtClean="0"/>
              <a:t>Overview </a:t>
            </a:r>
            <a:r>
              <a:rPr lang="en-US" dirty="0" err="1" smtClean="0"/>
              <a:t>LoKI</a:t>
            </a:r>
            <a:endParaRPr lang="en-US" dirty="0"/>
          </a:p>
        </p:txBody>
      </p:sp>
    </p:spTree>
    <p:extLst>
      <p:ext uri="{BB962C8B-B14F-4D97-AF65-F5344CB8AC3E}">
        <p14:creationId xmlns:p14="http://schemas.microsoft.com/office/powerpoint/2010/main" val="91536760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t>46</a:t>
            </a:fld>
            <a:endParaRPr lang="sv-SE"/>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176" y="1556792"/>
            <a:ext cx="2423248" cy="3166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1628800"/>
            <a:ext cx="5796136" cy="3045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28848" y="4797152"/>
            <a:ext cx="8964488" cy="1689288"/>
            <a:chOff x="28848" y="4797152"/>
            <a:chExt cx="8964488" cy="1689288"/>
          </a:xfrm>
        </p:grpSpPr>
        <p:pic>
          <p:nvPicPr>
            <p:cNvPr id="2" name="Picture 1" descr="Screen Shot 2014-12-04 at 10.22.4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48" y="4797152"/>
              <a:ext cx="8964488" cy="1689288"/>
            </a:xfrm>
            <a:prstGeom prst="rect">
              <a:avLst/>
            </a:prstGeom>
          </p:spPr>
        </p:pic>
        <p:sp>
          <p:nvSpPr>
            <p:cNvPr id="8" name="Rectangle 7"/>
            <p:cNvSpPr/>
            <p:nvPr/>
          </p:nvSpPr>
          <p:spPr>
            <a:xfrm>
              <a:off x="107504" y="4797152"/>
              <a:ext cx="8856984" cy="1656183"/>
            </a:xfrm>
            <a:prstGeom prst="rect">
              <a:avLst/>
            </a:prstGeom>
            <a:noFill/>
            <a:ln w="28575"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11" name="Title 1"/>
          <p:cNvSpPr txBox="1">
            <a:spLocks noGrp="1"/>
          </p:cNvSpPr>
          <p:nvPr>
            <p:ph type="title"/>
          </p:nvPr>
        </p:nvSpPr>
        <p:spPr>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dirty="0" smtClean="0"/>
              <a:t>Overview </a:t>
            </a:r>
            <a:r>
              <a:rPr lang="en-US" dirty="0" err="1" smtClean="0"/>
              <a:t>LoKI</a:t>
            </a:r>
            <a:endParaRPr lang="en-US" dirty="0"/>
          </a:p>
        </p:txBody>
      </p:sp>
    </p:spTree>
    <p:extLst>
      <p:ext uri="{BB962C8B-B14F-4D97-AF65-F5344CB8AC3E}">
        <p14:creationId xmlns:p14="http://schemas.microsoft.com/office/powerpoint/2010/main" val="319371593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t>47</a:t>
            </a:fld>
            <a:endParaRPr lang="sv-SE"/>
          </a:p>
        </p:txBody>
      </p:sp>
      <p:pic>
        <p:nvPicPr>
          <p:cNvPr id="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1484784"/>
            <a:ext cx="5098129"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p:nvPr/>
        </p:nvGrpSpPr>
        <p:grpSpPr>
          <a:xfrm>
            <a:off x="942129" y="4149080"/>
            <a:ext cx="7302279" cy="2521025"/>
            <a:chOff x="755575" y="4221088"/>
            <a:chExt cx="7302279" cy="2521025"/>
          </a:xfrm>
        </p:grpSpPr>
        <p:pic>
          <p:nvPicPr>
            <p:cNvPr id="2" name="Picture 1" descr="Screen Shot 2014-12-10 at 17.03.3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575" y="4221088"/>
              <a:ext cx="7302279" cy="2521025"/>
            </a:xfrm>
            <a:prstGeom prst="rect">
              <a:avLst/>
            </a:prstGeom>
          </p:spPr>
        </p:pic>
        <p:sp>
          <p:nvSpPr>
            <p:cNvPr id="6" name="Rectangle 5"/>
            <p:cNvSpPr/>
            <p:nvPr/>
          </p:nvSpPr>
          <p:spPr>
            <a:xfrm>
              <a:off x="755576" y="4221088"/>
              <a:ext cx="7272808" cy="2521025"/>
            </a:xfrm>
            <a:prstGeom prst="rect">
              <a:avLst/>
            </a:prstGeom>
            <a:noFill/>
            <a:ln w="28575"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9" name="Title 1"/>
          <p:cNvSpPr txBox="1">
            <a:spLocks noGrp="1"/>
          </p:cNvSpPr>
          <p:nvPr>
            <p:ph type="title"/>
          </p:nvPr>
        </p:nvSpPr>
        <p:spPr>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dirty="0" smtClean="0"/>
              <a:t>Overview </a:t>
            </a:r>
            <a:r>
              <a:rPr lang="en-US" dirty="0" err="1" smtClean="0"/>
              <a:t>LoKI</a:t>
            </a:r>
            <a:endParaRPr lang="en-US" dirty="0"/>
          </a:p>
        </p:txBody>
      </p:sp>
    </p:spTree>
    <p:extLst>
      <p:ext uri="{BB962C8B-B14F-4D97-AF65-F5344CB8AC3E}">
        <p14:creationId xmlns:p14="http://schemas.microsoft.com/office/powerpoint/2010/main" val="417489679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08104" y="189211"/>
            <a:ext cx="2402309" cy="3168352"/>
          </a:xfrm>
          <a:prstGeom prst="rect">
            <a:avLst/>
          </a:prstGeom>
        </p:spPr>
      </p:pic>
      <p:pic>
        <p:nvPicPr>
          <p:cNvPr id="4" name="Picture 3" descr="Screen Shot 2014-12-03 at 18.04.0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3501008"/>
            <a:ext cx="4217871" cy="3140968"/>
          </a:xfrm>
          <a:prstGeom prst="rect">
            <a:avLst/>
          </a:prstGeom>
        </p:spPr>
      </p:pic>
      <p:pic>
        <p:nvPicPr>
          <p:cNvPr id="5" name="Picture 4" descr="Screen Shot 2014-12-03 at 18.05.4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8104" y="3501008"/>
            <a:ext cx="2411204" cy="3114957"/>
          </a:xfrm>
          <a:prstGeom prst="rect">
            <a:avLst/>
          </a:prstGeom>
        </p:spPr>
      </p:pic>
      <p:pic>
        <p:nvPicPr>
          <p:cNvPr id="6" name="Picture 5" descr="Screen Shot 2014-12-03 at 18.06.57.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5576" y="116632"/>
            <a:ext cx="4210372" cy="3096344"/>
          </a:xfrm>
          <a:prstGeom prst="rect">
            <a:avLst/>
          </a:prstGeom>
        </p:spPr>
      </p:pic>
    </p:spTree>
    <p:extLst>
      <p:ext uri="{BB962C8B-B14F-4D97-AF65-F5344CB8AC3E}">
        <p14:creationId xmlns:p14="http://schemas.microsoft.com/office/powerpoint/2010/main" val="4954071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t>49</a:t>
            </a:fld>
            <a:endParaRPr lang="sv-SE"/>
          </a:p>
        </p:txBody>
      </p:sp>
      <p:pic>
        <p:nvPicPr>
          <p:cNvPr id="6" name="Picture 5" descr="CAV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5896" y="1484784"/>
            <a:ext cx="4752528" cy="2908459"/>
          </a:xfrm>
          <a:prstGeom prst="rect">
            <a:avLst/>
          </a:prstGeom>
        </p:spPr>
      </p:pic>
      <p:grpSp>
        <p:nvGrpSpPr>
          <p:cNvPr id="3" name="Group 2"/>
          <p:cNvGrpSpPr/>
          <p:nvPr/>
        </p:nvGrpSpPr>
        <p:grpSpPr>
          <a:xfrm>
            <a:off x="323528" y="4437112"/>
            <a:ext cx="8532440" cy="2060046"/>
            <a:chOff x="323528" y="4437112"/>
            <a:chExt cx="8532440" cy="2060046"/>
          </a:xfrm>
        </p:grpSpPr>
        <p:pic>
          <p:nvPicPr>
            <p:cNvPr id="2" name="Picture 1" descr="Screen Shot 2014-12-04 at 11.52.2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4437112"/>
              <a:ext cx="8532440" cy="2060046"/>
            </a:xfrm>
            <a:prstGeom prst="rect">
              <a:avLst/>
            </a:prstGeom>
          </p:spPr>
        </p:pic>
        <p:sp>
          <p:nvSpPr>
            <p:cNvPr id="7" name="Rectangle 6"/>
            <p:cNvSpPr/>
            <p:nvPr/>
          </p:nvSpPr>
          <p:spPr>
            <a:xfrm>
              <a:off x="395536" y="4437112"/>
              <a:ext cx="8424936" cy="2016969"/>
            </a:xfrm>
            <a:prstGeom prst="rect">
              <a:avLst/>
            </a:prstGeom>
            <a:noFill/>
            <a:ln w="28575"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pic>
        <p:nvPicPr>
          <p:cNvPr id="8" name="Picture 7" descr="Screen Shot 2014-12-11 at 16.32.07.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5576" y="1916832"/>
            <a:ext cx="2675836" cy="1850578"/>
          </a:xfrm>
          <a:prstGeom prst="rect">
            <a:avLst/>
          </a:prstGeom>
        </p:spPr>
      </p:pic>
      <p:sp>
        <p:nvSpPr>
          <p:cNvPr id="10" name="Title 1"/>
          <p:cNvSpPr txBox="1">
            <a:spLocks noGrp="1"/>
          </p:cNvSpPr>
          <p:nvPr>
            <p:ph type="title"/>
          </p:nvPr>
        </p:nvSpPr>
        <p:spPr>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dirty="0" smtClean="0"/>
              <a:t>Overview </a:t>
            </a:r>
            <a:r>
              <a:rPr lang="en-US" dirty="0" err="1" smtClean="0"/>
              <a:t>LoKI</a:t>
            </a:r>
            <a:endParaRPr lang="en-US" dirty="0"/>
          </a:p>
        </p:txBody>
      </p:sp>
    </p:spTree>
    <p:extLst>
      <p:ext uri="{BB962C8B-B14F-4D97-AF65-F5344CB8AC3E}">
        <p14:creationId xmlns:p14="http://schemas.microsoft.com/office/powerpoint/2010/main" val="184880938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t>5</a:t>
            </a:fld>
            <a:endParaRPr lang="sv-SE"/>
          </a:p>
        </p:txBody>
      </p:sp>
      <p:sp>
        <p:nvSpPr>
          <p:cNvPr id="5" name="TextBox 4"/>
          <p:cNvSpPr txBox="1"/>
          <p:nvPr/>
        </p:nvSpPr>
        <p:spPr>
          <a:xfrm>
            <a:off x="2267744" y="2924944"/>
            <a:ext cx="4608512" cy="646331"/>
          </a:xfrm>
          <a:prstGeom prst="rect">
            <a:avLst/>
          </a:prstGeom>
          <a:noFill/>
        </p:spPr>
        <p:txBody>
          <a:bodyPr wrap="square" rtlCol="0">
            <a:spAutoFit/>
          </a:bodyPr>
          <a:lstStyle/>
          <a:p>
            <a:pPr algn="ctr"/>
            <a:r>
              <a:rPr lang="en-US" sz="3600" dirty="0" smtClean="0"/>
              <a:t>Requirements</a:t>
            </a:r>
            <a:endParaRPr lang="en-US" sz="3600" dirty="0"/>
          </a:p>
        </p:txBody>
      </p:sp>
    </p:spTree>
    <p:extLst>
      <p:ext uri="{BB962C8B-B14F-4D97-AF65-F5344CB8AC3E}">
        <p14:creationId xmlns:p14="http://schemas.microsoft.com/office/powerpoint/2010/main" val="9831018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t>50</a:t>
            </a:fld>
            <a:endParaRPr lang="sv-SE"/>
          </a:p>
        </p:txBody>
      </p:sp>
      <p:grpSp>
        <p:nvGrpSpPr>
          <p:cNvPr id="2" name="Group 1"/>
          <p:cNvGrpSpPr/>
          <p:nvPr/>
        </p:nvGrpSpPr>
        <p:grpSpPr>
          <a:xfrm>
            <a:off x="251520" y="3429000"/>
            <a:ext cx="7848872" cy="3024336"/>
            <a:chOff x="251520" y="3429000"/>
            <a:chExt cx="7848872" cy="3024336"/>
          </a:xfrm>
        </p:grpSpPr>
        <p:grpSp>
          <p:nvGrpSpPr>
            <p:cNvPr id="8" name="Group 7"/>
            <p:cNvGrpSpPr/>
            <p:nvPr/>
          </p:nvGrpSpPr>
          <p:grpSpPr>
            <a:xfrm>
              <a:off x="251520" y="3429000"/>
              <a:ext cx="7848872" cy="3014461"/>
              <a:chOff x="0" y="2204864"/>
              <a:chExt cx="9155336" cy="4166589"/>
            </a:xfrm>
          </p:grpSpPr>
          <p:pic>
            <p:nvPicPr>
              <p:cNvPr id="6" name="Picture 5" descr="Screen Shot 2014-12-04 at 14.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04864"/>
                <a:ext cx="9144000" cy="1268711"/>
              </a:xfrm>
              <a:prstGeom prst="rect">
                <a:avLst/>
              </a:prstGeom>
            </p:spPr>
          </p:pic>
          <p:pic>
            <p:nvPicPr>
              <p:cNvPr id="7" name="Picture 6" descr="Screen Shot 2014-12-04 at 14.00.2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36" y="3429000"/>
                <a:ext cx="9144000" cy="2942453"/>
              </a:xfrm>
              <a:prstGeom prst="rect">
                <a:avLst/>
              </a:prstGeom>
            </p:spPr>
          </p:pic>
        </p:grpSp>
        <p:sp>
          <p:nvSpPr>
            <p:cNvPr id="10" name="Rectangle 9"/>
            <p:cNvSpPr/>
            <p:nvPr/>
          </p:nvSpPr>
          <p:spPr>
            <a:xfrm>
              <a:off x="251520" y="3429000"/>
              <a:ext cx="7848872" cy="3024336"/>
            </a:xfrm>
            <a:prstGeom prst="rect">
              <a:avLst/>
            </a:prstGeom>
            <a:noFill/>
            <a:ln w="28575"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pic>
        <p:nvPicPr>
          <p:cNvPr id="9" name="Picture 8" descr="Sample_positioning.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41445" y="1484784"/>
            <a:ext cx="3630547" cy="2664296"/>
          </a:xfrm>
          <a:prstGeom prst="rect">
            <a:avLst/>
          </a:prstGeom>
        </p:spPr>
      </p:pic>
      <p:sp>
        <p:nvSpPr>
          <p:cNvPr id="12" name="Title 1"/>
          <p:cNvSpPr txBox="1">
            <a:spLocks noGrp="1"/>
          </p:cNvSpPr>
          <p:nvPr>
            <p:ph type="title"/>
          </p:nvPr>
        </p:nvSpPr>
        <p:spPr>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dirty="0" smtClean="0"/>
              <a:t>Overview </a:t>
            </a:r>
            <a:r>
              <a:rPr lang="en-US" dirty="0" err="1" smtClean="0"/>
              <a:t>LoKI</a:t>
            </a:r>
            <a:endParaRPr lang="en-US" dirty="0"/>
          </a:p>
        </p:txBody>
      </p:sp>
    </p:spTree>
    <p:extLst>
      <p:ext uri="{BB962C8B-B14F-4D97-AF65-F5344CB8AC3E}">
        <p14:creationId xmlns:p14="http://schemas.microsoft.com/office/powerpoint/2010/main" val="293616028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t>51</a:t>
            </a:fld>
            <a:endParaRPr lang="sv-SE"/>
          </a:p>
        </p:txBody>
      </p:sp>
      <p:grpSp>
        <p:nvGrpSpPr>
          <p:cNvPr id="6" name="Group 5"/>
          <p:cNvGrpSpPr/>
          <p:nvPr/>
        </p:nvGrpSpPr>
        <p:grpSpPr>
          <a:xfrm>
            <a:off x="179513" y="2204864"/>
            <a:ext cx="6336704" cy="4392488"/>
            <a:chOff x="323528" y="1988840"/>
            <a:chExt cx="6365919" cy="4608512"/>
          </a:xfrm>
        </p:grpSpPr>
        <p:pic>
          <p:nvPicPr>
            <p:cNvPr id="3" name="Picture 2" descr="Screen Shot 2014-12-10 at 17.09.3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1988840"/>
              <a:ext cx="6365919" cy="4581128"/>
            </a:xfrm>
            <a:prstGeom prst="rect">
              <a:avLst/>
            </a:prstGeom>
          </p:spPr>
        </p:pic>
        <p:sp>
          <p:nvSpPr>
            <p:cNvPr id="9" name="Rectangle 8"/>
            <p:cNvSpPr/>
            <p:nvPr/>
          </p:nvSpPr>
          <p:spPr>
            <a:xfrm>
              <a:off x="323528" y="1988840"/>
              <a:ext cx="6336704" cy="4608512"/>
            </a:xfrm>
            <a:prstGeom prst="rect">
              <a:avLst/>
            </a:prstGeom>
            <a:noFill/>
            <a:ln w="28575"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pic>
        <p:nvPicPr>
          <p:cNvPr id="2" name="Picture 1" descr="CAV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072" y="1484784"/>
            <a:ext cx="3456384" cy="1730784"/>
          </a:xfrm>
          <a:prstGeom prst="rect">
            <a:avLst/>
          </a:prstGeom>
        </p:spPr>
      </p:pic>
      <p:sp>
        <p:nvSpPr>
          <p:cNvPr id="10" name="Title 1"/>
          <p:cNvSpPr txBox="1">
            <a:spLocks noGrp="1"/>
          </p:cNvSpPr>
          <p:nvPr>
            <p:ph type="title"/>
          </p:nvPr>
        </p:nvSpPr>
        <p:spPr>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dirty="0" smtClean="0"/>
              <a:t>Overview </a:t>
            </a:r>
            <a:r>
              <a:rPr lang="en-US" dirty="0" err="1" smtClean="0"/>
              <a:t>LoKI</a:t>
            </a:r>
            <a:endParaRPr lang="en-US" dirty="0"/>
          </a:p>
        </p:txBody>
      </p:sp>
    </p:spTree>
    <p:extLst>
      <p:ext uri="{BB962C8B-B14F-4D97-AF65-F5344CB8AC3E}">
        <p14:creationId xmlns:p14="http://schemas.microsoft.com/office/powerpoint/2010/main" val="6318602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t>52</a:t>
            </a:fld>
            <a:endParaRPr lang="sv-SE"/>
          </a:p>
        </p:txBody>
      </p:sp>
      <p:sp>
        <p:nvSpPr>
          <p:cNvPr id="6" name="Title 1"/>
          <p:cNvSpPr>
            <a:spLocks noGrp="1"/>
          </p:cNvSpPr>
          <p:nvPr>
            <p:ph type="title"/>
          </p:nvPr>
        </p:nvSpPr>
        <p:spPr/>
        <p:txBody>
          <a:bodyPr/>
          <a:lstStyle/>
          <a:p>
            <a:r>
              <a:rPr lang="en-US" dirty="0" smtClean="0"/>
              <a:t>Overview </a:t>
            </a:r>
            <a:r>
              <a:rPr lang="en-US" dirty="0" err="1" smtClean="0"/>
              <a:t>LoKI</a:t>
            </a:r>
            <a:endParaRPr lang="en-US" dirty="0"/>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6303" y="1988840"/>
            <a:ext cx="4367729" cy="2235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1988840"/>
            <a:ext cx="4688317" cy="2467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nvGrpSpPr>
        <p:grpSpPr>
          <a:xfrm>
            <a:off x="179512" y="5661248"/>
            <a:ext cx="8532440" cy="722361"/>
            <a:chOff x="179512" y="5661248"/>
            <a:chExt cx="8532440" cy="722361"/>
          </a:xfrm>
        </p:grpSpPr>
        <p:pic>
          <p:nvPicPr>
            <p:cNvPr id="5" name="Picture 4" descr="Screen Shot 2014-12-04 at 14.08.56.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512" y="5661248"/>
              <a:ext cx="8532440" cy="722361"/>
            </a:xfrm>
            <a:prstGeom prst="rect">
              <a:avLst/>
            </a:prstGeom>
          </p:spPr>
        </p:pic>
        <p:sp>
          <p:nvSpPr>
            <p:cNvPr id="11" name="Rectangle 10"/>
            <p:cNvSpPr/>
            <p:nvPr/>
          </p:nvSpPr>
          <p:spPr>
            <a:xfrm>
              <a:off x="251520" y="5661248"/>
              <a:ext cx="8424936" cy="720080"/>
            </a:xfrm>
            <a:prstGeom prst="rect">
              <a:avLst/>
            </a:prstGeom>
            <a:noFill/>
            <a:ln w="28575"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18939678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t>53</a:t>
            </a:fld>
            <a:endParaRPr lang="sv-SE"/>
          </a:p>
        </p:txBody>
      </p:sp>
      <p:sp>
        <p:nvSpPr>
          <p:cNvPr id="5" name="TextBox 4"/>
          <p:cNvSpPr txBox="1"/>
          <p:nvPr/>
        </p:nvSpPr>
        <p:spPr>
          <a:xfrm>
            <a:off x="2555776" y="2924944"/>
            <a:ext cx="4104456" cy="646331"/>
          </a:xfrm>
          <a:prstGeom prst="rect">
            <a:avLst/>
          </a:prstGeom>
          <a:noFill/>
        </p:spPr>
        <p:txBody>
          <a:bodyPr wrap="square" rtlCol="0">
            <a:spAutoFit/>
          </a:bodyPr>
          <a:lstStyle/>
          <a:p>
            <a:pPr algn="ctr"/>
            <a:r>
              <a:rPr lang="en-US" sz="3600" dirty="0" smtClean="0"/>
              <a:t>Schedule</a:t>
            </a:r>
            <a:endParaRPr lang="en-US" sz="3600" dirty="0"/>
          </a:p>
        </p:txBody>
      </p:sp>
    </p:spTree>
    <p:extLst>
      <p:ext uri="{BB962C8B-B14F-4D97-AF65-F5344CB8AC3E}">
        <p14:creationId xmlns:p14="http://schemas.microsoft.com/office/powerpoint/2010/main" val="28588344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Schedule – Phases and Milestones</a:t>
            </a:r>
          </a:p>
        </p:txBody>
      </p:sp>
      <p:sp>
        <p:nvSpPr>
          <p:cNvPr id="4" name="Slide Number Placeholder 3"/>
          <p:cNvSpPr>
            <a:spLocks noGrp="1"/>
          </p:cNvSpPr>
          <p:nvPr>
            <p:ph type="sldNum" sz="quarter" idx="12"/>
          </p:nvPr>
        </p:nvSpPr>
        <p:spPr/>
        <p:txBody>
          <a:bodyPr/>
          <a:lstStyle/>
          <a:p>
            <a:fld id="{551115BC-487E-4422-894C-CB7CD3E79223}" type="slidenum">
              <a:rPr lang="sv-SE" smtClean="0"/>
              <a:t>54</a:t>
            </a:fld>
            <a:endParaRPr lang="sv-SE"/>
          </a:p>
        </p:txBody>
      </p:sp>
      <p:graphicFrame>
        <p:nvGraphicFramePr>
          <p:cNvPr id="5" name="Table 4"/>
          <p:cNvGraphicFramePr>
            <a:graphicFrameLocks noGrp="1"/>
          </p:cNvGraphicFramePr>
          <p:nvPr>
            <p:extLst>
              <p:ext uri="{D42A27DB-BD31-4B8C-83A1-F6EECF244321}">
                <p14:modId xmlns:p14="http://schemas.microsoft.com/office/powerpoint/2010/main" val="541472674"/>
              </p:ext>
            </p:extLst>
          </p:nvPr>
        </p:nvGraphicFramePr>
        <p:xfrm>
          <a:off x="467544" y="2279135"/>
          <a:ext cx="8248512" cy="2966720"/>
        </p:xfrm>
        <a:graphic>
          <a:graphicData uri="http://schemas.openxmlformats.org/drawingml/2006/table">
            <a:tbl>
              <a:tblPr firstRow="1" bandRow="1">
                <a:tableStyleId>{5C22544A-7EE6-4342-B048-85BDC9FD1C3A}</a:tableStyleId>
              </a:tblPr>
              <a:tblGrid>
                <a:gridCol w="687376"/>
                <a:gridCol w="687376"/>
                <a:gridCol w="687376"/>
                <a:gridCol w="687376"/>
                <a:gridCol w="687376"/>
                <a:gridCol w="687376"/>
                <a:gridCol w="687376"/>
                <a:gridCol w="687376"/>
                <a:gridCol w="687376"/>
                <a:gridCol w="687376"/>
                <a:gridCol w="687376"/>
                <a:gridCol w="687376"/>
              </a:tblGrid>
              <a:tr h="370840">
                <a:tc gridSpan="2">
                  <a:txBody>
                    <a:bodyPr/>
                    <a:lstStyle/>
                    <a:p>
                      <a:pPr algn="ctr"/>
                      <a:r>
                        <a:rPr lang="en-US"/>
                        <a:t>2014</a:t>
                      </a:r>
                    </a:p>
                  </a:txBody>
                  <a:tcPr/>
                </a:tc>
                <a:tc hMerge="1">
                  <a:txBody>
                    <a:bodyPr/>
                    <a:lstStyle/>
                    <a:p>
                      <a:endParaRPr lang="en-US"/>
                    </a:p>
                  </a:txBody>
                  <a:tcPr/>
                </a:tc>
                <a:tc gridSpan="2">
                  <a:txBody>
                    <a:bodyPr/>
                    <a:lstStyle/>
                    <a:p>
                      <a:pPr algn="ctr"/>
                      <a:r>
                        <a:rPr lang="en-US"/>
                        <a:t>2015</a:t>
                      </a:r>
                    </a:p>
                  </a:txBody>
                  <a:tcPr/>
                </a:tc>
                <a:tc hMerge="1">
                  <a:txBody>
                    <a:bodyPr/>
                    <a:lstStyle/>
                    <a:p>
                      <a:endParaRPr lang="en-US"/>
                    </a:p>
                  </a:txBody>
                  <a:tcPr/>
                </a:tc>
                <a:tc gridSpan="2">
                  <a:txBody>
                    <a:bodyPr/>
                    <a:lstStyle/>
                    <a:p>
                      <a:pPr algn="ctr"/>
                      <a:r>
                        <a:rPr lang="en-US"/>
                        <a:t>2016</a:t>
                      </a:r>
                    </a:p>
                  </a:txBody>
                  <a:tcPr/>
                </a:tc>
                <a:tc hMerge="1">
                  <a:txBody>
                    <a:bodyPr/>
                    <a:lstStyle/>
                    <a:p>
                      <a:endParaRPr lang="en-US"/>
                    </a:p>
                  </a:txBody>
                  <a:tcPr/>
                </a:tc>
                <a:tc gridSpan="2">
                  <a:txBody>
                    <a:bodyPr/>
                    <a:lstStyle/>
                    <a:p>
                      <a:pPr algn="ctr"/>
                      <a:r>
                        <a:rPr lang="en-US"/>
                        <a:t>2017</a:t>
                      </a:r>
                    </a:p>
                  </a:txBody>
                  <a:tcPr/>
                </a:tc>
                <a:tc hMerge="1">
                  <a:txBody>
                    <a:bodyPr/>
                    <a:lstStyle/>
                    <a:p>
                      <a:endParaRPr lang="en-US"/>
                    </a:p>
                  </a:txBody>
                  <a:tcPr/>
                </a:tc>
                <a:tc gridSpan="2">
                  <a:txBody>
                    <a:bodyPr/>
                    <a:lstStyle/>
                    <a:p>
                      <a:pPr algn="ctr"/>
                      <a:r>
                        <a:rPr lang="en-US"/>
                        <a:t>2018</a:t>
                      </a:r>
                    </a:p>
                  </a:txBody>
                  <a:tcPr/>
                </a:tc>
                <a:tc hMerge="1">
                  <a:txBody>
                    <a:bodyPr/>
                    <a:lstStyle/>
                    <a:p>
                      <a:endParaRPr lang="en-US"/>
                    </a:p>
                  </a:txBody>
                  <a:tcPr/>
                </a:tc>
                <a:tc gridSpan="2">
                  <a:txBody>
                    <a:bodyPr/>
                    <a:lstStyle/>
                    <a:p>
                      <a:pPr algn="ctr"/>
                      <a:r>
                        <a:rPr lang="en-US"/>
                        <a:t>2019</a:t>
                      </a:r>
                    </a:p>
                  </a:txBody>
                  <a:tcPr/>
                </a:tc>
                <a:tc hMerge="1">
                  <a:txBody>
                    <a:bodyPr/>
                    <a:lstStyle/>
                    <a:p>
                      <a:endParaRPr lang="en-US"/>
                    </a:p>
                  </a:txBody>
                  <a:tcPr/>
                </a:tc>
              </a:tr>
              <a:tr h="370840">
                <a:tc gridSpan="2">
                  <a:txBody>
                    <a:bodyPr/>
                    <a:lstStyle/>
                    <a:p>
                      <a:r>
                        <a:rPr lang="en-US"/>
                        <a:t>Phase 1</a:t>
                      </a:r>
                    </a:p>
                  </a:txBody>
                  <a:tcPr/>
                </a:tc>
                <a:tc hMerge="1">
                  <a:txBody>
                    <a:bodyPr/>
                    <a:lstStyle/>
                    <a:p>
                      <a:endParaRPr lang="en-US"/>
                    </a:p>
                  </a:txBody>
                  <a:tcPr/>
                </a:tc>
                <a:tc>
                  <a:txBody>
                    <a:bodyPr/>
                    <a:lstStyle/>
                    <a:p>
                      <a:endParaRPr lang="en-US"/>
                    </a:p>
                  </a:txBody>
                  <a:tcPr>
                    <a:solidFill>
                      <a:srgbClr val="FFFFFF"/>
                    </a:solidFill>
                  </a:tcPr>
                </a:tc>
                <a:tc>
                  <a:txBody>
                    <a:bodyPr/>
                    <a:lstStyle/>
                    <a:p>
                      <a:endParaRPr lang="en-US"/>
                    </a:p>
                  </a:txBody>
                  <a:tcPr>
                    <a:solidFill>
                      <a:srgbClr val="FFFFFF"/>
                    </a:solidFill>
                  </a:tcPr>
                </a:tc>
                <a:tc>
                  <a:txBody>
                    <a:bodyPr/>
                    <a:lstStyle/>
                    <a:p>
                      <a:endParaRPr lang="en-US"/>
                    </a:p>
                  </a:txBody>
                  <a:tcPr>
                    <a:solidFill>
                      <a:srgbClr val="FFFFFF"/>
                    </a:solidFill>
                  </a:tcPr>
                </a:tc>
                <a:tc>
                  <a:txBody>
                    <a:bodyPr/>
                    <a:lstStyle/>
                    <a:p>
                      <a:endParaRPr lang="en-US"/>
                    </a:p>
                  </a:txBody>
                  <a:tcPr>
                    <a:solidFill>
                      <a:srgbClr val="FFFFFF"/>
                    </a:solidFill>
                  </a:tcPr>
                </a:tc>
                <a:tc>
                  <a:txBody>
                    <a:bodyPr/>
                    <a:lstStyle/>
                    <a:p>
                      <a:endParaRPr lang="en-US"/>
                    </a:p>
                  </a:txBody>
                  <a:tcPr>
                    <a:solidFill>
                      <a:srgbClr val="FFFFFF"/>
                    </a:solidFill>
                  </a:tcPr>
                </a:tc>
                <a:tc>
                  <a:txBody>
                    <a:bodyPr/>
                    <a:lstStyle/>
                    <a:p>
                      <a:endParaRPr lang="en-US"/>
                    </a:p>
                  </a:txBody>
                  <a:tcPr>
                    <a:solidFill>
                      <a:srgbClr val="FFFFFF"/>
                    </a:solidFill>
                  </a:tcPr>
                </a:tc>
                <a:tc>
                  <a:txBody>
                    <a:bodyPr/>
                    <a:lstStyle/>
                    <a:p>
                      <a:endParaRPr lang="en-US"/>
                    </a:p>
                  </a:txBody>
                  <a:tcPr>
                    <a:solidFill>
                      <a:srgbClr val="FFFFFF"/>
                    </a:solidFill>
                  </a:tcPr>
                </a:tc>
                <a:tc>
                  <a:txBody>
                    <a:bodyPr/>
                    <a:lstStyle/>
                    <a:p>
                      <a:endParaRPr lang="en-US"/>
                    </a:p>
                  </a:txBody>
                  <a:tcPr>
                    <a:solidFill>
                      <a:srgbClr val="FFFFFF"/>
                    </a:solidFill>
                  </a:tcPr>
                </a:tc>
                <a:tc>
                  <a:txBody>
                    <a:bodyPr/>
                    <a:lstStyle/>
                    <a:p>
                      <a:endParaRPr lang="en-US"/>
                    </a:p>
                  </a:txBody>
                  <a:tcPr>
                    <a:solidFill>
                      <a:srgbClr val="FFFFFF"/>
                    </a:solidFill>
                  </a:tcPr>
                </a:tc>
                <a:tc>
                  <a:txBody>
                    <a:bodyPr/>
                    <a:lstStyle/>
                    <a:p>
                      <a:endParaRPr lang="en-US"/>
                    </a:p>
                  </a:txBody>
                  <a:tcPr>
                    <a:solidFill>
                      <a:srgbClr val="FFFFFF"/>
                    </a:solidFill>
                  </a:tcPr>
                </a:tc>
              </a:tr>
              <a:tr h="370840">
                <a:tc>
                  <a:txBody>
                    <a:bodyPr/>
                    <a:lstStyle/>
                    <a:p>
                      <a:endParaRPr lang="en-US"/>
                    </a:p>
                  </a:txBody>
                  <a:tcPr>
                    <a:solidFill>
                      <a:srgbClr val="FFFFFF"/>
                    </a:solidFill>
                  </a:tcPr>
                </a:tc>
                <a:tc>
                  <a:txBody>
                    <a:bodyPr/>
                    <a:lstStyle/>
                    <a:p>
                      <a:endParaRPr lang="en-US"/>
                    </a:p>
                  </a:txBody>
                  <a:tcPr>
                    <a:solidFill>
                      <a:srgbClr val="FFFFFF"/>
                    </a:solidFill>
                  </a:tcPr>
                </a:tc>
                <a:tc gridSpan="10">
                  <a:txBody>
                    <a:bodyPr/>
                    <a:lstStyle/>
                    <a:p>
                      <a:r>
                        <a:rPr lang="en-US"/>
                        <a:t>02 Project</a:t>
                      </a:r>
                      <a:r>
                        <a:rPr lang="en-US" baseline="0"/>
                        <a:t> Management</a:t>
                      </a:r>
                      <a:endParaRPr lang="en-US"/>
                    </a:p>
                  </a:txBody>
                  <a:tcPr>
                    <a:solidFill>
                      <a:schemeClr val="accent2">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70840">
                <a:tc>
                  <a:txBody>
                    <a:bodyPr/>
                    <a:lstStyle/>
                    <a:p>
                      <a:endParaRPr lang="en-US"/>
                    </a:p>
                  </a:txBody>
                  <a:tcPr>
                    <a:solidFill>
                      <a:srgbClr val="FFFFFF"/>
                    </a:solidFill>
                  </a:tcPr>
                </a:tc>
                <a:tc>
                  <a:txBody>
                    <a:bodyPr/>
                    <a:lstStyle/>
                    <a:p>
                      <a:endParaRPr lang="en-US"/>
                    </a:p>
                  </a:txBody>
                  <a:tcPr>
                    <a:solidFill>
                      <a:srgbClr val="FFFFFF"/>
                    </a:solidFill>
                  </a:tcPr>
                </a:tc>
                <a:tc gridSpan="5">
                  <a:txBody>
                    <a:bodyPr/>
                    <a:lstStyle/>
                    <a:p>
                      <a:r>
                        <a:rPr lang="en-US"/>
                        <a:t>03 Design</a:t>
                      </a:r>
                    </a:p>
                  </a:txBody>
                  <a:tcPr>
                    <a:solidFill>
                      <a:schemeClr val="accent3">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endParaRPr lang="en-US"/>
                    </a:p>
                  </a:txBody>
                  <a:tcPr>
                    <a:solidFill>
                      <a:srgbClr val="FFFFFF"/>
                    </a:solidFill>
                  </a:tcPr>
                </a:tc>
                <a:tc>
                  <a:txBody>
                    <a:bodyPr/>
                    <a:lstStyle/>
                    <a:p>
                      <a:endParaRPr lang="en-US"/>
                    </a:p>
                  </a:txBody>
                  <a:tcPr>
                    <a:solidFill>
                      <a:srgbClr val="FFFFFF"/>
                    </a:solidFill>
                  </a:tcPr>
                </a:tc>
                <a:tc>
                  <a:txBody>
                    <a:bodyPr/>
                    <a:lstStyle/>
                    <a:p>
                      <a:endParaRPr lang="en-US"/>
                    </a:p>
                  </a:txBody>
                  <a:tcPr>
                    <a:solidFill>
                      <a:srgbClr val="FFFFFF"/>
                    </a:solidFill>
                  </a:tcPr>
                </a:tc>
                <a:tc>
                  <a:txBody>
                    <a:bodyPr/>
                    <a:lstStyle/>
                    <a:p>
                      <a:endParaRPr lang="en-US"/>
                    </a:p>
                  </a:txBody>
                  <a:tcPr>
                    <a:solidFill>
                      <a:srgbClr val="FFFFFF"/>
                    </a:solidFill>
                  </a:tcPr>
                </a:tc>
                <a:tc>
                  <a:txBody>
                    <a:bodyPr/>
                    <a:lstStyle/>
                    <a:p>
                      <a:endParaRPr lang="en-US"/>
                    </a:p>
                  </a:txBody>
                  <a:tcPr>
                    <a:solidFill>
                      <a:srgbClr val="FFFFFF"/>
                    </a:solidFill>
                  </a:tcPr>
                </a:tc>
              </a:tr>
              <a:tr h="370840">
                <a:tc>
                  <a:txBody>
                    <a:bodyPr/>
                    <a:lstStyle/>
                    <a:p>
                      <a:endParaRPr lang="en-US"/>
                    </a:p>
                  </a:txBody>
                  <a:tcPr>
                    <a:solidFill>
                      <a:srgbClr val="FFFFFF"/>
                    </a:solidFill>
                  </a:tcPr>
                </a:tc>
                <a:tc>
                  <a:txBody>
                    <a:bodyPr/>
                    <a:lstStyle/>
                    <a:p>
                      <a:endParaRPr lang="en-US"/>
                    </a:p>
                  </a:txBody>
                  <a:tcPr>
                    <a:solidFill>
                      <a:srgbClr val="FFFFFF"/>
                    </a:solidFill>
                  </a:tcPr>
                </a:tc>
                <a:tc>
                  <a:txBody>
                    <a:bodyPr/>
                    <a:lstStyle/>
                    <a:p>
                      <a:endParaRPr lang="en-US"/>
                    </a:p>
                  </a:txBody>
                  <a:tcPr>
                    <a:solidFill>
                      <a:srgbClr val="FFFFFF"/>
                    </a:solidFill>
                  </a:tcPr>
                </a:tc>
                <a:tc gridSpan="9">
                  <a:txBody>
                    <a:bodyPr/>
                    <a:lstStyle/>
                    <a:p>
                      <a:r>
                        <a:rPr lang="en-US"/>
                        <a:t>04 Procurement and Fabrication</a:t>
                      </a:r>
                    </a:p>
                  </a:txBody>
                  <a:tcPr>
                    <a:solidFill>
                      <a:schemeClr val="accent4">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70840">
                <a:tc>
                  <a:txBody>
                    <a:bodyPr/>
                    <a:lstStyle/>
                    <a:p>
                      <a:endParaRPr lang="en-US"/>
                    </a:p>
                  </a:txBody>
                  <a:tcPr>
                    <a:solidFill>
                      <a:srgbClr val="FFFFFF"/>
                    </a:solidFill>
                  </a:tcPr>
                </a:tc>
                <a:tc>
                  <a:txBody>
                    <a:bodyPr/>
                    <a:lstStyle/>
                    <a:p>
                      <a:endParaRPr lang="en-US"/>
                    </a:p>
                  </a:txBody>
                  <a:tcPr>
                    <a:solidFill>
                      <a:srgbClr val="FFFFFF"/>
                    </a:solidFill>
                  </a:tcPr>
                </a:tc>
                <a:tc>
                  <a:txBody>
                    <a:bodyPr/>
                    <a:lstStyle/>
                    <a:p>
                      <a:endParaRPr lang="en-US"/>
                    </a:p>
                  </a:txBody>
                  <a:tcPr>
                    <a:solidFill>
                      <a:srgbClr val="FFFFFF"/>
                    </a:solidFill>
                  </a:tcPr>
                </a:tc>
                <a:tc>
                  <a:txBody>
                    <a:bodyPr/>
                    <a:lstStyle/>
                    <a:p>
                      <a:endParaRPr lang="en-US"/>
                    </a:p>
                  </a:txBody>
                  <a:tcPr>
                    <a:solidFill>
                      <a:srgbClr val="FFFFFF"/>
                    </a:solidFill>
                  </a:tcPr>
                </a:tc>
                <a:tc>
                  <a:txBody>
                    <a:bodyPr/>
                    <a:lstStyle/>
                    <a:p>
                      <a:endParaRPr lang="en-US"/>
                    </a:p>
                  </a:txBody>
                  <a:tcPr>
                    <a:solidFill>
                      <a:srgbClr val="FFFFFF"/>
                    </a:solidFill>
                  </a:tcPr>
                </a:tc>
                <a:tc>
                  <a:txBody>
                    <a:bodyPr/>
                    <a:lstStyle/>
                    <a:p>
                      <a:endParaRPr lang="en-US"/>
                    </a:p>
                  </a:txBody>
                  <a:tcPr>
                    <a:solidFill>
                      <a:srgbClr val="FFFFFF"/>
                    </a:solidFill>
                  </a:tcPr>
                </a:tc>
                <a:tc>
                  <a:txBody>
                    <a:bodyPr/>
                    <a:lstStyle/>
                    <a:p>
                      <a:endParaRPr lang="en-US"/>
                    </a:p>
                  </a:txBody>
                  <a:tcPr>
                    <a:solidFill>
                      <a:srgbClr val="FFFFFF"/>
                    </a:solidFill>
                  </a:tcPr>
                </a:tc>
                <a:tc gridSpan="5">
                  <a:txBody>
                    <a:bodyPr/>
                    <a:lstStyle/>
                    <a:p>
                      <a:r>
                        <a:rPr lang="en-US"/>
                        <a:t>05 Installation</a:t>
                      </a:r>
                    </a:p>
                  </a:txBody>
                  <a:tcPr>
                    <a:solidFill>
                      <a:schemeClr val="accent6">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70840">
                <a:tc>
                  <a:txBody>
                    <a:bodyPr/>
                    <a:lstStyle/>
                    <a:p>
                      <a:endParaRPr lang="en-US"/>
                    </a:p>
                  </a:txBody>
                  <a:tcPr>
                    <a:lnB w="12700" cmpd="sng">
                      <a:noFill/>
                    </a:lnB>
                    <a:solidFill>
                      <a:srgbClr val="FFFFFF"/>
                    </a:solidFill>
                  </a:tcPr>
                </a:tc>
                <a:tc>
                  <a:txBody>
                    <a:bodyPr/>
                    <a:lstStyle/>
                    <a:p>
                      <a:endParaRPr lang="en-US"/>
                    </a:p>
                  </a:txBody>
                  <a:tcPr>
                    <a:lnB w="12700" cmpd="sng">
                      <a:noFill/>
                    </a:lnB>
                    <a:solidFill>
                      <a:srgbClr val="FFFFFF"/>
                    </a:solidFill>
                  </a:tcPr>
                </a:tc>
                <a:tc>
                  <a:txBody>
                    <a:bodyPr/>
                    <a:lstStyle/>
                    <a:p>
                      <a:endParaRPr lang="en-US"/>
                    </a:p>
                  </a:txBody>
                  <a:tcPr>
                    <a:lnB w="12700" cmpd="sng">
                      <a:noFill/>
                    </a:lnB>
                    <a:solidFill>
                      <a:srgbClr val="FFFFFF"/>
                    </a:solidFill>
                  </a:tcPr>
                </a:tc>
                <a:tc>
                  <a:txBody>
                    <a:bodyPr/>
                    <a:lstStyle/>
                    <a:p>
                      <a:endParaRPr lang="en-US"/>
                    </a:p>
                  </a:txBody>
                  <a:tcPr>
                    <a:lnB w="12700" cmpd="sng">
                      <a:noFill/>
                    </a:lnB>
                    <a:solidFill>
                      <a:srgbClr val="FFFFFF"/>
                    </a:solidFill>
                  </a:tcPr>
                </a:tc>
                <a:tc>
                  <a:txBody>
                    <a:bodyPr/>
                    <a:lstStyle/>
                    <a:p>
                      <a:endParaRPr lang="en-US"/>
                    </a:p>
                  </a:txBody>
                  <a:tcPr>
                    <a:lnB w="12700" cmpd="sng">
                      <a:noFill/>
                    </a:lnB>
                    <a:solidFill>
                      <a:srgbClr val="FFFFFF"/>
                    </a:solidFill>
                  </a:tcPr>
                </a:tc>
                <a:tc>
                  <a:txBody>
                    <a:bodyPr/>
                    <a:lstStyle/>
                    <a:p>
                      <a:endParaRPr lang="en-US"/>
                    </a:p>
                  </a:txBody>
                  <a:tcPr>
                    <a:lnB w="12700" cmpd="sng">
                      <a:noFill/>
                    </a:lnB>
                    <a:solidFill>
                      <a:srgbClr val="FFFFFF"/>
                    </a:solidFill>
                  </a:tcPr>
                </a:tc>
                <a:tc>
                  <a:txBody>
                    <a:bodyPr/>
                    <a:lstStyle/>
                    <a:p>
                      <a:endParaRPr lang="en-US"/>
                    </a:p>
                  </a:txBody>
                  <a:tcPr>
                    <a:lnB w="12700" cmpd="sng">
                      <a:noFill/>
                    </a:lnB>
                    <a:solidFill>
                      <a:srgbClr val="FFFFFF"/>
                    </a:solidFill>
                  </a:tcPr>
                </a:tc>
                <a:tc>
                  <a:txBody>
                    <a:bodyPr/>
                    <a:lstStyle/>
                    <a:p>
                      <a:endParaRPr lang="en-US"/>
                    </a:p>
                  </a:txBody>
                  <a:tcPr>
                    <a:lnB w="12700" cmpd="sng">
                      <a:noFill/>
                    </a:lnB>
                    <a:solidFill>
                      <a:srgbClr val="FFFFFF"/>
                    </a:solidFill>
                  </a:tcPr>
                </a:tc>
                <a:tc gridSpan="4">
                  <a:txBody>
                    <a:bodyPr/>
                    <a:lstStyle/>
                    <a:p>
                      <a:r>
                        <a:rPr lang="en-US"/>
                        <a:t>06 Cold Commissioning</a:t>
                      </a:r>
                    </a:p>
                  </a:txBody>
                  <a:tcPr>
                    <a:lnB w="12700" cmpd="sng">
                      <a:noFill/>
                    </a:lnB>
                    <a:solidFill>
                      <a:schemeClr val="accent5">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370840">
                <a:tc gridSpan="2">
                  <a:txBody>
                    <a:bodyPr/>
                    <a:lstStyle/>
                    <a:p>
                      <a:pPr algn="ctr"/>
                      <a:r>
                        <a:rPr lang="en-US" sz="1200"/>
                        <a:t>2014</a:t>
                      </a:r>
                    </a:p>
                  </a:txBody>
                  <a:tcPr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gridSpan="2">
                  <a:txBody>
                    <a:bodyPr/>
                    <a:lstStyle/>
                    <a:p>
                      <a:pPr algn="ctr"/>
                      <a:r>
                        <a:rPr lang="en-US" sz="1200"/>
                        <a:t>2015</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gridSpan="2">
                  <a:txBody>
                    <a:bodyPr/>
                    <a:lstStyle/>
                    <a:p>
                      <a:pPr algn="ctr"/>
                      <a:r>
                        <a:rPr lang="en-US" sz="1200"/>
                        <a:t>2016</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gridSpan="2">
                  <a:txBody>
                    <a:bodyPr/>
                    <a:lstStyle/>
                    <a:p>
                      <a:pPr algn="ctr"/>
                      <a:r>
                        <a:rPr lang="en-US" sz="1200"/>
                        <a:t>2017</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gridSpan="2">
                  <a:txBody>
                    <a:bodyPr/>
                    <a:lstStyle/>
                    <a:p>
                      <a:pPr algn="ctr"/>
                      <a:r>
                        <a:rPr lang="en-US" sz="1200"/>
                        <a:t>2018</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tc gridSpan="2">
                  <a:txBody>
                    <a:bodyPr/>
                    <a:lstStyle/>
                    <a:p>
                      <a:pPr algn="ctr"/>
                      <a:r>
                        <a:rPr lang="en-US" sz="1200"/>
                        <a:t>2019</a:t>
                      </a:r>
                    </a:p>
                  </a:txBody>
                  <a:tcPr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tr>
            </a:tbl>
          </a:graphicData>
        </a:graphic>
      </p:graphicFrame>
      <p:sp>
        <p:nvSpPr>
          <p:cNvPr id="6" name="Decision 5"/>
          <p:cNvSpPr/>
          <p:nvPr/>
        </p:nvSpPr>
        <p:spPr>
          <a:xfrm>
            <a:off x="1757565" y="1972841"/>
            <a:ext cx="164353" cy="149412"/>
          </a:xfrm>
          <a:prstGeom prst="flowChartDecisi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Decision 6"/>
          <p:cNvSpPr/>
          <p:nvPr/>
        </p:nvSpPr>
        <p:spPr>
          <a:xfrm>
            <a:off x="4233318" y="1975829"/>
            <a:ext cx="164353" cy="149412"/>
          </a:xfrm>
          <a:prstGeom prst="flowChartDecisi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ecision 7"/>
          <p:cNvSpPr/>
          <p:nvPr/>
        </p:nvSpPr>
        <p:spPr>
          <a:xfrm>
            <a:off x="7893906" y="1972841"/>
            <a:ext cx="164353" cy="149412"/>
          </a:xfrm>
          <a:prstGeom prst="flowChartDecisi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Decision 8"/>
          <p:cNvSpPr/>
          <p:nvPr/>
        </p:nvSpPr>
        <p:spPr>
          <a:xfrm>
            <a:off x="8581582" y="1975829"/>
            <a:ext cx="164353" cy="149412"/>
          </a:xfrm>
          <a:prstGeom prst="flowChartDecisi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1608152" y="1698830"/>
            <a:ext cx="434734" cy="276999"/>
          </a:xfrm>
          <a:prstGeom prst="rect">
            <a:avLst/>
          </a:prstGeom>
          <a:noFill/>
        </p:spPr>
        <p:txBody>
          <a:bodyPr wrap="none" rtlCol="0">
            <a:spAutoFit/>
          </a:bodyPr>
          <a:lstStyle/>
          <a:p>
            <a:r>
              <a:rPr lang="en-US" sz="1200"/>
              <a:t>TG2</a:t>
            </a:r>
          </a:p>
        </p:txBody>
      </p:sp>
      <p:sp>
        <p:nvSpPr>
          <p:cNvPr id="11" name="TextBox 10"/>
          <p:cNvSpPr txBox="1"/>
          <p:nvPr/>
        </p:nvSpPr>
        <p:spPr>
          <a:xfrm>
            <a:off x="4083905" y="1695842"/>
            <a:ext cx="434734" cy="276999"/>
          </a:xfrm>
          <a:prstGeom prst="rect">
            <a:avLst/>
          </a:prstGeom>
          <a:noFill/>
        </p:spPr>
        <p:txBody>
          <a:bodyPr wrap="none" rtlCol="0">
            <a:spAutoFit/>
          </a:bodyPr>
          <a:lstStyle/>
          <a:p>
            <a:r>
              <a:rPr lang="en-US" sz="1200"/>
              <a:t>TG3</a:t>
            </a:r>
          </a:p>
        </p:txBody>
      </p:sp>
      <p:sp>
        <p:nvSpPr>
          <p:cNvPr id="12" name="TextBox 11"/>
          <p:cNvSpPr txBox="1"/>
          <p:nvPr/>
        </p:nvSpPr>
        <p:spPr>
          <a:xfrm>
            <a:off x="7751964" y="1695842"/>
            <a:ext cx="434734" cy="276999"/>
          </a:xfrm>
          <a:prstGeom prst="rect">
            <a:avLst/>
          </a:prstGeom>
          <a:noFill/>
        </p:spPr>
        <p:txBody>
          <a:bodyPr wrap="none" rtlCol="0">
            <a:spAutoFit/>
          </a:bodyPr>
          <a:lstStyle/>
          <a:p>
            <a:r>
              <a:rPr lang="en-US" sz="1200"/>
              <a:t>TG4</a:t>
            </a:r>
          </a:p>
        </p:txBody>
      </p:sp>
      <p:sp>
        <p:nvSpPr>
          <p:cNvPr id="13" name="TextBox 12"/>
          <p:cNvSpPr txBox="1"/>
          <p:nvPr/>
        </p:nvSpPr>
        <p:spPr>
          <a:xfrm>
            <a:off x="8446392" y="1693173"/>
            <a:ext cx="434734" cy="276999"/>
          </a:xfrm>
          <a:prstGeom prst="rect">
            <a:avLst/>
          </a:prstGeom>
          <a:noFill/>
        </p:spPr>
        <p:txBody>
          <a:bodyPr wrap="none" rtlCol="0">
            <a:spAutoFit/>
          </a:bodyPr>
          <a:lstStyle/>
          <a:p>
            <a:r>
              <a:rPr lang="en-US" sz="1200"/>
              <a:t>TG5</a:t>
            </a:r>
          </a:p>
        </p:txBody>
      </p:sp>
      <p:sp>
        <p:nvSpPr>
          <p:cNvPr id="14" name="Decision 13"/>
          <p:cNvSpPr/>
          <p:nvPr/>
        </p:nvSpPr>
        <p:spPr>
          <a:xfrm>
            <a:off x="2470259" y="5304718"/>
            <a:ext cx="164353" cy="149412"/>
          </a:xfrm>
          <a:prstGeom prst="flowChartDecisi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2633668" y="5256314"/>
            <a:ext cx="1666880" cy="246221"/>
          </a:xfrm>
          <a:prstGeom prst="rect">
            <a:avLst/>
          </a:prstGeom>
          <a:noFill/>
        </p:spPr>
        <p:txBody>
          <a:bodyPr wrap="none" rtlCol="0">
            <a:spAutoFit/>
          </a:bodyPr>
          <a:lstStyle/>
          <a:p>
            <a:r>
              <a:rPr lang="en-US" sz="1000"/>
              <a:t>Detector Geometry Decision</a:t>
            </a:r>
          </a:p>
        </p:txBody>
      </p:sp>
      <p:sp>
        <p:nvSpPr>
          <p:cNvPr id="16" name="Decision 15"/>
          <p:cNvSpPr/>
          <p:nvPr/>
        </p:nvSpPr>
        <p:spPr>
          <a:xfrm>
            <a:off x="2476785" y="5591588"/>
            <a:ext cx="164353" cy="149412"/>
          </a:xfrm>
          <a:prstGeom prst="flowChartDecisi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2640194" y="5543184"/>
            <a:ext cx="1680969" cy="246221"/>
          </a:xfrm>
          <a:prstGeom prst="rect">
            <a:avLst/>
          </a:prstGeom>
          <a:noFill/>
        </p:spPr>
        <p:txBody>
          <a:bodyPr wrap="none" rtlCol="0">
            <a:spAutoFit/>
          </a:bodyPr>
          <a:lstStyle/>
          <a:p>
            <a:r>
              <a:rPr lang="en-US" sz="1000"/>
              <a:t>Early Procurement Choppers</a:t>
            </a:r>
          </a:p>
        </p:txBody>
      </p:sp>
      <p:sp>
        <p:nvSpPr>
          <p:cNvPr id="18" name="Decision 17"/>
          <p:cNvSpPr/>
          <p:nvPr/>
        </p:nvSpPr>
        <p:spPr>
          <a:xfrm>
            <a:off x="2875715" y="5895479"/>
            <a:ext cx="164353" cy="149412"/>
          </a:xfrm>
          <a:prstGeom prst="flowChartDecisi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3039124" y="5847075"/>
            <a:ext cx="1512278" cy="246221"/>
          </a:xfrm>
          <a:prstGeom prst="rect">
            <a:avLst/>
          </a:prstGeom>
          <a:noFill/>
        </p:spPr>
        <p:txBody>
          <a:bodyPr wrap="none" rtlCol="0">
            <a:spAutoFit/>
          </a:bodyPr>
          <a:lstStyle/>
          <a:p>
            <a:r>
              <a:rPr lang="en-US" sz="1000"/>
              <a:t>Early Procurement Optics</a:t>
            </a:r>
          </a:p>
        </p:txBody>
      </p:sp>
      <p:sp>
        <p:nvSpPr>
          <p:cNvPr id="20" name="Decision 19"/>
          <p:cNvSpPr/>
          <p:nvPr/>
        </p:nvSpPr>
        <p:spPr>
          <a:xfrm>
            <a:off x="4521518" y="5895479"/>
            <a:ext cx="164353" cy="149412"/>
          </a:xfrm>
          <a:prstGeom prst="flowChartDecisi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4684927" y="5847075"/>
            <a:ext cx="1372453" cy="246221"/>
          </a:xfrm>
          <a:prstGeom prst="rect">
            <a:avLst/>
          </a:prstGeom>
          <a:noFill/>
        </p:spPr>
        <p:txBody>
          <a:bodyPr wrap="none" rtlCol="0">
            <a:spAutoFit/>
          </a:bodyPr>
          <a:lstStyle/>
          <a:p>
            <a:r>
              <a:rPr lang="en-US" sz="1000"/>
              <a:t>Shielding Procurement</a:t>
            </a:r>
          </a:p>
        </p:txBody>
      </p:sp>
      <p:sp>
        <p:nvSpPr>
          <p:cNvPr id="22" name="Decision 21"/>
          <p:cNvSpPr/>
          <p:nvPr/>
        </p:nvSpPr>
        <p:spPr>
          <a:xfrm>
            <a:off x="7976082" y="5591588"/>
            <a:ext cx="164353" cy="149412"/>
          </a:xfrm>
          <a:prstGeom prst="flowChartDecisi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6821349" y="5543184"/>
            <a:ext cx="1154733" cy="246221"/>
          </a:xfrm>
          <a:prstGeom prst="rect">
            <a:avLst/>
          </a:prstGeom>
          <a:noFill/>
        </p:spPr>
        <p:txBody>
          <a:bodyPr wrap="none" rtlCol="0">
            <a:spAutoFit/>
          </a:bodyPr>
          <a:lstStyle/>
          <a:p>
            <a:r>
              <a:rPr lang="en-US" sz="1000"/>
              <a:t>Choppers Installed</a:t>
            </a:r>
          </a:p>
        </p:txBody>
      </p:sp>
      <p:sp>
        <p:nvSpPr>
          <p:cNvPr id="24" name="Decision 23"/>
          <p:cNvSpPr/>
          <p:nvPr/>
        </p:nvSpPr>
        <p:spPr>
          <a:xfrm>
            <a:off x="8291891" y="5304718"/>
            <a:ext cx="164353" cy="149412"/>
          </a:xfrm>
          <a:prstGeom prst="flowChartDecisi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7113947" y="5256314"/>
            <a:ext cx="1167069" cy="246221"/>
          </a:xfrm>
          <a:prstGeom prst="rect">
            <a:avLst/>
          </a:prstGeom>
          <a:noFill/>
        </p:spPr>
        <p:txBody>
          <a:bodyPr wrap="none" rtlCol="0">
            <a:spAutoFit/>
          </a:bodyPr>
          <a:lstStyle/>
          <a:p>
            <a:r>
              <a:rPr lang="en-US" sz="1000"/>
              <a:t>Detectors Installed</a:t>
            </a:r>
          </a:p>
        </p:txBody>
      </p:sp>
      <p:sp>
        <p:nvSpPr>
          <p:cNvPr id="26" name="Decision 25"/>
          <p:cNvSpPr/>
          <p:nvPr/>
        </p:nvSpPr>
        <p:spPr>
          <a:xfrm>
            <a:off x="7711565" y="5895479"/>
            <a:ext cx="164353" cy="149412"/>
          </a:xfrm>
          <a:prstGeom prst="flowChartDecisi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6556832" y="5847075"/>
            <a:ext cx="986042" cy="246221"/>
          </a:xfrm>
          <a:prstGeom prst="rect">
            <a:avLst/>
          </a:prstGeom>
          <a:noFill/>
        </p:spPr>
        <p:txBody>
          <a:bodyPr wrap="none" rtlCol="0">
            <a:spAutoFit/>
          </a:bodyPr>
          <a:lstStyle/>
          <a:p>
            <a:r>
              <a:rPr lang="en-US" sz="1000"/>
              <a:t>Optics Installed</a:t>
            </a:r>
          </a:p>
        </p:txBody>
      </p:sp>
    </p:spTree>
    <p:extLst>
      <p:ext uri="{BB962C8B-B14F-4D97-AF65-F5344CB8AC3E}">
        <p14:creationId xmlns:p14="http://schemas.microsoft.com/office/powerpoint/2010/main" val="36138904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t>55</a:t>
            </a:fld>
            <a:endParaRPr lang="sv-SE"/>
          </a:p>
        </p:txBody>
      </p:sp>
      <p:sp>
        <p:nvSpPr>
          <p:cNvPr id="5" name="TextBox 4"/>
          <p:cNvSpPr txBox="1"/>
          <p:nvPr/>
        </p:nvSpPr>
        <p:spPr>
          <a:xfrm>
            <a:off x="2051720" y="2924944"/>
            <a:ext cx="5040560" cy="646331"/>
          </a:xfrm>
          <a:prstGeom prst="rect">
            <a:avLst/>
          </a:prstGeom>
          <a:noFill/>
        </p:spPr>
        <p:txBody>
          <a:bodyPr wrap="square" rtlCol="0">
            <a:spAutoFit/>
          </a:bodyPr>
          <a:lstStyle/>
          <a:p>
            <a:pPr algn="ctr"/>
            <a:r>
              <a:rPr lang="en-US" sz="3600" dirty="0" smtClean="0"/>
              <a:t>Budget, Staging &amp; In-Kind</a:t>
            </a:r>
            <a:endParaRPr lang="en-US" sz="3600" dirty="0"/>
          </a:p>
        </p:txBody>
      </p:sp>
    </p:spTree>
    <p:extLst>
      <p:ext uri="{BB962C8B-B14F-4D97-AF65-F5344CB8AC3E}">
        <p14:creationId xmlns:p14="http://schemas.microsoft.com/office/powerpoint/2010/main" val="27334594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Budget – Initial Scope</a:t>
            </a:r>
          </a:p>
        </p:txBody>
      </p:sp>
      <p:sp>
        <p:nvSpPr>
          <p:cNvPr id="4" name="Slide Number Placeholder 3"/>
          <p:cNvSpPr>
            <a:spLocks noGrp="1"/>
          </p:cNvSpPr>
          <p:nvPr>
            <p:ph type="sldNum" sz="quarter" idx="12"/>
          </p:nvPr>
        </p:nvSpPr>
        <p:spPr/>
        <p:txBody>
          <a:bodyPr/>
          <a:lstStyle/>
          <a:p>
            <a:fld id="{551115BC-487E-4422-894C-CB7CD3E79223}" type="slidenum">
              <a:rPr lang="sv-SE" smtClean="0"/>
              <a:t>56</a:t>
            </a:fld>
            <a:endParaRPr lang="sv-SE"/>
          </a:p>
        </p:txBody>
      </p:sp>
      <p:sp>
        <p:nvSpPr>
          <p:cNvPr id="6" name="TextBox 5"/>
          <p:cNvSpPr txBox="1"/>
          <p:nvPr/>
        </p:nvSpPr>
        <p:spPr>
          <a:xfrm>
            <a:off x="251520" y="1484784"/>
            <a:ext cx="3960439" cy="2031325"/>
          </a:xfrm>
          <a:prstGeom prst="rect">
            <a:avLst/>
          </a:prstGeom>
          <a:noFill/>
        </p:spPr>
        <p:txBody>
          <a:bodyPr wrap="square" rtlCol="0">
            <a:spAutoFit/>
          </a:bodyPr>
          <a:lstStyle/>
          <a:p>
            <a:pPr marL="285750" indent="-285750">
              <a:buFont typeface="Arial"/>
              <a:buChar char="•"/>
            </a:pPr>
            <a:r>
              <a:rPr lang="en-US"/>
              <a:t>Half detector coverage </a:t>
            </a:r>
          </a:p>
          <a:p>
            <a:pPr marL="285750" indent="-285750">
              <a:buFont typeface="Arial"/>
              <a:buChar char="•"/>
            </a:pPr>
            <a:r>
              <a:rPr lang="en-US"/>
              <a:t>Option to install resolution enhancing choppers</a:t>
            </a:r>
          </a:p>
          <a:p>
            <a:pPr marL="285750" indent="-285750">
              <a:buFont typeface="Arial"/>
              <a:buChar char="•"/>
            </a:pPr>
            <a:r>
              <a:rPr lang="en-US"/>
              <a:t>Basic suite of SE to enable partner experiments</a:t>
            </a:r>
          </a:p>
          <a:p>
            <a:pPr marL="285750" indent="-285750">
              <a:buFont typeface="Arial"/>
              <a:buChar char="•"/>
            </a:pPr>
            <a:endParaRPr lang="en-US"/>
          </a:p>
          <a:p>
            <a:pPr marL="285750" indent="-285750">
              <a:buFont typeface="Arial"/>
              <a:buChar char="•"/>
            </a:pPr>
            <a:r>
              <a:rPr lang="en-US"/>
              <a:t>12.1 M€</a:t>
            </a:r>
          </a:p>
        </p:txBody>
      </p:sp>
      <p:sp>
        <p:nvSpPr>
          <p:cNvPr id="13" name="TextBox 12"/>
          <p:cNvSpPr txBox="1"/>
          <p:nvPr/>
        </p:nvSpPr>
        <p:spPr>
          <a:xfrm>
            <a:off x="5436096" y="4437112"/>
            <a:ext cx="739505" cy="215444"/>
          </a:xfrm>
          <a:prstGeom prst="rect">
            <a:avLst/>
          </a:prstGeom>
          <a:noFill/>
        </p:spPr>
        <p:txBody>
          <a:bodyPr wrap="none" rtlCol="0">
            <a:spAutoFit/>
          </a:bodyPr>
          <a:lstStyle/>
          <a:p>
            <a:r>
              <a:rPr lang="en-US" sz="800"/>
              <a:t>Spend Profile</a:t>
            </a:r>
          </a:p>
        </p:txBody>
      </p:sp>
      <p:pic>
        <p:nvPicPr>
          <p:cNvPr id="3" name="Picture 2"/>
          <p:cNvPicPr>
            <a:picLocks noChangeAspect="1"/>
          </p:cNvPicPr>
          <p:nvPr/>
        </p:nvPicPr>
        <p:blipFill rotWithShape="1">
          <a:blip r:embed="rId2"/>
          <a:srcRect l="1367" t="1615" r="1819" b="840"/>
          <a:stretch/>
        </p:blipFill>
        <p:spPr>
          <a:xfrm>
            <a:off x="4283968" y="1484784"/>
            <a:ext cx="4144079" cy="2723017"/>
          </a:xfrm>
          <a:prstGeom prst="rect">
            <a:avLst/>
          </a:prstGeom>
        </p:spPr>
      </p:pic>
      <p:pic>
        <p:nvPicPr>
          <p:cNvPr id="5" name="Picture 4"/>
          <p:cNvPicPr>
            <a:picLocks noChangeAspect="1"/>
          </p:cNvPicPr>
          <p:nvPr/>
        </p:nvPicPr>
        <p:blipFill rotWithShape="1">
          <a:blip r:embed="rId3"/>
          <a:srcRect l="25466" t="2096" r="24919" b="1570"/>
          <a:stretch/>
        </p:blipFill>
        <p:spPr>
          <a:xfrm>
            <a:off x="7452320" y="4293096"/>
            <a:ext cx="1641288" cy="1713549"/>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2904468927"/>
              </p:ext>
            </p:extLst>
          </p:nvPr>
        </p:nvGraphicFramePr>
        <p:xfrm>
          <a:off x="179512" y="4149080"/>
          <a:ext cx="3929439" cy="2260353"/>
        </p:xfrm>
        <a:graphic>
          <a:graphicData uri="http://schemas.openxmlformats.org/drawingml/2006/table">
            <a:tbl>
              <a:tblPr/>
              <a:tblGrid>
                <a:gridCol w="1973901"/>
                <a:gridCol w="762017"/>
                <a:gridCol w="706932"/>
                <a:gridCol w="486589"/>
              </a:tblGrid>
              <a:tr h="151401">
                <a:tc>
                  <a:txBody>
                    <a:bodyPr/>
                    <a:lstStyle/>
                    <a:p>
                      <a:pPr algn="l" fontAlgn="b"/>
                      <a:endParaRPr lang="en-US" sz="900" b="1" i="0" u="none" strike="noStrike">
                        <a:solidFill>
                          <a:srgbClr val="000000"/>
                        </a:solidFill>
                        <a:effectLst/>
                        <a:latin typeface="Calibri"/>
                      </a:endParaRPr>
                    </a:p>
                  </a:txBody>
                  <a:tcPr marL="10662" marR="10662" marT="10662" marB="0" anchor="b">
                    <a:lnL>
                      <a:noFill/>
                    </a:lnL>
                    <a:lnR>
                      <a:noFill/>
                    </a:lnR>
                    <a:lnT>
                      <a:noFill/>
                    </a:lnT>
                    <a:lnB w="12700" cap="flat" cmpd="sng" algn="ctr">
                      <a:solidFill>
                        <a:scrgbClr r="0" g="0" b="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Calibri"/>
                        </a:rPr>
                        <a:t>Cost</a:t>
                      </a:r>
                    </a:p>
                  </a:txBody>
                  <a:tcPr marL="10662" marR="10662" marT="10662" marB="0" anchor="b">
                    <a:lnL>
                      <a:noFill/>
                    </a:lnL>
                    <a:lnR>
                      <a:noFill/>
                    </a:lnR>
                    <a:lnT>
                      <a:noFill/>
                    </a:lnT>
                    <a:lnB w="12700" cap="flat" cmpd="sng" algn="ctr">
                      <a:solidFill>
                        <a:scrgbClr r="0" g="0" b="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Calibri"/>
                        </a:rPr>
                        <a:t>Work</a:t>
                      </a:r>
                    </a:p>
                  </a:txBody>
                  <a:tcPr marL="10662" marR="10662" marT="10662" marB="0" anchor="b">
                    <a:lnL>
                      <a:noFill/>
                    </a:lnL>
                    <a:lnR>
                      <a:noFill/>
                    </a:lnR>
                    <a:lnT>
                      <a:noFill/>
                    </a:lnT>
                    <a:lnB w="12700" cap="flat" cmpd="sng" algn="ctr">
                      <a:solidFill>
                        <a:scrgbClr r="0" g="0" b="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Calibri"/>
                        </a:rPr>
                        <a:t>FTE</a:t>
                      </a:r>
                    </a:p>
                  </a:txBody>
                  <a:tcPr marL="10662" marR="10662" marT="10662" marB="0" anchor="b">
                    <a:lnL>
                      <a:noFill/>
                    </a:lnL>
                    <a:lnR>
                      <a:noFill/>
                    </a:lnR>
                    <a:lnT>
                      <a:noFill/>
                    </a:lnT>
                    <a:lnB w="12700" cap="flat" cmpd="sng" algn="ctr">
                      <a:solidFill>
                        <a:scrgbClr r="0" g="0" b="0"/>
                      </a:solidFill>
                      <a:prstDash val="solid"/>
                      <a:round/>
                      <a:headEnd type="none" w="med" len="med"/>
                      <a:tailEnd type="none" w="med" len="med"/>
                    </a:lnB>
                  </a:tcPr>
                </a:tc>
              </a:tr>
              <a:tr h="151401">
                <a:tc>
                  <a:txBody>
                    <a:bodyPr/>
                    <a:lstStyle/>
                    <a:p>
                      <a:pPr algn="l" fontAlgn="b"/>
                      <a:r>
                        <a:rPr lang="en-US" sz="900" b="0" i="0" u="none" strike="noStrike">
                          <a:solidFill>
                            <a:srgbClr val="000000"/>
                          </a:solidFill>
                          <a:effectLst/>
                          <a:latin typeface="Calibri"/>
                        </a:rPr>
                        <a:t>01 Shielding</a:t>
                      </a:r>
                    </a:p>
                  </a:txBody>
                  <a:tcPr marL="10662" marR="10662" marT="10662" marB="0" anchor="b">
                    <a:lnL>
                      <a:noFill/>
                    </a:lnL>
                    <a:lnR>
                      <a:noFill/>
                    </a:lnR>
                    <a:lnT w="12700" cap="flat" cmpd="sng" algn="ctr">
                      <a:solidFill>
                        <a:scrgbClr r="0" g="0" b="0"/>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Calibri"/>
                        </a:rPr>
                        <a:t>€1 098 909</a:t>
                      </a:r>
                    </a:p>
                  </a:txBody>
                  <a:tcPr marL="10662" marR="10662" marT="10662" marB="0" anchor="b">
                    <a:lnL>
                      <a:noFill/>
                    </a:lnL>
                    <a:lnR>
                      <a:noFill/>
                    </a:lnR>
                    <a:lnT w="12700" cap="flat" cmpd="sng" algn="ctr">
                      <a:solidFill>
                        <a:scrgbClr r="0" g="0" b="0"/>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Calibri"/>
                        </a:rPr>
                        <a:t>5480</a:t>
                      </a:r>
                    </a:p>
                  </a:txBody>
                  <a:tcPr marL="10662" marR="10662" marT="10662" marB="0" anchor="b">
                    <a:lnL>
                      <a:noFill/>
                    </a:lnL>
                    <a:lnR>
                      <a:noFill/>
                    </a:lnR>
                    <a:lnT w="12700" cap="flat" cmpd="sng" algn="ctr">
                      <a:solidFill>
                        <a:scrgbClr r="0" g="0" b="0"/>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Calibri"/>
                        </a:rPr>
                        <a:t>3.04</a:t>
                      </a:r>
                    </a:p>
                  </a:txBody>
                  <a:tcPr marL="10662" marR="10662" marT="10662" marB="0" anchor="b">
                    <a:lnL>
                      <a:noFill/>
                    </a:lnL>
                    <a:lnR>
                      <a:noFill/>
                    </a:lnR>
                    <a:lnT w="12700" cap="flat" cmpd="sng" algn="ctr">
                      <a:solidFill>
                        <a:scrgbClr r="0" g="0" b="0"/>
                      </a:solidFill>
                      <a:prstDash val="solid"/>
                      <a:round/>
                      <a:headEnd type="none" w="med" len="med"/>
                      <a:tailEnd type="none" w="med" len="med"/>
                    </a:lnT>
                    <a:lnB>
                      <a:noFill/>
                    </a:lnB>
                  </a:tcPr>
                </a:tc>
              </a:tr>
              <a:tr h="151401">
                <a:tc>
                  <a:txBody>
                    <a:bodyPr/>
                    <a:lstStyle/>
                    <a:p>
                      <a:pPr algn="l" fontAlgn="b"/>
                      <a:r>
                        <a:rPr lang="en-US" sz="900" b="0" i="0" u="none" strike="noStrike">
                          <a:solidFill>
                            <a:srgbClr val="000000"/>
                          </a:solidFill>
                          <a:effectLst/>
                          <a:latin typeface="Calibri"/>
                        </a:rPr>
                        <a:t>02 Neutron Optics</a:t>
                      </a:r>
                    </a:p>
                  </a:txBody>
                  <a:tcPr marL="10662" marR="10662" marT="10662" marB="0" anchor="b">
                    <a:lnL>
                      <a:noFill/>
                    </a:lnL>
                    <a:lnR>
                      <a:noFill/>
                    </a:lnR>
                    <a:lnT>
                      <a:noFill/>
                    </a:lnT>
                    <a:lnB>
                      <a:noFill/>
                    </a:lnB>
                  </a:tcPr>
                </a:tc>
                <a:tc>
                  <a:txBody>
                    <a:bodyPr/>
                    <a:lstStyle/>
                    <a:p>
                      <a:pPr algn="r" fontAlgn="b"/>
                      <a:r>
                        <a:rPr lang="en-US" sz="900" b="0" i="0" u="none" strike="noStrike">
                          <a:solidFill>
                            <a:srgbClr val="000000"/>
                          </a:solidFill>
                          <a:effectLst/>
                          <a:latin typeface="Calibri"/>
                        </a:rPr>
                        <a:t>€798 603</a:t>
                      </a:r>
                    </a:p>
                  </a:txBody>
                  <a:tcPr marL="10662" marR="10662" marT="10662" marB="0" anchor="b">
                    <a:lnL>
                      <a:noFill/>
                    </a:lnL>
                    <a:lnR>
                      <a:noFill/>
                    </a:lnR>
                    <a:lnT>
                      <a:noFill/>
                    </a:lnT>
                    <a:lnB>
                      <a:noFill/>
                    </a:lnB>
                  </a:tcPr>
                </a:tc>
                <a:tc>
                  <a:txBody>
                    <a:bodyPr/>
                    <a:lstStyle/>
                    <a:p>
                      <a:pPr algn="r" fontAlgn="b"/>
                      <a:r>
                        <a:rPr lang="en-US" sz="900" b="0" i="0" u="none" strike="noStrike">
                          <a:solidFill>
                            <a:srgbClr val="000000"/>
                          </a:solidFill>
                          <a:effectLst/>
                          <a:latin typeface="Calibri"/>
                        </a:rPr>
                        <a:t>4167</a:t>
                      </a:r>
                    </a:p>
                  </a:txBody>
                  <a:tcPr marL="10662" marR="10662" marT="10662" marB="0" anchor="b">
                    <a:lnL>
                      <a:noFill/>
                    </a:lnL>
                    <a:lnR>
                      <a:noFill/>
                    </a:lnR>
                    <a:lnT>
                      <a:noFill/>
                    </a:lnT>
                    <a:lnB>
                      <a:noFill/>
                    </a:lnB>
                  </a:tcPr>
                </a:tc>
                <a:tc>
                  <a:txBody>
                    <a:bodyPr/>
                    <a:lstStyle/>
                    <a:p>
                      <a:pPr algn="r" fontAlgn="b"/>
                      <a:r>
                        <a:rPr lang="en-US" sz="900" b="0" i="0" u="none" strike="noStrike">
                          <a:solidFill>
                            <a:srgbClr val="000000"/>
                          </a:solidFill>
                          <a:effectLst/>
                          <a:latin typeface="Calibri"/>
                        </a:rPr>
                        <a:t>2.31</a:t>
                      </a:r>
                    </a:p>
                  </a:txBody>
                  <a:tcPr marL="10662" marR="10662" marT="10662" marB="0" anchor="b">
                    <a:lnL>
                      <a:noFill/>
                    </a:lnL>
                    <a:lnR>
                      <a:noFill/>
                    </a:lnR>
                    <a:lnT>
                      <a:noFill/>
                    </a:lnT>
                    <a:lnB>
                      <a:noFill/>
                    </a:lnB>
                  </a:tcPr>
                </a:tc>
              </a:tr>
              <a:tr h="151401">
                <a:tc>
                  <a:txBody>
                    <a:bodyPr/>
                    <a:lstStyle/>
                    <a:p>
                      <a:pPr algn="l" fontAlgn="b"/>
                      <a:r>
                        <a:rPr lang="en-US" sz="900" b="0" i="0" u="none" strike="noStrike">
                          <a:solidFill>
                            <a:srgbClr val="000000"/>
                          </a:solidFill>
                          <a:effectLst/>
                          <a:latin typeface="Calibri"/>
                        </a:rPr>
                        <a:t>03 Choppers</a:t>
                      </a:r>
                    </a:p>
                  </a:txBody>
                  <a:tcPr marL="10662" marR="10662" marT="10662" marB="0" anchor="b">
                    <a:lnL>
                      <a:noFill/>
                    </a:lnL>
                    <a:lnR>
                      <a:noFill/>
                    </a:lnR>
                    <a:lnT>
                      <a:noFill/>
                    </a:lnT>
                    <a:lnB>
                      <a:noFill/>
                    </a:lnB>
                  </a:tcPr>
                </a:tc>
                <a:tc>
                  <a:txBody>
                    <a:bodyPr/>
                    <a:lstStyle/>
                    <a:p>
                      <a:pPr algn="r" fontAlgn="b"/>
                      <a:r>
                        <a:rPr lang="en-US" sz="900" b="0" i="0" u="none" strike="noStrike">
                          <a:solidFill>
                            <a:srgbClr val="000000"/>
                          </a:solidFill>
                          <a:effectLst/>
                          <a:latin typeface="Calibri"/>
                        </a:rPr>
                        <a:t>€876 230</a:t>
                      </a:r>
                    </a:p>
                  </a:txBody>
                  <a:tcPr marL="10662" marR="10662" marT="10662" marB="0" anchor="b">
                    <a:lnL>
                      <a:noFill/>
                    </a:lnL>
                    <a:lnR>
                      <a:noFill/>
                    </a:lnR>
                    <a:lnT>
                      <a:noFill/>
                    </a:lnT>
                    <a:lnB>
                      <a:noFill/>
                    </a:lnB>
                  </a:tcPr>
                </a:tc>
                <a:tc>
                  <a:txBody>
                    <a:bodyPr/>
                    <a:lstStyle/>
                    <a:p>
                      <a:pPr algn="r" fontAlgn="b"/>
                      <a:r>
                        <a:rPr lang="en-US" sz="900" b="0" i="0" u="none" strike="noStrike">
                          <a:solidFill>
                            <a:srgbClr val="000000"/>
                          </a:solidFill>
                          <a:effectLst/>
                          <a:latin typeface="Calibri"/>
                        </a:rPr>
                        <a:t>6904</a:t>
                      </a:r>
                    </a:p>
                  </a:txBody>
                  <a:tcPr marL="10662" marR="10662" marT="10662" marB="0" anchor="b">
                    <a:lnL>
                      <a:noFill/>
                    </a:lnL>
                    <a:lnR>
                      <a:noFill/>
                    </a:lnR>
                    <a:lnT>
                      <a:noFill/>
                    </a:lnT>
                    <a:lnB>
                      <a:noFill/>
                    </a:lnB>
                  </a:tcPr>
                </a:tc>
                <a:tc>
                  <a:txBody>
                    <a:bodyPr/>
                    <a:lstStyle/>
                    <a:p>
                      <a:pPr algn="r" fontAlgn="b"/>
                      <a:r>
                        <a:rPr lang="en-US" sz="900" b="0" i="0" u="none" strike="noStrike">
                          <a:solidFill>
                            <a:srgbClr val="000000"/>
                          </a:solidFill>
                          <a:effectLst/>
                          <a:latin typeface="Calibri"/>
                        </a:rPr>
                        <a:t>3.84</a:t>
                      </a:r>
                    </a:p>
                  </a:txBody>
                  <a:tcPr marL="10662" marR="10662" marT="10662" marB="0" anchor="b">
                    <a:lnL>
                      <a:noFill/>
                    </a:lnL>
                    <a:lnR>
                      <a:noFill/>
                    </a:lnR>
                    <a:lnT>
                      <a:noFill/>
                    </a:lnT>
                    <a:lnB>
                      <a:noFill/>
                    </a:lnB>
                  </a:tcPr>
                </a:tc>
              </a:tr>
              <a:tr h="151401">
                <a:tc>
                  <a:txBody>
                    <a:bodyPr/>
                    <a:lstStyle/>
                    <a:p>
                      <a:pPr algn="l" fontAlgn="b"/>
                      <a:r>
                        <a:rPr lang="en-US" sz="900" b="0" i="0" u="none" strike="noStrike">
                          <a:solidFill>
                            <a:srgbClr val="000000"/>
                          </a:solidFill>
                          <a:effectLst/>
                          <a:latin typeface="Calibri"/>
                        </a:rPr>
                        <a:t>04 Sample Environment</a:t>
                      </a:r>
                    </a:p>
                  </a:txBody>
                  <a:tcPr marL="10662" marR="10662" marT="10662" marB="0" anchor="b">
                    <a:lnL>
                      <a:noFill/>
                    </a:lnL>
                    <a:lnR>
                      <a:noFill/>
                    </a:lnR>
                    <a:lnT>
                      <a:noFill/>
                    </a:lnT>
                    <a:lnB>
                      <a:noFill/>
                    </a:lnB>
                  </a:tcPr>
                </a:tc>
                <a:tc>
                  <a:txBody>
                    <a:bodyPr/>
                    <a:lstStyle/>
                    <a:p>
                      <a:pPr algn="r" fontAlgn="b"/>
                      <a:r>
                        <a:rPr lang="en-US" sz="900" b="0" i="0" u="none" strike="noStrike">
                          <a:solidFill>
                            <a:srgbClr val="000000"/>
                          </a:solidFill>
                          <a:effectLst/>
                          <a:latin typeface="Calibri"/>
                        </a:rPr>
                        <a:t>€370 508</a:t>
                      </a:r>
                    </a:p>
                  </a:txBody>
                  <a:tcPr marL="10662" marR="10662" marT="10662" marB="0" anchor="b">
                    <a:lnL>
                      <a:noFill/>
                    </a:lnL>
                    <a:lnR>
                      <a:noFill/>
                    </a:lnR>
                    <a:lnT>
                      <a:noFill/>
                    </a:lnT>
                    <a:lnB>
                      <a:noFill/>
                    </a:lnB>
                  </a:tcPr>
                </a:tc>
                <a:tc>
                  <a:txBody>
                    <a:bodyPr/>
                    <a:lstStyle/>
                    <a:p>
                      <a:pPr algn="r" fontAlgn="b"/>
                      <a:r>
                        <a:rPr lang="en-US" sz="900" b="0" i="0" u="none" strike="noStrike">
                          <a:solidFill>
                            <a:srgbClr val="000000"/>
                          </a:solidFill>
                          <a:effectLst/>
                          <a:latin typeface="Calibri"/>
                        </a:rPr>
                        <a:t>3603</a:t>
                      </a:r>
                    </a:p>
                  </a:txBody>
                  <a:tcPr marL="10662" marR="10662" marT="10662" marB="0" anchor="b">
                    <a:lnL>
                      <a:noFill/>
                    </a:lnL>
                    <a:lnR>
                      <a:noFill/>
                    </a:lnR>
                    <a:lnT>
                      <a:noFill/>
                    </a:lnT>
                    <a:lnB>
                      <a:noFill/>
                    </a:lnB>
                  </a:tcPr>
                </a:tc>
                <a:tc>
                  <a:txBody>
                    <a:bodyPr/>
                    <a:lstStyle/>
                    <a:p>
                      <a:pPr algn="r" fontAlgn="b"/>
                      <a:r>
                        <a:rPr lang="en-US" sz="900" b="0" i="0" u="none" strike="noStrike">
                          <a:solidFill>
                            <a:srgbClr val="000000"/>
                          </a:solidFill>
                          <a:effectLst/>
                          <a:latin typeface="Calibri"/>
                        </a:rPr>
                        <a:t>2.00</a:t>
                      </a:r>
                    </a:p>
                  </a:txBody>
                  <a:tcPr marL="10662" marR="10662" marT="10662" marB="0" anchor="b">
                    <a:lnL>
                      <a:noFill/>
                    </a:lnL>
                    <a:lnR>
                      <a:noFill/>
                    </a:lnR>
                    <a:lnT>
                      <a:noFill/>
                    </a:lnT>
                    <a:lnB>
                      <a:noFill/>
                    </a:lnB>
                  </a:tcPr>
                </a:tc>
              </a:tr>
              <a:tr h="151401">
                <a:tc>
                  <a:txBody>
                    <a:bodyPr/>
                    <a:lstStyle/>
                    <a:p>
                      <a:pPr algn="l" fontAlgn="b"/>
                      <a:r>
                        <a:rPr lang="en-US" sz="900" b="0" i="0" u="none" strike="noStrike">
                          <a:solidFill>
                            <a:srgbClr val="000000"/>
                          </a:solidFill>
                          <a:effectLst/>
                          <a:latin typeface="Calibri"/>
                        </a:rPr>
                        <a:t>05 Detector and Beam Monitors</a:t>
                      </a:r>
                    </a:p>
                  </a:txBody>
                  <a:tcPr marL="10662" marR="10662" marT="10662" marB="0" anchor="b">
                    <a:lnL>
                      <a:noFill/>
                    </a:lnL>
                    <a:lnR>
                      <a:noFill/>
                    </a:lnR>
                    <a:lnT>
                      <a:noFill/>
                    </a:lnT>
                    <a:lnB>
                      <a:noFill/>
                    </a:lnB>
                  </a:tcPr>
                </a:tc>
                <a:tc>
                  <a:txBody>
                    <a:bodyPr/>
                    <a:lstStyle/>
                    <a:p>
                      <a:pPr algn="r" fontAlgn="b"/>
                      <a:r>
                        <a:rPr lang="en-US" sz="900" b="0" i="0" u="none" strike="noStrike">
                          <a:solidFill>
                            <a:srgbClr val="000000"/>
                          </a:solidFill>
                          <a:effectLst/>
                          <a:latin typeface="Calibri"/>
                        </a:rPr>
                        <a:t>€4 198 620</a:t>
                      </a:r>
                    </a:p>
                  </a:txBody>
                  <a:tcPr marL="10662" marR="10662" marT="10662" marB="0" anchor="b">
                    <a:lnL>
                      <a:noFill/>
                    </a:lnL>
                    <a:lnR>
                      <a:noFill/>
                    </a:lnR>
                    <a:lnT>
                      <a:noFill/>
                    </a:lnT>
                    <a:lnB>
                      <a:noFill/>
                    </a:lnB>
                  </a:tcPr>
                </a:tc>
                <a:tc>
                  <a:txBody>
                    <a:bodyPr/>
                    <a:lstStyle/>
                    <a:p>
                      <a:pPr algn="r" fontAlgn="b"/>
                      <a:r>
                        <a:rPr lang="en-US" sz="900" b="0" i="0" u="none" strike="noStrike">
                          <a:solidFill>
                            <a:srgbClr val="000000"/>
                          </a:solidFill>
                          <a:effectLst/>
                          <a:latin typeface="Calibri"/>
                        </a:rPr>
                        <a:t>30158</a:t>
                      </a:r>
                    </a:p>
                  </a:txBody>
                  <a:tcPr marL="10662" marR="10662" marT="10662" marB="0" anchor="b">
                    <a:lnL>
                      <a:noFill/>
                    </a:lnL>
                    <a:lnR>
                      <a:noFill/>
                    </a:lnR>
                    <a:lnT>
                      <a:noFill/>
                    </a:lnT>
                    <a:lnB>
                      <a:noFill/>
                    </a:lnB>
                  </a:tcPr>
                </a:tc>
                <a:tc>
                  <a:txBody>
                    <a:bodyPr/>
                    <a:lstStyle/>
                    <a:p>
                      <a:pPr algn="r" fontAlgn="b"/>
                      <a:r>
                        <a:rPr lang="en-US" sz="900" b="0" i="0" u="none" strike="noStrike">
                          <a:solidFill>
                            <a:srgbClr val="000000"/>
                          </a:solidFill>
                          <a:effectLst/>
                          <a:latin typeface="Calibri"/>
                        </a:rPr>
                        <a:t>16.75</a:t>
                      </a:r>
                    </a:p>
                  </a:txBody>
                  <a:tcPr marL="10662" marR="10662" marT="10662" marB="0" anchor="b">
                    <a:lnL>
                      <a:noFill/>
                    </a:lnL>
                    <a:lnR>
                      <a:noFill/>
                    </a:lnR>
                    <a:lnT>
                      <a:noFill/>
                    </a:lnT>
                    <a:lnB>
                      <a:noFill/>
                    </a:lnB>
                  </a:tcPr>
                </a:tc>
              </a:tr>
              <a:tr h="151401">
                <a:tc>
                  <a:txBody>
                    <a:bodyPr/>
                    <a:lstStyle/>
                    <a:p>
                      <a:pPr algn="l" fontAlgn="b"/>
                      <a:r>
                        <a:rPr lang="en-US" sz="900" b="0" i="0" u="none" strike="noStrike">
                          <a:solidFill>
                            <a:srgbClr val="000000"/>
                          </a:solidFill>
                          <a:effectLst/>
                          <a:latin typeface="Calibri"/>
                        </a:rPr>
                        <a:t>06 Data Acquisition and Analysis</a:t>
                      </a:r>
                    </a:p>
                  </a:txBody>
                  <a:tcPr marL="10662" marR="10662" marT="10662" marB="0" anchor="b">
                    <a:lnL>
                      <a:noFill/>
                    </a:lnL>
                    <a:lnR>
                      <a:noFill/>
                    </a:lnR>
                    <a:lnT>
                      <a:noFill/>
                    </a:lnT>
                    <a:lnB>
                      <a:noFill/>
                    </a:lnB>
                  </a:tcPr>
                </a:tc>
                <a:tc>
                  <a:txBody>
                    <a:bodyPr/>
                    <a:lstStyle/>
                    <a:p>
                      <a:pPr algn="r" fontAlgn="b"/>
                      <a:r>
                        <a:rPr lang="en-US" sz="900" b="0" i="0" u="none" strike="noStrike">
                          <a:solidFill>
                            <a:srgbClr val="000000"/>
                          </a:solidFill>
                          <a:effectLst/>
                          <a:latin typeface="Calibri"/>
                        </a:rPr>
                        <a:t>€0</a:t>
                      </a:r>
                    </a:p>
                  </a:txBody>
                  <a:tcPr marL="10662" marR="10662" marT="10662" marB="0" anchor="b">
                    <a:lnL>
                      <a:noFill/>
                    </a:lnL>
                    <a:lnR>
                      <a:noFill/>
                    </a:lnR>
                    <a:lnT>
                      <a:noFill/>
                    </a:lnT>
                    <a:lnB>
                      <a:noFill/>
                    </a:lnB>
                  </a:tcPr>
                </a:tc>
                <a:tc>
                  <a:txBody>
                    <a:bodyPr/>
                    <a:lstStyle/>
                    <a:p>
                      <a:pPr algn="r" fontAlgn="b"/>
                      <a:r>
                        <a:rPr lang="en-US" sz="900" b="0" i="0" u="none" strike="noStrike">
                          <a:solidFill>
                            <a:srgbClr val="000000"/>
                          </a:solidFill>
                          <a:effectLst/>
                          <a:latin typeface="Calibri"/>
                        </a:rPr>
                        <a:t>0</a:t>
                      </a:r>
                    </a:p>
                  </a:txBody>
                  <a:tcPr marL="10662" marR="10662" marT="10662" marB="0" anchor="b">
                    <a:lnL>
                      <a:noFill/>
                    </a:lnL>
                    <a:lnR>
                      <a:noFill/>
                    </a:lnR>
                    <a:lnT>
                      <a:noFill/>
                    </a:lnT>
                    <a:lnB>
                      <a:noFill/>
                    </a:lnB>
                  </a:tcPr>
                </a:tc>
                <a:tc>
                  <a:txBody>
                    <a:bodyPr/>
                    <a:lstStyle/>
                    <a:p>
                      <a:pPr algn="r" fontAlgn="b"/>
                      <a:r>
                        <a:rPr lang="en-US" sz="900" b="0" i="0" u="none" strike="noStrike">
                          <a:solidFill>
                            <a:srgbClr val="000000"/>
                          </a:solidFill>
                          <a:effectLst/>
                          <a:latin typeface="Calibri"/>
                        </a:rPr>
                        <a:t>0.00</a:t>
                      </a:r>
                    </a:p>
                  </a:txBody>
                  <a:tcPr marL="10662" marR="10662" marT="10662" marB="0" anchor="b">
                    <a:lnL>
                      <a:noFill/>
                    </a:lnL>
                    <a:lnR>
                      <a:noFill/>
                    </a:lnR>
                    <a:lnT>
                      <a:noFill/>
                    </a:lnT>
                    <a:lnB>
                      <a:noFill/>
                    </a:lnB>
                  </a:tcPr>
                </a:tc>
              </a:tr>
              <a:tr h="151401">
                <a:tc>
                  <a:txBody>
                    <a:bodyPr/>
                    <a:lstStyle/>
                    <a:p>
                      <a:pPr algn="l" fontAlgn="b"/>
                      <a:r>
                        <a:rPr lang="en-US" sz="900" b="0" i="0" u="none" strike="noStrike">
                          <a:solidFill>
                            <a:srgbClr val="000000"/>
                          </a:solidFill>
                          <a:effectLst/>
                          <a:latin typeface="Calibri"/>
                        </a:rPr>
                        <a:t>07 Motion Control and Automation</a:t>
                      </a:r>
                    </a:p>
                  </a:txBody>
                  <a:tcPr marL="10662" marR="10662" marT="10662" marB="0" anchor="b">
                    <a:lnL>
                      <a:noFill/>
                    </a:lnL>
                    <a:lnR>
                      <a:noFill/>
                    </a:lnR>
                    <a:lnT>
                      <a:noFill/>
                    </a:lnT>
                    <a:lnB>
                      <a:noFill/>
                    </a:lnB>
                  </a:tcPr>
                </a:tc>
                <a:tc>
                  <a:txBody>
                    <a:bodyPr/>
                    <a:lstStyle/>
                    <a:p>
                      <a:pPr algn="r" fontAlgn="b"/>
                      <a:r>
                        <a:rPr lang="en-US" sz="900" b="0" i="0" u="none" strike="noStrike">
                          <a:solidFill>
                            <a:srgbClr val="000000"/>
                          </a:solidFill>
                          <a:effectLst/>
                          <a:latin typeface="Calibri"/>
                        </a:rPr>
                        <a:t>€330 912</a:t>
                      </a:r>
                    </a:p>
                  </a:txBody>
                  <a:tcPr marL="10662" marR="10662" marT="10662" marB="0" anchor="b">
                    <a:lnL>
                      <a:noFill/>
                    </a:lnL>
                    <a:lnR>
                      <a:noFill/>
                    </a:lnR>
                    <a:lnT>
                      <a:noFill/>
                    </a:lnT>
                    <a:lnB>
                      <a:noFill/>
                    </a:lnB>
                  </a:tcPr>
                </a:tc>
                <a:tc>
                  <a:txBody>
                    <a:bodyPr/>
                    <a:lstStyle/>
                    <a:p>
                      <a:pPr algn="r" fontAlgn="b"/>
                      <a:r>
                        <a:rPr lang="en-US" sz="900" b="0" i="0" u="none" strike="noStrike">
                          <a:solidFill>
                            <a:srgbClr val="000000"/>
                          </a:solidFill>
                          <a:effectLst/>
                          <a:latin typeface="Calibri"/>
                        </a:rPr>
                        <a:t>4187</a:t>
                      </a:r>
                    </a:p>
                  </a:txBody>
                  <a:tcPr marL="10662" marR="10662" marT="10662" marB="0" anchor="b">
                    <a:lnL>
                      <a:noFill/>
                    </a:lnL>
                    <a:lnR>
                      <a:noFill/>
                    </a:lnR>
                    <a:lnT>
                      <a:noFill/>
                    </a:lnT>
                    <a:lnB>
                      <a:noFill/>
                    </a:lnB>
                  </a:tcPr>
                </a:tc>
                <a:tc>
                  <a:txBody>
                    <a:bodyPr/>
                    <a:lstStyle/>
                    <a:p>
                      <a:pPr algn="r" fontAlgn="b"/>
                      <a:r>
                        <a:rPr lang="en-US" sz="900" b="0" i="0" u="none" strike="noStrike">
                          <a:solidFill>
                            <a:srgbClr val="000000"/>
                          </a:solidFill>
                          <a:effectLst/>
                          <a:latin typeface="Calibri"/>
                        </a:rPr>
                        <a:t>2.33</a:t>
                      </a:r>
                    </a:p>
                  </a:txBody>
                  <a:tcPr marL="10662" marR="10662" marT="10662" marB="0" anchor="b">
                    <a:lnL>
                      <a:noFill/>
                    </a:lnL>
                    <a:lnR>
                      <a:noFill/>
                    </a:lnR>
                    <a:lnT>
                      <a:noFill/>
                    </a:lnT>
                    <a:lnB>
                      <a:noFill/>
                    </a:lnB>
                  </a:tcPr>
                </a:tc>
              </a:tr>
              <a:tr h="292140">
                <a:tc>
                  <a:txBody>
                    <a:bodyPr/>
                    <a:lstStyle/>
                    <a:p>
                      <a:pPr algn="l" fontAlgn="b"/>
                      <a:r>
                        <a:rPr lang="en-US" sz="900" b="0" i="0" u="none" strike="noStrike">
                          <a:solidFill>
                            <a:srgbClr val="000000"/>
                          </a:solidFill>
                          <a:effectLst/>
                          <a:latin typeface="Calibri"/>
                        </a:rPr>
                        <a:t>08 Instrument Specific Technical Equipment</a:t>
                      </a:r>
                    </a:p>
                  </a:txBody>
                  <a:tcPr marL="10662" marR="10662" marT="10662" marB="0" anchor="b">
                    <a:lnL>
                      <a:noFill/>
                    </a:lnL>
                    <a:lnR>
                      <a:noFill/>
                    </a:lnR>
                    <a:lnT>
                      <a:noFill/>
                    </a:lnT>
                    <a:lnB>
                      <a:noFill/>
                    </a:lnB>
                  </a:tcPr>
                </a:tc>
                <a:tc>
                  <a:txBody>
                    <a:bodyPr/>
                    <a:lstStyle/>
                    <a:p>
                      <a:pPr algn="r" fontAlgn="b"/>
                      <a:r>
                        <a:rPr lang="en-US" sz="900" b="0" i="0" u="none" strike="noStrike">
                          <a:solidFill>
                            <a:srgbClr val="000000"/>
                          </a:solidFill>
                          <a:effectLst/>
                          <a:latin typeface="Calibri"/>
                        </a:rPr>
                        <a:t>€3 556 533</a:t>
                      </a:r>
                    </a:p>
                  </a:txBody>
                  <a:tcPr marL="10662" marR="10662" marT="10662" marB="0" anchor="b">
                    <a:lnL>
                      <a:noFill/>
                    </a:lnL>
                    <a:lnR>
                      <a:noFill/>
                    </a:lnR>
                    <a:lnT>
                      <a:noFill/>
                    </a:lnT>
                    <a:lnB>
                      <a:noFill/>
                    </a:lnB>
                  </a:tcPr>
                </a:tc>
                <a:tc>
                  <a:txBody>
                    <a:bodyPr/>
                    <a:lstStyle/>
                    <a:p>
                      <a:pPr algn="r" fontAlgn="b"/>
                      <a:r>
                        <a:rPr lang="en-US" sz="900" b="0" i="0" u="none" strike="noStrike">
                          <a:solidFill>
                            <a:srgbClr val="000000"/>
                          </a:solidFill>
                          <a:effectLst/>
                          <a:latin typeface="Calibri"/>
                        </a:rPr>
                        <a:t>27441</a:t>
                      </a:r>
                    </a:p>
                  </a:txBody>
                  <a:tcPr marL="10662" marR="10662" marT="10662" marB="0" anchor="b">
                    <a:lnL>
                      <a:noFill/>
                    </a:lnL>
                    <a:lnR>
                      <a:noFill/>
                    </a:lnR>
                    <a:lnT>
                      <a:noFill/>
                    </a:lnT>
                    <a:lnB>
                      <a:noFill/>
                    </a:lnB>
                  </a:tcPr>
                </a:tc>
                <a:tc>
                  <a:txBody>
                    <a:bodyPr/>
                    <a:lstStyle/>
                    <a:p>
                      <a:pPr algn="r" fontAlgn="b"/>
                      <a:r>
                        <a:rPr lang="en-US" sz="900" b="0" i="0" u="none" strike="noStrike">
                          <a:solidFill>
                            <a:srgbClr val="000000"/>
                          </a:solidFill>
                          <a:effectLst/>
                          <a:latin typeface="Calibri"/>
                        </a:rPr>
                        <a:t>15.25</a:t>
                      </a:r>
                    </a:p>
                  </a:txBody>
                  <a:tcPr marL="10662" marR="10662" marT="10662" marB="0" anchor="b">
                    <a:lnL>
                      <a:noFill/>
                    </a:lnL>
                    <a:lnR>
                      <a:noFill/>
                    </a:lnR>
                    <a:lnT>
                      <a:noFill/>
                    </a:lnT>
                    <a:lnB>
                      <a:noFill/>
                    </a:lnB>
                  </a:tcPr>
                </a:tc>
              </a:tr>
              <a:tr h="151401">
                <a:tc>
                  <a:txBody>
                    <a:bodyPr/>
                    <a:lstStyle/>
                    <a:p>
                      <a:pPr algn="l" fontAlgn="b"/>
                      <a:r>
                        <a:rPr lang="en-US" sz="900" b="0" i="0" u="none" strike="noStrike">
                          <a:solidFill>
                            <a:srgbClr val="000000"/>
                          </a:solidFill>
                          <a:effectLst/>
                          <a:latin typeface="Calibri"/>
                        </a:rPr>
                        <a:t>09 Instrument Infrastructure</a:t>
                      </a:r>
                    </a:p>
                  </a:txBody>
                  <a:tcPr marL="10662" marR="10662" marT="10662" marB="0" anchor="b">
                    <a:lnL>
                      <a:noFill/>
                    </a:lnL>
                    <a:lnR>
                      <a:noFill/>
                    </a:lnR>
                    <a:lnT>
                      <a:noFill/>
                    </a:lnT>
                    <a:lnB>
                      <a:noFill/>
                    </a:lnB>
                  </a:tcPr>
                </a:tc>
                <a:tc>
                  <a:txBody>
                    <a:bodyPr/>
                    <a:lstStyle/>
                    <a:p>
                      <a:pPr algn="r" fontAlgn="b"/>
                      <a:r>
                        <a:rPr lang="en-US" sz="900" b="0" i="0" u="none" strike="noStrike">
                          <a:solidFill>
                            <a:srgbClr val="000000"/>
                          </a:solidFill>
                          <a:effectLst/>
                          <a:latin typeface="Calibri"/>
                        </a:rPr>
                        <a:t>€796 810</a:t>
                      </a:r>
                    </a:p>
                  </a:txBody>
                  <a:tcPr marL="10662" marR="10662" marT="10662" marB="0" anchor="b">
                    <a:lnL>
                      <a:noFill/>
                    </a:lnL>
                    <a:lnR>
                      <a:noFill/>
                    </a:lnR>
                    <a:lnT>
                      <a:noFill/>
                    </a:lnT>
                    <a:lnB>
                      <a:noFill/>
                    </a:lnB>
                  </a:tcPr>
                </a:tc>
                <a:tc>
                  <a:txBody>
                    <a:bodyPr/>
                    <a:lstStyle/>
                    <a:p>
                      <a:pPr algn="r" fontAlgn="b"/>
                      <a:r>
                        <a:rPr lang="en-US" sz="900" b="0" i="0" u="none" strike="noStrike">
                          <a:solidFill>
                            <a:srgbClr val="000000"/>
                          </a:solidFill>
                          <a:effectLst/>
                          <a:latin typeface="Calibri"/>
                        </a:rPr>
                        <a:t>3380</a:t>
                      </a:r>
                    </a:p>
                  </a:txBody>
                  <a:tcPr marL="10662" marR="10662" marT="10662" marB="0" anchor="b">
                    <a:lnL>
                      <a:noFill/>
                    </a:lnL>
                    <a:lnR>
                      <a:noFill/>
                    </a:lnR>
                    <a:lnT>
                      <a:noFill/>
                    </a:lnT>
                    <a:lnB>
                      <a:noFill/>
                    </a:lnB>
                  </a:tcPr>
                </a:tc>
                <a:tc>
                  <a:txBody>
                    <a:bodyPr/>
                    <a:lstStyle/>
                    <a:p>
                      <a:pPr algn="r" fontAlgn="b"/>
                      <a:r>
                        <a:rPr lang="en-US" sz="900" b="0" i="0" u="none" strike="noStrike">
                          <a:solidFill>
                            <a:srgbClr val="000000"/>
                          </a:solidFill>
                          <a:effectLst/>
                          <a:latin typeface="Calibri"/>
                        </a:rPr>
                        <a:t>1.88</a:t>
                      </a:r>
                    </a:p>
                  </a:txBody>
                  <a:tcPr marL="10662" marR="10662" marT="10662" marB="0" anchor="b">
                    <a:lnL>
                      <a:noFill/>
                    </a:lnL>
                    <a:lnR>
                      <a:noFill/>
                    </a:lnR>
                    <a:lnT>
                      <a:noFill/>
                    </a:lnT>
                    <a:lnB>
                      <a:noFill/>
                    </a:lnB>
                  </a:tcPr>
                </a:tc>
              </a:tr>
              <a:tr h="151401">
                <a:tc>
                  <a:txBody>
                    <a:bodyPr/>
                    <a:lstStyle/>
                    <a:p>
                      <a:pPr algn="l" fontAlgn="b"/>
                      <a:r>
                        <a:rPr lang="en-US" sz="900" b="0" i="0" u="none" strike="noStrike">
                          <a:solidFill>
                            <a:srgbClr val="000000"/>
                          </a:solidFill>
                          <a:effectLst/>
                          <a:latin typeface="Calibri"/>
                        </a:rPr>
                        <a:t>10 Vacuum</a:t>
                      </a:r>
                    </a:p>
                  </a:txBody>
                  <a:tcPr marL="10662" marR="10662" marT="10662" marB="0" anchor="b">
                    <a:lnL>
                      <a:noFill/>
                    </a:lnL>
                    <a:lnR>
                      <a:noFill/>
                    </a:lnR>
                    <a:lnT>
                      <a:noFill/>
                    </a:lnT>
                    <a:lnB>
                      <a:noFill/>
                    </a:lnB>
                  </a:tcPr>
                </a:tc>
                <a:tc>
                  <a:txBody>
                    <a:bodyPr/>
                    <a:lstStyle/>
                    <a:p>
                      <a:pPr algn="r" fontAlgn="b"/>
                      <a:r>
                        <a:rPr lang="en-US" sz="900" b="0" i="0" u="none" strike="noStrike">
                          <a:solidFill>
                            <a:srgbClr val="000000"/>
                          </a:solidFill>
                          <a:effectLst/>
                          <a:latin typeface="Calibri"/>
                        </a:rPr>
                        <a:t>€0</a:t>
                      </a:r>
                    </a:p>
                  </a:txBody>
                  <a:tcPr marL="10662" marR="10662" marT="10662" marB="0" anchor="b">
                    <a:lnL>
                      <a:noFill/>
                    </a:lnL>
                    <a:lnR>
                      <a:noFill/>
                    </a:lnR>
                    <a:lnT>
                      <a:noFill/>
                    </a:lnT>
                    <a:lnB>
                      <a:noFill/>
                    </a:lnB>
                  </a:tcPr>
                </a:tc>
                <a:tc>
                  <a:txBody>
                    <a:bodyPr/>
                    <a:lstStyle/>
                    <a:p>
                      <a:pPr algn="r" fontAlgn="b"/>
                      <a:r>
                        <a:rPr lang="en-US" sz="900" b="0" i="0" u="none" strike="noStrike">
                          <a:solidFill>
                            <a:srgbClr val="000000"/>
                          </a:solidFill>
                          <a:effectLst/>
                          <a:latin typeface="Calibri"/>
                        </a:rPr>
                        <a:t>0</a:t>
                      </a:r>
                    </a:p>
                  </a:txBody>
                  <a:tcPr marL="10662" marR="10662" marT="10662" marB="0" anchor="b">
                    <a:lnL>
                      <a:noFill/>
                    </a:lnL>
                    <a:lnR>
                      <a:noFill/>
                    </a:lnR>
                    <a:lnT>
                      <a:noFill/>
                    </a:lnT>
                    <a:lnB>
                      <a:noFill/>
                    </a:lnB>
                  </a:tcPr>
                </a:tc>
                <a:tc>
                  <a:txBody>
                    <a:bodyPr/>
                    <a:lstStyle/>
                    <a:p>
                      <a:pPr algn="r" fontAlgn="b"/>
                      <a:r>
                        <a:rPr lang="en-US" sz="900" b="0" i="0" u="none" strike="noStrike">
                          <a:solidFill>
                            <a:srgbClr val="000000"/>
                          </a:solidFill>
                          <a:effectLst/>
                          <a:latin typeface="Calibri"/>
                        </a:rPr>
                        <a:t>0.00</a:t>
                      </a:r>
                    </a:p>
                  </a:txBody>
                  <a:tcPr marL="10662" marR="10662" marT="10662" marB="0" anchor="b">
                    <a:lnL>
                      <a:noFill/>
                    </a:lnL>
                    <a:lnR>
                      <a:noFill/>
                    </a:lnR>
                    <a:lnT>
                      <a:noFill/>
                    </a:lnT>
                    <a:lnB>
                      <a:noFill/>
                    </a:lnB>
                  </a:tcPr>
                </a:tc>
              </a:tr>
              <a:tr h="151401">
                <a:tc>
                  <a:txBody>
                    <a:bodyPr/>
                    <a:lstStyle/>
                    <a:p>
                      <a:pPr algn="l" fontAlgn="b"/>
                      <a:r>
                        <a:rPr lang="en-US" sz="900" b="0" i="0" u="none" strike="noStrike">
                          <a:solidFill>
                            <a:srgbClr val="000000"/>
                          </a:solidFill>
                          <a:effectLst/>
                          <a:latin typeface="Calibri"/>
                        </a:rPr>
                        <a:t>11 PSS</a:t>
                      </a:r>
                    </a:p>
                  </a:txBody>
                  <a:tcPr marL="10662" marR="10662" marT="10662" marB="0" anchor="b">
                    <a:lnL>
                      <a:noFill/>
                    </a:lnL>
                    <a:lnR>
                      <a:noFill/>
                    </a:lnR>
                    <a:lnT>
                      <a:noFill/>
                    </a:lnT>
                    <a:lnB>
                      <a:noFill/>
                    </a:lnB>
                  </a:tcPr>
                </a:tc>
                <a:tc>
                  <a:txBody>
                    <a:bodyPr/>
                    <a:lstStyle/>
                    <a:p>
                      <a:pPr algn="r" fontAlgn="b"/>
                      <a:r>
                        <a:rPr lang="en-US" sz="900" b="0" i="0" u="none" strike="noStrike">
                          <a:solidFill>
                            <a:srgbClr val="000000"/>
                          </a:solidFill>
                          <a:effectLst/>
                          <a:latin typeface="Calibri"/>
                        </a:rPr>
                        <a:t>€114 640</a:t>
                      </a:r>
                    </a:p>
                  </a:txBody>
                  <a:tcPr marL="10662" marR="10662" marT="10662" marB="0" anchor="b">
                    <a:lnL>
                      <a:noFill/>
                    </a:lnL>
                    <a:lnR>
                      <a:noFill/>
                    </a:lnR>
                    <a:lnT>
                      <a:noFill/>
                    </a:lnT>
                    <a:lnB>
                      <a:noFill/>
                    </a:lnB>
                  </a:tcPr>
                </a:tc>
                <a:tc>
                  <a:txBody>
                    <a:bodyPr/>
                    <a:lstStyle/>
                    <a:p>
                      <a:pPr algn="r" fontAlgn="b"/>
                      <a:r>
                        <a:rPr lang="en-US" sz="900" b="0" i="0" u="none" strike="noStrike">
                          <a:solidFill>
                            <a:srgbClr val="000000"/>
                          </a:solidFill>
                          <a:effectLst/>
                          <a:latin typeface="Calibri"/>
                        </a:rPr>
                        <a:t>800</a:t>
                      </a:r>
                    </a:p>
                  </a:txBody>
                  <a:tcPr marL="10662" marR="10662" marT="10662" marB="0" anchor="b">
                    <a:lnL>
                      <a:noFill/>
                    </a:lnL>
                    <a:lnR>
                      <a:noFill/>
                    </a:lnR>
                    <a:lnT>
                      <a:noFill/>
                    </a:lnT>
                    <a:lnB>
                      <a:noFill/>
                    </a:lnB>
                  </a:tcPr>
                </a:tc>
                <a:tc>
                  <a:txBody>
                    <a:bodyPr/>
                    <a:lstStyle/>
                    <a:p>
                      <a:pPr algn="r" fontAlgn="b"/>
                      <a:r>
                        <a:rPr lang="en-US" sz="900" b="0" i="0" u="none" strike="noStrike">
                          <a:solidFill>
                            <a:srgbClr val="000000"/>
                          </a:solidFill>
                          <a:effectLst/>
                          <a:latin typeface="Calibri"/>
                        </a:rPr>
                        <a:t>0.44</a:t>
                      </a:r>
                    </a:p>
                  </a:txBody>
                  <a:tcPr marL="10662" marR="10662" marT="10662" marB="0" anchor="b">
                    <a:lnL>
                      <a:noFill/>
                    </a:lnL>
                    <a:lnR>
                      <a:noFill/>
                    </a:lnR>
                    <a:lnT>
                      <a:noFill/>
                    </a:lnT>
                    <a:lnB>
                      <a:noFill/>
                    </a:lnB>
                  </a:tcPr>
                </a:tc>
              </a:tr>
              <a:tr h="151401">
                <a:tc>
                  <a:txBody>
                    <a:bodyPr/>
                    <a:lstStyle/>
                    <a:p>
                      <a:pPr algn="l" fontAlgn="b"/>
                      <a:endParaRPr lang="en-US" sz="900" b="0" i="0" u="none" strike="noStrike">
                        <a:solidFill>
                          <a:srgbClr val="000000"/>
                        </a:solidFill>
                        <a:effectLst/>
                        <a:latin typeface="Calibri"/>
                      </a:endParaRPr>
                    </a:p>
                  </a:txBody>
                  <a:tcPr marL="10662" marR="10662" marT="10662" marB="0" anchor="b">
                    <a:lnL>
                      <a:noFill/>
                    </a:lnL>
                    <a:lnR>
                      <a:noFill/>
                    </a:lnR>
                    <a:lnT>
                      <a:noFill/>
                    </a:lnT>
                    <a:lnB w="12700" cap="flat" cmpd="sng" algn="ctr">
                      <a:solidFill>
                        <a:scrgbClr r="0" g="0" b="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a:endParaRPr>
                    </a:p>
                  </a:txBody>
                  <a:tcPr marL="10662" marR="10662" marT="10662" marB="0" anchor="b">
                    <a:lnL>
                      <a:noFill/>
                    </a:lnL>
                    <a:lnR>
                      <a:noFill/>
                    </a:lnR>
                    <a:lnT>
                      <a:noFill/>
                    </a:lnT>
                    <a:lnB w="12700" cap="flat" cmpd="sng" algn="ctr">
                      <a:solidFill>
                        <a:scrgbClr r="0" g="0" b="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a:endParaRPr>
                    </a:p>
                  </a:txBody>
                  <a:tcPr marL="10662" marR="10662" marT="10662" marB="0" anchor="b">
                    <a:lnL>
                      <a:noFill/>
                    </a:lnL>
                    <a:lnR>
                      <a:noFill/>
                    </a:lnR>
                    <a:lnT>
                      <a:noFill/>
                    </a:lnT>
                    <a:lnB w="12700" cap="flat" cmpd="sng" algn="ctr">
                      <a:solidFill>
                        <a:scrgbClr r="0" g="0" b="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a:endParaRPr>
                    </a:p>
                  </a:txBody>
                  <a:tcPr marL="10662" marR="10662" marT="10662" marB="0" anchor="b">
                    <a:lnL>
                      <a:noFill/>
                    </a:lnL>
                    <a:lnR>
                      <a:noFill/>
                    </a:lnR>
                    <a:lnT>
                      <a:noFill/>
                    </a:lnT>
                    <a:lnB w="12700" cap="flat" cmpd="sng" algn="ctr">
                      <a:solidFill>
                        <a:scrgbClr r="0" g="0" b="0"/>
                      </a:solidFill>
                      <a:prstDash val="solid"/>
                      <a:round/>
                      <a:headEnd type="none" w="med" len="med"/>
                      <a:tailEnd type="none" w="med" len="med"/>
                    </a:lnB>
                  </a:tcPr>
                </a:tc>
              </a:tr>
              <a:tr h="151401">
                <a:tc>
                  <a:txBody>
                    <a:bodyPr/>
                    <a:lstStyle/>
                    <a:p>
                      <a:pPr algn="l" fontAlgn="b"/>
                      <a:r>
                        <a:rPr lang="en-US" sz="900" b="0" i="0" u="none" strike="noStrike">
                          <a:solidFill>
                            <a:srgbClr val="000000"/>
                          </a:solidFill>
                          <a:effectLst/>
                          <a:latin typeface="Calibri"/>
                        </a:rPr>
                        <a:t>Total</a:t>
                      </a:r>
                    </a:p>
                  </a:txBody>
                  <a:tcPr marL="10662" marR="10662" marT="10662" marB="0" anchor="b">
                    <a:lnL>
                      <a:noFill/>
                    </a:lnL>
                    <a:lnR>
                      <a:noFill/>
                    </a:lnR>
                    <a:lnT w="12700" cap="flat" cmpd="sng" algn="ctr">
                      <a:solidFill>
                        <a:scrgbClr r="0" g="0" b="0"/>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Calibri"/>
                        </a:rPr>
                        <a:t>€12 141 765</a:t>
                      </a:r>
                    </a:p>
                  </a:txBody>
                  <a:tcPr marL="10662" marR="10662" marT="10662" marB="0" anchor="b">
                    <a:lnL>
                      <a:noFill/>
                    </a:lnL>
                    <a:lnR>
                      <a:noFill/>
                    </a:lnR>
                    <a:lnT w="12700" cap="flat" cmpd="sng" algn="ctr">
                      <a:solidFill>
                        <a:scrgbClr r="0" g="0" b="0"/>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Calibri"/>
                        </a:rPr>
                        <a:t>86121</a:t>
                      </a:r>
                    </a:p>
                  </a:txBody>
                  <a:tcPr marL="10662" marR="10662" marT="10662" marB="0" anchor="b">
                    <a:lnL>
                      <a:noFill/>
                    </a:lnL>
                    <a:lnR>
                      <a:noFill/>
                    </a:lnR>
                    <a:lnT w="12700" cap="flat" cmpd="sng" algn="ctr">
                      <a:solidFill>
                        <a:scrgbClr r="0" g="0" b="0"/>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Calibri"/>
                        </a:rPr>
                        <a:t>47.84</a:t>
                      </a:r>
                    </a:p>
                  </a:txBody>
                  <a:tcPr marL="10662" marR="10662" marT="10662" marB="0" anchor="b">
                    <a:lnL>
                      <a:noFill/>
                    </a:lnL>
                    <a:lnR>
                      <a:noFill/>
                    </a:lnR>
                    <a:lnT w="12700" cap="flat" cmpd="sng" algn="ctr">
                      <a:solidFill>
                        <a:scrgbClr r="0" g="0" b="0"/>
                      </a:solidFill>
                      <a:prstDash val="solid"/>
                      <a:round/>
                      <a:headEnd type="none" w="med" len="med"/>
                      <a:tailEnd type="none" w="med" len="med"/>
                    </a:lnT>
                    <a:lnB>
                      <a:noFill/>
                    </a:lnB>
                  </a:tcPr>
                </a:tc>
              </a:tr>
            </a:tbl>
          </a:graphicData>
        </a:graphic>
      </p:graphicFrame>
      <p:pic>
        <p:nvPicPr>
          <p:cNvPr id="10" name="Picture 9"/>
          <p:cNvPicPr>
            <a:picLocks noChangeAspect="1"/>
          </p:cNvPicPr>
          <p:nvPr/>
        </p:nvPicPr>
        <p:blipFill rotWithShape="1">
          <a:blip r:embed="rId4"/>
          <a:srcRect l="743" t="1880" r="2011" b="1776"/>
          <a:stretch/>
        </p:blipFill>
        <p:spPr>
          <a:xfrm>
            <a:off x="4283968" y="4653136"/>
            <a:ext cx="3194247" cy="1713355"/>
          </a:xfrm>
          <a:prstGeom prst="rect">
            <a:avLst/>
          </a:prstGeom>
        </p:spPr>
      </p:pic>
    </p:spTree>
    <p:extLst>
      <p:ext uri="{BB962C8B-B14F-4D97-AF65-F5344CB8AC3E}">
        <p14:creationId xmlns:p14="http://schemas.microsoft.com/office/powerpoint/2010/main" val="221739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Staging : Initial to Full Scope</a:t>
            </a:r>
          </a:p>
        </p:txBody>
      </p:sp>
      <p:sp>
        <p:nvSpPr>
          <p:cNvPr id="4" name="Slide Number Placeholder 3"/>
          <p:cNvSpPr>
            <a:spLocks noGrp="1"/>
          </p:cNvSpPr>
          <p:nvPr>
            <p:ph type="sldNum" sz="quarter" idx="12"/>
          </p:nvPr>
        </p:nvSpPr>
        <p:spPr/>
        <p:txBody>
          <a:bodyPr/>
          <a:lstStyle/>
          <a:p>
            <a:fld id="{551115BC-487E-4422-894C-CB7CD3E79223}" type="slidenum">
              <a:rPr lang="sv-SE" smtClean="0"/>
              <a:t>57</a:t>
            </a:fld>
            <a:endParaRPr lang="sv-SE"/>
          </a:p>
        </p:txBody>
      </p:sp>
      <p:sp>
        <p:nvSpPr>
          <p:cNvPr id="5" name="Rectangle 4"/>
          <p:cNvSpPr/>
          <p:nvPr/>
        </p:nvSpPr>
        <p:spPr>
          <a:xfrm>
            <a:off x="683568" y="1916832"/>
            <a:ext cx="7128792" cy="3416320"/>
          </a:xfrm>
          <a:prstGeom prst="rect">
            <a:avLst/>
          </a:prstGeom>
        </p:spPr>
        <p:txBody>
          <a:bodyPr wrap="square">
            <a:spAutoFit/>
          </a:bodyPr>
          <a:lstStyle/>
          <a:p>
            <a:pPr marL="285750" indent="-285750">
              <a:buFont typeface="Arial"/>
              <a:buChar char="•"/>
            </a:pPr>
            <a:r>
              <a:rPr lang="en-GB"/>
              <a:t>The additional fit out of the remaining detector coverage, as foreseen in the full scope, would cost approximately 1.5 M€ on the assumption that while detectors would be cheaper by then, there would be additional manpower costs for restarting work. This could be paid for from a combination of operations budget and/or external grants.</a:t>
            </a:r>
          </a:p>
          <a:p>
            <a:pPr marL="285750" indent="-285750">
              <a:buFont typeface="Arial"/>
              <a:buChar char="•"/>
            </a:pPr>
            <a:endParaRPr lang="en-US"/>
          </a:p>
          <a:p>
            <a:pPr marL="285750" indent="-285750">
              <a:buFont typeface="Arial"/>
              <a:buChar char="•"/>
            </a:pPr>
            <a:r>
              <a:rPr lang="en-GB"/>
              <a:t>Adding the resolution choppers would cost around 400 k€ and is something that we could envisage obtaining from external funding.</a:t>
            </a:r>
          </a:p>
          <a:p>
            <a:pPr marL="285750" indent="-285750">
              <a:buFont typeface="Arial"/>
              <a:buChar char="•"/>
            </a:pPr>
            <a:endParaRPr lang="en-US"/>
          </a:p>
          <a:p>
            <a:pPr marL="285750" indent="-285750">
              <a:buFont typeface="Arial"/>
              <a:buChar char="•"/>
            </a:pPr>
            <a:r>
              <a:rPr lang="en-GB"/>
              <a:t>Sample environment would be paid for from an on-going programme using a combination of operations funds, external grants and collaborations with users.</a:t>
            </a:r>
            <a:endParaRPr lang="en-US"/>
          </a:p>
        </p:txBody>
      </p:sp>
    </p:spTree>
    <p:extLst>
      <p:ext uri="{BB962C8B-B14F-4D97-AF65-F5344CB8AC3E}">
        <p14:creationId xmlns:p14="http://schemas.microsoft.com/office/powerpoint/2010/main" val="20795615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In-Kind</a:t>
            </a:r>
          </a:p>
        </p:txBody>
      </p:sp>
      <p:sp>
        <p:nvSpPr>
          <p:cNvPr id="3" name="Content Placeholder 2"/>
          <p:cNvSpPr>
            <a:spLocks noGrp="1"/>
          </p:cNvSpPr>
          <p:nvPr>
            <p:ph idx="1"/>
          </p:nvPr>
        </p:nvSpPr>
        <p:spPr/>
        <p:txBody>
          <a:bodyPr/>
          <a:lstStyle/>
          <a:p>
            <a:r>
              <a:rPr lang="en-US"/>
              <a:t>Key partner : ESS Bilbao</a:t>
            </a:r>
          </a:p>
          <a:p>
            <a:pPr lvl="1"/>
            <a:r>
              <a:rPr lang="en-US"/>
              <a:t>Labour : 2</a:t>
            </a:r>
            <a:r>
              <a:rPr lang="en-US" baseline="30000"/>
              <a:t>nd</a:t>
            </a:r>
            <a:r>
              <a:rPr lang="en-US"/>
              <a:t> engineer and drafting support</a:t>
            </a:r>
          </a:p>
          <a:p>
            <a:pPr lvl="1"/>
            <a:r>
              <a:rPr lang="en-US"/>
              <a:t>Mechanical components:</a:t>
            </a:r>
          </a:p>
          <a:p>
            <a:pPr lvl="2"/>
            <a:r>
              <a:rPr lang="en-US"/>
              <a:t>Detector vacuum vessel</a:t>
            </a:r>
          </a:p>
          <a:p>
            <a:pPr lvl="2"/>
            <a:r>
              <a:rPr lang="en-US"/>
              <a:t>Collimation and Aperture changers</a:t>
            </a:r>
          </a:p>
          <a:p>
            <a:r>
              <a:rPr lang="en-US"/>
              <a:t>Key Partner : Italy</a:t>
            </a:r>
          </a:p>
          <a:p>
            <a:pPr lvl="1"/>
            <a:r>
              <a:rPr lang="en-US"/>
              <a:t>Detectors : 90% of hardware in-kind</a:t>
            </a:r>
          </a:p>
        </p:txBody>
      </p:sp>
      <p:sp>
        <p:nvSpPr>
          <p:cNvPr id="4" name="Slide Number Placeholder 3"/>
          <p:cNvSpPr>
            <a:spLocks noGrp="1"/>
          </p:cNvSpPr>
          <p:nvPr>
            <p:ph type="sldNum" sz="quarter" idx="12"/>
          </p:nvPr>
        </p:nvSpPr>
        <p:spPr/>
        <p:txBody>
          <a:bodyPr/>
          <a:lstStyle/>
          <a:p>
            <a:fld id="{551115BC-487E-4422-894C-CB7CD3E79223}" type="slidenum">
              <a:rPr lang="sv-SE" smtClean="0"/>
              <a:t>58</a:t>
            </a:fld>
            <a:endParaRPr lang="sv-SE"/>
          </a:p>
        </p:txBody>
      </p:sp>
    </p:spTree>
    <p:extLst>
      <p:ext uri="{BB962C8B-B14F-4D97-AF65-F5344CB8AC3E}">
        <p14:creationId xmlns:p14="http://schemas.microsoft.com/office/powerpoint/2010/main" val="7455695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551115BC-487E-4422-894C-CB7CD3E79223}" type="slidenum">
              <a:rPr lang="sv-SE" smtClean="0"/>
              <a:t>59</a:t>
            </a:fld>
            <a:endParaRPr lang="sv-SE"/>
          </a:p>
        </p:txBody>
      </p:sp>
    </p:spTree>
    <p:extLst>
      <p:ext uri="{BB962C8B-B14F-4D97-AF65-F5344CB8AC3E}">
        <p14:creationId xmlns:p14="http://schemas.microsoft.com/office/powerpoint/2010/main" val="21513938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Down Arrow 18"/>
          <p:cNvSpPr/>
          <p:nvPr/>
        </p:nvSpPr>
        <p:spPr>
          <a:xfrm>
            <a:off x="5004048" y="3429000"/>
            <a:ext cx="363956" cy="864096"/>
          </a:xfrm>
          <a:prstGeom prst="downArrow">
            <a:avLst/>
          </a:prstGeom>
          <a:solidFill>
            <a:srgbClr val="0094C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p:txBody>
          <a:bodyPr/>
          <a:lstStyle/>
          <a:p>
            <a:r>
              <a:rPr lang="en-US"/>
              <a:t>Requirements</a:t>
            </a:r>
          </a:p>
        </p:txBody>
      </p:sp>
      <p:sp>
        <p:nvSpPr>
          <p:cNvPr id="4" name="Slide Number Placeholder 3"/>
          <p:cNvSpPr>
            <a:spLocks noGrp="1"/>
          </p:cNvSpPr>
          <p:nvPr>
            <p:ph type="sldNum" sz="quarter" idx="12"/>
          </p:nvPr>
        </p:nvSpPr>
        <p:spPr/>
        <p:txBody>
          <a:bodyPr/>
          <a:lstStyle/>
          <a:p>
            <a:fld id="{551115BC-487E-4422-894C-CB7CD3E79223}" type="slidenum">
              <a:rPr lang="sv-SE" smtClean="0"/>
              <a:t>6</a:t>
            </a:fld>
            <a:endParaRPr lang="sv-SE"/>
          </a:p>
        </p:txBody>
      </p:sp>
      <p:sp>
        <p:nvSpPr>
          <p:cNvPr id="5" name="Rectangle 4"/>
          <p:cNvSpPr>
            <a:spLocks/>
          </p:cNvSpPr>
          <p:nvPr/>
        </p:nvSpPr>
        <p:spPr bwMode="auto">
          <a:xfrm>
            <a:off x="107505" y="1628801"/>
            <a:ext cx="8856984" cy="360040"/>
          </a:xfrm>
          <a:prstGeom prst="rect">
            <a:avLst/>
          </a:prstGeom>
          <a:noFill/>
          <a:ln w="127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40639" bIns="0"/>
          <a:lstStyle/>
          <a:p>
            <a:pPr marL="39688" algn="ctr"/>
            <a:r>
              <a:rPr lang="en-US">
                <a:solidFill>
                  <a:schemeClr val="tx1"/>
                </a:solidFill>
                <a:ea typeface="ＭＳ Ｐゴシック" charset="0"/>
                <a:cs typeface="Gill Sans" charset="0"/>
              </a:rPr>
              <a:t>A broad Q range, high flux SANS instrument for soft matter, bio-science and materials science</a:t>
            </a:r>
          </a:p>
        </p:txBody>
      </p:sp>
      <p:sp>
        <p:nvSpPr>
          <p:cNvPr id="6" name="Rectangle 5"/>
          <p:cNvSpPr>
            <a:spLocks/>
          </p:cNvSpPr>
          <p:nvPr/>
        </p:nvSpPr>
        <p:spPr bwMode="auto">
          <a:xfrm>
            <a:off x="179512" y="2420888"/>
            <a:ext cx="4608512" cy="1440160"/>
          </a:xfrm>
          <a:prstGeom prst="rect">
            <a:avLst/>
          </a:prstGeom>
          <a:noFill/>
          <a:ln w="12700" cap="flat">
            <a:solidFill>
              <a:schemeClr val="tx1"/>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40639" bIns="0"/>
          <a:lstStyle/>
          <a:p>
            <a:pPr marL="39688" algn="ctr"/>
            <a:r>
              <a:rPr lang="en-US" sz="1100" i="1">
                <a:solidFill>
                  <a:schemeClr val="tx1"/>
                </a:solidFill>
                <a:ea typeface="ＭＳ Ｐゴシック" charset="0"/>
                <a:cs typeface="Gill Sans" charset="0"/>
              </a:rPr>
              <a:t>Science Based Goals</a:t>
            </a:r>
          </a:p>
          <a:p>
            <a:pPr marL="39688" algn="ctr"/>
            <a:endParaRPr lang="en-US" sz="1100" i="1">
              <a:solidFill>
                <a:schemeClr val="tx1"/>
              </a:solidFill>
              <a:ea typeface="ＭＳ Ｐゴシック" charset="0"/>
              <a:cs typeface="Gill Sans" charset="0"/>
            </a:endParaRPr>
          </a:p>
          <a:p>
            <a:pPr marL="39688">
              <a:buSzPct val="125000"/>
              <a:buFont typeface="Gill Sans" charset="0"/>
              <a:buChar char="•"/>
            </a:pPr>
            <a:r>
              <a:rPr lang="en-US" sz="1100">
                <a:solidFill>
                  <a:schemeClr val="tx1"/>
                </a:solidFill>
                <a:ea typeface="ＭＳ Ｐゴシック" charset="0"/>
                <a:cs typeface="Gill Sans" charset="0"/>
              </a:rPr>
              <a:t>Rapid data collection / short counting times to enable </a:t>
            </a:r>
            <a:r>
              <a:rPr lang="en-US" sz="1100">
                <a:solidFill>
                  <a:srgbClr val="FF0000"/>
                </a:solidFill>
                <a:ea typeface="ＭＳ Ｐゴシック" charset="0"/>
                <a:cs typeface="Gill Sans" charset="0"/>
              </a:rPr>
              <a:t>kinetics</a:t>
            </a:r>
            <a:endParaRPr lang="en-US" sz="1100">
              <a:solidFill>
                <a:schemeClr val="tx1"/>
              </a:solidFill>
              <a:ea typeface="ＭＳ Ｐゴシック" charset="0"/>
              <a:cs typeface="Gill Sans" charset="0"/>
            </a:endParaRPr>
          </a:p>
          <a:p>
            <a:pPr marL="39688">
              <a:buSzPct val="125000"/>
              <a:buFont typeface="Gill Sans" charset="0"/>
              <a:buChar char="•"/>
            </a:pPr>
            <a:r>
              <a:rPr lang="en-US" sz="1100">
                <a:solidFill>
                  <a:schemeClr val="tx1"/>
                </a:solidFill>
                <a:ea typeface="ＭＳ Ｐゴシック" charset="0"/>
                <a:cs typeface="Gill Sans" charset="0"/>
              </a:rPr>
              <a:t>Probe broad size range to examine </a:t>
            </a:r>
            <a:r>
              <a:rPr lang="en-US" sz="1100">
                <a:solidFill>
                  <a:srgbClr val="FF0000"/>
                </a:solidFill>
                <a:ea typeface="ＭＳ Ｐゴシック" charset="0"/>
                <a:cs typeface="Gill Sans" charset="0"/>
              </a:rPr>
              <a:t>hierarchical structures</a:t>
            </a:r>
          </a:p>
          <a:p>
            <a:pPr marL="39688">
              <a:buSzPct val="125000"/>
              <a:buFont typeface="Gill Sans" charset="0"/>
              <a:buChar char="•"/>
            </a:pPr>
            <a:r>
              <a:rPr lang="en-US" sz="1100">
                <a:solidFill>
                  <a:schemeClr val="tx1"/>
                </a:solidFill>
                <a:ea typeface="ＭＳ Ｐゴシック" charset="0"/>
                <a:cs typeface="Gill Sans" charset="0"/>
              </a:rPr>
              <a:t>Small sample volumes for </a:t>
            </a:r>
            <a:r>
              <a:rPr lang="en-US" sz="1100">
                <a:solidFill>
                  <a:srgbClr val="FF0000"/>
                </a:solidFill>
                <a:ea typeface="ＭＳ Ｐゴシック" charset="0"/>
                <a:cs typeface="Gill Sans" charset="0"/>
              </a:rPr>
              <a:t>scanning</a:t>
            </a:r>
            <a:r>
              <a:rPr lang="en-US" sz="1100">
                <a:ea typeface="ＭＳ Ｐゴシック" charset="0"/>
                <a:cs typeface="Gill Sans" charset="0"/>
              </a:rPr>
              <a:t>, </a:t>
            </a:r>
            <a:r>
              <a:rPr lang="en-US" sz="1100">
                <a:solidFill>
                  <a:srgbClr val="FF0000"/>
                </a:solidFill>
                <a:ea typeface="ＭＳ Ｐゴシック" charset="0"/>
                <a:cs typeface="Gill Sans" charset="0"/>
              </a:rPr>
              <a:t>biological </a:t>
            </a:r>
            <a:r>
              <a:rPr lang="en-US" sz="1100">
                <a:ea typeface="ＭＳ Ｐゴシック" charset="0"/>
                <a:cs typeface="Gill Sans" charset="0"/>
              </a:rPr>
              <a:t>and </a:t>
            </a:r>
            <a:r>
              <a:rPr lang="en-US" sz="1100">
                <a:solidFill>
                  <a:srgbClr val="FF0000"/>
                </a:solidFill>
                <a:ea typeface="ＭＳ Ｐゴシック" charset="0"/>
                <a:cs typeface="Gill Sans" charset="0"/>
              </a:rPr>
              <a:t>complex</a:t>
            </a:r>
            <a:r>
              <a:rPr lang="en-US" sz="1100">
                <a:ea typeface="ＭＳ Ｐゴシック" charset="0"/>
                <a:cs typeface="Gill Sans" charset="0"/>
              </a:rPr>
              <a:t> samples</a:t>
            </a:r>
            <a:endParaRPr lang="en-US" sz="1100">
              <a:solidFill>
                <a:schemeClr val="tx1"/>
              </a:solidFill>
              <a:ea typeface="ＭＳ Ｐゴシック" charset="0"/>
              <a:cs typeface="Gill Sans" charset="0"/>
            </a:endParaRPr>
          </a:p>
          <a:p>
            <a:pPr marL="39688">
              <a:buSzPct val="125000"/>
              <a:buFont typeface="Gill Sans" charset="0"/>
              <a:buChar char="•"/>
            </a:pPr>
            <a:r>
              <a:rPr lang="en-US" sz="1100">
                <a:solidFill>
                  <a:schemeClr val="tx1"/>
                </a:solidFill>
                <a:ea typeface="ＭＳ Ｐゴシック" charset="0"/>
                <a:cs typeface="Gill Sans" charset="0"/>
              </a:rPr>
              <a:t>Integrated flexible sample environment for </a:t>
            </a:r>
            <a:r>
              <a:rPr lang="en-US" sz="1100">
                <a:solidFill>
                  <a:srgbClr val="FF0000"/>
                </a:solidFill>
                <a:ea typeface="ＭＳ Ｐゴシック" charset="0"/>
                <a:cs typeface="Gill Sans" charset="0"/>
              </a:rPr>
              <a:t>non-equilibrium</a:t>
            </a:r>
            <a:r>
              <a:rPr lang="en-US" sz="1100">
                <a:solidFill>
                  <a:schemeClr val="tx1"/>
                </a:solidFill>
                <a:ea typeface="ＭＳ Ｐゴシック" charset="0"/>
                <a:cs typeface="Gill Sans" charset="0"/>
              </a:rPr>
              <a:t> studies</a:t>
            </a:r>
          </a:p>
          <a:p>
            <a:pPr marL="39688">
              <a:buSzPct val="125000"/>
              <a:buFont typeface="Gill Sans" charset="0"/>
              <a:buChar char="•"/>
            </a:pPr>
            <a:r>
              <a:rPr lang="en-US" sz="1100">
                <a:ea typeface="ＭＳ Ｐゴシック" charset="0"/>
                <a:cs typeface="Gill Sans" charset="0"/>
              </a:rPr>
              <a:t>Integration of complementary techniques </a:t>
            </a:r>
            <a:r>
              <a:rPr lang="en-US" sz="1100">
                <a:solidFill>
                  <a:srgbClr val="FF0000"/>
                </a:solidFill>
                <a:ea typeface="ＭＳ Ｐゴシック" charset="0"/>
                <a:cs typeface="Gill Sans" charset="0"/>
              </a:rPr>
              <a:t>experimentally </a:t>
            </a:r>
            <a:r>
              <a:rPr lang="en-US" sz="1100">
                <a:ea typeface="ＭＳ Ｐゴシック" charset="0"/>
                <a:cs typeface="Gill Sans" charset="0"/>
              </a:rPr>
              <a:t>and in </a:t>
            </a:r>
            <a:r>
              <a:rPr lang="en-US" sz="1100">
                <a:solidFill>
                  <a:srgbClr val="FF0000"/>
                </a:solidFill>
                <a:ea typeface="ＭＳ Ｐゴシック" charset="0"/>
                <a:cs typeface="Gill Sans" charset="0"/>
              </a:rPr>
              <a:t>data analysis</a:t>
            </a:r>
          </a:p>
          <a:p>
            <a:pPr marL="39688">
              <a:buSzPct val="125000"/>
              <a:buFont typeface="Gill Sans" charset="0"/>
              <a:buChar char="•"/>
            </a:pPr>
            <a:r>
              <a:rPr lang="en-US" sz="1100">
                <a:solidFill>
                  <a:schemeClr val="tx1"/>
                </a:solidFill>
                <a:ea typeface="ＭＳ Ｐゴシック" charset="0"/>
                <a:cs typeface="Gill Sans" charset="0"/>
              </a:rPr>
              <a:t>Simplicity of operation to allow users to focus on </a:t>
            </a:r>
            <a:r>
              <a:rPr lang="en-US" sz="1100">
                <a:solidFill>
                  <a:srgbClr val="FF0000"/>
                </a:solidFill>
                <a:ea typeface="ＭＳ Ｐゴシック" charset="0"/>
                <a:cs typeface="Gill Sans" charset="0"/>
              </a:rPr>
              <a:t>science</a:t>
            </a:r>
          </a:p>
        </p:txBody>
      </p:sp>
      <p:sp>
        <p:nvSpPr>
          <p:cNvPr id="7" name="Rectangle 4"/>
          <p:cNvSpPr>
            <a:spLocks/>
          </p:cNvSpPr>
          <p:nvPr/>
        </p:nvSpPr>
        <p:spPr bwMode="auto">
          <a:xfrm>
            <a:off x="5580112" y="2420888"/>
            <a:ext cx="3312368" cy="1440160"/>
          </a:xfrm>
          <a:prstGeom prst="rect">
            <a:avLst/>
          </a:prstGeom>
          <a:noFill/>
          <a:ln w="12700" cap="flat">
            <a:solidFill>
              <a:schemeClr val="tx1"/>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40639" bIns="0"/>
          <a:lstStyle/>
          <a:p>
            <a:pPr marL="39688" algn="ctr"/>
            <a:r>
              <a:rPr lang="en-US" sz="1100" i="1">
                <a:solidFill>
                  <a:schemeClr val="tx1"/>
                </a:solidFill>
                <a:ea typeface="ＭＳ Ｐゴシック" charset="0"/>
                <a:cs typeface="Gill Sans" charset="0"/>
              </a:rPr>
              <a:t>Technological Goals</a:t>
            </a:r>
          </a:p>
          <a:p>
            <a:pPr marL="39688" algn="ctr"/>
            <a:endParaRPr lang="en-US" sz="1100" i="1">
              <a:solidFill>
                <a:schemeClr val="tx1"/>
              </a:solidFill>
              <a:ea typeface="ＭＳ Ｐゴシック" charset="0"/>
              <a:cs typeface="Gill Sans" charset="0"/>
            </a:endParaRPr>
          </a:p>
          <a:p>
            <a:pPr marL="211138" indent="-171450">
              <a:buSzPct val="125000"/>
              <a:buFont typeface="Arial"/>
              <a:buChar char="•"/>
            </a:pPr>
            <a:r>
              <a:rPr lang="en-US" sz="1100">
                <a:solidFill>
                  <a:schemeClr val="tx1"/>
                </a:solidFill>
                <a:ea typeface="ＭＳ Ｐゴシック" charset="0"/>
                <a:cs typeface="Gill Sans" charset="0"/>
              </a:rPr>
              <a:t>Broad simultaneous Q range with Q</a:t>
            </a:r>
            <a:r>
              <a:rPr lang="en-US" sz="1100" baseline="-25000">
                <a:solidFill>
                  <a:schemeClr val="tx1"/>
                </a:solidFill>
                <a:ea typeface="ＭＳ Ｐゴシック" charset="0"/>
                <a:cs typeface="Gill Sans" charset="0"/>
              </a:rPr>
              <a:t>max</a:t>
            </a:r>
            <a:r>
              <a:rPr lang="en-US" sz="1100">
                <a:solidFill>
                  <a:schemeClr val="tx1"/>
                </a:solidFill>
                <a:ea typeface="ＭＳ Ｐゴシック" charset="0"/>
                <a:cs typeface="Gill Sans" charset="0"/>
              </a:rPr>
              <a:t>/Q</a:t>
            </a:r>
            <a:r>
              <a:rPr lang="en-US" sz="1100" baseline="-25000">
                <a:solidFill>
                  <a:schemeClr val="tx1"/>
                </a:solidFill>
                <a:ea typeface="ＭＳ Ｐゴシック" charset="0"/>
                <a:cs typeface="Gill Sans" charset="0"/>
              </a:rPr>
              <a:t>min</a:t>
            </a:r>
            <a:r>
              <a:rPr lang="en-US" sz="1100">
                <a:solidFill>
                  <a:schemeClr val="tx1"/>
                </a:solidFill>
                <a:ea typeface="ＭＳ Ｐゴシック" charset="0"/>
                <a:cs typeface="Gill Sans" charset="0"/>
              </a:rPr>
              <a:t> = </a:t>
            </a:r>
            <a:r>
              <a:rPr lang="en-US" sz="1100">
                <a:solidFill>
                  <a:srgbClr val="FF0000"/>
                </a:solidFill>
                <a:ea typeface="ＭＳ Ｐゴシック" charset="0"/>
                <a:cs typeface="Gill Sans" charset="0"/>
              </a:rPr>
              <a:t>1000</a:t>
            </a:r>
          </a:p>
          <a:p>
            <a:pPr marL="211138" indent="-171450">
              <a:buSzPct val="125000"/>
              <a:buFont typeface="Arial"/>
              <a:buChar char="•"/>
            </a:pPr>
            <a:r>
              <a:rPr lang="en-US" sz="1100">
                <a:solidFill>
                  <a:schemeClr val="tx1"/>
                </a:solidFill>
                <a:ea typeface="ＭＳ Ｐゴシック" charset="0"/>
                <a:cs typeface="Gill Sans" charset="0"/>
              </a:rPr>
              <a:t>Good Q resolution over the whole Q range</a:t>
            </a:r>
          </a:p>
          <a:p>
            <a:pPr marL="211138" indent="-171450">
              <a:buSzPct val="125000"/>
              <a:buFont typeface="Arial"/>
              <a:buChar char="•"/>
            </a:pPr>
            <a:r>
              <a:rPr lang="en-US" sz="1100">
                <a:solidFill>
                  <a:schemeClr val="tx1"/>
                </a:solidFill>
                <a:ea typeface="ＭＳ Ｐゴシック" charset="0"/>
                <a:cs typeface="Gill Sans" charset="0"/>
              </a:rPr>
              <a:t>High flux making best use of ESS source</a:t>
            </a:r>
          </a:p>
          <a:p>
            <a:pPr marL="211138" indent="-171450">
              <a:buSzPct val="125000"/>
              <a:buFont typeface="Arial"/>
              <a:buChar char="•"/>
            </a:pPr>
            <a:r>
              <a:rPr lang="en-US" sz="1100">
                <a:solidFill>
                  <a:schemeClr val="tx1"/>
                </a:solidFill>
                <a:ea typeface="ＭＳ Ｐゴシック" charset="0"/>
                <a:cs typeface="Gill Sans" charset="0"/>
              </a:rPr>
              <a:t>Single pulse scattering measurements</a:t>
            </a:r>
          </a:p>
          <a:p>
            <a:pPr marL="211138" indent="-171450">
              <a:buSzPct val="125000"/>
              <a:buFont typeface="Arial"/>
              <a:buChar char="•"/>
            </a:pPr>
            <a:r>
              <a:rPr lang="en-US" sz="1100">
                <a:solidFill>
                  <a:schemeClr val="tx1"/>
                </a:solidFill>
                <a:ea typeface="ＭＳ Ｐゴシック" charset="0"/>
                <a:cs typeface="Gill Sans" charset="0"/>
              </a:rPr>
              <a:t>Optimized use of new detector technologies</a:t>
            </a:r>
          </a:p>
        </p:txBody>
      </p:sp>
      <p:sp>
        <p:nvSpPr>
          <p:cNvPr id="8" name="Rectangle 7"/>
          <p:cNvSpPr/>
          <p:nvPr/>
        </p:nvSpPr>
        <p:spPr>
          <a:xfrm>
            <a:off x="179512" y="4437112"/>
            <a:ext cx="6048672" cy="2292935"/>
          </a:xfrm>
          <a:prstGeom prst="rect">
            <a:avLst/>
          </a:prstGeom>
          <a:ln>
            <a:solidFill>
              <a:schemeClr val="tx1"/>
            </a:solidFill>
          </a:ln>
        </p:spPr>
        <p:txBody>
          <a:bodyPr wrap="square">
            <a:spAutoFit/>
          </a:bodyPr>
          <a:lstStyle/>
          <a:p>
            <a:pPr algn="ctr"/>
            <a:r>
              <a:rPr lang="en-GB" sz="1100" i="1"/>
              <a:t>High-level Scientific Requirements for the Instrument </a:t>
            </a:r>
          </a:p>
          <a:p>
            <a:pPr algn="ctr"/>
            <a:endParaRPr lang="en-GB" sz="1100" i="1"/>
          </a:p>
          <a:p>
            <a:pPr marL="457200" indent="-457200">
              <a:buFont typeface="Arial"/>
              <a:buChar char="•"/>
            </a:pPr>
            <a:r>
              <a:rPr lang="en-GB" sz="1100"/>
              <a:t>The instrument shall allow data to be collected to a Q</a:t>
            </a:r>
            <a:r>
              <a:rPr lang="en-GB" sz="1100" baseline="-25000"/>
              <a:t>min</a:t>
            </a:r>
            <a:r>
              <a:rPr lang="en-GB" sz="1100"/>
              <a:t> of &lt; 0.001 Å</a:t>
            </a:r>
            <a:r>
              <a:rPr lang="en-GB" sz="1100" baseline="30000"/>
              <a:t>-1</a:t>
            </a:r>
            <a:r>
              <a:rPr lang="en-GB" sz="1100"/>
              <a:t>.</a:t>
            </a:r>
            <a:endParaRPr lang="en-US" sz="1100"/>
          </a:p>
          <a:p>
            <a:pPr marL="457200" lvl="0" indent="-457200">
              <a:buFont typeface="Arial"/>
              <a:buChar char="•"/>
            </a:pPr>
            <a:r>
              <a:rPr lang="en-GB" sz="1100"/>
              <a:t>The instrument shall allow data to be collected to a Q</a:t>
            </a:r>
            <a:r>
              <a:rPr lang="en-GB" sz="1100" baseline="-25000"/>
              <a:t>max</a:t>
            </a:r>
            <a:r>
              <a:rPr lang="en-GB" sz="1100"/>
              <a:t> of &gt; 2 Å</a:t>
            </a:r>
            <a:r>
              <a:rPr lang="en-GB" sz="1100" baseline="30000"/>
              <a:t>-1</a:t>
            </a:r>
            <a:r>
              <a:rPr lang="en-GB" sz="1100"/>
              <a:t>.</a:t>
            </a:r>
            <a:endParaRPr lang="en-US" sz="1100"/>
          </a:p>
          <a:p>
            <a:pPr marL="457200" lvl="0" indent="-457200">
              <a:buFont typeface="Arial"/>
              <a:buChar char="•"/>
            </a:pPr>
            <a:r>
              <a:rPr lang="en-GB" sz="1100"/>
              <a:t>The instrument shall allow data to be collected simultaneously over a continuous Q range with Q</a:t>
            </a:r>
            <a:r>
              <a:rPr lang="en-GB" sz="1100" baseline="-25000"/>
              <a:t>max</a:t>
            </a:r>
            <a:r>
              <a:rPr lang="en-GB" sz="1100"/>
              <a:t>/Q</a:t>
            </a:r>
            <a:r>
              <a:rPr lang="en-GB" sz="1100" baseline="-25000"/>
              <a:t>min</a:t>
            </a:r>
            <a:r>
              <a:rPr lang="en-GB" sz="1100"/>
              <a:t> &gt; 1000.</a:t>
            </a:r>
            <a:endParaRPr lang="en-US" sz="1100"/>
          </a:p>
          <a:p>
            <a:pPr marL="457200" lvl="0" indent="-457200">
              <a:buFont typeface="Arial"/>
              <a:buChar char="•"/>
            </a:pPr>
            <a:r>
              <a:rPr lang="en-GB" sz="1100"/>
              <a:t>The instrument shall match the size of the neutron beam to the size of the sample.</a:t>
            </a:r>
            <a:endParaRPr lang="en-US" sz="1100"/>
          </a:p>
          <a:p>
            <a:pPr marL="457200" lvl="0" indent="-457200">
              <a:buFont typeface="Arial"/>
              <a:buChar char="•"/>
            </a:pPr>
            <a:r>
              <a:rPr lang="en-GB" sz="1100"/>
              <a:t>The instrument should allow the Q resolution (dQ/Q) to be optimised for the experiment.</a:t>
            </a:r>
            <a:endParaRPr lang="en-US" sz="1100"/>
          </a:p>
          <a:p>
            <a:pPr marL="457200" lvl="0" indent="-457200">
              <a:buFont typeface="Arial"/>
              <a:buChar char="•"/>
            </a:pPr>
            <a:r>
              <a:rPr lang="en-GB" sz="1100"/>
              <a:t>The instrument should be capable of providing a Q resolution &lt; 10% dQ/Q over the whole Q range.</a:t>
            </a:r>
            <a:endParaRPr lang="en-US" sz="1100"/>
          </a:p>
          <a:p>
            <a:pPr marL="457200" lvl="0" indent="-457200">
              <a:buFont typeface="Arial"/>
              <a:buChar char="•"/>
            </a:pPr>
            <a:r>
              <a:rPr lang="en-GB" sz="1100"/>
              <a:t>The instrument should allow data collection from samples &lt; 8 mm</a:t>
            </a:r>
            <a:r>
              <a:rPr lang="en-GB" sz="1100" baseline="30000"/>
              <a:t>3</a:t>
            </a:r>
            <a:r>
              <a:rPr lang="en-GB" sz="1100"/>
              <a:t> volume</a:t>
            </a:r>
            <a:endParaRPr lang="en-US" sz="1100"/>
          </a:p>
          <a:p>
            <a:pPr marL="457200" lvl="0" indent="-457200">
              <a:buFont typeface="Arial"/>
              <a:buChar char="•"/>
            </a:pPr>
            <a:r>
              <a:rPr lang="en-GB" sz="1100"/>
              <a:t>The instrument should maximise the signal-to-background (S/B) ratio of the small angle scattering.</a:t>
            </a:r>
            <a:endParaRPr lang="en-US" sz="1100"/>
          </a:p>
        </p:txBody>
      </p:sp>
      <p:grpSp>
        <p:nvGrpSpPr>
          <p:cNvPr id="9" name="Group 8"/>
          <p:cNvGrpSpPr/>
          <p:nvPr/>
        </p:nvGrpSpPr>
        <p:grpSpPr>
          <a:xfrm>
            <a:off x="7092280" y="4437112"/>
            <a:ext cx="1681012" cy="2262817"/>
            <a:chOff x="8160850" y="5089839"/>
            <a:chExt cx="3391522" cy="4565343"/>
          </a:xfrm>
        </p:grpSpPr>
        <p:grpSp>
          <p:nvGrpSpPr>
            <p:cNvPr id="10" name="Group 9"/>
            <p:cNvGrpSpPr/>
            <p:nvPr/>
          </p:nvGrpSpPr>
          <p:grpSpPr>
            <a:xfrm>
              <a:off x="8455485" y="5089839"/>
              <a:ext cx="3096887" cy="4382485"/>
              <a:chOff x="8160850" y="5272697"/>
              <a:chExt cx="3096887" cy="4382485"/>
            </a:xfrm>
          </p:grpSpPr>
          <p:sp>
            <p:nvSpPr>
              <p:cNvPr id="17" name="Rectangle 16"/>
              <p:cNvSpPr/>
              <p:nvPr/>
            </p:nvSpPr>
            <p:spPr>
              <a:xfrm>
                <a:off x="8160850" y="5272697"/>
                <a:ext cx="3096887" cy="438248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descr="System_Requirement_Document_13.6.3_LoKI (dragged).pdf"/>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8160850" y="5272697"/>
                <a:ext cx="3096887" cy="4382485"/>
              </a:xfrm>
              <a:prstGeom prst="rect">
                <a:avLst/>
              </a:prstGeom>
              <a:ln>
                <a:solidFill>
                  <a:schemeClr val="bg1">
                    <a:lumMod val="85000"/>
                  </a:schemeClr>
                </a:solidFill>
              </a:ln>
            </p:spPr>
          </p:pic>
        </p:grpSp>
        <p:grpSp>
          <p:nvGrpSpPr>
            <p:cNvPr id="11" name="Group 10"/>
            <p:cNvGrpSpPr/>
            <p:nvPr/>
          </p:nvGrpSpPr>
          <p:grpSpPr>
            <a:xfrm>
              <a:off x="8313250" y="5180059"/>
              <a:ext cx="3096887" cy="4382485"/>
              <a:chOff x="8160850" y="5272697"/>
              <a:chExt cx="3096887" cy="4382485"/>
            </a:xfrm>
          </p:grpSpPr>
          <p:sp>
            <p:nvSpPr>
              <p:cNvPr id="15" name="Rectangle 14"/>
              <p:cNvSpPr/>
              <p:nvPr/>
            </p:nvSpPr>
            <p:spPr>
              <a:xfrm>
                <a:off x="8160850" y="5272697"/>
                <a:ext cx="3096887" cy="438248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System_Requirement_Document_13.6.3_LoKI (dragged).pdf"/>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8160850" y="5272697"/>
                <a:ext cx="3096887" cy="4382485"/>
              </a:xfrm>
              <a:prstGeom prst="rect">
                <a:avLst/>
              </a:prstGeom>
              <a:ln>
                <a:solidFill>
                  <a:schemeClr val="bg1">
                    <a:lumMod val="85000"/>
                  </a:schemeClr>
                </a:solidFill>
              </a:ln>
            </p:spPr>
          </p:pic>
        </p:grpSp>
        <p:grpSp>
          <p:nvGrpSpPr>
            <p:cNvPr id="12" name="Group 11"/>
            <p:cNvGrpSpPr/>
            <p:nvPr/>
          </p:nvGrpSpPr>
          <p:grpSpPr>
            <a:xfrm>
              <a:off x="8160850" y="5272697"/>
              <a:ext cx="3096887" cy="4382485"/>
              <a:chOff x="8160850" y="5272697"/>
              <a:chExt cx="3096887" cy="4382485"/>
            </a:xfrm>
          </p:grpSpPr>
          <p:sp>
            <p:nvSpPr>
              <p:cNvPr id="13" name="Rectangle 12"/>
              <p:cNvSpPr/>
              <p:nvPr/>
            </p:nvSpPr>
            <p:spPr>
              <a:xfrm>
                <a:off x="8160850" y="5272697"/>
                <a:ext cx="3096887" cy="438248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System_Requirement_Document_13.6.3_LoKI (dragged).pdf"/>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8160850" y="5272697"/>
                <a:ext cx="3096887" cy="4382485"/>
              </a:xfrm>
              <a:prstGeom prst="rect">
                <a:avLst/>
              </a:prstGeom>
              <a:ln>
                <a:solidFill>
                  <a:schemeClr val="bg1">
                    <a:lumMod val="85000"/>
                  </a:schemeClr>
                </a:solidFill>
              </a:ln>
            </p:spPr>
          </p:pic>
        </p:grpSp>
      </p:grpSp>
    </p:spTree>
    <p:extLst>
      <p:ext uri="{BB962C8B-B14F-4D97-AF65-F5344CB8AC3E}">
        <p14:creationId xmlns:p14="http://schemas.microsoft.com/office/powerpoint/2010/main" val="30268965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t>7</a:t>
            </a:fld>
            <a:endParaRPr lang="sv-SE"/>
          </a:p>
        </p:txBody>
      </p:sp>
      <p:sp>
        <p:nvSpPr>
          <p:cNvPr id="5" name="TextBox 4"/>
          <p:cNvSpPr txBox="1"/>
          <p:nvPr/>
        </p:nvSpPr>
        <p:spPr>
          <a:xfrm>
            <a:off x="2267744" y="2924944"/>
            <a:ext cx="4608512" cy="1754327"/>
          </a:xfrm>
          <a:prstGeom prst="rect">
            <a:avLst/>
          </a:prstGeom>
          <a:noFill/>
        </p:spPr>
        <p:txBody>
          <a:bodyPr wrap="square" rtlCol="0">
            <a:spAutoFit/>
          </a:bodyPr>
          <a:lstStyle/>
          <a:p>
            <a:pPr algn="ctr"/>
            <a:r>
              <a:rPr lang="en-US" sz="3600" dirty="0" smtClean="0"/>
              <a:t>Key Components and Technical Developments</a:t>
            </a:r>
            <a:endParaRPr lang="en-US" sz="3600" dirty="0"/>
          </a:p>
        </p:txBody>
      </p:sp>
    </p:spTree>
    <p:extLst>
      <p:ext uri="{BB962C8B-B14F-4D97-AF65-F5344CB8AC3E}">
        <p14:creationId xmlns:p14="http://schemas.microsoft.com/office/powerpoint/2010/main" val="225607925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LoKI</a:t>
            </a:r>
            <a:r>
              <a:rPr lang="en-US" dirty="0" smtClean="0"/>
              <a:t> layout</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8</a:t>
            </a:fld>
            <a:endParaRPr lang="sv-SE"/>
          </a:p>
        </p:txBody>
      </p:sp>
      <p:grpSp>
        <p:nvGrpSpPr>
          <p:cNvPr id="144" name="Group 143"/>
          <p:cNvGrpSpPr/>
          <p:nvPr/>
        </p:nvGrpSpPr>
        <p:grpSpPr>
          <a:xfrm>
            <a:off x="-324544" y="1556792"/>
            <a:ext cx="9328368" cy="3358482"/>
            <a:chOff x="-327635" y="2711324"/>
            <a:chExt cx="12856760" cy="4870650"/>
          </a:xfrm>
        </p:grpSpPr>
        <p:grpSp>
          <p:nvGrpSpPr>
            <p:cNvPr id="145" name="Group 144"/>
            <p:cNvGrpSpPr/>
            <p:nvPr/>
          </p:nvGrpSpPr>
          <p:grpSpPr>
            <a:xfrm>
              <a:off x="-327635" y="2711324"/>
              <a:ext cx="12856760" cy="4870650"/>
              <a:chOff x="-327635" y="2711324"/>
              <a:chExt cx="12856760" cy="4870650"/>
            </a:xfrm>
          </p:grpSpPr>
          <p:cxnSp>
            <p:nvCxnSpPr>
              <p:cNvPr id="157" name="Straight Connector 156"/>
              <p:cNvCxnSpPr/>
              <p:nvPr/>
            </p:nvCxnSpPr>
            <p:spPr>
              <a:xfrm>
                <a:off x="7513912" y="4801211"/>
                <a:ext cx="0" cy="1100627"/>
              </a:xfrm>
              <a:prstGeom prst="line">
                <a:avLst/>
              </a:prstGeom>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flipV="1">
                <a:off x="12529125" y="4762500"/>
                <a:ext cx="0" cy="1179739"/>
              </a:xfrm>
              <a:prstGeom prst="line">
                <a:avLst/>
              </a:prstGeom>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flipV="1">
                <a:off x="7513912" y="4762500"/>
                <a:ext cx="5015213" cy="38714"/>
              </a:xfrm>
              <a:prstGeom prst="line">
                <a:avLst/>
              </a:prstGeom>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a:off x="7513912" y="5915596"/>
                <a:ext cx="5015213" cy="18161"/>
              </a:xfrm>
              <a:prstGeom prst="line">
                <a:avLst/>
              </a:prstGeom>
            </p:spPr>
            <p:style>
              <a:lnRef idx="2">
                <a:schemeClr val="accent1"/>
              </a:lnRef>
              <a:fillRef idx="0">
                <a:schemeClr val="accent1"/>
              </a:fillRef>
              <a:effectRef idx="1">
                <a:schemeClr val="accent1"/>
              </a:effectRef>
              <a:fontRef idx="minor">
                <a:schemeClr val="tx1"/>
              </a:fontRef>
            </p:style>
          </p:cxnSp>
          <p:sp>
            <p:nvSpPr>
              <p:cNvPr id="161" name="TextBox 160"/>
              <p:cNvSpPr txBox="1"/>
              <p:nvPr/>
            </p:nvSpPr>
            <p:spPr>
              <a:xfrm>
                <a:off x="4138369" y="3651193"/>
                <a:ext cx="1091690" cy="624895"/>
              </a:xfrm>
              <a:prstGeom prst="rect">
                <a:avLst/>
              </a:prstGeom>
              <a:noFill/>
            </p:spPr>
            <p:txBody>
              <a:bodyPr wrap="square" rtlCol="0">
                <a:spAutoFit/>
              </a:bodyPr>
              <a:lstStyle/>
              <a:p>
                <a:pPr algn="ctr"/>
                <a:r>
                  <a:rPr lang="en-US" sz="1100" dirty="0" smtClean="0"/>
                  <a:t>Secondary shutter</a:t>
                </a:r>
                <a:endParaRPr lang="en-US" sz="1100" dirty="0"/>
              </a:p>
            </p:txBody>
          </p:sp>
          <p:cxnSp>
            <p:nvCxnSpPr>
              <p:cNvPr id="162" name="Straight Arrow Connector 161"/>
              <p:cNvCxnSpPr>
                <a:stCxn id="161" idx="2"/>
                <a:endCxn id="209" idx="0"/>
              </p:cNvCxnSpPr>
              <p:nvPr/>
            </p:nvCxnSpPr>
            <p:spPr>
              <a:xfrm>
                <a:off x="4684214" y="4276088"/>
                <a:ext cx="257970" cy="98147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163" name="Group 162"/>
              <p:cNvGrpSpPr/>
              <p:nvPr/>
            </p:nvGrpSpPr>
            <p:grpSpPr>
              <a:xfrm>
                <a:off x="-327635" y="2711324"/>
                <a:ext cx="12111731" cy="4870650"/>
                <a:chOff x="-327635" y="2711324"/>
                <a:chExt cx="12111731" cy="4870650"/>
              </a:xfrm>
            </p:grpSpPr>
            <p:cxnSp>
              <p:nvCxnSpPr>
                <p:cNvPr id="164" name="Straight Connector 163"/>
                <p:cNvCxnSpPr/>
                <p:nvPr/>
              </p:nvCxnSpPr>
              <p:spPr>
                <a:xfrm flipH="1">
                  <a:off x="5474984" y="5514450"/>
                  <a:ext cx="11705" cy="1783370"/>
                </a:xfrm>
                <a:prstGeom prst="line">
                  <a:avLst/>
                </a:prstGeom>
                <a:ln w="952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5" name="Straight Connector 164"/>
                <p:cNvCxnSpPr/>
                <p:nvPr/>
              </p:nvCxnSpPr>
              <p:spPr>
                <a:xfrm flipH="1">
                  <a:off x="7639571" y="5552005"/>
                  <a:ext cx="25979" cy="1745815"/>
                </a:xfrm>
                <a:prstGeom prst="line">
                  <a:avLst/>
                </a:prstGeom>
                <a:ln w="952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6" name="Straight Connector 165"/>
                <p:cNvCxnSpPr>
                  <a:stCxn id="270" idx="2"/>
                </p:cNvCxnSpPr>
                <p:nvPr/>
              </p:nvCxnSpPr>
              <p:spPr>
                <a:xfrm>
                  <a:off x="1365503" y="5459739"/>
                  <a:ext cx="10335084" cy="27718"/>
                </a:xfrm>
                <a:prstGeom prst="line">
                  <a:avLst/>
                </a:prstGeom>
                <a:ln>
                  <a:prstDash val="lgDashDot"/>
                </a:ln>
              </p:spPr>
              <p:style>
                <a:lnRef idx="2">
                  <a:schemeClr val="accent1"/>
                </a:lnRef>
                <a:fillRef idx="0">
                  <a:schemeClr val="accent1"/>
                </a:fillRef>
                <a:effectRef idx="1">
                  <a:schemeClr val="accent1"/>
                </a:effectRef>
                <a:fontRef idx="minor">
                  <a:schemeClr val="tx1"/>
                </a:fontRef>
              </p:style>
            </p:cxnSp>
            <p:cxnSp>
              <p:nvCxnSpPr>
                <p:cNvPr id="167" name="Straight Connector 166"/>
                <p:cNvCxnSpPr>
                  <a:stCxn id="219" idx="1"/>
                </p:cNvCxnSpPr>
                <p:nvPr/>
              </p:nvCxnSpPr>
              <p:spPr>
                <a:xfrm flipH="1">
                  <a:off x="1979437" y="5448695"/>
                  <a:ext cx="1" cy="1849125"/>
                </a:xfrm>
                <a:prstGeom prst="line">
                  <a:avLst/>
                </a:prstGeom>
                <a:ln w="952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8" name="Straight Connector 167"/>
                <p:cNvCxnSpPr>
                  <a:stCxn id="220" idx="3"/>
                </p:cNvCxnSpPr>
                <p:nvPr/>
              </p:nvCxnSpPr>
              <p:spPr>
                <a:xfrm flipH="1">
                  <a:off x="3526967" y="5449445"/>
                  <a:ext cx="3" cy="1848375"/>
                </a:xfrm>
                <a:prstGeom prst="line">
                  <a:avLst/>
                </a:prstGeom>
                <a:ln w="952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9" name="Straight Connector 168"/>
                <p:cNvCxnSpPr/>
                <p:nvPr/>
              </p:nvCxnSpPr>
              <p:spPr>
                <a:xfrm flipH="1">
                  <a:off x="1362569" y="5448695"/>
                  <a:ext cx="2934" cy="1849125"/>
                </a:xfrm>
                <a:prstGeom prst="line">
                  <a:avLst/>
                </a:prstGeom>
                <a:ln w="9525" cmpd="sng">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70" name="Group 169"/>
                <p:cNvGrpSpPr/>
                <p:nvPr/>
              </p:nvGrpSpPr>
              <p:grpSpPr>
                <a:xfrm>
                  <a:off x="-327635" y="3621658"/>
                  <a:ext cx="11947902" cy="3676161"/>
                  <a:chOff x="-1079802" y="4509817"/>
                  <a:chExt cx="9365455" cy="3249685"/>
                </a:xfrm>
              </p:grpSpPr>
              <p:grpSp>
                <p:nvGrpSpPr>
                  <p:cNvPr id="221" name="Group 220"/>
                  <p:cNvGrpSpPr/>
                  <p:nvPr/>
                </p:nvGrpSpPr>
                <p:grpSpPr>
                  <a:xfrm>
                    <a:off x="-1079802" y="4509817"/>
                    <a:ext cx="3021461" cy="3249685"/>
                    <a:chOff x="-1079802" y="4509817"/>
                    <a:chExt cx="3021461" cy="3249685"/>
                  </a:xfrm>
                </p:grpSpPr>
                <p:sp>
                  <p:nvSpPr>
                    <p:cNvPr id="269" name="Block Arc 268"/>
                    <p:cNvSpPr/>
                    <p:nvPr/>
                  </p:nvSpPr>
                  <p:spPr>
                    <a:xfrm rot="5400000">
                      <a:off x="-1193915" y="4623930"/>
                      <a:ext cx="3249685" cy="3021460"/>
                    </a:xfrm>
                    <a:prstGeom prst="blockArc">
                      <a:avLst>
                        <a:gd name="adj1" fmla="val 13241020"/>
                        <a:gd name="adj2" fmla="val 19433284"/>
                        <a:gd name="adj3" fmla="val 42186"/>
                      </a:avLst>
                    </a:prstGeom>
                    <a:pattFill prst="ltDnDiag">
                      <a:fgClr>
                        <a:schemeClr val="tx1">
                          <a:lumMod val="50000"/>
                          <a:lumOff val="50000"/>
                        </a:schemeClr>
                      </a:fgClr>
                      <a:bgClr>
                        <a:prstClr val="white"/>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70" name="Chord 269"/>
                    <p:cNvSpPr/>
                    <p:nvPr/>
                  </p:nvSpPr>
                  <p:spPr>
                    <a:xfrm rot="10800000" flipV="1">
                      <a:off x="59767" y="5934175"/>
                      <a:ext cx="375207" cy="400972"/>
                    </a:xfrm>
                    <a:prstGeom prst="chord">
                      <a:avLst>
                        <a:gd name="adj1" fmla="val 5400263"/>
                        <a:gd name="adj2" fmla="val 1620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smtClean="0"/>
                    </a:p>
                  </p:txBody>
                </p:sp>
                <p:grpSp>
                  <p:nvGrpSpPr>
                    <p:cNvPr id="271" name="Group 270"/>
                    <p:cNvGrpSpPr/>
                    <p:nvPr/>
                  </p:nvGrpSpPr>
                  <p:grpSpPr>
                    <a:xfrm>
                      <a:off x="728614" y="5979135"/>
                      <a:ext cx="1213045" cy="311051"/>
                      <a:chOff x="1159648" y="6133388"/>
                      <a:chExt cx="1145922" cy="266503"/>
                    </a:xfrm>
                  </p:grpSpPr>
                  <p:sp>
                    <p:nvSpPr>
                      <p:cNvPr id="272" name="Rectangle 271"/>
                      <p:cNvSpPr/>
                      <p:nvPr/>
                    </p:nvSpPr>
                    <p:spPr>
                      <a:xfrm>
                        <a:off x="1159648" y="6193153"/>
                        <a:ext cx="877868" cy="144458"/>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3" name="Rectangle 272"/>
                      <p:cNvSpPr/>
                      <p:nvPr/>
                    </p:nvSpPr>
                    <p:spPr>
                      <a:xfrm>
                        <a:off x="2037516" y="6133388"/>
                        <a:ext cx="268054" cy="266503"/>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222" name="Group 221"/>
                  <p:cNvGrpSpPr/>
                  <p:nvPr/>
                </p:nvGrpSpPr>
                <p:grpSpPr>
                  <a:xfrm>
                    <a:off x="1964016" y="5778724"/>
                    <a:ext cx="6321637" cy="746747"/>
                    <a:chOff x="1964016" y="5778724"/>
                    <a:chExt cx="6321637" cy="746747"/>
                  </a:xfrm>
                </p:grpSpPr>
                <p:sp>
                  <p:nvSpPr>
                    <p:cNvPr id="223" name="Rectangle 222"/>
                    <p:cNvSpPr/>
                    <p:nvPr/>
                  </p:nvSpPr>
                  <p:spPr>
                    <a:xfrm>
                      <a:off x="2428875" y="6096693"/>
                      <a:ext cx="450850" cy="62471"/>
                    </a:xfrm>
                    <a:prstGeom prst="rect">
                      <a:avLst/>
                    </a:prstGeom>
                    <a:solidFill>
                      <a:schemeClr val="tx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24" name="Group 223"/>
                    <p:cNvGrpSpPr/>
                    <p:nvPr/>
                  </p:nvGrpSpPr>
                  <p:grpSpPr>
                    <a:xfrm>
                      <a:off x="2430144" y="6335147"/>
                      <a:ext cx="174625" cy="190324"/>
                      <a:chOff x="2368550" y="6337476"/>
                      <a:chExt cx="174625" cy="190324"/>
                    </a:xfrm>
                  </p:grpSpPr>
                  <p:sp>
                    <p:nvSpPr>
                      <p:cNvPr id="267" name="Oval 266"/>
                      <p:cNvSpPr/>
                      <p:nvPr/>
                    </p:nvSpPr>
                    <p:spPr>
                      <a:xfrm>
                        <a:off x="2368550" y="6337476"/>
                        <a:ext cx="174625" cy="190324"/>
                      </a:xfrm>
                      <a:prstGeom prst="ellipse">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8" name="Rectangle 267"/>
                      <p:cNvSpPr/>
                      <p:nvPr/>
                    </p:nvSpPr>
                    <p:spPr>
                      <a:xfrm>
                        <a:off x="2432050" y="6467475"/>
                        <a:ext cx="45719" cy="45719"/>
                      </a:xfrm>
                      <a:prstGeom prst="rect">
                        <a:avLst/>
                      </a:prstGeom>
                      <a:solidFill>
                        <a:srgbClr val="17375E"/>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25" name="Rectangle 224"/>
                    <p:cNvSpPr/>
                    <p:nvPr/>
                  </p:nvSpPr>
                  <p:spPr>
                    <a:xfrm>
                      <a:off x="1964016" y="6104528"/>
                      <a:ext cx="150718" cy="48522"/>
                    </a:xfrm>
                    <a:prstGeom prst="rect">
                      <a:avLst/>
                    </a:prstGeom>
                    <a:solidFill>
                      <a:schemeClr val="bg2">
                        <a:lumMod val="1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6" name="Rectangle 225"/>
                    <p:cNvSpPr/>
                    <p:nvPr/>
                  </p:nvSpPr>
                  <p:spPr>
                    <a:xfrm>
                      <a:off x="2209799" y="6104692"/>
                      <a:ext cx="93341" cy="46381"/>
                    </a:xfrm>
                    <a:prstGeom prst="rect">
                      <a:avLst/>
                    </a:prstGeom>
                    <a:solidFill>
                      <a:schemeClr val="bg2">
                        <a:lumMod val="1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7" name="Rectangle 226"/>
                    <p:cNvSpPr/>
                    <p:nvPr/>
                  </p:nvSpPr>
                  <p:spPr>
                    <a:xfrm>
                      <a:off x="1964016" y="6062757"/>
                      <a:ext cx="448345" cy="123948"/>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28" name="Group 227"/>
                    <p:cNvGrpSpPr/>
                    <p:nvPr/>
                  </p:nvGrpSpPr>
                  <p:grpSpPr>
                    <a:xfrm>
                      <a:off x="2051050" y="5778724"/>
                      <a:ext cx="224960" cy="400822"/>
                      <a:chOff x="3161047" y="5788036"/>
                      <a:chExt cx="382330" cy="490593"/>
                    </a:xfrm>
                  </p:grpSpPr>
                  <p:grpSp>
                    <p:nvGrpSpPr>
                      <p:cNvPr id="261" name="Group 260"/>
                      <p:cNvGrpSpPr/>
                      <p:nvPr/>
                    </p:nvGrpSpPr>
                    <p:grpSpPr>
                      <a:xfrm>
                        <a:off x="3161047" y="5788036"/>
                        <a:ext cx="171315" cy="490593"/>
                        <a:chOff x="8285816" y="4574563"/>
                        <a:chExt cx="235884" cy="490593"/>
                      </a:xfrm>
                    </p:grpSpPr>
                    <p:sp>
                      <p:nvSpPr>
                        <p:cNvPr id="265" name="Rectangle 264"/>
                        <p:cNvSpPr/>
                        <p:nvPr/>
                      </p:nvSpPr>
                      <p:spPr>
                        <a:xfrm>
                          <a:off x="8457131" y="4574563"/>
                          <a:ext cx="64569" cy="490593"/>
                        </a:xfrm>
                        <a:prstGeom prst="rect">
                          <a:avLst/>
                        </a:prstGeom>
                        <a:solidFill>
                          <a:schemeClr val="accent3">
                            <a:lumMod val="75000"/>
                          </a:schemeClr>
                        </a:solidFill>
                        <a:ln>
                          <a:solidFill>
                            <a:schemeClr val="bg2">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6" name="Rectangle 265"/>
                        <p:cNvSpPr/>
                        <p:nvPr/>
                      </p:nvSpPr>
                      <p:spPr>
                        <a:xfrm>
                          <a:off x="8285816" y="4772866"/>
                          <a:ext cx="171315" cy="78534"/>
                        </a:xfrm>
                        <a:prstGeom prst="rect">
                          <a:avLst/>
                        </a:prstGeom>
                        <a:solidFill>
                          <a:schemeClr val="accent3">
                            <a:lumMod val="75000"/>
                          </a:schemeClr>
                        </a:solidFill>
                        <a:ln>
                          <a:solidFill>
                            <a:schemeClr val="bg2">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62" name="Group 261"/>
                      <p:cNvGrpSpPr/>
                      <p:nvPr/>
                    </p:nvGrpSpPr>
                    <p:grpSpPr>
                      <a:xfrm flipH="1">
                        <a:off x="3372062" y="5788036"/>
                        <a:ext cx="171315" cy="490593"/>
                        <a:chOff x="8285816" y="4574563"/>
                        <a:chExt cx="235884" cy="490593"/>
                      </a:xfrm>
                    </p:grpSpPr>
                    <p:sp>
                      <p:nvSpPr>
                        <p:cNvPr id="263" name="Rectangle 262"/>
                        <p:cNvSpPr/>
                        <p:nvPr/>
                      </p:nvSpPr>
                      <p:spPr>
                        <a:xfrm>
                          <a:off x="8457131" y="4574563"/>
                          <a:ext cx="64569" cy="490593"/>
                        </a:xfrm>
                        <a:prstGeom prst="rect">
                          <a:avLst/>
                        </a:prstGeom>
                        <a:solidFill>
                          <a:schemeClr val="accent3">
                            <a:lumMod val="75000"/>
                          </a:schemeClr>
                        </a:solidFill>
                        <a:ln>
                          <a:solidFill>
                            <a:schemeClr val="bg2">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4" name="Rectangle 263"/>
                        <p:cNvSpPr/>
                        <p:nvPr/>
                      </p:nvSpPr>
                      <p:spPr>
                        <a:xfrm>
                          <a:off x="8285816" y="4772866"/>
                          <a:ext cx="171315" cy="78534"/>
                        </a:xfrm>
                        <a:prstGeom prst="rect">
                          <a:avLst/>
                        </a:prstGeom>
                        <a:solidFill>
                          <a:schemeClr val="accent3">
                            <a:lumMod val="75000"/>
                          </a:schemeClr>
                        </a:solidFill>
                        <a:ln>
                          <a:solidFill>
                            <a:schemeClr val="bg2">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229" name="Rectangle 228"/>
                    <p:cNvSpPr/>
                    <p:nvPr/>
                  </p:nvSpPr>
                  <p:spPr>
                    <a:xfrm>
                      <a:off x="2303140" y="6108046"/>
                      <a:ext cx="109221" cy="45719"/>
                    </a:xfrm>
                    <a:prstGeom prst="rect">
                      <a:avLst/>
                    </a:prstGeom>
                    <a:solidFill>
                      <a:schemeClr val="bg2">
                        <a:lumMod val="1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30" name="Group 229"/>
                    <p:cNvGrpSpPr/>
                    <p:nvPr/>
                  </p:nvGrpSpPr>
                  <p:grpSpPr>
                    <a:xfrm>
                      <a:off x="2880604" y="5782202"/>
                      <a:ext cx="5405049" cy="727316"/>
                      <a:chOff x="2880604" y="5782202"/>
                      <a:chExt cx="5405049" cy="727316"/>
                    </a:xfrm>
                  </p:grpSpPr>
                  <p:grpSp>
                    <p:nvGrpSpPr>
                      <p:cNvPr id="231" name="Group 230"/>
                      <p:cNvGrpSpPr/>
                      <p:nvPr/>
                    </p:nvGrpSpPr>
                    <p:grpSpPr>
                      <a:xfrm>
                        <a:off x="2880604" y="5782202"/>
                        <a:ext cx="685494" cy="400822"/>
                        <a:chOff x="2880604" y="5782202"/>
                        <a:chExt cx="685494" cy="400822"/>
                      </a:xfrm>
                    </p:grpSpPr>
                    <p:sp>
                      <p:nvSpPr>
                        <p:cNvPr id="250" name="Rectangle 249"/>
                        <p:cNvSpPr/>
                        <p:nvPr/>
                      </p:nvSpPr>
                      <p:spPr>
                        <a:xfrm>
                          <a:off x="2880604" y="6108047"/>
                          <a:ext cx="134331" cy="43026"/>
                        </a:xfrm>
                        <a:prstGeom prst="rect">
                          <a:avLst/>
                        </a:prstGeom>
                        <a:solidFill>
                          <a:schemeClr val="bg2">
                            <a:lumMod val="1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1" name="Rectangle 250"/>
                        <p:cNvSpPr/>
                        <p:nvPr/>
                      </p:nvSpPr>
                      <p:spPr>
                        <a:xfrm>
                          <a:off x="2880604" y="6062758"/>
                          <a:ext cx="685494" cy="116788"/>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52" name="Group 251"/>
                        <p:cNvGrpSpPr/>
                        <p:nvPr/>
                      </p:nvGrpSpPr>
                      <p:grpSpPr>
                        <a:xfrm>
                          <a:off x="3147479" y="5782202"/>
                          <a:ext cx="221495" cy="400822"/>
                          <a:chOff x="3235237" y="5788036"/>
                          <a:chExt cx="376439" cy="490593"/>
                        </a:xfrm>
                      </p:grpSpPr>
                      <p:grpSp>
                        <p:nvGrpSpPr>
                          <p:cNvPr id="255" name="Group 254"/>
                          <p:cNvGrpSpPr/>
                          <p:nvPr/>
                        </p:nvGrpSpPr>
                        <p:grpSpPr>
                          <a:xfrm>
                            <a:off x="3235237" y="5788036"/>
                            <a:ext cx="171314" cy="490593"/>
                            <a:chOff x="8387988" y="4574563"/>
                            <a:chExt cx="235883" cy="490593"/>
                          </a:xfrm>
                        </p:grpSpPr>
                        <p:sp>
                          <p:nvSpPr>
                            <p:cNvPr id="259" name="Rectangle 258"/>
                            <p:cNvSpPr/>
                            <p:nvPr/>
                          </p:nvSpPr>
                          <p:spPr>
                            <a:xfrm>
                              <a:off x="8559301" y="4574563"/>
                              <a:ext cx="64570" cy="490593"/>
                            </a:xfrm>
                            <a:prstGeom prst="rect">
                              <a:avLst/>
                            </a:prstGeom>
                            <a:solidFill>
                              <a:schemeClr val="accent3">
                                <a:lumMod val="75000"/>
                              </a:schemeClr>
                            </a:solidFill>
                            <a:ln>
                              <a:solidFill>
                                <a:schemeClr val="bg2">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0" name="Rectangle 259"/>
                            <p:cNvSpPr/>
                            <p:nvPr/>
                          </p:nvSpPr>
                          <p:spPr>
                            <a:xfrm>
                              <a:off x="8387988" y="4772866"/>
                              <a:ext cx="171316" cy="78534"/>
                            </a:xfrm>
                            <a:prstGeom prst="rect">
                              <a:avLst/>
                            </a:prstGeom>
                            <a:solidFill>
                              <a:schemeClr val="accent3">
                                <a:lumMod val="75000"/>
                              </a:schemeClr>
                            </a:solidFill>
                            <a:ln>
                              <a:solidFill>
                                <a:schemeClr val="bg2">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56" name="Group 255"/>
                          <p:cNvGrpSpPr/>
                          <p:nvPr/>
                        </p:nvGrpSpPr>
                        <p:grpSpPr>
                          <a:xfrm flipH="1">
                            <a:off x="3440362" y="5788036"/>
                            <a:ext cx="171314" cy="490593"/>
                            <a:chOff x="8191818" y="4574563"/>
                            <a:chExt cx="235884" cy="490593"/>
                          </a:xfrm>
                        </p:grpSpPr>
                        <p:sp>
                          <p:nvSpPr>
                            <p:cNvPr id="257" name="Rectangle 256"/>
                            <p:cNvSpPr/>
                            <p:nvPr/>
                          </p:nvSpPr>
                          <p:spPr>
                            <a:xfrm>
                              <a:off x="8363132" y="4574563"/>
                              <a:ext cx="64570" cy="490593"/>
                            </a:xfrm>
                            <a:prstGeom prst="rect">
                              <a:avLst/>
                            </a:prstGeom>
                            <a:solidFill>
                              <a:schemeClr val="accent3">
                                <a:lumMod val="75000"/>
                              </a:schemeClr>
                            </a:solidFill>
                            <a:ln>
                              <a:solidFill>
                                <a:schemeClr val="bg2">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8" name="Rectangle 257"/>
                            <p:cNvSpPr/>
                            <p:nvPr/>
                          </p:nvSpPr>
                          <p:spPr>
                            <a:xfrm>
                              <a:off x="8191818" y="4772866"/>
                              <a:ext cx="171316" cy="78534"/>
                            </a:xfrm>
                            <a:prstGeom prst="rect">
                              <a:avLst/>
                            </a:prstGeom>
                            <a:solidFill>
                              <a:schemeClr val="accent3">
                                <a:lumMod val="75000"/>
                              </a:schemeClr>
                            </a:solidFill>
                            <a:ln>
                              <a:solidFill>
                                <a:schemeClr val="bg2">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253" name="Rectangle 252"/>
                        <p:cNvSpPr/>
                        <p:nvPr/>
                      </p:nvSpPr>
                      <p:spPr>
                        <a:xfrm>
                          <a:off x="3305021" y="6096694"/>
                          <a:ext cx="51880" cy="46381"/>
                        </a:xfrm>
                        <a:prstGeom prst="rect">
                          <a:avLst/>
                        </a:prstGeom>
                        <a:solidFill>
                          <a:schemeClr val="bg2">
                            <a:lumMod val="1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4" name="Rectangle 253"/>
                        <p:cNvSpPr/>
                        <p:nvPr/>
                      </p:nvSpPr>
                      <p:spPr>
                        <a:xfrm>
                          <a:off x="3363479" y="6096694"/>
                          <a:ext cx="202619" cy="46381"/>
                        </a:xfrm>
                        <a:prstGeom prst="rect">
                          <a:avLst/>
                        </a:prstGeom>
                        <a:solidFill>
                          <a:schemeClr val="bg2">
                            <a:lumMod val="1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32" name="Group 231"/>
                      <p:cNvGrpSpPr/>
                      <p:nvPr/>
                    </p:nvGrpSpPr>
                    <p:grpSpPr>
                      <a:xfrm>
                        <a:off x="3485644" y="5833052"/>
                        <a:ext cx="4800009" cy="676466"/>
                        <a:chOff x="3485644" y="5833052"/>
                        <a:chExt cx="4800009" cy="676466"/>
                      </a:xfrm>
                    </p:grpSpPr>
                    <p:grpSp>
                      <p:nvGrpSpPr>
                        <p:cNvPr id="233" name="Group 232"/>
                        <p:cNvGrpSpPr/>
                        <p:nvPr/>
                      </p:nvGrpSpPr>
                      <p:grpSpPr>
                        <a:xfrm>
                          <a:off x="3674425" y="6336649"/>
                          <a:ext cx="174625" cy="172869"/>
                          <a:chOff x="3674425" y="6401394"/>
                          <a:chExt cx="174625" cy="172869"/>
                        </a:xfrm>
                      </p:grpSpPr>
                      <p:grpSp>
                        <p:nvGrpSpPr>
                          <p:cNvPr id="245" name="Group 244"/>
                          <p:cNvGrpSpPr/>
                          <p:nvPr/>
                        </p:nvGrpSpPr>
                        <p:grpSpPr>
                          <a:xfrm>
                            <a:off x="3674425" y="6401394"/>
                            <a:ext cx="174625" cy="172869"/>
                            <a:chOff x="2397459" y="6310762"/>
                            <a:chExt cx="174625" cy="172869"/>
                          </a:xfrm>
                        </p:grpSpPr>
                        <p:sp>
                          <p:nvSpPr>
                            <p:cNvPr id="248" name="Oval 247"/>
                            <p:cNvSpPr/>
                            <p:nvPr/>
                          </p:nvSpPr>
                          <p:spPr>
                            <a:xfrm>
                              <a:off x="2397459" y="6310762"/>
                              <a:ext cx="174625" cy="172869"/>
                            </a:xfrm>
                            <a:prstGeom prst="ellipse">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9" name="Rectangle 248"/>
                            <p:cNvSpPr/>
                            <p:nvPr/>
                          </p:nvSpPr>
                          <p:spPr>
                            <a:xfrm>
                              <a:off x="2460958" y="6423306"/>
                              <a:ext cx="45719" cy="45719"/>
                            </a:xfrm>
                            <a:prstGeom prst="rect">
                              <a:avLst/>
                            </a:prstGeom>
                            <a:solidFill>
                              <a:srgbClr val="17375E"/>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46" name="Rectangle 245"/>
                          <p:cNvSpPr/>
                          <p:nvPr/>
                        </p:nvSpPr>
                        <p:spPr>
                          <a:xfrm rot="18000000">
                            <a:off x="3794964" y="6463959"/>
                            <a:ext cx="45719" cy="45719"/>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7" name="Rectangle 246"/>
                          <p:cNvSpPr/>
                          <p:nvPr/>
                        </p:nvSpPr>
                        <p:spPr>
                          <a:xfrm rot="19800000">
                            <a:off x="3683839" y="6458290"/>
                            <a:ext cx="45719" cy="45719"/>
                          </a:xfrm>
                          <a:prstGeom prst="rect">
                            <a:avLst/>
                          </a:prstGeom>
                          <a:solidFill>
                            <a:schemeClr val="accent2">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34" name="Group 233"/>
                        <p:cNvGrpSpPr/>
                        <p:nvPr/>
                      </p:nvGrpSpPr>
                      <p:grpSpPr>
                        <a:xfrm>
                          <a:off x="3485644" y="5833052"/>
                          <a:ext cx="4800009" cy="610751"/>
                          <a:chOff x="3485644" y="5833052"/>
                          <a:chExt cx="4800009" cy="610751"/>
                        </a:xfrm>
                      </p:grpSpPr>
                      <p:sp>
                        <p:nvSpPr>
                          <p:cNvPr id="235" name="Rectangle 234"/>
                          <p:cNvSpPr/>
                          <p:nvPr/>
                        </p:nvSpPr>
                        <p:spPr>
                          <a:xfrm>
                            <a:off x="3485644" y="5934175"/>
                            <a:ext cx="45719" cy="248849"/>
                          </a:xfrm>
                          <a:prstGeom prst="rect">
                            <a:avLst/>
                          </a:prstGeom>
                          <a:solidFill>
                            <a:schemeClr val="accent2">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6" name="Rectangle 235"/>
                          <p:cNvSpPr/>
                          <p:nvPr/>
                        </p:nvSpPr>
                        <p:spPr>
                          <a:xfrm>
                            <a:off x="3537160" y="6024085"/>
                            <a:ext cx="464484" cy="161214"/>
                          </a:xfrm>
                          <a:prstGeom prst="rect">
                            <a:avLst/>
                          </a:prstGeom>
                          <a:solidFill>
                            <a:schemeClr val="tx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7" name="Rectangle 236"/>
                          <p:cNvSpPr/>
                          <p:nvPr/>
                        </p:nvSpPr>
                        <p:spPr>
                          <a:xfrm>
                            <a:off x="4006776" y="5938332"/>
                            <a:ext cx="45719" cy="248849"/>
                          </a:xfrm>
                          <a:prstGeom prst="rect">
                            <a:avLst/>
                          </a:prstGeom>
                          <a:solidFill>
                            <a:schemeClr val="accent2">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8" name="Rectangle 237"/>
                          <p:cNvSpPr/>
                          <p:nvPr/>
                        </p:nvSpPr>
                        <p:spPr>
                          <a:xfrm>
                            <a:off x="4059812" y="6024498"/>
                            <a:ext cx="505513" cy="161214"/>
                          </a:xfrm>
                          <a:prstGeom prst="rect">
                            <a:avLst/>
                          </a:prstGeom>
                          <a:solidFill>
                            <a:schemeClr val="accent4">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9" name="Rectangle 238"/>
                          <p:cNvSpPr/>
                          <p:nvPr/>
                        </p:nvSpPr>
                        <p:spPr>
                          <a:xfrm>
                            <a:off x="4625673" y="6024498"/>
                            <a:ext cx="547341" cy="160607"/>
                          </a:xfrm>
                          <a:prstGeom prst="rect">
                            <a:avLst/>
                          </a:prstGeom>
                          <a:solidFill>
                            <a:schemeClr val="accent4">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0" name="Rectangle 239"/>
                          <p:cNvSpPr/>
                          <p:nvPr/>
                        </p:nvSpPr>
                        <p:spPr>
                          <a:xfrm>
                            <a:off x="4572634" y="5938903"/>
                            <a:ext cx="45719" cy="248849"/>
                          </a:xfrm>
                          <a:prstGeom prst="rect">
                            <a:avLst/>
                          </a:prstGeom>
                          <a:solidFill>
                            <a:schemeClr val="accent2">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1" name="Rectangle 240"/>
                          <p:cNvSpPr/>
                          <p:nvPr/>
                        </p:nvSpPr>
                        <p:spPr>
                          <a:xfrm>
                            <a:off x="5165353" y="5936256"/>
                            <a:ext cx="45719" cy="248849"/>
                          </a:xfrm>
                          <a:prstGeom prst="rect">
                            <a:avLst/>
                          </a:prstGeom>
                          <a:solidFill>
                            <a:schemeClr val="accent2">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2" name="Rectangle 241"/>
                          <p:cNvSpPr/>
                          <p:nvPr/>
                        </p:nvSpPr>
                        <p:spPr>
                          <a:xfrm>
                            <a:off x="5215377" y="6108046"/>
                            <a:ext cx="659873" cy="65590"/>
                          </a:xfrm>
                          <a:prstGeom prst="rect">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43" name="Rectangle 242"/>
                          <p:cNvSpPr/>
                          <p:nvPr/>
                        </p:nvSpPr>
                        <p:spPr>
                          <a:xfrm>
                            <a:off x="6159908" y="5833052"/>
                            <a:ext cx="2125745" cy="610751"/>
                          </a:xfrm>
                          <a:prstGeom prst="rect">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44" name="Isosceles Triangle 243"/>
                          <p:cNvSpPr/>
                          <p:nvPr/>
                        </p:nvSpPr>
                        <p:spPr>
                          <a:xfrm rot="16200000">
                            <a:off x="5956227" y="6080595"/>
                            <a:ext cx="291560" cy="115804"/>
                          </a:xfrm>
                          <a:prstGeom prst="triangle">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grpSp>
            </p:grpSp>
            <p:grpSp>
              <p:nvGrpSpPr>
                <p:cNvPr id="171" name="Group 170"/>
                <p:cNvGrpSpPr/>
                <p:nvPr/>
              </p:nvGrpSpPr>
              <p:grpSpPr>
                <a:xfrm>
                  <a:off x="1979438" y="5416789"/>
                  <a:ext cx="1547532" cy="64561"/>
                  <a:chOff x="687328" y="6104817"/>
                  <a:chExt cx="1350187" cy="46256"/>
                </a:xfrm>
              </p:grpSpPr>
              <p:sp>
                <p:nvSpPr>
                  <p:cNvPr id="219" name="Rectangle 218"/>
                  <p:cNvSpPr/>
                  <p:nvPr/>
                </p:nvSpPr>
                <p:spPr>
                  <a:xfrm>
                    <a:off x="687328" y="6104817"/>
                    <a:ext cx="970575" cy="45719"/>
                  </a:xfrm>
                  <a:prstGeom prst="rect">
                    <a:avLst/>
                  </a:prstGeom>
                  <a:solidFill>
                    <a:schemeClr val="bg2">
                      <a:lumMod val="1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0" name="Rectangle 219"/>
                  <p:cNvSpPr/>
                  <p:nvPr/>
                </p:nvSpPr>
                <p:spPr>
                  <a:xfrm>
                    <a:off x="1657904" y="6105354"/>
                    <a:ext cx="379611" cy="45719"/>
                  </a:xfrm>
                  <a:prstGeom prst="rect">
                    <a:avLst/>
                  </a:prstGeom>
                  <a:solidFill>
                    <a:schemeClr val="bg2">
                      <a:lumMod val="2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72" name="Straight Connector 171"/>
                <p:cNvCxnSpPr/>
                <p:nvPr/>
              </p:nvCxnSpPr>
              <p:spPr>
                <a:xfrm flipH="1">
                  <a:off x="4127463" y="5599415"/>
                  <a:ext cx="11524" cy="1698405"/>
                </a:xfrm>
                <a:prstGeom prst="line">
                  <a:avLst/>
                </a:prstGeom>
                <a:ln w="952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3" name="Straight Connector 172"/>
                <p:cNvCxnSpPr/>
                <p:nvPr/>
              </p:nvCxnSpPr>
              <p:spPr>
                <a:xfrm flipH="1">
                  <a:off x="4691810" y="5598655"/>
                  <a:ext cx="10484" cy="1699165"/>
                </a:xfrm>
                <a:prstGeom prst="line">
                  <a:avLst/>
                </a:prstGeom>
                <a:ln w="9525"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74" name="TextBox 173"/>
                <p:cNvSpPr txBox="1"/>
                <p:nvPr/>
              </p:nvSpPr>
              <p:spPr>
                <a:xfrm>
                  <a:off x="1171076" y="7297820"/>
                  <a:ext cx="256162" cy="261610"/>
                </a:xfrm>
                <a:prstGeom prst="rect">
                  <a:avLst/>
                </a:prstGeom>
                <a:noFill/>
              </p:spPr>
              <p:txBody>
                <a:bodyPr wrap="none" rtlCol="0">
                  <a:spAutoFit/>
                </a:bodyPr>
                <a:lstStyle/>
                <a:p>
                  <a:r>
                    <a:rPr lang="en-US" sz="1050" dirty="0"/>
                    <a:t>0</a:t>
                  </a:r>
                </a:p>
              </p:txBody>
            </p:sp>
            <p:sp>
              <p:nvSpPr>
                <p:cNvPr id="175" name="TextBox 174"/>
                <p:cNvSpPr txBox="1"/>
                <p:nvPr/>
              </p:nvSpPr>
              <p:spPr>
                <a:xfrm>
                  <a:off x="1805351" y="7297820"/>
                  <a:ext cx="256162" cy="261610"/>
                </a:xfrm>
                <a:prstGeom prst="rect">
                  <a:avLst/>
                </a:prstGeom>
                <a:noFill/>
              </p:spPr>
              <p:txBody>
                <a:bodyPr wrap="none" rtlCol="0">
                  <a:spAutoFit/>
                </a:bodyPr>
                <a:lstStyle/>
                <a:p>
                  <a:r>
                    <a:rPr lang="en-US" sz="1050" dirty="0"/>
                    <a:t>2</a:t>
                  </a:r>
                </a:p>
              </p:txBody>
            </p:sp>
            <p:sp>
              <p:nvSpPr>
                <p:cNvPr id="176" name="TextBox 175"/>
                <p:cNvSpPr txBox="1"/>
                <p:nvPr/>
              </p:nvSpPr>
              <p:spPr>
                <a:xfrm>
                  <a:off x="3398886" y="7297820"/>
                  <a:ext cx="256162" cy="261610"/>
                </a:xfrm>
                <a:prstGeom prst="rect">
                  <a:avLst/>
                </a:prstGeom>
                <a:noFill/>
              </p:spPr>
              <p:txBody>
                <a:bodyPr wrap="none" rtlCol="0">
                  <a:spAutoFit/>
                </a:bodyPr>
                <a:lstStyle/>
                <a:p>
                  <a:r>
                    <a:rPr lang="en-US" sz="1050" dirty="0"/>
                    <a:t>6</a:t>
                  </a:r>
                </a:p>
              </p:txBody>
            </p:sp>
            <p:sp>
              <p:nvSpPr>
                <p:cNvPr id="177" name="TextBox 176"/>
                <p:cNvSpPr txBox="1"/>
                <p:nvPr/>
              </p:nvSpPr>
              <p:spPr>
                <a:xfrm>
                  <a:off x="3892291" y="7305683"/>
                  <a:ext cx="363269" cy="261610"/>
                </a:xfrm>
                <a:prstGeom prst="rect">
                  <a:avLst/>
                </a:prstGeom>
                <a:noFill/>
              </p:spPr>
              <p:txBody>
                <a:bodyPr wrap="none" rtlCol="0">
                  <a:spAutoFit/>
                </a:bodyPr>
                <a:lstStyle/>
                <a:p>
                  <a:r>
                    <a:rPr lang="en-US" sz="1050" dirty="0"/>
                    <a:t>7.5</a:t>
                  </a:r>
                </a:p>
              </p:txBody>
            </p:sp>
            <p:sp>
              <p:nvSpPr>
                <p:cNvPr id="178" name="TextBox 177"/>
                <p:cNvSpPr txBox="1"/>
                <p:nvPr/>
              </p:nvSpPr>
              <p:spPr>
                <a:xfrm>
                  <a:off x="4289485" y="7305683"/>
                  <a:ext cx="364202" cy="261610"/>
                </a:xfrm>
                <a:prstGeom prst="rect">
                  <a:avLst/>
                </a:prstGeom>
                <a:noFill/>
              </p:spPr>
              <p:txBody>
                <a:bodyPr wrap="none" rtlCol="0">
                  <a:spAutoFit/>
                </a:bodyPr>
                <a:lstStyle/>
                <a:p>
                  <a:r>
                    <a:rPr lang="en-US" sz="1050" dirty="0"/>
                    <a:t>9.7</a:t>
                  </a:r>
                </a:p>
              </p:txBody>
            </p:sp>
            <p:sp>
              <p:nvSpPr>
                <p:cNvPr id="179" name="TextBox 178"/>
                <p:cNvSpPr txBox="1"/>
                <p:nvPr/>
              </p:nvSpPr>
              <p:spPr>
                <a:xfrm>
                  <a:off x="4942184" y="7302602"/>
                  <a:ext cx="327659" cy="261610"/>
                </a:xfrm>
                <a:prstGeom prst="rect">
                  <a:avLst/>
                </a:prstGeom>
                <a:noFill/>
              </p:spPr>
              <p:txBody>
                <a:bodyPr wrap="none" rtlCol="0">
                  <a:spAutoFit/>
                </a:bodyPr>
                <a:lstStyle/>
                <a:p>
                  <a:r>
                    <a:rPr lang="en-US" sz="1050" dirty="0"/>
                    <a:t>11</a:t>
                  </a:r>
                </a:p>
              </p:txBody>
            </p:sp>
            <p:sp>
              <p:nvSpPr>
                <p:cNvPr id="180" name="TextBox 179"/>
                <p:cNvSpPr txBox="1"/>
                <p:nvPr/>
              </p:nvSpPr>
              <p:spPr>
                <a:xfrm>
                  <a:off x="7448166" y="7320364"/>
                  <a:ext cx="434766" cy="261610"/>
                </a:xfrm>
                <a:prstGeom prst="rect">
                  <a:avLst/>
                </a:prstGeom>
                <a:noFill/>
              </p:spPr>
              <p:txBody>
                <a:bodyPr wrap="none" rtlCol="0">
                  <a:spAutoFit/>
                </a:bodyPr>
                <a:lstStyle/>
                <a:p>
                  <a:r>
                    <a:rPr lang="en-US" sz="1050" dirty="0"/>
                    <a:t>20.5</a:t>
                  </a:r>
                </a:p>
              </p:txBody>
            </p:sp>
            <p:sp>
              <p:nvSpPr>
                <p:cNvPr id="181" name="TextBox 180"/>
                <p:cNvSpPr txBox="1"/>
                <p:nvPr/>
              </p:nvSpPr>
              <p:spPr>
                <a:xfrm>
                  <a:off x="5264030" y="7315582"/>
                  <a:ext cx="434766" cy="261610"/>
                </a:xfrm>
                <a:prstGeom prst="rect">
                  <a:avLst/>
                </a:prstGeom>
                <a:noFill/>
              </p:spPr>
              <p:txBody>
                <a:bodyPr wrap="none" rtlCol="0">
                  <a:spAutoFit/>
                </a:bodyPr>
                <a:lstStyle/>
                <a:p>
                  <a:r>
                    <a:rPr lang="en-US" sz="1050" dirty="0"/>
                    <a:t>12.5</a:t>
                  </a:r>
                </a:p>
              </p:txBody>
            </p:sp>
            <p:cxnSp>
              <p:nvCxnSpPr>
                <p:cNvPr id="182" name="Straight Connector 181"/>
                <p:cNvCxnSpPr/>
                <p:nvPr/>
              </p:nvCxnSpPr>
              <p:spPr>
                <a:xfrm flipH="1">
                  <a:off x="4858093" y="5552005"/>
                  <a:ext cx="1" cy="1745815"/>
                </a:xfrm>
                <a:prstGeom prst="line">
                  <a:avLst/>
                </a:prstGeom>
                <a:ln w="9525"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83" name="TextBox 182"/>
                <p:cNvSpPr txBox="1"/>
                <p:nvPr/>
              </p:nvSpPr>
              <p:spPr>
                <a:xfrm>
                  <a:off x="4617614" y="7294739"/>
                  <a:ext cx="434766" cy="261610"/>
                </a:xfrm>
                <a:prstGeom prst="rect">
                  <a:avLst/>
                </a:prstGeom>
                <a:noFill/>
              </p:spPr>
              <p:txBody>
                <a:bodyPr wrap="none" rtlCol="0">
                  <a:spAutoFit/>
                </a:bodyPr>
                <a:lstStyle/>
                <a:p>
                  <a:r>
                    <a:rPr lang="en-US" sz="1050" dirty="0"/>
                    <a:t>10.3</a:t>
                  </a:r>
                </a:p>
              </p:txBody>
            </p:sp>
            <p:cxnSp>
              <p:nvCxnSpPr>
                <p:cNvPr id="184" name="Straight Connector 183"/>
                <p:cNvCxnSpPr/>
                <p:nvPr/>
              </p:nvCxnSpPr>
              <p:spPr>
                <a:xfrm>
                  <a:off x="5052380" y="5576326"/>
                  <a:ext cx="12904" cy="1721494"/>
                </a:xfrm>
                <a:prstGeom prst="line">
                  <a:avLst/>
                </a:prstGeom>
                <a:ln w="952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5" name="Straight Connector 184"/>
                <p:cNvCxnSpPr/>
                <p:nvPr/>
              </p:nvCxnSpPr>
              <p:spPr>
                <a:xfrm>
                  <a:off x="8661959" y="5552005"/>
                  <a:ext cx="0" cy="1745815"/>
                </a:xfrm>
                <a:prstGeom prst="line">
                  <a:avLst/>
                </a:prstGeom>
                <a:ln w="9525"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86" name="TextBox 185"/>
                <p:cNvSpPr txBox="1"/>
                <p:nvPr/>
              </p:nvSpPr>
              <p:spPr>
                <a:xfrm>
                  <a:off x="8444576" y="7320364"/>
                  <a:ext cx="434766" cy="261610"/>
                </a:xfrm>
                <a:prstGeom prst="rect">
                  <a:avLst/>
                </a:prstGeom>
                <a:noFill/>
              </p:spPr>
              <p:txBody>
                <a:bodyPr wrap="none" rtlCol="0">
                  <a:spAutoFit/>
                </a:bodyPr>
                <a:lstStyle/>
                <a:p>
                  <a:r>
                    <a:rPr lang="en-US" sz="1050" dirty="0"/>
                    <a:t>22.5</a:t>
                  </a:r>
                </a:p>
              </p:txBody>
            </p:sp>
            <p:cxnSp>
              <p:nvCxnSpPr>
                <p:cNvPr id="187" name="Straight Connector 186"/>
                <p:cNvCxnSpPr/>
                <p:nvPr/>
              </p:nvCxnSpPr>
              <p:spPr>
                <a:xfrm>
                  <a:off x="11620267" y="5553445"/>
                  <a:ext cx="0" cy="1744375"/>
                </a:xfrm>
                <a:prstGeom prst="line">
                  <a:avLst/>
                </a:prstGeom>
                <a:ln w="9525"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88" name="TextBox 187"/>
                <p:cNvSpPr txBox="1"/>
                <p:nvPr/>
              </p:nvSpPr>
              <p:spPr>
                <a:xfrm>
                  <a:off x="11456437" y="7315582"/>
                  <a:ext cx="327659" cy="261610"/>
                </a:xfrm>
                <a:prstGeom prst="rect">
                  <a:avLst/>
                </a:prstGeom>
                <a:noFill/>
              </p:spPr>
              <p:txBody>
                <a:bodyPr wrap="none" rtlCol="0">
                  <a:spAutoFit/>
                </a:bodyPr>
                <a:lstStyle/>
                <a:p>
                  <a:r>
                    <a:rPr lang="en-US" sz="1050" dirty="0"/>
                    <a:t>38</a:t>
                  </a:r>
                </a:p>
              </p:txBody>
            </p:sp>
            <p:grpSp>
              <p:nvGrpSpPr>
                <p:cNvPr id="189" name="Group 188"/>
                <p:cNvGrpSpPr/>
                <p:nvPr/>
              </p:nvGrpSpPr>
              <p:grpSpPr>
                <a:xfrm>
                  <a:off x="6017072" y="5596325"/>
                  <a:ext cx="341800" cy="337432"/>
                  <a:chOff x="6853095" y="5741228"/>
                  <a:chExt cx="347183" cy="342900"/>
                </a:xfrm>
              </p:grpSpPr>
              <p:sp>
                <p:nvSpPr>
                  <p:cNvPr id="210" name="Rectangle 209"/>
                  <p:cNvSpPr/>
                  <p:nvPr/>
                </p:nvSpPr>
                <p:spPr>
                  <a:xfrm rot="19800000">
                    <a:off x="6910705" y="5971892"/>
                    <a:ext cx="59244" cy="52557"/>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1" name="Rectangle 210"/>
                  <p:cNvSpPr/>
                  <p:nvPr/>
                </p:nvSpPr>
                <p:spPr>
                  <a:xfrm rot="18000000">
                    <a:off x="7073103" y="5977740"/>
                    <a:ext cx="52557" cy="59244"/>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2" name="Rectangle 211"/>
                  <p:cNvSpPr/>
                  <p:nvPr/>
                </p:nvSpPr>
                <p:spPr>
                  <a:xfrm>
                    <a:off x="7001758" y="5778680"/>
                    <a:ext cx="59244" cy="52557"/>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3" name="Oval 212"/>
                  <p:cNvSpPr/>
                  <p:nvPr/>
                </p:nvSpPr>
                <p:spPr>
                  <a:xfrm>
                    <a:off x="6911948" y="5807564"/>
                    <a:ext cx="59244" cy="52557"/>
                  </a:xfrm>
                  <a:prstGeom prst="ellipse">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4" name="Oval 213"/>
                  <p:cNvSpPr/>
                  <p:nvPr/>
                </p:nvSpPr>
                <p:spPr>
                  <a:xfrm>
                    <a:off x="7105945" y="5911133"/>
                    <a:ext cx="59244" cy="52557"/>
                  </a:xfrm>
                  <a:prstGeom prst="ellipse">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5" name="Oval 214"/>
                  <p:cNvSpPr/>
                  <p:nvPr/>
                </p:nvSpPr>
                <p:spPr>
                  <a:xfrm>
                    <a:off x="6853095" y="5741228"/>
                    <a:ext cx="347183" cy="3429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6" name="Oval 215"/>
                  <p:cNvSpPr/>
                  <p:nvPr/>
                </p:nvSpPr>
                <p:spPr>
                  <a:xfrm>
                    <a:off x="7105945" y="5831182"/>
                    <a:ext cx="59244" cy="52557"/>
                  </a:xfrm>
                  <a:prstGeom prst="ellipse">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7" name="Oval 216"/>
                  <p:cNvSpPr/>
                  <p:nvPr/>
                </p:nvSpPr>
                <p:spPr>
                  <a:xfrm>
                    <a:off x="6884612" y="5901843"/>
                    <a:ext cx="59244" cy="52557"/>
                  </a:xfrm>
                  <a:prstGeom prst="ellipse">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8" name="Rectangle 217"/>
                  <p:cNvSpPr/>
                  <p:nvPr/>
                </p:nvSpPr>
                <p:spPr>
                  <a:xfrm>
                    <a:off x="6988272" y="6013116"/>
                    <a:ext cx="59244" cy="52557"/>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0" name="TextBox 189"/>
                <p:cNvSpPr txBox="1"/>
                <p:nvPr/>
              </p:nvSpPr>
              <p:spPr>
                <a:xfrm>
                  <a:off x="2351967" y="2920184"/>
                  <a:ext cx="937810" cy="624895"/>
                </a:xfrm>
                <a:prstGeom prst="rect">
                  <a:avLst/>
                </a:prstGeom>
                <a:noFill/>
              </p:spPr>
              <p:txBody>
                <a:bodyPr wrap="square" rtlCol="0">
                  <a:spAutoFit/>
                </a:bodyPr>
                <a:lstStyle/>
                <a:p>
                  <a:pPr algn="ctr"/>
                  <a:r>
                    <a:rPr lang="en-US" sz="1100" dirty="0"/>
                    <a:t>Chopper Pit 1</a:t>
                  </a:r>
                </a:p>
              </p:txBody>
            </p:sp>
            <p:cxnSp>
              <p:nvCxnSpPr>
                <p:cNvPr id="191" name="Straight Arrow Connector 190"/>
                <p:cNvCxnSpPr>
                  <a:stCxn id="190" idx="2"/>
                  <a:endCxn id="153" idx="0"/>
                </p:cNvCxnSpPr>
                <p:nvPr/>
              </p:nvCxnSpPr>
              <p:spPr>
                <a:xfrm>
                  <a:off x="2820873" y="3545079"/>
                  <a:ext cx="1020604" cy="14544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2" name="TextBox 191"/>
                <p:cNvSpPr txBox="1"/>
                <p:nvPr/>
              </p:nvSpPr>
              <p:spPr>
                <a:xfrm>
                  <a:off x="3542902" y="3024614"/>
                  <a:ext cx="937810" cy="624895"/>
                </a:xfrm>
                <a:prstGeom prst="rect">
                  <a:avLst/>
                </a:prstGeom>
                <a:noFill/>
              </p:spPr>
              <p:txBody>
                <a:bodyPr wrap="square" rtlCol="0">
                  <a:spAutoFit/>
                </a:bodyPr>
                <a:lstStyle/>
                <a:p>
                  <a:pPr algn="ctr"/>
                  <a:r>
                    <a:rPr lang="en-US" sz="1100" dirty="0"/>
                    <a:t>Chopper Pit 2</a:t>
                  </a:r>
                </a:p>
              </p:txBody>
            </p:sp>
            <p:cxnSp>
              <p:nvCxnSpPr>
                <p:cNvPr id="193" name="Straight Arrow Connector 192"/>
                <p:cNvCxnSpPr>
                  <a:stCxn id="192" idx="2"/>
                  <a:endCxn id="154" idx="0"/>
                </p:cNvCxnSpPr>
                <p:nvPr/>
              </p:nvCxnSpPr>
              <p:spPr>
                <a:xfrm>
                  <a:off x="4011808" y="3649509"/>
                  <a:ext cx="755425" cy="138506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4" name="TextBox 193"/>
                <p:cNvSpPr txBox="1"/>
                <p:nvPr/>
              </p:nvSpPr>
              <p:spPr>
                <a:xfrm>
                  <a:off x="5237916" y="3669757"/>
                  <a:ext cx="937810" cy="624895"/>
                </a:xfrm>
                <a:prstGeom prst="rect">
                  <a:avLst/>
                </a:prstGeom>
                <a:noFill/>
              </p:spPr>
              <p:txBody>
                <a:bodyPr wrap="square" rtlCol="0">
                  <a:spAutoFit/>
                </a:bodyPr>
                <a:lstStyle/>
                <a:p>
                  <a:pPr algn="ctr"/>
                  <a:r>
                    <a:rPr lang="en-US" sz="1100" dirty="0"/>
                    <a:t>Chopper Pit 3</a:t>
                  </a:r>
                </a:p>
              </p:txBody>
            </p:sp>
            <p:cxnSp>
              <p:nvCxnSpPr>
                <p:cNvPr id="195" name="Straight Arrow Connector 194"/>
                <p:cNvCxnSpPr>
                  <a:stCxn id="194" idx="2"/>
                  <a:endCxn id="155" idx="0"/>
                </p:cNvCxnSpPr>
                <p:nvPr/>
              </p:nvCxnSpPr>
              <p:spPr>
                <a:xfrm flipH="1">
                  <a:off x="5260725" y="4294653"/>
                  <a:ext cx="446097" cy="6753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6" name="TextBox 195"/>
                <p:cNvSpPr txBox="1"/>
                <p:nvPr/>
              </p:nvSpPr>
              <p:spPr>
                <a:xfrm>
                  <a:off x="5527793" y="2711324"/>
                  <a:ext cx="2111838" cy="870390"/>
                </a:xfrm>
                <a:prstGeom prst="rect">
                  <a:avLst/>
                </a:prstGeom>
                <a:noFill/>
              </p:spPr>
              <p:txBody>
                <a:bodyPr wrap="square" rtlCol="0">
                  <a:spAutoFit/>
                </a:bodyPr>
                <a:lstStyle/>
                <a:p>
                  <a:pPr algn="ctr"/>
                  <a:r>
                    <a:rPr lang="en-US" sz="1100" dirty="0"/>
                    <a:t>Collimators changers and aperture systems 2m, 3 m, 3m</a:t>
                  </a:r>
                </a:p>
              </p:txBody>
            </p:sp>
            <p:cxnSp>
              <p:nvCxnSpPr>
                <p:cNvPr id="197" name="Straight Arrow Connector 196"/>
                <p:cNvCxnSpPr>
                  <a:stCxn id="196" idx="2"/>
                  <a:endCxn id="237" idx="0"/>
                </p:cNvCxnSpPr>
                <p:nvPr/>
              </p:nvCxnSpPr>
              <p:spPr>
                <a:xfrm flipH="1">
                  <a:off x="6190689" y="3581714"/>
                  <a:ext cx="393023" cy="165593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8" name="TextBox 197"/>
                <p:cNvSpPr txBox="1"/>
                <p:nvPr/>
              </p:nvSpPr>
              <p:spPr>
                <a:xfrm>
                  <a:off x="3145924" y="3755622"/>
                  <a:ext cx="1038888" cy="624895"/>
                </a:xfrm>
                <a:prstGeom prst="rect">
                  <a:avLst/>
                </a:prstGeom>
                <a:noFill/>
              </p:spPr>
              <p:txBody>
                <a:bodyPr wrap="square" rtlCol="0">
                  <a:spAutoFit/>
                </a:bodyPr>
                <a:lstStyle/>
                <a:p>
                  <a:pPr algn="ctr"/>
                  <a:r>
                    <a:rPr lang="en-US" sz="1100" dirty="0" smtClean="0"/>
                    <a:t>Second bender</a:t>
                  </a:r>
                  <a:endParaRPr lang="en-US" sz="1100" dirty="0"/>
                </a:p>
              </p:txBody>
            </p:sp>
            <p:cxnSp>
              <p:nvCxnSpPr>
                <p:cNvPr id="199" name="Straight Arrow Connector 198"/>
                <p:cNvCxnSpPr>
                  <a:stCxn id="198" idx="2"/>
                </p:cNvCxnSpPr>
                <p:nvPr/>
              </p:nvCxnSpPr>
              <p:spPr>
                <a:xfrm>
                  <a:off x="3665368" y="4380518"/>
                  <a:ext cx="669087" cy="104786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0" name="TextBox 199"/>
                <p:cNvSpPr txBox="1"/>
                <p:nvPr/>
              </p:nvSpPr>
              <p:spPr>
                <a:xfrm>
                  <a:off x="498131" y="3011625"/>
                  <a:ext cx="1858214" cy="870390"/>
                </a:xfrm>
                <a:prstGeom prst="rect">
                  <a:avLst/>
                </a:prstGeom>
                <a:noFill/>
              </p:spPr>
              <p:txBody>
                <a:bodyPr wrap="square" rtlCol="0">
                  <a:spAutoFit/>
                </a:bodyPr>
                <a:lstStyle/>
                <a:p>
                  <a:pPr algn="ctr"/>
                  <a:r>
                    <a:rPr lang="en-US" sz="1100" dirty="0"/>
                    <a:t>Monolith insert (first bender) and </a:t>
                  </a:r>
                  <a:r>
                    <a:rPr lang="en-US" sz="1100" dirty="0" smtClean="0"/>
                    <a:t>light shutter</a:t>
                  </a:r>
                  <a:endParaRPr lang="en-US" sz="1100" dirty="0"/>
                </a:p>
              </p:txBody>
            </p:sp>
            <p:cxnSp>
              <p:nvCxnSpPr>
                <p:cNvPr id="201" name="Straight Arrow Connector 200"/>
                <p:cNvCxnSpPr>
                  <a:stCxn id="200" idx="2"/>
                </p:cNvCxnSpPr>
                <p:nvPr/>
              </p:nvCxnSpPr>
              <p:spPr>
                <a:xfrm>
                  <a:off x="1427238" y="3882015"/>
                  <a:ext cx="791029" cy="14963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2" name="TextBox 201"/>
                <p:cNvSpPr txBox="1"/>
                <p:nvPr/>
              </p:nvSpPr>
              <p:spPr>
                <a:xfrm>
                  <a:off x="7334073" y="3197767"/>
                  <a:ext cx="1891990" cy="379401"/>
                </a:xfrm>
                <a:prstGeom prst="rect">
                  <a:avLst/>
                </a:prstGeom>
                <a:noFill/>
              </p:spPr>
              <p:txBody>
                <a:bodyPr wrap="square" rtlCol="0">
                  <a:spAutoFit/>
                </a:bodyPr>
                <a:lstStyle/>
                <a:p>
                  <a:pPr algn="ctr"/>
                  <a:r>
                    <a:rPr lang="en-US" sz="1100" dirty="0"/>
                    <a:t>Sample positioning</a:t>
                  </a:r>
                </a:p>
              </p:txBody>
            </p:sp>
            <p:cxnSp>
              <p:nvCxnSpPr>
                <p:cNvPr id="203" name="Straight Arrow Connector 202"/>
                <p:cNvCxnSpPr>
                  <a:stCxn id="202" idx="2"/>
                  <a:endCxn id="244" idx="0"/>
                </p:cNvCxnSpPr>
                <p:nvPr/>
              </p:nvCxnSpPr>
              <p:spPr>
                <a:xfrm>
                  <a:off x="8280068" y="3577167"/>
                  <a:ext cx="480563" cy="18869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4" name="TextBox 203"/>
                <p:cNvSpPr txBox="1"/>
                <p:nvPr/>
              </p:nvSpPr>
              <p:spPr>
                <a:xfrm>
                  <a:off x="9001649" y="3179253"/>
                  <a:ext cx="1891990" cy="379401"/>
                </a:xfrm>
                <a:prstGeom prst="rect">
                  <a:avLst/>
                </a:prstGeom>
                <a:noFill/>
              </p:spPr>
              <p:txBody>
                <a:bodyPr wrap="square" rtlCol="0">
                  <a:spAutoFit/>
                </a:bodyPr>
                <a:lstStyle/>
                <a:p>
                  <a:pPr algn="ctr"/>
                  <a:r>
                    <a:rPr lang="en-US" sz="1100" dirty="0"/>
                    <a:t>Detectors tank</a:t>
                  </a:r>
                </a:p>
              </p:txBody>
            </p:sp>
            <p:cxnSp>
              <p:nvCxnSpPr>
                <p:cNvPr id="205" name="Straight Arrow Connector 204"/>
                <p:cNvCxnSpPr>
                  <a:stCxn id="204" idx="2"/>
                  <a:endCxn id="243" idx="0"/>
                </p:cNvCxnSpPr>
                <p:nvPr/>
              </p:nvCxnSpPr>
              <p:spPr>
                <a:xfrm>
                  <a:off x="9947645" y="3558653"/>
                  <a:ext cx="316672" cy="15598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206" name="Group 205"/>
                <p:cNvGrpSpPr/>
                <p:nvPr/>
              </p:nvGrpSpPr>
              <p:grpSpPr>
                <a:xfrm>
                  <a:off x="4836927" y="5257567"/>
                  <a:ext cx="135123" cy="219308"/>
                  <a:chOff x="4836927" y="5262023"/>
                  <a:chExt cx="135123" cy="219308"/>
                </a:xfrm>
              </p:grpSpPr>
              <p:sp>
                <p:nvSpPr>
                  <p:cNvPr id="208" name="Rectangle 207"/>
                  <p:cNvSpPr/>
                  <p:nvPr/>
                </p:nvSpPr>
                <p:spPr>
                  <a:xfrm>
                    <a:off x="4836927" y="5425838"/>
                    <a:ext cx="135123" cy="55493"/>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9" name="Rectangle 208"/>
                  <p:cNvSpPr/>
                  <p:nvPr/>
                </p:nvSpPr>
                <p:spPr>
                  <a:xfrm>
                    <a:off x="4919324" y="5262023"/>
                    <a:ext cx="45719" cy="160419"/>
                  </a:xfrm>
                  <a:prstGeom prst="rect">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07" name="Rectangle 206"/>
                <p:cNvSpPr/>
                <p:nvPr/>
              </p:nvSpPr>
              <p:spPr>
                <a:xfrm>
                  <a:off x="5028045" y="5422663"/>
                  <a:ext cx="91121" cy="50393"/>
                </a:xfrm>
                <a:prstGeom prst="rect">
                  <a:avLst/>
                </a:prstGeom>
                <a:solidFill>
                  <a:schemeClr val="bg2">
                    <a:lumMod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46" name="Group 145"/>
            <p:cNvGrpSpPr/>
            <p:nvPr/>
          </p:nvGrpSpPr>
          <p:grpSpPr>
            <a:xfrm>
              <a:off x="3555491" y="3084863"/>
              <a:ext cx="8678773" cy="2544128"/>
              <a:chOff x="3555491" y="3084863"/>
              <a:chExt cx="8678773" cy="2544128"/>
            </a:xfrm>
          </p:grpSpPr>
          <p:sp>
            <p:nvSpPr>
              <p:cNvPr id="147" name="Rectangle 146"/>
              <p:cNvSpPr/>
              <p:nvPr/>
            </p:nvSpPr>
            <p:spPr>
              <a:xfrm>
                <a:off x="4982326" y="5420107"/>
                <a:ext cx="45719" cy="52949"/>
              </a:xfrm>
              <a:prstGeom prst="rect">
                <a:avLst/>
              </a:prstGeom>
              <a:solidFill>
                <a:srgbClr val="00E1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Rectangle 147"/>
              <p:cNvSpPr/>
              <p:nvPr/>
            </p:nvSpPr>
            <p:spPr>
              <a:xfrm>
                <a:off x="7875845" y="5435535"/>
                <a:ext cx="45719" cy="52949"/>
              </a:xfrm>
              <a:prstGeom prst="rect">
                <a:avLst/>
              </a:prstGeom>
              <a:solidFill>
                <a:srgbClr val="00E1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 name="TextBox 148"/>
              <p:cNvSpPr txBox="1"/>
              <p:nvPr/>
            </p:nvSpPr>
            <p:spPr>
              <a:xfrm>
                <a:off x="4791821" y="3084863"/>
                <a:ext cx="937810" cy="379401"/>
              </a:xfrm>
              <a:prstGeom prst="rect">
                <a:avLst/>
              </a:prstGeom>
              <a:noFill/>
            </p:spPr>
            <p:txBody>
              <a:bodyPr wrap="square" rtlCol="0">
                <a:spAutoFit/>
              </a:bodyPr>
              <a:lstStyle/>
              <a:p>
                <a:pPr algn="ctr"/>
                <a:r>
                  <a:rPr lang="en-US" sz="1100" dirty="0" smtClean="0"/>
                  <a:t>Gold Foil</a:t>
                </a:r>
                <a:endParaRPr lang="en-US" sz="1100" dirty="0"/>
              </a:p>
            </p:txBody>
          </p:sp>
          <p:cxnSp>
            <p:nvCxnSpPr>
              <p:cNvPr id="150" name="Straight Arrow Connector 149"/>
              <p:cNvCxnSpPr>
                <a:stCxn id="149" idx="2"/>
                <a:endCxn id="147" idx="0"/>
              </p:cNvCxnSpPr>
              <p:nvPr/>
            </p:nvCxnSpPr>
            <p:spPr>
              <a:xfrm flipH="1">
                <a:off x="5005185" y="3464264"/>
                <a:ext cx="255541" cy="195584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1" name="TextBox 150"/>
              <p:cNvSpPr txBox="1"/>
              <p:nvPr/>
            </p:nvSpPr>
            <p:spPr>
              <a:xfrm>
                <a:off x="7170666" y="3893382"/>
                <a:ext cx="937810" cy="379401"/>
              </a:xfrm>
              <a:prstGeom prst="rect">
                <a:avLst/>
              </a:prstGeom>
              <a:noFill/>
            </p:spPr>
            <p:txBody>
              <a:bodyPr wrap="square" rtlCol="0">
                <a:spAutoFit/>
              </a:bodyPr>
              <a:lstStyle/>
              <a:p>
                <a:pPr algn="ctr"/>
                <a:r>
                  <a:rPr lang="en-US" sz="1100" dirty="0" smtClean="0"/>
                  <a:t>Gold Foil</a:t>
                </a:r>
                <a:endParaRPr lang="en-US" sz="1100" dirty="0"/>
              </a:p>
            </p:txBody>
          </p:sp>
          <p:cxnSp>
            <p:nvCxnSpPr>
              <p:cNvPr id="152" name="Straight Arrow Connector 151"/>
              <p:cNvCxnSpPr>
                <a:stCxn id="151" idx="2"/>
                <a:endCxn id="148" idx="0"/>
              </p:cNvCxnSpPr>
              <p:nvPr/>
            </p:nvCxnSpPr>
            <p:spPr>
              <a:xfrm>
                <a:off x="7639572" y="4272783"/>
                <a:ext cx="259133" cy="11627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3" name="Rounded Rectangle 152"/>
              <p:cNvSpPr/>
              <p:nvPr/>
            </p:nvSpPr>
            <p:spPr>
              <a:xfrm>
                <a:off x="3555491" y="4999567"/>
                <a:ext cx="571974" cy="629424"/>
              </a:xfrm>
              <a:prstGeom prst="roundRect">
                <a:avLst/>
              </a:prstGeom>
              <a:noFill/>
              <a:ln>
                <a:solidFill>
                  <a:schemeClr val="bg2">
                    <a:lumMod val="75000"/>
                  </a:schemeClr>
                </a:solidFill>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4" name="Rounded Rectangle 153"/>
              <p:cNvSpPr/>
              <p:nvPr/>
            </p:nvSpPr>
            <p:spPr>
              <a:xfrm>
                <a:off x="4686063" y="5034579"/>
                <a:ext cx="162341" cy="561746"/>
              </a:xfrm>
              <a:prstGeom prst="roundRect">
                <a:avLst/>
              </a:prstGeom>
              <a:noFill/>
              <a:ln>
                <a:solidFill>
                  <a:schemeClr val="bg2">
                    <a:lumMod val="75000"/>
                  </a:schemeClr>
                </a:solidFill>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5" name="Rounded Rectangle 154"/>
              <p:cNvSpPr/>
              <p:nvPr/>
            </p:nvSpPr>
            <p:spPr>
              <a:xfrm>
                <a:off x="5046465" y="4969991"/>
                <a:ext cx="428519" cy="629424"/>
              </a:xfrm>
              <a:prstGeom prst="roundRect">
                <a:avLst/>
              </a:prstGeom>
              <a:noFill/>
              <a:ln>
                <a:solidFill>
                  <a:schemeClr val="bg2">
                    <a:lumMod val="75000"/>
                  </a:schemeClr>
                </a:solidFill>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6" name="Rectangle 155"/>
              <p:cNvSpPr/>
              <p:nvPr/>
            </p:nvSpPr>
            <p:spPr>
              <a:xfrm>
                <a:off x="11984425" y="5299167"/>
                <a:ext cx="249839" cy="327871"/>
              </a:xfrm>
              <a:prstGeom prst="rect">
                <a:avLst/>
              </a:prstGeom>
              <a:solidFill>
                <a:srgbClr val="0094C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3" name="TextBox 2"/>
          <p:cNvSpPr txBox="1"/>
          <p:nvPr/>
        </p:nvSpPr>
        <p:spPr>
          <a:xfrm>
            <a:off x="755576" y="5301208"/>
            <a:ext cx="3312368" cy="1200329"/>
          </a:xfrm>
          <a:prstGeom prst="rect">
            <a:avLst/>
          </a:prstGeom>
          <a:noFill/>
        </p:spPr>
        <p:txBody>
          <a:bodyPr wrap="square" rtlCol="0">
            <a:spAutoFit/>
          </a:bodyPr>
          <a:lstStyle/>
          <a:p>
            <a:r>
              <a:rPr lang="en-US"/>
              <a:t>L1</a:t>
            </a:r>
            <a:r>
              <a:rPr lang="en-US" baseline="-25000"/>
              <a:t>max</a:t>
            </a:r>
            <a:r>
              <a:rPr lang="en-US"/>
              <a:t> = 10m</a:t>
            </a:r>
          </a:p>
          <a:p>
            <a:r>
              <a:rPr lang="en-US"/>
              <a:t>L2</a:t>
            </a:r>
            <a:r>
              <a:rPr lang="en-US" baseline="-25000"/>
              <a:t>max</a:t>
            </a:r>
            <a:r>
              <a:rPr lang="en-US"/>
              <a:t> = 10m</a:t>
            </a:r>
          </a:p>
          <a:p>
            <a:r>
              <a:rPr lang="en-US"/>
              <a:t>Repetition rate = 14Hz or 7Hz</a:t>
            </a:r>
          </a:p>
          <a:p>
            <a:r>
              <a:rPr lang="en-US">
                <a:latin typeface="Symbol" charset="2"/>
                <a:cs typeface="Symbol" charset="2"/>
              </a:rPr>
              <a:t>dl</a:t>
            </a:r>
            <a:r>
              <a:rPr lang="en-US" baseline="-25000"/>
              <a:t>max</a:t>
            </a:r>
            <a:r>
              <a:rPr lang="en-US"/>
              <a:t> =  10Å at 14Hz</a:t>
            </a:r>
          </a:p>
        </p:txBody>
      </p:sp>
      <p:sp>
        <p:nvSpPr>
          <p:cNvPr id="135" name="TextBox 134"/>
          <p:cNvSpPr txBox="1"/>
          <p:nvPr/>
        </p:nvSpPr>
        <p:spPr>
          <a:xfrm>
            <a:off x="4499992" y="5301208"/>
            <a:ext cx="4032448" cy="923330"/>
          </a:xfrm>
          <a:prstGeom prst="rect">
            <a:avLst/>
          </a:prstGeom>
          <a:noFill/>
        </p:spPr>
        <p:txBody>
          <a:bodyPr wrap="square" rtlCol="0">
            <a:spAutoFit/>
          </a:bodyPr>
          <a:lstStyle/>
          <a:p>
            <a:r>
              <a:rPr lang="en-US"/>
              <a:t>Max flux on sample ~1x10</a:t>
            </a:r>
            <a:r>
              <a:rPr lang="en-US" baseline="30000"/>
              <a:t>9</a:t>
            </a:r>
            <a:r>
              <a:rPr lang="en-US"/>
              <a:t> n/cm</a:t>
            </a:r>
            <a:r>
              <a:rPr lang="en-US" baseline="30000"/>
              <a:t>2</a:t>
            </a:r>
            <a:r>
              <a:rPr lang="en-US"/>
              <a:t>/s</a:t>
            </a:r>
          </a:p>
          <a:p>
            <a:endParaRPr lang="en-US"/>
          </a:p>
          <a:p>
            <a:r>
              <a:rPr lang="en-US"/>
              <a:t>2x line-of-sight closure</a:t>
            </a:r>
          </a:p>
        </p:txBody>
      </p:sp>
    </p:spTree>
    <p:extLst>
      <p:ext uri="{BB962C8B-B14F-4D97-AF65-F5344CB8AC3E}">
        <p14:creationId xmlns:p14="http://schemas.microsoft.com/office/powerpoint/2010/main" val="1751676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LoKI Layout – Technical Risk Rating</a:t>
            </a:r>
          </a:p>
        </p:txBody>
      </p:sp>
      <p:sp>
        <p:nvSpPr>
          <p:cNvPr id="4" name="Slide Number Placeholder 3"/>
          <p:cNvSpPr>
            <a:spLocks noGrp="1"/>
          </p:cNvSpPr>
          <p:nvPr>
            <p:ph type="sldNum" sz="quarter" idx="12"/>
          </p:nvPr>
        </p:nvSpPr>
        <p:spPr/>
        <p:txBody>
          <a:bodyPr/>
          <a:lstStyle/>
          <a:p>
            <a:fld id="{551115BC-487E-4422-894C-CB7CD3E79223}" type="slidenum">
              <a:rPr lang="sv-SE" smtClean="0"/>
              <a:t>9</a:t>
            </a:fld>
            <a:endParaRPr lang="sv-SE"/>
          </a:p>
        </p:txBody>
      </p:sp>
      <p:grpSp>
        <p:nvGrpSpPr>
          <p:cNvPr id="8" name="Group 7"/>
          <p:cNvGrpSpPr/>
          <p:nvPr/>
        </p:nvGrpSpPr>
        <p:grpSpPr>
          <a:xfrm>
            <a:off x="323528" y="1484784"/>
            <a:ext cx="8461362" cy="4248472"/>
            <a:chOff x="323528" y="1484784"/>
            <a:chExt cx="8461362" cy="4248472"/>
          </a:xfrm>
        </p:grpSpPr>
        <p:pic>
          <p:nvPicPr>
            <p:cNvPr id="5" name="Picture 4" descr="Screen Shot 2014-12-11 at 11.40.3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484784"/>
              <a:ext cx="8461362" cy="4248472"/>
            </a:xfrm>
            <a:prstGeom prst="rect">
              <a:avLst/>
            </a:prstGeom>
          </p:spPr>
        </p:pic>
        <p:sp>
          <p:nvSpPr>
            <p:cNvPr id="3" name="Rectangle 2"/>
            <p:cNvSpPr/>
            <p:nvPr/>
          </p:nvSpPr>
          <p:spPr>
            <a:xfrm>
              <a:off x="6084168" y="2636912"/>
              <a:ext cx="72008" cy="360040"/>
            </a:xfrm>
            <a:prstGeom prst="rect">
              <a:avLst/>
            </a:prstGeom>
            <a:solidFill>
              <a:srgbClr val="FF0000"/>
            </a:solidFill>
            <a:ln w="19050" cmpd="sng">
              <a:solidFill>
                <a:srgbClr val="8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Rectangle 6"/>
            <p:cNvSpPr/>
            <p:nvPr/>
          </p:nvSpPr>
          <p:spPr>
            <a:xfrm>
              <a:off x="6660232" y="2636912"/>
              <a:ext cx="72008" cy="360040"/>
            </a:xfrm>
            <a:prstGeom prst="rect">
              <a:avLst/>
            </a:prstGeom>
            <a:solidFill>
              <a:srgbClr val="FF0000"/>
            </a:solidFill>
            <a:ln w="19050" cmpd="sng">
              <a:solidFill>
                <a:srgbClr val="8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pic>
        <p:nvPicPr>
          <p:cNvPr id="6" name="Picture 5" descr="Screen Shot 2014-12-11 at 11.40.41.png"/>
          <p:cNvPicPr>
            <a:picLocks noChangeAspect="1"/>
          </p:cNvPicPr>
          <p:nvPr/>
        </p:nvPicPr>
        <p:blipFill rotWithShape="1">
          <a:blip r:embed="rId3">
            <a:extLst>
              <a:ext uri="{28A0092B-C50C-407E-A947-70E740481C1C}">
                <a14:useLocalDpi xmlns:a14="http://schemas.microsoft.com/office/drawing/2010/main" val="0"/>
              </a:ext>
            </a:extLst>
          </a:blip>
          <a:srcRect l="3571" t="27444" r="3437" b="3937"/>
          <a:stretch/>
        </p:blipFill>
        <p:spPr>
          <a:xfrm>
            <a:off x="2966720" y="5229200"/>
            <a:ext cx="3200400" cy="1156229"/>
          </a:xfrm>
          <a:prstGeom prst="rect">
            <a:avLst/>
          </a:prstGeom>
        </p:spPr>
      </p:pic>
    </p:spTree>
    <p:extLst>
      <p:ext uri="{BB962C8B-B14F-4D97-AF65-F5344CB8AC3E}">
        <p14:creationId xmlns:p14="http://schemas.microsoft.com/office/powerpoint/2010/main" val="4132575648"/>
      </p:ext>
    </p:extLst>
  </p:cSld>
  <p:clrMapOvr>
    <a:masterClrMapping/>
  </p:clrMapOvr>
</p:sld>
</file>

<file path=ppt/theme/theme1.xml><?xml version="1.0" encoding="utf-8"?>
<a:theme xmlns:a="http://schemas.openxmlformats.org/drawingml/2006/main" name="ESS Cor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ESS Core Powerpoint.pptx</Template>
  <TotalTime>30378</TotalTime>
  <Words>4298</Words>
  <Application>Microsoft Macintosh PowerPoint</Application>
  <PresentationFormat>On-screen Show (4:3)</PresentationFormat>
  <Paragraphs>731</Paragraphs>
  <Slides>59</Slides>
  <Notes>21</Notes>
  <HiddenSlides>1</HiddenSlides>
  <MMClips>0</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ESS Core Powerpoint</vt:lpstr>
      <vt:lpstr>Tollgate 2 Review  LoKI SANS Instrument December 12 2014</vt:lpstr>
      <vt:lpstr>LoKI Overview Instrument, Budget and Schedule</vt:lpstr>
      <vt:lpstr>The LoKI Team</vt:lpstr>
      <vt:lpstr>Science Case</vt:lpstr>
      <vt:lpstr>PowerPoint Presentation</vt:lpstr>
      <vt:lpstr>Requirements</vt:lpstr>
      <vt:lpstr>PowerPoint Presentation</vt:lpstr>
      <vt:lpstr>LoKI layout</vt:lpstr>
      <vt:lpstr>LoKI Layout – Technical Risk Rating</vt:lpstr>
      <vt:lpstr>Key Components - Optics</vt:lpstr>
      <vt:lpstr>Key Components - Optics</vt:lpstr>
      <vt:lpstr>Key Components - Optics</vt:lpstr>
      <vt:lpstr>Key Components - Optics</vt:lpstr>
      <vt:lpstr>Key Components - Optics</vt:lpstr>
      <vt:lpstr>Key Components - Choppers</vt:lpstr>
      <vt:lpstr>Key Components - Choppers</vt:lpstr>
      <vt:lpstr>Key Components - Choppers</vt:lpstr>
      <vt:lpstr>Frame Overlap Contamination</vt:lpstr>
      <vt:lpstr>Frame Overlap Contamination</vt:lpstr>
      <vt:lpstr>Optional– Resolution Choppers</vt:lpstr>
      <vt:lpstr>Key Components –  Shielding</vt:lpstr>
      <vt:lpstr>Key Components - Shielding</vt:lpstr>
      <vt:lpstr>Key Components - Shielding</vt:lpstr>
      <vt:lpstr>Key Components - Shielding</vt:lpstr>
      <vt:lpstr>Key Components - Shielding</vt:lpstr>
      <vt:lpstr>Key Components - Detectors</vt:lpstr>
      <vt:lpstr>Key Components - Detectors</vt:lpstr>
      <vt:lpstr>Key Components - Detectors</vt:lpstr>
      <vt:lpstr>Key Components - Detectors</vt:lpstr>
      <vt:lpstr>Key Components - Detectors</vt:lpstr>
      <vt:lpstr>Key Components - Detectors</vt:lpstr>
      <vt:lpstr>Key Components – Motion Control</vt:lpstr>
      <vt:lpstr>Key Components – Sample Environment</vt:lpstr>
      <vt:lpstr>Key Components - Software</vt:lpstr>
      <vt:lpstr>Schedule for SANS data analysis software</vt:lpstr>
      <vt:lpstr>Data analysis software for SANS</vt:lpstr>
      <vt:lpstr>PowerPoint Presentation</vt:lpstr>
      <vt:lpstr>LoKI – Hall two </vt:lpstr>
      <vt:lpstr>LoKI – Hall two </vt:lpstr>
      <vt:lpstr>Overview LoKI</vt:lpstr>
      <vt:lpstr>Overview LoKI</vt:lpstr>
      <vt:lpstr>Overview LoKI</vt:lpstr>
      <vt:lpstr>Overview LoKI</vt:lpstr>
      <vt:lpstr>PowerPoint Presentation</vt:lpstr>
      <vt:lpstr>Overview LoKI</vt:lpstr>
      <vt:lpstr>Overview LoKI</vt:lpstr>
      <vt:lpstr>Overview LoKI</vt:lpstr>
      <vt:lpstr>PowerPoint Presentation</vt:lpstr>
      <vt:lpstr>Overview LoKI</vt:lpstr>
      <vt:lpstr>Overview LoKI</vt:lpstr>
      <vt:lpstr>Overview LoKI</vt:lpstr>
      <vt:lpstr>Overview LoKI</vt:lpstr>
      <vt:lpstr>PowerPoint Presentation</vt:lpstr>
      <vt:lpstr>Schedule – Phases and Milestones</vt:lpstr>
      <vt:lpstr>PowerPoint Presentation</vt:lpstr>
      <vt:lpstr>Budget – Initial Scope</vt:lpstr>
      <vt:lpstr>Staging : Initial to Full Scope</vt:lpstr>
      <vt:lpstr>In-Kind</vt:lpstr>
      <vt:lpstr>PowerPoint Presentation</vt:lpstr>
    </vt:vector>
  </TitlesOfParts>
  <Company>ESS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Heléne Björkman</dc:creator>
  <cp:lastModifiedBy>Andrew Jackson</cp:lastModifiedBy>
  <cp:revision>322</cp:revision>
  <cp:lastPrinted>2013-12-19T13:00:42Z</cp:lastPrinted>
  <dcterms:created xsi:type="dcterms:W3CDTF">2013-10-29T16:05:10Z</dcterms:created>
  <dcterms:modified xsi:type="dcterms:W3CDTF">2014-12-12T12:52:39Z</dcterms:modified>
</cp:coreProperties>
</file>