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7" autoAdjust="0"/>
  </p:normalViewPr>
  <p:slideViewPr>
    <p:cSldViewPr snapToGrid="0" snapToObjects="1">
      <p:cViewPr varScale="1">
        <p:scale>
          <a:sx n="153" d="100"/>
          <a:sy n="153" d="100"/>
        </p:scale>
        <p:origin x="-112"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AED3D-3D24-0B43-88E9-652188FDC716}" type="datetimeFigureOut">
              <a:t>11/12/14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98274-E5E5-2347-B55A-312708797EB3}" type="slidenum">
              <a:t>‹#›</a:t>
            </a:fld>
            <a:endParaRPr lang="en-US"/>
          </a:p>
        </p:txBody>
      </p:sp>
    </p:spTree>
    <p:extLst>
      <p:ext uri="{BB962C8B-B14F-4D97-AF65-F5344CB8AC3E}">
        <p14:creationId xmlns:p14="http://schemas.microsoft.com/office/powerpoint/2010/main" val="29651007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Survey and Alignment Team will provide the tools and service for the positioning of the shielding components. They will recommend adjustments to the instrument tea be responsible for recording and storing location data</a:t>
            </a:r>
          </a:p>
          <a:p>
            <a:endParaRPr lang="en-US" sz="1200" b="0" i="0" u="none" strike="noStrike" kern="1200" baseline="0" dirty="0" smtClean="0">
              <a:solidFill>
                <a:schemeClr val="tx1"/>
              </a:solidFill>
              <a:latin typeface="+mn-lt"/>
              <a:ea typeface="+mn-ea"/>
              <a:cs typeface="+mn-cs"/>
            </a:endParaRPr>
          </a:p>
          <a:p>
            <a:pPr marL="285750" indent="-285750">
              <a:buFont typeface="Arial"/>
              <a:buChar char="•"/>
            </a:pPr>
            <a:r>
              <a:rPr lang="en-US" sz="1200" dirty="0" smtClean="0"/>
              <a:t>Mechanical: Integration by Instrument team: nuclear requirements (radiation flows), bunker dimensioning, mass loads, space restrictions, tight shielding to components dimensioning</a:t>
            </a:r>
          </a:p>
          <a:p>
            <a:pPr marL="285750" indent="-285750">
              <a:buFont typeface="Arial"/>
              <a:buChar char="•"/>
            </a:pPr>
            <a:r>
              <a:rPr lang="en-US" sz="1200" dirty="0" smtClean="0"/>
              <a:t>Alignment: Support from SAG for tools and positioning (storing data location), Instrument team will do the positioning according to their recommendations</a:t>
            </a:r>
          </a:p>
          <a:p>
            <a:pPr marL="285750" indent="-285750">
              <a:buFont typeface="Arial"/>
              <a:buChar char="•"/>
            </a:pPr>
            <a:r>
              <a:rPr lang="en-US" sz="1200" dirty="0" smtClean="0"/>
              <a:t>Electrical power/signal, Fluids, vacuum connections and Gasses: Instrument team is responsible for procurement, routing paths and installation of cable trays, piping gasses and chilled water from the source to every component for the instrument in hall 2 </a:t>
            </a:r>
          </a:p>
          <a:p>
            <a:pPr marL="285750" indent="-285750">
              <a:buFont typeface="Arial"/>
              <a:buChar char="•"/>
            </a:pPr>
            <a:r>
              <a:rPr lang="en-US" sz="1200" dirty="0" smtClean="0"/>
              <a:t>PSS: PSS Group responsible for hardware needs design and instrument team will adapt shielding to integrate the system designed.</a:t>
            </a:r>
          </a:p>
          <a:p>
            <a:pPr marL="285750" indent="-285750">
              <a:buFont typeface="Arial"/>
              <a:buChar char="•"/>
            </a:pPr>
            <a:r>
              <a:rPr lang="en-US" sz="1200" dirty="0" smtClean="0"/>
              <a:t>Software: N/</a:t>
            </a:r>
            <a:r>
              <a:rPr lang="en-US" sz="1200" dirty="0" smtClean="0"/>
              <a:t>A</a:t>
            </a:r>
          </a:p>
          <a:p>
            <a:pPr marL="285750" indent="-285750">
              <a:buFont typeface="Arial"/>
              <a:buChar char="•"/>
            </a:pPr>
            <a:endParaRPr lang="en-US" sz="1200" dirty="0" smtClean="0"/>
          </a:p>
          <a:p>
            <a:pPr marL="285750" indent="-285750">
              <a:buFont typeface="Arial"/>
              <a:buChar char="•"/>
            </a:pPr>
            <a:r>
              <a:rPr lang="en-US" sz="1200" dirty="0" smtClean="0"/>
              <a:t>Integration:</a:t>
            </a:r>
            <a:r>
              <a:rPr lang="en-US" sz="1200" baseline="0" dirty="0" smtClean="0"/>
              <a:t> routing pipes, cabling and supports. Installation assembly drawings. Availability of crane </a:t>
            </a:r>
            <a:r>
              <a:rPr lang="en-US" sz="1200" baseline="0" smtClean="0"/>
              <a:t>and storage.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3</a:t>
            </a:fld>
            <a:endParaRPr lang="sv-SE">
              <a:solidFill>
                <a:prstClr val="black"/>
              </a:solidFill>
              <a:latin typeface="Calibri"/>
            </a:endParaRPr>
          </a:p>
        </p:txBody>
      </p:sp>
    </p:spTree>
    <p:extLst>
      <p:ext uri="{BB962C8B-B14F-4D97-AF65-F5344CB8AC3E}">
        <p14:creationId xmlns:p14="http://schemas.microsoft.com/office/powerpoint/2010/main" val="308549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 The codes, standards and practices used for dimensioning the product, </a:t>
            </a:r>
          </a:p>
          <a:p>
            <a:endParaRPr lang="en-US" dirty="0" smtClean="0"/>
          </a:p>
          <a:p>
            <a:r>
              <a:rPr lang="en-US" dirty="0" smtClean="0"/>
              <a:t>5.2 Safety Requirements</a:t>
            </a:r>
          </a:p>
          <a:p>
            <a:r>
              <a:rPr lang="en-US" dirty="0" smtClean="0"/>
              <a:t>requires a safety assessment, ESS Health and Safety team</a:t>
            </a:r>
          </a:p>
          <a:p>
            <a:r>
              <a:rPr lang="en-US" dirty="0" smtClean="0"/>
              <a:t>should carry out the assessment/review early enough in the design</a:t>
            </a:r>
          </a:p>
          <a:p>
            <a:endParaRPr lang="en-US" dirty="0" smtClean="0"/>
          </a:p>
          <a:p>
            <a:r>
              <a:rPr lang="en-US" dirty="0" smtClean="0"/>
              <a:t>5.3 Concept, basic and detailed design</a:t>
            </a:r>
          </a:p>
          <a:p>
            <a:r>
              <a:rPr lang="en-US" dirty="0" smtClean="0"/>
              <a:t>transfer of conceptual requirements into an Engineering</a:t>
            </a:r>
          </a:p>
          <a:p>
            <a:r>
              <a:rPr lang="en-US" dirty="0" smtClean="0"/>
              <a:t>Design Specification (EDS). then detailed design. Engineering,</a:t>
            </a:r>
            <a:r>
              <a:rPr lang="en-US" baseline="0" dirty="0" smtClean="0"/>
              <a:t> </a:t>
            </a:r>
            <a:r>
              <a:rPr lang="en-US" dirty="0" smtClean="0"/>
              <a:t>engineering</a:t>
            </a:r>
          </a:p>
          <a:p>
            <a:r>
              <a:rPr lang="en-US" dirty="0" smtClean="0"/>
              <a:t>specifications, procurement documentation, manufacturing and manufacturing verification</a:t>
            </a:r>
          </a:p>
          <a:p>
            <a:r>
              <a:rPr lang="en-US" dirty="0" smtClean="0"/>
              <a:t>instructions. </a:t>
            </a:r>
          </a:p>
          <a:p>
            <a:r>
              <a:rPr lang="en-US" dirty="0" smtClean="0"/>
              <a:t>Manufacturing verification procedures and</a:t>
            </a:r>
          </a:p>
          <a:p>
            <a:r>
              <a:rPr lang="en-US" dirty="0" smtClean="0"/>
              <a:t>methodologies are prepared. These should cover acceptance verification that will be</a:t>
            </a:r>
          </a:p>
          <a:p>
            <a:r>
              <a:rPr lang="en-US" dirty="0" smtClean="0"/>
              <a:t>performed at the supplier’s/manufacturing facilities, Factory Acceptance Tests (FAT) and Site</a:t>
            </a:r>
          </a:p>
          <a:p>
            <a:r>
              <a:rPr lang="en-US" dirty="0" smtClean="0"/>
              <a:t>Acceptance Tests (SAT).</a:t>
            </a:r>
          </a:p>
          <a:p>
            <a:endParaRPr lang="en-US" dirty="0" smtClean="0"/>
          </a:p>
          <a:p>
            <a:r>
              <a:rPr lang="en-US" dirty="0" smtClean="0"/>
              <a:t>5.4 Documentation Requirements</a:t>
            </a:r>
          </a:p>
          <a:p>
            <a:r>
              <a:rPr lang="en-US" dirty="0" smtClean="0"/>
              <a:t>5.4.1 Engineering Design Specification: Functional Requirements, Interface Control Document </a:t>
            </a:r>
          </a:p>
          <a:p>
            <a:r>
              <a:rPr lang="en-US" dirty="0" smtClean="0"/>
              <a:t>Design Description  (System Design Description)</a:t>
            </a:r>
            <a:r>
              <a:rPr lang="en-US" baseline="0" dirty="0" smtClean="0"/>
              <a:t> Calculations, sketches, </a:t>
            </a:r>
            <a:endParaRPr lang="en-US" dirty="0" smtClean="0"/>
          </a:p>
          <a:p>
            <a:r>
              <a:rPr lang="en-US" dirty="0" smtClean="0"/>
              <a:t>5.4.2 Engineering Drawing</a:t>
            </a:r>
          </a:p>
          <a:p>
            <a:endParaRPr lang="en-US" dirty="0" smtClean="0"/>
          </a:p>
          <a:p>
            <a:r>
              <a:rPr lang="en-US" dirty="0" smtClean="0"/>
              <a:t>6. DESIGN CONTROL</a:t>
            </a:r>
          </a:p>
          <a:p>
            <a:r>
              <a:rPr lang="en-US" dirty="0" smtClean="0"/>
              <a:t>Performing design reviews at various stages of the design process ensures formal design</a:t>
            </a:r>
          </a:p>
          <a:p>
            <a:r>
              <a:rPr lang="en-US" dirty="0" smtClean="0"/>
              <a:t>control. </a:t>
            </a:r>
          </a:p>
          <a:p>
            <a:r>
              <a:rPr lang="en-US" dirty="0" smtClean="0"/>
              <a:t>7. DESIGN CHANGES</a:t>
            </a:r>
          </a:p>
          <a:p>
            <a:r>
              <a:rPr lang="en-US" dirty="0" smtClean="0"/>
              <a:t>A formal Engineering Change Request (ECR) is required to initiate a revision of a design</a:t>
            </a:r>
          </a:p>
          <a:p>
            <a:r>
              <a:rPr lang="en-US" dirty="0" smtClean="0"/>
              <a:t>when that design has already been released for procurement/production. </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4</a:t>
            </a:fld>
            <a:endParaRPr lang="sv-SE">
              <a:solidFill>
                <a:prstClr val="black"/>
              </a:solidFill>
              <a:latin typeface="Calibri"/>
            </a:endParaRPr>
          </a:p>
        </p:txBody>
      </p:sp>
    </p:spTree>
    <p:extLst>
      <p:ext uri="{BB962C8B-B14F-4D97-AF65-F5344CB8AC3E}">
        <p14:creationId xmlns:p14="http://schemas.microsoft.com/office/powerpoint/2010/main" val="54129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policy tells </a:t>
            </a:r>
            <a:r>
              <a:rPr lang="en-GB" sz="1200" b="1" u="sng" kern="1200" dirty="0" smtClean="0">
                <a:solidFill>
                  <a:schemeClr val="tx1"/>
                </a:solidFill>
                <a:effectLst/>
                <a:latin typeface="+mn-lt"/>
                <a:ea typeface="+mn-ea"/>
                <a:cs typeface="+mn-cs"/>
              </a:rPr>
              <a:t>that</a:t>
            </a:r>
            <a:r>
              <a:rPr lang="en-GB" sz="1200" kern="1200" dirty="0" smtClean="0">
                <a:solidFill>
                  <a:schemeClr val="tx1"/>
                </a:solidFill>
                <a:effectLst/>
                <a:latin typeface="+mn-lt"/>
                <a:ea typeface="+mn-ea"/>
                <a:cs typeface="+mn-cs"/>
              </a:rPr>
              <a:t> we have an intention to achieve something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process tells </a:t>
            </a:r>
            <a:r>
              <a:rPr lang="en-GB" sz="1200" b="1" u="sng" kern="1200" dirty="0" smtClean="0">
                <a:solidFill>
                  <a:schemeClr val="tx1"/>
                </a:solidFill>
                <a:effectLst/>
                <a:latin typeface="+mn-lt"/>
                <a:ea typeface="+mn-ea"/>
                <a:cs typeface="+mn-cs"/>
              </a:rPr>
              <a:t>what</a:t>
            </a:r>
            <a:r>
              <a:rPr lang="en-GB" sz="1200" kern="1200" dirty="0" smtClean="0">
                <a:solidFill>
                  <a:schemeClr val="tx1"/>
                </a:solidFill>
                <a:effectLst/>
                <a:latin typeface="+mn-lt"/>
                <a:ea typeface="+mn-ea"/>
                <a:cs typeface="+mn-cs"/>
              </a:rPr>
              <a:t> we do within a concerned area.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procedure tells </a:t>
            </a:r>
            <a:r>
              <a:rPr lang="en-GB" sz="1200" b="1" u="sng" kern="1200" dirty="0" smtClean="0">
                <a:solidFill>
                  <a:schemeClr val="tx1"/>
                </a:solidFill>
                <a:effectLst/>
                <a:latin typeface="+mn-lt"/>
                <a:ea typeface="+mn-ea"/>
                <a:cs typeface="+mn-cs"/>
              </a:rPr>
              <a:t>how</a:t>
            </a:r>
            <a:r>
              <a:rPr lang="en-GB" sz="1200" kern="1200" dirty="0" smtClean="0">
                <a:solidFill>
                  <a:schemeClr val="tx1"/>
                </a:solidFill>
                <a:effectLst/>
                <a:latin typeface="+mn-lt"/>
                <a:ea typeface="+mn-ea"/>
                <a:cs typeface="+mn-cs"/>
              </a:rPr>
              <a:t> we do within a concerned area</a:t>
            </a:r>
            <a:r>
              <a:rPr lang="en-US" dirty="0" smtClean="0">
                <a:effectLst/>
              </a:rPr>
              <a:t> </a:t>
            </a:r>
          </a:p>
          <a:p>
            <a:endParaRPr lang="en-US" dirty="0" smtClean="0">
              <a:effectLst/>
            </a:endParaRPr>
          </a:p>
          <a:p>
            <a:r>
              <a:rPr lang="en-GB" sz="1200" kern="1200" dirty="0" smtClean="0">
                <a:solidFill>
                  <a:schemeClr val="tx1"/>
                </a:solidFill>
                <a:effectLst/>
                <a:latin typeface="+mn-lt"/>
                <a:ea typeface="+mn-ea"/>
                <a:cs typeface="+mn-cs"/>
              </a:rPr>
              <a:t>A </a:t>
            </a:r>
            <a:r>
              <a:rPr lang="en-GB" sz="1200" b="1" kern="1200" dirty="0" smtClean="0">
                <a:solidFill>
                  <a:schemeClr val="tx1"/>
                </a:solidFill>
                <a:effectLst/>
                <a:latin typeface="+mn-lt"/>
                <a:ea typeface="+mn-ea"/>
                <a:cs typeface="+mn-cs"/>
              </a:rPr>
              <a:t>guideline</a:t>
            </a:r>
            <a:r>
              <a:rPr lang="en-GB" sz="1200" kern="1200" dirty="0" smtClean="0">
                <a:solidFill>
                  <a:schemeClr val="tx1"/>
                </a:solidFill>
                <a:effectLst/>
                <a:latin typeface="+mn-lt"/>
                <a:ea typeface="+mn-ea"/>
                <a:cs typeface="+mn-cs"/>
              </a:rPr>
              <a:t> is a statement by which to determine a course of action</a:t>
            </a:r>
            <a:r>
              <a:rPr lang="en-US" dirty="0" smtClean="0">
                <a:effectLst/>
              </a:rPr>
              <a:t> </a:t>
            </a:r>
          </a:p>
          <a:p>
            <a:endParaRPr lang="en-US" dirty="0" smtClean="0">
              <a:effectLst/>
            </a:endParaRPr>
          </a:p>
          <a:p>
            <a:r>
              <a:rPr lang="en-GB" sz="1200" kern="1200" dirty="0" smtClean="0">
                <a:solidFill>
                  <a:schemeClr val="tx1"/>
                </a:solidFill>
                <a:effectLst/>
                <a:latin typeface="+mn-lt"/>
                <a:ea typeface="+mn-ea"/>
                <a:cs typeface="+mn-cs"/>
              </a:rPr>
              <a:t>A </a:t>
            </a:r>
            <a:r>
              <a:rPr lang="en-GB" sz="1200" b="1" kern="1200" dirty="0" smtClean="0">
                <a:solidFill>
                  <a:schemeClr val="tx1"/>
                </a:solidFill>
                <a:effectLst/>
                <a:latin typeface="+mn-lt"/>
                <a:ea typeface="+mn-ea"/>
                <a:cs typeface="+mn-cs"/>
              </a:rPr>
              <a:t>template</a:t>
            </a:r>
            <a:r>
              <a:rPr lang="en-GB" sz="1200" kern="1200" dirty="0" smtClean="0">
                <a:solidFill>
                  <a:schemeClr val="tx1"/>
                </a:solidFill>
                <a:effectLst/>
                <a:latin typeface="+mn-lt"/>
                <a:ea typeface="+mn-ea"/>
                <a:cs typeface="+mn-cs"/>
              </a:rPr>
              <a:t> is a predefined document structure to be reused over and over again. </a:t>
            </a:r>
          </a:p>
          <a:p>
            <a:r>
              <a:rPr lang="en-GB" dirty="0" smtClean="0"/>
              <a:t>Environmental survey (PROJECT INVESTIGATION, with</a:t>
            </a:r>
            <a:r>
              <a:rPr lang="en-GB" baseline="0" dirty="0" smtClean="0"/>
              <a:t> aspects that </a:t>
            </a:r>
            <a:r>
              <a:rPr lang="en-GB" baseline="0" dirty="0" err="1" smtClean="0"/>
              <a:t>ess</a:t>
            </a:r>
            <a:r>
              <a:rPr lang="en-GB" baseline="0" dirty="0" smtClean="0"/>
              <a:t> must fulfil within environment </a:t>
            </a:r>
            <a:r>
              <a:rPr lang="en-GB" dirty="0" smtClean="0"/>
              <a:t> ESS-0001136 rev 2 FINAL</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5</a:t>
            </a:fld>
            <a:endParaRPr lang="sv-SE">
              <a:solidFill>
                <a:prstClr val="black"/>
              </a:solidFill>
              <a:latin typeface="Calibri"/>
            </a:endParaRPr>
          </a:p>
        </p:txBody>
      </p:sp>
    </p:spTree>
    <p:extLst>
      <p:ext uri="{BB962C8B-B14F-4D97-AF65-F5344CB8AC3E}">
        <p14:creationId xmlns:p14="http://schemas.microsoft.com/office/powerpoint/2010/main" val="54129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General requirements:</a:t>
            </a:r>
          </a:p>
          <a:p>
            <a:pPr lvl="1"/>
            <a:r>
              <a:rPr lang="en-GB" b="1" dirty="0" smtClean="0"/>
              <a:t>General requirements:, documentation,</a:t>
            </a:r>
            <a:r>
              <a:rPr lang="en-GB" b="1" baseline="0" dirty="0" smtClean="0"/>
              <a:t> language,</a:t>
            </a:r>
            <a:r>
              <a:rPr lang="en-GB" b="1" dirty="0" smtClean="0"/>
              <a:t> control de documents, control of records,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GB" b="1" dirty="0" smtClean="0"/>
              <a:t>Management commitment:  , Stakeholder focus, Policies, Planning: </a:t>
            </a:r>
            <a:r>
              <a:rPr lang="en-GB" b="0" dirty="0" smtClean="0"/>
              <a:t>Environmental aspects, legal aspects. Objectives, targets and programmes</a:t>
            </a:r>
            <a:r>
              <a:rPr lang="en-GB" b="1" dirty="0" smtClean="0"/>
              <a:t>,</a:t>
            </a:r>
            <a:r>
              <a:rPr lang="en-GB" b="1" baseline="0" dirty="0" smtClean="0"/>
              <a:t> responsibility and authority, management representative, internal and external communication, management review, </a:t>
            </a:r>
            <a:endParaRPr lang="en-US" b="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3. Resource management:</a:t>
            </a:r>
            <a:r>
              <a:rPr lang="en-US" b="1" baseline="0" dirty="0" smtClean="0"/>
              <a:t> </a:t>
            </a:r>
            <a:r>
              <a:rPr lang="en-GB" b="1" dirty="0" smtClean="0"/>
              <a:t>Provision of resources,</a:t>
            </a:r>
            <a:r>
              <a:rPr lang="en-GB" b="1" baseline="0" dirty="0" smtClean="0"/>
              <a:t> </a:t>
            </a:r>
            <a:r>
              <a:rPr lang="en-GB" b="1" dirty="0" smtClean="0"/>
              <a:t>Human resources, Competence, awareness and training,</a:t>
            </a:r>
            <a:r>
              <a:rPr lang="en-GB" b="1" baseline="0" dirty="0" smtClean="0"/>
              <a:t> infrastructure, work environment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baseline="0" dirty="0" smtClean="0"/>
              <a:t>4- Product realization : </a:t>
            </a:r>
            <a:r>
              <a:rPr lang="en-GB" dirty="0" smtClean="0"/>
              <a:t>. Due to the complexity and size of the facility ESS AB has chosen to apply the Systems Engineering approach to manage these challenges.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	</a:t>
            </a:r>
            <a:r>
              <a:rPr lang="en-GB" b="1" dirty="0" smtClean="0"/>
              <a:t>Planning of product realization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	Stakeholder-related processes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	Review of requirements related to the product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	Stakeholder communication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mn-lt"/>
                <a:ea typeface="+mn-ea"/>
                <a:cs typeface="+mn-cs"/>
              </a:rPr>
              <a:t>	Design and Development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mn-lt"/>
                <a:ea typeface="+mn-ea"/>
                <a:cs typeface="+mn-cs"/>
              </a:rPr>
              <a:t>	Purchasing and In Kind contributions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mn-lt"/>
                <a:ea typeface="+mn-ea"/>
                <a:cs typeface="+mn-cs"/>
              </a:rPr>
              <a:t>	</a:t>
            </a:r>
            <a:r>
              <a:rPr lang="en-GB" sz="1800" b="1" dirty="0" smtClean="0"/>
              <a:t>Production and Service Provision: control of operations, validation, identification</a:t>
            </a:r>
            <a:r>
              <a:rPr lang="en-GB" sz="1800" b="1" baseline="0" dirty="0" smtClean="0"/>
              <a:t> and traceability</a:t>
            </a:r>
            <a:endParaRPr kumimoji="0" lang="en-US" sz="1800" b="1" i="0" u="none" strike="noStrike" kern="1200" cap="none" spc="0" normalizeH="0" baseline="0" noProof="0" dirty="0" smtClean="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 </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 </a:t>
            </a:r>
            <a:r>
              <a:rPr lang="en-GB" b="1" cap="all" dirty="0" smtClean="0"/>
              <a:t>5 - EMERGENCY PREPAREDNESS AND RESPONSE</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cap="all" dirty="0" smtClean="0"/>
              <a:t> 6</a:t>
            </a:r>
            <a:r>
              <a:rPr lang="en-GB" b="1" cap="all" baseline="0" dirty="0" smtClean="0"/>
              <a:t> </a:t>
            </a:r>
            <a:r>
              <a:rPr lang="en-GB" b="1" cap="all" dirty="0" smtClean="0"/>
              <a:t>- MEASUREMENT, ANALYSIS AND IMPROVEMENT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b="1" cap="all" dirty="0" smtClean="0"/>
              <a:t>	</a:t>
            </a:r>
            <a:r>
              <a:rPr lang="en-US" b="1" cap="none" dirty="0" smtClean="0"/>
              <a:t>Monitoring</a:t>
            </a:r>
            <a:r>
              <a:rPr lang="en-US" b="1" cap="none" baseline="0" dirty="0" smtClean="0"/>
              <a:t> and measurement, Internal audits, </a:t>
            </a:r>
            <a:r>
              <a:rPr lang="en-GB" b="1" dirty="0" smtClean="0"/>
              <a:t>Monitoring and measurement of product,</a:t>
            </a:r>
            <a:r>
              <a:rPr lang="en-GB" b="1" baseline="0" dirty="0" smtClean="0"/>
              <a:t> </a:t>
            </a:r>
            <a:r>
              <a:rPr lang="en-GB" b="1" dirty="0" smtClean="0"/>
              <a:t>Control of monitoring and measuring equipment,</a:t>
            </a:r>
            <a:r>
              <a:rPr lang="en-GB" b="1" baseline="0" dirty="0" smtClean="0"/>
              <a:t> </a:t>
            </a:r>
            <a:r>
              <a:rPr lang="en-GB" b="1" dirty="0" smtClean="0"/>
              <a:t>Control of Nonconformity, Analysis and improvement</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cap="none"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cap="all"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 </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solidFill>
                  <a:prstClr val="black"/>
                </a:solidFill>
                <a:latin typeface="Calibri"/>
              </a:rPr>
              <a:pPr/>
              <a:t>6</a:t>
            </a:fld>
            <a:endParaRPr lang="sv-SE">
              <a:solidFill>
                <a:prstClr val="black"/>
              </a:solidFill>
              <a:latin typeface="Calibri"/>
            </a:endParaRPr>
          </a:p>
        </p:txBody>
      </p:sp>
    </p:spTree>
    <p:extLst>
      <p:ext uri="{BB962C8B-B14F-4D97-AF65-F5344CB8AC3E}">
        <p14:creationId xmlns:p14="http://schemas.microsoft.com/office/powerpoint/2010/main" val="328576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PSS is an independent system built on. It manages access to restricted areas and surveys radiation levels. It prevents people to get a radiation dose higher than the limits given by the law.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Interlock systems for restricted areas</a:t>
            </a:r>
          </a:p>
          <a:p>
            <a:r>
              <a:rPr lang="en-US" sz="1200" b="0" i="0" u="none" strike="noStrike" kern="1200" baseline="0" dirty="0" smtClean="0">
                <a:solidFill>
                  <a:schemeClr val="tx1"/>
                </a:solidFill>
                <a:latin typeface="+mn-lt"/>
                <a:ea typeface="+mn-ea"/>
                <a:cs typeface="+mn-cs"/>
              </a:rPr>
              <a:t>I E C 6 15 0 8, Functional safety of electrical/ electronic/programmable electronic safety-related systems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998274-E5E5-2347-B55A-312708797EB3}" type="slidenum">
              <a:rPr lang="en-US" smtClean="0"/>
              <a:t>7</a:t>
            </a:fld>
            <a:endParaRPr lang="en-US"/>
          </a:p>
        </p:txBody>
      </p:sp>
    </p:spTree>
    <p:extLst>
      <p:ext uri="{BB962C8B-B14F-4D97-AF65-F5344CB8AC3E}">
        <p14:creationId xmlns:p14="http://schemas.microsoft.com/office/powerpoint/2010/main" val="259363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11/12/14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19223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11/12/14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76150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11/12/14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59994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11/12/14</a:t>
            </a:fld>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a:solidFill>
                <a:srgbClr val="0094CA"/>
              </a:solidFill>
              <a:latin typeface="Calibri"/>
            </a:endParaRPr>
          </a:p>
        </p:txBody>
      </p:sp>
    </p:spTree>
    <p:extLst>
      <p:ext uri="{BB962C8B-B14F-4D97-AF65-F5344CB8AC3E}">
        <p14:creationId xmlns:p14="http://schemas.microsoft.com/office/powerpoint/2010/main" val="335795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05E75-4084-6846-B868-AA4D2CA35962}" type="datetimeFigureOut">
              <a:rPr lang="en-US" smtClean="0">
                <a:solidFill>
                  <a:prstClr val="black">
                    <a:tint val="75000"/>
                  </a:prstClr>
                </a:solidFill>
                <a:latin typeface="Calibri"/>
              </a:rPr>
              <a:pPr/>
              <a:t>11/12/14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607D5C7-4BDD-1945-9C51-E00B53284B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1923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103233B-D569-4A6E-878F-CDE152514C47}" type="datetime1">
              <a:rPr lang="sv-SE" smtClean="0">
                <a:solidFill>
                  <a:prstClr val="black">
                    <a:tint val="75000"/>
                  </a:prstClr>
                </a:solidFill>
                <a:latin typeface="Calibri"/>
              </a:rPr>
              <a:pPr defTabSz="914400"/>
              <a:t>11/12/14</a:t>
            </a:fld>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a:solidFill>
                <a:prstClr val="black">
                  <a:tint val="75000"/>
                </a:prstClr>
              </a:solidFill>
              <a:latin typeface="Calibri"/>
            </a:endParaRPr>
          </a:p>
        </p:txBody>
      </p:sp>
    </p:spTree>
    <p:extLst>
      <p:ext uri="{BB962C8B-B14F-4D97-AF65-F5344CB8AC3E}">
        <p14:creationId xmlns:p14="http://schemas.microsoft.com/office/powerpoint/2010/main" val="3020961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a:t>
            </a:fld>
            <a:endParaRPr lang="sv-SE">
              <a:solidFill>
                <a:prstClr val="black">
                  <a:tint val="75000"/>
                </a:prstClr>
              </a:solidFill>
              <a:latin typeface="Calibri"/>
            </a:endParaRPr>
          </a:p>
        </p:txBody>
      </p:sp>
      <p:sp>
        <p:nvSpPr>
          <p:cNvPr id="5" name="TextBox 4"/>
          <p:cNvSpPr txBox="1"/>
          <p:nvPr/>
        </p:nvSpPr>
        <p:spPr>
          <a:xfrm>
            <a:off x="2555776" y="2924944"/>
            <a:ext cx="4104456" cy="1754327"/>
          </a:xfrm>
          <a:prstGeom prst="rect">
            <a:avLst/>
          </a:prstGeom>
          <a:noFill/>
        </p:spPr>
        <p:txBody>
          <a:bodyPr wrap="square" rtlCol="0">
            <a:spAutoFit/>
          </a:bodyPr>
          <a:lstStyle/>
          <a:p>
            <a:pPr algn="ctr" defTabSz="914400"/>
            <a:r>
              <a:rPr lang="en-US" sz="3600" dirty="0">
                <a:solidFill>
                  <a:prstClr val="black"/>
                </a:solidFill>
                <a:latin typeface="Calibri"/>
              </a:rPr>
              <a:t>Interfaces, Engineering and Standards</a:t>
            </a:r>
          </a:p>
        </p:txBody>
      </p:sp>
    </p:spTree>
    <p:extLst>
      <p:ext uri="{BB962C8B-B14F-4D97-AF65-F5344CB8AC3E}">
        <p14:creationId xmlns:p14="http://schemas.microsoft.com/office/powerpoint/2010/main" val="247335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a:t>
            </a:fld>
            <a:endParaRPr lang="sv-SE">
              <a:solidFill>
                <a:prstClr val="black">
                  <a:tint val="75000"/>
                </a:prstClr>
              </a:solidFill>
              <a:latin typeface="Calibri"/>
            </a:endParaRPr>
          </a:p>
        </p:txBody>
      </p:sp>
      <p:sp>
        <p:nvSpPr>
          <p:cNvPr id="6" name="Title 1"/>
          <p:cNvSpPr>
            <a:spLocks noGrp="1"/>
          </p:cNvSpPr>
          <p:nvPr>
            <p:ph type="title"/>
          </p:nvPr>
        </p:nvSpPr>
        <p:spPr/>
        <p:txBody>
          <a:bodyPr/>
          <a:lstStyle/>
          <a:p>
            <a:r>
              <a:rPr lang="en-US" dirty="0" smtClean="0"/>
              <a:t>Interfaces </a:t>
            </a:r>
            <a:r>
              <a:rPr lang="en-US" dirty="0" err="1" smtClean="0"/>
              <a:t>LoKI</a:t>
            </a:r>
            <a:endParaRPr lang="en-US" dirty="0"/>
          </a:p>
        </p:txBody>
      </p:sp>
      <p:sp>
        <p:nvSpPr>
          <p:cNvPr id="3" name="TextBox 2"/>
          <p:cNvSpPr txBox="1"/>
          <p:nvPr/>
        </p:nvSpPr>
        <p:spPr>
          <a:xfrm>
            <a:off x="323528" y="1484784"/>
            <a:ext cx="8712968" cy="1200329"/>
          </a:xfrm>
          <a:prstGeom prst="rect">
            <a:avLst/>
          </a:prstGeom>
          <a:noFill/>
        </p:spPr>
        <p:txBody>
          <a:bodyPr wrap="square" rtlCol="0">
            <a:spAutoFit/>
          </a:bodyPr>
          <a:lstStyle/>
          <a:p>
            <a:pPr marL="285750" indent="-285750" defTabSz="914400">
              <a:buFont typeface="Arial"/>
              <a:buChar char="•"/>
            </a:pPr>
            <a:r>
              <a:rPr lang="en-US" dirty="0">
                <a:solidFill>
                  <a:prstClr val="black"/>
                </a:solidFill>
                <a:latin typeface="Calibri"/>
              </a:rPr>
              <a:t>Interface document description for deliverables</a:t>
            </a:r>
          </a:p>
          <a:p>
            <a:pPr marL="285750" indent="-285750" defTabSz="914400">
              <a:buFont typeface="Arial"/>
              <a:buChar char="•"/>
            </a:pPr>
            <a:r>
              <a:rPr lang="en-US" dirty="0">
                <a:solidFill>
                  <a:prstClr val="black"/>
                </a:solidFill>
                <a:latin typeface="Calibri"/>
              </a:rPr>
              <a:t>Elements: PBS number, Deliverable description, Type interface: mechanical, alignment, electrical power or signal, fluids, </a:t>
            </a:r>
            <a:r>
              <a:rPr lang="en-US" dirty="0" smtClean="0">
                <a:solidFill>
                  <a:prstClr val="black"/>
                </a:solidFill>
                <a:latin typeface="Calibri"/>
              </a:rPr>
              <a:t>gases</a:t>
            </a:r>
            <a:r>
              <a:rPr lang="en-US" dirty="0">
                <a:solidFill>
                  <a:prstClr val="black"/>
                </a:solidFill>
                <a:latin typeface="Calibri"/>
              </a:rPr>
              <a:t>, vacuum, PSS, software</a:t>
            </a:r>
          </a:p>
          <a:p>
            <a:pPr marL="285750" indent="-285750" defTabSz="914400">
              <a:buFont typeface="Arial"/>
              <a:buChar char="•"/>
            </a:pPr>
            <a:r>
              <a:rPr lang="en-US" dirty="0">
                <a:solidFill>
                  <a:prstClr val="black"/>
                </a:solidFill>
                <a:latin typeface="Calibri"/>
              </a:rPr>
              <a:t>CAD Interface management ESS-0000717 </a:t>
            </a:r>
          </a:p>
        </p:txBody>
      </p:sp>
      <p:grpSp>
        <p:nvGrpSpPr>
          <p:cNvPr id="8" name="Group 7"/>
          <p:cNvGrpSpPr/>
          <p:nvPr/>
        </p:nvGrpSpPr>
        <p:grpSpPr>
          <a:xfrm>
            <a:off x="457200" y="2894400"/>
            <a:ext cx="7689414" cy="3461950"/>
            <a:chOff x="457200" y="2894400"/>
            <a:chExt cx="7689414" cy="3461950"/>
          </a:xfrm>
        </p:grpSpPr>
        <p:pic>
          <p:nvPicPr>
            <p:cNvPr id="2" name="Picture 1" descr="Screen Shot 2014-12-09 at 14.4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4400"/>
              <a:ext cx="7689414" cy="3461950"/>
            </a:xfrm>
            <a:prstGeom prst="rect">
              <a:avLst/>
            </a:prstGeom>
            <a:ln/>
          </p:spPr>
          <p:style>
            <a:lnRef idx="1">
              <a:schemeClr val="accent1"/>
            </a:lnRef>
            <a:fillRef idx="3">
              <a:schemeClr val="accent1"/>
            </a:fillRef>
            <a:effectRef idx="2">
              <a:schemeClr val="accent1"/>
            </a:effectRef>
            <a:fontRef idx="minor">
              <a:schemeClr val="lt1"/>
            </a:fontRef>
          </p:style>
        </p:pic>
        <p:sp>
          <p:nvSpPr>
            <p:cNvPr id="7" name="TextBox 6"/>
            <p:cNvSpPr txBox="1"/>
            <p:nvPr/>
          </p:nvSpPr>
          <p:spPr>
            <a:xfrm>
              <a:off x="3226222" y="2894401"/>
              <a:ext cx="1919673" cy="307777"/>
            </a:xfrm>
            <a:prstGeom prst="rect">
              <a:avLst/>
            </a:prstGeom>
            <a:solidFill>
              <a:schemeClr val="bg1"/>
            </a:solidFill>
            <a:ln>
              <a:solidFill>
                <a:srgbClr val="7F7F7F"/>
              </a:solidFill>
            </a:ln>
          </p:spPr>
          <p:txBody>
            <a:bodyPr wrap="square" rtlCol="0">
              <a:spAutoFit/>
            </a:bodyPr>
            <a:lstStyle/>
            <a:p>
              <a:pPr algn="ctr"/>
              <a:r>
                <a:rPr lang="en-US" sz="1400" dirty="0" smtClean="0"/>
                <a:t>Interface matrix</a:t>
              </a:r>
              <a:endParaRPr lang="en-US" sz="1400" dirty="0"/>
            </a:p>
          </p:txBody>
        </p:sp>
      </p:grpSp>
      <p:pic>
        <p:nvPicPr>
          <p:cNvPr id="5" name="Picture 4" descr="Screen Shot 2014-12-11 at 13.1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535" y="3496056"/>
            <a:ext cx="5502867" cy="3225419"/>
          </a:xfrm>
          <a:prstGeom prst="rect">
            <a:avLst/>
          </a:prstGeom>
          <a:ln/>
        </p:spPr>
        <p:style>
          <a:lnRef idx="1">
            <a:schemeClr val="accent1"/>
          </a:lnRef>
          <a:fillRef idx="3">
            <a:schemeClr val="accent1"/>
          </a:fillRef>
          <a:effectRef idx="2">
            <a:schemeClr val="accent1"/>
          </a:effectRef>
          <a:fontRef idx="minor">
            <a:schemeClr val="lt1"/>
          </a:fontRef>
        </p:style>
      </p:pic>
      <p:pic>
        <p:nvPicPr>
          <p:cNvPr id="9" name="Picture 8" descr="Screen Shot 2014-12-11 at 13.17.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894" y="2771625"/>
            <a:ext cx="1645508" cy="3949850"/>
          </a:xfrm>
          <a:prstGeom prst="rect">
            <a:avLst/>
          </a:prstGeom>
          <a:ln>
            <a:solidFill>
              <a:srgbClr val="7F7F7F"/>
            </a:solidFill>
          </a:ln>
        </p:spPr>
      </p:pic>
    </p:spTree>
    <p:extLst>
      <p:ext uri="{BB962C8B-B14F-4D97-AF65-F5344CB8AC3E}">
        <p14:creationId xmlns:p14="http://schemas.microsoft.com/office/powerpoint/2010/main" val="124099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a:t>
            </a:fld>
            <a:endParaRPr lang="sv-SE">
              <a:solidFill>
                <a:prstClr val="black">
                  <a:tint val="75000"/>
                </a:prstClr>
              </a:solidFill>
              <a:latin typeface="Calibri"/>
            </a:endParaRPr>
          </a:p>
        </p:txBody>
      </p:sp>
      <p:sp>
        <p:nvSpPr>
          <p:cNvPr id="6" name="Title 1"/>
          <p:cNvSpPr>
            <a:spLocks noGrp="1"/>
          </p:cNvSpPr>
          <p:nvPr>
            <p:ph type="title"/>
          </p:nvPr>
        </p:nvSpPr>
        <p:spPr/>
        <p:txBody>
          <a:bodyPr/>
          <a:lstStyle/>
          <a:p>
            <a:r>
              <a:rPr lang="en-US" dirty="0" smtClean="0"/>
              <a:t>Interfaces </a:t>
            </a:r>
            <a:r>
              <a:rPr lang="en-US" dirty="0" err="1" smtClean="0"/>
              <a:t>LoKI</a:t>
            </a:r>
            <a:endParaRPr lang="en-US" dirty="0"/>
          </a:p>
        </p:txBody>
      </p:sp>
      <p:sp>
        <p:nvSpPr>
          <p:cNvPr id="3" name="TextBox 2"/>
          <p:cNvSpPr txBox="1"/>
          <p:nvPr/>
        </p:nvSpPr>
        <p:spPr>
          <a:xfrm>
            <a:off x="323528" y="1484784"/>
            <a:ext cx="8712968" cy="369332"/>
          </a:xfrm>
          <a:prstGeom prst="rect">
            <a:avLst/>
          </a:prstGeom>
          <a:noFill/>
        </p:spPr>
        <p:txBody>
          <a:bodyPr wrap="square" rtlCol="0">
            <a:spAutoFit/>
          </a:bodyPr>
          <a:lstStyle/>
          <a:p>
            <a:pPr defTabSz="914400"/>
            <a:r>
              <a:rPr lang="en-US" dirty="0">
                <a:solidFill>
                  <a:prstClr val="black"/>
                </a:solidFill>
                <a:latin typeface="Calibri"/>
              </a:rPr>
              <a:t>Example:</a:t>
            </a:r>
          </a:p>
        </p:txBody>
      </p:sp>
      <p:sp>
        <p:nvSpPr>
          <p:cNvPr id="7" name="Rectangle 6"/>
          <p:cNvSpPr/>
          <p:nvPr/>
        </p:nvSpPr>
        <p:spPr>
          <a:xfrm>
            <a:off x="150521" y="3284984"/>
            <a:ext cx="8712968" cy="3046988"/>
          </a:xfrm>
          <a:prstGeom prst="rect">
            <a:avLst/>
          </a:prstGeom>
        </p:spPr>
        <p:txBody>
          <a:bodyPr wrap="square">
            <a:spAutoFit/>
          </a:bodyPr>
          <a:lstStyle/>
          <a:p>
            <a:pPr defTabSz="914400"/>
            <a:r>
              <a:rPr lang="en-US" sz="1600" dirty="0">
                <a:solidFill>
                  <a:prstClr val="black"/>
                </a:solidFill>
                <a:latin typeface="Calibri"/>
              </a:rPr>
              <a:t>PBS number: 13.6.3.8.4.2</a:t>
            </a:r>
          </a:p>
          <a:p>
            <a:pPr defTabSz="914400"/>
            <a:r>
              <a:rPr lang="en-US" sz="1600" dirty="0">
                <a:solidFill>
                  <a:prstClr val="black"/>
                </a:solidFill>
                <a:latin typeface="Calibri"/>
              </a:rPr>
              <a:t>Deliverable description: Shielding Structural hall 2</a:t>
            </a:r>
          </a:p>
          <a:p>
            <a:pPr defTabSz="914400"/>
            <a:r>
              <a:rPr lang="en-US" sz="1600" dirty="0">
                <a:solidFill>
                  <a:prstClr val="black"/>
                </a:solidFill>
                <a:latin typeface="Calibri"/>
              </a:rPr>
              <a:t>Type interface:</a:t>
            </a:r>
          </a:p>
          <a:p>
            <a:pPr marL="285750" indent="-285750" defTabSz="914400">
              <a:buFont typeface="Arial"/>
              <a:buChar char="•"/>
            </a:pPr>
            <a:r>
              <a:rPr lang="en-US" sz="1600" dirty="0">
                <a:solidFill>
                  <a:prstClr val="black"/>
                </a:solidFill>
                <a:latin typeface="Calibri"/>
              </a:rPr>
              <a:t>Mechanical</a:t>
            </a:r>
          </a:p>
          <a:p>
            <a:pPr marL="285750" indent="-285750" defTabSz="914400">
              <a:buFont typeface="Arial"/>
              <a:buChar char="•"/>
            </a:pPr>
            <a:r>
              <a:rPr lang="en-US" sz="1600" dirty="0">
                <a:solidFill>
                  <a:prstClr val="black"/>
                </a:solidFill>
                <a:latin typeface="Calibri"/>
              </a:rPr>
              <a:t>Alignment</a:t>
            </a:r>
          </a:p>
          <a:p>
            <a:pPr marL="285750" indent="-285750" defTabSz="914400">
              <a:buFont typeface="Arial"/>
              <a:buChar char="•"/>
            </a:pPr>
            <a:r>
              <a:rPr lang="en-US" sz="1600" dirty="0">
                <a:solidFill>
                  <a:prstClr val="black"/>
                </a:solidFill>
                <a:latin typeface="Calibri"/>
              </a:rPr>
              <a:t>Electrical power</a:t>
            </a:r>
          </a:p>
          <a:p>
            <a:pPr marL="285750" indent="-285750" defTabSz="914400">
              <a:buFont typeface="Arial"/>
              <a:buChar char="•"/>
            </a:pPr>
            <a:r>
              <a:rPr lang="en-US" sz="1600" dirty="0">
                <a:solidFill>
                  <a:prstClr val="black"/>
                </a:solidFill>
                <a:latin typeface="Calibri"/>
              </a:rPr>
              <a:t>Electrical signal</a:t>
            </a:r>
          </a:p>
          <a:p>
            <a:pPr marL="285750" indent="-285750" defTabSz="914400">
              <a:buFont typeface="Arial"/>
              <a:buChar char="•"/>
            </a:pPr>
            <a:r>
              <a:rPr lang="en-US" sz="1600" dirty="0">
                <a:solidFill>
                  <a:prstClr val="black"/>
                </a:solidFill>
                <a:latin typeface="Calibri"/>
              </a:rPr>
              <a:t>Fluids</a:t>
            </a:r>
          </a:p>
          <a:p>
            <a:pPr marL="285750" indent="-285750" defTabSz="914400">
              <a:buFont typeface="Arial"/>
              <a:buChar char="•"/>
            </a:pPr>
            <a:r>
              <a:rPr lang="en-US" sz="1600" dirty="0">
                <a:solidFill>
                  <a:prstClr val="black"/>
                </a:solidFill>
                <a:latin typeface="Calibri"/>
              </a:rPr>
              <a:t>Vacuum connections</a:t>
            </a:r>
          </a:p>
          <a:p>
            <a:pPr marL="285750" indent="-285750" defTabSz="914400">
              <a:buFont typeface="Arial"/>
              <a:buChar char="•"/>
            </a:pPr>
            <a:r>
              <a:rPr lang="en-US" sz="1600" dirty="0">
                <a:solidFill>
                  <a:prstClr val="black"/>
                </a:solidFill>
                <a:latin typeface="Calibri"/>
              </a:rPr>
              <a:t>Gasses</a:t>
            </a:r>
          </a:p>
          <a:p>
            <a:pPr marL="285750" indent="-285750" defTabSz="914400">
              <a:buFont typeface="Arial"/>
              <a:buChar char="•"/>
            </a:pPr>
            <a:r>
              <a:rPr lang="en-US" sz="1600" dirty="0">
                <a:solidFill>
                  <a:prstClr val="black"/>
                </a:solidFill>
                <a:latin typeface="Calibri"/>
              </a:rPr>
              <a:t>PSS</a:t>
            </a:r>
          </a:p>
          <a:p>
            <a:pPr marL="285750" indent="-285750" defTabSz="914400">
              <a:buFont typeface="Arial"/>
              <a:buChar char="•"/>
            </a:pPr>
            <a:r>
              <a:rPr lang="en-US" sz="1600" dirty="0">
                <a:solidFill>
                  <a:prstClr val="black"/>
                </a:solidFill>
                <a:latin typeface="Calibri"/>
              </a:rPr>
              <a:t>Software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356992"/>
            <a:ext cx="4176899" cy="30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23528" y="1890610"/>
            <a:ext cx="8539962" cy="1274828"/>
            <a:chOff x="323528" y="1890610"/>
            <a:chExt cx="8539962" cy="1274828"/>
          </a:xfrm>
        </p:grpSpPr>
        <p:pic>
          <p:nvPicPr>
            <p:cNvPr id="8" name="Picture 7" descr="Screen Shot 2014-12-09 at 14.56.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916832"/>
              <a:ext cx="8388424" cy="1248606"/>
            </a:xfrm>
            <a:prstGeom prst="rect">
              <a:avLst/>
            </a:prstGeom>
          </p:spPr>
        </p:pic>
        <p:sp>
          <p:nvSpPr>
            <p:cNvPr id="2" name="Rectangle 1"/>
            <p:cNvSpPr/>
            <p:nvPr/>
          </p:nvSpPr>
          <p:spPr>
            <a:xfrm>
              <a:off x="386856" y="1890610"/>
              <a:ext cx="8476634" cy="1260229"/>
            </a:xfrm>
            <a:prstGeom prst="rect">
              <a:avLst/>
            </a:prstGeom>
            <a:noFill/>
            <a:ln w="7620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95320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a:t>
            </a:fld>
            <a:endParaRPr lang="sv-SE">
              <a:solidFill>
                <a:prstClr val="black">
                  <a:tint val="75000"/>
                </a:prstClr>
              </a:solidFill>
              <a:latin typeface="Calibri"/>
            </a:endParaRPr>
          </a:p>
        </p:txBody>
      </p:sp>
      <p:sp>
        <p:nvSpPr>
          <p:cNvPr id="6" name="Title 1"/>
          <p:cNvSpPr>
            <a:spLocks noGrp="1"/>
          </p:cNvSpPr>
          <p:nvPr>
            <p:ph type="title"/>
          </p:nvPr>
        </p:nvSpPr>
        <p:spPr/>
        <p:txBody>
          <a:bodyPr/>
          <a:lstStyle/>
          <a:p>
            <a:r>
              <a:rPr lang="en-US" dirty="0" smtClean="0"/>
              <a:t>Engineering </a:t>
            </a:r>
            <a:r>
              <a:rPr lang="en-US" dirty="0" err="1" smtClean="0"/>
              <a:t>LoKI</a:t>
            </a:r>
            <a:endParaRPr lang="en-US" dirty="0"/>
          </a:p>
        </p:txBody>
      </p:sp>
      <p:sp>
        <p:nvSpPr>
          <p:cNvPr id="3" name="TextBox 2"/>
          <p:cNvSpPr txBox="1"/>
          <p:nvPr/>
        </p:nvSpPr>
        <p:spPr>
          <a:xfrm>
            <a:off x="323528" y="1484784"/>
            <a:ext cx="8712968" cy="369332"/>
          </a:xfrm>
          <a:prstGeom prst="rect">
            <a:avLst/>
          </a:prstGeom>
          <a:noFill/>
        </p:spPr>
        <p:txBody>
          <a:bodyPr wrap="square" rtlCol="0">
            <a:spAutoFit/>
          </a:bodyPr>
          <a:lstStyle/>
          <a:p>
            <a:pPr marL="285750" indent="-285750" defTabSz="914400">
              <a:buFont typeface="Arial"/>
              <a:buChar char="•"/>
            </a:pPr>
            <a:r>
              <a:rPr lang="en-US" dirty="0">
                <a:solidFill>
                  <a:prstClr val="black"/>
                </a:solidFill>
                <a:latin typeface="Calibri"/>
              </a:rPr>
              <a:t>Design process and control ESS-0002411</a:t>
            </a:r>
          </a:p>
        </p:txBody>
      </p:sp>
      <p:sp>
        <p:nvSpPr>
          <p:cNvPr id="5" name="TextBox 4"/>
          <p:cNvSpPr txBox="1"/>
          <p:nvPr/>
        </p:nvSpPr>
        <p:spPr>
          <a:xfrm>
            <a:off x="179512" y="2348880"/>
            <a:ext cx="3600400" cy="3139321"/>
          </a:xfrm>
          <a:prstGeom prst="rect">
            <a:avLst/>
          </a:prstGeom>
          <a:noFill/>
        </p:spPr>
        <p:txBody>
          <a:bodyPr wrap="square" rtlCol="0">
            <a:spAutoFit/>
          </a:bodyPr>
          <a:lstStyle/>
          <a:p>
            <a:pPr defTabSz="914400"/>
            <a:r>
              <a:rPr lang="en-US" dirty="0">
                <a:solidFill>
                  <a:prstClr val="black"/>
                </a:solidFill>
                <a:latin typeface="Calibri"/>
              </a:rPr>
              <a:t>DESIGN PROCESS</a:t>
            </a:r>
          </a:p>
          <a:p>
            <a:pPr defTabSz="914400"/>
            <a:r>
              <a:rPr lang="en-US" dirty="0">
                <a:solidFill>
                  <a:prstClr val="black"/>
                </a:solidFill>
                <a:latin typeface="Calibri"/>
              </a:rPr>
              <a:t>1 Statutory and Regulatory Requirements</a:t>
            </a:r>
          </a:p>
          <a:p>
            <a:pPr defTabSz="914400"/>
            <a:r>
              <a:rPr lang="en-US" dirty="0">
                <a:solidFill>
                  <a:prstClr val="black"/>
                </a:solidFill>
                <a:latin typeface="Calibri"/>
              </a:rPr>
              <a:t>2 Safety Requirements</a:t>
            </a:r>
          </a:p>
          <a:p>
            <a:pPr defTabSz="914400"/>
            <a:r>
              <a:rPr lang="en-US" dirty="0">
                <a:solidFill>
                  <a:prstClr val="black"/>
                </a:solidFill>
                <a:latin typeface="Calibri"/>
              </a:rPr>
              <a:t>3 Concept, Basic and Detailed design</a:t>
            </a:r>
          </a:p>
          <a:p>
            <a:pPr defTabSz="914400"/>
            <a:r>
              <a:rPr lang="en-US" dirty="0">
                <a:solidFill>
                  <a:prstClr val="black"/>
                </a:solidFill>
                <a:latin typeface="Calibri"/>
              </a:rPr>
              <a:t>4 Documentation Requirements</a:t>
            </a:r>
          </a:p>
          <a:p>
            <a:pPr marL="285750" indent="-285750" defTabSz="914400">
              <a:buFont typeface="Arial"/>
              <a:buChar char="•"/>
            </a:pPr>
            <a:r>
              <a:rPr lang="en-US" dirty="0">
                <a:solidFill>
                  <a:prstClr val="black"/>
                </a:solidFill>
                <a:latin typeface="Calibri"/>
              </a:rPr>
              <a:t>Engineering Design Specification</a:t>
            </a:r>
          </a:p>
          <a:p>
            <a:pPr marL="285750" indent="-285750" defTabSz="914400">
              <a:buFont typeface="Arial"/>
              <a:buChar char="•"/>
            </a:pPr>
            <a:r>
              <a:rPr lang="en-US" dirty="0">
                <a:solidFill>
                  <a:prstClr val="black"/>
                </a:solidFill>
                <a:latin typeface="Calibri"/>
              </a:rPr>
              <a:t>Engineering Drawing</a:t>
            </a:r>
          </a:p>
          <a:p>
            <a:pPr defTabSz="914400"/>
            <a:r>
              <a:rPr lang="en-US" dirty="0">
                <a:solidFill>
                  <a:prstClr val="black"/>
                </a:solidFill>
                <a:latin typeface="Calibri"/>
              </a:rPr>
              <a:t>5. Design Control</a:t>
            </a:r>
          </a:p>
          <a:p>
            <a:pPr defTabSz="914400"/>
            <a:r>
              <a:rPr lang="en-US" dirty="0">
                <a:solidFill>
                  <a:prstClr val="black"/>
                </a:solidFill>
                <a:latin typeface="Calibri"/>
              </a:rPr>
              <a:t>6. Design Changes</a:t>
            </a:r>
          </a:p>
          <a:p>
            <a:pPr defTabSz="914400"/>
            <a:endParaRPr lang="en-US" dirty="0">
              <a:solidFill>
                <a:prstClr val="black"/>
              </a:solidFill>
              <a:latin typeface="Calibri"/>
            </a:endParaRPr>
          </a:p>
        </p:txBody>
      </p:sp>
      <p:sp>
        <p:nvSpPr>
          <p:cNvPr id="8" name="TextBox 7"/>
          <p:cNvSpPr txBox="1"/>
          <p:nvPr/>
        </p:nvSpPr>
        <p:spPr>
          <a:xfrm>
            <a:off x="3995936" y="2420888"/>
            <a:ext cx="1512168" cy="338554"/>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600" dirty="0">
                <a:solidFill>
                  <a:prstClr val="black"/>
                </a:solidFill>
                <a:latin typeface="Calibri"/>
              </a:rPr>
              <a:t>Instrument</a:t>
            </a:r>
          </a:p>
        </p:txBody>
      </p:sp>
      <p:sp>
        <p:nvSpPr>
          <p:cNvPr id="9" name="TextBox 8"/>
          <p:cNvSpPr txBox="1"/>
          <p:nvPr/>
        </p:nvSpPr>
        <p:spPr>
          <a:xfrm>
            <a:off x="4294857" y="2996952"/>
            <a:ext cx="1357263" cy="338554"/>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defTabSz="914400"/>
            <a:r>
              <a:rPr lang="en-US" sz="1600" dirty="0">
                <a:solidFill>
                  <a:prstClr val="black"/>
                </a:solidFill>
                <a:latin typeface="Calibri"/>
              </a:rPr>
              <a:t>Requirements</a:t>
            </a:r>
          </a:p>
        </p:txBody>
      </p:sp>
      <p:sp>
        <p:nvSpPr>
          <p:cNvPr id="10" name="TextBox 9"/>
          <p:cNvSpPr txBox="1"/>
          <p:nvPr/>
        </p:nvSpPr>
        <p:spPr>
          <a:xfrm>
            <a:off x="4427984" y="3573016"/>
            <a:ext cx="1512167" cy="276999"/>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200" dirty="0">
                <a:solidFill>
                  <a:prstClr val="black"/>
                </a:solidFill>
                <a:latin typeface="Calibri"/>
              </a:rPr>
              <a:t>System design</a:t>
            </a:r>
          </a:p>
        </p:txBody>
      </p:sp>
      <p:sp>
        <p:nvSpPr>
          <p:cNvPr id="12" name="TextBox 11"/>
          <p:cNvSpPr txBox="1"/>
          <p:nvPr/>
        </p:nvSpPr>
        <p:spPr>
          <a:xfrm>
            <a:off x="4932040" y="4149080"/>
            <a:ext cx="1080120" cy="461665"/>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200" dirty="0">
                <a:solidFill>
                  <a:prstClr val="black"/>
                </a:solidFill>
                <a:latin typeface="Calibri"/>
              </a:rPr>
              <a:t>Components design</a:t>
            </a:r>
          </a:p>
        </p:txBody>
      </p:sp>
      <p:sp>
        <p:nvSpPr>
          <p:cNvPr id="13" name="TextBox 12"/>
          <p:cNvSpPr txBox="1"/>
          <p:nvPr/>
        </p:nvSpPr>
        <p:spPr>
          <a:xfrm>
            <a:off x="5508104" y="4869160"/>
            <a:ext cx="1512167" cy="276999"/>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200" dirty="0">
                <a:solidFill>
                  <a:prstClr val="black"/>
                </a:solidFill>
                <a:latin typeface="Calibri"/>
              </a:rPr>
              <a:t>Manufacturing</a:t>
            </a:r>
          </a:p>
        </p:txBody>
      </p:sp>
      <p:sp>
        <p:nvSpPr>
          <p:cNvPr id="14" name="TextBox 13"/>
          <p:cNvSpPr txBox="1"/>
          <p:nvPr/>
        </p:nvSpPr>
        <p:spPr>
          <a:xfrm>
            <a:off x="6444208" y="4149080"/>
            <a:ext cx="1080120" cy="461665"/>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200" dirty="0">
                <a:solidFill>
                  <a:prstClr val="black"/>
                </a:solidFill>
                <a:latin typeface="Calibri"/>
              </a:rPr>
              <a:t>Component Testing</a:t>
            </a:r>
          </a:p>
        </p:txBody>
      </p:sp>
      <p:sp>
        <p:nvSpPr>
          <p:cNvPr id="15" name="TextBox 14"/>
          <p:cNvSpPr txBox="1"/>
          <p:nvPr/>
        </p:nvSpPr>
        <p:spPr>
          <a:xfrm>
            <a:off x="6516216" y="3573016"/>
            <a:ext cx="1512167" cy="276999"/>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200" dirty="0">
                <a:solidFill>
                  <a:prstClr val="black"/>
                </a:solidFill>
                <a:latin typeface="Calibri"/>
              </a:rPr>
              <a:t>System testing</a:t>
            </a:r>
          </a:p>
        </p:txBody>
      </p:sp>
      <p:sp>
        <p:nvSpPr>
          <p:cNvPr id="16" name="TextBox 15"/>
          <p:cNvSpPr txBox="1"/>
          <p:nvPr/>
        </p:nvSpPr>
        <p:spPr>
          <a:xfrm>
            <a:off x="6780586" y="2996952"/>
            <a:ext cx="1421671" cy="338554"/>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defTabSz="914400"/>
            <a:r>
              <a:rPr lang="en-US" sz="1600" dirty="0">
                <a:solidFill>
                  <a:prstClr val="black"/>
                </a:solidFill>
                <a:latin typeface="Calibri"/>
              </a:rPr>
              <a:t>Validation plan</a:t>
            </a:r>
          </a:p>
        </p:txBody>
      </p:sp>
      <p:sp>
        <p:nvSpPr>
          <p:cNvPr id="17" name="TextBox 16"/>
          <p:cNvSpPr txBox="1"/>
          <p:nvPr/>
        </p:nvSpPr>
        <p:spPr>
          <a:xfrm>
            <a:off x="6948264" y="2420888"/>
            <a:ext cx="1512168" cy="338554"/>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914400"/>
            <a:r>
              <a:rPr lang="en-US" sz="1600" dirty="0">
                <a:solidFill>
                  <a:prstClr val="black"/>
                </a:solidFill>
                <a:latin typeface="Calibri"/>
              </a:rPr>
              <a:t>Commissioning</a:t>
            </a:r>
          </a:p>
        </p:txBody>
      </p:sp>
      <p:sp>
        <p:nvSpPr>
          <p:cNvPr id="18" name="Left-Right Arrow 17"/>
          <p:cNvSpPr/>
          <p:nvPr/>
        </p:nvSpPr>
        <p:spPr>
          <a:xfrm>
            <a:off x="5940152" y="2492896"/>
            <a:ext cx="648072" cy="21602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19" name="Left-Right Arrow 18"/>
          <p:cNvSpPr/>
          <p:nvPr/>
        </p:nvSpPr>
        <p:spPr>
          <a:xfrm>
            <a:off x="5940152" y="3068960"/>
            <a:ext cx="648072" cy="21602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20" name="Left-Right Arrow 19"/>
          <p:cNvSpPr/>
          <p:nvPr/>
        </p:nvSpPr>
        <p:spPr>
          <a:xfrm>
            <a:off x="6012160" y="3645024"/>
            <a:ext cx="432048" cy="21602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21" name="Left-Right Arrow 20"/>
          <p:cNvSpPr/>
          <p:nvPr/>
        </p:nvSpPr>
        <p:spPr>
          <a:xfrm>
            <a:off x="6012160" y="4293096"/>
            <a:ext cx="432048" cy="216024"/>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endParaRPr lang="en-US">
              <a:solidFill>
                <a:prstClr val="white"/>
              </a:solidFill>
              <a:latin typeface="Calibri"/>
            </a:endParaRPr>
          </a:p>
        </p:txBody>
      </p:sp>
      <p:sp>
        <p:nvSpPr>
          <p:cNvPr id="22" name="Right Arrow 21"/>
          <p:cNvSpPr/>
          <p:nvPr/>
        </p:nvSpPr>
        <p:spPr>
          <a:xfrm rot="4053086">
            <a:off x="3194976" y="3711208"/>
            <a:ext cx="2026727" cy="48632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1100" dirty="0">
                <a:solidFill>
                  <a:prstClr val="black"/>
                </a:solidFill>
                <a:latin typeface="Calibri"/>
              </a:rPr>
              <a:t>Decomposition and definition</a:t>
            </a:r>
          </a:p>
        </p:txBody>
      </p:sp>
      <p:sp>
        <p:nvSpPr>
          <p:cNvPr id="23" name="Right Arrow 22"/>
          <p:cNvSpPr/>
          <p:nvPr/>
        </p:nvSpPr>
        <p:spPr>
          <a:xfrm rot="17626355">
            <a:off x="7358013" y="3635175"/>
            <a:ext cx="2026727" cy="48632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1200" dirty="0">
                <a:solidFill>
                  <a:prstClr val="black"/>
                </a:solidFill>
                <a:latin typeface="Calibri"/>
              </a:rPr>
              <a:t>Integration and verification</a:t>
            </a:r>
          </a:p>
        </p:txBody>
      </p:sp>
    </p:spTree>
    <p:extLst>
      <p:ext uri="{BB962C8B-B14F-4D97-AF65-F5344CB8AC3E}">
        <p14:creationId xmlns:p14="http://schemas.microsoft.com/office/powerpoint/2010/main" val="236391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a:t>
            </a:fld>
            <a:endParaRPr lang="sv-SE">
              <a:solidFill>
                <a:prstClr val="black">
                  <a:tint val="75000"/>
                </a:prstClr>
              </a:solidFill>
              <a:latin typeface="Calibri"/>
            </a:endParaRPr>
          </a:p>
        </p:txBody>
      </p:sp>
      <p:sp>
        <p:nvSpPr>
          <p:cNvPr id="6" name="Title 1"/>
          <p:cNvSpPr>
            <a:spLocks noGrp="1"/>
          </p:cNvSpPr>
          <p:nvPr>
            <p:ph type="title"/>
          </p:nvPr>
        </p:nvSpPr>
        <p:spPr/>
        <p:txBody>
          <a:bodyPr/>
          <a:lstStyle/>
          <a:p>
            <a:r>
              <a:rPr lang="en-US" dirty="0" smtClean="0"/>
              <a:t>Technical standards ESS</a:t>
            </a:r>
            <a:endParaRPr lang="en-US" dirty="0"/>
          </a:p>
        </p:txBody>
      </p:sp>
      <p:pic>
        <p:nvPicPr>
          <p:cNvPr id="26" name="Picture 25" descr="Screen Shot 2014-12-10 at 13.18.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988840"/>
            <a:ext cx="6330032" cy="3256227"/>
          </a:xfrm>
          <a:prstGeom prst="rect">
            <a:avLst/>
          </a:prstGeom>
        </p:spPr>
      </p:pic>
      <p:sp>
        <p:nvSpPr>
          <p:cNvPr id="27" name="TextBox 26"/>
          <p:cNvSpPr txBox="1"/>
          <p:nvPr/>
        </p:nvSpPr>
        <p:spPr>
          <a:xfrm>
            <a:off x="1259632" y="1556792"/>
            <a:ext cx="4585247" cy="369332"/>
          </a:xfrm>
          <a:prstGeom prst="rect">
            <a:avLst/>
          </a:prstGeom>
          <a:noFill/>
        </p:spPr>
        <p:txBody>
          <a:bodyPr wrap="none" rtlCol="0">
            <a:spAutoFit/>
          </a:bodyPr>
          <a:lstStyle/>
          <a:p>
            <a:pPr defTabSz="914400"/>
            <a:r>
              <a:rPr lang="en-US" dirty="0">
                <a:solidFill>
                  <a:prstClr val="black"/>
                </a:solidFill>
                <a:latin typeface="Calibri"/>
              </a:rPr>
              <a:t>ESS Management System Manual ESS-0008201</a:t>
            </a:r>
          </a:p>
        </p:txBody>
      </p:sp>
      <p:sp>
        <p:nvSpPr>
          <p:cNvPr id="28" name="Rectangle 27"/>
          <p:cNvSpPr/>
          <p:nvPr/>
        </p:nvSpPr>
        <p:spPr>
          <a:xfrm>
            <a:off x="251520" y="5264785"/>
            <a:ext cx="8280920" cy="1107996"/>
          </a:xfrm>
          <a:prstGeom prst="rect">
            <a:avLst/>
          </a:prstGeom>
        </p:spPr>
        <p:txBody>
          <a:bodyPr wrap="square">
            <a:spAutoFit/>
          </a:bodyPr>
          <a:lstStyle/>
          <a:p>
            <a:pPr defTabSz="914400"/>
            <a:r>
              <a:rPr lang="en-GB" sz="1600" dirty="0">
                <a:solidFill>
                  <a:prstClr val="black"/>
                </a:solidFill>
                <a:latin typeface="Calibri"/>
              </a:rPr>
              <a:t>ISO 9000-2005, Quality Management Systems - Vocabulary. </a:t>
            </a:r>
            <a:endParaRPr lang="en-US" sz="1600" dirty="0">
              <a:solidFill>
                <a:prstClr val="black"/>
              </a:solidFill>
              <a:latin typeface="Calibri"/>
            </a:endParaRPr>
          </a:p>
          <a:p>
            <a:pPr defTabSz="914400"/>
            <a:r>
              <a:rPr lang="en-GB" sz="1600" dirty="0">
                <a:solidFill>
                  <a:prstClr val="black"/>
                </a:solidFill>
                <a:latin typeface="Calibri"/>
              </a:rPr>
              <a:t>ISO 9001-2008, Quality Management Systems - Requirements </a:t>
            </a:r>
            <a:endParaRPr lang="en-US" sz="1600" dirty="0">
              <a:solidFill>
                <a:prstClr val="black"/>
              </a:solidFill>
              <a:latin typeface="Calibri"/>
            </a:endParaRPr>
          </a:p>
          <a:p>
            <a:pPr defTabSz="914400"/>
            <a:r>
              <a:rPr lang="en-GB" sz="1600" dirty="0">
                <a:solidFill>
                  <a:prstClr val="black"/>
                </a:solidFill>
                <a:latin typeface="Calibri"/>
              </a:rPr>
              <a:t>ISO 9004-2000, Quality Management Systems - Guidelines for performance Improvements</a:t>
            </a:r>
            <a:endParaRPr lang="en-US" sz="1600" dirty="0">
              <a:solidFill>
                <a:prstClr val="black"/>
              </a:solidFill>
              <a:latin typeface="Calibri"/>
            </a:endParaRPr>
          </a:p>
          <a:p>
            <a:pPr defTabSz="914400"/>
            <a:r>
              <a:rPr lang="en-GB" sz="1600" dirty="0">
                <a:solidFill>
                  <a:prstClr val="black"/>
                </a:solidFill>
                <a:latin typeface="Calibri"/>
              </a:rPr>
              <a:t>ISO 14001-2004, Environmental management systems</a:t>
            </a:r>
            <a:endParaRPr lang="en-US" sz="1600" dirty="0">
              <a:solidFill>
                <a:prstClr val="black"/>
              </a:solidFill>
              <a:latin typeface="Calibri"/>
            </a:endParaRPr>
          </a:p>
        </p:txBody>
      </p:sp>
    </p:spTree>
    <p:extLst>
      <p:ext uri="{BB962C8B-B14F-4D97-AF65-F5344CB8AC3E}">
        <p14:creationId xmlns:p14="http://schemas.microsoft.com/office/powerpoint/2010/main" val="10514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ESS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6</a:t>
            </a:fld>
            <a:endParaRPr lang="sv-SE">
              <a:solidFill>
                <a:prstClr val="black">
                  <a:tint val="75000"/>
                </a:prstClr>
              </a:solidFill>
              <a:latin typeface="Calibri"/>
            </a:endParaRPr>
          </a:p>
        </p:txBody>
      </p:sp>
      <p:sp>
        <p:nvSpPr>
          <p:cNvPr id="8" name="Rectangle 7"/>
          <p:cNvSpPr/>
          <p:nvPr/>
        </p:nvSpPr>
        <p:spPr>
          <a:xfrm>
            <a:off x="539552" y="1484784"/>
            <a:ext cx="6858000" cy="2031325"/>
          </a:xfrm>
          <a:prstGeom prst="rect">
            <a:avLst/>
          </a:prstGeom>
        </p:spPr>
        <p:txBody>
          <a:bodyPr wrap="square">
            <a:spAutoFit/>
          </a:bodyPr>
          <a:lstStyle/>
          <a:p>
            <a:pPr defTabSz="914400"/>
            <a:r>
              <a:rPr lang="en-US" b="1" dirty="0">
                <a:solidFill>
                  <a:prstClr val="black"/>
                </a:solidFill>
                <a:latin typeface="Calibri"/>
              </a:rPr>
              <a:t>ESS Management System Manual ESS-0008201</a:t>
            </a:r>
          </a:p>
          <a:p>
            <a:pPr defTabSz="914400"/>
            <a:r>
              <a:rPr lang="en-GB" b="1" cap="all" dirty="0">
                <a:solidFill>
                  <a:prstClr val="black"/>
                </a:solidFill>
                <a:latin typeface="Calibri"/>
              </a:rPr>
              <a:t>1 - </a:t>
            </a:r>
            <a:r>
              <a:rPr lang="en-GB" b="1" dirty="0">
                <a:solidFill>
                  <a:prstClr val="black"/>
                </a:solidFill>
                <a:latin typeface="Calibri"/>
              </a:rPr>
              <a:t>General Requirements for ESSMS</a:t>
            </a:r>
            <a:endParaRPr lang="en-US" b="1" dirty="0">
              <a:solidFill>
                <a:prstClr val="black"/>
              </a:solidFill>
              <a:latin typeface="Calibri"/>
            </a:endParaRPr>
          </a:p>
          <a:p>
            <a:pPr defTabSz="914400"/>
            <a:r>
              <a:rPr lang="en-GB" b="1" dirty="0">
                <a:solidFill>
                  <a:prstClr val="black"/>
                </a:solidFill>
                <a:latin typeface="Calibri"/>
              </a:rPr>
              <a:t>2 - Management Commitment </a:t>
            </a:r>
            <a:endParaRPr lang="en-US" b="1" dirty="0">
              <a:solidFill>
                <a:prstClr val="black"/>
              </a:solidFill>
              <a:latin typeface="Calibri"/>
            </a:endParaRPr>
          </a:p>
          <a:p>
            <a:pPr defTabSz="914400"/>
            <a:r>
              <a:rPr lang="en-GB" b="1" dirty="0">
                <a:solidFill>
                  <a:prstClr val="black"/>
                </a:solidFill>
                <a:latin typeface="Calibri"/>
              </a:rPr>
              <a:t>3 - Resource Management </a:t>
            </a:r>
            <a:endParaRPr lang="en-US" b="1" dirty="0">
              <a:solidFill>
                <a:prstClr val="black"/>
              </a:solidFill>
              <a:latin typeface="Calibri"/>
            </a:endParaRPr>
          </a:p>
          <a:p>
            <a:pPr defTabSz="914400"/>
            <a:r>
              <a:rPr lang="en-GB" b="1" dirty="0">
                <a:solidFill>
                  <a:prstClr val="black"/>
                </a:solidFill>
                <a:latin typeface="Calibri"/>
              </a:rPr>
              <a:t>4 - Product Realization </a:t>
            </a:r>
            <a:endParaRPr lang="en-US" b="1" dirty="0">
              <a:solidFill>
                <a:prstClr val="black"/>
              </a:solidFill>
              <a:latin typeface="Calibri"/>
            </a:endParaRPr>
          </a:p>
          <a:p>
            <a:pPr defTabSz="914400"/>
            <a:r>
              <a:rPr lang="en-GB" b="1" dirty="0">
                <a:solidFill>
                  <a:prstClr val="black"/>
                </a:solidFill>
                <a:latin typeface="Calibri"/>
              </a:rPr>
              <a:t>5 - Emergency Preparedness and Response</a:t>
            </a:r>
            <a:endParaRPr lang="en-US" b="1" dirty="0">
              <a:solidFill>
                <a:prstClr val="black"/>
              </a:solidFill>
              <a:latin typeface="Calibri"/>
            </a:endParaRPr>
          </a:p>
          <a:p>
            <a:pPr defTabSz="914400"/>
            <a:r>
              <a:rPr lang="en-GB" b="1" dirty="0">
                <a:solidFill>
                  <a:prstClr val="black"/>
                </a:solidFill>
                <a:latin typeface="Calibri"/>
              </a:rPr>
              <a:t>6 - Measurement, Analysis and Improvement </a:t>
            </a:r>
            <a:endParaRPr lang="en-US" b="1" dirty="0">
              <a:solidFill>
                <a:prstClr val="black"/>
              </a:solidFill>
              <a:latin typeface="Calibri"/>
            </a:endParaRPr>
          </a:p>
        </p:txBody>
      </p:sp>
      <p:sp>
        <p:nvSpPr>
          <p:cNvPr id="10" name="TextBox 9"/>
          <p:cNvSpPr txBox="1"/>
          <p:nvPr/>
        </p:nvSpPr>
        <p:spPr>
          <a:xfrm>
            <a:off x="1259632" y="3574415"/>
            <a:ext cx="6941417" cy="3139322"/>
          </a:xfrm>
          <a:prstGeom prst="rect">
            <a:avLst/>
          </a:prstGeom>
          <a:noFill/>
        </p:spPr>
        <p:txBody>
          <a:bodyPr wrap="none" rtlCol="0">
            <a:spAutoFit/>
          </a:bodyPr>
          <a:lstStyle/>
          <a:p>
            <a:pPr defTabSz="914400"/>
            <a:r>
              <a:rPr lang="en-US" sz="900" dirty="0">
                <a:solidFill>
                  <a:prstClr val="black"/>
                </a:solidFill>
                <a:latin typeface="Calibri"/>
              </a:rPr>
              <a:t>ESS-00000126 Quality management policy</a:t>
            </a:r>
          </a:p>
          <a:p>
            <a:pPr defTabSz="914400"/>
            <a:r>
              <a:rPr lang="en-US" sz="900" dirty="0">
                <a:solidFill>
                  <a:prstClr val="black"/>
                </a:solidFill>
                <a:latin typeface="Calibri"/>
              </a:rPr>
              <a:t>ESS-00001516 Recommendation Standards and Norms Environment, Safety &amp; Health:</a:t>
            </a:r>
          </a:p>
          <a:p>
            <a:pPr defTabSz="914400"/>
            <a:r>
              <a:rPr lang="en-US" sz="900" dirty="0">
                <a:solidFill>
                  <a:prstClr val="black"/>
                </a:solidFill>
                <a:latin typeface="Calibri"/>
              </a:rPr>
              <a:t>ESS-0000004 ESS General Safety Objective</a:t>
            </a:r>
          </a:p>
          <a:p>
            <a:pPr defTabSz="914400"/>
            <a:r>
              <a:rPr lang="en-US" sz="900" dirty="0">
                <a:solidFill>
                  <a:prstClr val="black"/>
                </a:solidFill>
                <a:latin typeface="Calibri"/>
              </a:rPr>
              <a:t>ESS-0019190 ESS Policy for safety, health and security </a:t>
            </a:r>
          </a:p>
          <a:p>
            <a:pPr defTabSz="914400"/>
            <a:r>
              <a:rPr lang="en-US" sz="900" dirty="0">
                <a:solidFill>
                  <a:prstClr val="black"/>
                </a:solidFill>
                <a:latin typeface="Calibri"/>
              </a:rPr>
              <a:t>ESS-0008351 Hands on maintenance conditions</a:t>
            </a:r>
          </a:p>
          <a:p>
            <a:pPr defTabSz="914400"/>
            <a:r>
              <a:rPr lang="en-US" sz="900" dirty="0">
                <a:solidFill>
                  <a:prstClr val="black"/>
                </a:solidFill>
                <a:latin typeface="Calibri"/>
              </a:rPr>
              <a:t>ESS-0003520 ESS Radiation Protection Strategies for Employees </a:t>
            </a:r>
          </a:p>
          <a:p>
            <a:pPr defTabSz="914400"/>
            <a:r>
              <a:rPr lang="en-US" sz="900" dirty="0">
                <a:solidFill>
                  <a:prstClr val="black"/>
                </a:solidFill>
                <a:latin typeface="Calibri"/>
              </a:rPr>
              <a:t>ESS-0001786 Radiation zoning</a:t>
            </a:r>
          </a:p>
          <a:p>
            <a:pPr defTabSz="914400"/>
            <a:r>
              <a:rPr lang="en-US" sz="900" dirty="0">
                <a:solidFill>
                  <a:prstClr val="black"/>
                </a:solidFill>
                <a:latin typeface="Calibri"/>
              </a:rPr>
              <a:t>ESS-0005388 ESS Environment, Safety &amp; Health (ESH) Plan </a:t>
            </a:r>
          </a:p>
          <a:p>
            <a:pPr defTabSz="914400"/>
            <a:r>
              <a:rPr lang="en-US" sz="900" dirty="0">
                <a:solidFill>
                  <a:prstClr val="black"/>
                </a:solidFill>
                <a:latin typeface="Calibri"/>
              </a:rPr>
              <a:t>ESS-0000058 ESS Environmental Objectives</a:t>
            </a:r>
          </a:p>
          <a:p>
            <a:pPr defTabSz="914400"/>
            <a:r>
              <a:rPr lang="en-US" sz="900" dirty="0">
                <a:solidFill>
                  <a:prstClr val="black"/>
                </a:solidFill>
                <a:latin typeface="Calibri"/>
              </a:rPr>
              <a:t>ESS-00001136 Environmental Survey</a:t>
            </a:r>
          </a:p>
          <a:p>
            <a:pPr defTabSz="914400"/>
            <a:r>
              <a:rPr lang="en-US" sz="900" dirty="0">
                <a:solidFill>
                  <a:prstClr val="black"/>
                </a:solidFill>
                <a:latin typeface="Calibri"/>
              </a:rPr>
              <a:t>ESS-00008309 ESS event categories</a:t>
            </a:r>
          </a:p>
          <a:p>
            <a:pPr defTabSz="914400"/>
            <a:r>
              <a:rPr lang="en-US" sz="900" dirty="0">
                <a:solidFill>
                  <a:prstClr val="black"/>
                </a:solidFill>
                <a:latin typeface="Calibri"/>
              </a:rPr>
              <a:t>ESS-00004020 Waste management Plan for the ESS facility</a:t>
            </a:r>
          </a:p>
          <a:p>
            <a:pPr defTabSz="914400"/>
            <a:r>
              <a:rPr lang="en-US" sz="900" dirty="0">
                <a:solidFill>
                  <a:prstClr val="black"/>
                </a:solidFill>
                <a:latin typeface="Calibri"/>
              </a:rPr>
              <a:t>ESS-00003144/5 ESS Preliminary waste management plan </a:t>
            </a:r>
          </a:p>
          <a:p>
            <a:pPr defTabSz="914400"/>
            <a:r>
              <a:rPr lang="en-US" sz="900" dirty="0">
                <a:solidFill>
                  <a:prstClr val="black"/>
                </a:solidFill>
                <a:latin typeface="Calibri"/>
              </a:rPr>
              <a:t>ESS-00003740 Transport of </a:t>
            </a:r>
            <a:r>
              <a:rPr lang="en-US" sz="900" dirty="0" err="1">
                <a:solidFill>
                  <a:prstClr val="black"/>
                </a:solidFill>
                <a:latin typeface="Calibri"/>
              </a:rPr>
              <a:t>radwaste</a:t>
            </a:r>
            <a:r>
              <a:rPr lang="en-US" sz="900" dirty="0">
                <a:solidFill>
                  <a:prstClr val="black"/>
                </a:solidFill>
                <a:latin typeface="Calibri"/>
              </a:rPr>
              <a:t> from ESS</a:t>
            </a:r>
          </a:p>
          <a:p>
            <a:pPr defTabSz="914400"/>
            <a:r>
              <a:rPr lang="en-US" sz="900" dirty="0">
                <a:solidFill>
                  <a:prstClr val="black"/>
                </a:solidFill>
                <a:latin typeface="Calibri"/>
              </a:rPr>
              <a:t>ESS-00016468 ESS rule for identification and classification of safety important components </a:t>
            </a:r>
          </a:p>
          <a:p>
            <a:pPr defTabSz="914400"/>
            <a:r>
              <a:rPr lang="en-US" sz="900" dirty="0">
                <a:solidFill>
                  <a:prstClr val="black"/>
                </a:solidFill>
                <a:latin typeface="Calibri"/>
              </a:rPr>
              <a:t>ESS-0002411 Mechanical engineering design procedure </a:t>
            </a:r>
          </a:p>
          <a:p>
            <a:pPr defTabSz="914400"/>
            <a:r>
              <a:rPr lang="en-US" sz="900" dirty="0">
                <a:solidFill>
                  <a:prstClr val="black"/>
                </a:solidFill>
                <a:latin typeface="Calibri"/>
              </a:rPr>
              <a:t>ESS-0001879 Change control process </a:t>
            </a:r>
          </a:p>
          <a:p>
            <a:pPr defTabSz="914400"/>
            <a:r>
              <a:rPr lang="en-US" sz="900" dirty="0">
                <a:solidFill>
                  <a:prstClr val="black"/>
                </a:solidFill>
                <a:latin typeface="Calibri"/>
              </a:rPr>
              <a:t>ESS-0002639 Checklist specifying design steps </a:t>
            </a:r>
          </a:p>
          <a:p>
            <a:pPr defTabSz="914400"/>
            <a:r>
              <a:rPr lang="en-US" sz="900" dirty="0">
                <a:solidFill>
                  <a:prstClr val="black"/>
                </a:solidFill>
                <a:latin typeface="Calibri"/>
              </a:rPr>
              <a:t>ESS-0002955 Engineering drawing standards Manual</a:t>
            </a:r>
          </a:p>
          <a:p>
            <a:pPr defTabSz="914400"/>
            <a:r>
              <a:rPr lang="en-US" sz="900" dirty="0">
                <a:solidFill>
                  <a:prstClr val="black"/>
                </a:solidFill>
                <a:latin typeface="Calibri"/>
              </a:rPr>
              <a:t>ESS-0018828 Official permit from SSM (the Swedish Radiation Safety Authority) regarding construction of ESS</a:t>
            </a:r>
          </a:p>
          <a:p>
            <a:pPr defTabSz="914400"/>
            <a:r>
              <a:rPr lang="en-US" sz="900" dirty="0">
                <a:solidFill>
                  <a:prstClr val="black"/>
                </a:solidFill>
                <a:latin typeface="Calibri"/>
              </a:rPr>
              <a:t>ESS-0002908 Systems engineering management plan</a:t>
            </a:r>
          </a:p>
          <a:p>
            <a:pPr defTabSz="914400"/>
            <a:r>
              <a:rPr lang="en-US" sz="900" dirty="0">
                <a:solidFill>
                  <a:prstClr val="black"/>
                </a:solidFill>
                <a:latin typeface="Calibri"/>
              </a:rPr>
              <a:t>IEC 61508 International Electro technical Commission Functional safety of electrical/electronic/ programmable electronic safety-related systems </a:t>
            </a:r>
          </a:p>
        </p:txBody>
      </p:sp>
    </p:spTree>
    <p:extLst>
      <p:ext uri="{BB962C8B-B14F-4D97-AF65-F5344CB8AC3E}">
        <p14:creationId xmlns:p14="http://schemas.microsoft.com/office/powerpoint/2010/main" val="213672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760104" y="1540112"/>
            <a:ext cx="5023888" cy="4140302"/>
            <a:chOff x="4760130" y="1540112"/>
            <a:chExt cx="4023861" cy="3237428"/>
          </a:xfrm>
        </p:grpSpPr>
        <p:pic>
          <p:nvPicPr>
            <p:cNvPr id="7" name="Picture 6" descr="Screen Shot 2014-12-11 at 13.4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113" y="1689857"/>
              <a:ext cx="3883878" cy="3087683"/>
            </a:xfrm>
            <a:prstGeom prst="rect">
              <a:avLst/>
            </a:prstGeom>
          </p:spPr>
        </p:pic>
        <p:sp>
          <p:nvSpPr>
            <p:cNvPr id="8" name="Rectangle 7"/>
            <p:cNvSpPr/>
            <p:nvPr/>
          </p:nvSpPr>
          <p:spPr>
            <a:xfrm>
              <a:off x="4760130" y="1540112"/>
              <a:ext cx="970027" cy="590043"/>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t>Personnel Safety System(</a:t>
            </a:r>
            <a:r>
              <a:rPr lang="en-US" dirty="0"/>
              <a:t>PSS</a:t>
            </a:r>
            <a:r>
              <a:rPr lang="en-US" dirty="0" smtClean="0"/>
              <a: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7</a:t>
            </a:fld>
            <a:endParaRPr lang="sv-SE">
              <a:solidFill>
                <a:prstClr val="black">
                  <a:tint val="75000"/>
                </a:prstClr>
              </a:solidFill>
              <a:latin typeface="Calibri"/>
            </a:endParaRPr>
          </a:p>
        </p:txBody>
      </p:sp>
      <p:sp>
        <p:nvSpPr>
          <p:cNvPr id="5" name="TextBox 4"/>
          <p:cNvSpPr txBox="1"/>
          <p:nvPr/>
        </p:nvSpPr>
        <p:spPr>
          <a:xfrm>
            <a:off x="457200" y="1679590"/>
            <a:ext cx="3636670" cy="2400657"/>
          </a:xfrm>
          <a:prstGeom prst="rect">
            <a:avLst/>
          </a:prstGeom>
          <a:noFill/>
        </p:spPr>
        <p:txBody>
          <a:bodyPr wrap="none" rtlCol="0">
            <a:spAutoFit/>
          </a:bodyPr>
          <a:lstStyle/>
          <a:p>
            <a:r>
              <a:rPr lang="en-US" dirty="0"/>
              <a:t> </a:t>
            </a:r>
            <a:r>
              <a:rPr lang="en-US" sz="2400" dirty="0"/>
              <a:t>13.6.3.12.2 </a:t>
            </a:r>
            <a:r>
              <a:rPr lang="en-US" sz="2400" dirty="0" smtClean="0"/>
              <a:t>PSS Deliverable</a:t>
            </a:r>
          </a:p>
          <a:p>
            <a:pPr marL="285750" indent="-285750">
              <a:buFont typeface="Arial"/>
              <a:buChar char="•"/>
            </a:pPr>
            <a:r>
              <a:rPr lang="en-US" dirty="0" smtClean="0"/>
              <a:t>Interlock </a:t>
            </a:r>
            <a:r>
              <a:rPr lang="en-US" dirty="0"/>
              <a:t>System</a:t>
            </a:r>
          </a:p>
          <a:p>
            <a:pPr marL="285750" indent="-285750">
              <a:buFont typeface="Arial"/>
              <a:buChar char="•"/>
            </a:pPr>
            <a:r>
              <a:rPr lang="en-US" dirty="0" smtClean="0"/>
              <a:t>Radiation </a:t>
            </a:r>
            <a:r>
              <a:rPr lang="en-US" dirty="0"/>
              <a:t>Detection</a:t>
            </a:r>
          </a:p>
          <a:p>
            <a:pPr marL="285750" indent="-285750">
              <a:buFont typeface="Arial"/>
              <a:buChar char="•"/>
            </a:pPr>
            <a:r>
              <a:rPr lang="en-US" dirty="0" smtClean="0"/>
              <a:t>Shutter </a:t>
            </a:r>
            <a:r>
              <a:rPr lang="en-US" dirty="0"/>
              <a:t>Interface</a:t>
            </a:r>
          </a:p>
          <a:p>
            <a:pPr marL="285750" indent="-285750">
              <a:buFont typeface="Arial"/>
              <a:buChar char="•"/>
            </a:pPr>
            <a:r>
              <a:rPr lang="en-US" dirty="0" smtClean="0"/>
              <a:t>H</a:t>
            </a:r>
            <a:r>
              <a:rPr lang="en-US" baseline="-25000" dirty="0" smtClean="0"/>
              <a:t>2</a:t>
            </a:r>
            <a:r>
              <a:rPr lang="en-US" dirty="0" smtClean="0"/>
              <a:t> </a:t>
            </a:r>
            <a:r>
              <a:rPr lang="en-US" dirty="0"/>
              <a:t>O Detection System</a:t>
            </a:r>
          </a:p>
          <a:p>
            <a:pPr marL="285750" indent="-285750">
              <a:buFont typeface="Arial"/>
              <a:buChar char="•"/>
            </a:pPr>
            <a:r>
              <a:rPr lang="en-US" dirty="0" smtClean="0"/>
              <a:t>O</a:t>
            </a:r>
            <a:r>
              <a:rPr lang="en-US" baseline="-25000" dirty="0"/>
              <a:t>2</a:t>
            </a:r>
            <a:r>
              <a:rPr lang="en-US" dirty="0" smtClean="0"/>
              <a:t>  </a:t>
            </a:r>
            <a:r>
              <a:rPr lang="en-US" dirty="0"/>
              <a:t>Monitoring</a:t>
            </a:r>
          </a:p>
          <a:p>
            <a:pPr marL="285750" indent="-285750">
              <a:buFont typeface="Arial"/>
              <a:buChar char="•"/>
            </a:pPr>
            <a:r>
              <a:rPr lang="en-US" dirty="0" smtClean="0"/>
              <a:t>H</a:t>
            </a:r>
            <a:r>
              <a:rPr lang="en-US" baseline="-25000" dirty="0"/>
              <a:t>2</a:t>
            </a:r>
            <a:r>
              <a:rPr lang="en-US" dirty="0" smtClean="0"/>
              <a:t>  </a:t>
            </a:r>
            <a:r>
              <a:rPr lang="en-US" dirty="0"/>
              <a:t>Detection System</a:t>
            </a:r>
          </a:p>
          <a:p>
            <a:pPr marL="285750" indent="-285750">
              <a:buFont typeface="Arial"/>
              <a:buChar char="•"/>
            </a:pPr>
            <a:r>
              <a:rPr lang="en-US" dirty="0" smtClean="0"/>
              <a:t>Fire </a:t>
            </a:r>
            <a:r>
              <a:rPr lang="en-US" dirty="0"/>
              <a:t>Protection System</a:t>
            </a:r>
            <a:endParaRPr lang="en-US" dirty="0"/>
          </a:p>
        </p:txBody>
      </p:sp>
      <p:sp>
        <p:nvSpPr>
          <p:cNvPr id="6" name="TextBox 5"/>
          <p:cNvSpPr txBox="1"/>
          <p:nvPr/>
        </p:nvSpPr>
        <p:spPr>
          <a:xfrm>
            <a:off x="457200" y="4421066"/>
            <a:ext cx="5057795" cy="1477328"/>
          </a:xfrm>
          <a:prstGeom prst="rect">
            <a:avLst/>
          </a:prstGeom>
          <a:noFill/>
        </p:spPr>
        <p:txBody>
          <a:bodyPr wrap="none" rtlCol="0">
            <a:spAutoFit/>
          </a:bodyPr>
          <a:lstStyle/>
          <a:p>
            <a:r>
              <a:rPr lang="en-US" dirty="0" smtClean="0"/>
              <a:t>Primary focus:</a:t>
            </a:r>
          </a:p>
          <a:p>
            <a:pPr marL="342900" indent="-342900">
              <a:buFont typeface="+mj-lt"/>
              <a:buAutoNum type="arabicPeriod"/>
            </a:pPr>
            <a:r>
              <a:rPr lang="en-US" dirty="0" smtClean="0"/>
              <a:t>Worker safety and environment</a:t>
            </a:r>
          </a:p>
          <a:p>
            <a:pPr marL="342900" indent="-342900">
              <a:buFont typeface="+mj-lt"/>
              <a:buAutoNum type="arabicPeriod"/>
            </a:pPr>
            <a:r>
              <a:rPr lang="en-US" dirty="0" smtClean="0"/>
              <a:t>Individual set up for every instrument</a:t>
            </a:r>
          </a:p>
          <a:p>
            <a:pPr marL="342900" indent="-342900">
              <a:buFont typeface="+mj-lt"/>
              <a:buAutoNum type="arabicPeriod"/>
            </a:pPr>
            <a:r>
              <a:rPr lang="en-US" dirty="0" smtClean="0"/>
              <a:t>Appropriate search routines for controlled areas</a:t>
            </a:r>
          </a:p>
          <a:p>
            <a:pPr marL="342900" indent="-342900">
              <a:buFont typeface="+mj-lt"/>
              <a:buAutoNum type="arabicPeriod"/>
            </a:pPr>
            <a:r>
              <a:rPr lang="en-US" dirty="0" smtClean="0"/>
              <a:t>Lock doors to controlled areas</a:t>
            </a:r>
            <a:endParaRPr lang="en-US" dirty="0"/>
          </a:p>
        </p:txBody>
      </p:sp>
    </p:spTree>
    <p:extLst>
      <p:ext uri="{BB962C8B-B14F-4D97-AF65-F5344CB8AC3E}">
        <p14:creationId xmlns:p14="http://schemas.microsoft.com/office/powerpoint/2010/main" val="2746039451"/>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Words>1124</Words>
  <Application>Microsoft Macintosh PowerPoint</Application>
  <PresentationFormat>On-screen Show (4:3)</PresentationFormat>
  <Paragraphs>180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ESS Core Powerpoint</vt:lpstr>
      <vt:lpstr>PowerPoint Presentation</vt:lpstr>
      <vt:lpstr>Interfaces LoKI</vt:lpstr>
      <vt:lpstr>Interfaces LoKI</vt:lpstr>
      <vt:lpstr>Engineering LoKI</vt:lpstr>
      <vt:lpstr>Technical standards ESS</vt:lpstr>
      <vt:lpstr>Standards ESS</vt:lpstr>
      <vt:lpstr>Personnel Safety System(PSS)</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Jackson</dc:creator>
  <cp:lastModifiedBy>Clara Lopez</cp:lastModifiedBy>
  <cp:revision>7</cp:revision>
  <dcterms:created xsi:type="dcterms:W3CDTF">2014-12-11T12:01:16Z</dcterms:created>
  <dcterms:modified xsi:type="dcterms:W3CDTF">2014-12-11T12:45:26Z</dcterms:modified>
</cp:coreProperties>
</file>