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3" d="100"/>
          <a:sy n="173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7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5E75-4084-6846-B868-AA4D2CA3596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D5C7-4BDD-1945-9C51-E00B53284B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3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11/12/14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97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92494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>
                <a:solidFill>
                  <a:prstClr val="black"/>
                </a:solidFill>
                <a:latin typeface="Calibri"/>
              </a:rPr>
              <a:t>Budget Breakdowns</a:t>
            </a:r>
          </a:p>
        </p:txBody>
      </p:sp>
    </p:spTree>
    <p:extLst>
      <p:ext uri="{BB962C8B-B14F-4D97-AF65-F5344CB8AC3E}">
        <p14:creationId xmlns:p14="http://schemas.microsoft.com/office/powerpoint/2010/main" val="34550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540" t="2543" r="13406" b="6316"/>
          <a:stretch/>
        </p:blipFill>
        <p:spPr>
          <a:xfrm>
            <a:off x="4311477" y="1490151"/>
            <a:ext cx="4519132" cy="3400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LoKI – Labour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90982"/>
              </p:ext>
            </p:extLst>
          </p:nvPr>
        </p:nvGraphicFramePr>
        <p:xfrm>
          <a:off x="755914" y="4240779"/>
          <a:ext cx="4648200" cy="2512060"/>
        </p:xfrm>
        <a:graphic>
          <a:graphicData uri="http://schemas.openxmlformats.org/drawingml/2006/table">
            <a:tbl>
              <a:tblPr/>
              <a:tblGrid>
                <a:gridCol w="2400300"/>
                <a:gridCol w="965200"/>
                <a:gridCol w="673100"/>
                <a:gridCol w="6096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(hrs)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(FTE)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 Assistant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€57 840.00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1 446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 Officer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€115 020.00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2 396.23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Consultant C1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€57 120.00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Craftsman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€234 624.00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4 888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Engineer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€1 297 056.00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21 617.60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Junior Engineer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€370 330.00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7 715.20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€992 284.00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16 538.07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 Engineer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€848 847.00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11 023.98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Senior Scientist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€17 710.00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Technician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€932 435.00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19 425.72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€4 923 266.00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86 121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1" t="2438" r="14312" b="2161"/>
          <a:stretch/>
        </p:blipFill>
        <p:spPr>
          <a:xfrm>
            <a:off x="807498" y="1673667"/>
            <a:ext cx="3244675" cy="2356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355" t="5296" r="11245" b="6317"/>
          <a:stretch/>
        </p:blipFill>
        <p:spPr>
          <a:xfrm>
            <a:off x="6019532" y="4890325"/>
            <a:ext cx="1960020" cy="17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0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LoKI –Non-Labour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46992"/>
              </p:ext>
            </p:extLst>
          </p:nvPr>
        </p:nvGraphicFramePr>
        <p:xfrm>
          <a:off x="606233" y="4068719"/>
          <a:ext cx="3365500" cy="2705100"/>
        </p:xfrm>
        <a:graphic>
          <a:graphicData uri="http://schemas.openxmlformats.org/drawingml/2006/table">
            <a:tbl>
              <a:tblPr/>
              <a:tblGrid>
                <a:gridCol w="2400300"/>
                <a:gridCol w="9652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Fixed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€350 000.00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Chopper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€511 000.00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MCA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€84 000.00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Travel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€50 000.00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Detector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€2 546 000.00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Optics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€402 000.00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Shielding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€305 000.00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PSS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€60 000.00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SE Costs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€155 000.00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Minor Equipment Costs &lt; 50k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€575 500.00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Equipment Costs &gt; 50k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€730 000.00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Major Equipment Costs &gt; 200k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€1 450 000.00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€7 218 500.00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21" t="2373" r="10739" b="2182"/>
          <a:stretch/>
        </p:blipFill>
        <p:spPr>
          <a:xfrm>
            <a:off x="866225" y="1681007"/>
            <a:ext cx="3318084" cy="2334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3417" t="2710" r="10779" b="1457"/>
          <a:stretch/>
        </p:blipFill>
        <p:spPr>
          <a:xfrm>
            <a:off x="4184309" y="1446101"/>
            <a:ext cx="4725713" cy="3565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355" t="5296" r="11245" b="6317"/>
          <a:stretch/>
        </p:blipFill>
        <p:spPr>
          <a:xfrm>
            <a:off x="6041555" y="5000440"/>
            <a:ext cx="1960020" cy="17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900" t="3307" r="20079" b="6006"/>
          <a:stretch/>
        </p:blipFill>
        <p:spPr>
          <a:xfrm>
            <a:off x="2923738" y="1568300"/>
            <a:ext cx="2890249" cy="308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122" y="3345565"/>
            <a:ext cx="3596404" cy="3554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783" t="2636" r="20700" b="5997"/>
          <a:stretch/>
        </p:blipFill>
        <p:spPr>
          <a:xfrm>
            <a:off x="-6038" y="1568300"/>
            <a:ext cx="3007159" cy="301245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35208"/>
              </p:ext>
            </p:extLst>
          </p:nvPr>
        </p:nvGraphicFramePr>
        <p:xfrm>
          <a:off x="393700" y="5122831"/>
          <a:ext cx="4178300" cy="1526540"/>
        </p:xfrm>
        <a:graphic>
          <a:graphicData uri="http://schemas.openxmlformats.org/drawingml/2006/table">
            <a:tbl>
              <a:tblPr/>
              <a:tblGrid>
                <a:gridCol w="1231900"/>
                <a:gridCol w="1473200"/>
                <a:gridCol w="14732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Labour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Non-labour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Front Panel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€502 618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€162 250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Middle Panel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€502 618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€794 000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Rear Panel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€510 318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€554 000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Beam Monitors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€93 600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€159 000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63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Choppers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624" r="20040" b="13684"/>
          <a:stretch/>
        </p:blipFill>
        <p:spPr>
          <a:xfrm>
            <a:off x="352362" y="1296441"/>
            <a:ext cx="3002426" cy="2781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215" y="3525235"/>
            <a:ext cx="4793603" cy="3332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7802"/>
          <a:stretch/>
        </p:blipFill>
        <p:spPr>
          <a:xfrm>
            <a:off x="169151" y="4001848"/>
            <a:ext cx="3683064" cy="2992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954" y="1551136"/>
            <a:ext cx="3703550" cy="17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301" t="1481" r="10784" b="5493"/>
          <a:stretch/>
        </p:blipFill>
        <p:spPr>
          <a:xfrm>
            <a:off x="2487704" y="1484873"/>
            <a:ext cx="3716247" cy="292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194" t="12672" r="16951" b="6477"/>
          <a:stretch/>
        </p:blipFill>
        <p:spPr>
          <a:xfrm>
            <a:off x="234908" y="1644304"/>
            <a:ext cx="2008734" cy="192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56" t="1285" r="13543" b="776"/>
          <a:stretch/>
        </p:blipFill>
        <p:spPr>
          <a:xfrm>
            <a:off x="5412696" y="2857095"/>
            <a:ext cx="3790032" cy="349925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12261"/>
              </p:ext>
            </p:extLst>
          </p:nvPr>
        </p:nvGraphicFramePr>
        <p:xfrm>
          <a:off x="134268" y="4292568"/>
          <a:ext cx="5125027" cy="2415141"/>
        </p:xfrm>
        <a:graphic>
          <a:graphicData uri="http://schemas.openxmlformats.org/drawingml/2006/table">
            <a:tbl>
              <a:tblPr/>
              <a:tblGrid>
                <a:gridCol w="3142351"/>
                <a:gridCol w="660892"/>
                <a:gridCol w="660892"/>
                <a:gridCol w="660892"/>
              </a:tblGrid>
              <a:tr h="28154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Non-Labour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13.6.3.0 LoKI Integration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932974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1032974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13.6.3.1.4.1 Guide Collimation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291709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441709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13.6.3.1.4.2 Slit Collimation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13.6.3.1.4.3 Aperture Collimation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72705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192705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13.6.3.1.4.9 Beam Geometry Conditioning Support and Alignment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13.6.3.1.7 Flight Tube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13.6.3.1.8.4 Secondary Shutter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13.6.3.2 Sample Exposure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216455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13.6.3.3.2 Neutron Detector System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839494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13.6.3.5 Experimental Cave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359945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1317945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13.6.3.6 Control Hutch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13.6.3.8 Hall Two Infrastructure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314038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783038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83634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280</Words>
  <Application>Microsoft Macintosh PowerPoint</Application>
  <PresentationFormat>On-screen Show (4:3)</PresentationFormat>
  <Paragraphs>151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ESS Core Powerpoint</vt:lpstr>
      <vt:lpstr>PowerPoint Presentation</vt:lpstr>
      <vt:lpstr>LoKI – Labour Costs</vt:lpstr>
      <vt:lpstr>LoKI –Non-Labour Costs</vt:lpstr>
      <vt:lpstr>Detectors</vt:lpstr>
      <vt:lpstr>Choppers</vt:lpstr>
      <vt:lpstr>Instrument Team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Jackson</dc:creator>
  <cp:lastModifiedBy>Andrew Jackson</cp:lastModifiedBy>
  <cp:revision>7</cp:revision>
  <dcterms:created xsi:type="dcterms:W3CDTF">2014-12-11T10:33:55Z</dcterms:created>
  <dcterms:modified xsi:type="dcterms:W3CDTF">2014-12-11T14:03:46Z</dcterms:modified>
</cp:coreProperties>
</file>