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handoutMasterIdLst>
    <p:handoutMasterId r:id="rId16"/>
  </p:handoutMasterIdLst>
  <p:sldIdLst>
    <p:sldId id="280" r:id="rId2"/>
    <p:sldId id="303" r:id="rId3"/>
    <p:sldId id="310" r:id="rId4"/>
    <p:sldId id="304" r:id="rId5"/>
    <p:sldId id="309" r:id="rId6"/>
    <p:sldId id="305" r:id="rId7"/>
    <p:sldId id="302" r:id="rId8"/>
    <p:sldId id="301" r:id="rId9"/>
    <p:sldId id="306" r:id="rId10"/>
    <p:sldId id="307" r:id="rId11"/>
    <p:sldId id="308" r:id="rId12"/>
    <p:sldId id="312" r:id="rId13"/>
    <p:sldId id="311" r:id="rId1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p:cViewPr varScale="1">
        <p:scale>
          <a:sx n="121" d="100"/>
          <a:sy n="121" d="100"/>
        </p:scale>
        <p:origin x="167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a:extLst>
              <a:ext uri="{FF2B5EF4-FFF2-40B4-BE49-F238E27FC236}">
                <a16:creationId xmlns:a16="http://schemas.microsoft.com/office/drawing/2014/main" id="{129DE28E-170D-B647-B066-C8ED26EDBC5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charset="0"/>
                <a:ea typeface="+mn-ea"/>
                <a:cs typeface="+mn-cs"/>
              </a:defRPr>
            </a:lvl1pPr>
          </a:lstStyle>
          <a:p>
            <a:pPr>
              <a:defRPr/>
            </a:pPr>
            <a:endParaRPr lang="en-US"/>
          </a:p>
        </p:txBody>
      </p:sp>
      <p:sp>
        <p:nvSpPr>
          <p:cNvPr id="15363" name="Rectangle 1027">
            <a:extLst>
              <a:ext uri="{FF2B5EF4-FFF2-40B4-BE49-F238E27FC236}">
                <a16:creationId xmlns:a16="http://schemas.microsoft.com/office/drawing/2014/main" id="{F367510F-F79B-3D4D-AD44-606A877107EC}"/>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charset="0"/>
                <a:ea typeface="+mn-ea"/>
                <a:cs typeface="+mn-cs"/>
              </a:defRPr>
            </a:lvl1pPr>
          </a:lstStyle>
          <a:p>
            <a:pPr>
              <a:defRPr/>
            </a:pPr>
            <a:endParaRPr lang="en-US"/>
          </a:p>
        </p:txBody>
      </p:sp>
      <p:sp>
        <p:nvSpPr>
          <p:cNvPr id="15364" name="Rectangle 1028">
            <a:extLst>
              <a:ext uri="{FF2B5EF4-FFF2-40B4-BE49-F238E27FC236}">
                <a16:creationId xmlns:a16="http://schemas.microsoft.com/office/drawing/2014/main" id="{AD9158EA-144E-5448-9273-24756AD7E9FA}"/>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charset="0"/>
                <a:ea typeface="+mn-ea"/>
                <a:cs typeface="+mn-cs"/>
              </a:defRPr>
            </a:lvl1pPr>
          </a:lstStyle>
          <a:p>
            <a:pPr>
              <a:defRPr/>
            </a:pPr>
            <a:endParaRPr lang="en-US"/>
          </a:p>
        </p:txBody>
      </p:sp>
      <p:sp>
        <p:nvSpPr>
          <p:cNvPr id="15365" name="Rectangle 1029">
            <a:extLst>
              <a:ext uri="{FF2B5EF4-FFF2-40B4-BE49-F238E27FC236}">
                <a16:creationId xmlns:a16="http://schemas.microsoft.com/office/drawing/2014/main" id="{1C6B8DEF-99AC-B44D-AAE4-2946F61CF47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67D737FD-C136-754B-AFDB-A2FDA2C2B8C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E3FC8F-4E7E-E04B-98CC-BEE2019B388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B57F54D3-628B-9D40-A779-891E542B230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B8E265C-6856-8A4B-A38F-8EAE0C1CA349}" type="datetime1">
              <a:rPr lang="en-US" altLang="en-US"/>
              <a:pPr/>
              <a:t>3/25/21</a:t>
            </a:fld>
            <a:endParaRPr lang="en-US" altLang="en-US"/>
          </a:p>
        </p:txBody>
      </p:sp>
      <p:sp>
        <p:nvSpPr>
          <p:cNvPr id="4" name="Slide Image Placeholder 3">
            <a:extLst>
              <a:ext uri="{FF2B5EF4-FFF2-40B4-BE49-F238E27FC236}">
                <a16:creationId xmlns:a16="http://schemas.microsoft.com/office/drawing/2014/main" id="{0164217D-1091-0C46-A4FA-DC1C7976563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1AFE00F-6E59-944F-8335-FAFA7E08193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325F794-08BD-B64E-A048-93F94C1DCB2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9A8C346-16D9-164D-9531-40D141CF8A4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8CC718-B1B4-0745-892B-56136E12BA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ＭＳ Ｐゴシック" pitchFamily="-10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40FEE422-F780-5740-B873-1F44322DACE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EC98B296-DE9F-CD46-B42B-52AC29470D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Fig. 1</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Very Small Neutron Scattering Instrument</a:t>
            </a:r>
          </a:p>
        </p:txBody>
      </p:sp>
      <p:sp>
        <p:nvSpPr>
          <p:cNvPr id="16387" name="Header Placeholder 3">
            <a:extLst>
              <a:ext uri="{FF2B5EF4-FFF2-40B4-BE49-F238E27FC236}">
                <a16:creationId xmlns:a16="http://schemas.microsoft.com/office/drawing/2014/main" id="{97BEAD35-EEE7-764C-B99B-35A595F70C1C}"/>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endParaRPr lang="en-US" altLang="en-US" sz="1200"/>
          </a:p>
        </p:txBody>
      </p:sp>
      <p:sp>
        <p:nvSpPr>
          <p:cNvPr id="16388" name="Date Placeholder 4">
            <a:extLst>
              <a:ext uri="{FF2B5EF4-FFF2-40B4-BE49-F238E27FC236}">
                <a16:creationId xmlns:a16="http://schemas.microsoft.com/office/drawing/2014/main" id="{C1AEEFC5-3DFE-2E42-BF52-2F07DC111585}"/>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fld id="{7FF7A0CF-93DC-C644-AAAD-DCBCA051E086}" type="datetime8">
              <a:rPr lang="en-US" altLang="en-US" sz="1200"/>
              <a:pPr/>
              <a:t>3/25/21 7:57 PM</a:t>
            </a:fld>
            <a:endParaRPr lang="en-US" altLang="en-US" sz="1200"/>
          </a:p>
        </p:txBody>
      </p:sp>
      <p:sp>
        <p:nvSpPr>
          <p:cNvPr id="16389" name="Footer Placeholder 5">
            <a:extLst>
              <a:ext uri="{FF2B5EF4-FFF2-40B4-BE49-F238E27FC236}">
                <a16:creationId xmlns:a16="http://schemas.microsoft.com/office/drawing/2014/main" id="{646BEAC9-E9E4-454B-9353-E4359A5CB1EB}"/>
              </a:ext>
            </a:extLst>
          </p:cNvPr>
          <p:cNvSpPr>
            <a:spLocks noGrp="1"/>
          </p:cNvSpPr>
          <p:nvPr>
            <p:ph type="ftr" sz="quarter" idx="4"/>
          </p:nvPr>
        </p:nvSpPr>
        <p:spPr bwMode="auto">
          <a:xfrm>
            <a:off x="0" y="8685213"/>
            <a:ext cx="61722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en-US" altLang="en-US" sz="500">
                <a:solidFill>
                  <a:srgbClr val="000000"/>
                </a:solidFill>
              </a:rPr>
              <a:t>© 2007 Microsoft Corporation. All rights reserved. Microsoft, Windows, Windows Vista and other product names are or may be registered trademarks and/or trademarks in the U.S. and/or other countries.</a:t>
            </a:r>
          </a:p>
          <a:p>
            <a:r>
              <a:rPr lang="en-US" alt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en-US" sz="500">
                <a:solidFill>
                  <a:srgbClr val="000000"/>
                </a:solidFill>
              </a:rPr>
            </a:br>
            <a:r>
              <a:rPr lang="en-US" altLang="en-US" sz="500">
                <a:solidFill>
                  <a:srgbClr val="000000"/>
                </a:solidFill>
              </a:rPr>
              <a:t>MICROSOFT MAKES NO WARRANTIES, EXPRESS, IMPLIED OR STATUTORY, AS TO THE INFORMATION IN THIS PRESENTATION.</a:t>
            </a:r>
          </a:p>
          <a:p>
            <a:endParaRPr lang="en-US" altLang="en-US" sz="500"/>
          </a:p>
        </p:txBody>
      </p:sp>
      <p:sp>
        <p:nvSpPr>
          <p:cNvPr id="16390" name="Slide Number Placeholder 6">
            <a:extLst>
              <a:ext uri="{FF2B5EF4-FFF2-40B4-BE49-F238E27FC236}">
                <a16:creationId xmlns:a16="http://schemas.microsoft.com/office/drawing/2014/main" id="{1743DA29-0FFA-C84C-BEB5-80BA5FABE614}"/>
              </a:ext>
            </a:extLst>
          </p:cNvPr>
          <p:cNvSpPr>
            <a:spLocks noGrp="1"/>
          </p:cNvSpPr>
          <p:nvPr>
            <p:ph type="sldNum" sz="quarter" idx="5"/>
          </p:nvPr>
        </p:nvSpPr>
        <p:spPr bwMode="auto">
          <a:xfrm>
            <a:off x="6172200" y="8685213"/>
            <a:ext cx="68421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fld id="{D15A4F0C-C809-C04A-A7F3-F22D8AF0CF07}"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4410C2A-FB14-6743-9323-E4793DB0EC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05B9C9-E1A9-CD4A-BF0C-8B41EA1D4C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BC63DC-D04F-B143-8925-4C6C53C02BE3}"/>
              </a:ext>
            </a:extLst>
          </p:cNvPr>
          <p:cNvSpPr>
            <a:spLocks noGrp="1" noChangeArrowheads="1"/>
          </p:cNvSpPr>
          <p:nvPr>
            <p:ph type="sldNum" sz="quarter" idx="12"/>
          </p:nvPr>
        </p:nvSpPr>
        <p:spPr>
          <a:ln/>
        </p:spPr>
        <p:txBody>
          <a:bodyPr/>
          <a:lstStyle>
            <a:lvl1pPr>
              <a:defRPr/>
            </a:lvl1pPr>
          </a:lstStyle>
          <a:p>
            <a:fld id="{A9C555FB-3ED8-1A47-8934-FE7B1AEE8885}" type="slidenum">
              <a:rPr lang="en-US" altLang="en-US"/>
              <a:pPr/>
              <a:t>‹#›</a:t>
            </a:fld>
            <a:endParaRPr lang="en-US" altLang="en-US"/>
          </a:p>
        </p:txBody>
      </p:sp>
    </p:spTree>
    <p:extLst>
      <p:ext uri="{BB962C8B-B14F-4D97-AF65-F5344CB8AC3E}">
        <p14:creationId xmlns:p14="http://schemas.microsoft.com/office/powerpoint/2010/main" val="125038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FC5331-F49A-2547-89D4-965606DCD4F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BD1B84-316D-024A-9216-32F128123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4DDE3A-DE0F-9047-B0EB-0E712FF2ED7C}"/>
              </a:ext>
            </a:extLst>
          </p:cNvPr>
          <p:cNvSpPr>
            <a:spLocks noGrp="1" noChangeArrowheads="1"/>
          </p:cNvSpPr>
          <p:nvPr>
            <p:ph type="sldNum" sz="quarter" idx="12"/>
          </p:nvPr>
        </p:nvSpPr>
        <p:spPr>
          <a:ln/>
        </p:spPr>
        <p:txBody>
          <a:bodyPr/>
          <a:lstStyle>
            <a:lvl1pPr>
              <a:defRPr/>
            </a:lvl1pPr>
          </a:lstStyle>
          <a:p>
            <a:fld id="{161A5083-683F-9A40-AFE3-47472B4BB695}" type="slidenum">
              <a:rPr lang="en-US" altLang="en-US"/>
              <a:pPr/>
              <a:t>‹#›</a:t>
            </a:fld>
            <a:endParaRPr lang="en-US" altLang="en-US"/>
          </a:p>
        </p:txBody>
      </p:sp>
    </p:spTree>
    <p:extLst>
      <p:ext uri="{BB962C8B-B14F-4D97-AF65-F5344CB8AC3E}">
        <p14:creationId xmlns:p14="http://schemas.microsoft.com/office/powerpoint/2010/main" val="21207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1BA256-BC34-F743-8C63-834AEC1C12B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50860F-7E0A-7342-97F4-A8769CAF0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360C88-0228-2942-8B42-30B37FEB6B09}"/>
              </a:ext>
            </a:extLst>
          </p:cNvPr>
          <p:cNvSpPr>
            <a:spLocks noGrp="1" noChangeArrowheads="1"/>
          </p:cNvSpPr>
          <p:nvPr>
            <p:ph type="sldNum" sz="quarter" idx="12"/>
          </p:nvPr>
        </p:nvSpPr>
        <p:spPr>
          <a:ln/>
        </p:spPr>
        <p:txBody>
          <a:bodyPr/>
          <a:lstStyle>
            <a:lvl1pPr>
              <a:defRPr/>
            </a:lvl1pPr>
          </a:lstStyle>
          <a:p>
            <a:fld id="{508C8A27-E726-954C-BCB5-A3F95D80DD33}" type="slidenum">
              <a:rPr lang="en-US" altLang="en-US"/>
              <a:pPr/>
              <a:t>‹#›</a:t>
            </a:fld>
            <a:endParaRPr lang="en-US" altLang="en-US"/>
          </a:p>
        </p:txBody>
      </p:sp>
    </p:spTree>
    <p:extLst>
      <p:ext uri="{BB962C8B-B14F-4D97-AF65-F5344CB8AC3E}">
        <p14:creationId xmlns:p14="http://schemas.microsoft.com/office/powerpoint/2010/main" val="345140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BC4BAA2F-F652-574E-BBC0-671DA5C72A6A}"/>
              </a:ext>
            </a:extLst>
          </p:cNvPr>
          <p:cNvSpPr>
            <a:spLocks noGrp="1"/>
          </p:cNvSpPr>
          <p:nvPr>
            <p:ph type="dt" sz="half" idx="11"/>
          </p:nvPr>
        </p:nvSpPr>
        <p:spPr/>
        <p:txBody>
          <a:bodyPr/>
          <a:lstStyle/>
          <a:p>
            <a:pPr>
              <a:defRPr/>
            </a:pPr>
            <a:endParaRPr lang="en-US"/>
          </a:p>
        </p:txBody>
      </p:sp>
      <p:sp>
        <p:nvSpPr>
          <p:cNvPr id="4" name="Footer Placeholder 3">
            <a:extLst>
              <a:ext uri="{FF2B5EF4-FFF2-40B4-BE49-F238E27FC236}">
                <a16:creationId xmlns:a16="http://schemas.microsoft.com/office/drawing/2014/main" id="{61B161E4-974E-E349-9CA1-801C8554B4E9}"/>
              </a:ext>
            </a:extLst>
          </p:cNvPr>
          <p:cNvSpPr>
            <a:spLocks noGrp="1"/>
          </p:cNvSpPr>
          <p:nvPr>
            <p:ph type="ftr" sz="quarter" idx="12"/>
          </p:nvPr>
        </p:nvSpPr>
        <p:spPr/>
        <p:txBody>
          <a:bodyPr/>
          <a:lstStyle/>
          <a:p>
            <a:pPr>
              <a:defRPr/>
            </a:pPr>
            <a:endParaRPr lang="en-US"/>
          </a:p>
        </p:txBody>
      </p:sp>
      <p:sp>
        <p:nvSpPr>
          <p:cNvPr id="5" name="Slide Number Placeholder 4">
            <a:extLst>
              <a:ext uri="{FF2B5EF4-FFF2-40B4-BE49-F238E27FC236}">
                <a16:creationId xmlns:a16="http://schemas.microsoft.com/office/drawing/2014/main" id="{1E9D7AA3-47A2-E644-8D06-D11CB94078CE}"/>
              </a:ext>
            </a:extLst>
          </p:cNvPr>
          <p:cNvSpPr>
            <a:spLocks noGrp="1"/>
          </p:cNvSpPr>
          <p:nvPr>
            <p:ph type="sldNum" sz="quarter" idx="13"/>
          </p:nvPr>
        </p:nvSpPr>
        <p:spPr/>
        <p:txBody>
          <a:bodyPr/>
          <a:lstStyle/>
          <a:p>
            <a:fld id="{47D3CF2E-89FD-B742-80EA-E211124F3684}" type="slidenum">
              <a:rPr lang="en-US" altLang="en-US" smtClean="0"/>
              <a:pPr/>
              <a:t>‹#›</a:t>
            </a:fld>
            <a:endParaRPr lang="en-US" altLang="en-US"/>
          </a:p>
        </p:txBody>
      </p:sp>
    </p:spTree>
    <p:extLst>
      <p:ext uri="{BB962C8B-B14F-4D97-AF65-F5344CB8AC3E}">
        <p14:creationId xmlns:p14="http://schemas.microsoft.com/office/powerpoint/2010/main" val="10631655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8507418-0B69-F84C-BCCD-53937CC414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58D6C6B-94BD-A54C-B729-63B2311D5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B3B0422-718A-D347-B495-C183984FDED6}"/>
              </a:ext>
            </a:extLst>
          </p:cNvPr>
          <p:cNvSpPr>
            <a:spLocks noGrp="1" noChangeArrowheads="1"/>
          </p:cNvSpPr>
          <p:nvPr>
            <p:ph type="sldNum" sz="quarter" idx="12"/>
          </p:nvPr>
        </p:nvSpPr>
        <p:spPr>
          <a:ln/>
        </p:spPr>
        <p:txBody>
          <a:bodyPr/>
          <a:lstStyle>
            <a:lvl1pPr>
              <a:defRPr/>
            </a:lvl1pPr>
          </a:lstStyle>
          <a:p>
            <a:fld id="{4D3FD70D-EB07-F049-A77B-089D09FE6AA1}" type="slidenum">
              <a:rPr lang="en-US" altLang="en-US"/>
              <a:pPr/>
              <a:t>‹#›</a:t>
            </a:fld>
            <a:endParaRPr lang="en-US" altLang="en-US"/>
          </a:p>
        </p:txBody>
      </p:sp>
    </p:spTree>
    <p:extLst>
      <p:ext uri="{BB962C8B-B14F-4D97-AF65-F5344CB8AC3E}">
        <p14:creationId xmlns:p14="http://schemas.microsoft.com/office/powerpoint/2010/main" val="21747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D72BF8-AD7E-BC4D-8939-3DD5F6B96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5754F67-012F-344A-869D-D14ED8AEBE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F955CD-9B71-8643-AC58-62903DD60FF0}"/>
              </a:ext>
            </a:extLst>
          </p:cNvPr>
          <p:cNvSpPr>
            <a:spLocks noGrp="1" noChangeArrowheads="1"/>
          </p:cNvSpPr>
          <p:nvPr>
            <p:ph type="sldNum" sz="quarter" idx="12"/>
          </p:nvPr>
        </p:nvSpPr>
        <p:spPr>
          <a:ln/>
        </p:spPr>
        <p:txBody>
          <a:bodyPr/>
          <a:lstStyle>
            <a:lvl1pPr>
              <a:defRPr/>
            </a:lvl1pPr>
          </a:lstStyle>
          <a:p>
            <a:fld id="{2F2B3A7D-EF6A-2F49-8670-6F99DE37679A}" type="slidenum">
              <a:rPr lang="en-US" altLang="en-US"/>
              <a:pPr/>
              <a:t>‹#›</a:t>
            </a:fld>
            <a:endParaRPr lang="en-US" altLang="en-US"/>
          </a:p>
        </p:txBody>
      </p:sp>
    </p:spTree>
    <p:extLst>
      <p:ext uri="{BB962C8B-B14F-4D97-AF65-F5344CB8AC3E}">
        <p14:creationId xmlns:p14="http://schemas.microsoft.com/office/powerpoint/2010/main" val="30445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8916205-782D-6E40-910D-37FDC6A822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16190FD-F02B-C245-8C61-7144377CE3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BC575F2-7842-8B4A-8A79-9073A9D2C3B5}"/>
              </a:ext>
            </a:extLst>
          </p:cNvPr>
          <p:cNvSpPr>
            <a:spLocks noGrp="1" noChangeArrowheads="1"/>
          </p:cNvSpPr>
          <p:nvPr>
            <p:ph type="sldNum" sz="quarter" idx="12"/>
          </p:nvPr>
        </p:nvSpPr>
        <p:spPr>
          <a:ln/>
        </p:spPr>
        <p:txBody>
          <a:bodyPr/>
          <a:lstStyle>
            <a:lvl1pPr>
              <a:defRPr/>
            </a:lvl1pPr>
          </a:lstStyle>
          <a:p>
            <a:fld id="{ED7CD659-845E-414D-93F3-753F6359D82B}" type="slidenum">
              <a:rPr lang="en-US" altLang="en-US"/>
              <a:pPr/>
              <a:t>‹#›</a:t>
            </a:fld>
            <a:endParaRPr lang="en-US" altLang="en-US"/>
          </a:p>
        </p:txBody>
      </p:sp>
    </p:spTree>
    <p:extLst>
      <p:ext uri="{BB962C8B-B14F-4D97-AF65-F5344CB8AC3E}">
        <p14:creationId xmlns:p14="http://schemas.microsoft.com/office/powerpoint/2010/main" val="171449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54B61C4-1B93-5841-9139-8B141D907A8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B62BB3-1CC3-5D48-A820-F38764E71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48AED0B-B58B-3646-8D1F-A069AFB68915}"/>
              </a:ext>
            </a:extLst>
          </p:cNvPr>
          <p:cNvSpPr>
            <a:spLocks noGrp="1" noChangeArrowheads="1"/>
          </p:cNvSpPr>
          <p:nvPr>
            <p:ph type="sldNum" sz="quarter" idx="12"/>
          </p:nvPr>
        </p:nvSpPr>
        <p:spPr>
          <a:ln/>
        </p:spPr>
        <p:txBody>
          <a:bodyPr/>
          <a:lstStyle>
            <a:lvl1pPr>
              <a:defRPr/>
            </a:lvl1pPr>
          </a:lstStyle>
          <a:p>
            <a:fld id="{82ACE274-7CDC-B14E-AB5A-9E8F2346B565}" type="slidenum">
              <a:rPr lang="en-US" altLang="en-US"/>
              <a:pPr/>
              <a:t>‹#›</a:t>
            </a:fld>
            <a:endParaRPr lang="en-US" altLang="en-US"/>
          </a:p>
        </p:txBody>
      </p:sp>
    </p:spTree>
    <p:extLst>
      <p:ext uri="{BB962C8B-B14F-4D97-AF65-F5344CB8AC3E}">
        <p14:creationId xmlns:p14="http://schemas.microsoft.com/office/powerpoint/2010/main" val="312806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DAD1109-2600-7A4C-86BD-5668FC1CEB0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7603468-1944-7046-B5AD-BE1C36DD21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974AB8-E78F-3C47-8F4E-59DEFEFEB8A0}"/>
              </a:ext>
            </a:extLst>
          </p:cNvPr>
          <p:cNvSpPr>
            <a:spLocks noGrp="1" noChangeArrowheads="1"/>
          </p:cNvSpPr>
          <p:nvPr>
            <p:ph type="sldNum" sz="quarter" idx="12"/>
          </p:nvPr>
        </p:nvSpPr>
        <p:spPr>
          <a:ln/>
        </p:spPr>
        <p:txBody>
          <a:bodyPr/>
          <a:lstStyle>
            <a:lvl1pPr>
              <a:defRPr/>
            </a:lvl1pPr>
          </a:lstStyle>
          <a:p>
            <a:fld id="{13F35AA0-838E-514B-A663-E79D8597A2E7}" type="slidenum">
              <a:rPr lang="en-US" altLang="en-US"/>
              <a:pPr/>
              <a:t>‹#›</a:t>
            </a:fld>
            <a:endParaRPr lang="en-US" altLang="en-US"/>
          </a:p>
        </p:txBody>
      </p:sp>
    </p:spTree>
    <p:extLst>
      <p:ext uri="{BB962C8B-B14F-4D97-AF65-F5344CB8AC3E}">
        <p14:creationId xmlns:p14="http://schemas.microsoft.com/office/powerpoint/2010/main" val="2401342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E7B19D5-AAEE-F743-BAB4-72C157722DD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7C4F109-A7B9-BA47-A68C-7800F478ED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81091A8-DAC9-D745-82F7-4860FB2E502A}"/>
              </a:ext>
            </a:extLst>
          </p:cNvPr>
          <p:cNvSpPr>
            <a:spLocks noGrp="1" noChangeArrowheads="1"/>
          </p:cNvSpPr>
          <p:nvPr>
            <p:ph type="sldNum" sz="quarter" idx="12"/>
          </p:nvPr>
        </p:nvSpPr>
        <p:spPr>
          <a:ln/>
        </p:spPr>
        <p:txBody>
          <a:bodyPr/>
          <a:lstStyle>
            <a:lvl1pPr>
              <a:defRPr/>
            </a:lvl1pPr>
          </a:lstStyle>
          <a:p>
            <a:fld id="{E6E97C18-598A-0F49-A794-51ED537A080B}" type="slidenum">
              <a:rPr lang="en-US" altLang="en-US"/>
              <a:pPr/>
              <a:t>‹#›</a:t>
            </a:fld>
            <a:endParaRPr lang="en-US" altLang="en-US"/>
          </a:p>
        </p:txBody>
      </p:sp>
    </p:spTree>
    <p:extLst>
      <p:ext uri="{BB962C8B-B14F-4D97-AF65-F5344CB8AC3E}">
        <p14:creationId xmlns:p14="http://schemas.microsoft.com/office/powerpoint/2010/main" val="231642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CF0EEE3-6C89-2D44-BA01-3C3E4F4B84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DD856D9-639D-F945-9CCE-05CEE2CDEF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2E23EA8-C21C-C54C-98AD-3558215C4309}"/>
              </a:ext>
            </a:extLst>
          </p:cNvPr>
          <p:cNvSpPr>
            <a:spLocks noGrp="1" noChangeArrowheads="1"/>
          </p:cNvSpPr>
          <p:nvPr>
            <p:ph type="sldNum" sz="quarter" idx="12"/>
          </p:nvPr>
        </p:nvSpPr>
        <p:spPr>
          <a:ln/>
        </p:spPr>
        <p:txBody>
          <a:bodyPr/>
          <a:lstStyle>
            <a:lvl1pPr>
              <a:defRPr/>
            </a:lvl1pPr>
          </a:lstStyle>
          <a:p>
            <a:fld id="{6851CCB3-85EF-6342-9621-6201EAF2C0B6}" type="slidenum">
              <a:rPr lang="en-US" altLang="en-US"/>
              <a:pPr/>
              <a:t>‹#›</a:t>
            </a:fld>
            <a:endParaRPr lang="en-US" altLang="en-US"/>
          </a:p>
        </p:txBody>
      </p:sp>
    </p:spTree>
    <p:extLst>
      <p:ext uri="{BB962C8B-B14F-4D97-AF65-F5344CB8AC3E}">
        <p14:creationId xmlns:p14="http://schemas.microsoft.com/office/powerpoint/2010/main" val="324892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6533333-7C37-5F47-86FF-41E8D8F83B7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5DBCD29-7FAE-5442-8AB9-292B108CEB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20ADD4-AB84-2C48-8326-DE590E122E7F}"/>
              </a:ext>
            </a:extLst>
          </p:cNvPr>
          <p:cNvSpPr>
            <a:spLocks noGrp="1" noChangeArrowheads="1"/>
          </p:cNvSpPr>
          <p:nvPr>
            <p:ph type="sldNum" sz="quarter" idx="12"/>
          </p:nvPr>
        </p:nvSpPr>
        <p:spPr>
          <a:ln/>
        </p:spPr>
        <p:txBody>
          <a:bodyPr/>
          <a:lstStyle>
            <a:lvl1pPr>
              <a:defRPr/>
            </a:lvl1pPr>
          </a:lstStyle>
          <a:p>
            <a:fld id="{EE10048E-74C9-9F48-B94F-748EB59D49D1}" type="slidenum">
              <a:rPr lang="en-US" altLang="en-US"/>
              <a:pPr/>
              <a:t>‹#›</a:t>
            </a:fld>
            <a:endParaRPr lang="en-US" altLang="en-US"/>
          </a:p>
        </p:txBody>
      </p:sp>
    </p:spTree>
    <p:extLst>
      <p:ext uri="{BB962C8B-B14F-4D97-AF65-F5344CB8AC3E}">
        <p14:creationId xmlns:p14="http://schemas.microsoft.com/office/powerpoint/2010/main" val="211780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45BD9A-CB19-0142-8BBD-8DC9E96045D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357E614-CBCB-0E43-AD41-667E3B67AAD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8B4FA13-28D8-2647-810F-85BA58F051AD}"/>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402BB720-6DAC-CB49-AD43-B6A74775885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ED5CD42C-2A59-C145-96B2-68BC1D3ABB2A}"/>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47D3CF2E-89FD-B742-80EA-E211124F36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Times" pitchFamily="-106" charset="0"/>
        </a:defRPr>
      </a:lvl6pPr>
      <a:lvl7pPr marL="914400" algn="ctr" rtl="0" eaLnBrk="0" fontAlgn="base" hangingPunct="0">
        <a:spcBef>
          <a:spcPct val="0"/>
        </a:spcBef>
        <a:spcAft>
          <a:spcPct val="0"/>
        </a:spcAft>
        <a:defRPr sz="4400">
          <a:solidFill>
            <a:schemeClr val="tx2"/>
          </a:solidFill>
          <a:latin typeface="Times" pitchFamily="-106" charset="0"/>
        </a:defRPr>
      </a:lvl7pPr>
      <a:lvl8pPr marL="1371600" algn="ctr" rtl="0" eaLnBrk="0" fontAlgn="base" hangingPunct="0">
        <a:spcBef>
          <a:spcPct val="0"/>
        </a:spcBef>
        <a:spcAft>
          <a:spcPct val="0"/>
        </a:spcAft>
        <a:defRPr sz="4400">
          <a:solidFill>
            <a:schemeClr val="tx2"/>
          </a:solidFill>
          <a:latin typeface="Times" pitchFamily="-106" charset="0"/>
        </a:defRPr>
      </a:lvl8pPr>
      <a:lvl9pPr marL="1828800" algn="ctr" rtl="0" eaLnBrk="0" fontAlgn="base" hangingPunct="0">
        <a:spcBef>
          <a:spcPct val="0"/>
        </a:spcBef>
        <a:spcAft>
          <a:spcPct val="0"/>
        </a:spcAft>
        <a:defRPr sz="4400">
          <a:solidFill>
            <a:schemeClr val="tx2"/>
          </a:solidFill>
          <a:latin typeface="Time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descr="VSANS angled without mezzanine 6.tif">
            <a:extLst>
              <a:ext uri="{FF2B5EF4-FFF2-40B4-BE49-F238E27FC236}">
                <a16:creationId xmlns:a16="http://schemas.microsoft.com/office/drawing/2014/main" id="{42E85CF9-B5AB-DF4C-9781-F0A8C80DAB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800000">
            <a:off x="4277916" y="603841"/>
            <a:ext cx="6338269" cy="32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338FFDA-CEC6-C349-9B40-6EFC8BAB3068}"/>
              </a:ext>
            </a:extLst>
          </p:cNvPr>
          <p:cNvSpPr>
            <a:spLocks noGrp="1"/>
          </p:cNvSpPr>
          <p:nvPr>
            <p:ph type="ctrTitle"/>
          </p:nvPr>
        </p:nvSpPr>
        <p:spPr>
          <a:xfrm>
            <a:off x="1371600" y="228600"/>
            <a:ext cx="6400800" cy="1524000"/>
          </a:xfrm>
        </p:spPr>
        <p:txBody>
          <a:bodyPr>
            <a:normAutofit fontScale="90000"/>
          </a:bodyPr>
          <a:lstStyle/>
          <a:p>
            <a:pPr>
              <a:lnSpc>
                <a:spcPct val="150000"/>
              </a:lnSpc>
              <a:spcAft>
                <a:spcPts val="1800"/>
              </a:spcAft>
              <a:defRPr/>
            </a:pPr>
            <a:r>
              <a:rPr lang="en-US" sz="4000" b="1" i="1" dirty="0">
                <a:solidFill>
                  <a:srgbClr val="000090"/>
                </a:solidFill>
                <a:effectLst>
                  <a:outerShdw blurRad="38100" dist="38100" dir="2700000" algn="tl">
                    <a:srgbClr val="DDDDDD"/>
                  </a:outerShdw>
                </a:effectLst>
                <a:ea typeface="ＭＳ Ｐゴシック" charset="0"/>
                <a:cs typeface="ＭＳ Ｐゴシック" charset="0"/>
              </a:rPr>
              <a:t>Narrow Slit Smearing on</a:t>
            </a:r>
            <a:br>
              <a:rPr lang="en-US" sz="4000" b="1" i="1" dirty="0">
                <a:solidFill>
                  <a:srgbClr val="000090"/>
                </a:solidFill>
                <a:effectLst>
                  <a:outerShdw blurRad="38100" dist="38100" dir="2700000" algn="tl">
                    <a:srgbClr val="DDDDDD"/>
                  </a:outerShdw>
                </a:effectLst>
                <a:ea typeface="ＭＳ Ｐゴシック" charset="0"/>
                <a:cs typeface="ＭＳ Ｐゴシック" charset="0"/>
              </a:rPr>
            </a:br>
            <a:r>
              <a:rPr lang="en-US" sz="4000" b="1" i="1" dirty="0" err="1">
                <a:solidFill>
                  <a:srgbClr val="000090"/>
                </a:solidFill>
                <a:effectLst>
                  <a:outerShdw blurRad="38100" dist="38100" dir="2700000" algn="tl">
                    <a:srgbClr val="DDDDDD"/>
                  </a:outerShdw>
                </a:effectLst>
                <a:ea typeface="ＭＳ Ｐゴシック" charset="0"/>
                <a:cs typeface="ＭＳ Ｐゴシック" charset="0"/>
              </a:rPr>
              <a:t>Bonse</a:t>
            </a:r>
            <a:r>
              <a:rPr lang="en-US" sz="4000" b="1" i="1" dirty="0">
                <a:solidFill>
                  <a:srgbClr val="000090"/>
                </a:solidFill>
                <a:effectLst>
                  <a:outerShdw blurRad="38100" dist="38100" dir="2700000" algn="tl">
                    <a:srgbClr val="DDDDDD"/>
                  </a:outerShdw>
                </a:effectLst>
                <a:ea typeface="ＭＳ Ｐゴシック" charset="0"/>
                <a:cs typeface="ＭＳ Ｐゴシック" charset="0"/>
              </a:rPr>
              <a:t> Hart &amp; </a:t>
            </a:r>
            <a:r>
              <a:rPr lang="en-US" sz="4000" b="1" i="1" dirty="0" err="1">
                <a:solidFill>
                  <a:srgbClr val="000090"/>
                </a:solidFill>
                <a:effectLst>
                  <a:outerShdw blurRad="38100" dist="38100" dir="2700000" algn="tl">
                    <a:srgbClr val="DDDDDD"/>
                  </a:outerShdw>
                </a:effectLst>
                <a:ea typeface="ＭＳ Ｐゴシック" charset="0"/>
                <a:cs typeface="ＭＳ Ｐゴシック" charset="0"/>
              </a:rPr>
              <a:t>vSANS</a:t>
            </a:r>
            <a:r>
              <a:rPr lang="en-US" sz="4000" b="1" i="1" dirty="0">
                <a:solidFill>
                  <a:srgbClr val="000090"/>
                </a:solidFill>
                <a:effectLst>
                  <a:outerShdw blurRad="38100" dist="38100" dir="2700000" algn="tl">
                    <a:srgbClr val="DDDDDD"/>
                  </a:outerShdw>
                </a:effectLst>
                <a:ea typeface="ＭＳ Ｐゴシック" charset="0"/>
                <a:cs typeface="ＭＳ Ｐゴシック" charset="0"/>
              </a:rPr>
              <a:t> at NIST</a:t>
            </a:r>
            <a:endParaRPr lang="en-US" sz="5400" b="1" i="1" dirty="0">
              <a:solidFill>
                <a:srgbClr val="000090"/>
              </a:solidFill>
              <a:effectLst>
                <a:outerShdw blurRad="38100" dist="38100" dir="2700000" algn="tl">
                  <a:srgbClr val="DDDDDD"/>
                </a:outerShdw>
              </a:effectLst>
              <a:ea typeface="ＭＳ Ｐゴシック" charset="0"/>
              <a:cs typeface="ＭＳ Ｐゴシック" charset="0"/>
            </a:endParaRPr>
          </a:p>
        </p:txBody>
      </p:sp>
      <p:sp>
        <p:nvSpPr>
          <p:cNvPr id="3" name="Subtitle 2">
            <a:extLst>
              <a:ext uri="{FF2B5EF4-FFF2-40B4-BE49-F238E27FC236}">
                <a16:creationId xmlns:a16="http://schemas.microsoft.com/office/drawing/2014/main" id="{BE0C2659-E061-7E4C-B0B6-48D53C600612}"/>
              </a:ext>
            </a:extLst>
          </p:cNvPr>
          <p:cNvSpPr>
            <a:spLocks noGrp="1"/>
          </p:cNvSpPr>
          <p:nvPr>
            <p:ph type="subTitle" idx="1"/>
          </p:nvPr>
        </p:nvSpPr>
        <p:spPr>
          <a:xfrm>
            <a:off x="731043" y="4484758"/>
            <a:ext cx="7681913" cy="1676400"/>
          </a:xfrm>
        </p:spPr>
        <p:txBody>
          <a:bodyPr>
            <a:normAutofit fontScale="85000" lnSpcReduction="20000"/>
          </a:bodyPr>
          <a:lstStyle/>
          <a:p>
            <a:pPr>
              <a:defRPr/>
            </a:pPr>
            <a:r>
              <a:rPr lang="en-US" dirty="0">
                <a:solidFill>
                  <a:srgbClr val="000090"/>
                </a:solidFill>
              </a:rPr>
              <a:t> March 26</a:t>
            </a:r>
            <a:r>
              <a:rPr lang="en-US" baseline="30000" dirty="0">
                <a:solidFill>
                  <a:srgbClr val="000090"/>
                </a:solidFill>
              </a:rPr>
              <a:t>th</a:t>
            </a:r>
            <a:r>
              <a:rPr lang="en-US" dirty="0">
                <a:solidFill>
                  <a:srgbClr val="000090"/>
                </a:solidFill>
              </a:rPr>
              <a:t>, 2021</a:t>
            </a:r>
          </a:p>
          <a:p>
            <a:pPr>
              <a:defRPr/>
            </a:pPr>
            <a:r>
              <a:rPr lang="en-US" dirty="0">
                <a:solidFill>
                  <a:srgbClr val="000090"/>
                </a:solidFill>
              </a:rPr>
              <a:t>John Barker</a:t>
            </a:r>
          </a:p>
          <a:p>
            <a:pPr>
              <a:defRPr/>
            </a:pPr>
            <a:r>
              <a:rPr lang="en-US" dirty="0">
                <a:solidFill>
                  <a:srgbClr val="000090"/>
                </a:solidFill>
              </a:rPr>
              <a:t>NIST Center for Neutron Research</a:t>
            </a:r>
          </a:p>
          <a:p>
            <a:pPr>
              <a:defRPr/>
            </a:pPr>
            <a:r>
              <a:rPr lang="en-US" dirty="0">
                <a:solidFill>
                  <a:srgbClr val="000090"/>
                </a:solidFill>
              </a:rPr>
              <a:t>Gaithersburg, Maryland</a:t>
            </a:r>
          </a:p>
        </p:txBody>
      </p:sp>
      <p:pic>
        <p:nvPicPr>
          <p:cNvPr id="15364" name="Picture 3" descr="15VSANS_Post_Sample_Detector_1and2_Clipped">
            <a:extLst>
              <a:ext uri="{FF2B5EF4-FFF2-40B4-BE49-F238E27FC236}">
                <a16:creationId xmlns:a16="http://schemas.microsoft.com/office/drawing/2014/main" id="{219474A0-D17B-1A48-B6CB-65D0B0CAF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059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iagram&#10;&#10;Description automatically generated">
            <a:extLst>
              <a:ext uri="{FF2B5EF4-FFF2-40B4-BE49-F238E27FC236}">
                <a16:creationId xmlns:a16="http://schemas.microsoft.com/office/drawing/2014/main" id="{205757C3-7455-FC4E-8F18-1FDE11A236BE}"/>
              </a:ext>
            </a:extLst>
          </p:cNvPr>
          <p:cNvPicPr>
            <a:picLocks noChangeAspect="1"/>
          </p:cNvPicPr>
          <p:nvPr/>
        </p:nvPicPr>
        <p:blipFill>
          <a:blip r:embed="rId5"/>
          <a:stretch>
            <a:fillRect/>
          </a:stretch>
        </p:blipFill>
        <p:spPr>
          <a:xfrm>
            <a:off x="762000" y="2149420"/>
            <a:ext cx="3321170" cy="19558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E6F968-58EC-E645-9F9B-DA1F23158FB0}"/>
              </a:ext>
            </a:extLst>
          </p:cNvPr>
          <p:cNvSpPr txBox="1"/>
          <p:nvPr/>
        </p:nvSpPr>
        <p:spPr>
          <a:xfrm>
            <a:off x="1088736" y="838200"/>
            <a:ext cx="3280065" cy="3170099"/>
          </a:xfrm>
          <a:prstGeom prst="rect">
            <a:avLst/>
          </a:prstGeom>
          <a:noFill/>
        </p:spPr>
        <p:txBody>
          <a:bodyPr wrap="none" rtlCol="0">
            <a:spAutoFit/>
          </a:bodyPr>
          <a:lstStyle/>
          <a:p>
            <a:r>
              <a:rPr lang="en-US" sz="2000" dirty="0"/>
              <a:t>Scattering from Teflon</a:t>
            </a:r>
          </a:p>
          <a:p>
            <a:endParaRPr lang="en-US" sz="2000" dirty="0"/>
          </a:p>
          <a:p>
            <a:r>
              <a:rPr lang="en-US" sz="2000" dirty="0" err="1"/>
              <a:t>Beamstop</a:t>
            </a:r>
            <a:r>
              <a:rPr lang="en-US" sz="2000" dirty="0"/>
              <a:t>: 6 mm x 300 mm</a:t>
            </a:r>
          </a:p>
          <a:p>
            <a:endParaRPr lang="en-US" sz="2000" dirty="0"/>
          </a:p>
          <a:p>
            <a:r>
              <a:rPr lang="en-US" sz="2000" dirty="0"/>
              <a:t>Detector: 150 mm x 450 mm</a:t>
            </a:r>
          </a:p>
          <a:p>
            <a:endParaRPr lang="en-US" sz="2000" dirty="0"/>
          </a:p>
          <a:p>
            <a:r>
              <a:rPr lang="en-US" sz="2000" dirty="0"/>
              <a:t>Raw  CCD image</a:t>
            </a:r>
          </a:p>
          <a:p>
            <a:endParaRPr lang="en-US" sz="2000" dirty="0"/>
          </a:p>
          <a:p>
            <a:r>
              <a:rPr lang="en-US" sz="2000" dirty="0"/>
              <a:t>{ Read bias and speckles not</a:t>
            </a:r>
          </a:p>
          <a:p>
            <a:r>
              <a:rPr lang="en-US" sz="2000" dirty="0"/>
              <a:t>Removed }</a:t>
            </a:r>
          </a:p>
        </p:txBody>
      </p:sp>
      <p:pic>
        <p:nvPicPr>
          <p:cNvPr id="6" name="Picture 5" descr="Graphical user interface&#10;&#10;Description automatically generated">
            <a:extLst>
              <a:ext uri="{FF2B5EF4-FFF2-40B4-BE49-F238E27FC236}">
                <a16:creationId xmlns:a16="http://schemas.microsoft.com/office/drawing/2014/main" id="{0BE0CB38-D6E9-EC4B-B31E-48E0B93D974D}"/>
              </a:ext>
            </a:extLst>
          </p:cNvPr>
          <p:cNvPicPr>
            <a:picLocks noChangeAspect="1"/>
          </p:cNvPicPr>
          <p:nvPr/>
        </p:nvPicPr>
        <p:blipFill rotWithShape="1">
          <a:blip r:embed="rId2"/>
          <a:srcRect l="4167" t="25247" r="69166" b="6683"/>
          <a:stretch/>
        </p:blipFill>
        <p:spPr>
          <a:xfrm>
            <a:off x="4800600" y="624532"/>
            <a:ext cx="3367653" cy="5788154"/>
          </a:xfrm>
          <a:prstGeom prst="rect">
            <a:avLst/>
          </a:prstGeom>
        </p:spPr>
      </p:pic>
      <p:sp>
        <p:nvSpPr>
          <p:cNvPr id="7" name="Footer Placeholder 6">
            <a:extLst>
              <a:ext uri="{FF2B5EF4-FFF2-40B4-BE49-F238E27FC236}">
                <a16:creationId xmlns:a16="http://schemas.microsoft.com/office/drawing/2014/main" id="{B5755D45-A822-1D43-9125-3B82C8FD6547}"/>
              </a:ext>
            </a:extLst>
          </p:cNvPr>
          <p:cNvSpPr>
            <a:spLocks noGrp="1"/>
          </p:cNvSpPr>
          <p:nvPr>
            <p:ph type="ftr" sz="quarter" idx="12"/>
          </p:nvPr>
        </p:nvSpPr>
        <p:spPr/>
        <p:txBody>
          <a:bodyPr/>
          <a:lstStyle/>
          <a:p>
            <a:pPr>
              <a:defRPr/>
            </a:pPr>
            <a:endParaRPr lang="en-US"/>
          </a:p>
        </p:txBody>
      </p:sp>
      <p:sp>
        <p:nvSpPr>
          <p:cNvPr id="8" name="Slide Number Placeholder 7">
            <a:extLst>
              <a:ext uri="{FF2B5EF4-FFF2-40B4-BE49-F238E27FC236}">
                <a16:creationId xmlns:a16="http://schemas.microsoft.com/office/drawing/2014/main" id="{057E610E-DEC5-B944-87B8-CD7F4D01E8EA}"/>
              </a:ext>
            </a:extLst>
          </p:cNvPr>
          <p:cNvSpPr>
            <a:spLocks noGrp="1"/>
          </p:cNvSpPr>
          <p:nvPr>
            <p:ph type="sldNum" sz="quarter" idx="13"/>
          </p:nvPr>
        </p:nvSpPr>
        <p:spPr/>
        <p:txBody>
          <a:bodyPr/>
          <a:lstStyle/>
          <a:p>
            <a:fld id="{47D3CF2E-89FD-B742-80EA-E211124F3684}" type="slidenum">
              <a:rPr lang="en-US" altLang="en-US" smtClean="0"/>
              <a:pPr/>
              <a:t>10</a:t>
            </a:fld>
            <a:endParaRPr lang="en-US" altLang="en-US"/>
          </a:p>
        </p:txBody>
      </p:sp>
    </p:spTree>
    <p:extLst>
      <p:ext uri="{BB962C8B-B14F-4D97-AF65-F5344CB8AC3E}">
        <p14:creationId xmlns:p14="http://schemas.microsoft.com/office/powerpoint/2010/main" val="20328576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BB69DC-33FF-AE4D-91CE-2D436A58EEA5}"/>
              </a:ext>
            </a:extLst>
          </p:cNvPr>
          <p:cNvSpPr txBox="1"/>
          <p:nvPr/>
        </p:nvSpPr>
        <p:spPr>
          <a:xfrm>
            <a:off x="1143000" y="533400"/>
            <a:ext cx="5879366" cy="3431709"/>
          </a:xfrm>
          <a:prstGeom prst="rect">
            <a:avLst/>
          </a:prstGeom>
          <a:noFill/>
        </p:spPr>
        <p:txBody>
          <a:bodyPr wrap="none" rtlCol="0">
            <a:spAutoFit/>
          </a:bodyPr>
          <a:lstStyle/>
          <a:p>
            <a:pPr>
              <a:lnSpc>
                <a:spcPct val="150000"/>
              </a:lnSpc>
            </a:pPr>
            <a:r>
              <a:rPr lang="en-US" sz="1800" dirty="0"/>
              <a:t>Neutron </a:t>
            </a:r>
            <a:r>
              <a:rPr lang="en-US" sz="1800" dirty="0" err="1"/>
              <a:t>Bonse</a:t>
            </a:r>
            <a:r>
              <a:rPr lang="en-US" sz="1800" dirty="0"/>
              <a:t>-Hart Calculation  (USANS Instrument)</a:t>
            </a:r>
          </a:p>
          <a:p>
            <a:pPr>
              <a:lnSpc>
                <a:spcPct val="150000"/>
              </a:lnSpc>
            </a:pPr>
            <a:r>
              <a:rPr lang="en-US" sz="1600" dirty="0">
                <a:solidFill>
                  <a:srgbClr val="C00000"/>
                </a:solidFill>
              </a:rPr>
              <a:t>Wavelength Spread </a:t>
            </a:r>
            <a:r>
              <a:rPr lang="en-US" sz="1600" dirty="0" err="1">
                <a:solidFill>
                  <a:srgbClr val="C00000"/>
                </a:solidFill>
              </a:rPr>
              <a:t>Δ</a:t>
            </a:r>
            <a:r>
              <a:rPr lang="en-US" sz="1600" baseline="-25000" dirty="0" err="1">
                <a:solidFill>
                  <a:srgbClr val="C00000"/>
                </a:solidFill>
              </a:rPr>
              <a:t>ƛ</a:t>
            </a:r>
            <a:r>
              <a:rPr lang="en-US" sz="1600" dirty="0">
                <a:solidFill>
                  <a:srgbClr val="C00000"/>
                </a:solidFill>
              </a:rPr>
              <a:t>/</a:t>
            </a:r>
            <a:r>
              <a:rPr lang="en-US" sz="1600" dirty="0" err="1">
                <a:solidFill>
                  <a:srgbClr val="C00000"/>
                </a:solidFill>
              </a:rPr>
              <a:t>ƛ</a:t>
            </a:r>
            <a:r>
              <a:rPr lang="en-US" sz="1600" dirty="0">
                <a:solidFill>
                  <a:srgbClr val="C00000"/>
                </a:solidFill>
              </a:rPr>
              <a:t> = 6%  { Ignore wavelength smearing…}</a:t>
            </a:r>
          </a:p>
          <a:p>
            <a:pPr>
              <a:lnSpc>
                <a:spcPct val="150000"/>
              </a:lnSpc>
            </a:pPr>
            <a:r>
              <a:rPr lang="en-US" sz="1600" dirty="0">
                <a:solidFill>
                  <a:schemeClr val="accent2">
                    <a:lumMod val="50000"/>
                  </a:schemeClr>
                </a:solidFill>
              </a:rPr>
              <a:t>Width ≈ Height / 5,000  { Ignore width smearing … }</a:t>
            </a:r>
          </a:p>
          <a:p>
            <a:pPr>
              <a:lnSpc>
                <a:spcPct val="150000"/>
              </a:lnSpc>
            </a:pPr>
            <a:r>
              <a:rPr lang="en-US" sz="1600" dirty="0">
                <a:solidFill>
                  <a:schemeClr val="accent1">
                    <a:lumMod val="50000"/>
                  </a:schemeClr>
                </a:solidFill>
              </a:rPr>
              <a:t>P</a:t>
            </a:r>
            <a:r>
              <a:rPr lang="en-US" sz="1600" baseline="-25000" dirty="0">
                <a:solidFill>
                  <a:schemeClr val="accent1">
                    <a:lumMod val="50000"/>
                  </a:schemeClr>
                </a:solidFill>
              </a:rPr>
              <a:t>H</a:t>
            </a:r>
            <a:r>
              <a:rPr lang="en-US" sz="1600" dirty="0">
                <a:solidFill>
                  <a:schemeClr val="accent1">
                    <a:lumMod val="50000"/>
                  </a:schemeClr>
                </a:solidFill>
              </a:rPr>
              <a:t>(</a:t>
            </a:r>
            <a:r>
              <a:rPr lang="en-US" sz="1600" dirty="0" err="1">
                <a:solidFill>
                  <a:schemeClr val="accent1">
                    <a:lumMod val="50000"/>
                  </a:schemeClr>
                </a:solidFill>
              </a:rPr>
              <a:t>q</a:t>
            </a:r>
            <a:r>
              <a:rPr lang="en-US" sz="1600" baseline="-25000" dirty="0" err="1">
                <a:solidFill>
                  <a:schemeClr val="accent1">
                    <a:lumMod val="50000"/>
                  </a:schemeClr>
                </a:solidFill>
              </a:rPr>
              <a:t>y</a:t>
            </a:r>
            <a:r>
              <a:rPr lang="en-US" sz="1600" dirty="0">
                <a:solidFill>
                  <a:schemeClr val="accent1">
                    <a:lumMod val="50000"/>
                  </a:schemeClr>
                </a:solidFill>
              </a:rPr>
              <a:t>) = 1/</a:t>
            </a:r>
            <a:r>
              <a:rPr lang="en-US" sz="1600" dirty="0" err="1">
                <a:solidFill>
                  <a:schemeClr val="accent1">
                    <a:lumMod val="50000"/>
                  </a:schemeClr>
                </a:solidFill>
              </a:rPr>
              <a:t>Δq</a:t>
            </a:r>
            <a:r>
              <a:rPr lang="en-US" sz="1600" baseline="-25000" dirty="0" err="1">
                <a:solidFill>
                  <a:schemeClr val="accent1">
                    <a:lumMod val="50000"/>
                  </a:schemeClr>
                </a:solidFill>
              </a:rPr>
              <a:t>y</a:t>
            </a:r>
            <a:r>
              <a:rPr lang="en-US" sz="1600" baseline="-25000" dirty="0">
                <a:solidFill>
                  <a:schemeClr val="accent1">
                    <a:lumMod val="50000"/>
                  </a:schemeClr>
                </a:solidFill>
              </a:rPr>
              <a:t> </a:t>
            </a:r>
            <a:r>
              <a:rPr lang="en-US" sz="1600" dirty="0">
                <a:solidFill>
                  <a:schemeClr val="accent1">
                    <a:lumMod val="50000"/>
                  </a:schemeClr>
                </a:solidFill>
              </a:rPr>
              <a:t> for -</a:t>
            </a:r>
            <a:r>
              <a:rPr lang="en-US" sz="1600" dirty="0" err="1">
                <a:solidFill>
                  <a:schemeClr val="accent1">
                    <a:lumMod val="50000"/>
                  </a:schemeClr>
                </a:solidFill>
              </a:rPr>
              <a:t>Δq</a:t>
            </a:r>
            <a:r>
              <a:rPr lang="en-US" sz="1600" baseline="-25000" dirty="0" err="1">
                <a:solidFill>
                  <a:schemeClr val="accent1">
                    <a:lumMod val="50000"/>
                  </a:schemeClr>
                </a:solidFill>
              </a:rPr>
              <a:t>y</a:t>
            </a:r>
            <a:r>
              <a:rPr lang="en-US" sz="1600" dirty="0">
                <a:solidFill>
                  <a:schemeClr val="accent1">
                    <a:lumMod val="50000"/>
                  </a:schemeClr>
                </a:solidFill>
              </a:rPr>
              <a:t> ≤ </a:t>
            </a:r>
            <a:r>
              <a:rPr lang="en-US" sz="1600" dirty="0" err="1">
                <a:solidFill>
                  <a:schemeClr val="accent1">
                    <a:lumMod val="50000"/>
                  </a:schemeClr>
                </a:solidFill>
              </a:rPr>
              <a:t>q</a:t>
            </a:r>
            <a:r>
              <a:rPr lang="en-US" sz="1600" baseline="-25000" dirty="0" err="1">
                <a:solidFill>
                  <a:schemeClr val="accent1">
                    <a:lumMod val="50000"/>
                  </a:schemeClr>
                </a:solidFill>
              </a:rPr>
              <a:t>y</a:t>
            </a:r>
            <a:r>
              <a:rPr lang="en-US" sz="1600" dirty="0">
                <a:solidFill>
                  <a:schemeClr val="accent1">
                    <a:lumMod val="50000"/>
                  </a:schemeClr>
                </a:solidFill>
              </a:rPr>
              <a:t> ≤ </a:t>
            </a:r>
            <a:r>
              <a:rPr lang="en-US" sz="1600" dirty="0" err="1">
                <a:solidFill>
                  <a:schemeClr val="accent1">
                    <a:lumMod val="50000"/>
                  </a:schemeClr>
                </a:solidFill>
              </a:rPr>
              <a:t>Δq</a:t>
            </a:r>
            <a:r>
              <a:rPr lang="en-US" sz="1600" baseline="-25000" dirty="0" err="1">
                <a:solidFill>
                  <a:schemeClr val="accent1">
                    <a:lumMod val="50000"/>
                  </a:schemeClr>
                </a:solidFill>
              </a:rPr>
              <a:t>y</a:t>
            </a:r>
            <a:r>
              <a:rPr lang="en-US" sz="1600" dirty="0">
                <a:solidFill>
                  <a:schemeClr val="accent1">
                    <a:lumMod val="50000"/>
                  </a:schemeClr>
                </a:solidFill>
              </a:rPr>
              <a:t>       </a:t>
            </a:r>
            <a:r>
              <a:rPr lang="en-US" sz="1600" dirty="0"/>
              <a:t>… </a:t>
            </a:r>
            <a:r>
              <a:rPr lang="en-US" sz="1600" dirty="0" err="1"/>
              <a:t>Δq</a:t>
            </a:r>
            <a:r>
              <a:rPr lang="en-US" sz="1600" baseline="-25000" dirty="0" err="1"/>
              <a:t>y</a:t>
            </a:r>
            <a:r>
              <a:rPr lang="en-US" sz="1600" dirty="0"/>
              <a:t> = 0.117 Å</a:t>
            </a:r>
            <a:r>
              <a:rPr lang="en-US" sz="1600" baseline="30000" dirty="0"/>
              <a:t>-1</a:t>
            </a:r>
          </a:p>
          <a:p>
            <a:pPr>
              <a:lnSpc>
                <a:spcPct val="150000"/>
              </a:lnSpc>
            </a:pPr>
            <a:r>
              <a:rPr lang="en-US" sz="1600" dirty="0"/>
              <a:t>{ Detector dominates shape </a:t>
            </a:r>
            <a:r>
              <a:rPr lang="en-US" sz="1600" dirty="0">
                <a:sym typeface="Wingdings" pitchFamily="2" charset="2"/>
              </a:rPr>
              <a:t> “Box” }</a:t>
            </a:r>
          </a:p>
          <a:p>
            <a:pPr>
              <a:lnSpc>
                <a:spcPct val="150000"/>
              </a:lnSpc>
            </a:pPr>
            <a:endParaRPr lang="en-US" sz="1600" dirty="0"/>
          </a:p>
          <a:p>
            <a:pPr>
              <a:lnSpc>
                <a:spcPct val="150000"/>
              </a:lnSpc>
            </a:pPr>
            <a:endParaRPr lang="en-US" sz="1600" dirty="0"/>
          </a:p>
          <a:p>
            <a:pPr>
              <a:lnSpc>
                <a:spcPct val="150000"/>
              </a:lnSpc>
            </a:pPr>
            <a:endParaRPr lang="en-US" sz="1600" dirty="0"/>
          </a:p>
          <a:p>
            <a:pPr>
              <a:lnSpc>
                <a:spcPct val="150000"/>
              </a:lnSpc>
            </a:pPr>
            <a:endParaRPr lang="en-US" sz="1600" dirty="0"/>
          </a:p>
        </p:txBody>
      </p:sp>
      <p:pic>
        <p:nvPicPr>
          <p:cNvPr id="6" name="Picture 5" descr="Diagram&#10;&#10;Description automatically generated">
            <a:extLst>
              <a:ext uri="{FF2B5EF4-FFF2-40B4-BE49-F238E27FC236}">
                <a16:creationId xmlns:a16="http://schemas.microsoft.com/office/drawing/2014/main" id="{672AF6E4-8B18-BC43-AB9A-101F7BB1C7BC}"/>
              </a:ext>
            </a:extLst>
          </p:cNvPr>
          <p:cNvPicPr>
            <a:picLocks noChangeAspect="1"/>
          </p:cNvPicPr>
          <p:nvPr/>
        </p:nvPicPr>
        <p:blipFill>
          <a:blip r:embed="rId2"/>
          <a:stretch>
            <a:fillRect/>
          </a:stretch>
        </p:blipFill>
        <p:spPr>
          <a:xfrm>
            <a:off x="304800" y="3124200"/>
            <a:ext cx="4658263" cy="2743200"/>
          </a:xfrm>
          <a:prstGeom prst="rect">
            <a:avLst/>
          </a:prstGeom>
        </p:spPr>
      </p:pic>
      <p:grpSp>
        <p:nvGrpSpPr>
          <p:cNvPr id="15" name="Group 14">
            <a:extLst>
              <a:ext uri="{FF2B5EF4-FFF2-40B4-BE49-F238E27FC236}">
                <a16:creationId xmlns:a16="http://schemas.microsoft.com/office/drawing/2014/main" id="{266013C5-668F-FE4B-B3D1-7C9476286116}"/>
              </a:ext>
            </a:extLst>
          </p:cNvPr>
          <p:cNvGrpSpPr/>
          <p:nvPr/>
        </p:nvGrpSpPr>
        <p:grpSpPr>
          <a:xfrm>
            <a:off x="4553919" y="2362029"/>
            <a:ext cx="4435954" cy="3797471"/>
            <a:chOff x="4553919" y="2362029"/>
            <a:chExt cx="4435954" cy="3797471"/>
          </a:xfrm>
        </p:grpSpPr>
        <p:pic>
          <p:nvPicPr>
            <p:cNvPr id="8" name="Picture 7" descr="Chart, scatter chart&#10;&#10;Description automatically generated">
              <a:extLst>
                <a:ext uri="{FF2B5EF4-FFF2-40B4-BE49-F238E27FC236}">
                  <a16:creationId xmlns:a16="http://schemas.microsoft.com/office/drawing/2014/main" id="{EA1C0FF9-8328-0043-B65B-C329DA1BEC6E}"/>
                </a:ext>
              </a:extLst>
            </p:cNvPr>
            <p:cNvPicPr>
              <a:picLocks noChangeAspect="1"/>
            </p:cNvPicPr>
            <p:nvPr/>
          </p:nvPicPr>
          <p:blipFill>
            <a:blip r:embed="rId3"/>
            <a:stretch>
              <a:fillRect/>
            </a:stretch>
          </p:blipFill>
          <p:spPr>
            <a:xfrm>
              <a:off x="4553919" y="2590800"/>
              <a:ext cx="4435954" cy="3568700"/>
            </a:xfrm>
            <a:prstGeom prst="rect">
              <a:avLst/>
            </a:prstGeom>
          </p:spPr>
        </p:pic>
        <p:sp>
          <p:nvSpPr>
            <p:cNvPr id="9" name="TextBox 8">
              <a:extLst>
                <a:ext uri="{FF2B5EF4-FFF2-40B4-BE49-F238E27FC236}">
                  <a16:creationId xmlns:a16="http://schemas.microsoft.com/office/drawing/2014/main" id="{1AD41CB6-661A-5A4D-9F41-16DB7F1B64FA}"/>
                </a:ext>
              </a:extLst>
            </p:cNvPr>
            <p:cNvSpPr txBox="1"/>
            <p:nvPr/>
          </p:nvSpPr>
          <p:spPr>
            <a:xfrm>
              <a:off x="6400800" y="4050268"/>
              <a:ext cx="1300356" cy="369332"/>
            </a:xfrm>
            <a:prstGeom prst="rect">
              <a:avLst/>
            </a:prstGeom>
            <a:noFill/>
          </p:spPr>
          <p:txBody>
            <a:bodyPr wrap="none" rtlCol="0">
              <a:spAutoFit/>
            </a:bodyPr>
            <a:lstStyle/>
            <a:p>
              <a:r>
                <a:rPr lang="en-US" sz="1800" dirty="0"/>
                <a:t>2.5x10</a:t>
              </a:r>
              <a:r>
                <a:rPr lang="en-US" sz="1800" baseline="30000" dirty="0"/>
                <a:t>-5</a:t>
              </a:r>
              <a:r>
                <a:rPr lang="en-US" sz="1800" dirty="0"/>
                <a:t> Å</a:t>
              </a:r>
              <a:r>
                <a:rPr lang="en-US" sz="1800" baseline="30000" dirty="0"/>
                <a:t>-1</a:t>
              </a:r>
              <a:endParaRPr lang="en-US" sz="1800" dirty="0"/>
            </a:p>
          </p:txBody>
        </p:sp>
        <p:sp>
          <p:nvSpPr>
            <p:cNvPr id="10" name="TextBox 9">
              <a:extLst>
                <a:ext uri="{FF2B5EF4-FFF2-40B4-BE49-F238E27FC236}">
                  <a16:creationId xmlns:a16="http://schemas.microsoft.com/office/drawing/2014/main" id="{28472BE6-CF33-A945-B79C-DED9A504AA6A}"/>
                </a:ext>
              </a:extLst>
            </p:cNvPr>
            <p:cNvSpPr txBox="1"/>
            <p:nvPr/>
          </p:nvSpPr>
          <p:spPr>
            <a:xfrm>
              <a:off x="5289534" y="2362029"/>
              <a:ext cx="3522887" cy="369332"/>
            </a:xfrm>
            <a:prstGeom prst="rect">
              <a:avLst/>
            </a:prstGeom>
            <a:noFill/>
          </p:spPr>
          <p:txBody>
            <a:bodyPr wrap="none" rtlCol="0">
              <a:spAutoFit/>
            </a:bodyPr>
            <a:lstStyle/>
            <a:p>
              <a:r>
                <a:rPr lang="en-US" sz="1800" dirty="0"/>
                <a:t>Width Function </a:t>
              </a:r>
              <a:r>
                <a:rPr lang="en-US" sz="1800" dirty="0">
                  <a:sym typeface="Wingdings" pitchFamily="2" charset="2"/>
                </a:rPr>
                <a:t> Rocking curve</a:t>
              </a:r>
              <a:endParaRPr lang="en-US" sz="1800" dirty="0"/>
            </a:p>
          </p:txBody>
        </p:sp>
        <p:cxnSp>
          <p:nvCxnSpPr>
            <p:cNvPr id="12" name="Straight Arrow Connector 11">
              <a:extLst>
                <a:ext uri="{FF2B5EF4-FFF2-40B4-BE49-F238E27FC236}">
                  <a16:creationId xmlns:a16="http://schemas.microsoft.com/office/drawing/2014/main" id="{65D519CC-3FA8-C74C-B2CF-D87C53382B5A}"/>
                </a:ext>
              </a:extLst>
            </p:cNvPr>
            <p:cNvCxnSpPr/>
            <p:nvPr/>
          </p:nvCxnSpPr>
          <p:spPr bwMode="auto">
            <a:xfrm flipH="1">
              <a:off x="7772400" y="4191000"/>
              <a:ext cx="445234"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E7F8EAD8-66F2-A44A-A3F3-81504FCF8B7A}"/>
                </a:ext>
              </a:extLst>
            </p:cNvPr>
            <p:cNvCxnSpPr/>
            <p:nvPr/>
          </p:nvCxnSpPr>
          <p:spPr bwMode="auto">
            <a:xfrm>
              <a:off x="5867400" y="4191000"/>
              <a:ext cx="457200" cy="0"/>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grpSp>
      <p:sp>
        <p:nvSpPr>
          <p:cNvPr id="16" name="Footer Placeholder 15">
            <a:extLst>
              <a:ext uri="{FF2B5EF4-FFF2-40B4-BE49-F238E27FC236}">
                <a16:creationId xmlns:a16="http://schemas.microsoft.com/office/drawing/2014/main" id="{EC2AF442-DA9C-0243-8335-39C8C854B6AF}"/>
              </a:ext>
            </a:extLst>
          </p:cNvPr>
          <p:cNvSpPr>
            <a:spLocks noGrp="1"/>
          </p:cNvSpPr>
          <p:nvPr>
            <p:ph type="ftr" sz="quarter" idx="12"/>
          </p:nvPr>
        </p:nvSpPr>
        <p:spPr/>
        <p:txBody>
          <a:bodyPr/>
          <a:lstStyle/>
          <a:p>
            <a:pPr>
              <a:defRPr/>
            </a:pPr>
            <a:endParaRPr lang="en-US"/>
          </a:p>
        </p:txBody>
      </p:sp>
      <p:sp>
        <p:nvSpPr>
          <p:cNvPr id="17" name="Slide Number Placeholder 16">
            <a:extLst>
              <a:ext uri="{FF2B5EF4-FFF2-40B4-BE49-F238E27FC236}">
                <a16:creationId xmlns:a16="http://schemas.microsoft.com/office/drawing/2014/main" id="{F82E46CB-97B1-7B4E-A1A6-C8E75471E1C8}"/>
              </a:ext>
            </a:extLst>
          </p:cNvPr>
          <p:cNvSpPr>
            <a:spLocks noGrp="1"/>
          </p:cNvSpPr>
          <p:nvPr>
            <p:ph type="sldNum" sz="quarter" idx="13"/>
          </p:nvPr>
        </p:nvSpPr>
        <p:spPr/>
        <p:txBody>
          <a:bodyPr/>
          <a:lstStyle/>
          <a:p>
            <a:fld id="{47D3CF2E-89FD-B742-80EA-E211124F3684}" type="slidenum">
              <a:rPr lang="en-US" altLang="en-US" smtClean="0"/>
              <a:pPr/>
              <a:t>11</a:t>
            </a:fld>
            <a:endParaRPr lang="en-US" altLang="en-US"/>
          </a:p>
        </p:txBody>
      </p:sp>
    </p:spTree>
    <p:extLst>
      <p:ext uri="{BB962C8B-B14F-4D97-AF65-F5344CB8AC3E}">
        <p14:creationId xmlns:p14="http://schemas.microsoft.com/office/powerpoint/2010/main" val="3966950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3433C0-CCA8-EA4B-8888-7F1AB2A0CB3B}"/>
              </a:ext>
            </a:extLst>
          </p:cNvPr>
          <p:cNvSpPr txBox="1"/>
          <p:nvPr/>
        </p:nvSpPr>
        <p:spPr>
          <a:xfrm>
            <a:off x="1219200" y="533400"/>
            <a:ext cx="5684569" cy="2550698"/>
          </a:xfrm>
          <a:prstGeom prst="rect">
            <a:avLst/>
          </a:prstGeom>
          <a:noFill/>
        </p:spPr>
        <p:txBody>
          <a:bodyPr wrap="none" rtlCol="0">
            <a:spAutoFit/>
          </a:bodyPr>
          <a:lstStyle/>
          <a:p>
            <a:pPr>
              <a:lnSpc>
                <a:spcPct val="150000"/>
              </a:lnSpc>
            </a:pPr>
            <a:r>
              <a:rPr lang="en-US" sz="1800" dirty="0"/>
              <a:t>Weighting Array Approximation: W(</a:t>
            </a:r>
            <a:r>
              <a:rPr lang="en-US" sz="1800" dirty="0" err="1"/>
              <a:t>i,j</a:t>
            </a:r>
            <a:r>
              <a:rPr lang="en-US" sz="1800" dirty="0"/>
              <a:t>),  1 ≤ </a:t>
            </a:r>
            <a:r>
              <a:rPr lang="en-US" sz="1800" dirty="0" err="1"/>
              <a:t>i</a:t>
            </a:r>
            <a:r>
              <a:rPr lang="en-US" sz="1800" dirty="0"/>
              <a:t> or j ≤ N</a:t>
            </a:r>
          </a:p>
          <a:p>
            <a:pPr marL="342900" indent="-342900">
              <a:lnSpc>
                <a:spcPct val="150000"/>
              </a:lnSpc>
              <a:buAutoNum type="arabicParenR"/>
            </a:pPr>
            <a:r>
              <a:rPr lang="en-US" sz="1800" dirty="0"/>
              <a:t>Evaluate slit height integral only at experimental </a:t>
            </a:r>
            <a:r>
              <a:rPr lang="en-US" sz="1800" dirty="0" err="1"/>
              <a:t>q</a:t>
            </a:r>
            <a:r>
              <a:rPr lang="en-US" sz="1800" baseline="-25000" dirty="0" err="1"/>
              <a:t>x,i</a:t>
            </a:r>
            <a:endParaRPr lang="en-US" sz="1800" dirty="0"/>
          </a:p>
          <a:p>
            <a:pPr marL="342900" indent="-342900">
              <a:lnSpc>
                <a:spcPct val="150000"/>
              </a:lnSpc>
              <a:buAutoNum type="arabicParenR"/>
            </a:pPr>
            <a:r>
              <a:rPr lang="en-US" sz="1800" dirty="0"/>
              <a:t>Use linear interpolation between </a:t>
            </a:r>
            <a:r>
              <a:rPr lang="en-US" sz="1800" dirty="0" err="1"/>
              <a:t>q</a:t>
            </a:r>
            <a:r>
              <a:rPr lang="en-US" sz="1800" baseline="-25000" dirty="0" err="1"/>
              <a:t>x,i</a:t>
            </a:r>
            <a:endParaRPr lang="en-US" sz="1800" dirty="0"/>
          </a:p>
          <a:p>
            <a:pPr marL="342900" indent="-342900">
              <a:lnSpc>
                <a:spcPct val="150000"/>
              </a:lnSpc>
              <a:buAutoNum type="arabicParenR"/>
            </a:pPr>
            <a:r>
              <a:rPr lang="en-US" sz="1800" dirty="0"/>
              <a:t>To cover q-range beyond last data point: q &gt; </a:t>
            </a:r>
            <a:r>
              <a:rPr lang="en-US" sz="1800" dirty="0" err="1"/>
              <a:t>q</a:t>
            </a:r>
            <a:r>
              <a:rPr lang="en-US" sz="1800" baseline="-25000" dirty="0" err="1"/>
              <a:t>i,N</a:t>
            </a:r>
            <a:endParaRPr lang="en-US" sz="1800" dirty="0"/>
          </a:p>
          <a:p>
            <a:pPr>
              <a:lnSpc>
                <a:spcPct val="150000"/>
              </a:lnSpc>
            </a:pPr>
            <a:r>
              <a:rPr lang="en-US" sz="1800" dirty="0"/>
              <a:t>	</a:t>
            </a:r>
            <a:r>
              <a:rPr lang="en-US" sz="1800" dirty="0">
                <a:solidFill>
                  <a:srgbClr val="FF0000"/>
                </a:solidFill>
              </a:rPr>
              <a:t>a) Use power law approximation: I(q) = </a:t>
            </a:r>
            <a:r>
              <a:rPr lang="en-US" sz="1800" dirty="0" err="1">
                <a:solidFill>
                  <a:srgbClr val="FF0000"/>
                </a:solidFill>
              </a:rPr>
              <a:t>aq</a:t>
            </a:r>
            <a:r>
              <a:rPr lang="en-US" sz="1800" baseline="30000" dirty="0">
                <a:solidFill>
                  <a:srgbClr val="FF0000"/>
                </a:solidFill>
              </a:rPr>
              <a:t>-m</a:t>
            </a:r>
            <a:endParaRPr lang="en-US" sz="1800" dirty="0">
              <a:solidFill>
                <a:srgbClr val="FF0000"/>
              </a:solidFill>
            </a:endParaRPr>
          </a:p>
          <a:p>
            <a:pPr>
              <a:lnSpc>
                <a:spcPct val="150000"/>
              </a:lnSpc>
            </a:pPr>
            <a:r>
              <a:rPr lang="en-US" sz="1800" dirty="0">
                <a:solidFill>
                  <a:srgbClr val="FF0000"/>
                </a:solidFill>
              </a:rPr>
              <a:t>	b) Leave as numerical integral</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2FB7A8-A1D5-3944-831F-62AA5C240C3A}"/>
                  </a:ext>
                </a:extLst>
              </p:cNvPr>
              <p:cNvSpPr txBox="1"/>
              <p:nvPr/>
            </p:nvSpPr>
            <p:spPr>
              <a:xfrm>
                <a:off x="1066800" y="3227407"/>
                <a:ext cx="3383106" cy="10929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𝑰</m:t>
                          </m:r>
                        </m:e>
                        <m:sub>
                          <m:r>
                            <a:rPr lang="en-US" b="1" i="1" smtClean="0">
                              <a:solidFill>
                                <a:srgbClr val="00B050"/>
                              </a:solidFill>
                              <a:latin typeface="Cambria Math" panose="02040503050406030204" pitchFamily="18" charset="0"/>
                            </a:rPr>
                            <m:t>𝑯</m:t>
                          </m:r>
                        </m:sub>
                      </m:sSub>
                      <m:d>
                        <m:dPr>
                          <m:ctrlPr>
                            <a:rPr lang="en-US" b="1" i="1" smtClean="0">
                              <a:solidFill>
                                <a:srgbClr val="00B050"/>
                              </a:solidFill>
                              <a:latin typeface="Cambria Math" panose="02040503050406030204" pitchFamily="18" charset="0"/>
                            </a:rPr>
                          </m:ctrlPr>
                        </m:dPr>
                        <m:e>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𝒒</m:t>
                              </m:r>
                            </m:e>
                            <m:sub>
                              <m:r>
                                <a:rPr lang="en-US" b="1" i="1" smtClean="0">
                                  <a:solidFill>
                                    <a:srgbClr val="00B050"/>
                                  </a:solidFill>
                                  <a:latin typeface="Cambria Math" panose="02040503050406030204" pitchFamily="18" charset="0"/>
                                </a:rPr>
                                <m:t>𝒙</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𝒊</m:t>
                              </m:r>
                            </m:sub>
                          </m:sSub>
                        </m:e>
                      </m:d>
                      <m:r>
                        <a:rPr lang="en-US" b="1" i="1" smtClean="0">
                          <a:solidFill>
                            <a:srgbClr val="00B050"/>
                          </a:solidFill>
                          <a:latin typeface="Cambria Math" panose="02040503050406030204" pitchFamily="18" charset="0"/>
                        </a:rPr>
                        <m:t>=</m:t>
                      </m:r>
                      <m:nary>
                        <m:naryPr>
                          <m:chr m:val="∑"/>
                          <m:ctrlPr>
                            <a:rPr lang="en-US" b="1" i="1" smtClean="0">
                              <a:solidFill>
                                <a:srgbClr val="00B050"/>
                              </a:solidFill>
                              <a:latin typeface="Cambria Math" panose="02040503050406030204" pitchFamily="18" charset="0"/>
                            </a:rPr>
                          </m:ctrlPr>
                        </m:naryPr>
                        <m:sub>
                          <m:r>
                            <m:rPr>
                              <m:brk m:alnAt="23"/>
                            </m:rPr>
                            <a:rPr lang="en-US" b="1" i="1" smtClean="0">
                              <a:solidFill>
                                <a:srgbClr val="00B050"/>
                              </a:solidFill>
                              <a:latin typeface="Cambria Math" panose="02040503050406030204" pitchFamily="18" charset="0"/>
                            </a:rPr>
                            <m:t>𝒋</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𝒊</m:t>
                          </m:r>
                        </m:sub>
                        <m:sup>
                          <m:r>
                            <a:rPr lang="en-US" b="1" i="1" smtClean="0">
                              <a:solidFill>
                                <a:srgbClr val="00B050"/>
                              </a:solidFill>
                              <a:latin typeface="Cambria Math" panose="02040503050406030204" pitchFamily="18" charset="0"/>
                            </a:rPr>
                            <m:t>𝑵</m:t>
                          </m:r>
                        </m:sup>
                        <m:e>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𝑾</m:t>
                              </m:r>
                            </m:e>
                            <m:sub>
                              <m:r>
                                <a:rPr lang="en-US" b="1" i="1" smtClean="0">
                                  <a:solidFill>
                                    <a:srgbClr val="00B050"/>
                                  </a:solidFill>
                                  <a:latin typeface="Cambria Math" panose="02040503050406030204" pitchFamily="18" charset="0"/>
                                </a:rPr>
                                <m:t>𝒊</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𝒋</m:t>
                              </m:r>
                            </m:sub>
                          </m:sSub>
                          <m:r>
                            <a:rPr lang="en-US" b="1" i="1" smtClean="0">
                              <a:solidFill>
                                <a:srgbClr val="00B050"/>
                              </a:solidFill>
                              <a:latin typeface="Cambria Math" panose="02040503050406030204" pitchFamily="18" charset="0"/>
                            </a:rPr>
                            <m:t>𝑰</m:t>
                          </m:r>
                          <m:r>
                            <a:rPr lang="en-US" b="1" i="1" smtClean="0">
                              <a:solidFill>
                                <a:srgbClr val="00B050"/>
                              </a:solidFill>
                              <a:latin typeface="Cambria Math" panose="02040503050406030204" pitchFamily="18" charset="0"/>
                            </a:rPr>
                            <m:t>(</m:t>
                          </m:r>
                          <m:sSub>
                            <m:sSubPr>
                              <m:ctrlPr>
                                <a:rPr lang="en-US" b="1" i="1" smtClean="0">
                                  <a:solidFill>
                                    <a:srgbClr val="00B050"/>
                                  </a:solidFill>
                                  <a:latin typeface="Cambria Math" panose="02040503050406030204" pitchFamily="18" charset="0"/>
                                </a:rPr>
                              </m:ctrlPr>
                            </m:sSubPr>
                            <m:e>
                              <m:r>
                                <a:rPr lang="en-US" b="1" i="1" smtClean="0">
                                  <a:solidFill>
                                    <a:srgbClr val="00B050"/>
                                  </a:solidFill>
                                  <a:latin typeface="Cambria Math" panose="02040503050406030204" pitchFamily="18" charset="0"/>
                                </a:rPr>
                                <m:t>𝒒</m:t>
                              </m:r>
                            </m:e>
                            <m:sub>
                              <m:r>
                                <a:rPr lang="en-US" b="1" i="1" smtClean="0">
                                  <a:solidFill>
                                    <a:srgbClr val="00B050"/>
                                  </a:solidFill>
                                  <a:latin typeface="Cambria Math" panose="02040503050406030204" pitchFamily="18" charset="0"/>
                                </a:rPr>
                                <m:t>𝒙</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𝒋</m:t>
                              </m:r>
                            </m:sub>
                          </m:sSub>
                          <m:r>
                            <a:rPr lang="en-US" b="1" i="1" smtClean="0">
                              <a:solidFill>
                                <a:srgbClr val="00B050"/>
                              </a:solidFill>
                              <a:latin typeface="Cambria Math" panose="02040503050406030204" pitchFamily="18" charset="0"/>
                            </a:rPr>
                            <m:t>)</m:t>
                          </m:r>
                        </m:e>
                      </m:nary>
                    </m:oMath>
                  </m:oMathPara>
                </a14:m>
                <a:endParaRPr lang="en-US" dirty="0"/>
              </a:p>
            </p:txBody>
          </p:sp>
        </mc:Choice>
        <mc:Fallback xmlns="">
          <p:sp>
            <p:nvSpPr>
              <p:cNvPr id="7" name="TextBox 6">
                <a:extLst>
                  <a:ext uri="{FF2B5EF4-FFF2-40B4-BE49-F238E27FC236}">
                    <a16:creationId xmlns:a16="http://schemas.microsoft.com/office/drawing/2014/main" id="{4D2FB7A8-A1D5-3944-831F-62AA5C240C3A}"/>
                  </a:ext>
                </a:extLst>
              </p:cNvPr>
              <p:cNvSpPr txBox="1">
                <a:spLocks noRot="1" noChangeAspect="1" noMove="1" noResize="1" noEditPoints="1" noAdjustHandles="1" noChangeArrowheads="1" noChangeShapeType="1" noTextEdit="1"/>
              </p:cNvSpPr>
              <p:nvPr/>
            </p:nvSpPr>
            <p:spPr>
              <a:xfrm>
                <a:off x="1066800" y="3227407"/>
                <a:ext cx="3383106" cy="1092992"/>
              </a:xfrm>
              <a:prstGeom prst="rect">
                <a:avLst/>
              </a:prstGeom>
              <a:blipFill>
                <a:blip r:embed="rId2"/>
                <a:stretch>
                  <a:fillRect l="-1498" t="-106818" r="-2622" b="-16136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AFCE593-556F-8B42-9666-3271EDC6EF69}"/>
              </a:ext>
            </a:extLst>
          </p:cNvPr>
          <p:cNvSpPr txBox="1"/>
          <p:nvPr/>
        </p:nvSpPr>
        <p:spPr>
          <a:xfrm>
            <a:off x="5562600" y="3134467"/>
            <a:ext cx="1935145" cy="2893100"/>
          </a:xfrm>
          <a:prstGeom prst="rect">
            <a:avLst/>
          </a:prstGeom>
          <a:noFill/>
        </p:spPr>
        <p:txBody>
          <a:bodyPr wrap="none" rtlCol="0">
            <a:spAutoFit/>
          </a:bodyPr>
          <a:lstStyle/>
          <a:p>
            <a:r>
              <a:rPr lang="en-US" sz="1400" dirty="0"/>
              <a:t>x x x x x x x x x x x x </a:t>
            </a:r>
            <a:r>
              <a:rPr lang="en-US" sz="1400" dirty="0">
                <a:solidFill>
                  <a:srgbClr val="FF0000"/>
                </a:solidFill>
              </a:rPr>
              <a:t>x</a:t>
            </a:r>
          </a:p>
          <a:p>
            <a:r>
              <a:rPr lang="en-US" sz="1400" dirty="0"/>
              <a:t>0 x x x x x x x x x x x </a:t>
            </a:r>
            <a:r>
              <a:rPr lang="en-US" sz="1400" dirty="0">
                <a:solidFill>
                  <a:srgbClr val="FF0000"/>
                </a:solidFill>
              </a:rPr>
              <a:t>x</a:t>
            </a:r>
            <a:r>
              <a:rPr lang="en-US" sz="1400" dirty="0"/>
              <a:t> </a:t>
            </a:r>
          </a:p>
          <a:p>
            <a:r>
              <a:rPr lang="en-US" sz="1400" dirty="0"/>
              <a:t>0 0 x x x x x x x x x x </a:t>
            </a:r>
            <a:r>
              <a:rPr lang="en-US" sz="1400" dirty="0">
                <a:solidFill>
                  <a:srgbClr val="FF0000"/>
                </a:solidFill>
              </a:rPr>
              <a:t>x</a:t>
            </a:r>
          </a:p>
          <a:p>
            <a:r>
              <a:rPr lang="en-US" sz="1400" dirty="0"/>
              <a:t>0 0 0 x x x x x x x x x </a:t>
            </a:r>
            <a:r>
              <a:rPr lang="en-US" sz="1400" dirty="0">
                <a:solidFill>
                  <a:srgbClr val="FF0000"/>
                </a:solidFill>
              </a:rPr>
              <a:t>x</a:t>
            </a:r>
          </a:p>
          <a:p>
            <a:r>
              <a:rPr lang="en-US" sz="1400" dirty="0"/>
              <a:t>0 0 0 0 x x x x x x x x </a:t>
            </a:r>
            <a:r>
              <a:rPr lang="en-US" sz="1400" dirty="0">
                <a:solidFill>
                  <a:srgbClr val="FF0000"/>
                </a:solidFill>
              </a:rPr>
              <a:t>x</a:t>
            </a:r>
          </a:p>
          <a:p>
            <a:r>
              <a:rPr lang="en-US" sz="1400" dirty="0"/>
              <a:t>0 0 0 0 0 x x x x x x x </a:t>
            </a:r>
            <a:r>
              <a:rPr lang="en-US" sz="1400" dirty="0">
                <a:solidFill>
                  <a:srgbClr val="FF0000"/>
                </a:solidFill>
              </a:rPr>
              <a:t>x</a:t>
            </a:r>
          </a:p>
          <a:p>
            <a:r>
              <a:rPr lang="en-US" sz="1400" dirty="0"/>
              <a:t>0 0 0 0 0 0 x x x x x x </a:t>
            </a:r>
            <a:r>
              <a:rPr lang="en-US" sz="1400" dirty="0">
                <a:solidFill>
                  <a:srgbClr val="FF0000"/>
                </a:solidFill>
              </a:rPr>
              <a:t>x</a:t>
            </a:r>
          </a:p>
          <a:p>
            <a:r>
              <a:rPr lang="en-US" sz="1400" dirty="0"/>
              <a:t>0 0 0 0 0 0 0 x x x x x </a:t>
            </a:r>
            <a:r>
              <a:rPr lang="en-US" sz="1400" dirty="0">
                <a:solidFill>
                  <a:srgbClr val="FF0000"/>
                </a:solidFill>
              </a:rPr>
              <a:t>x</a:t>
            </a:r>
          </a:p>
          <a:p>
            <a:r>
              <a:rPr lang="en-US" sz="1400" dirty="0"/>
              <a:t>0 0 0 0 0 0 0 0 x x x x </a:t>
            </a:r>
            <a:r>
              <a:rPr lang="en-US" sz="1400" dirty="0">
                <a:solidFill>
                  <a:srgbClr val="FF0000"/>
                </a:solidFill>
              </a:rPr>
              <a:t>x</a:t>
            </a:r>
          </a:p>
          <a:p>
            <a:r>
              <a:rPr lang="en-US" sz="1400" dirty="0"/>
              <a:t>0 0 0 0 0 0 0 0 0 x x x </a:t>
            </a:r>
            <a:r>
              <a:rPr lang="en-US" sz="1400" dirty="0">
                <a:solidFill>
                  <a:srgbClr val="FF0000"/>
                </a:solidFill>
              </a:rPr>
              <a:t>x</a:t>
            </a:r>
          </a:p>
          <a:p>
            <a:r>
              <a:rPr lang="en-US" sz="1400" dirty="0"/>
              <a:t>0 0 0 0 0 0 0 0 0 0 x x </a:t>
            </a:r>
            <a:r>
              <a:rPr lang="en-US" sz="1400" dirty="0">
                <a:solidFill>
                  <a:srgbClr val="FF0000"/>
                </a:solidFill>
              </a:rPr>
              <a:t>x</a:t>
            </a:r>
          </a:p>
          <a:p>
            <a:r>
              <a:rPr lang="en-US" sz="1400" dirty="0"/>
              <a:t>0 0 0 0 0 0 0 0 0 0 0 x </a:t>
            </a:r>
            <a:r>
              <a:rPr lang="en-US" sz="1400" dirty="0">
                <a:solidFill>
                  <a:srgbClr val="FF0000"/>
                </a:solidFill>
              </a:rPr>
              <a:t>x</a:t>
            </a:r>
          </a:p>
          <a:p>
            <a:r>
              <a:rPr lang="en-US" sz="1400" dirty="0"/>
              <a:t>0 0 0 0 0 0 0 0 0 0 0 0 </a:t>
            </a:r>
            <a:r>
              <a:rPr lang="en-US" sz="1400" dirty="0">
                <a:solidFill>
                  <a:srgbClr val="FF0000"/>
                </a:solidFill>
              </a:rPr>
              <a:t>x</a:t>
            </a:r>
          </a:p>
        </p:txBody>
      </p:sp>
      <p:sp>
        <p:nvSpPr>
          <p:cNvPr id="9" name="Footer Placeholder 8">
            <a:extLst>
              <a:ext uri="{FF2B5EF4-FFF2-40B4-BE49-F238E27FC236}">
                <a16:creationId xmlns:a16="http://schemas.microsoft.com/office/drawing/2014/main" id="{83F413D2-BF12-CB4B-9A26-0B2AC3AFB80C}"/>
              </a:ext>
            </a:extLst>
          </p:cNvPr>
          <p:cNvSpPr>
            <a:spLocks noGrp="1"/>
          </p:cNvSpPr>
          <p:nvPr>
            <p:ph type="ftr" sz="quarter" idx="12"/>
          </p:nvPr>
        </p:nvSpPr>
        <p:spPr/>
        <p:txBody>
          <a:bodyPr/>
          <a:lstStyle/>
          <a:p>
            <a:pPr>
              <a:defRPr/>
            </a:pPr>
            <a:endParaRPr lang="en-US"/>
          </a:p>
        </p:txBody>
      </p:sp>
      <p:sp>
        <p:nvSpPr>
          <p:cNvPr id="10" name="Slide Number Placeholder 9">
            <a:extLst>
              <a:ext uri="{FF2B5EF4-FFF2-40B4-BE49-F238E27FC236}">
                <a16:creationId xmlns:a16="http://schemas.microsoft.com/office/drawing/2014/main" id="{998385B3-641C-7A44-B1E3-69A57168FF80}"/>
              </a:ext>
            </a:extLst>
          </p:cNvPr>
          <p:cNvSpPr>
            <a:spLocks noGrp="1"/>
          </p:cNvSpPr>
          <p:nvPr>
            <p:ph type="sldNum" sz="quarter" idx="13"/>
          </p:nvPr>
        </p:nvSpPr>
        <p:spPr/>
        <p:txBody>
          <a:bodyPr/>
          <a:lstStyle/>
          <a:p>
            <a:fld id="{47D3CF2E-89FD-B742-80EA-E211124F3684}" type="slidenum">
              <a:rPr lang="en-US" altLang="en-US" smtClean="0"/>
              <a:pPr/>
              <a:t>12</a:t>
            </a:fld>
            <a:endParaRPr lang="en-US" altLang="en-US"/>
          </a:p>
        </p:txBody>
      </p:sp>
    </p:spTree>
    <p:extLst>
      <p:ext uri="{BB962C8B-B14F-4D97-AF65-F5344CB8AC3E}">
        <p14:creationId xmlns:p14="http://schemas.microsoft.com/office/powerpoint/2010/main" val="12630004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8986E-4FFB-2D4D-80A9-04606A673498}"/>
              </a:ext>
            </a:extLst>
          </p:cNvPr>
          <p:cNvSpPr txBox="1"/>
          <p:nvPr/>
        </p:nvSpPr>
        <p:spPr>
          <a:xfrm>
            <a:off x="1752600" y="1447800"/>
            <a:ext cx="5672387" cy="3381695"/>
          </a:xfrm>
          <a:prstGeom prst="rect">
            <a:avLst/>
          </a:prstGeom>
          <a:noFill/>
        </p:spPr>
        <p:txBody>
          <a:bodyPr wrap="none" rtlCol="0">
            <a:spAutoFit/>
          </a:bodyPr>
          <a:lstStyle/>
          <a:p>
            <a:pPr>
              <a:lnSpc>
                <a:spcPct val="150000"/>
              </a:lnSpc>
            </a:pPr>
            <a:r>
              <a:rPr lang="en-US" sz="1800" dirty="0"/>
              <a:t>Conclusions:</a:t>
            </a:r>
          </a:p>
          <a:p>
            <a:pPr marL="342900" indent="-342900">
              <a:lnSpc>
                <a:spcPct val="150000"/>
              </a:lnSpc>
              <a:buAutoNum type="arabicParenR"/>
            </a:pPr>
            <a:r>
              <a:rPr lang="en-US" sz="1800" dirty="0"/>
              <a:t>Narrow rectangular slit data smeared in three steps:</a:t>
            </a:r>
          </a:p>
          <a:p>
            <a:pPr>
              <a:lnSpc>
                <a:spcPct val="150000"/>
              </a:lnSpc>
            </a:pPr>
            <a:r>
              <a:rPr lang="en-US" sz="1800" dirty="0"/>
              <a:t>	</a:t>
            </a:r>
            <a:r>
              <a:rPr lang="en-US" sz="1800" dirty="0" err="1"/>
              <a:t>i</a:t>
            </a:r>
            <a:r>
              <a:rPr lang="en-US" sz="1800" dirty="0"/>
              <a:t>) wavelength ii) height and iii) width</a:t>
            </a:r>
          </a:p>
          <a:p>
            <a:pPr>
              <a:lnSpc>
                <a:spcPct val="150000"/>
              </a:lnSpc>
            </a:pPr>
            <a:r>
              <a:rPr lang="en-US" sz="1800" dirty="0"/>
              <a:t>2) Meta Data Needed for Smearing Calculations:</a:t>
            </a:r>
          </a:p>
          <a:p>
            <a:pPr>
              <a:lnSpc>
                <a:spcPct val="150000"/>
              </a:lnSpc>
            </a:pPr>
            <a:r>
              <a:rPr lang="en-US" sz="1800" dirty="0"/>
              <a:t>	</a:t>
            </a:r>
            <a:r>
              <a:rPr lang="en-US" sz="1800" dirty="0" err="1"/>
              <a:t>i</a:t>
            </a:r>
            <a:r>
              <a:rPr lang="en-US" sz="1800" dirty="0"/>
              <a:t>) Slit, detector and path length dimensions</a:t>
            </a:r>
          </a:p>
          <a:p>
            <a:pPr>
              <a:lnSpc>
                <a:spcPct val="150000"/>
              </a:lnSpc>
            </a:pPr>
            <a:r>
              <a:rPr lang="en-US" sz="1800" dirty="0"/>
              <a:t>	ii) </a:t>
            </a:r>
            <a:r>
              <a:rPr lang="en-US" sz="1800" dirty="0" err="1"/>
              <a:t>P</a:t>
            </a:r>
            <a:r>
              <a:rPr lang="en-US" sz="1800" baseline="-25000" dirty="0" err="1"/>
              <a:t>ƛ</a:t>
            </a:r>
            <a:r>
              <a:rPr lang="en-US" sz="1800" dirty="0"/>
              <a:t>(</a:t>
            </a:r>
            <a:r>
              <a:rPr lang="en-US" sz="1800" dirty="0" err="1"/>
              <a:t>ƛ</a:t>
            </a:r>
            <a:r>
              <a:rPr lang="en-US" sz="1800" dirty="0"/>
              <a:t>) Table for wavelength distribution</a:t>
            </a:r>
            <a:endParaRPr lang="en-US" sz="1800" baseline="-25000" dirty="0"/>
          </a:p>
          <a:p>
            <a:pPr>
              <a:lnSpc>
                <a:spcPct val="150000"/>
              </a:lnSpc>
            </a:pPr>
            <a:r>
              <a:rPr lang="en-US" sz="1800" dirty="0"/>
              <a:t>	iii) P</a:t>
            </a:r>
            <a:r>
              <a:rPr lang="en-US" sz="1800" baseline="-25000" dirty="0"/>
              <a:t>H</a:t>
            </a:r>
            <a:r>
              <a:rPr lang="en-US" sz="1800" dirty="0"/>
              <a:t>(</a:t>
            </a:r>
            <a:r>
              <a:rPr lang="en-US" sz="1800" dirty="0" err="1"/>
              <a:t>q</a:t>
            </a:r>
            <a:r>
              <a:rPr lang="en-US" sz="1800" baseline="-25000" dirty="0" err="1"/>
              <a:t>y</a:t>
            </a:r>
            <a:r>
              <a:rPr lang="en-US" sz="1800" dirty="0"/>
              <a:t>) Table for height function</a:t>
            </a:r>
          </a:p>
          <a:p>
            <a:pPr>
              <a:lnSpc>
                <a:spcPct val="150000"/>
              </a:lnSpc>
            </a:pPr>
            <a:r>
              <a:rPr lang="en-US" sz="1800" dirty="0"/>
              <a:t>	iv) P</a:t>
            </a:r>
            <a:r>
              <a:rPr lang="en-US" sz="1800" baseline="-25000" dirty="0"/>
              <a:t>W</a:t>
            </a:r>
            <a:r>
              <a:rPr lang="en-US" sz="1800" dirty="0"/>
              <a:t>(</a:t>
            </a:r>
            <a:r>
              <a:rPr lang="en-US" sz="1800" dirty="0" err="1"/>
              <a:t>q</a:t>
            </a:r>
            <a:r>
              <a:rPr lang="en-US" sz="1800" baseline="-25000" dirty="0" err="1"/>
              <a:t>x</a:t>
            </a:r>
            <a:r>
              <a:rPr lang="en-US" sz="1800" dirty="0"/>
              <a:t>) Table for width function</a:t>
            </a:r>
          </a:p>
        </p:txBody>
      </p:sp>
      <p:sp>
        <p:nvSpPr>
          <p:cNvPr id="5" name="Footer Placeholder 4">
            <a:extLst>
              <a:ext uri="{FF2B5EF4-FFF2-40B4-BE49-F238E27FC236}">
                <a16:creationId xmlns:a16="http://schemas.microsoft.com/office/drawing/2014/main" id="{84058A15-06F4-2748-8C06-AD5B8EAD17F0}"/>
              </a:ext>
            </a:extLst>
          </p:cNvPr>
          <p:cNvSpPr>
            <a:spLocks noGrp="1"/>
          </p:cNvSpPr>
          <p:nvPr>
            <p:ph type="ftr" sz="quarter" idx="12"/>
          </p:nvPr>
        </p:nvSpPr>
        <p:spPr/>
        <p:txBody>
          <a:bodyPr/>
          <a:lstStyle/>
          <a:p>
            <a:pPr>
              <a:defRPr/>
            </a:pPr>
            <a:endParaRPr lang="en-US"/>
          </a:p>
        </p:txBody>
      </p:sp>
      <p:sp>
        <p:nvSpPr>
          <p:cNvPr id="6" name="Slide Number Placeholder 5">
            <a:extLst>
              <a:ext uri="{FF2B5EF4-FFF2-40B4-BE49-F238E27FC236}">
                <a16:creationId xmlns:a16="http://schemas.microsoft.com/office/drawing/2014/main" id="{E9892A75-A202-164A-813A-F6A4B765EF83}"/>
              </a:ext>
            </a:extLst>
          </p:cNvPr>
          <p:cNvSpPr>
            <a:spLocks noGrp="1"/>
          </p:cNvSpPr>
          <p:nvPr>
            <p:ph type="sldNum" sz="quarter" idx="13"/>
          </p:nvPr>
        </p:nvSpPr>
        <p:spPr/>
        <p:txBody>
          <a:bodyPr/>
          <a:lstStyle/>
          <a:p>
            <a:fld id="{47D3CF2E-89FD-B742-80EA-E211124F3684}" type="slidenum">
              <a:rPr lang="en-US" altLang="en-US" smtClean="0"/>
              <a:pPr/>
              <a:t>13</a:t>
            </a:fld>
            <a:endParaRPr lang="en-US" altLang="en-US"/>
          </a:p>
        </p:txBody>
      </p:sp>
    </p:spTree>
    <p:extLst>
      <p:ext uri="{BB962C8B-B14F-4D97-AF65-F5344CB8AC3E}">
        <p14:creationId xmlns:p14="http://schemas.microsoft.com/office/powerpoint/2010/main" val="247012902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E2A05A-6E5A-E74F-9430-19AF45546A63}"/>
              </a:ext>
            </a:extLst>
          </p:cNvPr>
          <p:cNvSpPr txBox="1"/>
          <p:nvPr/>
        </p:nvSpPr>
        <p:spPr>
          <a:xfrm>
            <a:off x="1686378" y="176113"/>
            <a:ext cx="4540345" cy="400110"/>
          </a:xfrm>
          <a:prstGeom prst="rect">
            <a:avLst/>
          </a:prstGeom>
          <a:noFill/>
        </p:spPr>
        <p:txBody>
          <a:bodyPr wrap="none" rtlCol="0">
            <a:spAutoFit/>
          </a:bodyPr>
          <a:lstStyle/>
          <a:p>
            <a:r>
              <a:rPr lang="en-US" sz="2000" dirty="0"/>
              <a:t>Rectangular Slit Smearing: two slit case</a:t>
            </a:r>
          </a:p>
        </p:txBody>
      </p:sp>
      <p:sp>
        <p:nvSpPr>
          <p:cNvPr id="5" name="TextBox 4">
            <a:extLst>
              <a:ext uri="{FF2B5EF4-FFF2-40B4-BE49-F238E27FC236}">
                <a16:creationId xmlns:a16="http://schemas.microsoft.com/office/drawing/2014/main" id="{4A082327-C1B9-3842-BB0C-2B3FF6D40A3F}"/>
              </a:ext>
            </a:extLst>
          </p:cNvPr>
          <p:cNvSpPr txBox="1"/>
          <p:nvPr/>
        </p:nvSpPr>
        <p:spPr>
          <a:xfrm>
            <a:off x="533400" y="5476696"/>
            <a:ext cx="5546711" cy="584775"/>
          </a:xfrm>
          <a:prstGeom prst="rect">
            <a:avLst/>
          </a:prstGeom>
          <a:noFill/>
        </p:spPr>
        <p:txBody>
          <a:bodyPr wrap="none" rtlCol="0">
            <a:spAutoFit/>
          </a:bodyPr>
          <a:lstStyle/>
          <a:p>
            <a:r>
              <a:rPr lang="en-US" sz="1600" dirty="0"/>
              <a:t>For Kratky Camera and more general cases:  </a:t>
            </a:r>
          </a:p>
          <a:p>
            <a:r>
              <a:rPr lang="en-US" sz="1600" b="0" dirty="0"/>
              <a:t>Hendricks &amp; Schmidt (1967). </a:t>
            </a:r>
            <a:r>
              <a:rPr lang="en-US" sz="1600" b="0" i="1" dirty="0"/>
              <a:t>Acta </a:t>
            </a:r>
            <a:r>
              <a:rPr lang="en-US" sz="1600" b="0" i="1" dirty="0" err="1"/>
              <a:t>Physica</a:t>
            </a:r>
            <a:r>
              <a:rPr lang="en-US" sz="1600" b="0" i="1" dirty="0"/>
              <a:t> </a:t>
            </a:r>
            <a:r>
              <a:rPr lang="en-US" sz="1600" b="0" i="1" dirty="0" err="1"/>
              <a:t>Austriaca</a:t>
            </a:r>
            <a:r>
              <a:rPr lang="en-US" sz="1600" b="0" i="1" dirty="0"/>
              <a:t> </a:t>
            </a:r>
            <a:r>
              <a:rPr lang="en-US" sz="1600" dirty="0"/>
              <a:t>26</a:t>
            </a:r>
            <a:r>
              <a:rPr lang="en-US" sz="1600" b="0" dirty="0"/>
              <a:t>, 97-121 </a:t>
            </a:r>
          </a:p>
        </p:txBody>
      </p:sp>
      <p:sp>
        <p:nvSpPr>
          <p:cNvPr id="6" name="TextBox 5">
            <a:extLst>
              <a:ext uri="{FF2B5EF4-FFF2-40B4-BE49-F238E27FC236}">
                <a16:creationId xmlns:a16="http://schemas.microsoft.com/office/drawing/2014/main" id="{8E466950-38BD-3F44-9BE5-9DC08A659320}"/>
              </a:ext>
            </a:extLst>
          </p:cNvPr>
          <p:cNvSpPr txBox="1"/>
          <p:nvPr/>
        </p:nvSpPr>
        <p:spPr>
          <a:xfrm>
            <a:off x="685800" y="990600"/>
            <a:ext cx="6252481" cy="4124206"/>
          </a:xfrm>
          <a:prstGeom prst="rect">
            <a:avLst/>
          </a:prstGeom>
          <a:noFill/>
        </p:spPr>
        <p:txBody>
          <a:bodyPr wrap="none" rtlCol="0">
            <a:spAutoFit/>
          </a:bodyPr>
          <a:lstStyle/>
          <a:p>
            <a:pPr>
              <a:lnSpc>
                <a:spcPct val="150000"/>
              </a:lnSpc>
            </a:pPr>
            <a:r>
              <a:rPr lang="en-US" sz="1600" dirty="0"/>
              <a:t>Simplifying assumptions:</a:t>
            </a:r>
          </a:p>
          <a:p>
            <a:pPr marL="342900" indent="-342900">
              <a:lnSpc>
                <a:spcPct val="150000"/>
              </a:lnSpc>
              <a:buAutoNum type="arabicParenR"/>
            </a:pPr>
            <a:r>
              <a:rPr lang="en-US" sz="1600" dirty="0"/>
              <a:t>Uniform source flux</a:t>
            </a:r>
          </a:p>
          <a:p>
            <a:pPr marL="342900" indent="-342900">
              <a:lnSpc>
                <a:spcPct val="150000"/>
              </a:lnSpc>
              <a:buAutoNum type="arabicParenR"/>
            </a:pPr>
            <a:r>
              <a:rPr lang="en-US" sz="1600" dirty="0"/>
              <a:t>Uniform detector efficiency</a:t>
            </a:r>
          </a:p>
          <a:p>
            <a:pPr marL="342900" indent="-342900">
              <a:lnSpc>
                <a:spcPct val="150000"/>
              </a:lnSpc>
              <a:buAutoNum type="arabicParenR"/>
            </a:pPr>
            <a:r>
              <a:rPr lang="en-US" sz="1600" dirty="0"/>
              <a:t>All rectangular: Source, Sample &amp; Detector</a:t>
            </a:r>
          </a:p>
          <a:p>
            <a:pPr marL="342900" indent="-342900">
              <a:lnSpc>
                <a:spcPct val="150000"/>
              </a:lnSpc>
              <a:buAutoNum type="arabicParenR"/>
            </a:pPr>
            <a:r>
              <a:rPr lang="en-US" sz="1600" dirty="0"/>
              <a:t>Sample slit located at sample</a:t>
            </a:r>
          </a:p>
          <a:p>
            <a:pPr marL="342900" indent="-342900">
              <a:lnSpc>
                <a:spcPct val="150000"/>
              </a:lnSpc>
              <a:buAutoNum type="arabicParenR"/>
            </a:pPr>
            <a:r>
              <a:rPr lang="en-US" sz="1600" dirty="0"/>
              <a:t>“0D” Detector slit or column of 2D Detector</a:t>
            </a:r>
          </a:p>
          <a:p>
            <a:pPr>
              <a:lnSpc>
                <a:spcPct val="150000"/>
              </a:lnSpc>
            </a:pPr>
            <a:endParaRPr lang="en-US" sz="1600" dirty="0"/>
          </a:p>
          <a:p>
            <a:pPr>
              <a:lnSpc>
                <a:spcPct val="150000"/>
              </a:lnSpc>
            </a:pPr>
            <a:r>
              <a:rPr lang="en-US" sz="1600" dirty="0"/>
              <a:t>2D Weighting Function = “Source” * “Sample” * “Detector Element”</a:t>
            </a:r>
          </a:p>
          <a:p>
            <a:pPr>
              <a:lnSpc>
                <a:spcPct val="150000"/>
              </a:lnSpc>
            </a:pPr>
            <a:r>
              <a:rPr lang="en-US" sz="1600" dirty="0"/>
              <a:t>P(</a:t>
            </a:r>
            <a:r>
              <a:rPr lang="en-US" sz="1600" dirty="0" err="1"/>
              <a:t>x,y</a:t>
            </a:r>
            <a:r>
              <a:rPr lang="en-US" sz="1600" dirty="0"/>
              <a:t>) = P</a:t>
            </a:r>
            <a:r>
              <a:rPr lang="en-US" sz="1600" baseline="-25000" dirty="0"/>
              <a:t>W</a:t>
            </a:r>
            <a:r>
              <a:rPr lang="en-US" sz="1600" dirty="0"/>
              <a:t>(x) P</a:t>
            </a:r>
            <a:r>
              <a:rPr lang="en-US" sz="1600" baseline="-25000" dirty="0"/>
              <a:t>L</a:t>
            </a:r>
            <a:r>
              <a:rPr lang="en-US" sz="1600" dirty="0"/>
              <a:t>(y) 	     =     “Beam Profile”  * “Detector Element”</a:t>
            </a:r>
          </a:p>
          <a:p>
            <a:pPr>
              <a:lnSpc>
                <a:spcPct val="150000"/>
              </a:lnSpc>
            </a:pPr>
            <a:endParaRPr lang="en-US" sz="1600" dirty="0"/>
          </a:p>
          <a:p>
            <a:pPr>
              <a:lnSpc>
                <a:spcPct val="150000"/>
              </a:lnSpc>
            </a:pPr>
            <a:r>
              <a:rPr lang="en-US" sz="1600" dirty="0"/>
              <a:t>{ Section along width P</a:t>
            </a:r>
            <a:r>
              <a:rPr lang="en-US" sz="1600" baseline="-25000" dirty="0"/>
              <a:t>W</a:t>
            </a:r>
            <a:r>
              <a:rPr lang="en-US" sz="1600" dirty="0"/>
              <a:t>(x) &amp; length P</a:t>
            </a:r>
            <a:r>
              <a:rPr lang="en-US" sz="1600" baseline="-25000" dirty="0"/>
              <a:t>L</a:t>
            </a:r>
            <a:r>
              <a:rPr lang="en-US" sz="1600" dirty="0"/>
              <a:t>(y)  }</a:t>
            </a:r>
          </a:p>
        </p:txBody>
      </p:sp>
      <p:grpSp>
        <p:nvGrpSpPr>
          <p:cNvPr id="35" name="Group 34">
            <a:extLst>
              <a:ext uri="{FF2B5EF4-FFF2-40B4-BE49-F238E27FC236}">
                <a16:creationId xmlns:a16="http://schemas.microsoft.com/office/drawing/2014/main" id="{27C2F074-84DF-E249-9B42-84886EFC5C56}"/>
              </a:ext>
            </a:extLst>
          </p:cNvPr>
          <p:cNvGrpSpPr/>
          <p:nvPr/>
        </p:nvGrpSpPr>
        <p:grpSpPr>
          <a:xfrm>
            <a:off x="4248054" y="316697"/>
            <a:ext cx="4444047" cy="3569503"/>
            <a:chOff x="4248054" y="228600"/>
            <a:chExt cx="4444047" cy="3569503"/>
          </a:xfrm>
        </p:grpSpPr>
        <p:grpSp>
          <p:nvGrpSpPr>
            <p:cNvPr id="29" name="Group 28">
              <a:extLst>
                <a:ext uri="{FF2B5EF4-FFF2-40B4-BE49-F238E27FC236}">
                  <a16:creationId xmlns:a16="http://schemas.microsoft.com/office/drawing/2014/main" id="{A056B024-8F28-8747-B4B2-E1031DC93528}"/>
                </a:ext>
              </a:extLst>
            </p:cNvPr>
            <p:cNvGrpSpPr/>
            <p:nvPr/>
          </p:nvGrpSpPr>
          <p:grpSpPr>
            <a:xfrm>
              <a:off x="4248054" y="228600"/>
              <a:ext cx="4444047" cy="3569503"/>
              <a:chOff x="4186261" y="100142"/>
              <a:chExt cx="4444047" cy="3569503"/>
            </a:xfrm>
          </p:grpSpPr>
          <p:sp>
            <p:nvSpPr>
              <p:cNvPr id="9" name="Rectangle 8">
                <a:extLst>
                  <a:ext uri="{FF2B5EF4-FFF2-40B4-BE49-F238E27FC236}">
                    <a16:creationId xmlns:a16="http://schemas.microsoft.com/office/drawing/2014/main" id="{3619E4C5-A384-8540-A9B2-A5FE90E82273}"/>
                  </a:ext>
                </a:extLst>
              </p:cNvPr>
              <p:cNvSpPr/>
              <p:nvPr/>
            </p:nvSpPr>
            <p:spPr bwMode="auto">
              <a:xfrm>
                <a:off x="7543800" y="1020426"/>
                <a:ext cx="990600" cy="225617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Times" pitchFamily="-106" charset="0"/>
                </a:endParaRPr>
              </a:p>
            </p:txBody>
          </p:sp>
          <p:sp>
            <p:nvSpPr>
              <p:cNvPr id="7" name="Rectangle 6">
                <a:extLst>
                  <a:ext uri="{FF2B5EF4-FFF2-40B4-BE49-F238E27FC236}">
                    <a16:creationId xmlns:a16="http://schemas.microsoft.com/office/drawing/2014/main" id="{EA3335A2-BE31-A24E-9700-850349507597}"/>
                  </a:ext>
                </a:extLst>
              </p:cNvPr>
              <p:cNvSpPr/>
              <p:nvPr/>
            </p:nvSpPr>
            <p:spPr bwMode="auto">
              <a:xfrm flipH="1">
                <a:off x="4541519" y="628710"/>
                <a:ext cx="45719" cy="89529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8" name="Rectangle 7">
                <a:extLst>
                  <a:ext uri="{FF2B5EF4-FFF2-40B4-BE49-F238E27FC236}">
                    <a16:creationId xmlns:a16="http://schemas.microsoft.com/office/drawing/2014/main" id="{6C1A4988-91F9-4640-BCD0-66794B423633}"/>
                  </a:ext>
                </a:extLst>
              </p:cNvPr>
              <p:cNvSpPr/>
              <p:nvPr/>
            </p:nvSpPr>
            <p:spPr bwMode="auto">
              <a:xfrm flipH="1">
                <a:off x="6330360" y="1371600"/>
                <a:ext cx="45719" cy="5413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10" name="Rectangle 9">
                <a:extLst>
                  <a:ext uri="{FF2B5EF4-FFF2-40B4-BE49-F238E27FC236}">
                    <a16:creationId xmlns:a16="http://schemas.microsoft.com/office/drawing/2014/main" id="{536E0125-0C8A-FF42-860C-CA296F2A8847}"/>
                  </a:ext>
                </a:extLst>
              </p:cNvPr>
              <p:cNvSpPr/>
              <p:nvPr/>
            </p:nvSpPr>
            <p:spPr bwMode="auto">
              <a:xfrm>
                <a:off x="8001001" y="1219200"/>
                <a:ext cx="76200" cy="1905000"/>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itchFamily="-106" charset="0"/>
                </a:endParaRPr>
              </a:p>
            </p:txBody>
          </p:sp>
          <p:cxnSp>
            <p:nvCxnSpPr>
              <p:cNvPr id="12" name="Straight Connector 11">
                <a:extLst>
                  <a:ext uri="{FF2B5EF4-FFF2-40B4-BE49-F238E27FC236}">
                    <a16:creationId xmlns:a16="http://schemas.microsoft.com/office/drawing/2014/main" id="{AD82710B-38D8-7F44-A0CA-BCB37CCE8195}"/>
                  </a:ext>
                </a:extLst>
              </p:cNvPr>
              <p:cNvCxnSpPr>
                <a:cxnSpLocks/>
              </p:cNvCxnSpPr>
              <p:nvPr/>
            </p:nvCxnSpPr>
            <p:spPr bwMode="auto">
              <a:xfrm flipV="1">
                <a:off x="4551208" y="1215857"/>
                <a:ext cx="3474723" cy="30480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937F280-DD8F-534D-A842-4ADE7DD8A0B0}"/>
                  </a:ext>
                </a:extLst>
              </p:cNvPr>
              <p:cNvCxnSpPr>
                <a:cxnSpLocks/>
                <a:stCxn id="7" idx="0"/>
                <a:endCxn id="10" idx="2"/>
              </p:cNvCxnSpPr>
              <p:nvPr/>
            </p:nvCxnSpPr>
            <p:spPr bwMode="auto">
              <a:xfrm>
                <a:off x="4564378" y="628710"/>
                <a:ext cx="3474723" cy="24954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F0E32AFC-36CF-794E-8E06-8434CCBD6C5A}"/>
                  </a:ext>
                </a:extLst>
              </p:cNvPr>
              <p:cNvCxnSpPr/>
              <p:nvPr/>
            </p:nvCxnSpPr>
            <p:spPr bwMode="auto">
              <a:xfrm>
                <a:off x="8305800" y="990600"/>
                <a:ext cx="0" cy="2286000"/>
              </a:xfrm>
              <a:prstGeom prst="line">
                <a:avLst/>
              </a:prstGeom>
              <a:solidFill>
                <a:schemeClr val="accent1"/>
              </a:solidFill>
              <a:ln w="28575" cap="flat" cmpd="sng" algn="ctr">
                <a:solidFill>
                  <a:schemeClr val="accent6"/>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D0754C63-0F77-BC43-A763-A9F7D27CE8E3}"/>
                  </a:ext>
                </a:extLst>
              </p:cNvPr>
              <p:cNvSpPr txBox="1"/>
              <p:nvPr/>
            </p:nvSpPr>
            <p:spPr>
              <a:xfrm>
                <a:off x="4186261" y="1520657"/>
                <a:ext cx="710516" cy="307777"/>
              </a:xfrm>
              <a:prstGeom prst="rect">
                <a:avLst/>
              </a:prstGeom>
              <a:noFill/>
            </p:spPr>
            <p:txBody>
              <a:bodyPr wrap="none" rtlCol="0">
                <a:spAutoFit/>
              </a:bodyPr>
              <a:lstStyle/>
              <a:p>
                <a:r>
                  <a:rPr lang="en-US" sz="1400" dirty="0"/>
                  <a:t>Source</a:t>
                </a:r>
              </a:p>
            </p:txBody>
          </p:sp>
          <p:sp>
            <p:nvSpPr>
              <p:cNvPr id="25" name="TextBox 24">
                <a:extLst>
                  <a:ext uri="{FF2B5EF4-FFF2-40B4-BE49-F238E27FC236}">
                    <a16:creationId xmlns:a16="http://schemas.microsoft.com/office/drawing/2014/main" id="{24EF2CFD-2546-E149-97D6-EB3737F970CD}"/>
                  </a:ext>
                </a:extLst>
              </p:cNvPr>
              <p:cNvSpPr txBox="1"/>
              <p:nvPr/>
            </p:nvSpPr>
            <p:spPr>
              <a:xfrm>
                <a:off x="6014428" y="1065311"/>
                <a:ext cx="752129" cy="307777"/>
              </a:xfrm>
              <a:prstGeom prst="rect">
                <a:avLst/>
              </a:prstGeom>
              <a:noFill/>
            </p:spPr>
            <p:txBody>
              <a:bodyPr wrap="none" rtlCol="0">
                <a:spAutoFit/>
              </a:bodyPr>
              <a:lstStyle/>
              <a:p>
                <a:r>
                  <a:rPr lang="en-US" sz="1400" dirty="0"/>
                  <a:t>Sample</a:t>
                </a:r>
              </a:p>
            </p:txBody>
          </p:sp>
          <p:sp>
            <p:nvSpPr>
              <p:cNvPr id="26" name="TextBox 25">
                <a:extLst>
                  <a:ext uri="{FF2B5EF4-FFF2-40B4-BE49-F238E27FC236}">
                    <a16:creationId xmlns:a16="http://schemas.microsoft.com/office/drawing/2014/main" id="{0B859845-8646-BA49-88D8-3FB675E20AAD}"/>
                  </a:ext>
                </a:extLst>
              </p:cNvPr>
              <p:cNvSpPr txBox="1"/>
              <p:nvPr/>
            </p:nvSpPr>
            <p:spPr>
              <a:xfrm>
                <a:off x="7728379" y="999668"/>
                <a:ext cx="623889" cy="307777"/>
              </a:xfrm>
              <a:prstGeom prst="rect">
                <a:avLst/>
              </a:prstGeom>
              <a:noFill/>
            </p:spPr>
            <p:txBody>
              <a:bodyPr wrap="none" rtlCol="0">
                <a:spAutoFit/>
              </a:bodyPr>
              <a:lstStyle/>
              <a:p>
                <a:r>
                  <a:rPr lang="en-US" sz="1400" dirty="0">
                    <a:solidFill>
                      <a:srgbClr val="FF0000"/>
                    </a:solidFill>
                    <a:latin typeface="Times" pitchFamily="-106" charset="0"/>
                  </a:rPr>
                  <a:t>Beam</a:t>
                </a:r>
                <a:endParaRPr lang="en-US" sz="1400" dirty="0"/>
              </a:p>
            </p:txBody>
          </p:sp>
          <p:sp>
            <p:nvSpPr>
              <p:cNvPr id="27" name="TextBox 26">
                <a:extLst>
                  <a:ext uri="{FF2B5EF4-FFF2-40B4-BE49-F238E27FC236}">
                    <a16:creationId xmlns:a16="http://schemas.microsoft.com/office/drawing/2014/main" id="{03C9766B-937B-FD4F-9AAB-89D00BB673F2}"/>
                  </a:ext>
                </a:extLst>
              </p:cNvPr>
              <p:cNvSpPr txBox="1"/>
              <p:nvPr/>
            </p:nvSpPr>
            <p:spPr>
              <a:xfrm>
                <a:off x="7786807" y="100142"/>
                <a:ext cx="843501" cy="523220"/>
              </a:xfrm>
              <a:prstGeom prst="rect">
                <a:avLst/>
              </a:prstGeom>
              <a:noFill/>
            </p:spPr>
            <p:txBody>
              <a:bodyPr wrap="none" rtlCol="0">
                <a:spAutoFit/>
              </a:bodyPr>
              <a:lstStyle/>
              <a:p>
                <a:r>
                  <a:rPr lang="en-US" sz="1400" dirty="0">
                    <a:solidFill>
                      <a:schemeClr val="accent6"/>
                    </a:solidFill>
                  </a:rPr>
                  <a:t>Detector</a:t>
                </a:r>
              </a:p>
              <a:p>
                <a:r>
                  <a:rPr lang="en-US" sz="1400" dirty="0">
                    <a:solidFill>
                      <a:schemeClr val="accent6"/>
                    </a:solidFill>
                  </a:rPr>
                  <a:t>Column</a:t>
                </a:r>
              </a:p>
            </p:txBody>
          </p:sp>
          <p:sp>
            <p:nvSpPr>
              <p:cNvPr id="28" name="TextBox 27">
                <a:extLst>
                  <a:ext uri="{FF2B5EF4-FFF2-40B4-BE49-F238E27FC236}">
                    <a16:creationId xmlns:a16="http://schemas.microsoft.com/office/drawing/2014/main" id="{BAFB1A7E-8C02-FC44-84F7-622A3D6FBB7B}"/>
                  </a:ext>
                </a:extLst>
              </p:cNvPr>
              <p:cNvSpPr txBox="1"/>
              <p:nvPr/>
            </p:nvSpPr>
            <p:spPr>
              <a:xfrm>
                <a:off x="7381280" y="3331091"/>
                <a:ext cx="1239442" cy="338554"/>
              </a:xfrm>
              <a:prstGeom prst="rect">
                <a:avLst/>
              </a:prstGeom>
              <a:noFill/>
            </p:spPr>
            <p:txBody>
              <a:bodyPr wrap="none" rtlCol="0">
                <a:spAutoFit/>
              </a:bodyPr>
              <a:lstStyle/>
              <a:p>
                <a:r>
                  <a:rPr lang="en-US" sz="1600" dirty="0"/>
                  <a:t>2D Detector</a:t>
                </a:r>
              </a:p>
            </p:txBody>
          </p:sp>
        </p:grpSp>
        <p:cxnSp>
          <p:nvCxnSpPr>
            <p:cNvPr id="31" name="Straight Arrow Connector 30">
              <a:extLst>
                <a:ext uri="{FF2B5EF4-FFF2-40B4-BE49-F238E27FC236}">
                  <a16:creationId xmlns:a16="http://schemas.microsoft.com/office/drawing/2014/main" id="{646DE063-631E-D04D-BCB9-92CDFFB4AB3B}"/>
                </a:ext>
              </a:extLst>
            </p:cNvPr>
            <p:cNvCxnSpPr>
              <a:cxnSpLocks/>
            </p:cNvCxnSpPr>
            <p:nvPr/>
          </p:nvCxnSpPr>
          <p:spPr bwMode="auto">
            <a:xfrm>
              <a:off x="8305800" y="757168"/>
              <a:ext cx="61793" cy="36189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6" name="Footer Placeholder 35">
            <a:extLst>
              <a:ext uri="{FF2B5EF4-FFF2-40B4-BE49-F238E27FC236}">
                <a16:creationId xmlns:a16="http://schemas.microsoft.com/office/drawing/2014/main" id="{7F280B5A-386E-D44B-9AC7-F6FC9CE95746}"/>
              </a:ext>
            </a:extLst>
          </p:cNvPr>
          <p:cNvSpPr>
            <a:spLocks noGrp="1"/>
          </p:cNvSpPr>
          <p:nvPr>
            <p:ph type="ftr" sz="quarter" idx="12"/>
          </p:nvPr>
        </p:nvSpPr>
        <p:spPr/>
        <p:txBody>
          <a:bodyPr/>
          <a:lstStyle/>
          <a:p>
            <a:pPr>
              <a:defRPr/>
            </a:pPr>
            <a:endParaRPr lang="en-US"/>
          </a:p>
        </p:txBody>
      </p:sp>
      <p:sp>
        <p:nvSpPr>
          <p:cNvPr id="37" name="Slide Number Placeholder 36">
            <a:extLst>
              <a:ext uri="{FF2B5EF4-FFF2-40B4-BE49-F238E27FC236}">
                <a16:creationId xmlns:a16="http://schemas.microsoft.com/office/drawing/2014/main" id="{29634F6D-5A25-C548-8817-00117426C7C8}"/>
              </a:ext>
            </a:extLst>
          </p:cNvPr>
          <p:cNvSpPr>
            <a:spLocks noGrp="1"/>
          </p:cNvSpPr>
          <p:nvPr>
            <p:ph type="sldNum" sz="quarter" idx="13"/>
          </p:nvPr>
        </p:nvSpPr>
        <p:spPr/>
        <p:txBody>
          <a:bodyPr/>
          <a:lstStyle/>
          <a:p>
            <a:fld id="{47D3CF2E-89FD-B742-80EA-E211124F3684}" type="slidenum">
              <a:rPr lang="en-US" altLang="en-US" smtClean="0"/>
              <a:pPr/>
              <a:t>2</a:t>
            </a:fld>
            <a:endParaRPr lang="en-US" altLang="en-US"/>
          </a:p>
        </p:txBody>
      </p:sp>
    </p:spTree>
    <p:extLst>
      <p:ext uri="{BB962C8B-B14F-4D97-AF65-F5344CB8AC3E}">
        <p14:creationId xmlns:p14="http://schemas.microsoft.com/office/powerpoint/2010/main" val="406109295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60829E5A-3F73-7E43-B1B8-861D28FD7790}"/>
              </a:ext>
            </a:extLst>
          </p:cNvPr>
          <p:cNvPicPr>
            <a:picLocks noChangeAspect="1"/>
          </p:cNvPicPr>
          <p:nvPr/>
        </p:nvPicPr>
        <p:blipFill>
          <a:blip r:embed="rId2"/>
          <a:stretch>
            <a:fillRect/>
          </a:stretch>
        </p:blipFill>
        <p:spPr>
          <a:xfrm>
            <a:off x="3200400" y="1066800"/>
            <a:ext cx="4978400" cy="1625600"/>
          </a:xfrm>
          <a:prstGeom prst="rect">
            <a:avLst/>
          </a:prstGeom>
        </p:spPr>
      </p:pic>
      <p:pic>
        <p:nvPicPr>
          <p:cNvPr id="7" name="Picture 6" descr="Diagram&#10;&#10;Description automatically generated">
            <a:extLst>
              <a:ext uri="{FF2B5EF4-FFF2-40B4-BE49-F238E27FC236}">
                <a16:creationId xmlns:a16="http://schemas.microsoft.com/office/drawing/2014/main" id="{96F1B309-3847-6E40-94D0-407CC713872B}"/>
              </a:ext>
            </a:extLst>
          </p:cNvPr>
          <p:cNvPicPr>
            <a:picLocks noChangeAspect="1"/>
          </p:cNvPicPr>
          <p:nvPr/>
        </p:nvPicPr>
        <p:blipFill>
          <a:blip r:embed="rId3"/>
          <a:stretch>
            <a:fillRect/>
          </a:stretch>
        </p:blipFill>
        <p:spPr>
          <a:xfrm>
            <a:off x="4495800" y="2946400"/>
            <a:ext cx="2857500" cy="2844800"/>
          </a:xfrm>
          <a:prstGeom prst="rect">
            <a:avLst/>
          </a:prstGeom>
        </p:spPr>
      </p:pic>
      <p:sp>
        <p:nvSpPr>
          <p:cNvPr id="8" name="TextBox 7">
            <a:extLst>
              <a:ext uri="{FF2B5EF4-FFF2-40B4-BE49-F238E27FC236}">
                <a16:creationId xmlns:a16="http://schemas.microsoft.com/office/drawing/2014/main" id="{92A590B4-3D48-6045-8B53-C179801D503B}"/>
              </a:ext>
            </a:extLst>
          </p:cNvPr>
          <p:cNvSpPr txBox="1"/>
          <p:nvPr/>
        </p:nvSpPr>
        <p:spPr>
          <a:xfrm>
            <a:off x="1371600" y="1219200"/>
            <a:ext cx="1244251" cy="830997"/>
          </a:xfrm>
          <a:prstGeom prst="rect">
            <a:avLst/>
          </a:prstGeom>
          <a:noFill/>
        </p:spPr>
        <p:txBody>
          <a:bodyPr wrap="none" rtlCol="0">
            <a:spAutoFit/>
          </a:bodyPr>
          <a:lstStyle/>
          <a:p>
            <a:r>
              <a:rPr lang="en-US" dirty="0"/>
              <a:t>Kratky</a:t>
            </a:r>
          </a:p>
          <a:p>
            <a:r>
              <a:rPr lang="en-US" dirty="0"/>
              <a:t>Camera</a:t>
            </a:r>
          </a:p>
        </p:txBody>
      </p:sp>
      <p:sp>
        <p:nvSpPr>
          <p:cNvPr id="9" name="TextBox 8">
            <a:extLst>
              <a:ext uri="{FF2B5EF4-FFF2-40B4-BE49-F238E27FC236}">
                <a16:creationId xmlns:a16="http://schemas.microsoft.com/office/drawing/2014/main" id="{E9A8F0D4-D7CD-5143-947D-A4F093EFA63F}"/>
              </a:ext>
            </a:extLst>
          </p:cNvPr>
          <p:cNvSpPr txBox="1"/>
          <p:nvPr/>
        </p:nvSpPr>
        <p:spPr>
          <a:xfrm>
            <a:off x="1524000" y="4038600"/>
            <a:ext cx="1485728" cy="830997"/>
          </a:xfrm>
          <a:prstGeom prst="rect">
            <a:avLst/>
          </a:prstGeom>
          <a:noFill/>
        </p:spPr>
        <p:txBody>
          <a:bodyPr wrap="none" rtlCol="0">
            <a:spAutoFit/>
          </a:bodyPr>
          <a:lstStyle/>
          <a:p>
            <a:r>
              <a:rPr lang="en-US" dirty="0"/>
              <a:t>Three Slit</a:t>
            </a:r>
          </a:p>
          <a:p>
            <a:r>
              <a:rPr lang="en-US" dirty="0"/>
              <a:t>Camera</a:t>
            </a:r>
          </a:p>
        </p:txBody>
      </p:sp>
      <p:sp>
        <p:nvSpPr>
          <p:cNvPr id="10" name="TextBox 9">
            <a:extLst>
              <a:ext uri="{FF2B5EF4-FFF2-40B4-BE49-F238E27FC236}">
                <a16:creationId xmlns:a16="http://schemas.microsoft.com/office/drawing/2014/main" id="{C2F523E8-3E2A-9A48-987A-4D400493437D}"/>
              </a:ext>
            </a:extLst>
          </p:cNvPr>
          <p:cNvSpPr txBox="1"/>
          <p:nvPr/>
        </p:nvSpPr>
        <p:spPr>
          <a:xfrm>
            <a:off x="2395490" y="351135"/>
            <a:ext cx="3478260" cy="461665"/>
          </a:xfrm>
          <a:prstGeom prst="rect">
            <a:avLst/>
          </a:prstGeom>
          <a:noFill/>
        </p:spPr>
        <p:txBody>
          <a:bodyPr wrap="none" rtlCol="0">
            <a:spAutoFit/>
          </a:bodyPr>
          <a:lstStyle/>
          <a:p>
            <a:r>
              <a:rPr lang="en-US" dirty="0"/>
              <a:t>More Complicated Cases</a:t>
            </a:r>
          </a:p>
        </p:txBody>
      </p:sp>
      <p:sp>
        <p:nvSpPr>
          <p:cNvPr id="11" name="TextBox 10">
            <a:extLst>
              <a:ext uri="{FF2B5EF4-FFF2-40B4-BE49-F238E27FC236}">
                <a16:creationId xmlns:a16="http://schemas.microsoft.com/office/drawing/2014/main" id="{45A39078-5B29-9943-AE97-87894F2E8409}"/>
              </a:ext>
            </a:extLst>
          </p:cNvPr>
          <p:cNvSpPr txBox="1"/>
          <p:nvPr/>
        </p:nvSpPr>
        <p:spPr>
          <a:xfrm>
            <a:off x="1600200" y="4953000"/>
            <a:ext cx="2864887" cy="830997"/>
          </a:xfrm>
          <a:prstGeom prst="rect">
            <a:avLst/>
          </a:prstGeom>
          <a:noFill/>
        </p:spPr>
        <p:txBody>
          <a:bodyPr wrap="none" rtlCol="0">
            <a:spAutoFit/>
          </a:bodyPr>
          <a:lstStyle/>
          <a:p>
            <a:r>
              <a:rPr lang="en-US" sz="1600" dirty="0"/>
              <a:t>Same as two slit case, third slit</a:t>
            </a:r>
          </a:p>
          <a:p>
            <a:r>
              <a:rPr lang="en-US" sz="1600" dirty="0"/>
              <a:t>Does not define beam. </a:t>
            </a:r>
          </a:p>
          <a:p>
            <a:r>
              <a:rPr lang="en-US" sz="1600" dirty="0"/>
              <a:t>Sample is not at 2</a:t>
            </a:r>
            <a:r>
              <a:rPr lang="en-US" sz="1600" baseline="30000" dirty="0"/>
              <a:t>nd</a:t>
            </a:r>
            <a:r>
              <a:rPr lang="en-US" sz="1600" dirty="0"/>
              <a:t> slit.</a:t>
            </a:r>
          </a:p>
        </p:txBody>
      </p:sp>
      <p:sp>
        <p:nvSpPr>
          <p:cNvPr id="12" name="Footer Placeholder 11">
            <a:extLst>
              <a:ext uri="{FF2B5EF4-FFF2-40B4-BE49-F238E27FC236}">
                <a16:creationId xmlns:a16="http://schemas.microsoft.com/office/drawing/2014/main" id="{E5400130-1D49-9549-BA27-4499BA7AF53A}"/>
              </a:ext>
            </a:extLst>
          </p:cNvPr>
          <p:cNvSpPr>
            <a:spLocks noGrp="1"/>
          </p:cNvSpPr>
          <p:nvPr>
            <p:ph type="ftr" sz="quarter" idx="12"/>
          </p:nvPr>
        </p:nvSpPr>
        <p:spPr/>
        <p:txBody>
          <a:bodyPr/>
          <a:lstStyle/>
          <a:p>
            <a:pPr>
              <a:defRPr/>
            </a:pPr>
            <a:endParaRPr lang="en-US"/>
          </a:p>
        </p:txBody>
      </p:sp>
      <p:sp>
        <p:nvSpPr>
          <p:cNvPr id="13" name="Slide Number Placeholder 12">
            <a:extLst>
              <a:ext uri="{FF2B5EF4-FFF2-40B4-BE49-F238E27FC236}">
                <a16:creationId xmlns:a16="http://schemas.microsoft.com/office/drawing/2014/main" id="{DC165BCD-305C-D34D-85A7-EBF3BDEE71BA}"/>
              </a:ext>
            </a:extLst>
          </p:cNvPr>
          <p:cNvSpPr>
            <a:spLocks noGrp="1"/>
          </p:cNvSpPr>
          <p:nvPr>
            <p:ph type="sldNum" sz="quarter" idx="13"/>
          </p:nvPr>
        </p:nvSpPr>
        <p:spPr/>
        <p:txBody>
          <a:bodyPr/>
          <a:lstStyle/>
          <a:p>
            <a:fld id="{47D3CF2E-89FD-B742-80EA-E211124F3684}" type="slidenum">
              <a:rPr lang="en-US" altLang="en-US" smtClean="0"/>
              <a:pPr/>
              <a:t>3</a:t>
            </a:fld>
            <a:endParaRPr lang="en-US" altLang="en-US"/>
          </a:p>
        </p:txBody>
      </p:sp>
    </p:spTree>
    <p:extLst>
      <p:ext uri="{BB962C8B-B14F-4D97-AF65-F5344CB8AC3E}">
        <p14:creationId xmlns:p14="http://schemas.microsoft.com/office/powerpoint/2010/main" val="40361816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244D0-33A4-4947-9DD4-4948B11B5DC1}"/>
              </a:ext>
            </a:extLst>
          </p:cNvPr>
          <p:cNvSpPr txBox="1"/>
          <p:nvPr/>
        </p:nvSpPr>
        <p:spPr>
          <a:xfrm>
            <a:off x="914400" y="762000"/>
            <a:ext cx="5841279" cy="3293209"/>
          </a:xfrm>
          <a:prstGeom prst="rect">
            <a:avLst/>
          </a:prstGeom>
          <a:noFill/>
        </p:spPr>
        <p:txBody>
          <a:bodyPr wrap="none" rtlCol="0">
            <a:spAutoFit/>
          </a:bodyPr>
          <a:lstStyle/>
          <a:p>
            <a:pPr>
              <a:lnSpc>
                <a:spcPct val="150000"/>
              </a:lnSpc>
            </a:pPr>
            <a:r>
              <a:rPr lang="en-US" sz="1600" dirty="0"/>
              <a:t>Source Slit size: X</a:t>
            </a:r>
            <a:r>
              <a:rPr lang="en-US" sz="1600" baseline="-25000" dirty="0"/>
              <a:t>1</a:t>
            </a:r>
            <a:r>
              <a:rPr lang="en-US" sz="1600" dirty="0"/>
              <a:t> x Y</a:t>
            </a:r>
            <a:r>
              <a:rPr lang="en-US" sz="1600" baseline="-25000" dirty="0"/>
              <a:t>1</a:t>
            </a:r>
            <a:r>
              <a:rPr lang="en-US" sz="1600" dirty="0"/>
              <a:t> 	L</a:t>
            </a:r>
            <a:r>
              <a:rPr lang="en-US" sz="1600" baseline="-25000" dirty="0"/>
              <a:t>1</a:t>
            </a:r>
            <a:r>
              <a:rPr lang="en-US" sz="1600" dirty="0"/>
              <a:t> </a:t>
            </a:r>
            <a:r>
              <a:rPr lang="en-US" sz="1600" dirty="0">
                <a:sym typeface="Wingdings" pitchFamily="2" charset="2"/>
              </a:rPr>
              <a:t> source to sample distance</a:t>
            </a:r>
            <a:endParaRPr lang="en-US" sz="1600" baseline="-25000" dirty="0"/>
          </a:p>
          <a:p>
            <a:pPr>
              <a:lnSpc>
                <a:spcPct val="150000"/>
              </a:lnSpc>
            </a:pPr>
            <a:r>
              <a:rPr lang="en-US" sz="1600" dirty="0"/>
              <a:t>Sample Slit size: X</a:t>
            </a:r>
            <a:r>
              <a:rPr lang="en-US" sz="1600" baseline="-25000" dirty="0"/>
              <a:t>2</a:t>
            </a:r>
            <a:r>
              <a:rPr lang="en-US" sz="1600" dirty="0"/>
              <a:t> x Y</a:t>
            </a:r>
            <a:r>
              <a:rPr lang="en-US" sz="1600" baseline="-25000" dirty="0"/>
              <a:t>2</a:t>
            </a:r>
            <a:r>
              <a:rPr lang="en-US" sz="1600" dirty="0"/>
              <a:t>	L</a:t>
            </a:r>
            <a:r>
              <a:rPr lang="en-US" sz="1600" baseline="-25000" dirty="0"/>
              <a:t>2</a:t>
            </a:r>
            <a:r>
              <a:rPr lang="en-US" sz="1600" dirty="0"/>
              <a:t> </a:t>
            </a:r>
            <a:r>
              <a:rPr lang="en-US" sz="1600" dirty="0">
                <a:sym typeface="Wingdings" pitchFamily="2" charset="2"/>
              </a:rPr>
              <a:t> sample to detector distance</a:t>
            </a:r>
            <a:endParaRPr lang="en-US" sz="1600" baseline="-25000" dirty="0"/>
          </a:p>
          <a:p>
            <a:pPr>
              <a:lnSpc>
                <a:spcPct val="150000"/>
              </a:lnSpc>
            </a:pPr>
            <a:r>
              <a:rPr lang="en-US" sz="1600" dirty="0"/>
              <a:t>Detector size: X</a:t>
            </a:r>
            <a:r>
              <a:rPr lang="en-US" sz="1600" baseline="-25000" dirty="0"/>
              <a:t>D</a:t>
            </a:r>
            <a:r>
              <a:rPr lang="en-US" sz="1600" dirty="0"/>
              <a:t> x Y</a:t>
            </a:r>
            <a:r>
              <a:rPr lang="en-US" sz="1600" baseline="-25000" dirty="0"/>
              <a:t>D</a:t>
            </a:r>
            <a:endParaRPr lang="en-US" sz="1600" dirty="0"/>
          </a:p>
          <a:p>
            <a:pPr>
              <a:lnSpc>
                <a:spcPct val="150000"/>
              </a:lnSpc>
            </a:pPr>
            <a:r>
              <a:rPr lang="en-US" sz="1600" dirty="0"/>
              <a:t>Beam Profile</a:t>
            </a:r>
            <a:r>
              <a:rPr lang="en-US" sz="1600" dirty="0">
                <a:sym typeface="Wingdings" pitchFamily="2" charset="2"/>
              </a:rPr>
              <a:t> Trapezoidal</a:t>
            </a:r>
            <a:endParaRPr lang="en-US" sz="1600" dirty="0"/>
          </a:p>
          <a:p>
            <a:pPr>
              <a:lnSpc>
                <a:spcPct val="150000"/>
              </a:lnSpc>
            </a:pPr>
            <a:r>
              <a:rPr lang="en-US" sz="1600" dirty="0">
                <a:solidFill>
                  <a:schemeClr val="accent1">
                    <a:lumMod val="50000"/>
                  </a:schemeClr>
                </a:solidFill>
              </a:rPr>
              <a:t>Width:  	ΔX</a:t>
            </a:r>
            <a:r>
              <a:rPr lang="en-US" sz="1600" baseline="-25000" dirty="0">
                <a:solidFill>
                  <a:schemeClr val="accent1">
                    <a:lumMod val="50000"/>
                  </a:schemeClr>
                </a:solidFill>
              </a:rPr>
              <a:t>U </a:t>
            </a:r>
            <a:r>
              <a:rPr lang="en-US" sz="1600" dirty="0">
                <a:solidFill>
                  <a:schemeClr val="accent1">
                    <a:lumMod val="50000"/>
                  </a:schemeClr>
                </a:solidFill>
              </a:rPr>
              <a:t>= | X</a:t>
            </a:r>
            <a:r>
              <a:rPr lang="en-US" sz="1600" baseline="-25000" dirty="0">
                <a:solidFill>
                  <a:schemeClr val="accent1">
                    <a:lumMod val="50000"/>
                  </a:schemeClr>
                </a:solidFill>
              </a:rPr>
              <a:t>1</a:t>
            </a:r>
            <a:r>
              <a:rPr lang="en-US" sz="1600" dirty="0">
                <a:solidFill>
                  <a:schemeClr val="accent1">
                    <a:lumMod val="50000"/>
                  </a:schemeClr>
                </a:solidFill>
              </a:rPr>
              <a:t> L</a:t>
            </a:r>
            <a:r>
              <a:rPr lang="en-US" sz="1600" baseline="-25000" dirty="0">
                <a:solidFill>
                  <a:schemeClr val="accent1">
                    <a:lumMod val="50000"/>
                  </a:schemeClr>
                </a:solidFill>
              </a:rPr>
              <a:t>2</a:t>
            </a:r>
            <a:r>
              <a:rPr lang="en-US" sz="1600" dirty="0">
                <a:solidFill>
                  <a:schemeClr val="accent1">
                    <a:lumMod val="50000"/>
                  </a:schemeClr>
                </a:solidFill>
              </a:rPr>
              <a:t>/L</a:t>
            </a:r>
            <a:r>
              <a:rPr lang="en-US" sz="1600" baseline="-25000" dirty="0">
                <a:solidFill>
                  <a:schemeClr val="accent1">
                    <a:lumMod val="50000"/>
                  </a:schemeClr>
                </a:solidFill>
              </a:rPr>
              <a:t>1</a:t>
            </a:r>
            <a:r>
              <a:rPr lang="en-US" sz="1600" dirty="0">
                <a:solidFill>
                  <a:schemeClr val="accent1">
                    <a:lumMod val="50000"/>
                  </a:schemeClr>
                </a:solidFill>
              </a:rPr>
              <a:t> – X</a:t>
            </a:r>
            <a:r>
              <a:rPr lang="en-US" sz="1600" baseline="-25000" dirty="0">
                <a:solidFill>
                  <a:schemeClr val="accent1">
                    <a:lumMod val="50000"/>
                  </a:schemeClr>
                </a:solidFill>
              </a:rPr>
              <a:t>2</a:t>
            </a:r>
            <a:r>
              <a:rPr lang="en-US" sz="1600" dirty="0">
                <a:solidFill>
                  <a:schemeClr val="accent1">
                    <a:lumMod val="50000"/>
                  </a:schemeClr>
                </a:solidFill>
              </a:rPr>
              <a:t> (L</a:t>
            </a:r>
            <a:r>
              <a:rPr lang="en-US" sz="1600" baseline="-25000" dirty="0">
                <a:solidFill>
                  <a:schemeClr val="accent1">
                    <a:lumMod val="50000"/>
                  </a:schemeClr>
                </a:solidFill>
              </a:rPr>
              <a:t>1</a:t>
            </a:r>
            <a:r>
              <a:rPr lang="en-US" sz="1600" dirty="0">
                <a:solidFill>
                  <a:schemeClr val="accent1">
                    <a:lumMod val="50000"/>
                  </a:schemeClr>
                </a:solidFill>
              </a:rPr>
              <a:t> + L</a:t>
            </a:r>
            <a:r>
              <a:rPr lang="en-US" sz="1600" baseline="-25000" dirty="0">
                <a:solidFill>
                  <a:schemeClr val="accent1">
                    <a:lumMod val="50000"/>
                  </a:schemeClr>
                </a:solidFill>
              </a:rPr>
              <a:t>2</a:t>
            </a:r>
            <a:r>
              <a:rPr lang="en-US" sz="1600" dirty="0">
                <a:solidFill>
                  <a:schemeClr val="accent1">
                    <a:lumMod val="50000"/>
                  </a:schemeClr>
                </a:solidFill>
              </a:rPr>
              <a:t>)</a:t>
            </a:r>
            <a:r>
              <a:rPr lang="en-US" sz="1600" baseline="-25000" dirty="0">
                <a:solidFill>
                  <a:schemeClr val="accent1">
                    <a:lumMod val="50000"/>
                  </a:schemeClr>
                </a:solidFill>
              </a:rPr>
              <a:t> </a:t>
            </a:r>
            <a:r>
              <a:rPr lang="en-US" sz="1600" dirty="0">
                <a:solidFill>
                  <a:schemeClr val="accent1">
                    <a:lumMod val="50000"/>
                  </a:schemeClr>
                </a:solidFill>
              </a:rPr>
              <a:t>/L</a:t>
            </a:r>
            <a:r>
              <a:rPr lang="en-US" sz="1600" baseline="-25000" dirty="0">
                <a:solidFill>
                  <a:schemeClr val="accent1">
                    <a:lumMod val="50000"/>
                  </a:schemeClr>
                </a:solidFill>
              </a:rPr>
              <a:t>1</a:t>
            </a:r>
            <a:r>
              <a:rPr lang="en-US" sz="1600" dirty="0">
                <a:solidFill>
                  <a:schemeClr val="accent1">
                    <a:lumMod val="50000"/>
                  </a:schemeClr>
                </a:solidFill>
              </a:rPr>
              <a:t> | </a:t>
            </a:r>
          </a:p>
          <a:p>
            <a:pPr>
              <a:lnSpc>
                <a:spcPct val="150000"/>
              </a:lnSpc>
            </a:pPr>
            <a:r>
              <a:rPr lang="en-US" sz="1600" dirty="0">
                <a:solidFill>
                  <a:schemeClr val="accent1">
                    <a:lumMod val="50000"/>
                  </a:schemeClr>
                </a:solidFill>
              </a:rPr>
              <a:t>	ΔX</a:t>
            </a:r>
            <a:r>
              <a:rPr lang="en-US" sz="1600" baseline="-25000" dirty="0">
                <a:solidFill>
                  <a:schemeClr val="accent1">
                    <a:lumMod val="50000"/>
                  </a:schemeClr>
                </a:solidFill>
              </a:rPr>
              <a:t>L </a:t>
            </a:r>
            <a:r>
              <a:rPr lang="en-US" sz="1600" dirty="0">
                <a:solidFill>
                  <a:schemeClr val="accent1">
                    <a:lumMod val="50000"/>
                  </a:schemeClr>
                </a:solidFill>
              </a:rPr>
              <a:t>= X</a:t>
            </a:r>
            <a:r>
              <a:rPr lang="en-US" sz="1600" baseline="-25000" dirty="0">
                <a:solidFill>
                  <a:schemeClr val="accent1">
                    <a:lumMod val="50000"/>
                  </a:schemeClr>
                </a:solidFill>
              </a:rPr>
              <a:t>1</a:t>
            </a:r>
            <a:r>
              <a:rPr lang="en-US" sz="1600" dirty="0">
                <a:solidFill>
                  <a:schemeClr val="accent1">
                    <a:lumMod val="50000"/>
                  </a:schemeClr>
                </a:solidFill>
              </a:rPr>
              <a:t> L</a:t>
            </a:r>
            <a:r>
              <a:rPr lang="en-US" sz="1600" baseline="-25000" dirty="0">
                <a:solidFill>
                  <a:schemeClr val="accent1">
                    <a:lumMod val="50000"/>
                  </a:schemeClr>
                </a:solidFill>
              </a:rPr>
              <a:t>2</a:t>
            </a:r>
            <a:r>
              <a:rPr lang="en-US" sz="1600" dirty="0">
                <a:solidFill>
                  <a:schemeClr val="accent1">
                    <a:lumMod val="50000"/>
                  </a:schemeClr>
                </a:solidFill>
              </a:rPr>
              <a:t>/L</a:t>
            </a:r>
            <a:r>
              <a:rPr lang="en-US" sz="1600" baseline="-25000" dirty="0">
                <a:solidFill>
                  <a:schemeClr val="accent1">
                    <a:lumMod val="50000"/>
                  </a:schemeClr>
                </a:solidFill>
              </a:rPr>
              <a:t>1</a:t>
            </a:r>
            <a:r>
              <a:rPr lang="en-US" sz="1600" dirty="0">
                <a:solidFill>
                  <a:schemeClr val="accent1">
                    <a:lumMod val="50000"/>
                  </a:schemeClr>
                </a:solidFill>
              </a:rPr>
              <a:t> + X</a:t>
            </a:r>
            <a:r>
              <a:rPr lang="en-US" sz="1600" baseline="-25000" dirty="0">
                <a:solidFill>
                  <a:schemeClr val="accent1">
                    <a:lumMod val="50000"/>
                  </a:schemeClr>
                </a:solidFill>
              </a:rPr>
              <a:t>2</a:t>
            </a:r>
            <a:r>
              <a:rPr lang="en-US" sz="1600" dirty="0">
                <a:solidFill>
                  <a:schemeClr val="accent1">
                    <a:lumMod val="50000"/>
                  </a:schemeClr>
                </a:solidFill>
              </a:rPr>
              <a:t> (L</a:t>
            </a:r>
            <a:r>
              <a:rPr lang="en-US" sz="1600" baseline="-25000" dirty="0">
                <a:solidFill>
                  <a:schemeClr val="accent1">
                    <a:lumMod val="50000"/>
                  </a:schemeClr>
                </a:solidFill>
              </a:rPr>
              <a:t>1</a:t>
            </a:r>
            <a:r>
              <a:rPr lang="en-US" sz="1600" dirty="0">
                <a:solidFill>
                  <a:schemeClr val="accent1">
                    <a:lumMod val="50000"/>
                  </a:schemeClr>
                </a:solidFill>
              </a:rPr>
              <a:t> + L</a:t>
            </a:r>
            <a:r>
              <a:rPr lang="en-US" sz="1600" baseline="-25000" dirty="0">
                <a:solidFill>
                  <a:schemeClr val="accent1">
                    <a:lumMod val="50000"/>
                  </a:schemeClr>
                </a:solidFill>
              </a:rPr>
              <a:t>2</a:t>
            </a:r>
            <a:r>
              <a:rPr lang="en-US" sz="1600" dirty="0">
                <a:solidFill>
                  <a:schemeClr val="accent1">
                    <a:lumMod val="50000"/>
                  </a:schemeClr>
                </a:solidFill>
              </a:rPr>
              <a:t>)</a:t>
            </a:r>
            <a:r>
              <a:rPr lang="en-US" sz="1600" baseline="-25000" dirty="0">
                <a:solidFill>
                  <a:schemeClr val="accent1">
                    <a:lumMod val="50000"/>
                  </a:schemeClr>
                </a:solidFill>
              </a:rPr>
              <a:t> </a:t>
            </a:r>
            <a:r>
              <a:rPr lang="en-US" sz="1600" dirty="0">
                <a:solidFill>
                  <a:schemeClr val="accent1">
                    <a:lumMod val="50000"/>
                  </a:schemeClr>
                </a:solidFill>
              </a:rPr>
              <a:t>/L</a:t>
            </a:r>
            <a:r>
              <a:rPr lang="en-US" sz="1600" baseline="-25000" dirty="0">
                <a:solidFill>
                  <a:schemeClr val="accent1">
                    <a:lumMod val="50000"/>
                  </a:schemeClr>
                </a:solidFill>
              </a:rPr>
              <a:t>1</a:t>
            </a:r>
            <a:r>
              <a:rPr lang="en-US" sz="1600" dirty="0">
                <a:solidFill>
                  <a:schemeClr val="accent1">
                    <a:lumMod val="50000"/>
                  </a:schemeClr>
                </a:solidFill>
              </a:rPr>
              <a:t> </a:t>
            </a:r>
          </a:p>
          <a:p>
            <a:pPr>
              <a:lnSpc>
                <a:spcPct val="150000"/>
              </a:lnSpc>
            </a:pPr>
            <a:r>
              <a:rPr lang="en-US" sz="1600" dirty="0">
                <a:solidFill>
                  <a:srgbClr val="002060"/>
                </a:solidFill>
              </a:rPr>
              <a:t>Height:  	ΔY</a:t>
            </a:r>
            <a:r>
              <a:rPr lang="en-US" sz="1600" baseline="-25000" dirty="0">
                <a:solidFill>
                  <a:srgbClr val="002060"/>
                </a:solidFill>
              </a:rPr>
              <a:t>U </a:t>
            </a:r>
            <a:r>
              <a:rPr lang="en-US" sz="1600" dirty="0">
                <a:solidFill>
                  <a:srgbClr val="002060"/>
                </a:solidFill>
              </a:rPr>
              <a:t>= | Y</a:t>
            </a:r>
            <a:r>
              <a:rPr lang="en-US" sz="1600" baseline="-25000" dirty="0">
                <a:solidFill>
                  <a:srgbClr val="002060"/>
                </a:solidFill>
              </a:rPr>
              <a:t>1</a:t>
            </a:r>
            <a:r>
              <a:rPr lang="en-US" sz="1600" dirty="0">
                <a:solidFill>
                  <a:srgbClr val="002060"/>
                </a:solidFill>
              </a:rPr>
              <a:t> L</a:t>
            </a:r>
            <a:r>
              <a:rPr lang="en-US" sz="1600" baseline="-25000" dirty="0">
                <a:solidFill>
                  <a:srgbClr val="002060"/>
                </a:solidFill>
              </a:rPr>
              <a:t>2</a:t>
            </a:r>
            <a:r>
              <a:rPr lang="en-US" sz="1600" dirty="0">
                <a:solidFill>
                  <a:srgbClr val="002060"/>
                </a:solidFill>
              </a:rPr>
              <a:t>/L</a:t>
            </a:r>
            <a:r>
              <a:rPr lang="en-US" sz="1600" baseline="-25000" dirty="0">
                <a:solidFill>
                  <a:srgbClr val="002060"/>
                </a:solidFill>
              </a:rPr>
              <a:t>1</a:t>
            </a:r>
            <a:r>
              <a:rPr lang="en-US" sz="1600" dirty="0">
                <a:solidFill>
                  <a:srgbClr val="002060"/>
                </a:solidFill>
              </a:rPr>
              <a:t> – Y</a:t>
            </a:r>
            <a:r>
              <a:rPr lang="en-US" sz="1600" baseline="-25000" dirty="0">
                <a:solidFill>
                  <a:srgbClr val="002060"/>
                </a:solidFill>
              </a:rPr>
              <a:t>2</a:t>
            </a:r>
            <a:r>
              <a:rPr lang="en-US" sz="1600" dirty="0">
                <a:solidFill>
                  <a:srgbClr val="002060"/>
                </a:solidFill>
              </a:rPr>
              <a:t> (L</a:t>
            </a:r>
            <a:r>
              <a:rPr lang="en-US" sz="1600" baseline="-25000" dirty="0">
                <a:solidFill>
                  <a:srgbClr val="002060"/>
                </a:solidFill>
              </a:rPr>
              <a:t>1</a:t>
            </a:r>
            <a:r>
              <a:rPr lang="en-US" sz="1600" dirty="0">
                <a:solidFill>
                  <a:srgbClr val="002060"/>
                </a:solidFill>
              </a:rPr>
              <a:t> + L</a:t>
            </a:r>
            <a:r>
              <a:rPr lang="en-US" sz="1600" baseline="-25000" dirty="0">
                <a:solidFill>
                  <a:srgbClr val="002060"/>
                </a:solidFill>
              </a:rPr>
              <a:t>2</a:t>
            </a:r>
            <a:r>
              <a:rPr lang="en-US" sz="1600" dirty="0">
                <a:solidFill>
                  <a:srgbClr val="002060"/>
                </a:solidFill>
              </a:rPr>
              <a:t>)</a:t>
            </a:r>
            <a:r>
              <a:rPr lang="en-US" sz="1600" baseline="-25000" dirty="0">
                <a:solidFill>
                  <a:srgbClr val="002060"/>
                </a:solidFill>
              </a:rPr>
              <a:t> </a:t>
            </a:r>
            <a:r>
              <a:rPr lang="en-US" sz="1600" dirty="0">
                <a:solidFill>
                  <a:srgbClr val="002060"/>
                </a:solidFill>
              </a:rPr>
              <a:t>/L</a:t>
            </a:r>
            <a:r>
              <a:rPr lang="en-US" sz="1600" baseline="-25000" dirty="0">
                <a:solidFill>
                  <a:srgbClr val="002060"/>
                </a:solidFill>
              </a:rPr>
              <a:t>1</a:t>
            </a:r>
            <a:r>
              <a:rPr lang="en-US" sz="1600" dirty="0">
                <a:solidFill>
                  <a:srgbClr val="002060"/>
                </a:solidFill>
              </a:rPr>
              <a:t> | </a:t>
            </a:r>
          </a:p>
          <a:p>
            <a:pPr>
              <a:lnSpc>
                <a:spcPct val="150000"/>
              </a:lnSpc>
            </a:pPr>
            <a:r>
              <a:rPr lang="en-US" sz="1600" dirty="0">
                <a:solidFill>
                  <a:srgbClr val="002060"/>
                </a:solidFill>
              </a:rPr>
              <a:t>	ΔY</a:t>
            </a:r>
            <a:r>
              <a:rPr lang="en-US" sz="1600" baseline="-25000" dirty="0">
                <a:solidFill>
                  <a:srgbClr val="002060"/>
                </a:solidFill>
              </a:rPr>
              <a:t>L </a:t>
            </a:r>
            <a:r>
              <a:rPr lang="en-US" sz="1600" dirty="0">
                <a:solidFill>
                  <a:srgbClr val="002060"/>
                </a:solidFill>
              </a:rPr>
              <a:t>= Y</a:t>
            </a:r>
            <a:r>
              <a:rPr lang="en-US" sz="1600" baseline="-25000" dirty="0">
                <a:solidFill>
                  <a:srgbClr val="002060"/>
                </a:solidFill>
              </a:rPr>
              <a:t>1</a:t>
            </a:r>
            <a:r>
              <a:rPr lang="en-US" sz="1600" dirty="0">
                <a:solidFill>
                  <a:srgbClr val="002060"/>
                </a:solidFill>
              </a:rPr>
              <a:t> L</a:t>
            </a:r>
            <a:r>
              <a:rPr lang="en-US" sz="1600" baseline="-25000" dirty="0">
                <a:solidFill>
                  <a:srgbClr val="002060"/>
                </a:solidFill>
              </a:rPr>
              <a:t>2</a:t>
            </a:r>
            <a:r>
              <a:rPr lang="en-US" sz="1600" dirty="0">
                <a:solidFill>
                  <a:srgbClr val="002060"/>
                </a:solidFill>
              </a:rPr>
              <a:t>/L</a:t>
            </a:r>
            <a:r>
              <a:rPr lang="en-US" sz="1600" baseline="-25000" dirty="0">
                <a:solidFill>
                  <a:srgbClr val="002060"/>
                </a:solidFill>
              </a:rPr>
              <a:t>1</a:t>
            </a:r>
            <a:r>
              <a:rPr lang="en-US" sz="1600" dirty="0">
                <a:solidFill>
                  <a:srgbClr val="002060"/>
                </a:solidFill>
              </a:rPr>
              <a:t> + Y</a:t>
            </a:r>
            <a:r>
              <a:rPr lang="en-US" sz="1600" baseline="-25000" dirty="0">
                <a:solidFill>
                  <a:srgbClr val="002060"/>
                </a:solidFill>
              </a:rPr>
              <a:t>2</a:t>
            </a:r>
            <a:r>
              <a:rPr lang="en-US" sz="1600" dirty="0">
                <a:solidFill>
                  <a:srgbClr val="002060"/>
                </a:solidFill>
              </a:rPr>
              <a:t> (L</a:t>
            </a:r>
            <a:r>
              <a:rPr lang="en-US" sz="1600" baseline="-25000" dirty="0">
                <a:solidFill>
                  <a:srgbClr val="002060"/>
                </a:solidFill>
              </a:rPr>
              <a:t>1</a:t>
            </a:r>
            <a:r>
              <a:rPr lang="en-US" sz="1600" dirty="0">
                <a:solidFill>
                  <a:srgbClr val="002060"/>
                </a:solidFill>
              </a:rPr>
              <a:t> + L</a:t>
            </a:r>
            <a:r>
              <a:rPr lang="en-US" sz="1600" baseline="-25000" dirty="0">
                <a:solidFill>
                  <a:srgbClr val="002060"/>
                </a:solidFill>
              </a:rPr>
              <a:t>2</a:t>
            </a:r>
            <a:r>
              <a:rPr lang="en-US" sz="1600" dirty="0">
                <a:solidFill>
                  <a:srgbClr val="002060"/>
                </a:solidFill>
              </a:rPr>
              <a:t>)</a:t>
            </a:r>
            <a:r>
              <a:rPr lang="en-US" sz="1600" baseline="-25000" dirty="0">
                <a:solidFill>
                  <a:srgbClr val="002060"/>
                </a:solidFill>
              </a:rPr>
              <a:t> </a:t>
            </a:r>
            <a:r>
              <a:rPr lang="en-US" sz="1600" dirty="0">
                <a:solidFill>
                  <a:srgbClr val="002060"/>
                </a:solidFill>
              </a:rPr>
              <a:t>/L</a:t>
            </a:r>
            <a:r>
              <a:rPr lang="en-US" sz="1600" baseline="-25000" dirty="0">
                <a:solidFill>
                  <a:srgbClr val="002060"/>
                </a:solidFill>
              </a:rPr>
              <a:t>1</a:t>
            </a:r>
            <a:r>
              <a:rPr lang="en-US" sz="1600" dirty="0">
                <a:solidFill>
                  <a:srgbClr val="002060"/>
                </a:solidFill>
              </a:rPr>
              <a:t> </a:t>
            </a:r>
          </a:p>
          <a:p>
            <a:endParaRPr lang="en-US" sz="1600" dirty="0"/>
          </a:p>
        </p:txBody>
      </p:sp>
      <p:sp>
        <p:nvSpPr>
          <p:cNvPr id="10" name="TextBox 9">
            <a:extLst>
              <a:ext uri="{FF2B5EF4-FFF2-40B4-BE49-F238E27FC236}">
                <a16:creationId xmlns:a16="http://schemas.microsoft.com/office/drawing/2014/main" id="{D046D4EE-18D0-E94C-93F5-581E9F979A27}"/>
              </a:ext>
            </a:extLst>
          </p:cNvPr>
          <p:cNvSpPr txBox="1"/>
          <p:nvPr/>
        </p:nvSpPr>
        <p:spPr>
          <a:xfrm>
            <a:off x="6096000" y="5638800"/>
            <a:ext cx="782587" cy="461665"/>
          </a:xfrm>
          <a:prstGeom prst="rect">
            <a:avLst/>
          </a:prstGeom>
          <a:noFill/>
        </p:spPr>
        <p:txBody>
          <a:bodyPr wrap="none" rtlCol="0">
            <a:spAutoFit/>
          </a:bodyPr>
          <a:lstStyle/>
          <a:p>
            <a:r>
              <a:rPr lang="en-US" dirty="0">
                <a:solidFill>
                  <a:srgbClr val="002060"/>
                </a:solidFill>
              </a:rPr>
              <a:t>ΔY</a:t>
            </a:r>
            <a:r>
              <a:rPr lang="en-US" baseline="-25000" dirty="0">
                <a:solidFill>
                  <a:srgbClr val="002060"/>
                </a:solidFill>
              </a:rPr>
              <a:t>L</a:t>
            </a:r>
            <a:endParaRPr lang="en-US" dirty="0"/>
          </a:p>
        </p:txBody>
      </p:sp>
      <p:grpSp>
        <p:nvGrpSpPr>
          <p:cNvPr id="30" name="Group 29">
            <a:extLst>
              <a:ext uri="{FF2B5EF4-FFF2-40B4-BE49-F238E27FC236}">
                <a16:creationId xmlns:a16="http://schemas.microsoft.com/office/drawing/2014/main" id="{5B2F60A6-8241-6E4C-A9FA-6C95C41C8DFA}"/>
              </a:ext>
            </a:extLst>
          </p:cNvPr>
          <p:cNvGrpSpPr/>
          <p:nvPr/>
        </p:nvGrpSpPr>
        <p:grpSpPr>
          <a:xfrm>
            <a:off x="2438400" y="4006572"/>
            <a:ext cx="5943600" cy="2001560"/>
            <a:chOff x="2438400" y="4006572"/>
            <a:chExt cx="5943600" cy="2001560"/>
          </a:xfrm>
        </p:grpSpPr>
        <p:sp>
          <p:nvSpPr>
            <p:cNvPr id="5" name="Trapezoid 4">
              <a:extLst>
                <a:ext uri="{FF2B5EF4-FFF2-40B4-BE49-F238E27FC236}">
                  <a16:creationId xmlns:a16="http://schemas.microsoft.com/office/drawing/2014/main" id="{5C7D216E-A121-E04F-9E1E-2E34124C8DBC}"/>
                </a:ext>
              </a:extLst>
            </p:cNvPr>
            <p:cNvSpPr/>
            <p:nvPr/>
          </p:nvSpPr>
          <p:spPr bwMode="auto">
            <a:xfrm>
              <a:off x="2514600" y="4495800"/>
              <a:ext cx="990600" cy="1143000"/>
            </a:xfrm>
            <a:prstGeom prst="trapezoid">
              <a:avLst>
                <a:gd name="adj" fmla="val 4117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6" name="TextBox 5">
              <a:extLst>
                <a:ext uri="{FF2B5EF4-FFF2-40B4-BE49-F238E27FC236}">
                  <a16:creationId xmlns:a16="http://schemas.microsoft.com/office/drawing/2014/main" id="{5D53C16F-78AC-064C-8EB7-DFBA1F6A5CA1}"/>
                </a:ext>
              </a:extLst>
            </p:cNvPr>
            <p:cNvSpPr txBox="1"/>
            <p:nvPr/>
          </p:nvSpPr>
          <p:spPr>
            <a:xfrm>
              <a:off x="2727239" y="4050268"/>
              <a:ext cx="641522" cy="369332"/>
            </a:xfrm>
            <a:prstGeom prst="rect">
              <a:avLst/>
            </a:prstGeom>
            <a:noFill/>
          </p:spPr>
          <p:txBody>
            <a:bodyPr wrap="none" rtlCol="0">
              <a:spAutoFit/>
            </a:bodyPr>
            <a:lstStyle/>
            <a:p>
              <a:r>
                <a:rPr lang="en-US" sz="1800" dirty="0">
                  <a:solidFill>
                    <a:schemeClr val="accent1">
                      <a:lumMod val="50000"/>
                    </a:schemeClr>
                  </a:solidFill>
                </a:rPr>
                <a:t>ΔX</a:t>
              </a:r>
              <a:r>
                <a:rPr lang="en-US" sz="1800" baseline="-25000" dirty="0">
                  <a:solidFill>
                    <a:schemeClr val="accent1">
                      <a:lumMod val="50000"/>
                    </a:schemeClr>
                  </a:solidFill>
                </a:rPr>
                <a:t>U</a:t>
              </a:r>
              <a:endParaRPr lang="en-US" sz="1800" dirty="0"/>
            </a:p>
          </p:txBody>
        </p:sp>
        <p:sp>
          <p:nvSpPr>
            <p:cNvPr id="7" name="TextBox 6">
              <a:extLst>
                <a:ext uri="{FF2B5EF4-FFF2-40B4-BE49-F238E27FC236}">
                  <a16:creationId xmlns:a16="http://schemas.microsoft.com/office/drawing/2014/main" id="{4FBD4325-3A26-7049-9526-473A42BFA85B}"/>
                </a:ext>
              </a:extLst>
            </p:cNvPr>
            <p:cNvSpPr txBox="1"/>
            <p:nvPr/>
          </p:nvSpPr>
          <p:spPr>
            <a:xfrm>
              <a:off x="2662316" y="5638800"/>
              <a:ext cx="633507" cy="369332"/>
            </a:xfrm>
            <a:prstGeom prst="rect">
              <a:avLst/>
            </a:prstGeom>
            <a:noFill/>
          </p:spPr>
          <p:txBody>
            <a:bodyPr wrap="none" rtlCol="0">
              <a:spAutoFit/>
            </a:bodyPr>
            <a:lstStyle/>
            <a:p>
              <a:r>
                <a:rPr lang="en-US" sz="1800" dirty="0">
                  <a:solidFill>
                    <a:schemeClr val="accent1">
                      <a:lumMod val="50000"/>
                    </a:schemeClr>
                  </a:solidFill>
                </a:rPr>
                <a:t>ΔX</a:t>
              </a:r>
              <a:r>
                <a:rPr lang="en-US" sz="1800" baseline="-25000" dirty="0">
                  <a:solidFill>
                    <a:schemeClr val="accent1">
                      <a:lumMod val="50000"/>
                    </a:schemeClr>
                  </a:solidFill>
                </a:rPr>
                <a:t>L</a:t>
              </a:r>
              <a:endParaRPr lang="en-US" sz="1800" dirty="0"/>
            </a:p>
          </p:txBody>
        </p:sp>
        <p:sp>
          <p:nvSpPr>
            <p:cNvPr id="8" name="Trapezoid 7">
              <a:extLst>
                <a:ext uri="{FF2B5EF4-FFF2-40B4-BE49-F238E27FC236}">
                  <a16:creationId xmlns:a16="http://schemas.microsoft.com/office/drawing/2014/main" id="{53B35FF8-7CA1-D947-B97A-CFA20A8CA68C}"/>
                </a:ext>
              </a:extLst>
            </p:cNvPr>
            <p:cNvSpPr/>
            <p:nvPr/>
          </p:nvSpPr>
          <p:spPr bwMode="auto">
            <a:xfrm>
              <a:off x="4267200" y="4419600"/>
              <a:ext cx="4114800" cy="1219200"/>
            </a:xfrm>
            <a:prstGeom prst="trapezoid">
              <a:avLst>
                <a:gd name="adj" fmla="val 115626"/>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Times" pitchFamily="-106" charset="0"/>
              </a:endParaRPr>
            </a:p>
          </p:txBody>
        </p:sp>
        <p:sp>
          <p:nvSpPr>
            <p:cNvPr id="9" name="TextBox 8">
              <a:extLst>
                <a:ext uri="{FF2B5EF4-FFF2-40B4-BE49-F238E27FC236}">
                  <a16:creationId xmlns:a16="http://schemas.microsoft.com/office/drawing/2014/main" id="{3C6DEC92-58F4-834A-92D5-74755364AF95}"/>
                </a:ext>
              </a:extLst>
            </p:cNvPr>
            <p:cNvSpPr txBox="1"/>
            <p:nvPr/>
          </p:nvSpPr>
          <p:spPr>
            <a:xfrm>
              <a:off x="5953231" y="4006572"/>
              <a:ext cx="793807" cy="461665"/>
            </a:xfrm>
            <a:prstGeom prst="rect">
              <a:avLst/>
            </a:prstGeom>
            <a:noFill/>
          </p:spPr>
          <p:txBody>
            <a:bodyPr wrap="none" rtlCol="0">
              <a:spAutoFit/>
            </a:bodyPr>
            <a:lstStyle/>
            <a:p>
              <a:r>
                <a:rPr lang="en-US" dirty="0">
                  <a:solidFill>
                    <a:srgbClr val="002060"/>
                  </a:solidFill>
                </a:rPr>
                <a:t>ΔY</a:t>
              </a:r>
              <a:r>
                <a:rPr lang="en-US" baseline="-25000" dirty="0">
                  <a:solidFill>
                    <a:srgbClr val="002060"/>
                  </a:solidFill>
                </a:rPr>
                <a:t>U</a:t>
              </a:r>
              <a:endParaRPr lang="en-US" dirty="0"/>
            </a:p>
          </p:txBody>
        </p:sp>
        <p:cxnSp>
          <p:nvCxnSpPr>
            <p:cNvPr id="15" name="Straight Arrow Connector 14">
              <a:extLst>
                <a:ext uri="{FF2B5EF4-FFF2-40B4-BE49-F238E27FC236}">
                  <a16:creationId xmlns:a16="http://schemas.microsoft.com/office/drawing/2014/main" id="{4AA3AE57-D520-1942-9AE0-D4DC45B979AC}"/>
                </a:ext>
              </a:extLst>
            </p:cNvPr>
            <p:cNvCxnSpPr>
              <a:cxnSpLocks/>
            </p:cNvCxnSpPr>
            <p:nvPr/>
          </p:nvCxnSpPr>
          <p:spPr bwMode="auto">
            <a:xfrm flipV="1">
              <a:off x="6878587" y="5858091"/>
              <a:ext cx="1503413" cy="230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E2749D1A-3579-1D49-8E42-62BBE23C1B9B}"/>
                </a:ext>
              </a:extLst>
            </p:cNvPr>
            <p:cNvCxnSpPr>
              <a:stCxn id="10" idx="1"/>
            </p:cNvCxnSpPr>
            <p:nvPr/>
          </p:nvCxnSpPr>
          <p:spPr bwMode="auto">
            <a:xfrm flipH="1" flipV="1">
              <a:off x="4267200" y="5846549"/>
              <a:ext cx="1828800" cy="230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F2D82DFD-30F8-F246-A09F-9B5A50C6EEA5}"/>
                </a:ext>
              </a:extLst>
            </p:cNvPr>
            <p:cNvCxnSpPr>
              <a:stCxn id="7" idx="3"/>
            </p:cNvCxnSpPr>
            <p:nvPr/>
          </p:nvCxnSpPr>
          <p:spPr bwMode="auto">
            <a:xfrm>
              <a:off x="3295823" y="5823466"/>
              <a:ext cx="209377"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E3066821-D978-9042-A2D8-43171405C4E0}"/>
                </a:ext>
              </a:extLst>
            </p:cNvPr>
            <p:cNvCxnSpPr>
              <a:cxnSpLocks/>
              <a:stCxn id="7" idx="1"/>
            </p:cNvCxnSpPr>
            <p:nvPr/>
          </p:nvCxnSpPr>
          <p:spPr bwMode="auto">
            <a:xfrm flipH="1">
              <a:off x="2438400" y="5823466"/>
              <a:ext cx="2239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37575EC5-4AAB-A04D-BA44-7838F2C9EA85}"/>
                </a:ext>
              </a:extLst>
            </p:cNvPr>
            <p:cNvCxnSpPr>
              <a:stCxn id="9" idx="3"/>
            </p:cNvCxnSpPr>
            <p:nvPr/>
          </p:nvCxnSpPr>
          <p:spPr bwMode="auto">
            <a:xfrm flipV="1">
              <a:off x="6747038" y="4234934"/>
              <a:ext cx="263362" cy="24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FFA88CA4-20A1-F846-AC3B-D1D084394F24}"/>
                </a:ext>
              </a:extLst>
            </p:cNvPr>
            <p:cNvCxnSpPr>
              <a:cxnSpLocks/>
              <a:stCxn id="9" idx="1"/>
            </p:cNvCxnSpPr>
            <p:nvPr/>
          </p:nvCxnSpPr>
          <p:spPr bwMode="auto">
            <a:xfrm flipH="1">
              <a:off x="5638800" y="4237405"/>
              <a:ext cx="31443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31" name="TextBox 30">
            <a:extLst>
              <a:ext uri="{FF2B5EF4-FFF2-40B4-BE49-F238E27FC236}">
                <a16:creationId xmlns:a16="http://schemas.microsoft.com/office/drawing/2014/main" id="{33F38FCE-BFE6-A440-8706-C01F17B6161D}"/>
              </a:ext>
            </a:extLst>
          </p:cNvPr>
          <p:cNvSpPr txBox="1"/>
          <p:nvPr/>
        </p:nvSpPr>
        <p:spPr>
          <a:xfrm>
            <a:off x="1825889" y="185891"/>
            <a:ext cx="3970126" cy="369332"/>
          </a:xfrm>
          <a:prstGeom prst="rect">
            <a:avLst/>
          </a:prstGeom>
          <a:noFill/>
        </p:spPr>
        <p:txBody>
          <a:bodyPr wrap="none" rtlCol="0">
            <a:spAutoFit/>
          </a:bodyPr>
          <a:lstStyle/>
          <a:p>
            <a:r>
              <a:rPr lang="en-US" sz="1800" dirty="0"/>
              <a:t>Convolution of source and sample slits</a:t>
            </a:r>
          </a:p>
        </p:txBody>
      </p:sp>
      <p:grpSp>
        <p:nvGrpSpPr>
          <p:cNvPr id="54" name="Group 53">
            <a:extLst>
              <a:ext uri="{FF2B5EF4-FFF2-40B4-BE49-F238E27FC236}">
                <a16:creationId xmlns:a16="http://schemas.microsoft.com/office/drawing/2014/main" id="{CB30E783-3C49-D444-AD14-E539DCF856E0}"/>
              </a:ext>
            </a:extLst>
          </p:cNvPr>
          <p:cNvGrpSpPr/>
          <p:nvPr/>
        </p:nvGrpSpPr>
        <p:grpSpPr>
          <a:xfrm>
            <a:off x="5488807" y="1853606"/>
            <a:ext cx="3043185" cy="1603534"/>
            <a:chOff x="5796015" y="1749266"/>
            <a:chExt cx="3043185" cy="1603534"/>
          </a:xfrm>
        </p:grpSpPr>
        <p:sp>
          <p:nvSpPr>
            <p:cNvPr id="32" name="TextBox 31">
              <a:extLst>
                <a:ext uri="{FF2B5EF4-FFF2-40B4-BE49-F238E27FC236}">
                  <a16:creationId xmlns:a16="http://schemas.microsoft.com/office/drawing/2014/main" id="{D52E5580-F04F-3C44-AE39-B94251BFE754}"/>
                </a:ext>
              </a:extLst>
            </p:cNvPr>
            <p:cNvSpPr txBox="1"/>
            <p:nvPr/>
          </p:nvSpPr>
          <p:spPr>
            <a:xfrm>
              <a:off x="5796015" y="1749266"/>
              <a:ext cx="3043185" cy="1487587"/>
            </a:xfrm>
            <a:prstGeom prst="rect">
              <a:avLst/>
            </a:prstGeom>
            <a:noFill/>
          </p:spPr>
          <p:txBody>
            <a:bodyPr wrap="square" rtlCol="0">
              <a:spAutoFit/>
            </a:bodyPr>
            <a:lstStyle/>
            <a:p>
              <a:r>
                <a:rPr lang="en-US" sz="1600" dirty="0"/>
                <a:t>       Projected slit sizes:</a:t>
              </a:r>
            </a:p>
            <a:p>
              <a:r>
                <a:rPr lang="en-US" sz="1400" dirty="0"/>
                <a:t>Source      Sample        Detector</a:t>
              </a:r>
            </a:p>
            <a:p>
              <a:endParaRPr lang="en-US" sz="1400" dirty="0"/>
            </a:p>
            <a:p>
              <a:r>
                <a:rPr lang="en-US" sz="1400" dirty="0"/>
                <a:t>		         L</a:t>
              </a:r>
              <a:r>
                <a:rPr lang="en-US" sz="1400" baseline="-25000" dirty="0"/>
                <a:t>2</a:t>
              </a:r>
              <a:r>
                <a:rPr lang="en-US" sz="1400" dirty="0"/>
                <a:t>/L</a:t>
              </a:r>
              <a:r>
                <a:rPr lang="en-US" sz="1400" baseline="-25000" dirty="0"/>
                <a:t>1</a:t>
              </a:r>
            </a:p>
            <a:p>
              <a:endParaRPr lang="en-US" sz="1400" baseline="-25000" dirty="0"/>
            </a:p>
            <a:p>
              <a:endParaRPr lang="en-US" sz="1400" baseline="-25000" dirty="0"/>
            </a:p>
            <a:p>
              <a:r>
                <a:rPr lang="en-US" sz="1400" baseline="-25000" dirty="0"/>
                <a:t>		      </a:t>
              </a:r>
              <a:r>
                <a:rPr lang="en-US" sz="1400" dirty="0"/>
                <a:t>(L</a:t>
              </a:r>
              <a:r>
                <a:rPr lang="en-US" sz="1400" baseline="-25000" dirty="0"/>
                <a:t>1</a:t>
              </a:r>
              <a:r>
                <a:rPr lang="en-US" sz="1400" dirty="0"/>
                <a:t>+L</a:t>
              </a:r>
              <a:r>
                <a:rPr lang="en-US" sz="1400" baseline="-25000" dirty="0"/>
                <a:t>2</a:t>
              </a:r>
              <a:r>
                <a:rPr lang="en-US" sz="1400" dirty="0"/>
                <a:t>)/L</a:t>
              </a:r>
              <a:r>
                <a:rPr lang="en-US" sz="1400" baseline="-25000" dirty="0"/>
                <a:t>1</a:t>
              </a:r>
            </a:p>
          </p:txBody>
        </p:sp>
        <p:grpSp>
          <p:nvGrpSpPr>
            <p:cNvPr id="53" name="Group 52">
              <a:extLst>
                <a:ext uri="{FF2B5EF4-FFF2-40B4-BE49-F238E27FC236}">
                  <a16:creationId xmlns:a16="http://schemas.microsoft.com/office/drawing/2014/main" id="{66F62EC1-8C4D-DC45-A8F7-577AE65FF27F}"/>
                </a:ext>
              </a:extLst>
            </p:cNvPr>
            <p:cNvGrpSpPr/>
            <p:nvPr/>
          </p:nvGrpSpPr>
          <p:grpSpPr>
            <a:xfrm>
              <a:off x="6093551" y="2285999"/>
              <a:ext cx="1983649" cy="1066801"/>
              <a:chOff x="6093551" y="2285999"/>
              <a:chExt cx="1983649" cy="1066801"/>
            </a:xfrm>
          </p:grpSpPr>
          <p:cxnSp>
            <p:nvCxnSpPr>
              <p:cNvPr id="34" name="Straight Connector 33">
                <a:extLst>
                  <a:ext uri="{FF2B5EF4-FFF2-40B4-BE49-F238E27FC236}">
                    <a16:creationId xmlns:a16="http://schemas.microsoft.com/office/drawing/2014/main" id="{E36DDDBB-20B3-E147-972B-5F48556EE1E1}"/>
                  </a:ext>
                </a:extLst>
              </p:cNvPr>
              <p:cNvCxnSpPr/>
              <p:nvPr/>
            </p:nvCxnSpPr>
            <p:spPr bwMode="auto">
              <a:xfrm>
                <a:off x="6096000" y="2286000"/>
                <a:ext cx="0" cy="427405"/>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C76E08EF-BAF1-2C41-AF10-6308032952ED}"/>
                  </a:ext>
                </a:extLst>
              </p:cNvPr>
              <p:cNvCxnSpPr/>
              <p:nvPr/>
            </p:nvCxnSpPr>
            <p:spPr bwMode="auto">
              <a:xfrm>
                <a:off x="7162800" y="2438400"/>
                <a:ext cx="0" cy="21446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AAE8399-DB36-DB46-A1A5-C114F9D0EACB}"/>
                  </a:ext>
                </a:extLst>
              </p:cNvPr>
              <p:cNvCxnSpPr/>
              <p:nvPr/>
            </p:nvCxnSpPr>
            <p:spPr bwMode="auto">
              <a:xfrm>
                <a:off x="6096000" y="2925395"/>
                <a:ext cx="0" cy="427405"/>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5C1CE720-A7AE-D146-AEDA-EA52A6BCCE31}"/>
                  </a:ext>
                </a:extLst>
              </p:cNvPr>
              <p:cNvCxnSpPr/>
              <p:nvPr/>
            </p:nvCxnSpPr>
            <p:spPr bwMode="auto">
              <a:xfrm>
                <a:off x="7160371" y="3032234"/>
                <a:ext cx="0" cy="214462"/>
              </a:xfrm>
              <a:prstGeom prst="line">
                <a:avLst/>
              </a:prstGeom>
              <a:solidFill>
                <a:schemeClr val="accent1"/>
              </a:solidFill>
              <a:ln w="63500"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138D2A39-D697-7E48-A2DA-D6F40E4DD05F}"/>
                  </a:ext>
                </a:extLst>
              </p:cNvPr>
              <p:cNvCxnSpPr>
                <a:cxnSpLocks/>
              </p:cNvCxnSpPr>
              <p:nvPr/>
            </p:nvCxnSpPr>
            <p:spPr bwMode="auto">
              <a:xfrm>
                <a:off x="6093551" y="2285999"/>
                <a:ext cx="1983648" cy="4674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56253BBB-EF84-7841-B7CA-58C38DA07F78}"/>
                  </a:ext>
                </a:extLst>
              </p:cNvPr>
              <p:cNvCxnSpPr>
                <a:cxnSpLocks/>
              </p:cNvCxnSpPr>
              <p:nvPr/>
            </p:nvCxnSpPr>
            <p:spPr bwMode="auto">
              <a:xfrm flipV="1">
                <a:off x="6095999" y="2396024"/>
                <a:ext cx="1981200" cy="31738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96C44781-1D3A-C84D-811A-AEC4790B237D}"/>
                  </a:ext>
                </a:extLst>
              </p:cNvPr>
              <p:cNvCxnSpPr/>
              <p:nvPr/>
            </p:nvCxnSpPr>
            <p:spPr bwMode="auto">
              <a:xfrm flipV="1">
                <a:off x="6093551" y="2925395"/>
                <a:ext cx="1983649" cy="21370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F049C6D-4BED-474B-9B45-BB81E2693094}"/>
                  </a:ext>
                </a:extLst>
              </p:cNvPr>
              <p:cNvCxnSpPr/>
              <p:nvPr/>
            </p:nvCxnSpPr>
            <p:spPr bwMode="auto">
              <a:xfrm>
                <a:off x="6093551" y="3139097"/>
                <a:ext cx="1983648" cy="180379"/>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sp>
        <p:nvSpPr>
          <p:cNvPr id="55" name="Footer Placeholder 54">
            <a:extLst>
              <a:ext uri="{FF2B5EF4-FFF2-40B4-BE49-F238E27FC236}">
                <a16:creationId xmlns:a16="http://schemas.microsoft.com/office/drawing/2014/main" id="{081F92B5-6150-BB4E-9F55-AD8EFD4D3884}"/>
              </a:ext>
            </a:extLst>
          </p:cNvPr>
          <p:cNvSpPr>
            <a:spLocks noGrp="1"/>
          </p:cNvSpPr>
          <p:nvPr>
            <p:ph type="ftr" sz="quarter" idx="12"/>
          </p:nvPr>
        </p:nvSpPr>
        <p:spPr/>
        <p:txBody>
          <a:bodyPr/>
          <a:lstStyle/>
          <a:p>
            <a:pPr>
              <a:defRPr/>
            </a:pPr>
            <a:endParaRPr lang="en-US"/>
          </a:p>
        </p:txBody>
      </p:sp>
      <p:sp>
        <p:nvSpPr>
          <p:cNvPr id="56" name="Slide Number Placeholder 55">
            <a:extLst>
              <a:ext uri="{FF2B5EF4-FFF2-40B4-BE49-F238E27FC236}">
                <a16:creationId xmlns:a16="http://schemas.microsoft.com/office/drawing/2014/main" id="{5C96F13B-24E8-8349-A491-DD84518477B4}"/>
              </a:ext>
            </a:extLst>
          </p:cNvPr>
          <p:cNvSpPr>
            <a:spLocks noGrp="1"/>
          </p:cNvSpPr>
          <p:nvPr>
            <p:ph type="sldNum" sz="quarter" idx="13"/>
          </p:nvPr>
        </p:nvSpPr>
        <p:spPr/>
        <p:txBody>
          <a:bodyPr/>
          <a:lstStyle/>
          <a:p>
            <a:fld id="{47D3CF2E-89FD-B742-80EA-E211124F3684}" type="slidenum">
              <a:rPr lang="en-US" altLang="en-US" smtClean="0"/>
              <a:pPr/>
              <a:t>4</a:t>
            </a:fld>
            <a:endParaRPr lang="en-US" altLang="en-US"/>
          </a:p>
        </p:txBody>
      </p:sp>
    </p:spTree>
    <p:extLst>
      <p:ext uri="{BB962C8B-B14F-4D97-AF65-F5344CB8AC3E}">
        <p14:creationId xmlns:p14="http://schemas.microsoft.com/office/powerpoint/2010/main" val="19629998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D706044-1110-0F47-B6F5-749A4FA51228}"/>
              </a:ext>
            </a:extLst>
          </p:cNvPr>
          <p:cNvGrpSpPr/>
          <p:nvPr/>
        </p:nvGrpSpPr>
        <p:grpSpPr>
          <a:xfrm>
            <a:off x="6096000" y="609600"/>
            <a:ext cx="2589963" cy="4810780"/>
            <a:chOff x="2952750" y="685800"/>
            <a:chExt cx="2589963" cy="4810780"/>
          </a:xfrm>
        </p:grpSpPr>
        <p:grpSp>
          <p:nvGrpSpPr>
            <p:cNvPr id="13" name="Group 12">
              <a:extLst>
                <a:ext uri="{FF2B5EF4-FFF2-40B4-BE49-F238E27FC236}">
                  <a16:creationId xmlns:a16="http://schemas.microsoft.com/office/drawing/2014/main" id="{947EA4F7-7F03-524F-835D-1AD283646CE8}"/>
                </a:ext>
              </a:extLst>
            </p:cNvPr>
            <p:cNvGrpSpPr/>
            <p:nvPr/>
          </p:nvGrpSpPr>
          <p:grpSpPr>
            <a:xfrm>
              <a:off x="2952750" y="2133600"/>
              <a:ext cx="1905000" cy="1828800"/>
              <a:chOff x="2952750" y="2133600"/>
              <a:chExt cx="1905000" cy="1828800"/>
            </a:xfrm>
          </p:grpSpPr>
          <p:grpSp>
            <p:nvGrpSpPr>
              <p:cNvPr id="10" name="Group 9">
                <a:extLst>
                  <a:ext uri="{FF2B5EF4-FFF2-40B4-BE49-F238E27FC236}">
                    <a16:creationId xmlns:a16="http://schemas.microsoft.com/office/drawing/2014/main" id="{31542449-6C81-E844-B001-3C673948D710}"/>
                  </a:ext>
                </a:extLst>
              </p:cNvPr>
              <p:cNvGrpSpPr/>
              <p:nvPr/>
            </p:nvGrpSpPr>
            <p:grpSpPr>
              <a:xfrm>
                <a:off x="3352800" y="2552700"/>
                <a:ext cx="1143000" cy="1143000"/>
                <a:chOff x="3352800" y="2514600"/>
                <a:chExt cx="1143000" cy="1143000"/>
              </a:xfrm>
            </p:grpSpPr>
            <p:sp>
              <p:nvSpPr>
                <p:cNvPr id="7" name="Oval 6">
                  <a:extLst>
                    <a:ext uri="{FF2B5EF4-FFF2-40B4-BE49-F238E27FC236}">
                      <a16:creationId xmlns:a16="http://schemas.microsoft.com/office/drawing/2014/main" id="{7FF924AD-9794-A447-8254-5FEB68ABDF1B}"/>
                    </a:ext>
                  </a:extLst>
                </p:cNvPr>
                <p:cNvSpPr/>
                <p:nvPr/>
              </p:nvSpPr>
              <p:spPr bwMode="auto">
                <a:xfrm>
                  <a:off x="3352800" y="2514600"/>
                  <a:ext cx="1143000" cy="1143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6" name="Oval 5">
                  <a:extLst>
                    <a:ext uri="{FF2B5EF4-FFF2-40B4-BE49-F238E27FC236}">
                      <a16:creationId xmlns:a16="http://schemas.microsoft.com/office/drawing/2014/main" id="{79B8A136-C4F1-3C49-A399-850F64F78087}"/>
                    </a:ext>
                  </a:extLst>
                </p:cNvPr>
                <p:cNvSpPr/>
                <p:nvPr/>
              </p:nvSpPr>
              <p:spPr bwMode="auto">
                <a:xfrm>
                  <a:off x="3429000" y="2590800"/>
                  <a:ext cx="990600" cy="9906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4" name="Oval 3">
                  <a:extLst>
                    <a:ext uri="{FF2B5EF4-FFF2-40B4-BE49-F238E27FC236}">
                      <a16:creationId xmlns:a16="http://schemas.microsoft.com/office/drawing/2014/main" id="{1580A914-366F-604B-99F3-679A9ECA30E7}"/>
                    </a:ext>
                  </a:extLst>
                </p:cNvPr>
                <p:cNvSpPr/>
                <p:nvPr/>
              </p:nvSpPr>
              <p:spPr bwMode="auto">
                <a:xfrm>
                  <a:off x="3581400" y="2743200"/>
                  <a:ext cx="685800" cy="6858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5" name="Oval 4">
                  <a:extLst>
                    <a:ext uri="{FF2B5EF4-FFF2-40B4-BE49-F238E27FC236}">
                      <a16:creationId xmlns:a16="http://schemas.microsoft.com/office/drawing/2014/main" id="{5C3AA5AE-EB5C-304E-B20A-55B4B0EE93BD}"/>
                    </a:ext>
                  </a:extLst>
                </p:cNvPr>
                <p:cNvSpPr/>
                <p:nvPr/>
              </p:nvSpPr>
              <p:spPr bwMode="auto">
                <a:xfrm>
                  <a:off x="3733800" y="2895600"/>
                  <a:ext cx="381000" cy="38100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grpSp>
          <p:cxnSp>
            <p:nvCxnSpPr>
              <p:cNvPr id="9" name="Straight Connector 8">
                <a:extLst>
                  <a:ext uri="{FF2B5EF4-FFF2-40B4-BE49-F238E27FC236}">
                    <a16:creationId xmlns:a16="http://schemas.microsoft.com/office/drawing/2014/main" id="{F2302CC6-4FB2-A346-AE6B-2E62EEF9943A}"/>
                  </a:ext>
                </a:extLst>
              </p:cNvPr>
              <p:cNvCxnSpPr/>
              <p:nvPr/>
            </p:nvCxnSpPr>
            <p:spPr bwMode="auto">
              <a:xfrm>
                <a:off x="2952750" y="3124200"/>
                <a:ext cx="19050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2" name="Straight Connector 11">
                <a:extLst>
                  <a:ext uri="{FF2B5EF4-FFF2-40B4-BE49-F238E27FC236}">
                    <a16:creationId xmlns:a16="http://schemas.microsoft.com/office/drawing/2014/main" id="{1926C718-E9FC-FF4E-A17B-63B40E5B7FF7}"/>
                  </a:ext>
                </a:extLst>
              </p:cNvPr>
              <p:cNvCxnSpPr/>
              <p:nvPr/>
            </p:nvCxnSpPr>
            <p:spPr bwMode="auto">
              <a:xfrm>
                <a:off x="3924300" y="2133600"/>
                <a:ext cx="0" cy="182880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
          <p:nvSpPr>
            <p:cNvPr id="14" name="Rectangle 13">
              <a:extLst>
                <a:ext uri="{FF2B5EF4-FFF2-40B4-BE49-F238E27FC236}">
                  <a16:creationId xmlns:a16="http://schemas.microsoft.com/office/drawing/2014/main" id="{52688A16-4191-834C-A09D-C548CB92664C}"/>
                </a:ext>
              </a:extLst>
            </p:cNvPr>
            <p:cNvSpPr/>
            <p:nvPr/>
          </p:nvSpPr>
          <p:spPr bwMode="auto">
            <a:xfrm flipH="1">
              <a:off x="4450081" y="762000"/>
              <a:ext cx="45719" cy="47345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pitchFamily="-106" charset="0"/>
              </a:endParaRPr>
            </a:p>
          </p:txBody>
        </p:sp>
        <p:sp>
          <p:nvSpPr>
            <p:cNvPr id="15" name="TextBox 14">
              <a:extLst>
                <a:ext uri="{FF2B5EF4-FFF2-40B4-BE49-F238E27FC236}">
                  <a16:creationId xmlns:a16="http://schemas.microsoft.com/office/drawing/2014/main" id="{16BC4FD7-1947-DD4B-898C-DD40C58B43EC}"/>
                </a:ext>
              </a:extLst>
            </p:cNvPr>
            <p:cNvSpPr txBox="1"/>
            <p:nvPr/>
          </p:nvSpPr>
          <p:spPr>
            <a:xfrm>
              <a:off x="4526281" y="685800"/>
              <a:ext cx="1016432" cy="523220"/>
            </a:xfrm>
            <a:prstGeom prst="rect">
              <a:avLst/>
            </a:prstGeom>
            <a:noFill/>
          </p:spPr>
          <p:txBody>
            <a:bodyPr wrap="none" rtlCol="0">
              <a:spAutoFit/>
            </a:bodyPr>
            <a:lstStyle/>
            <a:p>
              <a:r>
                <a:rPr lang="en-US" sz="1400" dirty="0">
                  <a:solidFill>
                    <a:srgbClr val="00B050"/>
                  </a:solidFill>
                </a:rPr>
                <a:t>Weighting </a:t>
              </a:r>
            </a:p>
            <a:p>
              <a:r>
                <a:rPr lang="en-US" sz="1400" dirty="0">
                  <a:solidFill>
                    <a:srgbClr val="00B050"/>
                  </a:solidFill>
                </a:rPr>
                <a:t>Function</a:t>
              </a:r>
            </a:p>
          </p:txBody>
        </p:sp>
        <p:cxnSp>
          <p:nvCxnSpPr>
            <p:cNvPr id="17" name="Straight Arrow Connector 16">
              <a:extLst>
                <a:ext uri="{FF2B5EF4-FFF2-40B4-BE49-F238E27FC236}">
                  <a16:creationId xmlns:a16="http://schemas.microsoft.com/office/drawing/2014/main" id="{1D29DA95-8B6B-3944-804C-86CDDB57A7C6}"/>
                </a:ext>
              </a:extLst>
            </p:cNvPr>
            <p:cNvCxnSpPr/>
            <p:nvPr/>
          </p:nvCxnSpPr>
          <p:spPr bwMode="auto">
            <a:xfrm flipV="1">
              <a:off x="3905250" y="2133600"/>
              <a:ext cx="567690" cy="9906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8" name="TextBox 17">
              <a:extLst>
                <a:ext uri="{FF2B5EF4-FFF2-40B4-BE49-F238E27FC236}">
                  <a16:creationId xmlns:a16="http://schemas.microsoft.com/office/drawing/2014/main" id="{A91E08E4-2AB2-654E-8A05-960A4627CB46}"/>
                </a:ext>
              </a:extLst>
            </p:cNvPr>
            <p:cNvSpPr txBox="1"/>
            <p:nvPr/>
          </p:nvSpPr>
          <p:spPr>
            <a:xfrm>
              <a:off x="4013646" y="3657600"/>
              <a:ext cx="389850" cy="369332"/>
            </a:xfrm>
            <a:prstGeom prst="rect">
              <a:avLst/>
            </a:prstGeom>
            <a:noFill/>
          </p:spPr>
          <p:txBody>
            <a:bodyPr wrap="none" rtlCol="0">
              <a:spAutoFit/>
            </a:bodyPr>
            <a:lstStyle/>
            <a:p>
              <a:r>
                <a:rPr lang="en-US" sz="1800" dirty="0" err="1"/>
                <a:t>q</a:t>
              </a:r>
              <a:r>
                <a:rPr lang="en-US" sz="1800" baseline="-25000" dirty="0" err="1"/>
                <a:t>x</a:t>
              </a:r>
              <a:endParaRPr lang="en-US" sz="1600" dirty="0"/>
            </a:p>
          </p:txBody>
        </p:sp>
        <p:cxnSp>
          <p:nvCxnSpPr>
            <p:cNvPr id="20" name="Straight Arrow Connector 19">
              <a:extLst>
                <a:ext uri="{FF2B5EF4-FFF2-40B4-BE49-F238E27FC236}">
                  <a16:creationId xmlns:a16="http://schemas.microsoft.com/office/drawing/2014/main" id="{C147B3BA-04E7-D04A-A386-EAF9A5DCFFD4}"/>
                </a:ext>
              </a:extLst>
            </p:cNvPr>
            <p:cNvCxnSpPr/>
            <p:nvPr/>
          </p:nvCxnSpPr>
          <p:spPr bwMode="auto">
            <a:xfrm>
              <a:off x="4251137" y="3810000"/>
              <a:ext cx="19894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5E129848-FE15-1841-9159-5FF38F78BCE9}"/>
                </a:ext>
              </a:extLst>
            </p:cNvPr>
            <p:cNvCxnSpPr>
              <a:cxnSpLocks/>
            </p:cNvCxnSpPr>
            <p:nvPr/>
          </p:nvCxnSpPr>
          <p:spPr bwMode="auto">
            <a:xfrm flipH="1">
              <a:off x="3911154" y="3826877"/>
              <a:ext cx="2798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TextBox 24">
              <a:extLst>
                <a:ext uri="{FF2B5EF4-FFF2-40B4-BE49-F238E27FC236}">
                  <a16:creationId xmlns:a16="http://schemas.microsoft.com/office/drawing/2014/main" id="{C822A92B-671B-A644-AF2C-8CCDBAB9D5A7}"/>
                </a:ext>
              </a:extLst>
            </p:cNvPr>
            <p:cNvSpPr txBox="1"/>
            <p:nvPr/>
          </p:nvSpPr>
          <p:spPr>
            <a:xfrm>
              <a:off x="4597400" y="2442746"/>
              <a:ext cx="367408" cy="338554"/>
            </a:xfrm>
            <a:prstGeom prst="rect">
              <a:avLst/>
            </a:prstGeom>
            <a:noFill/>
          </p:spPr>
          <p:txBody>
            <a:bodyPr wrap="none" rtlCol="0">
              <a:spAutoFit/>
            </a:bodyPr>
            <a:lstStyle/>
            <a:p>
              <a:r>
                <a:rPr lang="en-US" sz="1600" dirty="0" err="1"/>
                <a:t>q</a:t>
              </a:r>
              <a:r>
                <a:rPr lang="en-US" sz="1600" baseline="-25000" dirty="0" err="1"/>
                <a:t>y</a:t>
              </a:r>
              <a:endParaRPr lang="en-US" sz="1600" dirty="0"/>
            </a:p>
          </p:txBody>
        </p:sp>
        <p:cxnSp>
          <p:nvCxnSpPr>
            <p:cNvPr id="29" name="Straight Connector 28">
              <a:extLst>
                <a:ext uri="{FF2B5EF4-FFF2-40B4-BE49-F238E27FC236}">
                  <a16:creationId xmlns:a16="http://schemas.microsoft.com/office/drawing/2014/main" id="{D0467E08-4E33-4C49-8AE0-8E0311E224F5}"/>
                </a:ext>
              </a:extLst>
            </p:cNvPr>
            <p:cNvCxnSpPr/>
            <p:nvPr/>
          </p:nvCxnSpPr>
          <p:spPr bwMode="auto">
            <a:xfrm>
              <a:off x="4526281" y="2133600"/>
              <a:ext cx="331469"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Arrow Connector 30">
              <a:extLst>
                <a:ext uri="{FF2B5EF4-FFF2-40B4-BE49-F238E27FC236}">
                  <a16:creationId xmlns:a16="http://schemas.microsoft.com/office/drawing/2014/main" id="{0F08B3B5-498E-7C43-B617-1B8D2CC950BF}"/>
                </a:ext>
              </a:extLst>
            </p:cNvPr>
            <p:cNvCxnSpPr>
              <a:stCxn id="25" idx="0"/>
            </p:cNvCxnSpPr>
            <p:nvPr/>
          </p:nvCxnSpPr>
          <p:spPr bwMode="auto">
            <a:xfrm flipV="1">
              <a:off x="4781104" y="2133600"/>
              <a:ext cx="0" cy="3091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3" name="Straight Arrow Connector 32">
              <a:extLst>
                <a:ext uri="{FF2B5EF4-FFF2-40B4-BE49-F238E27FC236}">
                  <a16:creationId xmlns:a16="http://schemas.microsoft.com/office/drawing/2014/main" id="{06EB6104-1BC0-1747-8100-1565C05A46C2}"/>
                </a:ext>
              </a:extLst>
            </p:cNvPr>
            <p:cNvCxnSpPr>
              <a:stCxn id="25" idx="2"/>
            </p:cNvCxnSpPr>
            <p:nvPr/>
          </p:nvCxnSpPr>
          <p:spPr bwMode="auto">
            <a:xfrm>
              <a:off x="4781104" y="2781300"/>
              <a:ext cx="0" cy="3429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F3FA154-0498-8343-A0B4-54FFB5E4A6C3}"/>
                  </a:ext>
                </a:extLst>
              </p:cNvPr>
              <p:cNvSpPr txBox="1"/>
              <p:nvPr/>
            </p:nvSpPr>
            <p:spPr>
              <a:xfrm>
                <a:off x="687857" y="739388"/>
                <a:ext cx="5808193" cy="922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rPr>
                            <m:t>𝑯</m:t>
                          </m:r>
                        </m:sub>
                      </m:sSub>
                      <m:d>
                        <m:dPr>
                          <m:ctrlPr>
                            <a:rPr lang="en-US" b="1" i="1" smtClean="0">
                              <a:solidFill>
                                <a:schemeClr val="accent1">
                                  <a:lumMod val="50000"/>
                                </a:schemeClr>
                              </a:solidFill>
                              <a:latin typeface="Cambria Math" panose="02040503050406030204" pitchFamily="18" charset="0"/>
                            </a:rPr>
                          </m:ctrlPr>
                        </m:dPr>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Sub>
                        </m:e>
                      </m:d>
                      <m:r>
                        <a:rPr lang="en-US" b="1" i="1" smtClean="0">
                          <a:solidFill>
                            <a:schemeClr val="accent1">
                              <a:lumMod val="50000"/>
                            </a:schemeClr>
                          </a:solidFill>
                          <a:latin typeface="Cambria Math" panose="02040503050406030204" pitchFamily="18" charset="0"/>
                        </a:rPr>
                        <m:t>=</m:t>
                      </m:r>
                      <m:nary>
                        <m:naryPr>
                          <m:ctrlPr>
                            <a:rPr lang="en-US" b="1" i="1" smtClean="0">
                              <a:solidFill>
                                <a:schemeClr val="accent1">
                                  <a:lumMod val="50000"/>
                                </a:schemeClr>
                              </a:solidFill>
                              <a:latin typeface="Cambria Math" panose="02040503050406030204" pitchFamily="18" charset="0"/>
                            </a:rPr>
                          </m:ctrlPr>
                        </m:naryPr>
                        <m:sub>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sub>
                        <m:sup>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ea typeface="Cambria Math" panose="02040503050406030204" pitchFamily="18" charset="0"/>
                                </a:rPr>
                                <m:t>∆</m:t>
                              </m:r>
                              <m:r>
                                <a:rPr lang="en-US" i="1">
                                  <a:solidFill>
                                    <a:schemeClr val="accent1">
                                      <a:lumMod val="50000"/>
                                    </a:schemeClr>
                                  </a:solidFill>
                                  <a:latin typeface="Cambria Math" panose="02040503050406030204" pitchFamily="18" charset="0"/>
                                  <a:ea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Sub>
                        </m:sup>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𝑷</m:t>
                              </m:r>
                            </m:e>
                            <m:sub>
                              <m:r>
                                <a:rPr lang="en-US" b="1" i="1" smtClean="0">
                                  <a:solidFill>
                                    <a:schemeClr val="accent1">
                                      <a:lumMod val="50000"/>
                                    </a:schemeClr>
                                  </a:solidFill>
                                  <a:latin typeface="Cambria Math" panose="02040503050406030204" pitchFamily="18" charset="0"/>
                                </a:rPr>
                                <m:t>𝑯</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ea typeface="Cambria Math" panose="02040503050406030204" pitchFamily="18" charset="0"/>
                                </a:rPr>
                                <m:t>𝝀</m:t>
                              </m:r>
                            </m:sub>
                          </m:sSub>
                          <m:d>
                            <m:dPr>
                              <m:ctrlPr>
                                <a:rPr lang="en-US" b="1" i="1" smtClean="0">
                                  <a:solidFill>
                                    <a:schemeClr val="accent1">
                                      <a:lumMod val="50000"/>
                                    </a:schemeClr>
                                  </a:solidFill>
                                  <a:latin typeface="Cambria Math" panose="02040503050406030204" pitchFamily="18" charset="0"/>
                                </a:rPr>
                              </m:ctrlPr>
                            </m:dPr>
                            <m:e>
                              <m:rad>
                                <m:radPr>
                                  <m:degHide m:val="on"/>
                                  <m:ctrlPr>
                                    <a:rPr lang="en-US" b="1" i="1" smtClean="0">
                                      <a:solidFill>
                                        <a:schemeClr val="accent1">
                                          <a:lumMod val="50000"/>
                                        </a:schemeClr>
                                      </a:solidFill>
                                      <a:latin typeface="Cambria Math" panose="02040503050406030204" pitchFamily="18" charset="0"/>
                                    </a:rPr>
                                  </m:ctrlPr>
                                </m:radPr>
                                <m:deg/>
                                <m:e>
                                  <m:sSubSup>
                                    <m:sSubSupPr>
                                      <m:ctrlPr>
                                        <a:rPr lang="en-US" b="1" i="1" smtClean="0">
                                          <a:solidFill>
                                            <a:schemeClr val="accent1">
                                              <a:lumMod val="50000"/>
                                            </a:schemeClr>
                                          </a:solidFill>
                                          <a:latin typeface="Cambria Math" panose="02040503050406030204" pitchFamily="18" charset="0"/>
                                        </a:rPr>
                                      </m:ctrlPr>
                                    </m:sSubSup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up>
                                      <m:r>
                                        <a:rPr lang="en-US" b="1" i="1" smtClean="0">
                                          <a:solidFill>
                                            <a:schemeClr val="accent1">
                                              <a:lumMod val="50000"/>
                                            </a:schemeClr>
                                          </a:solidFill>
                                          <a:latin typeface="Cambria Math" panose="02040503050406030204" pitchFamily="18" charset="0"/>
                                        </a:rPr>
                                        <m:t>𝟐</m:t>
                                      </m:r>
                                    </m:sup>
                                  </m:sSubSup>
                                  <m:r>
                                    <a:rPr lang="en-US" b="1" i="1" smtClean="0">
                                      <a:solidFill>
                                        <a:schemeClr val="accent1">
                                          <a:lumMod val="50000"/>
                                        </a:schemeClr>
                                      </a:solidFill>
                                      <a:latin typeface="Cambria Math" panose="02040503050406030204" pitchFamily="18" charset="0"/>
                                    </a:rPr>
                                    <m:t>+</m:t>
                                  </m:r>
                                  <m:sSubSup>
                                    <m:sSubSupPr>
                                      <m:ctrlPr>
                                        <a:rPr lang="en-US" i="1">
                                          <a:solidFill>
                                            <a:schemeClr val="accent1">
                                              <a:lumMod val="50000"/>
                                            </a:schemeClr>
                                          </a:solidFill>
                                          <a:latin typeface="Cambria Math" panose="02040503050406030204" pitchFamily="18" charset="0"/>
                                        </a:rPr>
                                      </m:ctrlPr>
                                    </m:sSubSupPr>
                                    <m:e>
                                      <m:r>
                                        <a:rPr lang="en-US" i="1">
                                          <a:solidFill>
                                            <a:schemeClr val="accent1">
                                              <a:lumMod val="50000"/>
                                            </a:schemeClr>
                                          </a:solidFill>
                                          <a:latin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up>
                                      <m:r>
                                        <a:rPr lang="en-US" i="1">
                                          <a:solidFill>
                                            <a:schemeClr val="accent1">
                                              <a:lumMod val="50000"/>
                                            </a:schemeClr>
                                          </a:solidFill>
                                          <a:latin typeface="Cambria Math" panose="02040503050406030204" pitchFamily="18" charset="0"/>
                                        </a:rPr>
                                        <m:t>𝟐</m:t>
                                      </m:r>
                                    </m:sup>
                                  </m:sSubSup>
                                </m:e>
                              </m:rad>
                            </m:e>
                          </m:d>
                          <m:r>
                            <a:rPr lang="en-US" b="1" i="1" smtClean="0">
                              <a:solidFill>
                                <a:schemeClr val="accent1">
                                  <a:lumMod val="50000"/>
                                </a:schemeClr>
                              </a:solidFill>
                              <a:latin typeface="Cambria Math" panose="02040503050406030204" pitchFamily="18" charset="0"/>
                            </a:rPr>
                            <m:t>𝒅</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e>
                      </m:nary>
                    </m:oMath>
                  </m:oMathPara>
                </a14:m>
                <a:endParaRPr lang="en-US" dirty="0"/>
              </a:p>
            </p:txBody>
          </p:sp>
        </mc:Choice>
        <mc:Fallback xmlns="">
          <p:sp>
            <p:nvSpPr>
              <p:cNvPr id="37" name="TextBox 36">
                <a:extLst>
                  <a:ext uri="{FF2B5EF4-FFF2-40B4-BE49-F238E27FC236}">
                    <a16:creationId xmlns:a16="http://schemas.microsoft.com/office/drawing/2014/main" id="{5F3FA154-0498-8343-A0B4-54FFB5E4A6C3}"/>
                  </a:ext>
                </a:extLst>
              </p:cNvPr>
              <p:cNvSpPr txBox="1">
                <a:spLocks noRot="1" noChangeAspect="1" noMove="1" noResize="1" noEditPoints="1" noAdjustHandles="1" noChangeArrowheads="1" noChangeShapeType="1" noTextEdit="1"/>
              </p:cNvSpPr>
              <p:nvPr/>
            </p:nvSpPr>
            <p:spPr>
              <a:xfrm>
                <a:off x="687857" y="739388"/>
                <a:ext cx="5808193" cy="922688"/>
              </a:xfrm>
              <a:prstGeom prst="rect">
                <a:avLst/>
              </a:prstGeom>
              <a:blipFill>
                <a:blip r:embed="rId2"/>
                <a:stretch>
                  <a:fillRect t="-162162" b="-2310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D7BCFD8-49B3-E54D-83AC-16C39465CA61}"/>
                  </a:ext>
                </a:extLst>
              </p:cNvPr>
              <p:cNvSpPr txBox="1"/>
              <p:nvPr/>
            </p:nvSpPr>
            <p:spPr>
              <a:xfrm>
                <a:off x="713257" y="4024276"/>
                <a:ext cx="5445850" cy="884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𝑰</m:t>
                          </m:r>
                        </m:e>
                        <m:sub>
                          <m:r>
                            <a:rPr lang="en-US" b="1" i="1" smtClean="0">
                              <a:solidFill>
                                <a:schemeClr val="accent2">
                                  <a:lumMod val="50000"/>
                                </a:schemeClr>
                              </a:solidFill>
                              <a:latin typeface="Cambria Math" panose="02040503050406030204" pitchFamily="18" charset="0"/>
                            </a:rPr>
                            <m:t>𝑺</m:t>
                          </m:r>
                        </m:sub>
                      </m:sSub>
                      <m:d>
                        <m:dPr>
                          <m:ctrlPr>
                            <a:rPr lang="en-US" b="1" i="1" smtClean="0">
                              <a:solidFill>
                                <a:schemeClr val="accent2">
                                  <a:lumMod val="50000"/>
                                </a:schemeClr>
                              </a:solidFill>
                              <a:latin typeface="Cambria Math" panose="02040503050406030204" pitchFamily="18" charset="0"/>
                            </a:rPr>
                          </m:ctrlPr>
                        </m:dPr>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𝒙</m:t>
                              </m:r>
                            </m:sub>
                          </m:sSub>
                        </m:e>
                      </m:d>
                      <m:r>
                        <a:rPr lang="en-US" b="1" i="1" smtClean="0">
                          <a:solidFill>
                            <a:schemeClr val="accent2">
                              <a:lumMod val="50000"/>
                            </a:schemeClr>
                          </a:solidFill>
                          <a:latin typeface="Cambria Math" panose="02040503050406030204" pitchFamily="18" charset="0"/>
                        </a:rPr>
                        <m:t>=</m:t>
                      </m:r>
                      <m:nary>
                        <m:naryPr>
                          <m:ctrlPr>
                            <a:rPr lang="en-US" b="1" i="1" smtClean="0">
                              <a:solidFill>
                                <a:schemeClr val="accent2">
                                  <a:lumMod val="50000"/>
                                </a:schemeClr>
                              </a:solidFill>
                              <a:latin typeface="Cambria Math" panose="02040503050406030204" pitchFamily="18" charset="0"/>
                            </a:rPr>
                          </m:ctrlPr>
                        </m:naryPr>
                        <m:sub>
                          <m:r>
                            <m:rPr>
                              <m:brk m:alnAt="23"/>
                            </m:rPr>
                            <a:rPr lang="en-US" b="1" i="1" smtClean="0">
                              <a:solidFill>
                                <a:schemeClr val="accent2">
                                  <a:lumMod val="50000"/>
                                </a:schemeClr>
                              </a:solidFill>
                              <a:latin typeface="Cambria Math" panose="02040503050406030204" pitchFamily="18" charset="0"/>
                            </a:rPr>
                            <m:t>−</m:t>
                          </m:r>
                          <m:r>
                            <a:rPr lang="en-US" b="1" i="1" smtClean="0">
                              <a:solidFill>
                                <a:schemeClr val="accent2">
                                  <a:lumMod val="50000"/>
                                </a:schemeClr>
                              </a:solidFill>
                              <a:latin typeface="Cambria Math" panose="02040503050406030204" pitchFamily="18" charset="0"/>
                              <a:ea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ea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ea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ea typeface="Cambria Math" panose="02040503050406030204" pitchFamily="18" charset="0"/>
                                </a:rPr>
                                <m:t>𝒙</m:t>
                              </m:r>
                            </m:sub>
                          </m:sSub>
                        </m:sub>
                        <m:sup>
                          <m:r>
                            <a:rPr lang="en-US" i="1">
                              <a:solidFill>
                                <a:schemeClr val="accent2">
                                  <a:lumMod val="50000"/>
                                </a:schemeClr>
                              </a:solidFill>
                              <a:latin typeface="Cambria Math" panose="02040503050406030204" pitchFamily="18" charset="0"/>
                              <a:ea typeface="Cambria Math" panose="02040503050406030204" pitchFamily="18" charset="0"/>
                            </a:rPr>
                            <m:t>∆</m:t>
                          </m:r>
                          <m:sSub>
                            <m:sSubPr>
                              <m:ctrlPr>
                                <a:rPr lang="en-US" i="1">
                                  <a:solidFill>
                                    <a:schemeClr val="accent2">
                                      <a:lumMod val="50000"/>
                                    </a:schemeClr>
                                  </a:solidFill>
                                  <a:latin typeface="Cambria Math" panose="02040503050406030204" pitchFamily="18" charset="0"/>
                                  <a:ea typeface="Cambria Math" panose="02040503050406030204" pitchFamily="18" charset="0"/>
                                </a:rPr>
                              </m:ctrlPr>
                            </m:sSubPr>
                            <m:e>
                              <m:r>
                                <a:rPr lang="en-US" i="1">
                                  <a:solidFill>
                                    <a:schemeClr val="accent2">
                                      <a:lumMod val="50000"/>
                                    </a:schemeClr>
                                  </a:solidFill>
                                  <a:latin typeface="Cambria Math" panose="02040503050406030204" pitchFamily="18" charset="0"/>
                                  <a:ea typeface="Cambria Math" panose="02040503050406030204" pitchFamily="18" charset="0"/>
                                </a:rPr>
                                <m:t>𝒒</m:t>
                              </m:r>
                            </m:e>
                            <m:sub>
                              <m:r>
                                <a:rPr lang="en-US" i="1">
                                  <a:solidFill>
                                    <a:schemeClr val="accent2">
                                      <a:lumMod val="50000"/>
                                    </a:schemeClr>
                                  </a:solidFill>
                                  <a:latin typeface="Cambria Math" panose="02040503050406030204" pitchFamily="18" charset="0"/>
                                  <a:ea typeface="Cambria Math" panose="02040503050406030204" pitchFamily="18" charset="0"/>
                                </a:rPr>
                                <m:t>𝒙</m:t>
                              </m:r>
                            </m:sub>
                          </m:sSub>
                        </m:sup>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𝑷</m:t>
                              </m:r>
                            </m:e>
                            <m:sub>
                              <m:r>
                                <a:rPr lang="en-US" b="1" i="1" smtClean="0">
                                  <a:solidFill>
                                    <a:schemeClr val="accent2">
                                      <a:lumMod val="50000"/>
                                    </a:schemeClr>
                                  </a:solidFill>
                                  <a:latin typeface="Cambria Math" panose="02040503050406030204" pitchFamily="18" charset="0"/>
                                </a:rPr>
                                <m:t>𝑾</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𝑰</m:t>
                              </m:r>
                            </m:e>
                            <m:sub>
                              <m:r>
                                <a:rPr lang="en-US" b="1" i="1" smtClean="0">
                                  <a:solidFill>
                                    <a:schemeClr val="accent2">
                                      <a:lumMod val="50000"/>
                                    </a:schemeClr>
                                  </a:solidFill>
                                  <a:latin typeface="Cambria Math" panose="02040503050406030204" pitchFamily="18" charset="0"/>
                                </a:rPr>
                                <m:t>𝑯</m:t>
                              </m:r>
                            </m:sub>
                          </m:sSub>
                          <m:d>
                            <m:dPr>
                              <m:ctrlPr>
                                <a:rPr lang="en-US" b="1" i="1" smtClean="0">
                                  <a:solidFill>
                                    <a:schemeClr val="accent2">
                                      <a:lumMod val="50000"/>
                                    </a:schemeClr>
                                  </a:solidFill>
                                  <a:latin typeface="Cambria Math" panose="02040503050406030204" pitchFamily="18" charset="0"/>
                                </a:rPr>
                              </m:ctrlPr>
                            </m:dPr>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𝒙</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e>
                          </m:d>
                          <m:r>
                            <a:rPr lang="en-US" b="1" i="1" smtClean="0">
                              <a:solidFill>
                                <a:schemeClr val="accent2">
                                  <a:lumMod val="50000"/>
                                </a:schemeClr>
                              </a:solidFill>
                              <a:latin typeface="Cambria Math" panose="02040503050406030204" pitchFamily="18" charset="0"/>
                            </a:rPr>
                            <m:t>𝒅</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e>
                      </m:nary>
                    </m:oMath>
                  </m:oMathPara>
                </a14:m>
                <a:endParaRPr lang="en-US" dirty="0"/>
              </a:p>
            </p:txBody>
          </p:sp>
        </mc:Choice>
        <mc:Fallback xmlns="">
          <p:sp>
            <p:nvSpPr>
              <p:cNvPr id="40" name="TextBox 39">
                <a:extLst>
                  <a:ext uri="{FF2B5EF4-FFF2-40B4-BE49-F238E27FC236}">
                    <a16:creationId xmlns:a16="http://schemas.microsoft.com/office/drawing/2014/main" id="{AD7BCFD8-49B3-E54D-83AC-16C39465CA61}"/>
                  </a:ext>
                </a:extLst>
              </p:cNvPr>
              <p:cNvSpPr txBox="1">
                <a:spLocks noRot="1" noChangeAspect="1" noMove="1" noResize="1" noEditPoints="1" noAdjustHandles="1" noChangeArrowheads="1" noChangeShapeType="1" noTextEdit="1"/>
              </p:cNvSpPr>
              <p:nvPr/>
            </p:nvSpPr>
            <p:spPr>
              <a:xfrm>
                <a:off x="713257" y="4024276"/>
                <a:ext cx="5445850" cy="884794"/>
              </a:xfrm>
              <a:prstGeom prst="rect">
                <a:avLst/>
              </a:prstGeom>
              <a:blipFill>
                <a:blip r:embed="rId3"/>
                <a:stretch>
                  <a:fillRect t="-169014" b="-246479"/>
                </a:stretch>
              </a:blipFill>
            </p:spPr>
            <p:txBody>
              <a:bodyPr/>
              <a:lstStyle/>
              <a:p>
                <a:r>
                  <a:rPr lang="en-US">
                    <a:noFill/>
                  </a:rPr>
                  <a:t> </a:t>
                </a:r>
              </a:p>
            </p:txBody>
          </p:sp>
        </mc:Fallback>
      </mc:AlternateContent>
      <p:sp>
        <p:nvSpPr>
          <p:cNvPr id="42" name="Footer Placeholder 41">
            <a:extLst>
              <a:ext uri="{FF2B5EF4-FFF2-40B4-BE49-F238E27FC236}">
                <a16:creationId xmlns:a16="http://schemas.microsoft.com/office/drawing/2014/main" id="{81811BF2-2723-CF49-B638-DD50C6541445}"/>
              </a:ext>
            </a:extLst>
          </p:cNvPr>
          <p:cNvSpPr>
            <a:spLocks noGrp="1"/>
          </p:cNvSpPr>
          <p:nvPr>
            <p:ph type="ftr" sz="quarter" idx="12"/>
          </p:nvPr>
        </p:nvSpPr>
        <p:spPr/>
        <p:txBody>
          <a:bodyPr/>
          <a:lstStyle/>
          <a:p>
            <a:pPr>
              <a:defRPr/>
            </a:pPr>
            <a:endParaRPr lang="en-US"/>
          </a:p>
        </p:txBody>
      </p:sp>
      <p:sp>
        <p:nvSpPr>
          <p:cNvPr id="43" name="Slide Number Placeholder 42">
            <a:extLst>
              <a:ext uri="{FF2B5EF4-FFF2-40B4-BE49-F238E27FC236}">
                <a16:creationId xmlns:a16="http://schemas.microsoft.com/office/drawing/2014/main" id="{7DB68700-1D7F-814B-9E17-9076E295E644}"/>
              </a:ext>
            </a:extLst>
          </p:cNvPr>
          <p:cNvSpPr>
            <a:spLocks noGrp="1"/>
          </p:cNvSpPr>
          <p:nvPr>
            <p:ph type="sldNum" sz="quarter" idx="13"/>
          </p:nvPr>
        </p:nvSpPr>
        <p:spPr/>
        <p:txBody>
          <a:bodyPr/>
          <a:lstStyle/>
          <a:p>
            <a:fld id="{47D3CF2E-89FD-B742-80EA-E211124F3684}" type="slidenum">
              <a:rPr lang="en-US" altLang="en-US" smtClean="0"/>
              <a:pPr/>
              <a:t>5</a:t>
            </a:fld>
            <a:endParaRPr lang="en-US" altLang="en-US"/>
          </a:p>
        </p:txBody>
      </p:sp>
    </p:spTree>
    <p:extLst>
      <p:ext uri="{BB962C8B-B14F-4D97-AF65-F5344CB8AC3E}">
        <p14:creationId xmlns:p14="http://schemas.microsoft.com/office/powerpoint/2010/main" val="34477874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F8D289-AA07-084F-BF2C-FECFB763ED41}"/>
              </a:ext>
            </a:extLst>
          </p:cNvPr>
          <p:cNvSpPr txBox="1"/>
          <p:nvPr/>
        </p:nvSpPr>
        <p:spPr>
          <a:xfrm>
            <a:off x="838200" y="609590"/>
            <a:ext cx="6263574" cy="400110"/>
          </a:xfrm>
          <a:prstGeom prst="rect">
            <a:avLst/>
          </a:prstGeom>
          <a:noFill/>
        </p:spPr>
        <p:txBody>
          <a:bodyPr wrap="none" rtlCol="0">
            <a:spAutoFit/>
          </a:bodyPr>
          <a:lstStyle/>
          <a:p>
            <a:r>
              <a:rPr lang="en-US" sz="2000" dirty="0"/>
              <a:t>Smear sequentially: 1) wavelength, 2) height &amp; 3) width</a:t>
            </a:r>
          </a:p>
        </p:txBody>
      </p:sp>
      <p:grpSp>
        <p:nvGrpSpPr>
          <p:cNvPr id="13" name="Group 12">
            <a:extLst>
              <a:ext uri="{FF2B5EF4-FFF2-40B4-BE49-F238E27FC236}">
                <a16:creationId xmlns:a16="http://schemas.microsoft.com/office/drawing/2014/main" id="{D41DE6E4-A102-ED4B-A215-96C807156032}"/>
              </a:ext>
            </a:extLst>
          </p:cNvPr>
          <p:cNvGrpSpPr/>
          <p:nvPr/>
        </p:nvGrpSpPr>
        <p:grpSpPr>
          <a:xfrm>
            <a:off x="821703" y="1277082"/>
            <a:ext cx="6857074" cy="889539"/>
            <a:chOff x="457200" y="1828800"/>
            <a:chExt cx="6857074" cy="889539"/>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4AAA426-8A89-DF4E-B977-73A571FE9835}"/>
                    </a:ext>
                  </a:extLst>
                </p:cNvPr>
                <p:cNvSpPr txBox="1"/>
                <p:nvPr/>
              </p:nvSpPr>
              <p:spPr>
                <a:xfrm>
                  <a:off x="2209800" y="1828800"/>
                  <a:ext cx="5104474" cy="8895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𝑰</m:t>
                            </m:r>
                          </m:e>
                          <m:sub>
                            <m:r>
                              <a:rPr lang="en-US" i="1" smtClean="0">
                                <a:solidFill>
                                  <a:srgbClr val="FF0000"/>
                                </a:solidFill>
                                <a:latin typeface="Cambria Math" panose="02040503050406030204" pitchFamily="18" charset="0"/>
                                <a:ea typeface="Cambria Math" panose="02040503050406030204" pitchFamily="18" charset="0"/>
                              </a:rPr>
                              <m:t>𝝀</m:t>
                            </m:r>
                          </m:sub>
                        </m:sSub>
                        <m:d>
                          <m:dPr>
                            <m:ctrlPr>
                              <a:rPr lang="en-US" b="1" i="1" smtClean="0">
                                <a:solidFill>
                                  <a:srgbClr val="FF0000"/>
                                </a:solidFill>
                                <a:latin typeface="Cambria Math" panose="02040503050406030204" pitchFamily="18" charset="0"/>
                              </a:rPr>
                            </m:ctrlPr>
                          </m:dP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𝒒</m:t>
                                </m:r>
                              </m:e>
                              <m:sub>
                                <m:r>
                                  <a:rPr lang="en-US" b="1" i="1" smtClean="0">
                                    <a:solidFill>
                                      <a:srgbClr val="FF0000"/>
                                    </a:solidFill>
                                    <a:latin typeface="Cambria Math" panose="02040503050406030204" pitchFamily="18" charset="0"/>
                                  </a:rPr>
                                  <m:t>𝒙</m:t>
                                </m:r>
                              </m:sub>
                            </m:sSub>
                          </m:e>
                        </m:d>
                        <m:r>
                          <a:rPr lang="en-US" b="1" i="1" smtClean="0">
                            <a:solidFill>
                              <a:srgbClr val="FF0000"/>
                            </a:solidFill>
                            <a:latin typeface="Cambria Math" panose="02040503050406030204" pitchFamily="18" charset="0"/>
                          </a:rPr>
                          <m:t>=</m:t>
                        </m:r>
                        <m:nary>
                          <m:naryPr>
                            <m:ctrlPr>
                              <a:rPr lang="en-US" b="1" i="1" smtClean="0">
                                <a:solidFill>
                                  <a:srgbClr val="FF0000"/>
                                </a:solidFill>
                                <a:latin typeface="Cambria Math" panose="02040503050406030204" pitchFamily="18" charset="0"/>
                              </a:rPr>
                            </m:ctrlPr>
                          </m:naryPr>
                          <m:sub>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𝝀</m:t>
                                </m:r>
                              </m:e>
                              <m:sub>
                                <m:r>
                                  <a:rPr lang="en-US" b="1" i="1" smtClean="0">
                                    <a:solidFill>
                                      <a:srgbClr val="FF0000"/>
                                    </a:solidFill>
                                    <a:latin typeface="Cambria Math" panose="02040503050406030204" pitchFamily="18" charset="0"/>
                                  </a:rPr>
                                  <m:t>𝑳</m:t>
                                </m:r>
                              </m:sub>
                            </m:sSub>
                          </m:sub>
                          <m:sup>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𝝀</m:t>
                                </m:r>
                              </m:e>
                              <m:sub>
                                <m:r>
                                  <a:rPr lang="en-US" b="1" i="1" smtClean="0">
                                    <a:solidFill>
                                      <a:srgbClr val="FF0000"/>
                                    </a:solidFill>
                                    <a:latin typeface="Cambria Math" panose="02040503050406030204" pitchFamily="18" charset="0"/>
                                  </a:rPr>
                                  <m:t>𝑼</m:t>
                                </m:r>
                              </m:sub>
                            </m:sSub>
                          </m:sup>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𝑷</m:t>
                                </m:r>
                              </m:e>
                              <m:sub>
                                <m:r>
                                  <a:rPr lang="en-US" b="1" i="1" smtClean="0">
                                    <a:solidFill>
                                      <a:srgbClr val="FF0000"/>
                                    </a:solidFill>
                                    <a:latin typeface="Cambria Math" panose="02040503050406030204" pitchFamily="18" charset="0"/>
                                    <a:ea typeface="Cambria Math" panose="02040503050406030204" pitchFamily="18" charset="0"/>
                                  </a:rPr>
                                  <m:t>𝝀</m:t>
                                </m:r>
                              </m:sub>
                            </m:sSub>
                            <m:d>
                              <m:dPr>
                                <m:ctrlPr>
                                  <a:rPr lang="en-US" b="1" i="1" smtClean="0">
                                    <a:solidFill>
                                      <a:srgbClr val="FF0000"/>
                                    </a:solidFill>
                                    <a:latin typeface="Cambria Math" panose="02040503050406030204" pitchFamily="18" charset="0"/>
                                  </a:rPr>
                                </m:ctrlPr>
                              </m:dPr>
                              <m:e>
                                <m:r>
                                  <a:rPr lang="en-US" b="1" i="1" smtClean="0">
                                    <a:solidFill>
                                      <a:srgbClr val="FF0000"/>
                                    </a:solidFill>
                                    <a:latin typeface="Cambria Math" panose="02040503050406030204" pitchFamily="18" charset="0"/>
                                    <a:ea typeface="Cambria Math" panose="02040503050406030204" pitchFamily="18" charset="0"/>
                                  </a:rPr>
                                  <m:t>𝝀</m:t>
                                </m:r>
                              </m:e>
                            </m:d>
                            <m:r>
                              <a:rPr lang="en-US" b="1" i="1" smtClean="0">
                                <a:solidFill>
                                  <a:srgbClr val="FF0000"/>
                                </a:solidFill>
                                <a:latin typeface="Cambria Math" panose="02040503050406030204" pitchFamily="18" charset="0"/>
                                <a:ea typeface="Cambria Math" panose="02040503050406030204" pitchFamily="18" charset="0"/>
                              </a:rPr>
                              <m:t>𝑰</m:t>
                            </m:r>
                            <m:d>
                              <m:dPr>
                                <m:ctrlPr>
                                  <a:rPr lang="en-US" b="1" i="1" smtClean="0">
                                    <a:solidFill>
                                      <a:srgbClr val="FF0000"/>
                                    </a:solidFill>
                                    <a:latin typeface="Cambria Math" panose="02040503050406030204" pitchFamily="18" charset="0"/>
                                    <a:ea typeface="Cambria Math" panose="02040503050406030204" pitchFamily="18" charset="0"/>
                                  </a:rPr>
                                </m:ctrlPr>
                              </m:dPr>
                              <m:e>
                                <m:f>
                                  <m:fPr>
                                    <m:ctrlPr>
                                      <a:rPr lang="en-US" i="1">
                                        <a:solidFill>
                                          <a:srgbClr val="FF0000"/>
                                        </a:solidFill>
                                        <a:latin typeface="Cambria Math" panose="02040503050406030204" pitchFamily="18" charset="0"/>
                                        <a:ea typeface="Cambria Math" panose="02040503050406030204" pitchFamily="18" charset="0"/>
                                      </a:rPr>
                                    </m:ctrlPr>
                                  </m:fPr>
                                  <m:num>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𝒒</m:t>
                                        </m:r>
                                      </m:e>
                                      <m:sub>
                                        <m:r>
                                          <a:rPr lang="en-US" i="1">
                                            <a:solidFill>
                                              <a:srgbClr val="FF0000"/>
                                            </a:solidFill>
                                            <a:latin typeface="Cambria Math" panose="02040503050406030204" pitchFamily="18" charset="0"/>
                                            <a:ea typeface="Cambria Math" panose="02040503050406030204" pitchFamily="18" charset="0"/>
                                          </a:rPr>
                                          <m:t>𝒙</m:t>
                                        </m:r>
                                      </m:sub>
                                    </m:sSub>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𝝀</m:t>
                                        </m:r>
                                      </m:e>
                                      <m:sub>
                                        <m:r>
                                          <a:rPr lang="en-US" i="1">
                                            <a:solidFill>
                                              <a:srgbClr val="FF0000"/>
                                            </a:solidFill>
                                            <a:latin typeface="Cambria Math" panose="02040503050406030204" pitchFamily="18" charset="0"/>
                                            <a:ea typeface="Cambria Math" panose="02040503050406030204" pitchFamily="18" charset="0"/>
                                          </a:rPr>
                                          <m:t>𝟎</m:t>
                                        </m:r>
                                      </m:sub>
                                    </m:sSub>
                                  </m:num>
                                  <m:den>
                                    <m:r>
                                      <a:rPr lang="en-US" i="1">
                                        <a:solidFill>
                                          <a:srgbClr val="FF0000"/>
                                        </a:solidFill>
                                        <a:latin typeface="Cambria Math" panose="02040503050406030204" pitchFamily="18" charset="0"/>
                                        <a:ea typeface="Cambria Math" panose="02040503050406030204" pitchFamily="18" charset="0"/>
                                      </a:rPr>
                                      <m:t>𝝀</m:t>
                                    </m:r>
                                  </m:den>
                                </m:f>
                              </m:e>
                            </m:d>
                            <m:d>
                              <m:dPr>
                                <m:ctrlPr>
                                  <a:rPr lang="en-US" b="1" i="1" smtClean="0">
                                    <a:solidFill>
                                      <a:srgbClr val="FF0000"/>
                                    </a:solidFill>
                                    <a:latin typeface="Cambria Math" panose="02040503050406030204" pitchFamily="18" charset="0"/>
                                    <a:ea typeface="Cambria Math" panose="02040503050406030204" pitchFamily="18" charset="0"/>
                                  </a:rPr>
                                </m:ctrlPr>
                              </m:dPr>
                              <m:e>
                                <m:f>
                                  <m:fPr>
                                    <m:ctrlPr>
                                      <a:rPr lang="en-US" b="1" i="1" smtClean="0">
                                        <a:solidFill>
                                          <a:srgbClr val="FF0000"/>
                                        </a:solidFill>
                                        <a:latin typeface="Cambria Math" panose="02040503050406030204" pitchFamily="18" charset="0"/>
                                        <a:ea typeface="Cambria Math" panose="02040503050406030204" pitchFamily="18" charset="0"/>
                                      </a:rPr>
                                    </m:ctrlPr>
                                  </m:fPr>
                                  <m:num>
                                    <m:r>
                                      <a:rPr lang="en-US" b="1" i="1" smtClean="0">
                                        <a:solidFill>
                                          <a:srgbClr val="FF0000"/>
                                        </a:solidFill>
                                        <a:latin typeface="Cambria Math" panose="02040503050406030204" pitchFamily="18" charset="0"/>
                                        <a:ea typeface="Cambria Math" panose="02040503050406030204" pitchFamily="18" charset="0"/>
                                      </a:rPr>
                                      <m:t>𝝀</m:t>
                                    </m:r>
                                  </m:num>
                                  <m:den>
                                    <m:sSub>
                                      <m:sSubPr>
                                        <m:ctrlPr>
                                          <a:rPr lang="en-US" b="1" i="1" smtClean="0">
                                            <a:solidFill>
                                              <a:srgbClr val="FF0000"/>
                                            </a:solidFill>
                                            <a:latin typeface="Cambria Math" panose="02040503050406030204" pitchFamily="18" charset="0"/>
                                            <a:ea typeface="Cambria Math" panose="02040503050406030204" pitchFamily="18" charset="0"/>
                                          </a:rPr>
                                        </m:ctrlPr>
                                      </m:sSubPr>
                                      <m:e>
                                        <m:r>
                                          <a:rPr lang="en-US" b="1" i="1" smtClean="0">
                                            <a:solidFill>
                                              <a:srgbClr val="FF0000"/>
                                            </a:solidFill>
                                            <a:latin typeface="Cambria Math" panose="02040503050406030204" pitchFamily="18" charset="0"/>
                                            <a:ea typeface="Cambria Math" panose="02040503050406030204" pitchFamily="18" charset="0"/>
                                          </a:rPr>
                                          <m:t>𝝀</m:t>
                                        </m:r>
                                      </m:e>
                                      <m:sub>
                                        <m:r>
                                          <a:rPr lang="en-US" b="1" i="1" smtClean="0">
                                            <a:solidFill>
                                              <a:srgbClr val="FF0000"/>
                                            </a:solidFill>
                                            <a:latin typeface="Cambria Math" panose="02040503050406030204" pitchFamily="18" charset="0"/>
                                            <a:ea typeface="Cambria Math" panose="02040503050406030204" pitchFamily="18" charset="0"/>
                                          </a:rPr>
                                          <m:t>𝟎</m:t>
                                        </m:r>
                                      </m:sub>
                                    </m:sSub>
                                  </m:den>
                                </m:f>
                              </m:e>
                            </m:d>
                            <m:r>
                              <a:rPr lang="en-US" b="1" i="1" smtClean="0">
                                <a:solidFill>
                                  <a:srgbClr val="FF0000"/>
                                </a:solidFill>
                                <a:latin typeface="Cambria Math" panose="02040503050406030204" pitchFamily="18" charset="0"/>
                                <a:ea typeface="Cambria Math" panose="02040503050406030204" pitchFamily="18" charset="0"/>
                              </a:rPr>
                              <m:t>𝒅</m:t>
                            </m:r>
                            <m:r>
                              <a:rPr lang="en-US" b="1" i="1" smtClean="0">
                                <a:solidFill>
                                  <a:srgbClr val="FF0000"/>
                                </a:solidFill>
                                <a:latin typeface="Cambria Math" panose="02040503050406030204" pitchFamily="18" charset="0"/>
                                <a:ea typeface="Cambria Math" panose="02040503050406030204" pitchFamily="18" charset="0"/>
                              </a:rPr>
                              <m:t>𝝀</m:t>
                            </m:r>
                          </m:e>
                        </m:nary>
                      </m:oMath>
                    </m:oMathPara>
                  </a14:m>
                  <a:endParaRPr lang="en-US" dirty="0"/>
                </a:p>
              </p:txBody>
            </p:sp>
          </mc:Choice>
          <mc:Fallback xmlns="">
            <p:sp>
              <p:nvSpPr>
                <p:cNvPr id="5" name="TextBox 4">
                  <a:extLst>
                    <a:ext uri="{FF2B5EF4-FFF2-40B4-BE49-F238E27FC236}">
                      <a16:creationId xmlns:a16="http://schemas.microsoft.com/office/drawing/2014/main" id="{24AAA426-8A89-DF4E-B977-73A571FE9835}"/>
                    </a:ext>
                  </a:extLst>
                </p:cNvPr>
                <p:cNvSpPr txBox="1">
                  <a:spLocks noRot="1" noChangeAspect="1" noMove="1" noResize="1" noEditPoints="1" noAdjustHandles="1" noChangeArrowheads="1" noChangeShapeType="1" noTextEdit="1"/>
                </p:cNvSpPr>
                <p:nvPr/>
              </p:nvSpPr>
              <p:spPr>
                <a:xfrm>
                  <a:off x="2209800" y="1828800"/>
                  <a:ext cx="5104474" cy="889539"/>
                </a:xfrm>
                <a:prstGeom prst="rect">
                  <a:avLst/>
                </a:prstGeom>
                <a:blipFill>
                  <a:blip r:embed="rId2"/>
                  <a:stretch>
                    <a:fillRect t="-169014" b="-245070"/>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9389E44-F88E-254F-A56E-163CD66FEC39}"/>
                </a:ext>
              </a:extLst>
            </p:cNvPr>
            <p:cNvSpPr txBox="1"/>
            <p:nvPr/>
          </p:nvSpPr>
          <p:spPr>
            <a:xfrm>
              <a:off x="457200" y="2088903"/>
              <a:ext cx="1645963" cy="369332"/>
            </a:xfrm>
            <a:prstGeom prst="rect">
              <a:avLst/>
            </a:prstGeom>
            <a:noFill/>
          </p:spPr>
          <p:txBody>
            <a:bodyPr wrap="none" rtlCol="0">
              <a:spAutoFit/>
            </a:bodyPr>
            <a:lstStyle/>
            <a:p>
              <a:r>
                <a:rPr lang="en-US" sz="1800" dirty="0">
                  <a:solidFill>
                    <a:srgbClr val="FF0000"/>
                  </a:solidFill>
                </a:rPr>
                <a:t>{ Wavelength }</a:t>
              </a:r>
            </a:p>
          </p:txBody>
        </p:sp>
      </p:grpSp>
      <p:grpSp>
        <p:nvGrpSpPr>
          <p:cNvPr id="14" name="Group 13">
            <a:extLst>
              <a:ext uri="{FF2B5EF4-FFF2-40B4-BE49-F238E27FC236}">
                <a16:creationId xmlns:a16="http://schemas.microsoft.com/office/drawing/2014/main" id="{8985B8F3-5E7C-4B4F-B9E2-44E5A804CDC1}"/>
              </a:ext>
            </a:extLst>
          </p:cNvPr>
          <p:cNvGrpSpPr/>
          <p:nvPr/>
        </p:nvGrpSpPr>
        <p:grpSpPr>
          <a:xfrm>
            <a:off x="821703" y="2466846"/>
            <a:ext cx="7447986" cy="922688"/>
            <a:chOff x="421158" y="2895600"/>
            <a:chExt cx="7447986" cy="922688"/>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183D4DF-0ECB-6945-A4D4-F0BC3F55D80E}"/>
                    </a:ext>
                  </a:extLst>
                </p:cNvPr>
                <p:cNvSpPr txBox="1"/>
                <p:nvPr/>
              </p:nvSpPr>
              <p:spPr>
                <a:xfrm>
                  <a:off x="2060951" y="2895600"/>
                  <a:ext cx="5808193" cy="922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rPr>
                              <m:t>𝑯</m:t>
                            </m:r>
                          </m:sub>
                        </m:sSub>
                        <m:d>
                          <m:dPr>
                            <m:ctrlPr>
                              <a:rPr lang="en-US" b="1" i="1" smtClean="0">
                                <a:solidFill>
                                  <a:schemeClr val="accent1">
                                    <a:lumMod val="50000"/>
                                  </a:schemeClr>
                                </a:solidFill>
                                <a:latin typeface="Cambria Math" panose="02040503050406030204" pitchFamily="18" charset="0"/>
                              </a:rPr>
                            </m:ctrlPr>
                          </m:dPr>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Sub>
                          </m:e>
                        </m:d>
                        <m:r>
                          <a:rPr lang="en-US" b="1" i="1" smtClean="0">
                            <a:solidFill>
                              <a:schemeClr val="accent1">
                                <a:lumMod val="50000"/>
                              </a:schemeClr>
                            </a:solidFill>
                            <a:latin typeface="Cambria Math" panose="02040503050406030204" pitchFamily="18" charset="0"/>
                          </a:rPr>
                          <m:t>=</m:t>
                        </m:r>
                        <m:nary>
                          <m:naryPr>
                            <m:ctrlPr>
                              <a:rPr lang="en-US" b="1" i="1" smtClean="0">
                                <a:solidFill>
                                  <a:schemeClr val="accent1">
                                    <a:lumMod val="50000"/>
                                  </a:schemeClr>
                                </a:solidFill>
                                <a:latin typeface="Cambria Math" panose="02040503050406030204" pitchFamily="18" charset="0"/>
                              </a:rPr>
                            </m:ctrlPr>
                          </m:naryPr>
                          <m:sub>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sub>
                          <m:sup>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ea typeface="Cambria Math" panose="02040503050406030204" pitchFamily="18" charset="0"/>
                                  </a:rPr>
                                  <m:t>∆</m:t>
                                </m:r>
                                <m:r>
                                  <a:rPr lang="en-US" i="1">
                                    <a:solidFill>
                                      <a:schemeClr val="accent1">
                                        <a:lumMod val="50000"/>
                                      </a:schemeClr>
                                    </a:solidFill>
                                    <a:latin typeface="Cambria Math" panose="02040503050406030204" pitchFamily="18" charset="0"/>
                                    <a:ea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Sub>
                          </m:sup>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𝑷</m:t>
                                </m:r>
                              </m:e>
                              <m:sub>
                                <m:r>
                                  <a:rPr lang="en-US" b="1" i="1" smtClean="0">
                                    <a:solidFill>
                                      <a:schemeClr val="accent1">
                                        <a:lumMod val="50000"/>
                                      </a:schemeClr>
                                    </a:solidFill>
                                    <a:latin typeface="Cambria Math" panose="02040503050406030204" pitchFamily="18" charset="0"/>
                                  </a:rPr>
                                  <m:t>𝑯</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ea typeface="Cambria Math" panose="02040503050406030204" pitchFamily="18" charset="0"/>
                                  </a:rPr>
                                  <m:t>𝝀</m:t>
                                </m:r>
                              </m:sub>
                            </m:sSub>
                            <m:d>
                              <m:dPr>
                                <m:ctrlPr>
                                  <a:rPr lang="en-US" b="1" i="1" smtClean="0">
                                    <a:solidFill>
                                      <a:schemeClr val="accent1">
                                        <a:lumMod val="50000"/>
                                      </a:schemeClr>
                                    </a:solidFill>
                                    <a:latin typeface="Cambria Math" panose="02040503050406030204" pitchFamily="18" charset="0"/>
                                  </a:rPr>
                                </m:ctrlPr>
                              </m:dPr>
                              <m:e>
                                <m:rad>
                                  <m:radPr>
                                    <m:degHide m:val="on"/>
                                    <m:ctrlPr>
                                      <a:rPr lang="en-US" b="1" i="1" smtClean="0">
                                        <a:solidFill>
                                          <a:schemeClr val="accent1">
                                            <a:lumMod val="50000"/>
                                          </a:schemeClr>
                                        </a:solidFill>
                                        <a:latin typeface="Cambria Math" panose="02040503050406030204" pitchFamily="18" charset="0"/>
                                      </a:rPr>
                                    </m:ctrlPr>
                                  </m:radPr>
                                  <m:deg/>
                                  <m:e>
                                    <m:sSubSup>
                                      <m:sSubSupPr>
                                        <m:ctrlPr>
                                          <a:rPr lang="en-US" b="1" i="1" smtClean="0">
                                            <a:solidFill>
                                              <a:schemeClr val="accent1">
                                                <a:lumMod val="50000"/>
                                              </a:schemeClr>
                                            </a:solidFill>
                                            <a:latin typeface="Cambria Math" panose="02040503050406030204" pitchFamily="18" charset="0"/>
                                          </a:rPr>
                                        </m:ctrlPr>
                                      </m:sSubSup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up>
                                        <m:r>
                                          <a:rPr lang="en-US" b="1" i="1" smtClean="0">
                                            <a:solidFill>
                                              <a:schemeClr val="accent1">
                                                <a:lumMod val="50000"/>
                                              </a:schemeClr>
                                            </a:solidFill>
                                            <a:latin typeface="Cambria Math" panose="02040503050406030204" pitchFamily="18" charset="0"/>
                                          </a:rPr>
                                          <m:t>𝟐</m:t>
                                        </m:r>
                                      </m:sup>
                                    </m:sSubSup>
                                    <m:r>
                                      <a:rPr lang="en-US" b="1" i="1" smtClean="0">
                                        <a:solidFill>
                                          <a:schemeClr val="accent1">
                                            <a:lumMod val="50000"/>
                                          </a:schemeClr>
                                        </a:solidFill>
                                        <a:latin typeface="Cambria Math" panose="02040503050406030204" pitchFamily="18" charset="0"/>
                                      </a:rPr>
                                      <m:t>+</m:t>
                                    </m:r>
                                    <m:sSubSup>
                                      <m:sSubSupPr>
                                        <m:ctrlPr>
                                          <a:rPr lang="en-US" i="1">
                                            <a:solidFill>
                                              <a:schemeClr val="accent1">
                                                <a:lumMod val="50000"/>
                                              </a:schemeClr>
                                            </a:solidFill>
                                            <a:latin typeface="Cambria Math" panose="02040503050406030204" pitchFamily="18" charset="0"/>
                                          </a:rPr>
                                        </m:ctrlPr>
                                      </m:sSubSupPr>
                                      <m:e>
                                        <m:r>
                                          <a:rPr lang="en-US" i="1">
                                            <a:solidFill>
                                              <a:schemeClr val="accent1">
                                                <a:lumMod val="50000"/>
                                              </a:schemeClr>
                                            </a:solidFill>
                                            <a:latin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up>
                                        <m:r>
                                          <a:rPr lang="en-US" i="1">
                                            <a:solidFill>
                                              <a:schemeClr val="accent1">
                                                <a:lumMod val="50000"/>
                                              </a:schemeClr>
                                            </a:solidFill>
                                            <a:latin typeface="Cambria Math" panose="02040503050406030204" pitchFamily="18" charset="0"/>
                                          </a:rPr>
                                          <m:t>𝟐</m:t>
                                        </m:r>
                                      </m:sup>
                                    </m:sSubSup>
                                  </m:e>
                                </m:rad>
                              </m:e>
                            </m:d>
                            <m:r>
                              <a:rPr lang="en-US" b="1" i="1" smtClean="0">
                                <a:solidFill>
                                  <a:schemeClr val="accent1">
                                    <a:lumMod val="50000"/>
                                  </a:schemeClr>
                                </a:solidFill>
                                <a:latin typeface="Cambria Math" panose="02040503050406030204" pitchFamily="18" charset="0"/>
                              </a:rPr>
                              <m:t>𝒅</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e>
                        </m:nary>
                      </m:oMath>
                    </m:oMathPara>
                  </a14:m>
                  <a:endParaRPr lang="en-US" dirty="0"/>
                </a:p>
              </p:txBody>
            </p:sp>
          </mc:Choice>
          <mc:Fallback xmlns="">
            <p:sp>
              <p:nvSpPr>
                <p:cNvPr id="6" name="TextBox 5">
                  <a:extLst>
                    <a:ext uri="{FF2B5EF4-FFF2-40B4-BE49-F238E27FC236}">
                      <a16:creationId xmlns:a16="http://schemas.microsoft.com/office/drawing/2014/main" id="{9183D4DF-0ECB-6945-A4D4-F0BC3F55D80E}"/>
                    </a:ext>
                  </a:extLst>
                </p:cNvPr>
                <p:cNvSpPr txBox="1">
                  <a:spLocks noRot="1" noChangeAspect="1" noMove="1" noResize="1" noEditPoints="1" noAdjustHandles="1" noChangeArrowheads="1" noChangeShapeType="1" noTextEdit="1"/>
                </p:cNvSpPr>
                <p:nvPr/>
              </p:nvSpPr>
              <p:spPr>
                <a:xfrm>
                  <a:off x="2060951" y="2895600"/>
                  <a:ext cx="5808193" cy="922688"/>
                </a:xfrm>
                <a:prstGeom prst="rect">
                  <a:avLst/>
                </a:prstGeom>
                <a:blipFill>
                  <a:blip r:embed="rId3"/>
                  <a:stretch>
                    <a:fillRect t="-165753" b="-235616"/>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2801879-3D44-E849-8AB0-07F9C02227E7}"/>
                </a:ext>
              </a:extLst>
            </p:cNvPr>
            <p:cNvSpPr txBox="1"/>
            <p:nvPr/>
          </p:nvSpPr>
          <p:spPr>
            <a:xfrm>
              <a:off x="421158" y="3172278"/>
              <a:ext cx="1560042" cy="369332"/>
            </a:xfrm>
            <a:prstGeom prst="rect">
              <a:avLst/>
            </a:prstGeom>
            <a:noFill/>
          </p:spPr>
          <p:txBody>
            <a:bodyPr wrap="none" rtlCol="0">
              <a:spAutoFit/>
            </a:bodyPr>
            <a:lstStyle/>
            <a:p>
              <a:r>
                <a:rPr lang="en-US" sz="1800" dirty="0">
                  <a:solidFill>
                    <a:schemeClr val="accent1">
                      <a:lumMod val="50000"/>
                    </a:schemeClr>
                  </a:solidFill>
                </a:rPr>
                <a:t>{ Slit-Height }</a:t>
              </a:r>
            </a:p>
          </p:txBody>
        </p:sp>
      </p:grpSp>
      <p:grpSp>
        <p:nvGrpSpPr>
          <p:cNvPr id="15" name="Group 14">
            <a:extLst>
              <a:ext uri="{FF2B5EF4-FFF2-40B4-BE49-F238E27FC236}">
                <a16:creationId xmlns:a16="http://schemas.microsoft.com/office/drawing/2014/main" id="{5E0AA8E5-6C86-D946-9ADD-913366E347B2}"/>
              </a:ext>
            </a:extLst>
          </p:cNvPr>
          <p:cNvGrpSpPr/>
          <p:nvPr/>
        </p:nvGrpSpPr>
        <p:grpSpPr>
          <a:xfrm>
            <a:off x="838200" y="3689759"/>
            <a:ext cx="7122250" cy="884794"/>
            <a:chOff x="304800" y="4114800"/>
            <a:chExt cx="7122250" cy="884794"/>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3A8AF88-9BF8-DC43-9E03-D98EB26EC975}"/>
                    </a:ext>
                  </a:extLst>
                </p:cNvPr>
                <p:cNvSpPr txBox="1"/>
                <p:nvPr/>
              </p:nvSpPr>
              <p:spPr>
                <a:xfrm>
                  <a:off x="1981200" y="4114800"/>
                  <a:ext cx="5445850" cy="8847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𝑰</m:t>
                            </m:r>
                          </m:e>
                          <m:sub>
                            <m:r>
                              <a:rPr lang="en-US" b="1" i="1" smtClean="0">
                                <a:solidFill>
                                  <a:schemeClr val="accent2">
                                    <a:lumMod val="50000"/>
                                  </a:schemeClr>
                                </a:solidFill>
                                <a:latin typeface="Cambria Math" panose="02040503050406030204" pitchFamily="18" charset="0"/>
                              </a:rPr>
                              <m:t>𝑺</m:t>
                            </m:r>
                          </m:sub>
                        </m:sSub>
                        <m:d>
                          <m:dPr>
                            <m:ctrlPr>
                              <a:rPr lang="en-US" b="1" i="1" smtClean="0">
                                <a:solidFill>
                                  <a:schemeClr val="accent2">
                                    <a:lumMod val="50000"/>
                                  </a:schemeClr>
                                </a:solidFill>
                                <a:latin typeface="Cambria Math" panose="02040503050406030204" pitchFamily="18" charset="0"/>
                              </a:rPr>
                            </m:ctrlPr>
                          </m:dPr>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𝒙</m:t>
                                </m:r>
                              </m:sub>
                            </m:sSub>
                          </m:e>
                        </m:d>
                        <m:r>
                          <a:rPr lang="en-US" b="1" i="1" smtClean="0">
                            <a:solidFill>
                              <a:schemeClr val="accent2">
                                <a:lumMod val="50000"/>
                              </a:schemeClr>
                            </a:solidFill>
                            <a:latin typeface="Cambria Math" panose="02040503050406030204" pitchFamily="18" charset="0"/>
                          </a:rPr>
                          <m:t>=</m:t>
                        </m:r>
                        <m:nary>
                          <m:naryPr>
                            <m:ctrlPr>
                              <a:rPr lang="en-US" b="1" i="1" smtClean="0">
                                <a:solidFill>
                                  <a:schemeClr val="accent2">
                                    <a:lumMod val="50000"/>
                                  </a:schemeClr>
                                </a:solidFill>
                                <a:latin typeface="Cambria Math" panose="02040503050406030204" pitchFamily="18" charset="0"/>
                              </a:rPr>
                            </m:ctrlPr>
                          </m:naryPr>
                          <m:sub>
                            <m:r>
                              <m:rPr>
                                <m:brk m:alnAt="23"/>
                              </m:rPr>
                              <a:rPr lang="en-US" b="1" i="1" smtClean="0">
                                <a:solidFill>
                                  <a:schemeClr val="accent2">
                                    <a:lumMod val="50000"/>
                                  </a:schemeClr>
                                </a:solidFill>
                                <a:latin typeface="Cambria Math" panose="02040503050406030204" pitchFamily="18" charset="0"/>
                              </a:rPr>
                              <m:t>−</m:t>
                            </m:r>
                            <m:r>
                              <a:rPr lang="en-US" b="1" i="1" smtClean="0">
                                <a:solidFill>
                                  <a:schemeClr val="accent2">
                                    <a:lumMod val="50000"/>
                                  </a:schemeClr>
                                </a:solidFill>
                                <a:latin typeface="Cambria Math" panose="02040503050406030204" pitchFamily="18" charset="0"/>
                                <a:ea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ea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ea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ea typeface="Cambria Math" panose="02040503050406030204" pitchFamily="18" charset="0"/>
                                  </a:rPr>
                                  <m:t>𝒙</m:t>
                                </m:r>
                              </m:sub>
                            </m:sSub>
                          </m:sub>
                          <m:sup>
                            <m:r>
                              <a:rPr lang="en-US" i="1">
                                <a:solidFill>
                                  <a:schemeClr val="accent2">
                                    <a:lumMod val="50000"/>
                                  </a:schemeClr>
                                </a:solidFill>
                                <a:latin typeface="Cambria Math" panose="02040503050406030204" pitchFamily="18" charset="0"/>
                                <a:ea typeface="Cambria Math" panose="02040503050406030204" pitchFamily="18" charset="0"/>
                              </a:rPr>
                              <m:t>∆</m:t>
                            </m:r>
                            <m:sSub>
                              <m:sSubPr>
                                <m:ctrlPr>
                                  <a:rPr lang="en-US" i="1">
                                    <a:solidFill>
                                      <a:schemeClr val="accent2">
                                        <a:lumMod val="50000"/>
                                      </a:schemeClr>
                                    </a:solidFill>
                                    <a:latin typeface="Cambria Math" panose="02040503050406030204" pitchFamily="18" charset="0"/>
                                    <a:ea typeface="Cambria Math" panose="02040503050406030204" pitchFamily="18" charset="0"/>
                                  </a:rPr>
                                </m:ctrlPr>
                              </m:sSubPr>
                              <m:e>
                                <m:r>
                                  <a:rPr lang="en-US" i="1">
                                    <a:solidFill>
                                      <a:schemeClr val="accent2">
                                        <a:lumMod val="50000"/>
                                      </a:schemeClr>
                                    </a:solidFill>
                                    <a:latin typeface="Cambria Math" panose="02040503050406030204" pitchFamily="18" charset="0"/>
                                    <a:ea typeface="Cambria Math" panose="02040503050406030204" pitchFamily="18" charset="0"/>
                                  </a:rPr>
                                  <m:t>𝒒</m:t>
                                </m:r>
                              </m:e>
                              <m:sub>
                                <m:r>
                                  <a:rPr lang="en-US" i="1">
                                    <a:solidFill>
                                      <a:schemeClr val="accent2">
                                        <a:lumMod val="50000"/>
                                      </a:schemeClr>
                                    </a:solidFill>
                                    <a:latin typeface="Cambria Math" panose="02040503050406030204" pitchFamily="18" charset="0"/>
                                    <a:ea typeface="Cambria Math" panose="02040503050406030204" pitchFamily="18" charset="0"/>
                                  </a:rPr>
                                  <m:t>𝒙</m:t>
                                </m:r>
                              </m:sub>
                            </m:sSub>
                          </m:sup>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𝑷</m:t>
                                </m:r>
                              </m:e>
                              <m:sub>
                                <m:r>
                                  <a:rPr lang="en-US" b="1" i="1" smtClean="0">
                                    <a:solidFill>
                                      <a:schemeClr val="accent2">
                                        <a:lumMod val="50000"/>
                                      </a:schemeClr>
                                    </a:solidFill>
                                    <a:latin typeface="Cambria Math" panose="02040503050406030204" pitchFamily="18" charset="0"/>
                                  </a:rPr>
                                  <m:t>𝑾</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𝑰</m:t>
                                </m:r>
                              </m:e>
                              <m:sub>
                                <m:r>
                                  <a:rPr lang="en-US" b="1" i="1" smtClean="0">
                                    <a:solidFill>
                                      <a:schemeClr val="accent2">
                                        <a:lumMod val="50000"/>
                                      </a:schemeClr>
                                    </a:solidFill>
                                    <a:latin typeface="Cambria Math" panose="02040503050406030204" pitchFamily="18" charset="0"/>
                                  </a:rPr>
                                  <m:t>𝑯</m:t>
                                </m:r>
                              </m:sub>
                            </m:sSub>
                            <m:d>
                              <m:dPr>
                                <m:ctrlPr>
                                  <a:rPr lang="en-US" b="1" i="1" smtClean="0">
                                    <a:solidFill>
                                      <a:schemeClr val="accent2">
                                        <a:lumMod val="50000"/>
                                      </a:schemeClr>
                                    </a:solidFill>
                                    <a:latin typeface="Cambria Math" panose="02040503050406030204" pitchFamily="18" charset="0"/>
                                  </a:rPr>
                                </m:ctrlPr>
                              </m:dPr>
                              <m:e>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𝒙</m:t>
                                    </m:r>
                                  </m:sub>
                                </m:sSub>
                                <m:r>
                                  <a:rPr lang="en-US" b="1" i="1" smtClean="0">
                                    <a:solidFill>
                                      <a:schemeClr val="accent2">
                                        <a:lumMod val="50000"/>
                                      </a:schemeClr>
                                    </a:solidFill>
                                    <a:latin typeface="Cambria Math" panose="02040503050406030204" pitchFamily="18" charset="0"/>
                                  </a:rPr>
                                  <m:t>+</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e>
                            </m:d>
                            <m:r>
                              <a:rPr lang="en-US" b="1" i="1" smtClean="0">
                                <a:solidFill>
                                  <a:schemeClr val="accent2">
                                    <a:lumMod val="50000"/>
                                  </a:schemeClr>
                                </a:solidFill>
                                <a:latin typeface="Cambria Math" panose="02040503050406030204" pitchFamily="18" charset="0"/>
                              </a:rPr>
                              <m:t>𝒅</m:t>
                            </m:r>
                            <m:sSub>
                              <m:sSubPr>
                                <m:ctrlPr>
                                  <a:rPr lang="en-US" b="1" i="1" smtClean="0">
                                    <a:solidFill>
                                      <a:schemeClr val="accent2">
                                        <a:lumMod val="50000"/>
                                      </a:schemeClr>
                                    </a:solidFill>
                                    <a:latin typeface="Cambria Math" panose="02040503050406030204" pitchFamily="18" charset="0"/>
                                  </a:rPr>
                                </m:ctrlPr>
                              </m:sSubPr>
                              <m:e>
                                <m:r>
                                  <a:rPr lang="en-US" b="1" i="1" smtClean="0">
                                    <a:solidFill>
                                      <a:schemeClr val="accent2">
                                        <a:lumMod val="50000"/>
                                      </a:schemeClr>
                                    </a:solidFill>
                                    <a:latin typeface="Cambria Math" panose="02040503050406030204" pitchFamily="18" charset="0"/>
                                  </a:rPr>
                                  <m:t>𝒒</m:t>
                                </m:r>
                              </m:e>
                              <m:sub>
                                <m:r>
                                  <a:rPr lang="en-US" b="1" i="1" smtClean="0">
                                    <a:solidFill>
                                      <a:schemeClr val="accent2">
                                        <a:lumMod val="50000"/>
                                      </a:schemeClr>
                                    </a:solidFill>
                                    <a:latin typeface="Cambria Math" panose="02040503050406030204" pitchFamily="18" charset="0"/>
                                  </a:rPr>
                                  <m:t>𝒘</m:t>
                                </m:r>
                              </m:sub>
                            </m:sSub>
                          </m:e>
                        </m:nary>
                      </m:oMath>
                    </m:oMathPara>
                  </a14:m>
                  <a:endParaRPr lang="en-US" dirty="0"/>
                </a:p>
              </p:txBody>
            </p:sp>
          </mc:Choice>
          <mc:Fallback xmlns="">
            <p:sp>
              <p:nvSpPr>
                <p:cNvPr id="7" name="TextBox 6">
                  <a:extLst>
                    <a:ext uri="{FF2B5EF4-FFF2-40B4-BE49-F238E27FC236}">
                      <a16:creationId xmlns:a16="http://schemas.microsoft.com/office/drawing/2014/main" id="{83A8AF88-9BF8-DC43-9E03-D98EB26EC975}"/>
                    </a:ext>
                  </a:extLst>
                </p:cNvPr>
                <p:cNvSpPr txBox="1">
                  <a:spLocks noRot="1" noChangeAspect="1" noMove="1" noResize="1" noEditPoints="1" noAdjustHandles="1" noChangeArrowheads="1" noChangeShapeType="1" noTextEdit="1"/>
                </p:cNvSpPr>
                <p:nvPr/>
              </p:nvSpPr>
              <p:spPr>
                <a:xfrm>
                  <a:off x="1981200" y="4114800"/>
                  <a:ext cx="5445850" cy="884794"/>
                </a:xfrm>
                <a:prstGeom prst="rect">
                  <a:avLst/>
                </a:prstGeom>
                <a:blipFill>
                  <a:blip r:embed="rId4"/>
                  <a:stretch>
                    <a:fillRect t="-171429" b="-25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64F3D77B-A37E-984A-9A2D-AC2C693C866F}"/>
                </a:ext>
              </a:extLst>
            </p:cNvPr>
            <p:cNvSpPr txBox="1"/>
            <p:nvPr/>
          </p:nvSpPr>
          <p:spPr>
            <a:xfrm>
              <a:off x="304800" y="4372531"/>
              <a:ext cx="1517531" cy="369332"/>
            </a:xfrm>
            <a:prstGeom prst="rect">
              <a:avLst/>
            </a:prstGeom>
            <a:noFill/>
          </p:spPr>
          <p:txBody>
            <a:bodyPr wrap="none" rtlCol="0">
              <a:spAutoFit/>
            </a:bodyPr>
            <a:lstStyle/>
            <a:p>
              <a:r>
                <a:rPr lang="en-US" sz="1800" dirty="0">
                  <a:solidFill>
                    <a:schemeClr val="accent2">
                      <a:lumMod val="50000"/>
                    </a:schemeClr>
                  </a:solidFill>
                </a:rPr>
                <a:t>{ Slit-Width }</a:t>
              </a:r>
            </a:p>
          </p:txBody>
        </p:sp>
      </p:grpSp>
      <p:sp>
        <p:nvSpPr>
          <p:cNvPr id="11" name="TextBox 10">
            <a:extLst>
              <a:ext uri="{FF2B5EF4-FFF2-40B4-BE49-F238E27FC236}">
                <a16:creationId xmlns:a16="http://schemas.microsoft.com/office/drawing/2014/main" id="{99747448-1A05-2646-8662-3B2798D4B7FB}"/>
              </a:ext>
            </a:extLst>
          </p:cNvPr>
          <p:cNvSpPr txBox="1"/>
          <p:nvPr/>
        </p:nvSpPr>
        <p:spPr>
          <a:xfrm>
            <a:off x="609600" y="4977408"/>
            <a:ext cx="7454285" cy="461665"/>
          </a:xfrm>
          <a:prstGeom prst="rect">
            <a:avLst/>
          </a:prstGeom>
          <a:noFill/>
        </p:spPr>
        <p:txBody>
          <a:bodyPr wrap="none" rtlCol="0">
            <a:spAutoFit/>
          </a:bodyPr>
          <a:lstStyle/>
          <a:p>
            <a:r>
              <a:rPr lang="en-US" dirty="0"/>
              <a:t>Can also Combine into single “2D” Resolution Function</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FE61E7E-EF8B-3944-8774-C8C40772D2D5}"/>
                  </a:ext>
                </a:extLst>
              </p:cNvPr>
              <p:cNvSpPr txBox="1"/>
              <p:nvPr/>
            </p:nvSpPr>
            <p:spPr>
              <a:xfrm>
                <a:off x="2597870" y="5439073"/>
                <a:ext cx="3679662" cy="9685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1" i="1" smtClean="0">
                              <a:latin typeface="Cambria Math" panose="02040503050406030204" pitchFamily="18" charset="0"/>
                            </a:rPr>
                            <m:t>𝑰</m:t>
                          </m:r>
                        </m:e>
                        <m:sub>
                          <m:r>
                            <a:rPr lang="en-US" b="1" i="1" smtClean="0">
                              <a:latin typeface="Cambria Math" panose="02040503050406030204" pitchFamily="18" charset="0"/>
                            </a:rPr>
                            <m:t>𝒔</m:t>
                          </m:r>
                        </m:sub>
                      </m:sSub>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𝒙</m:t>
                              </m:r>
                            </m:sub>
                          </m:sSub>
                        </m:e>
                      </m:d>
                      <m:r>
                        <a:rPr lang="en-US" b="1" i="1" smtClean="0">
                          <a:latin typeface="Cambria Math" panose="02040503050406030204" pitchFamily="18" charset="0"/>
                        </a:rPr>
                        <m:t>=</m:t>
                      </m:r>
                      <m:nary>
                        <m:naryPr>
                          <m:limLoc m:val="undOvr"/>
                          <m:subHide m:val="on"/>
                          <m:supHide m:val="on"/>
                          <m:ctrlPr>
                            <a:rPr lang="en-US" b="1" i="1" smtClean="0">
                              <a:latin typeface="Cambria Math" panose="02040503050406030204" pitchFamily="18" charset="0"/>
                            </a:rPr>
                          </m:ctrlPr>
                        </m:naryPr>
                        <m:sub/>
                        <m:sup/>
                        <m:e>
                          <m:r>
                            <a:rPr lang="en-US" b="1" i="1" smtClean="0">
                              <a:latin typeface="Cambria Math" panose="02040503050406030204" pitchFamily="18" charset="0"/>
                            </a:rPr>
                            <m:t>𝑹</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𝒙</m:t>
                                  </m:r>
                                </m:sub>
                              </m:sSub>
                              <m:r>
                                <a:rPr lang="en-US" b="1" i="1" smtClean="0">
                                  <a:latin typeface="Cambria Math" panose="02040503050406030204" pitchFamily="18" charset="0"/>
                                </a:rPr>
                                <m:t>,</m:t>
                              </m:r>
                              <m:r>
                                <a:rPr lang="en-US" b="1" i="1" smtClean="0">
                                  <a:latin typeface="Cambria Math" panose="02040503050406030204" pitchFamily="18" charset="0"/>
                                </a:rPr>
                                <m:t>𝒒</m:t>
                              </m:r>
                            </m:e>
                          </m:d>
                          <m:r>
                            <a:rPr lang="en-US" b="1" i="1" smtClean="0">
                              <a:latin typeface="Cambria Math" panose="02040503050406030204" pitchFamily="18" charset="0"/>
                            </a:rPr>
                            <m:t>𝑰</m:t>
                          </m:r>
                          <m:d>
                            <m:dPr>
                              <m:ctrlPr>
                                <a:rPr lang="en-US" b="1" i="1" smtClean="0">
                                  <a:latin typeface="Cambria Math" panose="02040503050406030204" pitchFamily="18" charset="0"/>
                                </a:rPr>
                              </m:ctrlPr>
                            </m:dPr>
                            <m:e>
                              <m:r>
                                <a:rPr lang="en-US" b="1" i="1" smtClean="0">
                                  <a:latin typeface="Cambria Math" panose="02040503050406030204" pitchFamily="18" charset="0"/>
                                </a:rPr>
                                <m:t>𝒒</m:t>
                              </m:r>
                            </m:e>
                          </m:d>
                          <m:r>
                            <a:rPr lang="en-US" b="1" i="1" smtClean="0">
                              <a:latin typeface="Cambria Math" panose="02040503050406030204" pitchFamily="18" charset="0"/>
                            </a:rPr>
                            <m:t>𝒅𝒒</m:t>
                          </m:r>
                        </m:e>
                      </m:nary>
                    </m:oMath>
                  </m:oMathPara>
                </a14:m>
                <a:endParaRPr lang="en-US" dirty="0"/>
              </a:p>
            </p:txBody>
          </p:sp>
        </mc:Choice>
        <mc:Fallback xmlns="">
          <p:sp>
            <p:nvSpPr>
              <p:cNvPr id="12" name="TextBox 11">
                <a:extLst>
                  <a:ext uri="{FF2B5EF4-FFF2-40B4-BE49-F238E27FC236}">
                    <a16:creationId xmlns:a16="http://schemas.microsoft.com/office/drawing/2014/main" id="{3FE61E7E-EF8B-3944-8774-C8C40772D2D5}"/>
                  </a:ext>
                </a:extLst>
              </p:cNvPr>
              <p:cNvSpPr txBox="1">
                <a:spLocks noRot="1" noChangeAspect="1" noMove="1" noResize="1" noEditPoints="1" noAdjustHandles="1" noChangeArrowheads="1" noChangeShapeType="1" noTextEdit="1"/>
              </p:cNvSpPr>
              <p:nvPr/>
            </p:nvSpPr>
            <p:spPr>
              <a:xfrm>
                <a:off x="2597870" y="5439073"/>
                <a:ext cx="3679662" cy="968598"/>
              </a:xfrm>
              <a:prstGeom prst="rect">
                <a:avLst/>
              </a:prstGeom>
              <a:blipFill>
                <a:blip r:embed="rId5"/>
                <a:stretch>
                  <a:fillRect l="-1375" t="-157143" r="-2405" b="-216883"/>
                </a:stretch>
              </a:blipFill>
            </p:spPr>
            <p:txBody>
              <a:bodyPr/>
              <a:lstStyle/>
              <a:p>
                <a:r>
                  <a:rPr lang="en-US">
                    <a:noFill/>
                  </a:rPr>
                  <a:t> </a:t>
                </a:r>
              </a:p>
            </p:txBody>
          </p:sp>
        </mc:Fallback>
      </mc:AlternateContent>
      <p:sp>
        <p:nvSpPr>
          <p:cNvPr id="16" name="Footer Placeholder 15">
            <a:extLst>
              <a:ext uri="{FF2B5EF4-FFF2-40B4-BE49-F238E27FC236}">
                <a16:creationId xmlns:a16="http://schemas.microsoft.com/office/drawing/2014/main" id="{04F5DF5A-DF6A-5649-807A-D39AC0D92193}"/>
              </a:ext>
            </a:extLst>
          </p:cNvPr>
          <p:cNvSpPr>
            <a:spLocks noGrp="1"/>
          </p:cNvSpPr>
          <p:nvPr>
            <p:ph type="ftr" sz="quarter" idx="12"/>
          </p:nvPr>
        </p:nvSpPr>
        <p:spPr/>
        <p:txBody>
          <a:bodyPr/>
          <a:lstStyle/>
          <a:p>
            <a:pPr>
              <a:defRPr/>
            </a:pPr>
            <a:endParaRPr lang="en-US"/>
          </a:p>
        </p:txBody>
      </p:sp>
      <p:sp>
        <p:nvSpPr>
          <p:cNvPr id="17" name="Slide Number Placeholder 16">
            <a:extLst>
              <a:ext uri="{FF2B5EF4-FFF2-40B4-BE49-F238E27FC236}">
                <a16:creationId xmlns:a16="http://schemas.microsoft.com/office/drawing/2014/main" id="{39821590-59A3-6943-BBDB-9B9FF47D6DF5}"/>
              </a:ext>
            </a:extLst>
          </p:cNvPr>
          <p:cNvSpPr>
            <a:spLocks noGrp="1"/>
          </p:cNvSpPr>
          <p:nvPr>
            <p:ph type="sldNum" sz="quarter" idx="13"/>
          </p:nvPr>
        </p:nvSpPr>
        <p:spPr/>
        <p:txBody>
          <a:bodyPr/>
          <a:lstStyle/>
          <a:p>
            <a:fld id="{47D3CF2E-89FD-B742-80EA-E211124F3684}" type="slidenum">
              <a:rPr lang="en-US" altLang="en-US" smtClean="0"/>
              <a:pPr/>
              <a:t>6</a:t>
            </a:fld>
            <a:endParaRPr lang="en-US" altLang="en-US"/>
          </a:p>
        </p:txBody>
      </p:sp>
    </p:spTree>
    <p:extLst>
      <p:ext uri="{BB962C8B-B14F-4D97-AF65-F5344CB8AC3E}">
        <p14:creationId xmlns:p14="http://schemas.microsoft.com/office/powerpoint/2010/main" val="28085600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slit smeared.jpg">
            <a:extLst>
              <a:ext uri="{FF2B5EF4-FFF2-40B4-BE49-F238E27FC236}">
                <a16:creationId xmlns:a16="http://schemas.microsoft.com/office/drawing/2014/main" id="{EA7A3098-4851-FD4F-ADB4-53898FE7F8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76600"/>
            <a:ext cx="5173663"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5">
            <a:extLst>
              <a:ext uri="{FF2B5EF4-FFF2-40B4-BE49-F238E27FC236}">
                <a16:creationId xmlns:a16="http://schemas.microsoft.com/office/drawing/2014/main" id="{7068654A-093B-E245-9E01-B9993DECBBA0}"/>
              </a:ext>
            </a:extLst>
          </p:cNvPr>
          <p:cNvSpPr txBox="1">
            <a:spLocks noChangeArrowheads="1"/>
          </p:cNvSpPr>
          <p:nvPr/>
        </p:nvSpPr>
        <p:spPr bwMode="auto">
          <a:xfrm>
            <a:off x="762000" y="609600"/>
            <a:ext cx="5782352"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pPr>
              <a:spcAft>
                <a:spcPts val="600"/>
              </a:spcAft>
            </a:pPr>
            <a:r>
              <a:rPr lang="en-US" altLang="en-US" sz="2000" dirty="0">
                <a:solidFill>
                  <a:srgbClr val="000090"/>
                </a:solidFill>
              </a:rPr>
              <a:t>VSANS Narrow slits Option</a:t>
            </a:r>
          </a:p>
          <a:p>
            <a:pPr>
              <a:spcAft>
                <a:spcPts val="600"/>
              </a:spcAft>
            </a:pPr>
            <a:r>
              <a:rPr lang="en-US" altLang="en-US" sz="1800" dirty="0"/>
              <a:t>Source: 150 mm x 2.5 mm     </a:t>
            </a:r>
            <a:r>
              <a:rPr lang="en-US" altLang="en-US" sz="1800" dirty="0">
                <a:solidFill>
                  <a:schemeClr val="accent1">
                    <a:lumMod val="50000"/>
                  </a:schemeClr>
                </a:solidFill>
              </a:rPr>
              <a:t>L</a:t>
            </a:r>
            <a:r>
              <a:rPr lang="en-US" altLang="en-US" sz="1800" baseline="-25000" dirty="0">
                <a:solidFill>
                  <a:schemeClr val="accent1">
                    <a:lumMod val="50000"/>
                  </a:schemeClr>
                </a:solidFill>
              </a:rPr>
              <a:t>1</a:t>
            </a:r>
            <a:r>
              <a:rPr lang="en-US" altLang="en-US" sz="1800" dirty="0">
                <a:solidFill>
                  <a:schemeClr val="accent1">
                    <a:lumMod val="50000"/>
                  </a:schemeClr>
                </a:solidFill>
              </a:rPr>
              <a:t> = L</a:t>
            </a:r>
            <a:r>
              <a:rPr lang="en-US" altLang="en-US" sz="1800" baseline="-25000" dirty="0">
                <a:solidFill>
                  <a:schemeClr val="accent1">
                    <a:lumMod val="50000"/>
                  </a:schemeClr>
                </a:solidFill>
              </a:rPr>
              <a:t>2</a:t>
            </a:r>
            <a:r>
              <a:rPr lang="en-US" altLang="en-US" sz="1800" dirty="0">
                <a:solidFill>
                  <a:schemeClr val="accent1">
                    <a:lumMod val="50000"/>
                  </a:schemeClr>
                </a:solidFill>
              </a:rPr>
              <a:t> = 24 m</a:t>
            </a:r>
          </a:p>
          <a:p>
            <a:pPr>
              <a:spcAft>
                <a:spcPts val="600"/>
              </a:spcAft>
            </a:pPr>
            <a:r>
              <a:rPr lang="en-US" altLang="en-US" sz="1800" dirty="0"/>
              <a:t>Sample: 25 mm x 1.25 mm   width ≈ Height / 100	 </a:t>
            </a:r>
          </a:p>
          <a:p>
            <a:pPr>
              <a:spcAft>
                <a:spcPts val="600"/>
              </a:spcAft>
            </a:pPr>
            <a:r>
              <a:rPr lang="en-US" altLang="en-US" sz="1800" dirty="0"/>
              <a:t>Detector: 450 mm x 0.3 mm	        </a:t>
            </a:r>
            <a:r>
              <a:rPr lang="en-US" altLang="en-US" sz="1800" dirty="0">
                <a:solidFill>
                  <a:srgbClr val="800000"/>
                </a:solidFill>
                <a:sym typeface="Wingdings" pitchFamily="2" charset="2"/>
              </a:rPr>
              <a:t> see graph </a:t>
            </a:r>
            <a:endParaRPr lang="en-US" altLang="en-US" sz="1800" dirty="0">
              <a:solidFill>
                <a:srgbClr val="800000"/>
              </a:solidFill>
            </a:endParaRPr>
          </a:p>
        </p:txBody>
      </p:sp>
      <p:sp>
        <p:nvSpPr>
          <p:cNvPr id="33797" name="TextBox 7">
            <a:extLst>
              <a:ext uri="{FF2B5EF4-FFF2-40B4-BE49-F238E27FC236}">
                <a16:creationId xmlns:a16="http://schemas.microsoft.com/office/drawing/2014/main" id="{01EA0014-A412-1645-BD26-C5F8B7AC10DC}"/>
              </a:ext>
            </a:extLst>
          </p:cNvPr>
          <p:cNvSpPr txBox="1">
            <a:spLocks noChangeArrowheads="1"/>
          </p:cNvSpPr>
          <p:nvPr/>
        </p:nvSpPr>
        <p:spPr bwMode="auto">
          <a:xfrm>
            <a:off x="838200" y="3733800"/>
            <a:ext cx="3095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pPr>
              <a:spcAft>
                <a:spcPts val="600"/>
              </a:spcAft>
            </a:pPr>
            <a:r>
              <a:rPr lang="en-US" altLang="en-US" sz="2000"/>
              <a:t>Spherical Particles:</a:t>
            </a:r>
          </a:p>
          <a:p>
            <a:pPr>
              <a:spcAft>
                <a:spcPts val="600"/>
              </a:spcAft>
            </a:pPr>
            <a:r>
              <a:rPr lang="en-US" altLang="en-US" sz="2000"/>
              <a:t>5,000 Å radius</a:t>
            </a:r>
          </a:p>
          <a:p>
            <a:pPr>
              <a:spcAft>
                <a:spcPts val="600"/>
              </a:spcAft>
            </a:pPr>
            <a:r>
              <a:rPr lang="en-US" altLang="en-US" sz="1600"/>
              <a:t>{ ignoring wavelength smearing }</a:t>
            </a:r>
            <a:endParaRPr lang="en-US" altLang="en-US" sz="2000"/>
          </a:p>
        </p:txBody>
      </p:sp>
      <p:sp>
        <p:nvSpPr>
          <p:cNvPr id="33798" name="TextBox 8">
            <a:extLst>
              <a:ext uri="{FF2B5EF4-FFF2-40B4-BE49-F238E27FC236}">
                <a16:creationId xmlns:a16="http://schemas.microsoft.com/office/drawing/2014/main" id="{38DC573D-B641-8742-928F-2FE57C028C0A}"/>
              </a:ext>
            </a:extLst>
          </p:cNvPr>
          <p:cNvSpPr txBox="1">
            <a:spLocks noChangeArrowheads="1"/>
          </p:cNvSpPr>
          <p:nvPr/>
        </p:nvSpPr>
        <p:spPr bwMode="auto">
          <a:xfrm>
            <a:off x="4572000" y="4038600"/>
            <a:ext cx="1303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en-US" altLang="en-US" sz="1600">
                <a:solidFill>
                  <a:srgbClr val="000090"/>
                </a:solidFill>
              </a:rPr>
              <a:t>Slit Smeared</a:t>
            </a:r>
          </a:p>
        </p:txBody>
      </p:sp>
      <p:sp>
        <p:nvSpPr>
          <p:cNvPr id="33799" name="TextBox 9">
            <a:extLst>
              <a:ext uri="{FF2B5EF4-FFF2-40B4-BE49-F238E27FC236}">
                <a16:creationId xmlns:a16="http://schemas.microsoft.com/office/drawing/2014/main" id="{25222714-A667-6C42-B223-A5CB51547310}"/>
              </a:ext>
            </a:extLst>
          </p:cNvPr>
          <p:cNvSpPr txBox="1">
            <a:spLocks noChangeArrowheads="1"/>
          </p:cNvSpPr>
          <p:nvPr/>
        </p:nvSpPr>
        <p:spPr bwMode="auto">
          <a:xfrm>
            <a:off x="6858000" y="180201"/>
            <a:ext cx="15199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en-US" altLang="en-US" sz="1200" dirty="0"/>
              <a:t>Slit Height Function</a:t>
            </a:r>
          </a:p>
        </p:txBody>
      </p:sp>
      <p:pic>
        <p:nvPicPr>
          <p:cNvPr id="3" name="Picture 2" descr="Chart, line chart&#10;&#10;Description automatically generated">
            <a:extLst>
              <a:ext uri="{FF2B5EF4-FFF2-40B4-BE49-F238E27FC236}">
                <a16:creationId xmlns:a16="http://schemas.microsoft.com/office/drawing/2014/main" id="{5148573D-1C77-AB43-B8ED-07C91CD57BE0}"/>
              </a:ext>
            </a:extLst>
          </p:cNvPr>
          <p:cNvPicPr>
            <a:picLocks noChangeAspect="1"/>
          </p:cNvPicPr>
          <p:nvPr/>
        </p:nvPicPr>
        <p:blipFill>
          <a:blip r:embed="rId3"/>
          <a:stretch>
            <a:fillRect/>
          </a:stretch>
        </p:blipFill>
        <p:spPr>
          <a:xfrm>
            <a:off x="5943599" y="446100"/>
            <a:ext cx="3026893" cy="26019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1CA0D45-14D5-374E-85A8-4D7F2F5034E6}"/>
                  </a:ext>
                </a:extLst>
              </p:cNvPr>
              <p:cNvSpPr txBox="1"/>
              <p:nvPr/>
            </p:nvSpPr>
            <p:spPr>
              <a:xfrm>
                <a:off x="173507" y="2237876"/>
                <a:ext cx="5808193" cy="9226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rPr>
                            <m:t>𝑯</m:t>
                          </m:r>
                        </m:sub>
                      </m:sSub>
                      <m:d>
                        <m:dPr>
                          <m:ctrlPr>
                            <a:rPr lang="en-US" b="1" i="1" smtClean="0">
                              <a:solidFill>
                                <a:schemeClr val="accent1">
                                  <a:lumMod val="50000"/>
                                </a:schemeClr>
                              </a:solidFill>
                              <a:latin typeface="Cambria Math" panose="02040503050406030204" pitchFamily="18" charset="0"/>
                            </a:rPr>
                          </m:ctrlPr>
                        </m:dPr>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Sub>
                        </m:e>
                      </m:d>
                      <m:r>
                        <a:rPr lang="en-US" b="1" i="1" smtClean="0">
                          <a:solidFill>
                            <a:schemeClr val="accent1">
                              <a:lumMod val="50000"/>
                            </a:schemeClr>
                          </a:solidFill>
                          <a:latin typeface="Cambria Math" panose="02040503050406030204" pitchFamily="18" charset="0"/>
                        </a:rPr>
                        <m:t>=</m:t>
                      </m:r>
                      <m:nary>
                        <m:naryPr>
                          <m:ctrlPr>
                            <a:rPr lang="en-US" b="1" i="1" smtClean="0">
                              <a:solidFill>
                                <a:schemeClr val="accent1">
                                  <a:lumMod val="50000"/>
                                </a:schemeClr>
                              </a:solidFill>
                              <a:latin typeface="Cambria Math" panose="02040503050406030204" pitchFamily="18" charset="0"/>
                            </a:rPr>
                          </m:ctrlPr>
                        </m:naryPr>
                        <m:sub>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m:t>
                              </m:r>
                              <m:r>
                                <a:rPr lang="en-US" b="1" i="1" smtClean="0">
                                  <a:solidFill>
                                    <a:schemeClr val="accent1">
                                      <a:lumMod val="50000"/>
                                    </a:schemeClr>
                                  </a:solidFill>
                                  <a:latin typeface="Cambria Math" panose="02040503050406030204" pitchFamily="18" charset="0"/>
                                  <a:ea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sub>
                        <m:sup>
                          <m:sSub>
                            <m:sSubPr>
                              <m:ctrlPr>
                                <a:rPr lang="en-US" i="1">
                                  <a:solidFill>
                                    <a:schemeClr val="accent1">
                                      <a:lumMod val="50000"/>
                                    </a:schemeClr>
                                  </a:solidFill>
                                  <a:latin typeface="Cambria Math" panose="02040503050406030204" pitchFamily="18" charset="0"/>
                                </a:rPr>
                              </m:ctrlPr>
                            </m:sSubPr>
                            <m:e>
                              <m:r>
                                <a:rPr lang="en-US" i="1">
                                  <a:solidFill>
                                    <a:schemeClr val="accent1">
                                      <a:lumMod val="50000"/>
                                    </a:schemeClr>
                                  </a:solidFill>
                                  <a:latin typeface="Cambria Math" panose="02040503050406030204" pitchFamily="18" charset="0"/>
                                  <a:ea typeface="Cambria Math" panose="02040503050406030204" pitchFamily="18" charset="0"/>
                                </a:rPr>
                                <m:t>∆</m:t>
                              </m:r>
                              <m:r>
                                <a:rPr lang="en-US" i="1">
                                  <a:solidFill>
                                    <a:schemeClr val="accent1">
                                      <a:lumMod val="50000"/>
                                    </a:schemeClr>
                                  </a:solidFill>
                                  <a:latin typeface="Cambria Math" panose="02040503050406030204" pitchFamily="18" charset="0"/>
                                  <a:ea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Sub>
                        </m:sup>
                        <m:e>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𝑷</m:t>
                              </m:r>
                            </m:e>
                            <m:sub>
                              <m:r>
                                <a:rPr lang="en-US" b="1" i="1" smtClean="0">
                                  <a:solidFill>
                                    <a:schemeClr val="accent1">
                                      <a:lumMod val="50000"/>
                                    </a:schemeClr>
                                  </a:solidFill>
                                  <a:latin typeface="Cambria Math" panose="02040503050406030204" pitchFamily="18" charset="0"/>
                                </a:rPr>
                                <m:t>𝑯</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r>
                            <a:rPr lang="en-US" b="1" i="1" smtClean="0">
                              <a:solidFill>
                                <a:schemeClr val="accent1">
                                  <a:lumMod val="50000"/>
                                </a:schemeClr>
                              </a:solidFill>
                              <a:latin typeface="Cambria Math" panose="02040503050406030204" pitchFamily="18" charset="0"/>
                            </a:rPr>
                            <m:t>)</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𝑰</m:t>
                              </m:r>
                            </m:e>
                            <m:sub>
                              <m:r>
                                <a:rPr lang="en-US" b="1" i="1" smtClean="0">
                                  <a:solidFill>
                                    <a:schemeClr val="accent1">
                                      <a:lumMod val="50000"/>
                                    </a:schemeClr>
                                  </a:solidFill>
                                  <a:latin typeface="Cambria Math" panose="02040503050406030204" pitchFamily="18" charset="0"/>
                                  <a:ea typeface="Cambria Math" panose="02040503050406030204" pitchFamily="18" charset="0"/>
                                </a:rPr>
                                <m:t>𝝀</m:t>
                              </m:r>
                            </m:sub>
                          </m:sSub>
                          <m:d>
                            <m:dPr>
                              <m:ctrlPr>
                                <a:rPr lang="en-US" b="1" i="1" smtClean="0">
                                  <a:solidFill>
                                    <a:schemeClr val="accent1">
                                      <a:lumMod val="50000"/>
                                    </a:schemeClr>
                                  </a:solidFill>
                                  <a:latin typeface="Cambria Math" panose="02040503050406030204" pitchFamily="18" charset="0"/>
                                </a:rPr>
                              </m:ctrlPr>
                            </m:dPr>
                            <m:e>
                              <m:rad>
                                <m:radPr>
                                  <m:degHide m:val="on"/>
                                  <m:ctrlPr>
                                    <a:rPr lang="en-US" b="1" i="1" smtClean="0">
                                      <a:solidFill>
                                        <a:schemeClr val="accent1">
                                          <a:lumMod val="50000"/>
                                        </a:schemeClr>
                                      </a:solidFill>
                                      <a:latin typeface="Cambria Math" panose="02040503050406030204" pitchFamily="18" charset="0"/>
                                    </a:rPr>
                                  </m:ctrlPr>
                                </m:radPr>
                                <m:deg/>
                                <m:e>
                                  <m:sSubSup>
                                    <m:sSubSupPr>
                                      <m:ctrlPr>
                                        <a:rPr lang="en-US" b="1" i="1" smtClean="0">
                                          <a:solidFill>
                                            <a:schemeClr val="accent1">
                                              <a:lumMod val="50000"/>
                                            </a:schemeClr>
                                          </a:solidFill>
                                          <a:latin typeface="Cambria Math" panose="02040503050406030204" pitchFamily="18" charset="0"/>
                                        </a:rPr>
                                      </m:ctrlPr>
                                    </m:sSubSup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𝒙</m:t>
                                      </m:r>
                                    </m:sub>
                                    <m:sup>
                                      <m:r>
                                        <a:rPr lang="en-US" b="1" i="1" smtClean="0">
                                          <a:solidFill>
                                            <a:schemeClr val="accent1">
                                              <a:lumMod val="50000"/>
                                            </a:schemeClr>
                                          </a:solidFill>
                                          <a:latin typeface="Cambria Math" panose="02040503050406030204" pitchFamily="18" charset="0"/>
                                        </a:rPr>
                                        <m:t>𝟐</m:t>
                                      </m:r>
                                    </m:sup>
                                  </m:sSubSup>
                                  <m:r>
                                    <a:rPr lang="en-US" b="1" i="1" smtClean="0">
                                      <a:solidFill>
                                        <a:schemeClr val="accent1">
                                          <a:lumMod val="50000"/>
                                        </a:schemeClr>
                                      </a:solidFill>
                                      <a:latin typeface="Cambria Math" panose="02040503050406030204" pitchFamily="18" charset="0"/>
                                    </a:rPr>
                                    <m:t>+</m:t>
                                  </m:r>
                                  <m:sSubSup>
                                    <m:sSubSupPr>
                                      <m:ctrlPr>
                                        <a:rPr lang="en-US" i="1">
                                          <a:solidFill>
                                            <a:schemeClr val="accent1">
                                              <a:lumMod val="50000"/>
                                            </a:schemeClr>
                                          </a:solidFill>
                                          <a:latin typeface="Cambria Math" panose="02040503050406030204" pitchFamily="18" charset="0"/>
                                        </a:rPr>
                                      </m:ctrlPr>
                                    </m:sSubSupPr>
                                    <m:e>
                                      <m:r>
                                        <a:rPr lang="en-US" i="1">
                                          <a:solidFill>
                                            <a:schemeClr val="accent1">
                                              <a:lumMod val="50000"/>
                                            </a:schemeClr>
                                          </a:solidFill>
                                          <a:latin typeface="Cambria Math" panose="02040503050406030204" pitchFamily="18" charset="0"/>
                                        </a:rPr>
                                        <m:t>𝒒</m:t>
                                      </m:r>
                                    </m:e>
                                    <m:sub>
                                      <m:r>
                                        <a:rPr lang="en-US" i="1">
                                          <a:solidFill>
                                            <a:schemeClr val="accent1">
                                              <a:lumMod val="50000"/>
                                            </a:schemeClr>
                                          </a:solidFill>
                                          <a:latin typeface="Cambria Math" panose="02040503050406030204" pitchFamily="18" charset="0"/>
                                        </a:rPr>
                                        <m:t>𝒚</m:t>
                                      </m:r>
                                    </m:sub>
                                    <m:sup>
                                      <m:r>
                                        <a:rPr lang="en-US" i="1">
                                          <a:solidFill>
                                            <a:schemeClr val="accent1">
                                              <a:lumMod val="50000"/>
                                            </a:schemeClr>
                                          </a:solidFill>
                                          <a:latin typeface="Cambria Math" panose="02040503050406030204" pitchFamily="18" charset="0"/>
                                        </a:rPr>
                                        <m:t>𝟐</m:t>
                                      </m:r>
                                    </m:sup>
                                  </m:sSubSup>
                                </m:e>
                              </m:rad>
                            </m:e>
                          </m:d>
                          <m:r>
                            <a:rPr lang="en-US" b="1" i="1" smtClean="0">
                              <a:solidFill>
                                <a:schemeClr val="accent1">
                                  <a:lumMod val="50000"/>
                                </a:schemeClr>
                              </a:solidFill>
                              <a:latin typeface="Cambria Math" panose="02040503050406030204" pitchFamily="18" charset="0"/>
                            </a:rPr>
                            <m:t>𝒅</m:t>
                          </m:r>
                          <m:sSub>
                            <m:sSubPr>
                              <m:ctrlPr>
                                <a:rPr lang="en-US" b="1" i="1" smtClean="0">
                                  <a:solidFill>
                                    <a:schemeClr val="accent1">
                                      <a:lumMod val="50000"/>
                                    </a:schemeClr>
                                  </a:solidFill>
                                  <a:latin typeface="Cambria Math" panose="02040503050406030204" pitchFamily="18" charset="0"/>
                                </a:rPr>
                              </m:ctrlPr>
                            </m:sSubPr>
                            <m:e>
                              <m:r>
                                <a:rPr lang="en-US" b="1" i="1" smtClean="0">
                                  <a:solidFill>
                                    <a:schemeClr val="accent1">
                                      <a:lumMod val="50000"/>
                                    </a:schemeClr>
                                  </a:solidFill>
                                  <a:latin typeface="Cambria Math" panose="02040503050406030204" pitchFamily="18" charset="0"/>
                                </a:rPr>
                                <m:t>𝒒</m:t>
                              </m:r>
                            </m:e>
                            <m:sub>
                              <m:r>
                                <a:rPr lang="en-US" b="1" i="1" smtClean="0">
                                  <a:solidFill>
                                    <a:schemeClr val="accent1">
                                      <a:lumMod val="50000"/>
                                    </a:schemeClr>
                                  </a:solidFill>
                                  <a:latin typeface="Cambria Math" panose="02040503050406030204" pitchFamily="18" charset="0"/>
                                </a:rPr>
                                <m:t>𝒚</m:t>
                              </m:r>
                            </m:sub>
                          </m:sSub>
                        </m:e>
                      </m:nary>
                    </m:oMath>
                  </m:oMathPara>
                </a14:m>
                <a:endParaRPr lang="en-US" dirty="0"/>
              </a:p>
            </p:txBody>
          </p:sp>
        </mc:Choice>
        <mc:Fallback xmlns="">
          <p:sp>
            <p:nvSpPr>
              <p:cNvPr id="11" name="TextBox 10">
                <a:extLst>
                  <a:ext uri="{FF2B5EF4-FFF2-40B4-BE49-F238E27FC236}">
                    <a16:creationId xmlns:a16="http://schemas.microsoft.com/office/drawing/2014/main" id="{11CA0D45-14D5-374E-85A8-4D7F2F5034E6}"/>
                  </a:ext>
                </a:extLst>
              </p:cNvPr>
              <p:cNvSpPr txBox="1">
                <a:spLocks noRot="1" noChangeAspect="1" noMove="1" noResize="1" noEditPoints="1" noAdjustHandles="1" noChangeArrowheads="1" noChangeShapeType="1" noTextEdit="1"/>
              </p:cNvSpPr>
              <p:nvPr/>
            </p:nvSpPr>
            <p:spPr>
              <a:xfrm>
                <a:off x="173507" y="2237876"/>
                <a:ext cx="5808193" cy="922688"/>
              </a:xfrm>
              <a:prstGeom prst="rect">
                <a:avLst/>
              </a:prstGeom>
              <a:blipFill>
                <a:blip r:embed="rId4"/>
                <a:stretch>
                  <a:fillRect t="-165753" b="-23561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7469547-C7B2-4641-B103-3F4B36A753F7}"/>
              </a:ext>
            </a:extLst>
          </p:cNvPr>
          <p:cNvSpPr>
            <a:spLocks noGrp="1"/>
          </p:cNvSpPr>
          <p:nvPr>
            <p:ph type="ftr" sz="quarter" idx="12"/>
          </p:nvPr>
        </p:nvSpPr>
        <p:spPr/>
        <p:txBody>
          <a:bodyPr/>
          <a:lstStyle/>
          <a:p>
            <a:pPr>
              <a:defRPr/>
            </a:pPr>
            <a:endParaRPr lang="en-US"/>
          </a:p>
        </p:txBody>
      </p:sp>
      <p:sp>
        <p:nvSpPr>
          <p:cNvPr id="5" name="Slide Number Placeholder 4">
            <a:extLst>
              <a:ext uri="{FF2B5EF4-FFF2-40B4-BE49-F238E27FC236}">
                <a16:creationId xmlns:a16="http://schemas.microsoft.com/office/drawing/2014/main" id="{B08ABD56-98A2-AE40-B855-897B58DD0FB0}"/>
              </a:ext>
            </a:extLst>
          </p:cNvPr>
          <p:cNvSpPr>
            <a:spLocks noGrp="1"/>
          </p:cNvSpPr>
          <p:nvPr>
            <p:ph type="sldNum" sz="quarter" idx="13"/>
          </p:nvPr>
        </p:nvSpPr>
        <p:spPr/>
        <p:txBody>
          <a:bodyPr/>
          <a:lstStyle/>
          <a:p>
            <a:fld id="{47D3CF2E-89FD-B742-80EA-E211124F3684}"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7" descr="wave_smear.jpg">
            <a:extLst>
              <a:ext uri="{FF2B5EF4-FFF2-40B4-BE49-F238E27FC236}">
                <a16:creationId xmlns:a16="http://schemas.microsoft.com/office/drawing/2014/main" id="{DBABCA6E-276F-094D-A069-830D01521E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
            <a:ext cx="5654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3">
            <a:extLst>
              <a:ext uri="{FF2B5EF4-FFF2-40B4-BE49-F238E27FC236}">
                <a16:creationId xmlns:a16="http://schemas.microsoft.com/office/drawing/2014/main" id="{7E90CC13-A1CC-FD45-BCC7-F264DB44C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67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4">
            <a:extLst>
              <a:ext uri="{FF2B5EF4-FFF2-40B4-BE49-F238E27FC236}">
                <a16:creationId xmlns:a16="http://schemas.microsoft.com/office/drawing/2014/main" id="{0FAF4926-71DC-6741-B122-63E251BEDB1A}"/>
              </a:ext>
            </a:extLst>
          </p:cNvPr>
          <p:cNvSpPr txBox="1">
            <a:spLocks noChangeArrowheads="1"/>
          </p:cNvSpPr>
          <p:nvPr/>
        </p:nvSpPr>
        <p:spPr bwMode="auto">
          <a:xfrm>
            <a:off x="762000" y="838200"/>
            <a:ext cx="27400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pPr>
              <a:spcAft>
                <a:spcPts val="600"/>
              </a:spcAft>
            </a:pPr>
            <a:r>
              <a:rPr lang="ja-JP" altLang="en-US" sz="1800">
                <a:solidFill>
                  <a:srgbClr val="000090"/>
                </a:solidFill>
              </a:rPr>
              <a:t>“</a:t>
            </a:r>
            <a:r>
              <a:rPr lang="en-US" altLang="ja-JP" sz="1800">
                <a:solidFill>
                  <a:srgbClr val="000090"/>
                </a:solidFill>
              </a:rPr>
              <a:t>White Beam Option</a:t>
            </a:r>
            <a:r>
              <a:rPr lang="ja-JP" altLang="en-US" sz="1800">
                <a:solidFill>
                  <a:srgbClr val="000090"/>
                </a:solidFill>
              </a:rPr>
              <a:t>”</a:t>
            </a:r>
            <a:endParaRPr lang="en-US" altLang="ja-JP" sz="1800">
              <a:solidFill>
                <a:srgbClr val="000090"/>
              </a:solidFill>
            </a:endParaRPr>
          </a:p>
          <a:p>
            <a:pPr>
              <a:spcAft>
                <a:spcPts val="600"/>
              </a:spcAft>
            </a:pPr>
            <a:r>
              <a:rPr lang="en-US" altLang="en-US" sz="1600"/>
              <a:t>• Beryllium filter cuts </a:t>
            </a:r>
            <a:r>
              <a:rPr lang="en-US" altLang="en-US" sz="1600">
                <a:latin typeface="Symbol" pitchFamily="2" charset="2"/>
              </a:rPr>
              <a:t>l &lt; </a:t>
            </a:r>
            <a:r>
              <a:rPr lang="en-US" altLang="en-US" sz="1600"/>
              <a:t>4 Å</a:t>
            </a:r>
          </a:p>
          <a:p>
            <a:pPr>
              <a:spcAft>
                <a:spcPts val="600"/>
              </a:spcAft>
            </a:pPr>
            <a:r>
              <a:rPr lang="en-US" altLang="en-US" sz="1600"/>
              <a:t>• Cut-off Mirror cuts </a:t>
            </a:r>
            <a:r>
              <a:rPr lang="en-US" altLang="en-US" sz="1600">
                <a:latin typeface="Symbol" pitchFamily="2" charset="2"/>
              </a:rPr>
              <a:t>l &gt; </a:t>
            </a:r>
            <a:r>
              <a:rPr lang="en-US" altLang="en-US" sz="1600"/>
              <a:t>8 Å</a:t>
            </a:r>
          </a:p>
          <a:p>
            <a:pPr>
              <a:spcAft>
                <a:spcPts val="600"/>
              </a:spcAft>
            </a:pPr>
            <a:endParaRPr lang="en-US" altLang="en-US" sz="1600"/>
          </a:p>
          <a:p>
            <a:pPr>
              <a:spcAft>
                <a:spcPts val="600"/>
              </a:spcAft>
            </a:pPr>
            <a:r>
              <a:rPr lang="en-US" altLang="en-US" sz="1600"/>
              <a:t>Gain of factor 5 but with </a:t>
            </a:r>
          </a:p>
          <a:p>
            <a:pPr>
              <a:spcAft>
                <a:spcPts val="600"/>
              </a:spcAft>
            </a:pPr>
            <a:r>
              <a:rPr lang="en-US" altLang="en-US" sz="1600"/>
              <a:t>Additional smearing …</a:t>
            </a:r>
          </a:p>
        </p:txBody>
      </p:sp>
      <p:sp>
        <p:nvSpPr>
          <p:cNvPr id="34820" name="TextBox 8">
            <a:extLst>
              <a:ext uri="{FF2B5EF4-FFF2-40B4-BE49-F238E27FC236}">
                <a16:creationId xmlns:a16="http://schemas.microsoft.com/office/drawing/2014/main" id="{E5CE648D-951A-9B4E-9C3A-E4F995125244}"/>
              </a:ext>
            </a:extLst>
          </p:cNvPr>
          <p:cNvSpPr txBox="1">
            <a:spLocks noChangeArrowheads="1"/>
          </p:cNvSpPr>
          <p:nvPr/>
        </p:nvSpPr>
        <p:spPr bwMode="auto">
          <a:xfrm>
            <a:off x="6781800" y="1219200"/>
            <a:ext cx="1589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ja-JP" altLang="en-US" sz="1600">
                <a:solidFill>
                  <a:srgbClr val="800000"/>
                </a:solidFill>
              </a:rPr>
              <a:t>“</a:t>
            </a:r>
            <a:r>
              <a:rPr lang="en-US" altLang="ja-JP" sz="1600">
                <a:solidFill>
                  <a:srgbClr val="800000"/>
                </a:solidFill>
              </a:rPr>
              <a:t>White Beam</a:t>
            </a:r>
            <a:r>
              <a:rPr lang="ja-JP" altLang="en-US" sz="1600">
                <a:solidFill>
                  <a:srgbClr val="800000"/>
                </a:solidFill>
              </a:rPr>
              <a:t>”</a:t>
            </a:r>
            <a:endParaRPr lang="en-US" altLang="ja-JP" sz="1600">
              <a:solidFill>
                <a:srgbClr val="800000"/>
              </a:solidFill>
            </a:endParaRPr>
          </a:p>
          <a:p>
            <a:r>
              <a:rPr lang="en-US" altLang="en-US" sz="1600">
                <a:solidFill>
                  <a:srgbClr val="800000"/>
                </a:solidFill>
              </a:rPr>
              <a:t>     4 Å ≤ </a:t>
            </a:r>
            <a:r>
              <a:rPr lang="en-US" altLang="en-US" sz="1600">
                <a:solidFill>
                  <a:srgbClr val="800000"/>
                </a:solidFill>
                <a:latin typeface="Symbol" pitchFamily="2" charset="2"/>
              </a:rPr>
              <a:t>l </a:t>
            </a:r>
            <a:r>
              <a:rPr lang="en-US" altLang="en-US" sz="1600">
                <a:solidFill>
                  <a:srgbClr val="800000"/>
                </a:solidFill>
              </a:rPr>
              <a:t>≤ 8 Å</a:t>
            </a:r>
          </a:p>
        </p:txBody>
      </p:sp>
      <p:sp>
        <p:nvSpPr>
          <p:cNvPr id="34821" name="TextBox 9">
            <a:extLst>
              <a:ext uri="{FF2B5EF4-FFF2-40B4-BE49-F238E27FC236}">
                <a16:creationId xmlns:a16="http://schemas.microsoft.com/office/drawing/2014/main" id="{58E0AF77-39A6-E84E-B013-F5134AEF6065}"/>
              </a:ext>
            </a:extLst>
          </p:cNvPr>
          <p:cNvSpPr txBox="1">
            <a:spLocks noChangeArrowheads="1"/>
          </p:cNvSpPr>
          <p:nvPr/>
        </p:nvSpPr>
        <p:spPr bwMode="auto">
          <a:xfrm>
            <a:off x="4114800" y="1143000"/>
            <a:ext cx="1798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en-US" altLang="en-US" sz="1600">
                <a:solidFill>
                  <a:srgbClr val="008000"/>
                </a:solidFill>
              </a:rPr>
              <a:t>NVS </a:t>
            </a:r>
            <a:r>
              <a:rPr lang="en-US" altLang="en-US" sz="1600">
                <a:solidFill>
                  <a:srgbClr val="008000"/>
                </a:solidFill>
                <a:latin typeface="Symbol" pitchFamily="2" charset="2"/>
              </a:rPr>
              <a:t>Dl/l = 12.5%</a:t>
            </a:r>
            <a:endParaRPr lang="en-US" altLang="en-US" sz="1600">
              <a:solidFill>
                <a:srgbClr val="008000"/>
              </a:solidFill>
            </a:endParaRPr>
          </a:p>
        </p:txBody>
      </p:sp>
      <p:sp>
        <p:nvSpPr>
          <p:cNvPr id="34822" name="TextBox 10">
            <a:extLst>
              <a:ext uri="{FF2B5EF4-FFF2-40B4-BE49-F238E27FC236}">
                <a16:creationId xmlns:a16="http://schemas.microsoft.com/office/drawing/2014/main" id="{C7BD55E1-BD36-3F40-8B10-EF37D03E8CCB}"/>
              </a:ext>
            </a:extLst>
          </p:cNvPr>
          <p:cNvSpPr txBox="1">
            <a:spLocks noChangeArrowheads="1"/>
          </p:cNvSpPr>
          <p:nvPr/>
        </p:nvSpPr>
        <p:spPr bwMode="auto">
          <a:xfrm>
            <a:off x="5638800" y="3429000"/>
            <a:ext cx="1628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pitchFamily="2" charset="0"/>
                <a:ea typeface="ＭＳ Ｐゴシック" panose="020B0600070205080204" pitchFamily="34" charset="-128"/>
              </a:defRPr>
            </a:lvl1pPr>
            <a:lvl2pPr marL="742950" indent="-285750">
              <a:defRPr sz="2400" b="1">
                <a:solidFill>
                  <a:schemeClr val="tx1"/>
                </a:solidFill>
                <a:latin typeface="Times" pitchFamily="2" charset="0"/>
                <a:ea typeface="ＭＳ Ｐゴシック" panose="020B0600070205080204" pitchFamily="34" charset="-128"/>
              </a:defRPr>
            </a:lvl2pPr>
            <a:lvl3pPr marL="1143000" indent="-228600">
              <a:defRPr sz="2400" b="1">
                <a:solidFill>
                  <a:schemeClr val="tx1"/>
                </a:solidFill>
                <a:latin typeface="Times" pitchFamily="2" charset="0"/>
                <a:ea typeface="ＭＳ Ｐゴシック" panose="020B0600070205080204" pitchFamily="34" charset="-128"/>
              </a:defRPr>
            </a:lvl3pPr>
            <a:lvl4pPr marL="1600200" indent="-228600">
              <a:defRPr sz="2400" b="1">
                <a:solidFill>
                  <a:schemeClr val="tx1"/>
                </a:solidFill>
                <a:latin typeface="Times" pitchFamily="2" charset="0"/>
                <a:ea typeface="ＭＳ Ｐゴシック" panose="020B0600070205080204" pitchFamily="34" charset="-128"/>
              </a:defRPr>
            </a:lvl4pPr>
            <a:lvl5pPr marL="2057400" indent="-228600">
              <a:defRPr sz="2400" b="1">
                <a:solidFill>
                  <a:schemeClr val="tx1"/>
                </a:solidFill>
                <a:latin typeface="Times" pitchFamily="2"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pitchFamily="2" charset="0"/>
                <a:ea typeface="ＭＳ Ｐゴシック" panose="020B0600070205080204" pitchFamily="34" charset="-128"/>
              </a:defRPr>
            </a:lvl9pPr>
          </a:lstStyle>
          <a:p>
            <a:r>
              <a:rPr lang="en-US" altLang="en-US" sz="1600"/>
              <a:t>Graphite</a:t>
            </a:r>
          </a:p>
          <a:p>
            <a:r>
              <a:rPr lang="en-US" altLang="en-US" sz="1600"/>
              <a:t>Monochromator</a:t>
            </a:r>
          </a:p>
          <a:p>
            <a:r>
              <a:rPr lang="en-US" altLang="en-US" sz="1600">
                <a:latin typeface="Symbol" pitchFamily="2" charset="2"/>
              </a:rPr>
              <a:t>Dl/l = </a:t>
            </a:r>
            <a:r>
              <a:rPr lang="en-US" altLang="en-US" sz="1600"/>
              <a:t>2 %</a:t>
            </a:r>
            <a:endParaRPr lang="en-US" altLang="en-US" sz="1600">
              <a:latin typeface="Symbol" pitchFamily="2" charset="2"/>
            </a:endParaRPr>
          </a:p>
        </p:txBody>
      </p:sp>
      <p:sp>
        <p:nvSpPr>
          <p:cNvPr id="2" name="Footer Placeholder 1">
            <a:extLst>
              <a:ext uri="{FF2B5EF4-FFF2-40B4-BE49-F238E27FC236}">
                <a16:creationId xmlns:a16="http://schemas.microsoft.com/office/drawing/2014/main" id="{82E38EDC-BC60-D643-A323-BE93871CDC2A}"/>
              </a:ext>
            </a:extLst>
          </p:cNvPr>
          <p:cNvSpPr>
            <a:spLocks noGrp="1"/>
          </p:cNvSpPr>
          <p:nvPr>
            <p:ph type="ftr" sz="quarter" idx="12"/>
          </p:nvPr>
        </p:nvSpPr>
        <p:spPr/>
        <p:txBody>
          <a:bodyPr/>
          <a:lstStyle/>
          <a:p>
            <a:pPr>
              <a:defRPr/>
            </a:pPr>
            <a:endParaRPr lang="en-US"/>
          </a:p>
        </p:txBody>
      </p:sp>
      <p:sp>
        <p:nvSpPr>
          <p:cNvPr id="3" name="Slide Number Placeholder 2">
            <a:extLst>
              <a:ext uri="{FF2B5EF4-FFF2-40B4-BE49-F238E27FC236}">
                <a16:creationId xmlns:a16="http://schemas.microsoft.com/office/drawing/2014/main" id="{CEA695A2-4EE8-7141-B722-61EF50CE4BC4}"/>
              </a:ext>
            </a:extLst>
          </p:cNvPr>
          <p:cNvSpPr>
            <a:spLocks noGrp="1"/>
          </p:cNvSpPr>
          <p:nvPr>
            <p:ph type="sldNum" sz="quarter" idx="13"/>
          </p:nvPr>
        </p:nvSpPr>
        <p:spPr/>
        <p:txBody>
          <a:bodyPr/>
          <a:lstStyle/>
          <a:p>
            <a:fld id="{47D3CF2E-89FD-B742-80EA-E211124F3684}"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BDA46A-BB32-9D4F-AEFE-FCEF4757D811}"/>
              </a:ext>
            </a:extLst>
          </p:cNvPr>
          <p:cNvPicPr/>
          <p:nvPr/>
        </p:nvPicPr>
        <p:blipFill rotWithShape="1">
          <a:blip r:embed="rId2"/>
          <a:srcRect l="8478" t="25478" r="13030" b="16405"/>
          <a:stretch/>
        </p:blipFill>
        <p:spPr bwMode="auto">
          <a:xfrm>
            <a:off x="1714182" y="690562"/>
            <a:ext cx="5715635" cy="5476875"/>
          </a:xfrm>
          <a:prstGeom prst="rect">
            <a:avLst/>
          </a:prstGeom>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BE24C19B-7CFC-D341-B85F-FDD7D7E35E7F}"/>
              </a:ext>
            </a:extLst>
          </p:cNvPr>
          <p:cNvSpPr>
            <a:spLocks noGrp="1"/>
          </p:cNvSpPr>
          <p:nvPr>
            <p:ph type="ftr" sz="quarter" idx="12"/>
          </p:nvPr>
        </p:nvSpPr>
        <p:spPr/>
        <p:txBody>
          <a:bodyPr/>
          <a:lstStyle/>
          <a:p>
            <a:pPr>
              <a:defRPr/>
            </a:pPr>
            <a:endParaRPr lang="en-US"/>
          </a:p>
        </p:txBody>
      </p:sp>
      <p:sp>
        <p:nvSpPr>
          <p:cNvPr id="6" name="Slide Number Placeholder 5">
            <a:extLst>
              <a:ext uri="{FF2B5EF4-FFF2-40B4-BE49-F238E27FC236}">
                <a16:creationId xmlns:a16="http://schemas.microsoft.com/office/drawing/2014/main" id="{21BE7A1D-6307-8B48-B79E-8EDD62F6C2DF}"/>
              </a:ext>
            </a:extLst>
          </p:cNvPr>
          <p:cNvSpPr>
            <a:spLocks noGrp="1"/>
          </p:cNvSpPr>
          <p:nvPr>
            <p:ph type="sldNum" sz="quarter" idx="13"/>
          </p:nvPr>
        </p:nvSpPr>
        <p:spPr/>
        <p:txBody>
          <a:bodyPr/>
          <a:lstStyle/>
          <a:p>
            <a:fld id="{47D3CF2E-89FD-B742-80EA-E211124F3684}" type="slidenum">
              <a:rPr lang="en-US" altLang="en-US" smtClean="0"/>
              <a:pPr/>
              <a:t>9</a:t>
            </a:fld>
            <a:endParaRPr lang="en-US" altLang="en-US"/>
          </a:p>
        </p:txBody>
      </p:sp>
    </p:spTree>
    <p:extLst>
      <p:ext uri="{BB962C8B-B14F-4D97-AF65-F5344CB8AC3E}">
        <p14:creationId xmlns:p14="http://schemas.microsoft.com/office/powerpoint/2010/main" val="1951651013"/>
      </p:ext>
    </p:extLst>
  </p:cSld>
  <p:clrMapOvr>
    <a:masterClrMapping/>
  </p:clrMapOvr>
  <p:transition>
    <p:fade/>
  </p:transition>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0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pitchFamily="-10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37387</TotalTime>
  <Words>1061</Words>
  <Application>Microsoft Macintosh PowerPoint</Application>
  <PresentationFormat>On-screen Show (4:3)</PresentationFormat>
  <Paragraphs>156</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Cambria Math</vt:lpstr>
      <vt:lpstr>Symbol</vt:lpstr>
      <vt:lpstr>Times</vt:lpstr>
      <vt:lpstr>Office Theme</vt:lpstr>
      <vt:lpstr>Narrow Slit Smearing on Bonse Hart &amp; vSANS at NIST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Barker</dc:creator>
  <cp:lastModifiedBy>Barker, John G. (Fed)</cp:lastModifiedBy>
  <cp:revision>193</cp:revision>
  <cp:lastPrinted>2021-03-22T18:34:34Z</cp:lastPrinted>
  <dcterms:created xsi:type="dcterms:W3CDTF">2012-07-23T14:36:46Z</dcterms:created>
  <dcterms:modified xsi:type="dcterms:W3CDTF">2021-03-25T23:59:45Z</dcterms:modified>
</cp:coreProperties>
</file>