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72" r:id="rId3"/>
    <p:sldId id="293" r:id="rId4"/>
    <p:sldId id="292" r:id="rId5"/>
    <p:sldId id="294" r:id="rId6"/>
    <p:sldId id="295" r:id="rId7"/>
    <p:sldId id="296" r:id="rId8"/>
    <p:sldId id="289" r:id="rId9"/>
    <p:sldId id="274" r:id="rId10"/>
    <p:sldId id="275" r:id="rId11"/>
    <p:sldId id="291" r:id="rId12"/>
    <p:sldId id="277" r:id="rId13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6666"/>
    <a:srgbClr val="CCCCCC"/>
    <a:srgbClr val="FECC99"/>
    <a:srgbClr val="FEE6CC"/>
    <a:srgbClr val="CCDFDB"/>
    <a:srgbClr val="E5F0EC"/>
    <a:srgbClr val="D7E59A"/>
    <a:srgbClr val="EBF1CB"/>
    <a:srgbClr val="CDD5E0"/>
    <a:srgbClr val="E6E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93" autoAdjust="0"/>
    <p:restoredTop sz="94681" autoAdjust="0"/>
  </p:normalViewPr>
  <p:slideViewPr>
    <p:cSldViewPr snapToGrid="0" snapToObjects="1">
      <p:cViewPr varScale="1">
        <p:scale>
          <a:sx n="100" d="100"/>
          <a:sy n="100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2021-03-11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7246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1309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9682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06492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863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2002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2021-03-11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2021-03-11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png"/><Relationship Id="rId7" Type="http://schemas.openxmlformats.org/officeDocument/2006/relationships/image" Target="../media/image21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2631440"/>
            <a:ext cx="8640000" cy="909780"/>
          </a:xfrm>
        </p:spPr>
        <p:txBody>
          <a:bodyPr/>
          <a:lstStyle/>
          <a:p>
            <a:r>
              <a:rPr lang="en-GB" dirty="0"/>
              <a:t>Introduction to ESS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30395" y="4927600"/>
            <a:ext cx="8640000" cy="640138"/>
          </a:xfrm>
        </p:spPr>
        <p:txBody>
          <a:bodyPr/>
          <a:lstStyle/>
          <a:p>
            <a:r>
              <a:rPr lang="en-GB" dirty="0" err="1"/>
              <a:t>Dr.</a:t>
            </a:r>
            <a:r>
              <a:rPr lang="en-GB" dirty="0"/>
              <a:t> Sara ghatnekar Nilsson, work package manager, monolith systems, target division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fld id="{18896B66-0B3A-474C-9C9C-E4F07B1F5DAD}" type="datetime1">
              <a:rPr lang="sv-SE" sz="1200" b="1">
                <a:solidFill>
                  <a:schemeClr val="bg1"/>
                </a:solidFill>
              </a:rPr>
              <a:pPr/>
              <a:t>2021-03-11</a:t>
            </a:fld>
            <a:endParaRPr lang="en-GB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Deliverables for this CDR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10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21178-0049-B740-A0F9-BB346FFC6A94}"/>
              </a:ext>
            </a:extLst>
          </p:cNvPr>
          <p:cNvSpPr txBox="1"/>
          <p:nvPr/>
        </p:nvSpPr>
        <p:spPr>
          <a:xfrm>
            <a:off x="497840" y="922712"/>
            <a:ext cx="1169416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Regarding ESS ERIC Requirements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1) Interface and functional requirements described in the relevant interface control documents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and the system requirement documents (including the tolerance budget), and the related functional drawings;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2) Requirements coming from the Applicable Law, including but not limited to: European Directives, relevant standards, and Notified Body.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3) Reminder on the choice of the welded solution against other design variants for the connection between port tubes and monolith vessel.</a:t>
            </a: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Regarding ESS Bilbao Activities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4) Global procedure and installation scheme, including port tube installation sequence and alignment strategy, and fastening method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5) Project schedule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6) Update of the Safety Analysis Report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7) Results and analysis from the welding on the two prototypes at ENSA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8) Preparation: bevel preparation, WPS (Welding procedure specification), PQR (Procedure Qualification Records), production coupons, protection gas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9) Execution: welding process order and realisation scheme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10) Verification and validation plan, including inspection plan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11) Estimation of the deformations produced during the welding process, and of the compliance with tolerance budget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12) Detailed Risk Analysis</a:t>
            </a:r>
          </a:p>
        </p:txBody>
      </p:sp>
    </p:spTree>
    <p:extLst>
      <p:ext uri="{BB962C8B-B14F-4D97-AF65-F5344CB8AC3E}">
        <p14:creationId xmlns:p14="http://schemas.microsoft.com/office/powerpoint/2010/main" val="87075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Committee Charge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D21178-0049-B740-A0F9-BB346FFC6A94}"/>
              </a:ext>
            </a:extLst>
          </p:cNvPr>
          <p:cNvSpPr txBox="1"/>
          <p:nvPr/>
        </p:nvSpPr>
        <p:spPr>
          <a:xfrm>
            <a:off x="1195647" y="1432560"/>
            <a:ext cx="864287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 project questions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1) Is the plan complete, consistent, and in line with the scope of the TIK 4.5 rev.2?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2) Have risks been properly identified, analysed, and appropriately addressed?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3) Are the mitigations well defined in case of major Non-Conformity?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4) Are the quality assurance and quality control activities properly planned?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5) Does the design satisfy all functional, performance and safety requirements?</a:t>
            </a:r>
          </a:p>
          <a:p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technical questions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1) Is the welding process specification sufficiently defined and documented in order to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provide a sufficient technical basis to start the preparation of the on-site welding?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2) Are the estimations on welds deformation and vessel shrinkage realistic?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3) Is the way to proceed in order to minimize deformations satisfactory?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4) Are the residual stresses in the welds a concern, is the configuration too constrained?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5) Are the defined non-destructive inspections considered enough to ensure the quality of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welding?</a:t>
            </a:r>
          </a:p>
        </p:txBody>
      </p:sp>
    </p:spTree>
    <p:extLst>
      <p:ext uri="{BB962C8B-B14F-4D97-AF65-F5344CB8AC3E}">
        <p14:creationId xmlns:p14="http://schemas.microsoft.com/office/powerpoint/2010/main" val="216718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Finish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299523"/>
              </p:ext>
            </p:extLst>
          </p:nvPr>
        </p:nvGraphicFramePr>
        <p:xfrm>
          <a:off x="1195647" y="1633448"/>
          <a:ext cx="10134600" cy="915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ESS Basics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Deliverables and Charge for the Committee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>
                <a:solidFill>
                  <a:schemeClr val="bg1"/>
                </a:solidFill>
              </a:rPr>
              <a:t>2021-03-11</a:t>
            </a:fld>
            <a:endParaRPr lang="sv-S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Basics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sp>
        <p:nvSpPr>
          <p:cNvPr id="17" name="Shape 50">
            <a:extLst>
              <a:ext uri="{FF2B5EF4-FFF2-40B4-BE49-F238E27FC236}">
                <a16:creationId xmlns:a16="http://schemas.microsoft.com/office/drawing/2014/main" id="{BA887C2F-8F42-0A4B-A7E0-8B849E3DE83C}"/>
              </a:ext>
            </a:extLst>
          </p:cNvPr>
          <p:cNvSpPr/>
          <p:nvPr/>
        </p:nvSpPr>
        <p:spPr>
          <a:xfrm>
            <a:off x="9265913" y="-382036"/>
            <a:ext cx="91441" cy="914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16796"/>
                </a:moveTo>
                <a:cubicBezTo>
                  <a:pt x="20639" y="12954"/>
                  <a:pt x="20639" y="6724"/>
                  <a:pt x="16796" y="2882"/>
                </a:cubicBezTo>
                <a:cubicBezTo>
                  <a:pt x="12954" y="-961"/>
                  <a:pt x="6724" y="-961"/>
                  <a:pt x="2882" y="2882"/>
                </a:cubicBezTo>
                <a:cubicBezTo>
                  <a:pt x="-961" y="6724"/>
                  <a:pt x="-961" y="12954"/>
                  <a:pt x="2882" y="16796"/>
                </a:cubicBezTo>
                <a:cubicBezTo>
                  <a:pt x="6724" y="20639"/>
                  <a:pt x="12954" y="20639"/>
                  <a:pt x="16796" y="16796"/>
                </a:cubicBezTo>
              </a:path>
            </a:pathLst>
          </a:custGeom>
          <a:solidFill>
            <a:srgbClr val="FFFFFF"/>
          </a:solidFill>
          <a:ln w="3175">
            <a:solidFill>
              <a:srgbClr val="000000">
                <a:alpha val="0"/>
              </a:srgbClr>
            </a:solidFill>
            <a:round/>
          </a:ln>
          <a:effectLst>
            <a:outerShdw blurRad="114300" dist="50800" dir="27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lvl="0" algn="ctr" defTabSz="914400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F0EEC2-9771-E94B-82AF-0BBCED0D6354}"/>
              </a:ext>
            </a:extLst>
          </p:cNvPr>
          <p:cNvGrpSpPr/>
          <p:nvPr/>
        </p:nvGrpSpPr>
        <p:grpSpPr>
          <a:xfrm>
            <a:off x="1103709" y="1039270"/>
            <a:ext cx="9176400" cy="5436000"/>
            <a:chOff x="-7200" y="1432800"/>
            <a:chExt cx="9176400" cy="5436000"/>
          </a:xfrm>
        </p:grpSpPr>
        <p:pic>
          <p:nvPicPr>
            <p:cNvPr id="9" name="image4.jpg" descr="ESS_site.jpg">
              <a:extLst>
                <a:ext uri="{FF2B5EF4-FFF2-40B4-BE49-F238E27FC236}">
                  <a16:creationId xmlns:a16="http://schemas.microsoft.com/office/drawing/2014/main" id="{F6B438D0-8B0E-2D41-8C4C-BE1C69DA9053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7"/>
            <a:stretch/>
          </p:blipFill>
          <p:spPr>
            <a:xfrm>
              <a:off x="-7200" y="1432800"/>
              <a:ext cx="9176400" cy="5436000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11" name="Group 47">
              <a:extLst>
                <a:ext uri="{FF2B5EF4-FFF2-40B4-BE49-F238E27FC236}">
                  <a16:creationId xmlns:a16="http://schemas.microsoft.com/office/drawing/2014/main" id="{4B9F4DAE-732D-4349-9FE6-29E1A864BB95}"/>
                </a:ext>
              </a:extLst>
            </p:cNvPr>
            <p:cNvGrpSpPr/>
            <p:nvPr/>
          </p:nvGrpSpPr>
          <p:grpSpPr>
            <a:xfrm>
              <a:off x="1118855" y="2863731"/>
              <a:ext cx="1004873" cy="1429365"/>
              <a:chOff x="228613" y="119491"/>
              <a:chExt cx="1004871" cy="1429362"/>
            </a:xfrm>
          </p:grpSpPr>
          <p:sp>
            <p:nvSpPr>
              <p:cNvPr id="12" name="Shape 43">
                <a:extLst>
                  <a:ext uri="{FF2B5EF4-FFF2-40B4-BE49-F238E27FC236}">
                    <a16:creationId xmlns:a16="http://schemas.microsoft.com/office/drawing/2014/main" id="{64A905D9-8B51-4046-9D33-745238F8EF27}"/>
                  </a:ext>
                </a:extLst>
              </p:cNvPr>
              <p:cNvSpPr/>
              <p:nvPr/>
            </p:nvSpPr>
            <p:spPr>
              <a:xfrm>
                <a:off x="285442" y="183055"/>
                <a:ext cx="903782" cy="129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1117" y="7415"/>
                    </a:lnTo>
                    <a:lnTo>
                      <a:pt x="21600" y="21600"/>
                    </a:lnTo>
                  </a:path>
                </a:pathLst>
              </a:custGeom>
              <a:noFill/>
              <a:ln w="12700" cap="flat">
                <a:solidFill>
                  <a:srgbClr val="FFFFFF"/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defTabSz="411403"/>
                <a:endParaRPr/>
              </a:p>
            </p:txBody>
          </p:sp>
          <p:sp>
            <p:nvSpPr>
              <p:cNvPr id="13" name="Shape 44">
                <a:extLst>
                  <a:ext uri="{FF2B5EF4-FFF2-40B4-BE49-F238E27FC236}">
                    <a16:creationId xmlns:a16="http://schemas.microsoft.com/office/drawing/2014/main" id="{93C866F9-4721-3247-A374-CAB38A0B32C9}"/>
                  </a:ext>
                </a:extLst>
              </p:cNvPr>
              <p:cNvSpPr/>
              <p:nvPr/>
            </p:nvSpPr>
            <p:spPr>
              <a:xfrm>
                <a:off x="228613" y="119491"/>
                <a:ext cx="91440" cy="91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16796"/>
                    </a:moveTo>
                    <a:cubicBezTo>
                      <a:pt x="20639" y="12954"/>
                      <a:pt x="20639" y="6724"/>
                      <a:pt x="16796" y="2882"/>
                    </a:cubicBezTo>
                    <a:cubicBezTo>
                      <a:pt x="12954" y="-961"/>
                      <a:pt x="6724" y="-961"/>
                      <a:pt x="2882" y="2882"/>
                    </a:cubicBezTo>
                    <a:cubicBezTo>
                      <a:pt x="-961" y="6724"/>
                      <a:pt x="-961" y="12954"/>
                      <a:pt x="2882" y="16796"/>
                    </a:cubicBezTo>
                    <a:cubicBezTo>
                      <a:pt x="6724" y="20639"/>
                      <a:pt x="12954" y="20639"/>
                      <a:pt x="16796" y="16796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Shape 45">
                <a:extLst>
                  <a:ext uri="{FF2B5EF4-FFF2-40B4-BE49-F238E27FC236}">
                    <a16:creationId xmlns:a16="http://schemas.microsoft.com/office/drawing/2014/main" id="{0AEF0D15-94CC-0F48-9AB0-5388C0B1D651}"/>
                  </a:ext>
                </a:extLst>
              </p:cNvPr>
              <p:cNvSpPr/>
              <p:nvPr/>
            </p:nvSpPr>
            <p:spPr>
              <a:xfrm>
                <a:off x="679768" y="548300"/>
                <a:ext cx="91441" cy="91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16796"/>
                    </a:moveTo>
                    <a:cubicBezTo>
                      <a:pt x="20639" y="12954"/>
                      <a:pt x="20639" y="6724"/>
                      <a:pt x="16796" y="2882"/>
                    </a:cubicBezTo>
                    <a:cubicBezTo>
                      <a:pt x="12954" y="-961"/>
                      <a:pt x="6724" y="-961"/>
                      <a:pt x="2882" y="2882"/>
                    </a:cubicBezTo>
                    <a:cubicBezTo>
                      <a:pt x="-961" y="6724"/>
                      <a:pt x="-961" y="12954"/>
                      <a:pt x="2882" y="16796"/>
                    </a:cubicBezTo>
                    <a:cubicBezTo>
                      <a:pt x="6724" y="20639"/>
                      <a:pt x="12954" y="20639"/>
                      <a:pt x="16796" y="16796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Shape 46">
                <a:extLst>
                  <a:ext uri="{FF2B5EF4-FFF2-40B4-BE49-F238E27FC236}">
                    <a16:creationId xmlns:a16="http://schemas.microsoft.com/office/drawing/2014/main" id="{5EB89037-96C9-0E43-8D8B-56C58515C27D}"/>
                  </a:ext>
                </a:extLst>
              </p:cNvPr>
              <p:cNvSpPr/>
              <p:nvPr/>
            </p:nvSpPr>
            <p:spPr>
              <a:xfrm>
                <a:off x="1142043" y="1457412"/>
                <a:ext cx="91441" cy="914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16796"/>
                    </a:moveTo>
                    <a:cubicBezTo>
                      <a:pt x="20639" y="12954"/>
                      <a:pt x="20639" y="6724"/>
                      <a:pt x="16796" y="2882"/>
                    </a:cubicBezTo>
                    <a:cubicBezTo>
                      <a:pt x="12954" y="-961"/>
                      <a:pt x="6724" y="-961"/>
                      <a:pt x="2882" y="2882"/>
                    </a:cubicBezTo>
                    <a:cubicBezTo>
                      <a:pt x="-961" y="6724"/>
                      <a:pt x="-961" y="12954"/>
                      <a:pt x="2882" y="16796"/>
                    </a:cubicBezTo>
                    <a:cubicBezTo>
                      <a:pt x="6724" y="20639"/>
                      <a:pt x="12954" y="20639"/>
                      <a:pt x="16796" y="16796"/>
                    </a:cubicBezTo>
                  </a:path>
                </a:pathLst>
              </a:custGeom>
              <a:solidFill>
                <a:srgbClr val="FFFFFF"/>
              </a:solidFill>
              <a:ln w="3175" cap="flat">
                <a:solidFill>
                  <a:srgbClr val="000000">
                    <a:alpha val="0"/>
                  </a:srgbClr>
                </a:solidFill>
                <a:prstDash val="solid"/>
                <a:round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ctr" defTabSz="9144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16" name="Shape 48">
              <a:extLst>
                <a:ext uri="{FF2B5EF4-FFF2-40B4-BE49-F238E27FC236}">
                  <a16:creationId xmlns:a16="http://schemas.microsoft.com/office/drawing/2014/main" id="{D358B300-1C43-E247-8675-EBB4892FACC7}"/>
                </a:ext>
              </a:extLst>
            </p:cNvPr>
            <p:cNvSpPr/>
            <p:nvPr/>
          </p:nvSpPr>
          <p:spPr>
            <a:xfrm>
              <a:off x="-2490" y="1484784"/>
              <a:ext cx="2400176" cy="1384995"/>
            </a:xfrm>
            <a:prstGeom prst="rect">
              <a:avLst/>
            </a:prstGeom>
            <a:ln w="12700">
              <a:miter lim="400000"/>
            </a:ln>
            <a:effectLst>
              <a:outerShdw blurRad="114300" dist="50800" dir="2700000" rotWithShape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spAutoFit/>
            </a:bodyPr>
            <a:lstStyle/>
            <a:p>
              <a:pPr lvl="0" algn="ctr" defTabSz="411403"/>
              <a:r>
                <a:rPr lang="en-GB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High Power Accelerator:</a:t>
              </a:r>
            </a:p>
            <a:p>
              <a:pPr lvl="0" algn="ctr" defTabSz="411403"/>
              <a:r>
                <a:rPr lang="en-GB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Energy: 2 GeV</a:t>
              </a:r>
            </a:p>
            <a:p>
              <a:pPr lvl="0" algn="ctr" defTabSz="411403"/>
              <a:r>
                <a:rPr lang="en-GB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Rep. Rate: 14 Hz</a:t>
              </a:r>
            </a:p>
            <a:p>
              <a:pPr lvl="0" algn="ctr" defTabSz="411403"/>
              <a:r>
                <a:rPr lang="en-GB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Current: 62.5 mA</a:t>
              </a:r>
            </a:p>
            <a:p>
              <a:pPr lvl="0" algn="ctr" defTabSz="411403"/>
              <a:r>
                <a:rPr lang="en-GB"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Pulse length: 2.86 </a:t>
              </a:r>
              <a:r>
                <a:rPr lang="en-GB" b="1" dirty="0" err="1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rPr>
                <a:t>ms</a:t>
              </a:r>
              <a:endParaRPr lang="en-GB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endParaRPr>
            </a:p>
          </p:txBody>
        </p:sp>
        <p:sp>
          <p:nvSpPr>
            <p:cNvPr id="18" name="Shape 51">
              <a:extLst>
                <a:ext uri="{FF2B5EF4-FFF2-40B4-BE49-F238E27FC236}">
                  <a16:creationId xmlns:a16="http://schemas.microsoft.com/office/drawing/2014/main" id="{8F6B65A7-E3D3-FC45-802C-3C61425BDE56}"/>
                </a:ext>
              </a:extLst>
            </p:cNvPr>
            <p:cNvSpPr/>
            <p:nvPr/>
          </p:nvSpPr>
          <p:spPr>
            <a:xfrm flipV="1">
              <a:off x="254171" y="2607635"/>
              <a:ext cx="6112139" cy="2116750"/>
            </a:xfrm>
            <a:prstGeom prst="line">
              <a:avLst/>
            </a:prstGeom>
            <a:ln w="25400">
              <a:solidFill>
                <a:srgbClr val="C0504D"/>
              </a:solidFill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lIns="45719" rIns="45719"/>
            <a:lstStyle/>
            <a:p>
              <a:pPr lvl="0"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/>
            </a:p>
          </p:txBody>
        </p:sp>
        <p:grpSp>
          <p:nvGrpSpPr>
            <p:cNvPr id="19" name="Group 73">
              <a:extLst>
                <a:ext uri="{FF2B5EF4-FFF2-40B4-BE49-F238E27FC236}">
                  <a16:creationId xmlns:a16="http://schemas.microsoft.com/office/drawing/2014/main" id="{961897E8-BEBF-D34C-B996-3AF83ABE20A0}"/>
                </a:ext>
              </a:extLst>
            </p:cNvPr>
            <p:cNvGrpSpPr/>
            <p:nvPr/>
          </p:nvGrpSpPr>
          <p:grpSpPr>
            <a:xfrm>
              <a:off x="5731249" y="2265180"/>
              <a:ext cx="3071476" cy="3415096"/>
              <a:chOff x="-1" y="-1"/>
              <a:chExt cx="3071475" cy="3415096"/>
            </a:xfrm>
          </p:grpSpPr>
          <p:sp>
            <p:nvSpPr>
              <p:cNvPr id="20" name="Shape 52">
                <a:extLst>
                  <a:ext uri="{FF2B5EF4-FFF2-40B4-BE49-F238E27FC236}">
                    <a16:creationId xmlns:a16="http://schemas.microsoft.com/office/drawing/2014/main" id="{B0CAD750-85AF-4B45-89B3-4967C6766B3C}"/>
                  </a:ext>
                </a:extLst>
              </p:cNvPr>
              <p:cNvSpPr/>
              <p:nvPr/>
            </p:nvSpPr>
            <p:spPr>
              <a:xfrm>
                <a:off x="403263" y="1753102"/>
                <a:ext cx="2668211" cy="16619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 lvl="0" algn="ctr" defTabSz="411403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16 Instruments in Construction </a:t>
                </a:r>
                <a:r>
                  <a:rPr lang="en-US"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b</a:t>
                </a:r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udget</a:t>
                </a:r>
              </a:p>
              <a:p>
                <a:pPr lvl="0" algn="ctr" defTabSz="411403"/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  <a:p>
                <a:pPr lvl="0" algn="ctr" defTabSz="411403"/>
                <a:r>
                  <a:rPr b="1" dirty="0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rPr>
                  <a:t>Committed to deliver 22 instruments by 2028</a:t>
                </a:r>
              </a:p>
              <a:p>
                <a:pPr lvl="0" algn="ctr" defTabSz="411403"/>
                <a:endParaRPr b="1" dirty="0">
                  <a:solidFill>
                    <a:srgbClr val="FFFFFF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  <p:grpSp>
            <p:nvGrpSpPr>
              <p:cNvPr id="21" name="Group 72">
                <a:extLst>
                  <a:ext uri="{FF2B5EF4-FFF2-40B4-BE49-F238E27FC236}">
                    <a16:creationId xmlns:a16="http://schemas.microsoft.com/office/drawing/2014/main" id="{CF8E31CB-A505-1247-816B-739E88F0EA2F}"/>
                  </a:ext>
                </a:extLst>
              </p:cNvPr>
              <p:cNvGrpSpPr/>
              <p:nvPr/>
            </p:nvGrpSpPr>
            <p:grpSpPr>
              <a:xfrm>
                <a:off x="-1" y="-1"/>
                <a:ext cx="2455941" cy="1653498"/>
                <a:chOff x="0" y="0"/>
                <a:chExt cx="2455939" cy="1653496"/>
              </a:xfrm>
            </p:grpSpPr>
            <p:grpSp>
              <p:nvGrpSpPr>
                <p:cNvPr id="22" name="Group 60">
                  <a:extLst>
                    <a:ext uri="{FF2B5EF4-FFF2-40B4-BE49-F238E27FC236}">
                      <a16:creationId xmlns:a16="http://schemas.microsoft.com/office/drawing/2014/main" id="{1246ADF4-9D40-3C44-962F-CEA311495110}"/>
                    </a:ext>
                  </a:extLst>
                </p:cNvPr>
                <p:cNvGrpSpPr/>
                <p:nvPr/>
              </p:nvGrpSpPr>
              <p:grpSpPr>
                <a:xfrm>
                  <a:off x="-1" y="198715"/>
                  <a:ext cx="2455941" cy="1454782"/>
                  <a:chOff x="0" y="0"/>
                  <a:chExt cx="2455939" cy="1454781"/>
                </a:xfrm>
              </p:grpSpPr>
              <p:sp>
                <p:nvSpPr>
                  <p:cNvPr id="34" name="Shape 53">
                    <a:extLst>
                      <a:ext uri="{FF2B5EF4-FFF2-40B4-BE49-F238E27FC236}">
                        <a16:creationId xmlns:a16="http://schemas.microsoft.com/office/drawing/2014/main" id="{7D39B511-C3CD-D34F-BDA5-4CC9185098CF}"/>
                      </a:ext>
                    </a:extLst>
                  </p:cNvPr>
                  <p:cNvSpPr/>
                  <p:nvPr/>
                </p:nvSpPr>
                <p:spPr>
                  <a:xfrm>
                    <a:off x="1678542" y="1342068"/>
                    <a:ext cx="112714" cy="1127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35" name="Shape 54">
                    <a:extLst>
                      <a:ext uri="{FF2B5EF4-FFF2-40B4-BE49-F238E27FC236}">
                        <a16:creationId xmlns:a16="http://schemas.microsoft.com/office/drawing/2014/main" id="{342B9426-CBAE-A04B-97D7-52CA8CC193F4}"/>
                      </a:ext>
                    </a:extLst>
                  </p:cNvPr>
                  <p:cNvSpPr/>
                  <p:nvPr/>
                </p:nvSpPr>
                <p:spPr>
                  <a:xfrm flipV="1">
                    <a:off x="1736123" y="354065"/>
                    <a:ext cx="654889" cy="1055327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bevel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6" name="Shape 55">
                    <a:extLst>
                      <a:ext uri="{FF2B5EF4-FFF2-40B4-BE49-F238E27FC236}">
                        <a16:creationId xmlns:a16="http://schemas.microsoft.com/office/drawing/2014/main" id="{06A71ED3-1BD1-CF44-9471-65565CDD7943}"/>
                      </a:ext>
                    </a:extLst>
                  </p:cNvPr>
                  <p:cNvSpPr/>
                  <p:nvPr/>
                </p:nvSpPr>
                <p:spPr>
                  <a:xfrm>
                    <a:off x="863600" y="279926"/>
                    <a:ext cx="112713" cy="112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37" name="Shape 56">
                    <a:extLst>
                      <a:ext uri="{FF2B5EF4-FFF2-40B4-BE49-F238E27FC236}">
                        <a16:creationId xmlns:a16="http://schemas.microsoft.com/office/drawing/2014/main" id="{1279D716-1DC0-BD4A-A92A-26E8E4EB96F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924796" y="345073"/>
                    <a:ext cx="807575" cy="1063738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bevel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8" name="Shape 57">
                    <a:extLst>
                      <a:ext uri="{FF2B5EF4-FFF2-40B4-BE49-F238E27FC236}">
                        <a16:creationId xmlns:a16="http://schemas.microsoft.com/office/drawing/2014/main" id="{F4AAA7E2-A603-294A-96FC-776241BB9BDD}"/>
                      </a:ext>
                    </a:extLst>
                  </p:cNvPr>
                  <p:cNvSpPr/>
                  <p:nvPr/>
                </p:nvSpPr>
                <p:spPr>
                  <a:xfrm>
                    <a:off x="2343226" y="279926"/>
                    <a:ext cx="112714" cy="112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39" name="Shape 84">
                    <a:extLst>
                      <a:ext uri="{FF2B5EF4-FFF2-40B4-BE49-F238E27FC236}">
                        <a16:creationId xmlns:a16="http://schemas.microsoft.com/office/drawing/2014/main" id="{3EC312EF-3BAB-B84B-BB6F-097415AF9935}"/>
                      </a:ext>
                    </a:extLst>
                  </p:cNvPr>
                  <p:cNvSpPr/>
                  <p:nvPr/>
                </p:nvSpPr>
                <p:spPr>
                  <a:xfrm>
                    <a:off x="46990" y="38100"/>
                    <a:ext cx="1687830" cy="1360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0"/>
                        </a:moveTo>
                        <a:lnTo>
                          <a:pt x="0" y="21600"/>
                        </a:lnTo>
                        <a:lnTo>
                          <a:pt x="21600" y="21600"/>
                        </a:lnTo>
                      </a:path>
                    </a:pathLst>
                  </a:custGeom>
                  <a:noFill/>
                  <a:ln w="12700" cap="flat">
                    <a:solidFill>
                      <a:srgbClr val="FFFFFF"/>
                    </a:solidFill>
                    <a:prstDash val="solid"/>
                    <a:bevel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/>
                  <a:lstStyle/>
                  <a:p>
                    <a:pPr lvl="0"/>
                    <a:endParaRPr/>
                  </a:p>
                </p:txBody>
              </p:sp>
              <p:sp>
                <p:nvSpPr>
                  <p:cNvPr id="40" name="Shape 59">
                    <a:extLst>
                      <a:ext uri="{FF2B5EF4-FFF2-40B4-BE49-F238E27FC236}">
                        <a16:creationId xmlns:a16="http://schemas.microsoft.com/office/drawing/2014/main" id="{A576A4D2-5D80-0746-A5A2-CD5402F6BE4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12713" cy="11271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</p:grpSp>
            <p:grpSp>
              <p:nvGrpSpPr>
                <p:cNvPr id="23" name="Group 71">
                  <a:extLst>
                    <a:ext uri="{FF2B5EF4-FFF2-40B4-BE49-F238E27FC236}">
                      <a16:creationId xmlns:a16="http://schemas.microsoft.com/office/drawing/2014/main" id="{044A9969-8C56-EB49-9C28-92AB6178ABD4}"/>
                    </a:ext>
                  </a:extLst>
                </p:cNvPr>
                <p:cNvGrpSpPr/>
                <p:nvPr/>
              </p:nvGrpSpPr>
              <p:grpSpPr>
                <a:xfrm>
                  <a:off x="137117" y="-1"/>
                  <a:ext cx="2139290" cy="710829"/>
                  <a:chOff x="0" y="0"/>
                  <a:chExt cx="2139289" cy="710827"/>
                </a:xfrm>
              </p:grpSpPr>
              <p:sp>
                <p:nvSpPr>
                  <p:cNvPr id="24" name="Shape 61">
                    <a:extLst>
                      <a:ext uri="{FF2B5EF4-FFF2-40B4-BE49-F238E27FC236}">
                        <a16:creationId xmlns:a16="http://schemas.microsoft.com/office/drawing/2014/main" id="{64C7DAB5-1DF5-9B41-918B-2C348E17A381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1" y="277538"/>
                    <a:ext cx="616836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25" name="Shape 62">
                    <a:extLst>
                      <a:ext uri="{FF2B5EF4-FFF2-40B4-BE49-F238E27FC236}">
                        <a16:creationId xmlns:a16="http://schemas.microsoft.com/office/drawing/2014/main" id="{B3449DF3-15F3-744A-B824-9FBE5392C54F}"/>
                      </a:ext>
                    </a:extLst>
                  </p:cNvPr>
                  <p:cNvSpPr/>
                  <p:nvPr/>
                </p:nvSpPr>
                <p:spPr>
                  <a:xfrm flipH="1">
                    <a:off x="348166" y="248239"/>
                    <a:ext cx="271299" cy="271299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26" name="Shape 63">
                    <a:extLst>
                      <a:ext uri="{FF2B5EF4-FFF2-40B4-BE49-F238E27FC236}">
                        <a16:creationId xmlns:a16="http://schemas.microsoft.com/office/drawing/2014/main" id="{4CFC4ACA-FDD1-B245-B1AE-F8192B554034}"/>
                      </a:ext>
                    </a:extLst>
                  </p:cNvPr>
                  <p:cNvSpPr/>
                  <p:nvPr/>
                </p:nvSpPr>
                <p:spPr>
                  <a:xfrm flipH="1">
                    <a:off x="515313" y="263465"/>
                    <a:ext cx="110833" cy="32188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27" name="Shape 64">
                    <a:extLst>
                      <a:ext uri="{FF2B5EF4-FFF2-40B4-BE49-F238E27FC236}">
                        <a16:creationId xmlns:a16="http://schemas.microsoft.com/office/drawing/2014/main" id="{221DE016-1A0A-1348-92B6-7F77F3513621}"/>
                      </a:ext>
                    </a:extLst>
                  </p:cNvPr>
                  <p:cNvSpPr/>
                  <p:nvPr/>
                </p:nvSpPr>
                <p:spPr>
                  <a:xfrm flipH="1">
                    <a:off x="640224" y="257655"/>
                    <a:ext cx="1" cy="329367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28" name="Shape 65">
                    <a:extLst>
                      <a:ext uri="{FF2B5EF4-FFF2-40B4-BE49-F238E27FC236}">
                        <a16:creationId xmlns:a16="http://schemas.microsoft.com/office/drawing/2014/main" id="{C5E705B1-9D9F-7641-B5FC-3C386CD121DA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112166" y="146565"/>
                    <a:ext cx="508671" cy="134794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29" name="Shape 66">
                    <a:extLst>
                      <a:ext uri="{FF2B5EF4-FFF2-40B4-BE49-F238E27FC236}">
                        <a16:creationId xmlns:a16="http://schemas.microsoft.com/office/drawing/2014/main" id="{36B33CC7-974B-684E-88E3-0FFDD14EE17B}"/>
                      </a:ext>
                    </a:extLst>
                  </p:cNvPr>
                  <p:cNvSpPr/>
                  <p:nvPr/>
                </p:nvSpPr>
                <p:spPr>
                  <a:xfrm flipV="1">
                    <a:off x="635484" y="9962"/>
                    <a:ext cx="48671" cy="27602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0" name="Shape 67">
                    <a:extLst>
                      <a:ext uri="{FF2B5EF4-FFF2-40B4-BE49-F238E27FC236}">
                        <a16:creationId xmlns:a16="http://schemas.microsoft.com/office/drawing/2014/main" id="{7E319054-55DC-7645-9EA1-CA2BDA999367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80956" y="-1"/>
                    <a:ext cx="34158" cy="27819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1" name="Shape 68">
                    <a:extLst>
                      <a:ext uri="{FF2B5EF4-FFF2-40B4-BE49-F238E27FC236}">
                        <a16:creationId xmlns:a16="http://schemas.microsoft.com/office/drawing/2014/main" id="{536AAC1C-A004-9D4A-BF20-ABBB4C3C8255}"/>
                      </a:ext>
                    </a:extLst>
                  </p:cNvPr>
                  <p:cNvSpPr/>
                  <p:nvPr/>
                </p:nvSpPr>
                <p:spPr>
                  <a:xfrm>
                    <a:off x="642239" y="293585"/>
                    <a:ext cx="1490427" cy="13807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2" name="Shape 69">
                    <a:extLst>
                      <a:ext uri="{FF2B5EF4-FFF2-40B4-BE49-F238E27FC236}">
                        <a16:creationId xmlns:a16="http://schemas.microsoft.com/office/drawing/2014/main" id="{98F141CC-A87F-9A48-A0E8-BA6A6D8142A6}"/>
                      </a:ext>
                    </a:extLst>
                  </p:cNvPr>
                  <p:cNvSpPr/>
                  <p:nvPr/>
                </p:nvSpPr>
                <p:spPr>
                  <a:xfrm>
                    <a:off x="635939" y="297584"/>
                    <a:ext cx="1503351" cy="274914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33" name="Shape 70">
                    <a:extLst>
                      <a:ext uri="{FF2B5EF4-FFF2-40B4-BE49-F238E27FC236}">
                        <a16:creationId xmlns:a16="http://schemas.microsoft.com/office/drawing/2014/main" id="{9EAF10C9-4A76-1444-8499-25FA4250DF86}"/>
                      </a:ext>
                    </a:extLst>
                  </p:cNvPr>
                  <p:cNvSpPr/>
                  <p:nvPr/>
                </p:nvSpPr>
                <p:spPr>
                  <a:xfrm>
                    <a:off x="644673" y="330327"/>
                    <a:ext cx="1429911" cy="38050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4BACC6"/>
                    </a:solidFill>
                    <a:prstDash val="solid"/>
                    <a:bevel/>
                    <a:tailEnd type="triangle" w="med" len="med"/>
                  </a:ln>
                  <a:effectLst>
                    <a:outerShdw blurRad="38100" dist="20000" dir="5400000" rotWithShape="0">
                      <a:srgbClr val="000000">
                        <a:alpha val="38000"/>
                      </a:srgbClr>
                    </a:outerShdw>
                  </a:effectLst>
                </p:spPr>
                <p:txBody>
                  <a:bodyPr wrap="square" lIns="45719" tIns="45719" rIns="45719" bIns="45719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</p:grpSp>
          </p:grpSp>
        </p:grpSp>
        <p:grpSp>
          <p:nvGrpSpPr>
            <p:cNvPr id="41" name="Group 80">
              <a:extLst>
                <a:ext uri="{FF2B5EF4-FFF2-40B4-BE49-F238E27FC236}">
                  <a16:creationId xmlns:a16="http://schemas.microsoft.com/office/drawing/2014/main" id="{DA42C07F-A9C2-D840-8E56-D9F5D7C0B1A4}"/>
                </a:ext>
              </a:extLst>
            </p:cNvPr>
            <p:cNvGrpSpPr/>
            <p:nvPr/>
          </p:nvGrpSpPr>
          <p:grpSpPr>
            <a:xfrm>
              <a:off x="2699792" y="1467941"/>
              <a:ext cx="3839741" cy="1384995"/>
              <a:chOff x="-359509" y="38058"/>
              <a:chExt cx="3102237" cy="1384993"/>
            </a:xfrm>
          </p:grpSpPr>
          <p:grpSp>
            <p:nvGrpSpPr>
              <p:cNvPr id="42" name="Group 78">
                <a:extLst>
                  <a:ext uri="{FF2B5EF4-FFF2-40B4-BE49-F238E27FC236}">
                    <a16:creationId xmlns:a16="http://schemas.microsoft.com/office/drawing/2014/main" id="{25560554-80BF-7F41-A594-4F6E7B10608C}"/>
                  </a:ext>
                </a:extLst>
              </p:cNvPr>
              <p:cNvGrpSpPr/>
              <p:nvPr/>
            </p:nvGrpSpPr>
            <p:grpSpPr>
              <a:xfrm>
                <a:off x="-359509" y="38058"/>
                <a:ext cx="3043831" cy="1384993"/>
                <a:chOff x="-359508" y="38058"/>
                <a:chExt cx="3043829" cy="1384992"/>
              </a:xfrm>
            </p:grpSpPr>
            <p:sp>
              <p:nvSpPr>
                <p:cNvPr id="44" name="Shape 77">
                  <a:extLst>
                    <a:ext uri="{FF2B5EF4-FFF2-40B4-BE49-F238E27FC236}">
                      <a16:creationId xmlns:a16="http://schemas.microsoft.com/office/drawing/2014/main" id="{00DEE5F5-773C-6B4B-B7F5-D13ACFC697CF}"/>
                    </a:ext>
                  </a:extLst>
                </p:cNvPr>
                <p:cNvSpPr/>
                <p:nvPr/>
              </p:nvSpPr>
              <p:spPr>
                <a:xfrm>
                  <a:off x="-359508" y="38058"/>
                  <a:ext cx="2480999" cy="13849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>
                  <a:outerShdw blurRad="114300" dist="50800" dir="2700000" rotWithShape="0">
                    <a:srgbClr val="000000">
                      <a:alpha val="75000"/>
                    </a:srgbClr>
                  </a:outerShdw>
                </a:effectLst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t">
                  <a:spAutoFit/>
                </a:bodyPr>
                <a:lstStyle/>
                <a:p>
                  <a:pPr lvl="0" algn="ctr" defTabSz="411403"/>
                  <a:r>
                    <a:rPr lang="en-GB" b="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rPr>
                    <a:t>Target Station:</a:t>
                  </a:r>
                </a:p>
                <a:p>
                  <a:pPr lvl="0" algn="ctr" defTabSz="411403"/>
                  <a:r>
                    <a:rPr lang="en-GB" b="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rPr>
                    <a:t>He-gas cooled rotating W-target</a:t>
                  </a:r>
                  <a:br>
                    <a:rPr lang="en-GB" b="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rPr>
                  </a:br>
                  <a:r>
                    <a:rPr lang="en-GB" b="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rPr>
                    <a:t>Average power: 5 MW </a:t>
                  </a:r>
                  <a:br>
                    <a:rPr lang="en-GB" b="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rPr>
                  </a:br>
                  <a:r>
                    <a:rPr lang="en-GB" b="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rPr>
                    <a:t>Pulse power: 125 MW </a:t>
                  </a:r>
                </a:p>
                <a:p>
                  <a:pPr lvl="0" algn="ctr" defTabSz="411403"/>
                  <a:r>
                    <a:rPr lang="en-GB" b="1" dirty="0">
                      <a:solidFill>
                        <a:srgbClr val="FFFFFF"/>
                      </a:solidFill>
                      <a:uFill>
                        <a:solidFill>
                          <a:srgbClr val="FFFFFF"/>
                        </a:solidFill>
                      </a:uFill>
                    </a:rPr>
                    <a:t>Neutron beam ports: 42</a:t>
                  </a:r>
                </a:p>
              </p:txBody>
            </p:sp>
            <p:grpSp>
              <p:nvGrpSpPr>
                <p:cNvPr id="45" name="Group 76">
                  <a:extLst>
                    <a:ext uri="{FF2B5EF4-FFF2-40B4-BE49-F238E27FC236}">
                      <a16:creationId xmlns:a16="http://schemas.microsoft.com/office/drawing/2014/main" id="{A13089FA-562B-B440-8772-B7E3D6E14EC6}"/>
                    </a:ext>
                  </a:extLst>
                </p:cNvPr>
                <p:cNvGrpSpPr/>
                <p:nvPr/>
              </p:nvGrpSpPr>
              <p:grpSpPr>
                <a:xfrm>
                  <a:off x="1860438" y="627171"/>
                  <a:ext cx="823883" cy="499745"/>
                  <a:chOff x="-56568" y="282208"/>
                  <a:chExt cx="823880" cy="499742"/>
                </a:xfrm>
              </p:grpSpPr>
              <p:sp>
                <p:nvSpPr>
                  <p:cNvPr id="46" name="Shape 74">
                    <a:extLst>
                      <a:ext uri="{FF2B5EF4-FFF2-40B4-BE49-F238E27FC236}">
                        <a16:creationId xmlns:a16="http://schemas.microsoft.com/office/drawing/2014/main" id="{6D337BEB-DB1C-E04B-92E5-D4815C8DC23B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-38281" y="320671"/>
                    <a:ext cx="805593" cy="461279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bevel/>
                  </a:ln>
                  <a:effectLst/>
                </p:spPr>
                <p:txBody>
                  <a:bodyPr wrap="square" lIns="0" tIns="0" rIns="0" bIns="0" numCol="1" anchor="t">
                    <a:noAutofit/>
                  </a:bodyPr>
                  <a:lstStyle/>
                  <a:p>
                    <a:pPr lvl="0" defTabSz="457200">
                      <a:defRPr sz="1200">
                        <a:latin typeface="+mj-lt"/>
                        <a:ea typeface="+mj-ea"/>
                        <a:cs typeface="+mj-cs"/>
                        <a:sym typeface="Helvetica"/>
                      </a:defRPr>
                    </a:pPr>
                    <a:endParaRPr/>
                  </a:p>
                </p:txBody>
              </p:sp>
              <p:sp>
                <p:nvSpPr>
                  <p:cNvPr id="47" name="Shape 75">
                    <a:extLst>
                      <a:ext uri="{FF2B5EF4-FFF2-40B4-BE49-F238E27FC236}">
                        <a16:creationId xmlns:a16="http://schemas.microsoft.com/office/drawing/2014/main" id="{2D9C3D17-B6C6-4B48-94D3-AD6504523165}"/>
                      </a:ext>
                    </a:extLst>
                  </p:cNvPr>
                  <p:cNvSpPr/>
                  <p:nvPr/>
                </p:nvSpPr>
                <p:spPr>
                  <a:xfrm>
                    <a:off x="-56568" y="282208"/>
                    <a:ext cx="93151" cy="1024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>
                    <a:outerShdw blurRad="38100" dist="23000" dir="5400000" rotWithShape="0">
                      <a:srgbClr val="000000">
                        <a:alpha val="35000"/>
                      </a:srgbClr>
                    </a:outerShdw>
                  </a:effectLst>
                </p:spPr>
                <p:txBody>
                  <a:bodyPr wrap="square" lIns="0" tIns="0" rIns="0" bIns="0" numCol="1" anchor="ctr">
                    <a:noAutofit/>
                  </a:bodyPr>
                  <a:lstStyle/>
                  <a:p>
                    <a:pPr lvl="0"/>
                    <a:endParaRPr/>
                  </a:p>
                </p:txBody>
              </p:sp>
            </p:grpSp>
          </p:grpSp>
          <p:sp>
            <p:nvSpPr>
              <p:cNvPr id="43" name="Shape 79">
                <a:extLst>
                  <a:ext uri="{FF2B5EF4-FFF2-40B4-BE49-F238E27FC236}">
                    <a16:creationId xmlns:a16="http://schemas.microsoft.com/office/drawing/2014/main" id="{8B320174-4917-1E48-B5B5-A05F9E85739A}"/>
                  </a:ext>
                </a:extLst>
              </p:cNvPr>
              <p:cNvSpPr/>
              <p:nvPr/>
            </p:nvSpPr>
            <p:spPr>
              <a:xfrm>
                <a:off x="2630951" y="1065354"/>
                <a:ext cx="111777" cy="1123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953E"/>
                  </a:gs>
                  <a:gs pos="100000">
                    <a:srgbClr val="FFD1BB"/>
                  </a:gs>
                </a:gsLst>
                <a:lin ang="16200000" scaled="0"/>
              </a:gradFill>
              <a:ln w="9525" cap="flat">
                <a:solidFill>
                  <a:srgbClr val="4A7EBB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grpSp>
          <p:nvGrpSpPr>
            <p:cNvPr id="48" name="Group 83">
              <a:extLst>
                <a:ext uri="{FF2B5EF4-FFF2-40B4-BE49-F238E27FC236}">
                  <a16:creationId xmlns:a16="http://schemas.microsoft.com/office/drawing/2014/main" id="{54743B1A-E81C-084A-A50A-8AA8A878D4DC}"/>
                </a:ext>
              </a:extLst>
            </p:cNvPr>
            <p:cNvGrpSpPr/>
            <p:nvPr/>
          </p:nvGrpSpPr>
          <p:grpSpPr>
            <a:xfrm>
              <a:off x="127000" y="4636260"/>
              <a:ext cx="1120606" cy="699641"/>
              <a:chOff x="0" y="0"/>
              <a:chExt cx="1120605" cy="699638"/>
            </a:xfrm>
          </p:grpSpPr>
          <p:sp>
            <p:nvSpPr>
              <p:cNvPr id="49" name="Shape 81">
                <a:extLst>
                  <a:ext uri="{FF2B5EF4-FFF2-40B4-BE49-F238E27FC236}">
                    <a16:creationId xmlns:a16="http://schemas.microsoft.com/office/drawing/2014/main" id="{52E97448-498A-984F-A801-AD0AC8996D97}"/>
                  </a:ext>
                </a:extLst>
              </p:cNvPr>
              <p:cNvSpPr/>
              <p:nvPr/>
            </p:nvSpPr>
            <p:spPr>
              <a:xfrm>
                <a:off x="0" y="0"/>
                <a:ext cx="176213" cy="176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  <a:close/>
                  </a:path>
                </a:pathLst>
              </a:custGeom>
              <a:solidFill>
                <a:srgbClr val="C0504D"/>
              </a:solidFill>
              <a:ln w="25400" cap="flat">
                <a:solidFill>
                  <a:srgbClr val="8C3A38"/>
                </a:solidFill>
                <a:prstDash val="solid"/>
                <a:bevel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lvl="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50" name="Shape 82">
                <a:extLst>
                  <a:ext uri="{FF2B5EF4-FFF2-40B4-BE49-F238E27FC236}">
                    <a16:creationId xmlns:a16="http://schemas.microsoft.com/office/drawing/2014/main" id="{984023DD-94D6-B249-B19C-D1D020A5E325}"/>
                  </a:ext>
                </a:extLst>
              </p:cNvPr>
              <p:cNvSpPr/>
              <p:nvPr/>
            </p:nvSpPr>
            <p:spPr>
              <a:xfrm>
                <a:off x="25368" y="145641"/>
                <a:ext cx="1095237" cy="5539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blurRad="114300" dist="50800" dir="2700000" rotWithShape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>
                <a:lvl1pPr algn="ctr" defTabSz="411403">
                  <a:defRPr b="1">
                    <a:solidFill>
                      <a:srgbClr val="FFFFFF"/>
                    </a:solidFill>
                    <a:uFill>
                      <a:solidFill>
                        <a:srgbClr val="FFFFFF"/>
                      </a:solidFill>
                    </a:uFill>
                  </a:defRPr>
                </a:lvl1pPr>
              </a:lstStyle>
              <a:p>
                <a:pPr lvl="0">
                  <a:defRPr b="0">
                    <a:solidFill>
                      <a:srgbClr val="000000"/>
                    </a:solidFill>
                    <a:uFillTx/>
                  </a:defRPr>
                </a:pPr>
                <a:r>
                  <a:rPr lang="en-US" dirty="0">
                    <a:solidFill>
                      <a:schemeClr val="bg1"/>
                    </a:solidFill>
                  </a:rPr>
                  <a:t>Proton</a:t>
                </a:r>
                <a:r>
                  <a:rPr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</a:rPr>
                  <a:t> </a:t>
                </a:r>
                <a:r>
                  <a:rPr lang="en-US" dirty="0">
                    <a:solidFill>
                      <a:schemeClr val="bg1"/>
                    </a:solidFill>
                    <a:uFill>
                      <a:solidFill>
                        <a:srgbClr val="FFFFFF"/>
                      </a:solidFill>
                    </a:uFill>
                  </a:rPr>
                  <a:t>Source</a:t>
                </a:r>
                <a:endParaRPr dirty="0">
                  <a:solidFill>
                    <a:schemeClr val="bg1"/>
                  </a:solidFill>
                  <a:uFill>
                    <a:solidFill>
                      <a:srgbClr val="FFFFFF"/>
                    </a:solidFill>
                  </a:uFill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533D61C-6674-D54E-AC77-0DC4FEC14A86}"/>
                </a:ext>
              </a:extLst>
            </p:cNvPr>
            <p:cNvSpPr txBox="1"/>
            <p:nvPr/>
          </p:nvSpPr>
          <p:spPr>
            <a:xfrm>
              <a:off x="1763688" y="5108991"/>
              <a:ext cx="372672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Environmental goal (“Sustainability”)</a:t>
              </a:r>
            </a:p>
            <a:p>
              <a:pPr marL="342936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</a:rPr>
                <a:t>Energy responsible </a:t>
              </a:r>
            </a:p>
            <a:p>
              <a:pPr marL="342936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</a:rPr>
                <a:t>Renewable energy</a:t>
              </a:r>
            </a:p>
            <a:p>
              <a:pPr marL="342936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</a:rPr>
                <a:t>Recyclable heat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04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Basics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pic>
        <p:nvPicPr>
          <p:cNvPr id="7" name="Platshållare för innehåll 5">
            <a:extLst>
              <a:ext uri="{FF2B5EF4-FFF2-40B4-BE49-F238E27FC236}">
                <a16:creationId xmlns:a16="http://schemas.microsoft.com/office/drawing/2014/main" id="{3BCAF409-9D3B-6C43-A3F8-B53784229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720" y="1635761"/>
            <a:ext cx="4927600" cy="325120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82F3F0-5BF1-D24F-8934-6AA240E14A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6793" y="1635761"/>
            <a:ext cx="6162196" cy="32512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4064F41-C454-954C-AADC-D7B78C370FCC}"/>
              </a:ext>
            </a:extLst>
          </p:cNvPr>
          <p:cNvCxnSpPr>
            <a:cxnSpLocks/>
          </p:cNvCxnSpPr>
          <p:nvPr/>
        </p:nvCxnSpPr>
        <p:spPr>
          <a:xfrm flipH="1" flipV="1">
            <a:off x="2330779" y="3261361"/>
            <a:ext cx="144698" cy="265831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ADFBAE-2035-F24E-B776-DB9F772543B3}"/>
              </a:ext>
            </a:extLst>
          </p:cNvPr>
          <p:cNvSpPr txBox="1"/>
          <p:nvPr/>
        </p:nvSpPr>
        <p:spPr>
          <a:xfrm>
            <a:off x="1666537" y="5874308"/>
            <a:ext cx="161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Instrument hall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West sector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FD12430-F631-1B42-87F5-51A355E5B1B4}"/>
              </a:ext>
            </a:extLst>
          </p:cNvPr>
          <p:cNvCxnSpPr>
            <a:cxnSpLocks/>
          </p:cNvCxnSpPr>
          <p:nvPr/>
        </p:nvCxnSpPr>
        <p:spPr>
          <a:xfrm flipV="1">
            <a:off x="812800" y="2418080"/>
            <a:ext cx="799176" cy="276352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F5CD44C-3854-1549-ABFF-FF2B2BADE58D}"/>
              </a:ext>
            </a:extLst>
          </p:cNvPr>
          <p:cNvSpPr txBox="1"/>
          <p:nvPr/>
        </p:nvSpPr>
        <p:spPr>
          <a:xfrm>
            <a:off x="251772" y="5230668"/>
            <a:ext cx="192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Accelerator tunnel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56FC7BD-FA0D-C543-BC59-CE6C370EC831}"/>
              </a:ext>
            </a:extLst>
          </p:cNvPr>
          <p:cNvSpPr txBox="1"/>
          <p:nvPr/>
        </p:nvSpPr>
        <p:spPr>
          <a:xfrm>
            <a:off x="2876413" y="5230668"/>
            <a:ext cx="1231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Target area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7E5306-5EB5-3F40-89F6-F99AD4634EE2}"/>
              </a:ext>
            </a:extLst>
          </p:cNvPr>
          <p:cNvCxnSpPr>
            <a:cxnSpLocks/>
          </p:cNvCxnSpPr>
          <p:nvPr/>
        </p:nvCxnSpPr>
        <p:spPr>
          <a:xfrm flipH="1" flipV="1">
            <a:off x="2343574" y="2545353"/>
            <a:ext cx="940842" cy="277336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BD93670-D429-5543-A91D-29692A030B2B}"/>
              </a:ext>
            </a:extLst>
          </p:cNvPr>
          <p:cNvSpPr txBox="1"/>
          <p:nvPr/>
        </p:nvSpPr>
        <p:spPr>
          <a:xfrm>
            <a:off x="2053244" y="1224093"/>
            <a:ext cx="131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Photo  2020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F26D49-4379-A84B-B4D9-B1F8EDBE8B01}"/>
              </a:ext>
            </a:extLst>
          </p:cNvPr>
          <p:cNvSpPr txBox="1"/>
          <p:nvPr/>
        </p:nvSpPr>
        <p:spPr>
          <a:xfrm>
            <a:off x="8149244" y="1266429"/>
            <a:ext cx="1317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Photo  2021</a:t>
            </a:r>
          </a:p>
        </p:txBody>
      </p:sp>
    </p:spTree>
    <p:extLst>
      <p:ext uri="{BB962C8B-B14F-4D97-AF65-F5344CB8AC3E}">
        <p14:creationId xmlns:p14="http://schemas.microsoft.com/office/powerpoint/2010/main" val="8376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Basics, Target and Instruments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A80025-F52C-CF4C-80C9-17B2D15986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645B9C25-B640-4948-AE82-10FC2DA76E0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760" y="1067520"/>
            <a:ext cx="9144000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A56E9E43-6931-A547-8ECC-A1E9AAD408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247" y="6282458"/>
            <a:ext cx="23828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5" rIns="91429" bIns="45715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/>
            <a:r>
              <a:rPr lang="en-US" altLang="x-none" sz="1000" i="1" dirty="0"/>
              <a:t>ESS Instrument Layout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6512DD-C9FA-BA4A-BDFA-86D627FB1953}"/>
              </a:ext>
            </a:extLst>
          </p:cNvPr>
          <p:cNvSpPr txBox="1"/>
          <p:nvPr/>
        </p:nvSpPr>
        <p:spPr>
          <a:xfrm>
            <a:off x="3678873" y="2848695"/>
            <a:ext cx="585787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ODIN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6108C1-C72D-C542-8F4F-3FA8DE814863}"/>
              </a:ext>
            </a:extLst>
          </p:cNvPr>
          <p:cNvSpPr txBox="1"/>
          <p:nvPr/>
        </p:nvSpPr>
        <p:spPr>
          <a:xfrm>
            <a:off x="2450148" y="3093170"/>
            <a:ext cx="7524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DREAM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3B9EC6-6D14-7F44-9C29-FFDE573FF1D6}"/>
              </a:ext>
            </a:extLst>
          </p:cNvPr>
          <p:cNvSpPr txBox="1"/>
          <p:nvPr/>
        </p:nvSpPr>
        <p:spPr>
          <a:xfrm>
            <a:off x="6122035" y="1464395"/>
            <a:ext cx="558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NMX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C216D0-E594-814B-8F39-92E2F49D6204}"/>
              </a:ext>
            </a:extLst>
          </p:cNvPr>
          <p:cNvSpPr txBox="1"/>
          <p:nvPr/>
        </p:nvSpPr>
        <p:spPr>
          <a:xfrm>
            <a:off x="7395210" y="2316883"/>
            <a:ext cx="94297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MIRACLES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468CC4-360D-0F45-ABFD-1345B4CC3900}"/>
              </a:ext>
            </a:extLst>
          </p:cNvPr>
          <p:cNvSpPr txBox="1"/>
          <p:nvPr/>
        </p:nvSpPr>
        <p:spPr>
          <a:xfrm>
            <a:off x="6839585" y="1394545"/>
            <a:ext cx="5603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BEER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AE27D0-3574-DE4B-AA64-210B5FE7C252}"/>
              </a:ext>
            </a:extLst>
          </p:cNvPr>
          <p:cNvSpPr txBox="1"/>
          <p:nvPr/>
        </p:nvSpPr>
        <p:spPr>
          <a:xfrm>
            <a:off x="7115810" y="1826345"/>
            <a:ext cx="7112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C-SPEC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76221E7-8D6E-744B-B130-383A44E82927}"/>
              </a:ext>
            </a:extLst>
          </p:cNvPr>
          <p:cNvSpPr txBox="1"/>
          <p:nvPr/>
        </p:nvSpPr>
        <p:spPr>
          <a:xfrm>
            <a:off x="8381048" y="2750270"/>
            <a:ext cx="61595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T-REX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76151-7ECD-924F-889E-842A56881C22}"/>
              </a:ext>
            </a:extLst>
          </p:cNvPr>
          <p:cNvSpPr txBox="1"/>
          <p:nvPr/>
        </p:nvSpPr>
        <p:spPr>
          <a:xfrm>
            <a:off x="7979410" y="2493095"/>
            <a:ext cx="709613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MAGIC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50A82B-856F-D445-8EC9-4057340543F3}"/>
              </a:ext>
            </a:extLst>
          </p:cNvPr>
          <p:cNvSpPr txBox="1"/>
          <p:nvPr/>
        </p:nvSpPr>
        <p:spPr>
          <a:xfrm>
            <a:off x="7152323" y="2050183"/>
            <a:ext cx="8128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BIFROST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FD6754-8E85-4348-90F9-8FA661DED1A6}"/>
              </a:ext>
            </a:extLst>
          </p:cNvPr>
          <p:cNvSpPr txBox="1"/>
          <p:nvPr/>
        </p:nvSpPr>
        <p:spPr>
          <a:xfrm>
            <a:off x="8141335" y="3083645"/>
            <a:ext cx="890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HEIMDAL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63DFBB-74FA-4849-BB84-8B37E0B3ED08}"/>
              </a:ext>
            </a:extLst>
          </p:cNvPr>
          <p:cNvSpPr txBox="1"/>
          <p:nvPr/>
        </p:nvSpPr>
        <p:spPr>
          <a:xfrm>
            <a:off x="5240973" y="4621933"/>
            <a:ext cx="620712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FREIA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CC5A02-F088-8E47-8903-2F233801310F}"/>
              </a:ext>
            </a:extLst>
          </p:cNvPr>
          <p:cNvSpPr txBox="1"/>
          <p:nvPr/>
        </p:nvSpPr>
        <p:spPr>
          <a:xfrm>
            <a:off x="5323523" y="4137745"/>
            <a:ext cx="503237" cy="3063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LoKI</a:t>
            </a:r>
            <a:endParaRPr lang="en-US" sz="14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EE1437-1000-3F46-B6EB-6B2D0D170244}"/>
              </a:ext>
            </a:extLst>
          </p:cNvPr>
          <p:cNvSpPr txBox="1"/>
          <p:nvPr/>
        </p:nvSpPr>
        <p:spPr>
          <a:xfrm>
            <a:off x="2553335" y="5107708"/>
            <a:ext cx="636588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SKADI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4330F8-3588-1D43-92C0-62ACDCA7876A}"/>
              </a:ext>
            </a:extLst>
          </p:cNvPr>
          <p:cNvSpPr txBox="1"/>
          <p:nvPr/>
        </p:nvSpPr>
        <p:spPr>
          <a:xfrm>
            <a:off x="2618423" y="4402858"/>
            <a:ext cx="671512" cy="3063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VESPA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94FEFAB-6450-E24B-BBA5-05E10811483E}"/>
              </a:ext>
            </a:extLst>
          </p:cNvPr>
          <p:cNvSpPr txBox="1"/>
          <p:nvPr/>
        </p:nvSpPr>
        <p:spPr>
          <a:xfrm>
            <a:off x="3863023" y="5175970"/>
            <a:ext cx="606425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ESTIA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65FB581-3C1B-FF48-B528-E820DD2B8338}"/>
              </a:ext>
            </a:extLst>
          </p:cNvPr>
          <p:cNvCxnSpPr/>
          <p:nvPr/>
        </p:nvCxnSpPr>
        <p:spPr>
          <a:xfrm flipV="1">
            <a:off x="4653598" y="4452070"/>
            <a:ext cx="0" cy="15748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3BCA75-23B4-6A4A-8917-C06CCFD0DE8C}"/>
              </a:ext>
            </a:extLst>
          </p:cNvPr>
          <p:cNvCxnSpPr/>
          <p:nvPr/>
        </p:nvCxnSpPr>
        <p:spPr>
          <a:xfrm flipV="1">
            <a:off x="4699635" y="3156670"/>
            <a:ext cx="817563" cy="971550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3B69ED-1407-0D45-A53C-D151B4920ECD}"/>
              </a:ext>
            </a:extLst>
          </p:cNvPr>
          <p:cNvCxnSpPr/>
          <p:nvPr/>
        </p:nvCxnSpPr>
        <p:spPr>
          <a:xfrm flipV="1">
            <a:off x="4699635" y="3291608"/>
            <a:ext cx="890588" cy="84613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763D33F-C2CC-2E43-968B-FE381FBE9944}"/>
              </a:ext>
            </a:extLst>
          </p:cNvPr>
          <p:cNvCxnSpPr/>
          <p:nvPr/>
        </p:nvCxnSpPr>
        <p:spPr>
          <a:xfrm flipV="1">
            <a:off x="4699635" y="3437658"/>
            <a:ext cx="962025" cy="700087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4C64AC2-065E-6B41-9B80-DB1428AB5AA4}"/>
              </a:ext>
            </a:extLst>
          </p:cNvPr>
          <p:cNvCxnSpPr/>
          <p:nvPr/>
        </p:nvCxnSpPr>
        <p:spPr>
          <a:xfrm flipH="1" flipV="1">
            <a:off x="3932873" y="3651970"/>
            <a:ext cx="649287" cy="485775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8FADFE-8094-7049-9AF8-67ADE8D713EF}"/>
              </a:ext>
            </a:extLst>
          </p:cNvPr>
          <p:cNvCxnSpPr/>
          <p:nvPr/>
        </p:nvCxnSpPr>
        <p:spPr>
          <a:xfrm>
            <a:off x="4699635" y="4226645"/>
            <a:ext cx="623888" cy="39528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061A447-0936-0549-B5A9-126E6B9D4157}"/>
              </a:ext>
            </a:extLst>
          </p:cNvPr>
          <p:cNvCxnSpPr/>
          <p:nvPr/>
        </p:nvCxnSpPr>
        <p:spPr>
          <a:xfrm flipH="1">
            <a:off x="3678873" y="4226645"/>
            <a:ext cx="920750" cy="731838"/>
          </a:xfrm>
          <a:prstGeom prst="straightConnector1">
            <a:avLst/>
          </a:prstGeom>
          <a:ln w="31750">
            <a:solidFill>
              <a:srgbClr val="FFFF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58">
            <a:extLst>
              <a:ext uri="{FF2B5EF4-FFF2-40B4-BE49-F238E27FC236}">
                <a16:creationId xmlns:a16="http://schemas.microsoft.com/office/drawing/2014/main" id="{3774CD81-5049-6E48-9958-62D030A0F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4185" y="1323108"/>
            <a:ext cx="105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x-none"/>
              <a:t>Monolith</a:t>
            </a:r>
          </a:p>
        </p:txBody>
      </p:sp>
      <p:pic>
        <p:nvPicPr>
          <p:cNvPr id="36" name="Picture 60">
            <a:extLst>
              <a:ext uri="{FF2B5EF4-FFF2-40B4-BE49-F238E27FC236}">
                <a16:creationId xmlns:a16="http://schemas.microsoft.com/office/drawing/2014/main" id="{07243E59-D22A-0F4B-A86E-E58B5FBBC2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7698" y="3905970"/>
            <a:ext cx="414337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9CD515-970A-FC4E-B6A8-0A9DDB92CC55}"/>
              </a:ext>
            </a:extLst>
          </p:cNvPr>
          <p:cNvSpPr txBox="1"/>
          <p:nvPr/>
        </p:nvSpPr>
        <p:spPr>
          <a:xfrm>
            <a:off x="3477082" y="6098307"/>
            <a:ext cx="1921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Accelerator tunnel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6E2E24-0AD2-444C-9DCD-D0287E7EA126}"/>
              </a:ext>
            </a:extLst>
          </p:cNvPr>
          <p:cNvCxnSpPr/>
          <p:nvPr/>
        </p:nvCxnSpPr>
        <p:spPr>
          <a:xfrm flipH="1">
            <a:off x="4653598" y="1651720"/>
            <a:ext cx="46037" cy="2352675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5ECD5F1-4C32-7546-B1A4-7C4E422873EF}"/>
              </a:ext>
            </a:extLst>
          </p:cNvPr>
          <p:cNvSpPr txBox="1"/>
          <p:nvPr/>
        </p:nvSpPr>
        <p:spPr>
          <a:xfrm>
            <a:off x="10120730" y="1557839"/>
            <a:ext cx="161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Instrument hall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West sector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5C5E42-F5B3-5247-A071-E8BBEADE8421}"/>
              </a:ext>
            </a:extLst>
          </p:cNvPr>
          <p:cNvSpPr txBox="1"/>
          <p:nvPr/>
        </p:nvSpPr>
        <p:spPr>
          <a:xfrm>
            <a:off x="10017760" y="4870646"/>
            <a:ext cx="1617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Instrument hall</a:t>
            </a:r>
          </a:p>
          <a:p>
            <a:pPr algn="l"/>
            <a:r>
              <a:rPr lang="en-GB" dirty="0">
                <a:solidFill>
                  <a:srgbClr val="666666"/>
                </a:solidFill>
              </a:rPr>
              <a:t>North sector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EE330B-D860-DD41-B2B2-F0C253D463E3}"/>
              </a:ext>
            </a:extLst>
          </p:cNvPr>
          <p:cNvSpPr txBox="1"/>
          <p:nvPr/>
        </p:nvSpPr>
        <p:spPr>
          <a:xfrm>
            <a:off x="5575141" y="2751546"/>
            <a:ext cx="221676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FFFF00"/>
                </a:solidFill>
              </a:rPr>
              <a:t>Neutron beam guides</a:t>
            </a:r>
          </a:p>
        </p:txBody>
      </p:sp>
    </p:spTree>
    <p:extLst>
      <p:ext uri="{BB962C8B-B14F-4D97-AF65-F5344CB8AC3E}">
        <p14:creationId xmlns:p14="http://schemas.microsoft.com/office/powerpoint/2010/main" val="20677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8" y="265373"/>
            <a:ext cx="9757331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Basics, Monolith Vessel and Port Tubes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BAB288-6B47-8346-B9DC-6FCE7D2828BB}"/>
              </a:ext>
            </a:extLst>
          </p:cNvPr>
          <p:cNvSpPr txBox="1"/>
          <p:nvPr/>
        </p:nvSpPr>
        <p:spPr>
          <a:xfrm>
            <a:off x="15562483" y="5144272"/>
            <a:ext cx="2685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solidFill>
                  <a:srgbClr val="666666"/>
                </a:solidFill>
              </a:rPr>
              <a:t>ESS-Beam Instrumentation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8E51E3-2871-2046-95EA-7F7AED35D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46E6BFF-4750-2945-A8DC-E3A58016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101" y="1844824"/>
            <a:ext cx="5089525" cy="446449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4383B78-BA4A-994D-B5BD-79CEAD74E0FE}"/>
              </a:ext>
            </a:extLst>
          </p:cNvPr>
          <p:cNvSpPr txBox="1"/>
          <p:nvPr/>
        </p:nvSpPr>
        <p:spPr>
          <a:xfrm>
            <a:off x="634519" y="3277324"/>
            <a:ext cx="139038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PBW Vessel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00AE96-BA2E-9C4B-9024-9060474B2E70}"/>
              </a:ext>
            </a:extLst>
          </p:cNvPr>
          <p:cNvSpPr txBox="1"/>
          <p:nvPr/>
        </p:nvSpPr>
        <p:spPr>
          <a:xfrm>
            <a:off x="303188" y="5354859"/>
            <a:ext cx="1540615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Proton beam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3447507-17D4-584D-8B81-72562AC0CC23}"/>
              </a:ext>
            </a:extLst>
          </p:cNvPr>
          <p:cNvCxnSpPr>
            <a:cxnSpLocks/>
          </p:cNvCxnSpPr>
          <p:nvPr/>
        </p:nvCxnSpPr>
        <p:spPr>
          <a:xfrm flipV="1">
            <a:off x="1188989" y="5300502"/>
            <a:ext cx="1155947" cy="6172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0">
            <a:extLst>
              <a:ext uri="{FF2B5EF4-FFF2-40B4-BE49-F238E27FC236}">
                <a16:creationId xmlns:a16="http://schemas.microsoft.com/office/drawing/2014/main" id="{F89B5A8F-DC77-9040-9B84-228E0B9552DE}"/>
              </a:ext>
            </a:extLst>
          </p:cNvPr>
          <p:cNvGrpSpPr>
            <a:grpSpLocks/>
          </p:cNvGrpSpPr>
          <p:nvPr/>
        </p:nvGrpSpPr>
        <p:grpSpPr bwMode="auto">
          <a:xfrm>
            <a:off x="6637868" y="1453474"/>
            <a:ext cx="4422086" cy="4498975"/>
            <a:chOff x="3617093" y="1484783"/>
            <a:chExt cx="5229214" cy="5321491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45FA11CB-3346-FC4C-B5B0-5930DAB61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651D8F24-7D66-E74C-86BE-86D5344DF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17093" y="4829662"/>
              <a:ext cx="1204722" cy="546068"/>
              <a:chOff x="3523868" y="4850828"/>
              <a:chExt cx="1204722" cy="546068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04B1CEE-A58D-424E-A89B-0E8FEF3824E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TextBox 28">
                <a:extLst>
                  <a:ext uri="{FF2B5EF4-FFF2-40B4-BE49-F238E27FC236}">
                    <a16:creationId xmlns:a16="http://schemas.microsoft.com/office/drawing/2014/main" id="{DC9CB25B-149F-C744-85FF-6C94EE7F0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91870">
                <a:off x="3523868" y="4850828"/>
                <a:ext cx="936104" cy="546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/>
                  <a:t>Proton</a:t>
                </a:r>
                <a:br>
                  <a:rPr lang="en-US" altLang="x-none" sz="1200" dirty="0"/>
                </a:br>
                <a:r>
                  <a:rPr lang="en-US" altLang="x-none" sz="1200" dirty="0"/>
                  <a:t>beam</a:t>
                </a:r>
              </a:p>
            </p:txBody>
          </p:sp>
        </p:grp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36296BDC-92E7-5044-900A-493B6D13C4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9196" y="5053977"/>
              <a:ext cx="936105" cy="76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/>
                <a:t>Proton</a:t>
              </a:r>
              <a:br>
                <a:rPr lang="en-US" altLang="x-none" sz="1200" dirty="0"/>
              </a:br>
              <a:r>
                <a:rPr lang="en-US" altLang="x-none" sz="1200" dirty="0"/>
                <a:t>Beam Window</a:t>
              </a:r>
            </a:p>
          </p:txBody>
        </p:sp>
        <p:sp>
          <p:nvSpPr>
            <p:cNvPr id="17" name="TextBox 14">
              <a:extLst>
                <a:ext uri="{FF2B5EF4-FFF2-40B4-BE49-F238E27FC236}">
                  <a16:creationId xmlns:a16="http://schemas.microsoft.com/office/drawing/2014/main" id="{DED92DFA-226B-444D-A783-D583ADD7C1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9610" y="1902293"/>
              <a:ext cx="1465432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>
                  <a:solidFill>
                    <a:schemeClr val="bg1"/>
                  </a:solidFill>
                </a:rPr>
                <a:t>Proton Beam Instrumentation Plug</a:t>
              </a:r>
            </a:p>
          </p:txBody>
        </p:sp>
        <p:sp>
          <p:nvSpPr>
            <p:cNvPr id="18" name="TextBox 15">
              <a:extLst>
                <a:ext uri="{FF2B5EF4-FFF2-40B4-BE49-F238E27FC236}">
                  <a16:creationId xmlns:a16="http://schemas.microsoft.com/office/drawing/2014/main" id="{7A770842-6920-F446-98FB-22769A3D41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8273" y="1526536"/>
              <a:ext cx="1228523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>
                  <a:solidFill>
                    <a:schemeClr val="bg1"/>
                  </a:solidFill>
                </a:rPr>
                <a:t>Moderator and Reflector</a:t>
              </a:r>
            </a:p>
          </p:txBody>
        </p:sp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2C46915-CEE5-884B-A10C-3AA61BA28F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4782" y="4934498"/>
              <a:ext cx="789916" cy="546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/>
                <a:t>Target Wheel </a:t>
              </a:r>
            </a:p>
          </p:txBody>
        </p:sp>
        <p:sp>
          <p:nvSpPr>
            <p:cNvPr id="22" name="TextBox 17">
              <a:extLst>
                <a:ext uri="{FF2B5EF4-FFF2-40B4-BE49-F238E27FC236}">
                  <a16:creationId xmlns:a16="http://schemas.microsoft.com/office/drawing/2014/main" id="{68D08459-7C3E-ED4B-A811-7CB4F8F42D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63266" y="3776267"/>
              <a:ext cx="1183041" cy="76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/>
                <a:t>Neutron Beam Port Tube</a:t>
              </a:r>
            </a:p>
          </p:txBody>
        </p:sp>
        <p:sp>
          <p:nvSpPr>
            <p:cNvPr id="23" name="TextBox 18">
              <a:extLst>
                <a:ext uri="{FF2B5EF4-FFF2-40B4-BE49-F238E27FC236}">
                  <a16:creationId xmlns:a16="http://schemas.microsoft.com/office/drawing/2014/main" id="{5EBF8123-A10C-814E-8898-486A42DDD18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85614" y="2098693"/>
              <a:ext cx="1080121" cy="54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>
                  <a:solidFill>
                    <a:schemeClr val="bg1"/>
                  </a:solidFill>
                </a:rPr>
                <a:t>Monolith Vessel</a:t>
              </a:r>
            </a:p>
          </p:txBody>
        </p:sp>
        <p:sp>
          <p:nvSpPr>
            <p:cNvPr id="25" name="TextBox 19">
              <a:extLst>
                <a:ext uri="{FF2B5EF4-FFF2-40B4-BE49-F238E27FC236}">
                  <a16:creationId xmlns:a16="http://schemas.microsoft.com/office/drawing/2014/main" id="{17C16C4F-D11A-E44C-860B-B66D88CB61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5162" y="4810734"/>
              <a:ext cx="1161144" cy="76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r>
                <a:rPr lang="en-US" altLang="x-none" sz="1200" dirty="0"/>
                <a:t>Target Monitoring Plug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2F63ED5-F6A7-F941-BF0D-8AE143C7D826}"/>
                </a:ext>
              </a:extLst>
            </p:cNvPr>
            <p:cNvCxnSpPr/>
            <p:nvPr/>
          </p:nvCxnSpPr>
          <p:spPr>
            <a:xfrm flipV="1">
              <a:off x="5399669" y="4904133"/>
              <a:ext cx="101372" cy="326725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267166A-14B7-4340-9C47-AC989B6080BB}"/>
                </a:ext>
              </a:extLst>
            </p:cNvPr>
            <p:cNvCxnSpPr/>
            <p:nvPr/>
          </p:nvCxnSpPr>
          <p:spPr>
            <a:xfrm flipH="1" flipV="1">
              <a:off x="5450354" y="2617056"/>
              <a:ext cx="555667" cy="1704980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236B533-D4F4-A640-923A-812AE72419D6}"/>
                </a:ext>
              </a:extLst>
            </p:cNvPr>
            <p:cNvCxnSpPr/>
            <p:nvPr/>
          </p:nvCxnSpPr>
          <p:spPr>
            <a:xfrm flipH="1">
              <a:off x="6439668" y="2072514"/>
              <a:ext cx="103248" cy="2486116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7C58593-3C7D-574B-A74F-0B2D2238182D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6910859" y="4558630"/>
              <a:ext cx="148882" cy="375868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E70486-F7B7-A344-AA45-AE2A530F53F0}"/>
                </a:ext>
              </a:extLst>
            </p:cNvPr>
            <p:cNvCxnSpPr/>
            <p:nvPr/>
          </p:nvCxnSpPr>
          <p:spPr>
            <a:xfrm flipH="1" flipV="1">
              <a:off x="7320099" y="4149285"/>
              <a:ext cx="405487" cy="153974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608BD62-34F5-E042-A6EA-406F9680D32D}"/>
                </a:ext>
              </a:extLst>
            </p:cNvPr>
            <p:cNvCxnSpPr/>
            <p:nvPr/>
          </p:nvCxnSpPr>
          <p:spPr>
            <a:xfrm flipH="1" flipV="1">
              <a:off x="7248763" y="4365223"/>
              <a:ext cx="476822" cy="49947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FB062D8-0D58-E440-B968-C0143D83917D}"/>
                </a:ext>
              </a:extLst>
            </p:cNvPr>
            <p:cNvCxnSpPr/>
            <p:nvPr/>
          </p:nvCxnSpPr>
          <p:spPr>
            <a:xfrm flipH="1">
              <a:off x="7320099" y="2639588"/>
              <a:ext cx="245921" cy="501354"/>
            </a:xfrm>
            <a:prstGeom prst="line">
              <a:avLst/>
            </a:prstGeom>
            <a:ln w="15875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DA2FE1D2-7375-A74F-A630-3803150642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029" y="1231599"/>
            <a:ext cx="546100" cy="7366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7E97A1E-987A-3445-8C49-785F0143E8DF}"/>
              </a:ext>
            </a:extLst>
          </p:cNvPr>
          <p:cNvSpPr txBox="1"/>
          <p:nvPr/>
        </p:nvSpPr>
        <p:spPr>
          <a:xfrm>
            <a:off x="4723159" y="1488773"/>
            <a:ext cx="185666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Monolith Vessel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A5DC89D-D6F8-0E48-9E27-39B5FEAEE716}"/>
              </a:ext>
            </a:extLst>
          </p:cNvPr>
          <p:cNvCxnSpPr>
            <a:cxnSpLocks/>
            <a:stCxn id="37" idx="2"/>
          </p:cNvCxnSpPr>
          <p:nvPr/>
        </p:nvCxnSpPr>
        <p:spPr>
          <a:xfrm>
            <a:off x="1329710" y="3677434"/>
            <a:ext cx="1352415" cy="3048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971A823-26F1-9544-A2FE-F1E153378DF2}"/>
              </a:ext>
            </a:extLst>
          </p:cNvPr>
          <p:cNvCxnSpPr>
            <a:cxnSpLocks/>
          </p:cNvCxnSpPr>
          <p:nvPr/>
        </p:nvCxnSpPr>
        <p:spPr>
          <a:xfrm flipH="1">
            <a:off x="4958080" y="1869741"/>
            <a:ext cx="579120" cy="140758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691C677A-483B-0943-B3DD-A8E0904BFDAE}"/>
              </a:ext>
            </a:extLst>
          </p:cNvPr>
          <p:cNvSpPr txBox="1"/>
          <p:nvPr/>
        </p:nvSpPr>
        <p:spPr>
          <a:xfrm>
            <a:off x="5341709" y="6291513"/>
            <a:ext cx="1266372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/>
              <a:t>Port tubes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1A8F119-5B42-2642-A5C3-9460A4897133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4312903" y="5750056"/>
            <a:ext cx="1028806" cy="7415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EF95DD45-1619-E84D-8FD5-D0D4CC64266D}"/>
              </a:ext>
            </a:extLst>
          </p:cNvPr>
          <p:cNvSpPr txBox="1"/>
          <p:nvPr/>
        </p:nvSpPr>
        <p:spPr>
          <a:xfrm>
            <a:off x="5651490" y="5720702"/>
            <a:ext cx="880369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sz="2000" dirty="0" err="1"/>
              <a:t>nn</a:t>
            </a:r>
            <a:r>
              <a:rPr lang="en-GB" sz="2000" dirty="0"/>
              <a:t>-bar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4234EEE-1F43-BE46-B415-147074824743}"/>
              </a:ext>
            </a:extLst>
          </p:cNvPr>
          <p:cNvCxnSpPr>
            <a:cxnSpLocks/>
          </p:cNvCxnSpPr>
          <p:nvPr/>
        </p:nvCxnSpPr>
        <p:spPr>
          <a:xfrm flipH="1" flipV="1">
            <a:off x="5201317" y="5603685"/>
            <a:ext cx="437589" cy="29274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AC73912-4436-ED45-89A8-F42F0492122A}"/>
              </a:ext>
            </a:extLst>
          </p:cNvPr>
          <p:cNvCxnSpPr>
            <a:cxnSpLocks/>
          </p:cNvCxnSpPr>
          <p:nvPr/>
        </p:nvCxnSpPr>
        <p:spPr>
          <a:xfrm flipV="1">
            <a:off x="10000494" y="2879268"/>
            <a:ext cx="1065223" cy="66443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31534615-A04B-4F4A-B9CE-CEDDCE0081B7}"/>
              </a:ext>
            </a:extLst>
          </p:cNvPr>
          <p:cNvSpPr/>
          <p:nvPr/>
        </p:nvSpPr>
        <p:spPr>
          <a:xfrm>
            <a:off x="10540771" y="1958851"/>
            <a:ext cx="1482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beams to sample stations.</a:t>
            </a:r>
          </a:p>
        </p:txBody>
      </p:sp>
    </p:spTree>
    <p:extLst>
      <p:ext uri="{BB962C8B-B14F-4D97-AF65-F5344CB8AC3E}">
        <p14:creationId xmlns:p14="http://schemas.microsoft.com/office/powerpoint/2010/main" val="1040900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392" y="279086"/>
            <a:ext cx="11430000" cy="657339"/>
          </a:xfrm>
        </p:spPr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Function of Neutron Beam Port Tubes and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-bar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E8E51E3-2871-2046-95EA-7F7AED35D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13" name="Group 10">
            <a:extLst>
              <a:ext uri="{FF2B5EF4-FFF2-40B4-BE49-F238E27FC236}">
                <a16:creationId xmlns:a16="http://schemas.microsoft.com/office/drawing/2014/main" id="{F89B5A8F-DC77-9040-9B84-228E0B9552DE}"/>
              </a:ext>
            </a:extLst>
          </p:cNvPr>
          <p:cNvGrpSpPr>
            <a:grpSpLocks/>
          </p:cNvGrpSpPr>
          <p:nvPr/>
        </p:nvGrpSpPr>
        <p:grpSpPr bwMode="auto">
          <a:xfrm>
            <a:off x="445071" y="1009500"/>
            <a:ext cx="2952157" cy="3033191"/>
            <a:chOff x="3153714" y="1484783"/>
            <a:chExt cx="5178006" cy="5321491"/>
          </a:xfrm>
        </p:grpSpPr>
        <p:pic>
          <p:nvPicPr>
            <p:cNvPr id="14" name="Content Placeholder 4">
              <a:extLst>
                <a:ext uri="{FF2B5EF4-FFF2-40B4-BE49-F238E27FC236}">
                  <a16:creationId xmlns:a16="http://schemas.microsoft.com/office/drawing/2014/main" id="{45FA11CB-3346-FC4C-B5B0-5930DAB61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550" y="1484783"/>
              <a:ext cx="3963170" cy="5321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651D8F24-7D66-E74C-86BE-86D5344DF5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3714" y="4868787"/>
              <a:ext cx="1668101" cy="809955"/>
              <a:chOff x="3060489" y="4889953"/>
              <a:chExt cx="1668101" cy="809955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04B1CEE-A58D-424E-A89B-0E8FEF3824E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4152526" y="5013176"/>
                <a:ext cx="576064" cy="140400"/>
              </a:xfrm>
              <a:prstGeom prst="straightConnector1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arrow" w="med" len="med"/>
              </a:ln>
              <a:effectLst>
                <a:outerShdw blurRad="40005" dist="19939" dir="5400000" algn="tl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38" name="TextBox 28">
                <a:extLst>
                  <a:ext uri="{FF2B5EF4-FFF2-40B4-BE49-F238E27FC236}">
                    <a16:creationId xmlns:a16="http://schemas.microsoft.com/office/drawing/2014/main" id="{DC9CB25B-149F-C744-85FF-6C94EE7F06F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0791870">
                <a:off x="3060489" y="4889953"/>
                <a:ext cx="1433414" cy="8099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-128"/>
                  </a:defRPr>
                </a:lvl9pPr>
              </a:lstStyle>
              <a:p>
                <a:r>
                  <a:rPr lang="en-US" altLang="x-none" sz="1200" dirty="0"/>
                  <a:t>Proton</a:t>
                </a:r>
                <a:br>
                  <a:rPr lang="en-US" altLang="x-none" sz="1200" dirty="0"/>
                </a:br>
                <a:r>
                  <a:rPr lang="en-US" altLang="x-none" sz="1200" dirty="0"/>
                  <a:t>beam</a:t>
                </a:r>
              </a:p>
            </p:txBody>
          </p:sp>
        </p:grp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8C6CFA5-4DE7-F14A-95A4-6C32F9D253D0}"/>
              </a:ext>
            </a:extLst>
          </p:cNvPr>
          <p:cNvCxnSpPr>
            <a:cxnSpLocks/>
          </p:cNvCxnSpPr>
          <p:nvPr/>
        </p:nvCxnSpPr>
        <p:spPr>
          <a:xfrm flipV="1">
            <a:off x="2960677" y="1712275"/>
            <a:ext cx="1065223" cy="664432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CDB413E-4E10-4647-9B6F-9997AB1D7A1F}"/>
              </a:ext>
            </a:extLst>
          </p:cNvPr>
          <p:cNvGrpSpPr/>
          <p:nvPr/>
        </p:nvGrpSpPr>
        <p:grpSpPr>
          <a:xfrm>
            <a:off x="1467359" y="3784340"/>
            <a:ext cx="7546726" cy="2751266"/>
            <a:chOff x="1848359" y="3784340"/>
            <a:chExt cx="7546726" cy="275126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FA9AD46F-6A5B-8C40-BD21-FF0DC239E35E}"/>
                </a:ext>
              </a:extLst>
            </p:cNvPr>
            <p:cNvGrpSpPr/>
            <p:nvPr/>
          </p:nvGrpSpPr>
          <p:grpSpPr>
            <a:xfrm>
              <a:off x="1848359" y="3784340"/>
              <a:ext cx="5223240" cy="2732902"/>
              <a:chOff x="3229936" y="1003046"/>
              <a:chExt cx="5506364" cy="2885653"/>
            </a:xfrm>
          </p:grpSpPr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D30519AC-382A-3A48-AE1D-0291025769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24309" t="10116" r="21538" b="18010"/>
              <a:stretch/>
            </p:blipFill>
            <p:spPr>
              <a:xfrm>
                <a:off x="3229936" y="1003046"/>
                <a:ext cx="3729790" cy="2885653"/>
              </a:xfrm>
              <a:prstGeom prst="rect">
                <a:avLst/>
              </a:prstGeom>
            </p:spPr>
          </p:pic>
          <p:pic>
            <p:nvPicPr>
              <p:cNvPr id="47" name="Picture 2" descr="C:\Users\jarichkoning\Documents\nbpi05.png">
                <a:extLst>
                  <a:ext uri="{FF2B5EF4-FFF2-40B4-BE49-F238E27FC236}">
                    <a16:creationId xmlns:a16="http://schemas.microsoft.com/office/drawing/2014/main" id="{7FC5168F-6233-5348-9BF6-0BF53C1096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 rot="10952937" flipH="1" flipV="1">
                <a:off x="6240281" y="2544688"/>
                <a:ext cx="2496019" cy="12415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AAC5451-68AE-A64A-ADB8-36CC68656B9E}"/>
                </a:ext>
              </a:extLst>
            </p:cNvPr>
            <p:cNvSpPr/>
            <p:nvPr/>
          </p:nvSpPr>
          <p:spPr>
            <a:xfrm>
              <a:off x="5419571" y="4116949"/>
              <a:ext cx="21729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Neutron beam port tube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CA1FC3A-418F-6141-A202-902F03D0530B}"/>
                </a:ext>
              </a:extLst>
            </p:cNvPr>
            <p:cNvSpPr/>
            <p:nvPr/>
          </p:nvSpPr>
          <p:spPr>
            <a:xfrm>
              <a:off x="5591753" y="4792942"/>
              <a:ext cx="25638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Neutron beam insert carrying the optics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0442C3C-A0BD-0649-BC1F-49270857A23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3500" y="4580054"/>
              <a:ext cx="1546071" cy="42374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C5C1F5B-9ED3-4447-B273-E3ABA3EBD93A}"/>
                </a:ext>
              </a:extLst>
            </p:cNvPr>
            <p:cNvCxnSpPr>
              <a:cxnSpLocks/>
            </p:cNvCxnSpPr>
            <p:nvPr/>
          </p:nvCxnSpPr>
          <p:spPr>
            <a:xfrm>
              <a:off x="4678943" y="5214457"/>
              <a:ext cx="2913581" cy="1020293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4000A96-4560-0648-909F-DE3A636B5716}"/>
                </a:ext>
              </a:extLst>
            </p:cNvPr>
            <p:cNvSpPr/>
            <p:nvPr/>
          </p:nvSpPr>
          <p:spPr>
            <a:xfrm>
              <a:off x="7222132" y="6166274"/>
              <a:ext cx="217295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Neutron beam</a:t>
              </a:r>
            </a:p>
          </p:txBody>
        </p:sp>
      </p:grpSp>
      <p:pic>
        <p:nvPicPr>
          <p:cNvPr id="63" name="Bildobjekt 12">
            <a:extLst>
              <a:ext uri="{FF2B5EF4-FFF2-40B4-BE49-F238E27FC236}">
                <a16:creationId xmlns:a16="http://schemas.microsoft.com/office/drawing/2014/main" id="{9E017FC4-AD23-6C49-B756-E4EEB748C9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1867" y="1636531"/>
            <a:ext cx="2662868" cy="204739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C78DC065-A80D-9D41-A7CF-32AF6ABF2BFF}"/>
              </a:ext>
            </a:extLst>
          </p:cNvPr>
          <p:cNvSpPr/>
          <p:nvPr/>
        </p:nvSpPr>
        <p:spPr>
          <a:xfrm>
            <a:off x="8401047" y="1300560"/>
            <a:ext cx="1492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-bar frame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EF18ED1-5A01-2C4A-B900-9CB2C1D75D32}"/>
              </a:ext>
            </a:extLst>
          </p:cNvPr>
          <p:cNvSpPr/>
          <p:nvPr/>
        </p:nvSpPr>
        <p:spPr>
          <a:xfrm>
            <a:off x="7620389" y="4197595"/>
            <a:ext cx="24568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Test Beam Line (camera obscura) in the middle.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A188329-47DB-F349-86BC-66A253170410}"/>
              </a:ext>
            </a:extLst>
          </p:cNvPr>
          <p:cNvSpPr/>
          <p:nvPr/>
        </p:nvSpPr>
        <p:spPr>
          <a:xfrm>
            <a:off x="10188398" y="3291713"/>
            <a:ext cx="1654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-bar adapter holding 3 tubes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4DE1849-4CAE-AD4E-AB59-DF2068346842}"/>
              </a:ext>
            </a:extLst>
          </p:cNvPr>
          <p:cNvCxnSpPr>
            <a:cxnSpLocks/>
          </p:cNvCxnSpPr>
          <p:nvPr/>
        </p:nvCxnSpPr>
        <p:spPr>
          <a:xfrm>
            <a:off x="9192249" y="1613792"/>
            <a:ext cx="546168" cy="61324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E69366E-16AE-4E4C-98CA-600AF9FCBF81}"/>
              </a:ext>
            </a:extLst>
          </p:cNvPr>
          <p:cNvCxnSpPr>
            <a:cxnSpLocks/>
          </p:cNvCxnSpPr>
          <p:nvPr/>
        </p:nvCxnSpPr>
        <p:spPr>
          <a:xfrm flipH="1" flipV="1">
            <a:off x="9237653" y="3169177"/>
            <a:ext cx="1005953" cy="4714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2A0F21D-2E61-E74C-BEB9-80FD3884F264}"/>
              </a:ext>
            </a:extLst>
          </p:cNvPr>
          <p:cNvCxnSpPr>
            <a:cxnSpLocks/>
          </p:cNvCxnSpPr>
          <p:nvPr/>
        </p:nvCxnSpPr>
        <p:spPr>
          <a:xfrm flipV="1">
            <a:off x="8366741" y="3207535"/>
            <a:ext cx="79884" cy="9900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11CED25-F72B-C949-AEC0-E7C62BE87D10}"/>
              </a:ext>
            </a:extLst>
          </p:cNvPr>
          <p:cNvCxnSpPr>
            <a:cxnSpLocks/>
          </p:cNvCxnSpPr>
          <p:nvPr/>
        </p:nvCxnSpPr>
        <p:spPr>
          <a:xfrm flipH="1" flipV="1">
            <a:off x="8873286" y="3424216"/>
            <a:ext cx="195384" cy="4832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B22A803-1F4D-D744-96D9-6CC2E88705EC}"/>
              </a:ext>
            </a:extLst>
          </p:cNvPr>
          <p:cNvCxnSpPr>
            <a:cxnSpLocks/>
          </p:cNvCxnSpPr>
          <p:nvPr/>
        </p:nvCxnSpPr>
        <p:spPr>
          <a:xfrm>
            <a:off x="7442200" y="3260107"/>
            <a:ext cx="519162" cy="3552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F348351C-6AF5-CA49-8986-7D6A6E03AA65}"/>
              </a:ext>
            </a:extLst>
          </p:cNvPr>
          <p:cNvSpPr/>
          <p:nvPr/>
        </p:nvSpPr>
        <p:spPr>
          <a:xfrm>
            <a:off x="7133195" y="2890775"/>
            <a:ext cx="103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Plug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565FFC4-F7BB-4A4F-BA2B-66CA0E8DF2CE}"/>
              </a:ext>
            </a:extLst>
          </p:cNvPr>
          <p:cNvSpPr/>
          <p:nvPr/>
        </p:nvSpPr>
        <p:spPr>
          <a:xfrm>
            <a:off x="9039483" y="3753378"/>
            <a:ext cx="10371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Plug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B2E11B6-2008-4848-844C-652E39A9C0BA}"/>
              </a:ext>
            </a:extLst>
          </p:cNvPr>
          <p:cNvSpPr/>
          <p:nvPr/>
        </p:nvSpPr>
        <p:spPr>
          <a:xfrm>
            <a:off x="3999681" y="1141692"/>
            <a:ext cx="16800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Neutron beams to sample stations.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50C80D4-D3DC-C148-A6CE-3CB023F1B54F}"/>
              </a:ext>
            </a:extLst>
          </p:cNvPr>
          <p:cNvSpPr/>
          <p:nvPr/>
        </p:nvSpPr>
        <p:spPr>
          <a:xfrm rot="6438087">
            <a:off x="4907699" y="5391771"/>
            <a:ext cx="284465" cy="618595"/>
          </a:xfrm>
          <a:prstGeom prst="down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21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2">
            <a:extLst>
              <a:ext uri="{FF2B5EF4-FFF2-40B4-BE49-F238E27FC236}">
                <a16:creationId xmlns:a16="http://schemas.microsoft.com/office/drawing/2014/main" id="{006CCCC3-5C05-6D40-9D3B-B3C449C283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7155" y="4806157"/>
            <a:ext cx="2518924" cy="193672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A277C56-3EF8-495F-98AC-A7E8CE6D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 Basics, Monolith Vessel and Port Tubes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5F5D470B-BE7E-49E6-B723-2EFD0840B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PRESENTATION TITLE/FOOTER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0756E12-8A7A-4F8A-8D1C-AE175B113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FB21B05D-41C5-3F45-94B7-7EEA5B44AB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2021-03-11</a:t>
            </a:fld>
            <a:endParaRPr lang="sv-S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AAA01-7A04-C04B-A160-4E9910B76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50" y="962757"/>
            <a:ext cx="2313243" cy="1953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5A64A-2580-6D42-B1D4-2AFACDCDAC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1015" y="990113"/>
            <a:ext cx="2271233" cy="2553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1C7E8B-3B84-B04E-8AD5-AF8EA929528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0197" y="4690557"/>
            <a:ext cx="2127812" cy="2052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E5ED59-DAEA-224C-9F62-4CCBF2EEA0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750" y="4723940"/>
            <a:ext cx="2031140" cy="2007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612E81-5D1C-6248-B9DF-BC01B1C339A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1256" y="4678631"/>
            <a:ext cx="1539240" cy="20523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CA2E23D-B04E-8046-B09F-B92C65200E00}"/>
              </a:ext>
            </a:extLst>
          </p:cNvPr>
          <p:cNvSpPr/>
          <p:nvPr/>
        </p:nvSpPr>
        <p:spPr>
          <a:xfrm>
            <a:off x="5504573" y="1152674"/>
            <a:ext cx="57912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Manufacturer Vessel: AVS and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Cadinox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In-Kind from ESS-Bilbao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Method: Submerged arc-weld and TIG weld towards vacuum side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Facts: Diameter≈6m, H:6m, W:40 tons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FEEBBC-A40C-3D49-977D-8A7147BCEA31}"/>
              </a:ext>
            </a:extLst>
          </p:cNvPr>
          <p:cNvSpPr/>
          <p:nvPr/>
        </p:nvSpPr>
        <p:spPr>
          <a:xfrm>
            <a:off x="5504573" y="2915775"/>
            <a:ext cx="5493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Manufacturer tubes and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-bar: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Ensa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and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Asturfeito</a:t>
            </a: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ESS-managed contract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Method: Laser weld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0E00D9-3ADA-B848-BD3C-5ABCF06DBA51}"/>
              </a:ext>
            </a:extLst>
          </p:cNvPr>
          <p:cNvSpPr/>
          <p:nvPr/>
        </p:nvSpPr>
        <p:spPr>
          <a:xfrm>
            <a:off x="8047155" y="3820848"/>
            <a:ext cx="3771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Facts </a:t>
            </a:r>
            <a:r>
              <a:rPr lang="en-GB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nn</a:t>
            </a:r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-bar: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L: 2.7m, H:0.9m, Width:1m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W:11 tons (frame) + 18 tons (adapter)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4FC696-3442-7B45-A557-C6D51BCED988}"/>
              </a:ext>
            </a:extLst>
          </p:cNvPr>
          <p:cNvSpPr/>
          <p:nvPr/>
        </p:nvSpPr>
        <p:spPr>
          <a:xfrm>
            <a:off x="362672" y="3620240"/>
            <a:ext cx="35302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Facts tubes at Vessel side: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L:2.7m, H:0.7m, Width:0.2m</a:t>
            </a:r>
          </a:p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W:1.2 tons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639F628-392E-AE43-B876-9DC2FE4A6396}"/>
              </a:ext>
            </a:extLst>
          </p:cNvPr>
          <p:cNvCxnSpPr>
            <a:cxnSpLocks/>
          </p:cNvCxnSpPr>
          <p:nvPr/>
        </p:nvCxnSpPr>
        <p:spPr>
          <a:xfrm flipH="1">
            <a:off x="9448800" y="4678631"/>
            <a:ext cx="1696720" cy="138688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4D1D026-7E6E-CF43-96BA-AC77056FD1AD}"/>
              </a:ext>
            </a:extLst>
          </p:cNvPr>
          <p:cNvCxnSpPr>
            <a:cxnSpLocks/>
          </p:cNvCxnSpPr>
          <p:nvPr/>
        </p:nvCxnSpPr>
        <p:spPr>
          <a:xfrm>
            <a:off x="9448800" y="4678631"/>
            <a:ext cx="203200" cy="61456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18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Deliverables and charge for the committee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2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FD66767-67E2-E54E-AF6F-4737E52664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711" r="25711"/>
          <a:stretch/>
        </p:blipFill>
        <p:spPr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1DBDF7-A3CF-CF47-BD9B-5462424AC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882" y="1097406"/>
            <a:ext cx="5461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5755</TotalTime>
  <Words>811</Words>
  <Application>Microsoft Macintosh PowerPoint</Application>
  <PresentationFormat>Widescreen</PresentationFormat>
  <Paragraphs>164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ＭＳ Ｐゴシック</vt:lpstr>
      <vt:lpstr>Arial</vt:lpstr>
      <vt:lpstr>Calibri</vt:lpstr>
      <vt:lpstr>Helvetica</vt:lpstr>
      <vt:lpstr>Segoe UI</vt:lpstr>
      <vt:lpstr>Segoe UI Light</vt:lpstr>
      <vt:lpstr>Segoe UI Semibold</vt:lpstr>
      <vt:lpstr>Wingdings</vt:lpstr>
      <vt:lpstr>Office-tema</vt:lpstr>
      <vt:lpstr>Introduction to ESS</vt:lpstr>
      <vt:lpstr>Agenda</vt:lpstr>
      <vt:lpstr>ESS Basics</vt:lpstr>
      <vt:lpstr>ESS Basics</vt:lpstr>
      <vt:lpstr>ESS Basics, Target and Instruments</vt:lpstr>
      <vt:lpstr>ESS Basics, Monolith Vessel and Port Tubes</vt:lpstr>
      <vt:lpstr>Function of Neutron Beam Port Tubes and nn-bar</vt:lpstr>
      <vt:lpstr>ESS Basics, Monolith Vessel and Port Tubes</vt:lpstr>
      <vt:lpstr>PowerPoint Presentation</vt:lpstr>
      <vt:lpstr>Deliverables for this CDR</vt:lpstr>
      <vt:lpstr>Committee Charge</vt:lpstr>
      <vt:lpstr>Finish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Sara Ghatnekar</cp:lastModifiedBy>
  <cp:revision>154</cp:revision>
  <cp:lastPrinted>2019-03-08T10:27:30Z</cp:lastPrinted>
  <dcterms:created xsi:type="dcterms:W3CDTF">2020-09-10T05:52:58Z</dcterms:created>
  <dcterms:modified xsi:type="dcterms:W3CDTF">2021-03-11T11:37:00Z</dcterms:modified>
</cp:coreProperties>
</file>