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7" r:id="rId2"/>
    <p:sldId id="290" r:id="rId3"/>
    <p:sldId id="272" r:id="rId4"/>
    <p:sldId id="268" r:id="rId5"/>
    <p:sldId id="282" r:id="rId6"/>
    <p:sldId id="283" r:id="rId7"/>
    <p:sldId id="286" r:id="rId8"/>
    <p:sldId id="284" r:id="rId9"/>
    <p:sldId id="285" r:id="rId10"/>
    <p:sldId id="287" r:id="rId11"/>
    <p:sldId id="289" r:id="rId12"/>
    <p:sldId id="291" r:id="rId13"/>
    <p:sldId id="288" r:id="rId14"/>
    <p:sldId id="292" r:id="rId15"/>
    <p:sldId id="293" r:id="rId16"/>
    <p:sldId id="294" r:id="rId17"/>
    <p:sldId id="295" r:id="rId18"/>
    <p:sldId id="298" r:id="rId19"/>
    <p:sldId id="299" r:id="rId20"/>
    <p:sldId id="296" r:id="rId21"/>
    <p:sldId id="300" r:id="rId22"/>
    <p:sldId id="297" r:id="rId23"/>
    <p:sldId id="301" r:id="rId24"/>
    <p:sldId id="302" r:id="rId25"/>
    <p:sldId id="311" r:id="rId26"/>
    <p:sldId id="309" r:id="rId27"/>
    <p:sldId id="277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21" autoAdjust="0"/>
    <p:restoredTop sz="94681" autoAdjust="0"/>
  </p:normalViewPr>
  <p:slideViewPr>
    <p:cSldViewPr snapToGrid="0" snapToObjects="1">
      <p:cViewPr varScale="1">
        <p:scale>
          <a:sx n="205" d="100"/>
          <a:sy n="205" d="100"/>
        </p:scale>
        <p:origin x="1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2021-03-15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2021-03-15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2021-03-15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4849" y="2286000"/>
            <a:ext cx="7961970" cy="1245682"/>
          </a:xfrm>
        </p:spPr>
        <p:txBody>
          <a:bodyPr/>
          <a:lstStyle/>
          <a:p>
            <a:pPr algn="ctr"/>
            <a:r>
              <a:rPr lang="en-GB" sz="5400" dirty="0"/>
              <a:t>Integration and  Alignment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5932" y="482879"/>
            <a:ext cx="8640000" cy="921363"/>
          </a:xfrm>
        </p:spPr>
        <p:txBody>
          <a:bodyPr/>
          <a:lstStyle/>
          <a:p>
            <a:r>
              <a:rPr lang="en-GB" i="1" u="sng" dirty="0"/>
              <a:t>I-CDR Welds of Port Tubes on Monolith Vessel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5513" y="5562035"/>
            <a:ext cx="2409785" cy="459883"/>
          </a:xfrm>
        </p:spPr>
        <p:txBody>
          <a:bodyPr/>
          <a:lstStyle/>
          <a:p>
            <a:pPr algn="ctr"/>
            <a:r>
              <a:rPr lang="en-GB" dirty="0"/>
              <a:t>Fabien REY</a:t>
            </a:r>
          </a:p>
          <a:p>
            <a:pPr algn="ctr"/>
            <a:r>
              <a:rPr lang="en-GB" b="0" i="1" dirty="0"/>
              <a:t>Integration Services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381933" y="6407648"/>
            <a:ext cx="3215183" cy="459883"/>
          </a:xfrm>
        </p:spPr>
        <p:txBody>
          <a:bodyPr/>
          <a:lstStyle/>
          <a:p>
            <a:r>
              <a:rPr lang="sv-SE" sz="1200" b="1" dirty="0">
                <a:solidFill>
                  <a:schemeClr val="bg1"/>
                </a:solidFill>
              </a:rPr>
              <a:t>2021 March 15th</a:t>
            </a:r>
          </a:p>
          <a:p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Interfaces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397610" y="1492916"/>
            <a:ext cx="1380336" cy="507076"/>
          </a:xfrm>
        </p:spPr>
        <p:txBody>
          <a:bodyPr/>
          <a:lstStyle/>
          <a:p>
            <a:r>
              <a:rPr lang="en-US" dirty="0"/>
              <a:t>Port Tube</a:t>
            </a: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320761" y="1493763"/>
            <a:ext cx="1040633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Vessel</a:t>
            </a: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1169674" y="2296419"/>
            <a:ext cx="1618158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Inside Port tube</a:t>
            </a: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3348897" y="2296419"/>
            <a:ext cx="1618158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Outside Port tube</a:t>
            </a: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7040449" y="2309172"/>
            <a:ext cx="1618158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Inside Vessel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9440992" y="2297266"/>
            <a:ext cx="1618158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Outside Vessel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286" y="2847436"/>
            <a:ext cx="2456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666666"/>
                </a:solidFill>
              </a:rPr>
              <a:t> NBPI (and NBOA)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98438" y="2915256"/>
            <a:ext cx="30093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666666"/>
                </a:solidFill>
              </a:rPr>
              <a:t>Bottom Plate</a:t>
            </a:r>
          </a:p>
          <a:p>
            <a:pPr marL="342900" indent="-342900" algn="l">
              <a:buFont typeface="+mj-lt"/>
              <a:buAutoNum type="arabicPeriod"/>
            </a:pPr>
            <a:endParaRPr lang="en-US" dirty="0">
              <a:solidFill>
                <a:srgbClr val="666666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666666"/>
                </a:solidFill>
              </a:rPr>
              <a:t>Fill-in shielding</a:t>
            </a:r>
          </a:p>
          <a:p>
            <a:pPr marL="342900" indent="-342900" algn="l">
              <a:buFont typeface="+mj-lt"/>
              <a:buAutoNum type="arabicPeriod"/>
            </a:pPr>
            <a:endParaRPr lang="en-US" dirty="0">
              <a:solidFill>
                <a:srgbClr val="666666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666666"/>
                </a:solidFill>
              </a:rPr>
              <a:t>Neutron beam Windows</a:t>
            </a:r>
          </a:p>
          <a:p>
            <a:pPr marL="342900" indent="-342900" algn="l">
              <a:buFont typeface="+mj-lt"/>
              <a:buAutoNum type="arabicPeriod"/>
            </a:pPr>
            <a:endParaRPr lang="en-US" dirty="0">
              <a:solidFill>
                <a:srgbClr val="666666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666666"/>
                </a:solidFill>
              </a:rPr>
              <a:t>Light Shutter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41512" y="2920621"/>
            <a:ext cx="2363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666666"/>
                </a:solidFill>
              </a:rPr>
              <a:t>Inner Shielding</a:t>
            </a:r>
          </a:p>
          <a:p>
            <a:pPr marL="342900" indent="-342900" algn="l">
              <a:buFont typeface="+mj-lt"/>
              <a:buAutoNum type="arabicPeriod"/>
            </a:pPr>
            <a:endParaRPr lang="en-US" dirty="0">
              <a:solidFill>
                <a:srgbClr val="666666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666666"/>
                </a:solidFill>
              </a:rPr>
              <a:t>NBPI ( and NBOA)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9782" y="2920621"/>
            <a:ext cx="21192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666666"/>
                </a:solidFill>
              </a:rPr>
              <a:t>Concrete puck</a:t>
            </a:r>
          </a:p>
          <a:p>
            <a:pPr marL="342900" indent="-342900" algn="l">
              <a:buFont typeface="+mj-lt"/>
              <a:buAutoNum type="arabicPeriod"/>
            </a:pPr>
            <a:endParaRPr lang="en-US" dirty="0">
              <a:solidFill>
                <a:srgbClr val="666666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666666"/>
                </a:solidFill>
              </a:rPr>
              <a:t>Vessel Support</a:t>
            </a:r>
          </a:p>
          <a:p>
            <a:pPr marL="342900" indent="-342900" algn="l">
              <a:buFont typeface="+mj-lt"/>
              <a:buAutoNum type="arabicPeriod"/>
            </a:pPr>
            <a:endParaRPr lang="en-US" dirty="0">
              <a:solidFill>
                <a:srgbClr val="666666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666666"/>
                </a:solidFill>
              </a:rPr>
              <a:t>Outer Shielding</a:t>
            </a:r>
          </a:p>
          <a:p>
            <a:pPr marL="342900" indent="-342900" algn="l">
              <a:buFont typeface="+mj-lt"/>
              <a:buAutoNum type="arabicPeriod"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525" y="3197052"/>
            <a:ext cx="1798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FF0000"/>
                </a:solidFill>
              </a:rPr>
              <a:t>Contact </a:t>
            </a:r>
            <a:r>
              <a:rPr lang="en-US" sz="1200" b="1" dirty="0">
                <a:solidFill>
                  <a:srgbClr val="666666"/>
                </a:solidFill>
              </a:rPr>
              <a:t>and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00B050"/>
                </a:solidFill>
              </a:rPr>
              <a:t>Clearance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4259" y="3146088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FF0000"/>
                </a:solidFill>
              </a:rPr>
              <a:t>Contact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7617" y="4286737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FF0000"/>
                </a:solidFill>
              </a:rPr>
              <a:t>Contact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77617" y="4861004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FF0000"/>
                </a:solidFill>
              </a:rPr>
              <a:t>Contact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5508" y="3718759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00B050"/>
                </a:solidFill>
              </a:rPr>
              <a:t>Clearance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61964" y="3756156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00B050"/>
                </a:solidFill>
              </a:rPr>
              <a:t>Clearance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35773" y="3751074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FF0000"/>
                </a:solidFill>
              </a:rPr>
              <a:t>Contact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524051" y="3191687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00B050"/>
                </a:solidFill>
              </a:rPr>
              <a:t>Clearance</a:t>
            </a:r>
          </a:p>
        </p:txBody>
      </p:sp>
      <p:cxnSp>
        <p:nvCxnSpPr>
          <p:cNvPr id="24" name="Straight Arrow Connector 23"/>
          <p:cNvCxnSpPr>
            <a:stCxn id="7" idx="3"/>
          </p:cNvCxnSpPr>
          <p:nvPr/>
        </p:nvCxnSpPr>
        <p:spPr>
          <a:xfrm flipV="1">
            <a:off x="3777946" y="1704281"/>
            <a:ext cx="4476850" cy="421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2"/>
            <a:endCxn id="6" idx="0"/>
          </p:cNvCxnSpPr>
          <p:nvPr/>
        </p:nvCxnSpPr>
        <p:spPr>
          <a:xfrm flipH="1">
            <a:off x="1978753" y="1999992"/>
            <a:ext cx="1109025" cy="2964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2"/>
            <a:endCxn id="8" idx="0"/>
          </p:cNvCxnSpPr>
          <p:nvPr/>
        </p:nvCxnSpPr>
        <p:spPr>
          <a:xfrm>
            <a:off x="3087778" y="1999992"/>
            <a:ext cx="1070198" cy="2964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" idx="2"/>
            <a:endCxn id="10" idx="0"/>
          </p:cNvCxnSpPr>
          <p:nvPr/>
        </p:nvCxnSpPr>
        <p:spPr>
          <a:xfrm>
            <a:off x="8841078" y="2000839"/>
            <a:ext cx="1408993" cy="2964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" idx="2"/>
            <a:endCxn id="9" idx="0"/>
          </p:cNvCxnSpPr>
          <p:nvPr/>
        </p:nvCxnSpPr>
        <p:spPr>
          <a:xfrm flipH="1">
            <a:off x="7849528" y="2000839"/>
            <a:ext cx="991550" cy="3083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535773" y="4374429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00B050"/>
                </a:solidFill>
              </a:rPr>
              <a:t>Clearance</a:t>
            </a:r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5477617" y="1355527"/>
            <a:ext cx="1380336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WELD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36949" y="3175006"/>
            <a:ext cx="1798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FF0000"/>
                </a:solidFill>
              </a:rPr>
              <a:t>Contact </a:t>
            </a:r>
            <a:r>
              <a:rPr lang="en-US" sz="1200" b="1" dirty="0">
                <a:solidFill>
                  <a:srgbClr val="666666"/>
                </a:solidFill>
              </a:rPr>
              <a:t>and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00B050"/>
                </a:solidFill>
              </a:rPr>
              <a:t>Clearance</a:t>
            </a:r>
          </a:p>
        </p:txBody>
      </p:sp>
    </p:spTree>
    <p:extLst>
      <p:ext uri="{BB962C8B-B14F-4D97-AF65-F5344CB8AC3E}">
        <p14:creationId xmlns:p14="http://schemas.microsoft.com/office/powerpoint/2010/main" val="16899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44" y="1214786"/>
            <a:ext cx="8990363" cy="5643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Interfaces Port Tubes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03709" y="1098220"/>
            <a:ext cx="9360000" cy="507076"/>
          </a:xfrm>
        </p:spPr>
        <p:txBody>
          <a:bodyPr/>
          <a:lstStyle/>
          <a:p>
            <a:r>
              <a:rPr lang="en-US" dirty="0"/>
              <a:t>Inside – 1  NBPI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5929" y="5393586"/>
            <a:ext cx="237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NBPI inside Port Tube</a:t>
            </a:r>
          </a:p>
        </p:txBody>
      </p:sp>
    </p:spTree>
    <p:extLst>
      <p:ext uri="{BB962C8B-B14F-4D97-AF65-F5344CB8AC3E}">
        <p14:creationId xmlns:p14="http://schemas.microsoft.com/office/powerpoint/2010/main" val="24816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Interfaces Port Tubes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22152" y="966770"/>
            <a:ext cx="9360000" cy="507076"/>
          </a:xfrm>
        </p:spPr>
        <p:txBody>
          <a:bodyPr/>
          <a:lstStyle/>
          <a:p>
            <a:r>
              <a:rPr lang="en-US" dirty="0"/>
              <a:t>Outside – 1   Bottom Plate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/>
          <a:stretch/>
        </p:blipFill>
        <p:spPr>
          <a:xfrm>
            <a:off x="6598824" y="1070300"/>
            <a:ext cx="4105339" cy="2357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06" y="1756725"/>
            <a:ext cx="5346552" cy="2770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7916" y="4605983"/>
            <a:ext cx="133722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Bottom Plate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3500346" y="4036173"/>
            <a:ext cx="137570" cy="696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20969978">
            <a:off x="1733787" y="4113237"/>
            <a:ext cx="1083136" cy="11678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44926" y="3427784"/>
            <a:ext cx="133722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2 rails / Tubes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9470155" y="2999107"/>
            <a:ext cx="111631" cy="428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9627409" y="2999107"/>
            <a:ext cx="58242" cy="4286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52231" y="4618235"/>
            <a:ext cx="133722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FF0000"/>
                </a:solidFill>
              </a:rPr>
              <a:t>Contact surface</a:t>
            </a:r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>
          <a:xfrm flipV="1">
            <a:off x="1520844" y="4281693"/>
            <a:ext cx="540925" cy="336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32" y="3895913"/>
            <a:ext cx="4933720" cy="297161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57119" y="6530874"/>
            <a:ext cx="95060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Bottom Plate</a:t>
            </a:r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5707720" y="6475270"/>
            <a:ext cx="2318033" cy="182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96059" y="5219523"/>
            <a:ext cx="95060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Port Tube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568910" y="5092565"/>
            <a:ext cx="3082583" cy="2539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51879" y="6165750"/>
            <a:ext cx="139333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05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Stainless Steel Insert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59298" y="5784876"/>
            <a:ext cx="139333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05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Sliding Bar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494166" y="5903636"/>
            <a:ext cx="1119174" cy="416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5" idx="3"/>
          </p:cNvCxnSpPr>
          <p:nvPr/>
        </p:nvCxnSpPr>
        <p:spPr>
          <a:xfrm>
            <a:off x="5645209" y="6292708"/>
            <a:ext cx="834868" cy="646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60309" y="5588668"/>
            <a:ext cx="295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Port tube is screwed on the sliding bars.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111633" y="4537871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00B050"/>
                </a:solidFill>
              </a:rPr>
              <a:t>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455049" y="4632095"/>
            <a:ext cx="2776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722120" y="4101550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1"/>
                </a:solidFill>
              </a:rPr>
              <a:t>Z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010" y="4213443"/>
            <a:ext cx="681394" cy="648855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 flipH="1">
            <a:off x="2199289" y="4378549"/>
            <a:ext cx="756775" cy="19417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20821550">
            <a:off x="2206222" y="4450551"/>
            <a:ext cx="133722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FF0000"/>
                </a:solidFill>
              </a:rPr>
              <a:t>Sliding along BPCS-X direction</a:t>
            </a:r>
          </a:p>
        </p:txBody>
      </p:sp>
    </p:spTree>
    <p:extLst>
      <p:ext uri="{BB962C8B-B14F-4D97-AF65-F5344CB8AC3E}">
        <p14:creationId xmlns:p14="http://schemas.microsoft.com/office/powerpoint/2010/main" val="38528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38" y="880073"/>
            <a:ext cx="3061316" cy="1339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957" y="2741207"/>
            <a:ext cx="3061316" cy="1429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3" y="2026824"/>
            <a:ext cx="6701190" cy="3398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Spatial Interfaces Port Tubes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22152" y="966770"/>
            <a:ext cx="9360000" cy="507076"/>
          </a:xfrm>
        </p:spPr>
        <p:txBody>
          <a:bodyPr/>
          <a:lstStyle/>
          <a:p>
            <a:r>
              <a:rPr lang="en-US" dirty="0"/>
              <a:t>Outside –  2   Fill-in shielding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0659" y="5612227"/>
            <a:ext cx="284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Steel wedges for shielding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44183" y="4030349"/>
            <a:ext cx="927042" cy="15354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047727" y="2220058"/>
            <a:ext cx="172705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Horizontal Section views of the shielding wedges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84" y="4368152"/>
            <a:ext cx="3936402" cy="24898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46598" y="6330756"/>
            <a:ext cx="148471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Outer shielding Final</a:t>
            </a:r>
          </a:p>
        </p:txBody>
      </p:sp>
    </p:spTree>
    <p:extLst>
      <p:ext uri="{BB962C8B-B14F-4D97-AF65-F5344CB8AC3E}">
        <p14:creationId xmlns:p14="http://schemas.microsoft.com/office/powerpoint/2010/main" val="28971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Spatial Interfaces Port Tubes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22152" y="966770"/>
            <a:ext cx="9360000" cy="507076"/>
          </a:xfrm>
        </p:spPr>
        <p:txBody>
          <a:bodyPr/>
          <a:lstStyle/>
          <a:p>
            <a:r>
              <a:rPr lang="en-US" dirty="0"/>
              <a:t>Outside – 3  Neutron Beam Windows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8903" y="6284950"/>
            <a:ext cx="499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Neutron Beam Windows screwed on port tubes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22" y="1638499"/>
            <a:ext cx="6470632" cy="4549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04" y="1395818"/>
            <a:ext cx="2201761" cy="4528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1950" y="5825365"/>
            <a:ext cx="2722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Neutron Beam Windows </a:t>
            </a:r>
          </a:p>
          <a:p>
            <a:pPr algn="ctr"/>
            <a:r>
              <a:rPr lang="en-US" dirty="0">
                <a:solidFill>
                  <a:srgbClr val="666666"/>
                </a:solidFill>
              </a:rPr>
              <a:t>- inside tube side -</a:t>
            </a:r>
          </a:p>
        </p:txBody>
      </p:sp>
    </p:spTree>
    <p:extLst>
      <p:ext uri="{BB962C8B-B14F-4D97-AF65-F5344CB8AC3E}">
        <p14:creationId xmlns:p14="http://schemas.microsoft.com/office/powerpoint/2010/main" val="22454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32" y="1176258"/>
            <a:ext cx="3626708" cy="5681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276" y="1151538"/>
            <a:ext cx="2787025" cy="56460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Spatial Interfaces Port Tubes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22152" y="966770"/>
            <a:ext cx="9360000" cy="507076"/>
          </a:xfrm>
        </p:spPr>
        <p:txBody>
          <a:bodyPr/>
          <a:lstStyle/>
          <a:p>
            <a:r>
              <a:rPr lang="en-US" dirty="0"/>
              <a:t>Outside –  4  Light Shutter System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29" y="2696605"/>
            <a:ext cx="2471206" cy="383891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210389" y="3890568"/>
            <a:ext cx="2114696" cy="7254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6438" y="4686912"/>
            <a:ext cx="188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Light Shutter System is screwed on Port tube flange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881658" y="4771836"/>
            <a:ext cx="740777" cy="1368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204176" y="6140408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Centering Pin</a:t>
            </a:r>
          </a:p>
        </p:txBody>
      </p:sp>
    </p:spTree>
    <p:extLst>
      <p:ext uri="{BB962C8B-B14F-4D97-AF65-F5344CB8AC3E}">
        <p14:creationId xmlns:p14="http://schemas.microsoft.com/office/powerpoint/2010/main" val="32547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Spatial Interfaces Vessel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22152" y="966770"/>
            <a:ext cx="9360000" cy="507076"/>
          </a:xfrm>
        </p:spPr>
        <p:txBody>
          <a:bodyPr/>
          <a:lstStyle/>
          <a:p>
            <a:r>
              <a:rPr lang="en-US" dirty="0"/>
              <a:t>Outside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"/>
          <a:stretch/>
        </p:blipFill>
        <p:spPr>
          <a:xfrm>
            <a:off x="2544183" y="1059735"/>
            <a:ext cx="7299182" cy="5774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09150" y="1294408"/>
            <a:ext cx="1413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Outer Shielding</a:t>
            </a:r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>
            <a:off x="6800473" y="1617574"/>
            <a:ext cx="3708677" cy="1748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6564302" y="1617574"/>
            <a:ext cx="3944848" cy="1343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419325" y="3417946"/>
            <a:ext cx="141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Port Tube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7502925" y="3602612"/>
            <a:ext cx="2916400" cy="2548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347667" y="4951863"/>
            <a:ext cx="1413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Concrete Puck</a:t>
            </a: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7212254" y="5275029"/>
            <a:ext cx="3135413" cy="963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347667" y="5921360"/>
            <a:ext cx="1413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Vessel Supports</a:t>
            </a: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3796880" y="6244526"/>
            <a:ext cx="6550787" cy="369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1"/>
          </p:cNvCxnSpPr>
          <p:nvPr/>
        </p:nvCxnSpPr>
        <p:spPr>
          <a:xfrm flipH="1" flipV="1">
            <a:off x="6019295" y="5921360"/>
            <a:ext cx="4328372" cy="323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419325" y="4012234"/>
            <a:ext cx="1413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666666"/>
                </a:solidFill>
              </a:rPr>
              <a:t>Bottom Plate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19325" y="4282493"/>
            <a:ext cx="1413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666666"/>
                </a:solidFill>
              </a:rPr>
              <a:t>Base Plate</a:t>
            </a:r>
          </a:p>
        </p:txBody>
      </p:sp>
      <p:cxnSp>
        <p:nvCxnSpPr>
          <p:cNvPr id="20" name="Straight Arrow Connector 19"/>
          <p:cNvCxnSpPr>
            <a:stCxn id="16" idx="1"/>
          </p:cNvCxnSpPr>
          <p:nvPr/>
        </p:nvCxnSpPr>
        <p:spPr>
          <a:xfrm flipH="1">
            <a:off x="8698230" y="4143039"/>
            <a:ext cx="1721095" cy="1009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1"/>
          </p:cNvCxnSpPr>
          <p:nvPr/>
        </p:nvCxnSpPr>
        <p:spPr>
          <a:xfrm flipH="1" flipV="1">
            <a:off x="8141970" y="4358161"/>
            <a:ext cx="2277355" cy="551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0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Spatial Interfaces Vessel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22152" y="966770"/>
            <a:ext cx="9360000" cy="507076"/>
          </a:xfrm>
        </p:spPr>
        <p:txBody>
          <a:bodyPr/>
          <a:lstStyle/>
          <a:p>
            <a:r>
              <a:rPr lang="en-US" dirty="0"/>
              <a:t>Inside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1" y="1624951"/>
            <a:ext cx="6972171" cy="5100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50" y="406399"/>
            <a:ext cx="3212202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762" y="2968982"/>
            <a:ext cx="4347939" cy="35547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1898" y="5823285"/>
            <a:ext cx="2041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Section View</a:t>
            </a:r>
          </a:p>
          <a:p>
            <a:pPr algn="ctr"/>
            <a:r>
              <a:rPr lang="en-US" dirty="0">
                <a:solidFill>
                  <a:srgbClr val="666666"/>
                </a:solidFill>
              </a:rPr>
              <a:t>Vessel – Inner Shielding - NBPI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76402" y="1288972"/>
            <a:ext cx="204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All NBPI inside Vessel</a:t>
            </a:r>
          </a:p>
        </p:txBody>
      </p:sp>
    </p:spTree>
    <p:extLst>
      <p:ext uri="{BB962C8B-B14F-4D97-AF65-F5344CB8AC3E}">
        <p14:creationId xmlns:p14="http://schemas.microsoft.com/office/powerpoint/2010/main" val="150452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 err="1"/>
              <a:t>NnBAR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23291" y="1414475"/>
            <a:ext cx="2791283" cy="507076"/>
          </a:xfrm>
        </p:spPr>
        <p:txBody>
          <a:bodyPr/>
          <a:lstStyle/>
          <a:p>
            <a:r>
              <a:rPr lang="en-US" dirty="0"/>
              <a:t>Specific constraints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35" y="169375"/>
            <a:ext cx="3194502" cy="2708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49" y="3437793"/>
            <a:ext cx="3085402" cy="2496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04" y="3626828"/>
            <a:ext cx="3294155" cy="2554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96" y="3590719"/>
            <a:ext cx="2687211" cy="2959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49" y="3685724"/>
            <a:ext cx="3657847" cy="29500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24769" y="1133528"/>
            <a:ext cx="204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666666"/>
                </a:solidFill>
              </a:rPr>
              <a:t>NnBar</a:t>
            </a:r>
            <a:r>
              <a:rPr lang="en-US" dirty="0">
                <a:solidFill>
                  <a:srgbClr val="666666"/>
                </a:solidFill>
              </a:rPr>
              <a:t> Assembly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8933" y="3221387"/>
            <a:ext cx="204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666666"/>
                </a:solidFill>
              </a:rPr>
              <a:t>NnBar</a:t>
            </a:r>
            <a:r>
              <a:rPr lang="en-US" dirty="0">
                <a:solidFill>
                  <a:srgbClr val="666666"/>
                </a:solidFill>
              </a:rPr>
              <a:t> Frame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10485" y="3148126"/>
            <a:ext cx="316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666666"/>
                </a:solidFill>
              </a:rPr>
              <a:t>NnBar</a:t>
            </a:r>
            <a:r>
              <a:rPr lang="en-US" dirty="0">
                <a:solidFill>
                  <a:srgbClr val="666666"/>
                </a:solidFill>
              </a:rPr>
              <a:t> Extraction Adapter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7742" y="1948060"/>
            <a:ext cx="468955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- Weight: 11+17 = 28 T</a:t>
            </a:r>
          </a:p>
          <a:p>
            <a:pPr algn="l"/>
            <a:r>
              <a:rPr lang="en-US" dirty="0">
                <a:solidFill>
                  <a:srgbClr val="666666"/>
                </a:solidFill>
              </a:rPr>
              <a:t>- Frame standing on baseplate prior welding</a:t>
            </a:r>
          </a:p>
          <a:p>
            <a:pPr algn="l"/>
            <a:r>
              <a:rPr lang="en-US" dirty="0">
                <a:solidFill>
                  <a:srgbClr val="666666"/>
                </a:solidFill>
              </a:rPr>
              <a:t>	</a:t>
            </a:r>
            <a:endParaRPr lang="en-US" sz="12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 err="1"/>
              <a:t>NnBAR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6" y="1110826"/>
            <a:ext cx="4151719" cy="2968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83" y="1110826"/>
            <a:ext cx="3865165" cy="2968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627" y="1106028"/>
            <a:ext cx="3650373" cy="2972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1834" y="3305998"/>
            <a:ext cx="2041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Baseplate bellow </a:t>
            </a:r>
            <a:r>
              <a:rPr lang="en-US" sz="1100" dirty="0" err="1">
                <a:solidFill>
                  <a:schemeClr val="bg1"/>
                </a:solidFill>
              </a:rPr>
              <a:t>NnBar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6022" y="3175193"/>
            <a:ext cx="2041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chemeClr val="bg1"/>
                </a:solidFill>
              </a:rPr>
              <a:t>NnBar</a:t>
            </a:r>
            <a:r>
              <a:rPr lang="en-US" sz="1100" dirty="0">
                <a:solidFill>
                  <a:schemeClr val="bg1"/>
                </a:solidFill>
              </a:rPr>
              <a:t> Frame in place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07492" y="3175193"/>
            <a:ext cx="1591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Frame and Extraction Adapter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6" y="4263543"/>
            <a:ext cx="3127042" cy="19614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7983" y="6274035"/>
            <a:ext cx="2247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666666"/>
                </a:solidFill>
              </a:rPr>
              <a:t>Possible fixation Frame to Base Plate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24" y="4252114"/>
            <a:ext cx="2848782" cy="22717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73" y="4252114"/>
            <a:ext cx="2727290" cy="22717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73204" y="6553200"/>
            <a:ext cx="2417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666666"/>
                </a:solidFill>
              </a:rPr>
              <a:t>Inside vessel views : Frame and Adapter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482090" y="5646420"/>
            <a:ext cx="628650" cy="655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110740" y="5836920"/>
            <a:ext cx="548640" cy="464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36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694" y="182118"/>
            <a:ext cx="2602214" cy="2456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3" y="1454354"/>
            <a:ext cx="3919005" cy="5289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519" y="3106439"/>
            <a:ext cx="3263195" cy="2533024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84" y="257008"/>
            <a:ext cx="9360000" cy="657339"/>
          </a:xfrm>
        </p:spPr>
        <p:txBody>
          <a:bodyPr/>
          <a:lstStyle/>
          <a:p>
            <a:pPr>
              <a:tabLst>
                <a:tab pos="357188" algn="l"/>
              </a:tabLst>
            </a:pPr>
            <a:r>
              <a:rPr lang="en-GB" sz="4400" dirty="0">
                <a:solidFill>
                  <a:schemeClr val="tx1"/>
                </a:solidFill>
              </a:rPr>
              <a:t>Welds Port tubes- Vessel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470" y="2869069"/>
            <a:ext cx="3055616" cy="1952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7"/>
          <a:stretch/>
        </p:blipFill>
        <p:spPr>
          <a:xfrm>
            <a:off x="8864470" y="5205220"/>
            <a:ext cx="3055616" cy="13108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56200" y="5650556"/>
            <a:ext cx="1071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666666"/>
                </a:solidFill>
              </a:rPr>
              <a:t>Inside vessel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56362" y="2592070"/>
            <a:ext cx="1461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666666"/>
                </a:solidFill>
              </a:rPr>
              <a:t>Outside Tubes TOP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34964" y="4959914"/>
            <a:ext cx="169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666666"/>
                </a:solidFill>
              </a:rPr>
              <a:t>Outside Tubes Bottom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9786" y="1180290"/>
            <a:ext cx="2378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666666"/>
                </a:solidFill>
              </a:rPr>
              <a:t>Visualization of the welding area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440341" y="5835852"/>
            <a:ext cx="192199" cy="26791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629545" y="2085065"/>
            <a:ext cx="0" cy="373893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34517" y="2020999"/>
            <a:ext cx="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440341" y="1997296"/>
            <a:ext cx="75373" cy="3535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73871" y="5753999"/>
            <a:ext cx="556563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Vessel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096713" y="3872980"/>
            <a:ext cx="523307" cy="1287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30371">
            <a:off x="777879" y="2138139"/>
            <a:ext cx="73770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Port tube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57999" y="3872980"/>
            <a:ext cx="49084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Weld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45712" y="6546678"/>
            <a:ext cx="14334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solidFill>
                  <a:schemeClr val="bg1"/>
                </a:solidFill>
              </a:rPr>
              <a:t>Section view  Port Tubes-Vessel</a:t>
            </a:r>
          </a:p>
        </p:txBody>
      </p:sp>
    </p:spTree>
    <p:extLst>
      <p:ext uri="{BB962C8B-B14F-4D97-AF65-F5344CB8AC3E}">
        <p14:creationId xmlns:p14="http://schemas.microsoft.com/office/powerpoint/2010/main" val="28123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12" y="1012399"/>
            <a:ext cx="11862287" cy="49910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Transportation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209297" y="949754"/>
            <a:ext cx="9360000" cy="507076"/>
          </a:xfrm>
        </p:spPr>
        <p:txBody>
          <a:bodyPr/>
          <a:lstStyle/>
          <a:p>
            <a:r>
              <a:rPr lang="en-US" dirty="0"/>
              <a:t>Route inside D02 Building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1205644" y="3540003"/>
            <a:ext cx="1140803" cy="118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835394" y="2910253"/>
            <a:ext cx="6328264" cy="118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7711953" y="3480655"/>
            <a:ext cx="1140803" cy="118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06669" y="6003406"/>
            <a:ext cx="316557" cy="118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67154" y="5935796"/>
            <a:ext cx="3764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Possible routes for Transportation in D02 : Tubes and </a:t>
            </a:r>
            <a:r>
              <a:rPr lang="en-US" sz="1050" dirty="0" err="1">
                <a:solidFill>
                  <a:srgbClr val="666666"/>
                </a:solidFill>
              </a:rPr>
              <a:t>NnBAR</a:t>
            </a:r>
            <a:endParaRPr lang="en-US" sz="1050" dirty="0">
              <a:solidFill>
                <a:srgbClr val="6666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0504" y="1584783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D02 Section View</a:t>
            </a:r>
          </a:p>
        </p:txBody>
      </p:sp>
      <p:sp>
        <p:nvSpPr>
          <p:cNvPr id="12" name="Right Arrow 11"/>
          <p:cNvSpPr/>
          <p:nvPr/>
        </p:nvSpPr>
        <p:spPr>
          <a:xfrm rot="16200000">
            <a:off x="4708240" y="3729297"/>
            <a:ext cx="1519393" cy="118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Transportation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338257"/>
            <a:ext cx="3882879" cy="2360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"/>
          <a:stretch/>
        </p:blipFill>
        <p:spPr>
          <a:xfrm>
            <a:off x="4526957" y="265374"/>
            <a:ext cx="7269389" cy="61749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96966" y="4114536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D02 Section Views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37492" y="5930412"/>
            <a:ext cx="2589336" cy="615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Naviswork</a:t>
            </a:r>
            <a:r>
              <a:rPr lang="en-US" dirty="0"/>
              <a:t> – 3D model </a:t>
            </a:r>
          </a:p>
          <a:p>
            <a:r>
              <a:rPr lang="en-US" dirty="0"/>
              <a:t>TRUVIEW – 3D scan</a:t>
            </a:r>
          </a:p>
        </p:txBody>
      </p:sp>
    </p:spTree>
    <p:extLst>
      <p:ext uri="{BB962C8B-B14F-4D97-AF65-F5344CB8AC3E}">
        <p14:creationId xmlns:p14="http://schemas.microsoft.com/office/powerpoint/2010/main" val="79060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6923" y="6452044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Alignment Set-up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7" y="1482947"/>
            <a:ext cx="6694356" cy="4834325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2395904" y="1820034"/>
            <a:ext cx="171450" cy="108957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7763" y="1539455"/>
            <a:ext cx="30773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Down Arrow 9"/>
          <p:cNvSpPr/>
          <p:nvPr/>
        </p:nvSpPr>
        <p:spPr>
          <a:xfrm>
            <a:off x="3822547" y="3246700"/>
            <a:ext cx="171450" cy="61546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54406" y="2909612"/>
            <a:ext cx="30773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7325" y="4735623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- 2 stationing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1831" y="1554065"/>
            <a:ext cx="4450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Laser tracking technology</a:t>
            </a:r>
          </a:p>
          <a:p>
            <a:pPr lvl="1"/>
            <a:r>
              <a:rPr lang="en-US" dirty="0">
                <a:solidFill>
                  <a:srgbClr val="666666"/>
                </a:solidFill>
              </a:rPr>
              <a:t> AT 960 + T probe + Metrology Stand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1831" y="2566098"/>
            <a:ext cx="405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Alignment network available: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6584" y="3040020"/>
            <a:ext cx="3151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666666"/>
                </a:solidFill>
              </a:rPr>
              <a:t>- On concrete walls around the vessel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16584" y="3440254"/>
            <a:ext cx="2237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666666"/>
                </a:solidFill>
              </a:rPr>
              <a:t>- On the top of base 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18166" y="3872433"/>
            <a:ext cx="371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666666"/>
                </a:solidFill>
              </a:rPr>
              <a:t>- Fiducial inside vessel (may be subject to deformations of the vessel)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49701" y="5114894"/>
            <a:ext cx="3794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666666"/>
                </a:solidFill>
              </a:rPr>
              <a:t>- Initially only position 1 ( possible extra check with position 2 )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52569" y="5631586"/>
            <a:ext cx="3791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666666"/>
                </a:solidFill>
              </a:rPr>
              <a:t>- When port tube installation advance , no more visual to network from inside vessel</a:t>
            </a:r>
          </a:p>
          <a:p>
            <a:pPr lvl="1"/>
            <a:r>
              <a:rPr lang="en-US" sz="1400" dirty="0">
                <a:solidFill>
                  <a:srgbClr val="666666"/>
                </a:solidFill>
              </a:rPr>
              <a:t>Need of position 2 </a:t>
            </a:r>
          </a:p>
        </p:txBody>
      </p:sp>
    </p:spTree>
    <p:extLst>
      <p:ext uri="{BB962C8B-B14F-4D97-AF65-F5344CB8AC3E}">
        <p14:creationId xmlns:p14="http://schemas.microsoft.com/office/powerpoint/2010/main" val="14131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2" y="1656035"/>
            <a:ext cx="8255379" cy="51968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6923" y="6452044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Alignment Set-up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443572" y="2327097"/>
            <a:ext cx="1433245" cy="30822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43572" y="4140485"/>
            <a:ext cx="1320230" cy="12688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443572" y="5409344"/>
            <a:ext cx="4017196" cy="1900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833936" y="2203807"/>
            <a:ext cx="2609636" cy="32055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37024" y="4325420"/>
            <a:ext cx="2306548" cy="10839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929812" y="3909583"/>
            <a:ext cx="3513760" cy="149976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3642188" y="3647327"/>
            <a:ext cx="801384" cy="176201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2034284" y="3744931"/>
            <a:ext cx="2409288" cy="166441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11312" y="1248579"/>
            <a:ext cx="261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Position 1 : inside vessel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9430171" y="4552933"/>
            <a:ext cx="509091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03"/>
          <a:stretch/>
        </p:blipFill>
        <p:spPr>
          <a:xfrm>
            <a:off x="2766041" y="3909583"/>
            <a:ext cx="3057525" cy="293814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329" y="5008652"/>
            <a:ext cx="619605" cy="858157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9430171" y="4281886"/>
            <a:ext cx="5090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591653" y="3635627"/>
            <a:ext cx="25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Network measurement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052194" y="4406462"/>
            <a:ext cx="20537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On top of base plate references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052194" y="4122312"/>
            <a:ext cx="12715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On vessel fiducials</a:t>
            </a:r>
          </a:p>
        </p:txBody>
      </p:sp>
    </p:spTree>
    <p:extLst>
      <p:ext uri="{BB962C8B-B14F-4D97-AF65-F5344CB8AC3E}">
        <p14:creationId xmlns:p14="http://schemas.microsoft.com/office/powerpoint/2010/main" val="14938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6923" y="6452044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Alignment Set-up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56923" y="1592256"/>
            <a:ext cx="309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Position 2 : outside R6 Pillars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9050377" y="3229289"/>
            <a:ext cx="509091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50377" y="3527394"/>
            <a:ext cx="5090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211859" y="2612973"/>
            <a:ext cx="25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Network measurement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672400" y="3400436"/>
            <a:ext cx="20537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On top of base plate references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672400" y="3099658"/>
            <a:ext cx="25490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On Alignment Network ( concrete walls)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6" y="1089304"/>
            <a:ext cx="8207267" cy="5768696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4115623" y="3287730"/>
            <a:ext cx="2963271" cy="15170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115623" y="2982305"/>
            <a:ext cx="2202984" cy="18225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115623" y="1818526"/>
            <a:ext cx="4247541" cy="298777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115623" y="1818526"/>
            <a:ext cx="3333141" cy="29862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1330503" y="2080518"/>
            <a:ext cx="2785120" cy="272578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2111339" y="2080518"/>
            <a:ext cx="2004284" cy="272578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0"/>
          <a:stretch/>
        </p:blipFill>
        <p:spPr>
          <a:xfrm>
            <a:off x="2664566" y="3608119"/>
            <a:ext cx="2561180" cy="3249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300" y="4514555"/>
            <a:ext cx="489263" cy="70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6923" y="6452044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9955" y="2095928"/>
            <a:ext cx="100429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Port tubes are critical elements for the positioning of the neutron optics 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Port tubes and Vessel have several spatial interfaces : direct contact or millimeter clearances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666666"/>
                </a:solidFill>
              </a:rPr>
              <a:t>NnBar</a:t>
            </a:r>
            <a:r>
              <a:rPr lang="en-US" dirty="0">
                <a:solidFill>
                  <a:srgbClr val="666666"/>
                </a:solidFill>
              </a:rPr>
              <a:t> specificities have been presented.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Transport route is well established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 Alignment strategy is in place.</a:t>
            </a:r>
          </a:p>
        </p:txBody>
      </p:sp>
    </p:spTree>
    <p:extLst>
      <p:ext uri="{BB962C8B-B14F-4D97-AF65-F5344CB8AC3E}">
        <p14:creationId xmlns:p14="http://schemas.microsoft.com/office/powerpoint/2010/main" val="27885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CA6913-AD5A-4E2C-9DD6-7421B807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Work location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69843B8-6F44-46CB-AF9C-3B5FFFF7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4BE4ECB-444B-421A-806E-77F81371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F8268B2-029B-486E-83C4-30ABE9A2A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Bottomplates missing on pictures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BC50956C-68D7-4559-9CF9-9112D150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2021-03-15</a:t>
            </a:fld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A6139534-256A-4C47-97E8-3E90FDB51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09" y="1411547"/>
            <a:ext cx="5219317" cy="518108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94E19C8-6415-4864-9CED-E7D638CB5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188" y="1367172"/>
            <a:ext cx="5219317" cy="51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1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718058"/>
              </p:ext>
            </p:extLst>
          </p:nvPr>
        </p:nvGraphicFramePr>
        <p:xfrm>
          <a:off x="1103709" y="1901077"/>
          <a:ext cx="10134600" cy="27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 A bit of Geometry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 Spatial Interfaces for Port tubes</a:t>
                      </a:r>
                      <a:r>
                        <a:rPr lang="en-GB" sz="2000" b="0" baseline="0" noProof="0" dirty="0">
                          <a:solidFill>
                            <a:schemeClr val="bg1"/>
                          </a:solidFill>
                        </a:rPr>
                        <a:t> and Lower Monolith Vessel </a:t>
                      </a: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 </a:t>
                      </a:r>
                      <a:r>
                        <a:rPr lang="en-GB" sz="2000" b="0" noProof="0" dirty="0" err="1">
                          <a:solidFill>
                            <a:schemeClr val="bg1"/>
                          </a:solidFill>
                        </a:rPr>
                        <a:t>Nn</a:t>
                      </a: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-Bar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 Transportation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6	 Alignment Set-up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457200" indent="-457200">
                        <a:buAutoNum type="arabicPlain" startAt="7"/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Conclusion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2" y="3954634"/>
            <a:ext cx="3332534" cy="2903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14" y="1468577"/>
            <a:ext cx="8245289" cy="329988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357188" algn="l"/>
              </a:tabLst>
            </a:pPr>
            <a:r>
              <a:rPr lang="en-GB" sz="4400" dirty="0">
                <a:solidFill>
                  <a:schemeClr val="tx1"/>
                </a:solidFill>
              </a:rPr>
              <a:t>A bit of Geometry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912738"/>
              </p:ext>
            </p:extLst>
          </p:nvPr>
        </p:nvGraphicFramePr>
        <p:xfrm>
          <a:off x="6575157" y="3807374"/>
          <a:ext cx="2023336" cy="243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23336">
                  <a:extLst>
                    <a:ext uri="{9D8B030D-6E8A-4147-A177-3AD203B41FA5}">
                      <a16:colId xmlns:a16="http://schemas.microsoft.com/office/drawing/2014/main" val="1844191922"/>
                    </a:ext>
                  </a:extLst>
                </a:gridCol>
              </a:tblGrid>
              <a:tr h="1535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sz="1000" dirty="0"/>
                        <a:t>arget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baseline="0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1000" baseline="0" dirty="0"/>
                        <a:t>oordinate </a:t>
                      </a:r>
                      <a:r>
                        <a:rPr lang="en-US" sz="1000" baseline="0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1000" baseline="0" dirty="0"/>
                        <a:t>ystem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8227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 rot="263122">
            <a:off x="9961454" y="3142819"/>
            <a:ext cx="1050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rgbClr val="FF0000"/>
                </a:solidFill>
              </a:rPr>
              <a:t>Proton Beam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9740333" y="3223260"/>
            <a:ext cx="258181" cy="315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0"/>
          </p:cNvCxnSpPr>
          <p:nvPr/>
        </p:nvCxnSpPr>
        <p:spPr>
          <a:xfrm flipV="1">
            <a:off x="7586825" y="3344277"/>
            <a:ext cx="105453" cy="4630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052583">
            <a:off x="7691851" y="2530354"/>
            <a:ext cx="11512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rgbClr val="002060"/>
                </a:solidFill>
              </a:rPr>
              <a:t>Neutron Beam</a:t>
            </a:r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V="1">
            <a:off x="8785790" y="2274418"/>
            <a:ext cx="300295" cy="13629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694809"/>
              </p:ext>
            </p:extLst>
          </p:nvPr>
        </p:nvGraphicFramePr>
        <p:xfrm>
          <a:off x="7403157" y="975324"/>
          <a:ext cx="2035091" cy="243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5091">
                  <a:extLst>
                    <a:ext uri="{9D8B030D-6E8A-4147-A177-3AD203B41FA5}">
                      <a16:colId xmlns:a16="http://schemas.microsoft.com/office/drawing/2014/main" val="1844191922"/>
                    </a:ext>
                  </a:extLst>
                </a:gridCol>
              </a:tblGrid>
              <a:tr h="1535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eam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 P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ort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 C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oordinate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 S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822705"/>
                  </a:ext>
                </a:extLst>
              </a:tr>
            </a:tbl>
          </a:graphicData>
        </a:graphic>
      </p:graphicFrame>
      <p:cxnSp>
        <p:nvCxnSpPr>
          <p:cNvPr id="32" name="Straight Arrow Connector 31"/>
          <p:cNvCxnSpPr>
            <a:stCxn id="31" idx="2"/>
          </p:cNvCxnSpPr>
          <p:nvPr/>
        </p:nvCxnSpPr>
        <p:spPr>
          <a:xfrm flipH="1">
            <a:off x="8176260" y="1219164"/>
            <a:ext cx="244442" cy="3543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033699">
            <a:off x="10033776" y="1576464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666666"/>
                </a:solidFill>
              </a:rPr>
              <a:t>North Sector</a:t>
            </a:r>
          </a:p>
        </p:txBody>
      </p:sp>
      <p:sp>
        <p:nvSpPr>
          <p:cNvPr id="42" name="TextBox 41"/>
          <p:cNvSpPr txBox="1"/>
          <p:nvPr/>
        </p:nvSpPr>
        <p:spPr>
          <a:xfrm rot="20678642">
            <a:off x="9517613" y="4637653"/>
            <a:ext cx="8707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666666"/>
                </a:solidFill>
              </a:rPr>
              <a:t>East Sector</a:t>
            </a:r>
          </a:p>
        </p:txBody>
      </p:sp>
      <p:sp>
        <p:nvSpPr>
          <p:cNvPr id="43" name="TextBox 42"/>
          <p:cNvSpPr txBox="1"/>
          <p:nvPr/>
        </p:nvSpPr>
        <p:spPr>
          <a:xfrm rot="20950700">
            <a:off x="5432915" y="1429373"/>
            <a:ext cx="931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666666"/>
                </a:solidFill>
              </a:rPr>
              <a:t>West Sector</a:t>
            </a:r>
          </a:p>
        </p:txBody>
      </p:sp>
      <p:sp>
        <p:nvSpPr>
          <p:cNvPr id="44" name="TextBox 43"/>
          <p:cNvSpPr txBox="1"/>
          <p:nvPr/>
        </p:nvSpPr>
        <p:spPr>
          <a:xfrm rot="728067">
            <a:off x="4719291" y="4482501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666666"/>
                </a:solidFill>
              </a:rPr>
              <a:t>South Sector</a:t>
            </a: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26031"/>
              </p:ext>
            </p:extLst>
          </p:nvPr>
        </p:nvGraphicFramePr>
        <p:xfrm>
          <a:off x="416854" y="3482447"/>
          <a:ext cx="2497262" cy="3078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7262">
                  <a:extLst>
                    <a:ext uri="{9D8B030D-6E8A-4147-A177-3AD203B41FA5}">
                      <a16:colId xmlns:a16="http://schemas.microsoft.com/office/drawing/2014/main" val="1844191922"/>
                    </a:ext>
                  </a:extLst>
                </a:gridCol>
              </a:tblGrid>
              <a:tr h="30789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nstrument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 S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ource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oordinate</a:t>
                      </a:r>
                      <a:r>
                        <a:rPr lang="en-US" sz="1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aseline="0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1000" baseline="0" dirty="0">
                          <a:solidFill>
                            <a:schemeClr val="bg1"/>
                          </a:solidFill>
                        </a:rPr>
                        <a:t>ystem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822705"/>
                  </a:ext>
                </a:extLst>
              </a:tr>
            </a:tbl>
          </a:graphicData>
        </a:graphic>
      </p:graphicFrame>
      <p:cxnSp>
        <p:nvCxnSpPr>
          <p:cNvPr id="46" name="Straight Arrow Connector 45"/>
          <p:cNvCxnSpPr/>
          <p:nvPr/>
        </p:nvCxnSpPr>
        <p:spPr>
          <a:xfrm>
            <a:off x="1665485" y="3726287"/>
            <a:ext cx="314744" cy="6064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 rot="20081303">
            <a:off x="8954313" y="2309681"/>
            <a:ext cx="120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N</a:t>
            </a:r>
            <a:r>
              <a:rPr lang="en-US" sz="900" b="1" dirty="0">
                <a:solidFill>
                  <a:srgbClr val="002060"/>
                </a:solidFill>
              </a:rPr>
              <a:t>eutron </a:t>
            </a:r>
            <a:r>
              <a:rPr lang="en-US" sz="900" b="1" dirty="0">
                <a:solidFill>
                  <a:srgbClr val="FF0000"/>
                </a:solidFill>
              </a:rPr>
              <a:t>B</a:t>
            </a:r>
            <a:r>
              <a:rPr lang="en-US" sz="900" b="1" dirty="0">
                <a:solidFill>
                  <a:srgbClr val="002060"/>
                </a:solidFill>
              </a:rPr>
              <a:t>eam </a:t>
            </a:r>
            <a:r>
              <a:rPr lang="en-US" sz="900" b="1" dirty="0">
                <a:solidFill>
                  <a:srgbClr val="FF0000"/>
                </a:solidFill>
              </a:rPr>
              <a:t>O</a:t>
            </a:r>
            <a:r>
              <a:rPr lang="en-US" sz="900" b="1" dirty="0">
                <a:solidFill>
                  <a:srgbClr val="002060"/>
                </a:solidFill>
              </a:rPr>
              <a:t>ptical </a:t>
            </a:r>
            <a:r>
              <a:rPr lang="en-US" sz="900" b="1" dirty="0">
                <a:solidFill>
                  <a:srgbClr val="FF0000"/>
                </a:solidFill>
              </a:rPr>
              <a:t>A</a:t>
            </a:r>
            <a:r>
              <a:rPr lang="en-US" sz="900" b="1" dirty="0">
                <a:solidFill>
                  <a:srgbClr val="002060"/>
                </a:solidFill>
              </a:rPr>
              <a:t>ssembly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972816" y="5382450"/>
            <a:ext cx="1194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/>
              <a:t>Focal Points</a:t>
            </a:r>
          </a:p>
        </p:txBody>
      </p:sp>
      <p:cxnSp>
        <p:nvCxnSpPr>
          <p:cNvPr id="66" name="Straight Arrow Connector 65"/>
          <p:cNvCxnSpPr>
            <a:stCxn id="64" idx="1"/>
          </p:cNvCxnSpPr>
          <p:nvPr/>
        </p:nvCxnSpPr>
        <p:spPr>
          <a:xfrm flipH="1" flipV="1">
            <a:off x="2160780" y="5314322"/>
            <a:ext cx="1812036" cy="2220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64" idx="1"/>
          </p:cNvCxnSpPr>
          <p:nvPr/>
        </p:nvCxnSpPr>
        <p:spPr>
          <a:xfrm flipH="1">
            <a:off x="2219022" y="5536339"/>
            <a:ext cx="1753794" cy="8819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77291" y="5784626"/>
            <a:ext cx="434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b="1" dirty="0">
                <a:solidFill>
                  <a:srgbClr val="FF0000"/>
                </a:solidFill>
              </a:rPr>
              <a:t>TCS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984857-FF12-4A4F-9163-D8F00FD8412D}"/>
              </a:ext>
            </a:extLst>
          </p:cNvPr>
          <p:cNvSpPr txBox="1"/>
          <p:nvPr/>
        </p:nvSpPr>
        <p:spPr>
          <a:xfrm>
            <a:off x="4120134" y="5653821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4 Upper</a:t>
            </a:r>
          </a:p>
          <a:p>
            <a:pPr algn="l"/>
            <a:r>
              <a:rPr lang="en-US" sz="1400" dirty="0"/>
              <a:t>4 Lower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96749" y="5720552"/>
            <a:ext cx="2728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49466" y="5468401"/>
            <a:ext cx="2728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b="1" dirty="0">
                <a:solidFill>
                  <a:srgbClr val="00B050"/>
                </a:solidFill>
              </a:rPr>
              <a:t>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04306" y="4600284"/>
            <a:ext cx="2728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b="1" dirty="0">
                <a:solidFill>
                  <a:srgbClr val="0070C0"/>
                </a:solidFill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60" y="0"/>
            <a:ext cx="9005266" cy="34066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366794"/>
              </p:ext>
            </p:extLst>
          </p:nvPr>
        </p:nvGraphicFramePr>
        <p:xfrm>
          <a:off x="7626931" y="1383285"/>
          <a:ext cx="658408" cy="21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8408">
                  <a:extLst>
                    <a:ext uri="{9D8B030D-6E8A-4147-A177-3AD203B41FA5}">
                      <a16:colId xmlns:a16="http://schemas.microsoft.com/office/drawing/2014/main" val="1844191922"/>
                    </a:ext>
                  </a:extLst>
                </a:gridCol>
              </a:tblGrid>
              <a:tr h="20640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2"/>
                          </a:solidFill>
                        </a:rPr>
                        <a:t>Wheel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822705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093782"/>
              </p:ext>
            </p:extLst>
          </p:nvPr>
        </p:nvGraphicFramePr>
        <p:xfrm>
          <a:off x="3619051" y="1092328"/>
          <a:ext cx="1395445" cy="21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5445">
                  <a:extLst>
                    <a:ext uri="{9D8B030D-6E8A-4147-A177-3AD203B41FA5}">
                      <a16:colId xmlns:a16="http://schemas.microsoft.com/office/drawing/2014/main" val="1844191922"/>
                    </a:ext>
                  </a:extLst>
                </a:gridCol>
              </a:tblGrid>
              <a:tr h="20640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2"/>
                          </a:solidFill>
                        </a:rPr>
                        <a:t>Moderator Reflector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822705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468703" y="6646349"/>
            <a:ext cx="1359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666666"/>
                </a:solidFill>
              </a:rPr>
              <a:t>Horizontal Cut TCS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84852" y="6620734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666666"/>
                </a:solidFill>
              </a:rPr>
              <a:t>Horizontal Cut Moderator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82776" y="6578785"/>
            <a:ext cx="2531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666666"/>
                </a:solidFill>
              </a:rPr>
              <a:t>Zoom on Upper focal points and ISCS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18" y="4146833"/>
            <a:ext cx="2847219" cy="2431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09" y="4146833"/>
            <a:ext cx="3581902" cy="2328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87" y="4124043"/>
            <a:ext cx="3144394" cy="23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46" y="6824"/>
            <a:ext cx="4554436" cy="22688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02" y="4555990"/>
            <a:ext cx="4562379" cy="2290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45" y="2272516"/>
            <a:ext cx="4554436" cy="22834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90381" y="1606964"/>
            <a:ext cx="2576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N</a:t>
            </a:r>
            <a:r>
              <a:rPr lang="en-US" sz="1050" b="1" dirty="0">
                <a:solidFill>
                  <a:srgbClr val="002060"/>
                </a:solidFill>
              </a:rPr>
              <a:t>eutron </a:t>
            </a:r>
            <a:r>
              <a:rPr lang="en-US" sz="1050" b="1" dirty="0">
                <a:solidFill>
                  <a:srgbClr val="FF0000"/>
                </a:solidFill>
              </a:rPr>
              <a:t>B</a:t>
            </a:r>
            <a:r>
              <a:rPr lang="en-US" sz="1050" b="1" dirty="0">
                <a:solidFill>
                  <a:srgbClr val="002060"/>
                </a:solidFill>
              </a:rPr>
              <a:t>eam </a:t>
            </a:r>
            <a:r>
              <a:rPr lang="en-US" sz="1050" b="1" dirty="0">
                <a:solidFill>
                  <a:srgbClr val="FF0000"/>
                </a:solidFill>
              </a:rPr>
              <a:t>O</a:t>
            </a:r>
            <a:r>
              <a:rPr lang="en-US" sz="1050" b="1" dirty="0">
                <a:solidFill>
                  <a:srgbClr val="002060"/>
                </a:solidFill>
              </a:rPr>
              <a:t>ptical </a:t>
            </a:r>
            <a:r>
              <a:rPr lang="en-US" sz="1050" b="1" dirty="0">
                <a:solidFill>
                  <a:srgbClr val="FF0000"/>
                </a:solidFill>
              </a:rPr>
              <a:t>A</a:t>
            </a:r>
            <a:r>
              <a:rPr lang="en-US" sz="1050" b="1" dirty="0">
                <a:solidFill>
                  <a:srgbClr val="002060"/>
                </a:solidFill>
              </a:rPr>
              <a:t>ssembly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12387" y="4014117"/>
            <a:ext cx="22159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N</a:t>
            </a:r>
            <a:r>
              <a:rPr lang="en-US" sz="1050" b="1" dirty="0">
                <a:solidFill>
                  <a:srgbClr val="002060"/>
                </a:solidFill>
              </a:rPr>
              <a:t>eutron </a:t>
            </a:r>
            <a:r>
              <a:rPr lang="en-US" sz="1050" b="1" dirty="0">
                <a:solidFill>
                  <a:srgbClr val="FF0000"/>
                </a:solidFill>
              </a:rPr>
              <a:t>B</a:t>
            </a:r>
            <a:r>
              <a:rPr lang="en-US" sz="1050" b="1" dirty="0">
                <a:solidFill>
                  <a:srgbClr val="002060"/>
                </a:solidFill>
              </a:rPr>
              <a:t>eam </a:t>
            </a:r>
            <a:r>
              <a:rPr lang="en-US" sz="1050" b="1" dirty="0">
                <a:solidFill>
                  <a:srgbClr val="FF0000"/>
                </a:solidFill>
              </a:rPr>
              <a:t>P</a:t>
            </a:r>
            <a:r>
              <a:rPr lang="en-US" sz="1050" b="1" dirty="0">
                <a:solidFill>
                  <a:srgbClr val="002060"/>
                </a:solidFill>
              </a:rPr>
              <a:t>ort </a:t>
            </a:r>
            <a:r>
              <a:rPr lang="en-US" sz="1050" b="1" dirty="0">
                <a:solidFill>
                  <a:srgbClr val="FF0000"/>
                </a:solidFill>
              </a:rPr>
              <a:t>I</a:t>
            </a:r>
            <a:r>
              <a:rPr lang="en-US" sz="1050" b="1" dirty="0">
                <a:solidFill>
                  <a:srgbClr val="002060"/>
                </a:solidFill>
              </a:rPr>
              <a:t>nsert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13637" y="421411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666666"/>
                </a:solidFill>
              </a:rPr>
              <a:t>NBPI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8023" y="1859295"/>
            <a:ext cx="84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666666"/>
                </a:solidFill>
              </a:rPr>
              <a:t>NBOA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7095" y="1345909"/>
            <a:ext cx="265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Optics are pre aligned inside the NBPI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8601" y="4014117"/>
            <a:ext cx="334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Final position of NBPI defines the end position of the NBOA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386309"/>
              </p:ext>
            </p:extLst>
          </p:nvPr>
        </p:nvGraphicFramePr>
        <p:xfrm>
          <a:off x="964096" y="4820148"/>
          <a:ext cx="2753138" cy="1279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569">
                  <a:extLst>
                    <a:ext uri="{9D8B030D-6E8A-4147-A177-3AD203B41FA5}">
                      <a16:colId xmlns:a16="http://schemas.microsoft.com/office/drawing/2014/main" val="3332581246"/>
                    </a:ext>
                  </a:extLst>
                </a:gridCol>
                <a:gridCol w="1376569">
                  <a:extLst>
                    <a:ext uri="{9D8B030D-6E8A-4147-A177-3AD203B41FA5}">
                      <a16:colId xmlns:a16="http://schemas.microsoft.com/office/drawing/2014/main" val="3792622518"/>
                    </a:ext>
                  </a:extLst>
                </a:gridCol>
              </a:tblGrid>
              <a:tr h="263717">
                <a:tc gridSpan="2">
                  <a:txBody>
                    <a:bodyPr/>
                    <a:lstStyle/>
                    <a:p>
                      <a:pPr lvl="0" algn="ctr"/>
                      <a:r>
                        <a:rPr lang="en-US" sz="1100" dirty="0"/>
                        <a:t>NBOA</a:t>
                      </a:r>
                      <a:r>
                        <a:rPr lang="en-US" sz="1100" baseline="0" dirty="0"/>
                        <a:t> vs NBPI</a:t>
                      </a:r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73438"/>
                  </a:ext>
                </a:extLst>
              </a:tr>
              <a:tr h="4135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Adjustability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Clearance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9021143"/>
                  </a:ext>
                </a:extLst>
              </a:tr>
              <a:tr h="60184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+- 1mm all directions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2-5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9041505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782591" y="6233295"/>
            <a:ext cx="14626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666666"/>
                </a:solidFill>
              </a:rPr>
              <a:t>Section View showing integration of NBOA inside NBPI</a:t>
            </a:r>
          </a:p>
        </p:txBody>
      </p:sp>
    </p:spTree>
    <p:extLst>
      <p:ext uri="{BB962C8B-B14F-4D97-AF65-F5344CB8AC3E}">
        <p14:creationId xmlns:p14="http://schemas.microsoft.com/office/powerpoint/2010/main" val="376214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7" y="85459"/>
            <a:ext cx="7631047" cy="4046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8031" y="42989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rgbClr val="666666"/>
                </a:solidFill>
              </a:rPr>
              <a:t>4 WHEELS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708032" y="706889"/>
            <a:ext cx="595221" cy="28128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303253" y="706889"/>
            <a:ext cx="4019909" cy="250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889185" y="706889"/>
            <a:ext cx="414068" cy="31232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03253" y="706889"/>
            <a:ext cx="4172309" cy="4030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8" y="3894157"/>
            <a:ext cx="6056242" cy="26535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96" y="1185384"/>
            <a:ext cx="3742942" cy="2334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43" y="4139146"/>
            <a:ext cx="4162683" cy="22170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10689595" y="2703584"/>
            <a:ext cx="74090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Tz</a:t>
            </a:r>
          </a:p>
          <a:p>
            <a:pPr algn="l"/>
            <a:r>
              <a:rPr lang="en-US" dirty="0"/>
              <a:t>Rx Ry</a:t>
            </a:r>
          </a:p>
        </p:txBody>
      </p:sp>
      <p:cxnSp>
        <p:nvCxnSpPr>
          <p:cNvPr id="36" name="Straight Arrow Connector 35"/>
          <p:cNvCxnSpPr>
            <a:stCxn id="34" idx="1"/>
          </p:cNvCxnSpPr>
          <p:nvPr/>
        </p:nvCxnSpPr>
        <p:spPr>
          <a:xfrm flipH="1" flipV="1">
            <a:off x="9868041" y="2036675"/>
            <a:ext cx="821554" cy="990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4" idx="1"/>
          </p:cNvCxnSpPr>
          <p:nvPr/>
        </p:nvCxnSpPr>
        <p:spPr>
          <a:xfrm flipH="1">
            <a:off x="9583838" y="3026750"/>
            <a:ext cx="1105757" cy="1429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4" idx="1"/>
          </p:cNvCxnSpPr>
          <p:nvPr/>
        </p:nvCxnSpPr>
        <p:spPr>
          <a:xfrm flipH="1">
            <a:off x="10512668" y="3026750"/>
            <a:ext cx="176927" cy="22209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526382" y="2823217"/>
            <a:ext cx="48128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Ty</a:t>
            </a:r>
          </a:p>
          <a:p>
            <a:pPr algn="l"/>
            <a:r>
              <a:rPr lang="en-US" dirty="0"/>
              <a:t>Rz</a:t>
            </a:r>
          </a:p>
        </p:txBody>
      </p:sp>
      <p:cxnSp>
        <p:nvCxnSpPr>
          <p:cNvPr id="45" name="Straight Arrow Connector 44"/>
          <p:cNvCxnSpPr>
            <a:stCxn id="44" idx="3"/>
          </p:cNvCxnSpPr>
          <p:nvPr/>
        </p:nvCxnSpPr>
        <p:spPr>
          <a:xfrm flipV="1">
            <a:off x="8007668" y="1867827"/>
            <a:ext cx="1744861" cy="1278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4" idx="3"/>
          </p:cNvCxnSpPr>
          <p:nvPr/>
        </p:nvCxnSpPr>
        <p:spPr>
          <a:xfrm>
            <a:off x="8007668" y="3146383"/>
            <a:ext cx="1707844" cy="18413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0038175" y="5895404"/>
            <a:ext cx="47449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Tx</a:t>
            </a:r>
          </a:p>
        </p:txBody>
      </p:sp>
      <p:cxnSp>
        <p:nvCxnSpPr>
          <p:cNvPr id="58" name="Straight Arrow Connector 57"/>
          <p:cNvCxnSpPr>
            <a:stCxn id="56" idx="0"/>
          </p:cNvCxnSpPr>
          <p:nvPr/>
        </p:nvCxnSpPr>
        <p:spPr>
          <a:xfrm flipH="1" flipV="1">
            <a:off x="10184046" y="4813992"/>
            <a:ext cx="91376" cy="10814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76805" y="2669328"/>
            <a:ext cx="12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solidFill>
                  <a:srgbClr val="666666"/>
                </a:solidFill>
              </a:rPr>
              <a:t>NBPI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1074" y="75193"/>
            <a:ext cx="178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Rolling System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186930" y="3644160"/>
            <a:ext cx="224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Positioning System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319128" y="6471063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With optics or plugs</a:t>
            </a:r>
          </a:p>
        </p:txBody>
      </p:sp>
    </p:spTree>
    <p:extLst>
      <p:ext uri="{BB962C8B-B14F-4D97-AF65-F5344CB8AC3E}">
        <p14:creationId xmlns:p14="http://schemas.microsoft.com/office/powerpoint/2010/main" val="357027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7" y="1332897"/>
            <a:ext cx="5103425" cy="52279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90" y="1332897"/>
            <a:ext cx="3036645" cy="270001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2683565" y="5224164"/>
            <a:ext cx="316725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282897" y="2116496"/>
            <a:ext cx="26506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Alignment Features will be adjusted to nominal position.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  <a:p>
            <a:pPr algn="l"/>
            <a:r>
              <a:rPr lang="en-US" dirty="0">
                <a:solidFill>
                  <a:srgbClr val="666666"/>
                </a:solidFill>
              </a:rPr>
              <a:t>NBPI will roll on the guides and land on the Alignment Features.</a:t>
            </a:r>
          </a:p>
        </p:txBody>
      </p:sp>
      <p:cxnSp>
        <p:nvCxnSpPr>
          <p:cNvPr id="18" name="Straight Arrow Connector 17"/>
          <p:cNvCxnSpPr>
            <a:stCxn id="9" idx="1"/>
          </p:cNvCxnSpPr>
          <p:nvPr/>
        </p:nvCxnSpPr>
        <p:spPr>
          <a:xfrm flipH="1">
            <a:off x="4919010" y="2682903"/>
            <a:ext cx="1010780" cy="636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48104" y="352496"/>
            <a:ext cx="6556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666666"/>
                </a:solidFill>
              </a:rPr>
              <a:t>Port Tube : Rails and Alignment Features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4564" y="4366926"/>
            <a:ext cx="46839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Rails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018701" y="4032908"/>
            <a:ext cx="140062" cy="3340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0"/>
          </p:cNvCxnSpPr>
          <p:nvPr/>
        </p:nvCxnSpPr>
        <p:spPr>
          <a:xfrm flipH="1" flipV="1">
            <a:off x="3613959" y="4032908"/>
            <a:ext cx="544804" cy="3340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/>
          <a:stretch/>
        </p:blipFill>
        <p:spPr>
          <a:xfrm>
            <a:off x="5801984" y="4400739"/>
            <a:ext cx="3164451" cy="2151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566968" y="1404993"/>
            <a:ext cx="1337226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Alignment Features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974869" y="1658909"/>
            <a:ext cx="254908" cy="3329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566968" y="6221354"/>
            <a:ext cx="1337226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666666"/>
                </a:solidFill>
              </a:rPr>
              <a:t>Alignment Features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7261563" y="5661126"/>
            <a:ext cx="993160" cy="535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32216"/>
              </p:ext>
            </p:extLst>
          </p:nvPr>
        </p:nvGraphicFramePr>
        <p:xfrm>
          <a:off x="9475952" y="4788842"/>
          <a:ext cx="2457547" cy="1279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547">
                  <a:extLst>
                    <a:ext uri="{9D8B030D-6E8A-4147-A177-3AD203B41FA5}">
                      <a16:colId xmlns:a16="http://schemas.microsoft.com/office/drawing/2014/main" val="3332581246"/>
                    </a:ext>
                  </a:extLst>
                </a:gridCol>
              </a:tblGrid>
              <a:tr h="263717"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/>
                        <a:t>Alignment</a:t>
                      </a:r>
                      <a:r>
                        <a:rPr lang="en-US" sz="1100" baseline="0" dirty="0"/>
                        <a:t> Features vs Port Tube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373438"/>
                  </a:ext>
                </a:extLst>
              </a:tr>
              <a:tr h="4135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Adjustability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9021143"/>
                  </a:ext>
                </a:extLst>
              </a:tr>
              <a:tr h="60184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+- 1mm all directions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9041505"/>
                  </a:ext>
                </a:extLst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86" y="3834744"/>
            <a:ext cx="854679" cy="79379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61995" y="4145358"/>
            <a:ext cx="3722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1" dirty="0"/>
              <a:t>BPCS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93468" y="4500581"/>
            <a:ext cx="2439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8186" y="4175167"/>
            <a:ext cx="2439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b="1" dirty="0">
                <a:solidFill>
                  <a:schemeClr val="accent4"/>
                </a:solidFill>
              </a:rPr>
              <a:t>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58445" y="3716712"/>
            <a:ext cx="2439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b="1" dirty="0">
                <a:solidFill>
                  <a:srgbClr val="0070C0"/>
                </a:solidFill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2444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pPr algn="ctr"/>
            <a:r>
              <a:rPr lang="en-US" dirty="0"/>
              <a:t>Weld </a:t>
            </a:r>
            <a:br>
              <a:rPr lang="en-US" dirty="0"/>
            </a:br>
            <a:r>
              <a:rPr lang="en-US" dirty="0"/>
              <a:t>Port Tube - Vessel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1103" y="4746658"/>
            <a:ext cx="6744427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 position of Port Tubes after welding is critical to enable the correct positioning of the neutron optics.</a:t>
            </a:r>
          </a:p>
          <a:p>
            <a:pPr algn="l"/>
            <a:r>
              <a:rPr lang="en-US" sz="1600" dirty="0">
                <a:solidFill>
                  <a:srgbClr val="666666"/>
                </a:solidFill>
              </a:rPr>
              <a:t>	   </a:t>
            </a:r>
          </a:p>
          <a:p>
            <a:pPr algn="l"/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In operation , the position of optics will continuously depend on the position of port tubes ( thermal deformations).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47548" y="1736650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ALIGNMENT CHALLENGE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570237" y="1601656"/>
            <a:ext cx="4408922" cy="58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7504" y="1835771"/>
            <a:ext cx="174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Neutron Optics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24845" y="2214927"/>
            <a:ext cx="937697" cy="4757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86741" y="2700457"/>
            <a:ext cx="284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 Neutron Beam Port Insert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54367" y="3699162"/>
            <a:ext cx="319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 Rails and Alignment Features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95194" y="4705315"/>
            <a:ext cx="119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 Port tube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76453" y="2317014"/>
            <a:ext cx="158697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Optics pre aligned inside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347589" y="3070318"/>
            <a:ext cx="1408487" cy="6443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52174" y="3293647"/>
            <a:ext cx="334885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Insert rolling on rails and landing on alignment features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665843" y="4095958"/>
            <a:ext cx="1408487" cy="6443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356780" y="4315745"/>
            <a:ext cx="334885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Alignment of features after port tube installation</a:t>
            </a:r>
          </a:p>
        </p:txBody>
      </p:sp>
    </p:spTree>
    <p:extLst>
      <p:ext uri="{BB962C8B-B14F-4D97-AF65-F5344CB8AC3E}">
        <p14:creationId xmlns:p14="http://schemas.microsoft.com/office/powerpoint/2010/main" val="4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6908</TotalTime>
  <Words>833</Words>
  <Application>Microsoft Macintosh PowerPoint</Application>
  <PresentationFormat>Widescreen</PresentationFormat>
  <Paragraphs>257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Integration and  Alignment</vt:lpstr>
      <vt:lpstr>Welds Port tubes- Vessel</vt:lpstr>
      <vt:lpstr>Agenda</vt:lpstr>
      <vt:lpstr>A bit of Geometry</vt:lpstr>
      <vt:lpstr>PowerPoint Presentation</vt:lpstr>
      <vt:lpstr>PowerPoint Presentation</vt:lpstr>
      <vt:lpstr>PowerPoint Presentation</vt:lpstr>
      <vt:lpstr>PowerPoint Presentation</vt:lpstr>
      <vt:lpstr>Weld  Port Tube - Vessel</vt:lpstr>
      <vt:lpstr>Spatial Interfaces</vt:lpstr>
      <vt:lpstr>Spatial Interfaces Port Tubes</vt:lpstr>
      <vt:lpstr>Spatial Interfaces Port Tubes</vt:lpstr>
      <vt:lpstr>Spatial Interfaces Port Tubes</vt:lpstr>
      <vt:lpstr>Spatial Interfaces Port Tubes</vt:lpstr>
      <vt:lpstr>Spatial Interfaces Port Tubes</vt:lpstr>
      <vt:lpstr>Spatial Interfaces Vessel</vt:lpstr>
      <vt:lpstr>Spatial Interfaces Vessel</vt:lpstr>
      <vt:lpstr>NnBAR</vt:lpstr>
      <vt:lpstr>NnBAR</vt:lpstr>
      <vt:lpstr>Transportation</vt:lpstr>
      <vt:lpstr>Transportation</vt:lpstr>
      <vt:lpstr>Alignment Set-up</vt:lpstr>
      <vt:lpstr>Alignment Set-up</vt:lpstr>
      <vt:lpstr>Alignment Set-up</vt:lpstr>
      <vt:lpstr>Conclusion</vt:lpstr>
      <vt:lpstr>Work location</vt:lpstr>
      <vt:lpstr>Finish presentation</vt:lpstr>
    </vt:vector>
  </TitlesOfParts>
  <Company>European Spallation Source ERIC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Fabien Rey</dc:creator>
  <cp:lastModifiedBy>Fabien Rey</cp:lastModifiedBy>
  <cp:revision>99</cp:revision>
  <cp:lastPrinted>2019-03-08T10:27:30Z</cp:lastPrinted>
  <dcterms:created xsi:type="dcterms:W3CDTF">2021-03-06T14:57:57Z</dcterms:created>
  <dcterms:modified xsi:type="dcterms:W3CDTF">2021-03-15T09:19:48Z</dcterms:modified>
</cp:coreProperties>
</file>