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0" r:id="rId2"/>
    <p:sldId id="306" r:id="rId3"/>
    <p:sldId id="308" r:id="rId4"/>
    <p:sldId id="310" r:id="rId5"/>
    <p:sldId id="311" r:id="rId6"/>
    <p:sldId id="312" r:id="rId7"/>
    <p:sldId id="313" r:id="rId8"/>
    <p:sldId id="318" r:id="rId9"/>
    <p:sldId id="314" r:id="rId10"/>
    <p:sldId id="309" r:id="rId11"/>
    <p:sldId id="319" r:id="rId12"/>
    <p:sldId id="27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4681" autoAdjust="0"/>
  </p:normalViewPr>
  <p:slideViewPr>
    <p:cSldViewPr snapToGrid="0" snapToObjects="1">
      <p:cViewPr>
        <p:scale>
          <a:sx n="100" d="100"/>
          <a:sy n="100" d="100"/>
        </p:scale>
        <p:origin x="147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2021-03-15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2021-03-15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" y="2169209"/>
            <a:ext cx="5308601" cy="3533091"/>
          </a:xfrm>
        </p:spPr>
        <p:txBody>
          <a:bodyPr/>
          <a:lstStyle/>
          <a:p>
            <a:r>
              <a:rPr lang="en-GB" dirty="0"/>
              <a:t>Mechanical design.</a:t>
            </a:r>
          </a:p>
          <a:p>
            <a:r>
              <a:rPr lang="en-GB" dirty="0"/>
              <a:t>Robert Svensson</a:t>
            </a:r>
          </a:p>
          <a:p>
            <a:r>
              <a:rPr lang="en-GB" sz="3200" dirty="0"/>
              <a:t>Work Unit Lead for Neutron Beam Port Blocks,</a:t>
            </a:r>
          </a:p>
          <a:p>
            <a:r>
              <a:rPr lang="en-GB" sz="2000" dirty="0"/>
              <a:t>Monolith systems, Target Division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D66767-67E2-E54E-AF6F-4737E52664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1" r="25711"/>
          <a:stretch/>
        </p:blipFill>
        <p:spPr>
          <a:xfrm>
            <a:off x="6477712" y="0"/>
            <a:ext cx="5714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NN-bar frame and adapter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sp>
        <p:nvSpPr>
          <p:cNvPr id="13" name="textruta 4">
            <a:extLst>
              <a:ext uri="{FF2B5EF4-FFF2-40B4-BE49-F238E27FC236}">
                <a16:creationId xmlns:a16="http://schemas.microsoft.com/office/drawing/2014/main" id="{F3474DD5-8D1E-CA47-AF54-78E654D57E71}"/>
              </a:ext>
            </a:extLst>
          </p:cNvPr>
          <p:cNvSpPr txBox="1"/>
          <p:nvPr/>
        </p:nvSpPr>
        <p:spPr>
          <a:xfrm>
            <a:off x="1000492" y="922712"/>
            <a:ext cx="8830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requirements and predicted shrinkage for the NN-bar is equal as for the port tube.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However, the NN-bar has 2+2mm narrower instrument slots due to its narrow design. This might result in space problem for future instruments.</a:t>
            </a:r>
          </a:p>
          <a:p>
            <a:endParaRPr lang="en-GB" dirty="0"/>
          </a:p>
          <a:p>
            <a:r>
              <a:rPr lang="en-GB" dirty="0"/>
              <a:t>Welding distortions might further worsen the situation.</a:t>
            </a:r>
          </a:p>
        </p:txBody>
      </p:sp>
      <p:pic>
        <p:nvPicPr>
          <p:cNvPr id="14" name="Bildobjekt 8">
            <a:extLst>
              <a:ext uri="{FF2B5EF4-FFF2-40B4-BE49-F238E27FC236}">
                <a16:creationId xmlns:a16="http://schemas.microsoft.com/office/drawing/2014/main" id="{CFEBB13E-EBA8-6C40-B5FA-025DB73F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64" y="3091678"/>
            <a:ext cx="3031489" cy="307475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397EB80-0933-4BD1-B8AB-D32B40FC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1" y="3417887"/>
            <a:ext cx="2577170" cy="259353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E4366D22-08E6-4C50-90E8-907C4BEC3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03" y="3323595"/>
            <a:ext cx="3304167" cy="261092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138CDBB8-C7C9-42A8-AD3B-3B4F9DA9D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364" y="3291965"/>
            <a:ext cx="2638934" cy="26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429174-F953-40FB-8844-65F5FF00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Required work to increase the clearance in X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339A9CF-DB87-4AF2-B65E-0FE99C56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AFF4DC-4650-4752-BC91-C9EB30FE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1D54777-9D1A-40DF-8E77-85B6167D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074695"/>
            <a:ext cx="10018443" cy="69522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 allow the port tubes to move inwards, up to 10mm, the following modifications need to be performed: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2CFF10A-F6B0-4F6E-9BE1-15799459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03DEDF4B-C302-4737-81FF-630EC4B84D83}"/>
              </a:ext>
            </a:extLst>
          </p:cNvPr>
          <p:cNvGrpSpPr/>
          <p:nvPr/>
        </p:nvGrpSpPr>
        <p:grpSpPr>
          <a:xfrm>
            <a:off x="1463261" y="2946798"/>
            <a:ext cx="2729798" cy="2477189"/>
            <a:chOff x="2200275" y="157162"/>
            <a:chExt cx="7791450" cy="6543675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2EEFABC-8CE7-4674-9B18-39F8B9B84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275" y="157162"/>
              <a:ext cx="7791450" cy="6543675"/>
            </a:xfrm>
            <a:prstGeom prst="rect">
              <a:avLst/>
            </a:prstGeom>
          </p:spPr>
        </p:pic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AEC54CE6-2ACE-402B-A9C2-05D31485CFEA}"/>
                </a:ext>
              </a:extLst>
            </p:cNvPr>
            <p:cNvSpPr/>
            <p:nvPr/>
          </p:nvSpPr>
          <p:spPr>
            <a:xfrm>
              <a:off x="7434263" y="1895475"/>
              <a:ext cx="1471612" cy="3309938"/>
            </a:xfrm>
            <a:custGeom>
              <a:avLst/>
              <a:gdLst>
                <a:gd name="connsiteX0" fmla="*/ 180975 w 1471612"/>
                <a:gd name="connsiteY0" fmla="*/ 0 h 3309938"/>
                <a:gd name="connsiteX1" fmla="*/ 38100 w 1471612"/>
                <a:gd name="connsiteY1" fmla="*/ 528638 h 3309938"/>
                <a:gd name="connsiteX2" fmla="*/ 0 w 1471612"/>
                <a:gd name="connsiteY2" fmla="*/ 1004888 h 3309938"/>
                <a:gd name="connsiteX3" fmla="*/ 161925 w 1471612"/>
                <a:gd name="connsiteY3" fmla="*/ 1714500 h 3309938"/>
                <a:gd name="connsiteX4" fmla="*/ 409575 w 1471612"/>
                <a:gd name="connsiteY4" fmla="*/ 2181225 h 3309938"/>
                <a:gd name="connsiteX5" fmla="*/ 681037 w 1471612"/>
                <a:gd name="connsiteY5" fmla="*/ 2547938 h 3309938"/>
                <a:gd name="connsiteX6" fmla="*/ 1042987 w 1471612"/>
                <a:gd name="connsiteY6" fmla="*/ 2938463 h 3309938"/>
                <a:gd name="connsiteX7" fmla="*/ 1466850 w 1471612"/>
                <a:gd name="connsiteY7" fmla="*/ 3309938 h 3309938"/>
                <a:gd name="connsiteX8" fmla="*/ 1471612 w 1471612"/>
                <a:gd name="connsiteY8" fmla="*/ 3243263 h 3309938"/>
                <a:gd name="connsiteX9" fmla="*/ 1009650 w 1471612"/>
                <a:gd name="connsiteY9" fmla="*/ 2824163 h 3309938"/>
                <a:gd name="connsiteX10" fmla="*/ 561975 w 1471612"/>
                <a:gd name="connsiteY10" fmla="*/ 2309813 h 3309938"/>
                <a:gd name="connsiteX11" fmla="*/ 171450 w 1471612"/>
                <a:gd name="connsiteY11" fmla="*/ 1633538 h 3309938"/>
                <a:gd name="connsiteX12" fmla="*/ 23812 w 1471612"/>
                <a:gd name="connsiteY12" fmla="*/ 1009650 h 3309938"/>
                <a:gd name="connsiteX13" fmla="*/ 38100 w 1471612"/>
                <a:gd name="connsiteY13" fmla="*/ 604838 h 3309938"/>
                <a:gd name="connsiteX14" fmla="*/ 180975 w 1471612"/>
                <a:gd name="connsiteY14" fmla="*/ 0 h 330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1612" h="3309938">
                  <a:moveTo>
                    <a:pt x="180975" y="0"/>
                  </a:moveTo>
                  <a:lnTo>
                    <a:pt x="38100" y="528638"/>
                  </a:lnTo>
                  <a:lnTo>
                    <a:pt x="0" y="1004888"/>
                  </a:lnTo>
                  <a:lnTo>
                    <a:pt x="161925" y="1714500"/>
                  </a:lnTo>
                  <a:lnTo>
                    <a:pt x="409575" y="2181225"/>
                  </a:lnTo>
                  <a:lnTo>
                    <a:pt x="681037" y="2547938"/>
                  </a:lnTo>
                  <a:lnTo>
                    <a:pt x="1042987" y="2938463"/>
                  </a:lnTo>
                  <a:lnTo>
                    <a:pt x="1466850" y="3309938"/>
                  </a:lnTo>
                  <a:lnTo>
                    <a:pt x="1471612" y="3243263"/>
                  </a:lnTo>
                  <a:lnTo>
                    <a:pt x="1009650" y="2824163"/>
                  </a:lnTo>
                  <a:lnTo>
                    <a:pt x="561975" y="2309813"/>
                  </a:lnTo>
                  <a:lnTo>
                    <a:pt x="171450" y="1633538"/>
                  </a:lnTo>
                  <a:lnTo>
                    <a:pt x="23812" y="1009650"/>
                  </a:lnTo>
                  <a:lnTo>
                    <a:pt x="38100" y="604838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D29F9A8-CC51-4CD9-AB18-D57C16124661}"/>
              </a:ext>
            </a:extLst>
          </p:cNvPr>
          <p:cNvGrpSpPr/>
          <p:nvPr/>
        </p:nvGrpSpPr>
        <p:grpSpPr>
          <a:xfrm>
            <a:off x="5293114" y="2946798"/>
            <a:ext cx="1906757" cy="3155093"/>
            <a:chOff x="7011482" y="1043304"/>
            <a:chExt cx="3447619" cy="5929736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C23C587-E6C3-424F-8550-00492D427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65" t="20986" r="2737"/>
            <a:stretch/>
          </p:blipFill>
          <p:spPr>
            <a:xfrm>
              <a:off x="7011482" y="1043304"/>
              <a:ext cx="3447619" cy="5929736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EED69C6-3F54-49A4-8EA4-6130468C24F2}"/>
                </a:ext>
              </a:extLst>
            </p:cNvPr>
            <p:cNvSpPr/>
            <p:nvPr/>
          </p:nvSpPr>
          <p:spPr>
            <a:xfrm rot="891095">
              <a:off x="7564572" y="5223652"/>
              <a:ext cx="141927" cy="112837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8DA6C65-B1C8-4B20-A755-2200AF1D551D}"/>
                </a:ext>
              </a:extLst>
            </p:cNvPr>
            <p:cNvSpPr/>
            <p:nvPr/>
          </p:nvSpPr>
          <p:spPr>
            <a:xfrm rot="891095">
              <a:off x="8370060" y="5469002"/>
              <a:ext cx="145902" cy="111337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CA482DF-9186-4FBF-ADD9-CF2C5ED73735}"/>
                </a:ext>
              </a:extLst>
            </p:cNvPr>
            <p:cNvSpPr/>
            <p:nvPr/>
          </p:nvSpPr>
          <p:spPr>
            <a:xfrm rot="891095">
              <a:off x="8809098" y="2491273"/>
              <a:ext cx="91441" cy="10899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63E9919A-1064-4898-A677-4B5702EF2C60}"/>
                </a:ext>
              </a:extLst>
            </p:cNvPr>
            <p:cNvSpPr/>
            <p:nvPr/>
          </p:nvSpPr>
          <p:spPr>
            <a:xfrm>
              <a:off x="9447501" y="2771943"/>
              <a:ext cx="155121" cy="359228"/>
            </a:xfrm>
            <a:custGeom>
              <a:avLst/>
              <a:gdLst>
                <a:gd name="connsiteX0" fmla="*/ 73478 w 155121"/>
                <a:gd name="connsiteY0" fmla="*/ 0 h 359228"/>
                <a:gd name="connsiteX1" fmla="*/ 155121 w 155121"/>
                <a:gd name="connsiteY1" fmla="*/ 24493 h 359228"/>
                <a:gd name="connsiteX2" fmla="*/ 40821 w 155121"/>
                <a:gd name="connsiteY2" fmla="*/ 359228 h 359228"/>
                <a:gd name="connsiteX3" fmla="*/ 0 w 155121"/>
                <a:gd name="connsiteY3" fmla="*/ 342900 h 359228"/>
                <a:gd name="connsiteX4" fmla="*/ 73478 w 155121"/>
                <a:gd name="connsiteY4" fmla="*/ 0 h 35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21" h="359228">
                  <a:moveTo>
                    <a:pt x="73478" y="0"/>
                  </a:moveTo>
                  <a:lnTo>
                    <a:pt x="155121" y="24493"/>
                  </a:lnTo>
                  <a:lnTo>
                    <a:pt x="40821" y="359228"/>
                  </a:lnTo>
                  <a:lnTo>
                    <a:pt x="0" y="342900"/>
                  </a:lnTo>
                  <a:lnTo>
                    <a:pt x="73478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1F3A8CF5-366C-4D63-9C4A-54076C5C24F6}"/>
              </a:ext>
            </a:extLst>
          </p:cNvPr>
          <p:cNvSpPr txBox="1"/>
          <p:nvPr/>
        </p:nvSpPr>
        <p:spPr>
          <a:xfrm>
            <a:off x="1524000" y="2105797"/>
            <a:ext cx="2841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Top and bottom plate</a:t>
            </a:r>
          </a:p>
          <a:p>
            <a:pPr algn="l"/>
            <a:r>
              <a:rPr lang="en-GB" sz="1200" dirty="0"/>
              <a:t>The bottom plate are time critical and might delay the port tube welding.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8503A06-2C01-4222-BD99-927BA4A6646D}"/>
              </a:ext>
            </a:extLst>
          </p:cNvPr>
          <p:cNvSpPr txBox="1"/>
          <p:nvPr/>
        </p:nvSpPr>
        <p:spPr>
          <a:xfrm>
            <a:off x="5125493" y="2045853"/>
            <a:ext cx="284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All wedges</a:t>
            </a:r>
          </a:p>
        </p:txBody>
      </p:sp>
      <p:pic>
        <p:nvPicPr>
          <p:cNvPr id="21" name="Bildobjekt 10">
            <a:extLst>
              <a:ext uri="{FF2B5EF4-FFF2-40B4-BE49-F238E27FC236}">
                <a16:creationId xmlns:a16="http://schemas.microsoft.com/office/drawing/2014/main" id="{0E881CB8-1D93-43E1-AD1A-D313A37DA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01" y="2828843"/>
            <a:ext cx="3378170" cy="2907792"/>
          </a:xfrm>
          <a:prstGeom prst="rect">
            <a:avLst/>
          </a:prstGeom>
        </p:spPr>
      </p:pic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5B134C7E-DC1F-4DE0-8966-DF066E1B6F18}"/>
              </a:ext>
            </a:extLst>
          </p:cNvPr>
          <p:cNvSpPr/>
          <p:nvPr/>
        </p:nvSpPr>
        <p:spPr>
          <a:xfrm>
            <a:off x="9514703" y="3204519"/>
            <a:ext cx="1268627" cy="362465"/>
          </a:xfrm>
          <a:custGeom>
            <a:avLst/>
            <a:gdLst>
              <a:gd name="connsiteX0" fmla="*/ 0 w 1268627"/>
              <a:gd name="connsiteY0" fmla="*/ 0 h 362465"/>
              <a:gd name="connsiteX1" fmla="*/ 411892 w 1268627"/>
              <a:gd name="connsiteY1" fmla="*/ 131805 h 362465"/>
              <a:gd name="connsiteX2" fmla="*/ 963827 w 1268627"/>
              <a:gd name="connsiteY2" fmla="*/ 230659 h 362465"/>
              <a:gd name="connsiteX3" fmla="*/ 1268627 w 1268627"/>
              <a:gd name="connsiteY3" fmla="*/ 296562 h 362465"/>
              <a:gd name="connsiteX4" fmla="*/ 1268627 w 1268627"/>
              <a:gd name="connsiteY4" fmla="*/ 362465 h 362465"/>
              <a:gd name="connsiteX5" fmla="*/ 659027 w 1268627"/>
              <a:gd name="connsiteY5" fmla="*/ 222422 h 362465"/>
              <a:gd name="connsiteX6" fmla="*/ 98854 w 1268627"/>
              <a:gd name="connsiteY6" fmla="*/ 115330 h 362465"/>
              <a:gd name="connsiteX7" fmla="*/ 8238 w 1268627"/>
              <a:gd name="connsiteY7" fmla="*/ 98854 h 362465"/>
              <a:gd name="connsiteX8" fmla="*/ 0 w 1268627"/>
              <a:gd name="connsiteY8" fmla="*/ 0 h 36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627" h="362465">
                <a:moveTo>
                  <a:pt x="0" y="0"/>
                </a:moveTo>
                <a:lnTo>
                  <a:pt x="411892" y="131805"/>
                </a:lnTo>
                <a:lnTo>
                  <a:pt x="963827" y="230659"/>
                </a:lnTo>
                <a:lnTo>
                  <a:pt x="1268627" y="296562"/>
                </a:lnTo>
                <a:lnTo>
                  <a:pt x="1268627" y="362465"/>
                </a:lnTo>
                <a:lnTo>
                  <a:pt x="659027" y="222422"/>
                </a:lnTo>
                <a:lnTo>
                  <a:pt x="98854" y="115330"/>
                </a:lnTo>
                <a:lnTo>
                  <a:pt x="8238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FDCB4168-10FA-4B27-8B27-8DBBDD9954CC}"/>
              </a:ext>
            </a:extLst>
          </p:cNvPr>
          <p:cNvSpPr/>
          <p:nvPr/>
        </p:nvSpPr>
        <p:spPr>
          <a:xfrm>
            <a:off x="9028670" y="3369276"/>
            <a:ext cx="1532238" cy="328363"/>
          </a:xfrm>
          <a:custGeom>
            <a:avLst/>
            <a:gdLst>
              <a:gd name="connsiteX0" fmla="*/ 0 w 1532238"/>
              <a:gd name="connsiteY0" fmla="*/ 0 h 328363"/>
              <a:gd name="connsiteX1" fmla="*/ 486033 w 1532238"/>
              <a:gd name="connsiteY1" fmla="*/ 148281 h 328363"/>
              <a:gd name="connsiteX2" fmla="*/ 1260389 w 1532238"/>
              <a:gd name="connsiteY2" fmla="*/ 296562 h 328363"/>
              <a:gd name="connsiteX3" fmla="*/ 1532238 w 1532238"/>
              <a:gd name="connsiteY3" fmla="*/ 313038 h 32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2238" h="328363">
                <a:moveTo>
                  <a:pt x="0" y="0"/>
                </a:moveTo>
                <a:cubicBezTo>
                  <a:pt x="137984" y="49427"/>
                  <a:pt x="275968" y="98854"/>
                  <a:pt x="486033" y="148281"/>
                </a:cubicBezTo>
                <a:cubicBezTo>
                  <a:pt x="696098" y="197708"/>
                  <a:pt x="1086022" y="269103"/>
                  <a:pt x="1260389" y="296562"/>
                </a:cubicBezTo>
                <a:cubicBezTo>
                  <a:pt x="1434756" y="324021"/>
                  <a:pt x="1466335" y="343243"/>
                  <a:pt x="1532238" y="3130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03229FE0-D920-47D5-BD01-0B9AE7BD0AAD}"/>
              </a:ext>
            </a:extLst>
          </p:cNvPr>
          <p:cNvCxnSpPr/>
          <p:nvPr/>
        </p:nvCxnSpPr>
        <p:spPr>
          <a:xfrm>
            <a:off x="10783330" y="3566984"/>
            <a:ext cx="0" cy="1434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7D339638-D995-4F0E-83AD-9658D7A05A77}"/>
              </a:ext>
            </a:extLst>
          </p:cNvPr>
          <p:cNvCxnSpPr>
            <a:cxnSpLocks/>
          </p:cNvCxnSpPr>
          <p:nvPr/>
        </p:nvCxnSpPr>
        <p:spPr>
          <a:xfrm flipV="1">
            <a:off x="10960444" y="4762242"/>
            <a:ext cx="0" cy="1301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382C6F2F-6EA7-40FE-AAA7-A4C684012430}"/>
              </a:ext>
            </a:extLst>
          </p:cNvPr>
          <p:cNvSpPr txBox="1"/>
          <p:nvPr/>
        </p:nvSpPr>
        <p:spPr>
          <a:xfrm>
            <a:off x="8242061" y="2058589"/>
            <a:ext cx="136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NN-bar</a:t>
            </a:r>
          </a:p>
        </p:txBody>
      </p:sp>
    </p:spTree>
    <p:extLst>
      <p:ext uri="{BB962C8B-B14F-4D97-AF65-F5344CB8AC3E}">
        <p14:creationId xmlns:p14="http://schemas.microsoft.com/office/powerpoint/2010/main" val="14014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20" y="265373"/>
            <a:ext cx="10702698" cy="657339"/>
          </a:xfrm>
        </p:spPr>
        <p:txBody>
          <a:bodyPr/>
          <a:lstStyle/>
          <a:p>
            <a:r>
              <a:rPr lang="en-GB" sz="3200" dirty="0"/>
              <a:t>Potential deformation of vessel main cylinder during welding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pic>
        <p:nvPicPr>
          <p:cNvPr id="11" name="Bildobjekt 3">
            <a:extLst>
              <a:ext uri="{FF2B5EF4-FFF2-40B4-BE49-F238E27FC236}">
                <a16:creationId xmlns:a16="http://schemas.microsoft.com/office/drawing/2014/main" id="{8E27E0E0-425F-584C-AFF3-5B42550C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622" y="1902982"/>
            <a:ext cx="5680772" cy="5009900"/>
          </a:xfrm>
          <a:prstGeom prst="rect">
            <a:avLst/>
          </a:prstGeom>
        </p:spPr>
      </p:pic>
      <p:sp>
        <p:nvSpPr>
          <p:cNvPr id="12" name="textruta 4">
            <a:extLst>
              <a:ext uri="{FF2B5EF4-FFF2-40B4-BE49-F238E27FC236}">
                <a16:creationId xmlns:a16="http://schemas.microsoft.com/office/drawing/2014/main" id="{C6EF5468-6491-B64D-9266-290F13BFE25F}"/>
              </a:ext>
            </a:extLst>
          </p:cNvPr>
          <p:cNvSpPr txBox="1"/>
          <p:nvPr/>
        </p:nvSpPr>
        <p:spPr>
          <a:xfrm>
            <a:off x="7297596" y="1143278"/>
            <a:ext cx="48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Measurement of the vessel after final machining.</a:t>
            </a:r>
          </a:p>
        </p:txBody>
      </p:sp>
      <p:sp>
        <p:nvSpPr>
          <p:cNvPr id="13" name="Flödesschema: Process 5">
            <a:extLst>
              <a:ext uri="{FF2B5EF4-FFF2-40B4-BE49-F238E27FC236}">
                <a16:creationId xmlns:a16="http://schemas.microsoft.com/office/drawing/2014/main" id="{02FB50F5-9B85-114D-909E-8FBC628D7C0F}"/>
              </a:ext>
            </a:extLst>
          </p:cNvPr>
          <p:cNvSpPr/>
          <p:nvPr/>
        </p:nvSpPr>
        <p:spPr>
          <a:xfrm>
            <a:off x="11631484" y="6373408"/>
            <a:ext cx="560516" cy="2338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mm</a:t>
            </a:r>
          </a:p>
        </p:txBody>
      </p:sp>
      <p:sp>
        <p:nvSpPr>
          <p:cNvPr id="14" name="Flödesschema: Process 8">
            <a:extLst>
              <a:ext uri="{FF2B5EF4-FFF2-40B4-BE49-F238E27FC236}">
                <a16:creationId xmlns:a16="http://schemas.microsoft.com/office/drawing/2014/main" id="{0D71FE8A-877A-B94A-9CB3-271FC86264AF}"/>
              </a:ext>
            </a:extLst>
          </p:cNvPr>
          <p:cNvSpPr/>
          <p:nvPr/>
        </p:nvSpPr>
        <p:spPr>
          <a:xfrm>
            <a:off x="10196058" y="1586884"/>
            <a:ext cx="1995942" cy="71309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Vector from nominal to measured.</a:t>
            </a:r>
          </a:p>
        </p:txBody>
      </p:sp>
      <p:sp>
        <p:nvSpPr>
          <p:cNvPr id="15" name="textruta 12">
            <a:extLst>
              <a:ext uri="{FF2B5EF4-FFF2-40B4-BE49-F238E27FC236}">
                <a16:creationId xmlns:a16="http://schemas.microsoft.com/office/drawing/2014/main" id="{49C2B072-99F1-5445-9607-272105A28471}"/>
              </a:ext>
            </a:extLst>
          </p:cNvPr>
          <p:cNvSpPr txBox="1"/>
          <p:nvPr/>
        </p:nvSpPr>
        <p:spPr>
          <a:xfrm>
            <a:off x="381420" y="922712"/>
            <a:ext cx="62444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Background:</a:t>
            </a:r>
          </a:p>
          <a:p>
            <a:endParaRPr lang="en-GB" b="1" dirty="0"/>
          </a:p>
          <a:p>
            <a:r>
              <a:rPr lang="en-GB" dirty="0"/>
              <a:t>In 2020, AVS highlighted that there is a risk that the vessel will deform when the port tubes are welded. </a:t>
            </a:r>
          </a:p>
          <a:p>
            <a:endParaRPr lang="en-GB" dirty="0"/>
          </a:p>
          <a:p>
            <a:r>
              <a:rPr lang="en-GB" dirty="0"/>
              <a:t>To simulate this is not easy as the current amount of un-relieved stress is unknown. </a:t>
            </a:r>
          </a:p>
          <a:p>
            <a:endParaRPr lang="en-GB" dirty="0"/>
          </a:p>
        </p:txBody>
      </p:sp>
      <p:sp>
        <p:nvSpPr>
          <p:cNvPr id="17" name="textruta 4">
            <a:extLst>
              <a:ext uri="{FF2B5EF4-FFF2-40B4-BE49-F238E27FC236}">
                <a16:creationId xmlns:a16="http://schemas.microsoft.com/office/drawing/2014/main" id="{7379E787-BDC9-47F1-BB5B-9C39F64FE66B}"/>
              </a:ext>
            </a:extLst>
          </p:cNvPr>
          <p:cNvSpPr txBox="1"/>
          <p:nvPr/>
        </p:nvSpPr>
        <p:spPr>
          <a:xfrm>
            <a:off x="381420" y="3363799"/>
            <a:ext cx="6231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Mitigation: 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design of the Neutron Beam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 shimming of the LSS</a:t>
            </a:r>
          </a:p>
          <a:p>
            <a:endParaRPr lang="en-GB" b="1" dirty="0"/>
          </a:p>
          <a:p>
            <a:r>
              <a:rPr lang="en-GB" dirty="0"/>
              <a:t>Extra clearance must be added between the port tube and bottom plate step to avoid a collision even if we are out of the worst case scenario.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4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/>
              </a:rPr>
              <a:t>X-position of the port tube</a:t>
            </a:r>
            <a:endParaRPr lang="en-GB" sz="32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sp>
        <p:nvSpPr>
          <p:cNvPr id="24" name="textruta 4">
            <a:extLst>
              <a:ext uri="{FF2B5EF4-FFF2-40B4-BE49-F238E27FC236}">
                <a16:creationId xmlns:a16="http://schemas.microsoft.com/office/drawing/2014/main" id="{49DFD18F-E575-C542-9259-B25CCFAEF89C}"/>
              </a:ext>
            </a:extLst>
          </p:cNvPr>
          <p:cNvSpPr txBox="1"/>
          <p:nvPr/>
        </p:nvSpPr>
        <p:spPr>
          <a:xfrm>
            <a:off x="387755" y="983187"/>
            <a:ext cx="9790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Background:</a:t>
            </a:r>
          </a:p>
          <a:p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interface between the port tube and the Neutron Beam Window / Light Shutter System was earlier stated to be within +/- 1mm. However, the stack-up ends up in 0 to -10 mm.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Solution:</a:t>
            </a:r>
          </a:p>
          <a:p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 new design of the NBW to allow it to compensate for the port tube X-position. </a:t>
            </a:r>
          </a:p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Shim out the LSS to maintain its relation to NBW.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Benefit:</a:t>
            </a:r>
          </a:p>
          <a:p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instrument/NBW/LSS will be positioned </a:t>
            </a:r>
          </a:p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at nominal in X-direction.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5" name="Grupp 5">
            <a:extLst>
              <a:ext uri="{FF2B5EF4-FFF2-40B4-BE49-F238E27FC236}">
                <a16:creationId xmlns:a16="http://schemas.microsoft.com/office/drawing/2014/main" id="{43FDBA08-D1B9-FA40-BBD2-AB8359B8691F}"/>
              </a:ext>
            </a:extLst>
          </p:cNvPr>
          <p:cNvGrpSpPr/>
          <p:nvPr/>
        </p:nvGrpSpPr>
        <p:grpSpPr>
          <a:xfrm>
            <a:off x="5282918" y="3429000"/>
            <a:ext cx="6770537" cy="3080327"/>
            <a:chOff x="986893" y="201652"/>
            <a:chExt cx="11003940" cy="5374554"/>
          </a:xfrm>
        </p:grpSpPr>
        <p:pic>
          <p:nvPicPr>
            <p:cNvPr id="26" name="Bildobjekt 6">
              <a:extLst>
                <a:ext uri="{FF2B5EF4-FFF2-40B4-BE49-F238E27FC236}">
                  <a16:creationId xmlns:a16="http://schemas.microsoft.com/office/drawing/2014/main" id="{07D60D6B-30FA-DF43-9E4E-68035E4E7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470" b="6176"/>
            <a:stretch/>
          </p:blipFill>
          <p:spPr>
            <a:xfrm>
              <a:off x="2981471" y="526595"/>
              <a:ext cx="9009362" cy="5049611"/>
            </a:xfrm>
            <a:prstGeom prst="rect">
              <a:avLst/>
            </a:prstGeom>
          </p:spPr>
        </p:pic>
        <p:sp>
          <p:nvSpPr>
            <p:cNvPr id="27" name="Rektangel 7">
              <a:extLst>
                <a:ext uri="{FF2B5EF4-FFF2-40B4-BE49-F238E27FC236}">
                  <a16:creationId xmlns:a16="http://schemas.microsoft.com/office/drawing/2014/main" id="{54ED3CC4-6F98-D949-8E4E-4E0CFBC572E5}"/>
                </a:ext>
              </a:extLst>
            </p:cNvPr>
            <p:cNvSpPr/>
            <p:nvPr/>
          </p:nvSpPr>
          <p:spPr>
            <a:xfrm>
              <a:off x="3014128" y="1039148"/>
              <a:ext cx="139063" cy="402450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upp 8">
              <a:extLst>
                <a:ext uri="{FF2B5EF4-FFF2-40B4-BE49-F238E27FC236}">
                  <a16:creationId xmlns:a16="http://schemas.microsoft.com/office/drawing/2014/main" id="{DF91BC50-7F69-A440-8A01-13F5248CB5B9}"/>
                </a:ext>
              </a:extLst>
            </p:cNvPr>
            <p:cNvGrpSpPr/>
            <p:nvPr/>
          </p:nvGrpSpPr>
          <p:grpSpPr>
            <a:xfrm>
              <a:off x="3121696" y="1469570"/>
              <a:ext cx="230640" cy="3535137"/>
              <a:chOff x="4082143" y="979712"/>
              <a:chExt cx="555171" cy="4980215"/>
            </a:xfrm>
          </p:grpSpPr>
          <p:sp>
            <p:nvSpPr>
              <p:cNvPr id="32" name="Rektangel 12">
                <a:extLst>
                  <a:ext uri="{FF2B5EF4-FFF2-40B4-BE49-F238E27FC236}">
                    <a16:creationId xmlns:a16="http://schemas.microsoft.com/office/drawing/2014/main" id="{E10516DA-AD56-A449-9406-923667857B4D}"/>
                  </a:ext>
                </a:extLst>
              </p:cNvPr>
              <p:cNvSpPr/>
              <p:nvPr/>
            </p:nvSpPr>
            <p:spPr>
              <a:xfrm>
                <a:off x="4082143" y="1220559"/>
                <a:ext cx="334736" cy="4498521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ktangel 13">
                <a:extLst>
                  <a:ext uri="{FF2B5EF4-FFF2-40B4-BE49-F238E27FC236}">
                    <a16:creationId xmlns:a16="http://schemas.microsoft.com/office/drawing/2014/main" id="{FFEF4EFD-D0AE-6340-A746-31018C8CCBCB}"/>
                  </a:ext>
                </a:extLst>
              </p:cNvPr>
              <p:cNvSpPr/>
              <p:nvPr/>
            </p:nvSpPr>
            <p:spPr>
              <a:xfrm>
                <a:off x="4082143" y="979712"/>
                <a:ext cx="555171" cy="240847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ktangel 14">
                <a:extLst>
                  <a:ext uri="{FF2B5EF4-FFF2-40B4-BE49-F238E27FC236}">
                    <a16:creationId xmlns:a16="http://schemas.microsoft.com/office/drawing/2014/main" id="{B9D8D1FB-1CD8-D74E-BFDB-5D1324E8F432}"/>
                  </a:ext>
                </a:extLst>
              </p:cNvPr>
              <p:cNvSpPr/>
              <p:nvPr/>
            </p:nvSpPr>
            <p:spPr>
              <a:xfrm>
                <a:off x="4082143" y="5705470"/>
                <a:ext cx="555171" cy="254457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Pratbubbla: rektangel 9">
              <a:extLst>
                <a:ext uri="{FF2B5EF4-FFF2-40B4-BE49-F238E27FC236}">
                  <a16:creationId xmlns:a16="http://schemas.microsoft.com/office/drawing/2014/main" id="{1CF7C9C4-9303-C640-A90F-C0453B38F0F8}"/>
                </a:ext>
              </a:extLst>
            </p:cNvPr>
            <p:cNvSpPr/>
            <p:nvPr/>
          </p:nvSpPr>
          <p:spPr>
            <a:xfrm>
              <a:off x="986893" y="201652"/>
              <a:ext cx="1617589" cy="792591"/>
            </a:xfrm>
            <a:prstGeom prst="wedgeRectCallout">
              <a:avLst>
                <a:gd name="adj1" fmla="val 66492"/>
                <a:gd name="adj2" fmla="val 110630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Shim to LSS frame.</a:t>
              </a:r>
            </a:p>
          </p:txBody>
        </p:sp>
        <p:sp>
          <p:nvSpPr>
            <p:cNvPr id="30" name="Pratbubbla: rektangel 10">
              <a:extLst>
                <a:ext uri="{FF2B5EF4-FFF2-40B4-BE49-F238E27FC236}">
                  <a16:creationId xmlns:a16="http://schemas.microsoft.com/office/drawing/2014/main" id="{44120D43-A428-E641-9A51-00AF2D0A86AC}"/>
                </a:ext>
              </a:extLst>
            </p:cNvPr>
            <p:cNvSpPr/>
            <p:nvPr/>
          </p:nvSpPr>
          <p:spPr>
            <a:xfrm>
              <a:off x="4001340" y="221225"/>
              <a:ext cx="2164076" cy="792591"/>
            </a:xfrm>
            <a:prstGeom prst="wedgeRectCallout">
              <a:avLst>
                <a:gd name="adj1" fmla="val -84436"/>
                <a:gd name="adj2" fmla="val 251235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window design.</a:t>
              </a:r>
            </a:p>
          </p:txBody>
        </p:sp>
        <p:sp>
          <p:nvSpPr>
            <p:cNvPr id="31" name="Pil: vänster 11">
              <a:extLst>
                <a:ext uri="{FF2B5EF4-FFF2-40B4-BE49-F238E27FC236}">
                  <a16:creationId xmlns:a16="http://schemas.microsoft.com/office/drawing/2014/main" id="{F922BF62-3071-3446-B622-C692AC63BD1E}"/>
                </a:ext>
              </a:extLst>
            </p:cNvPr>
            <p:cNvSpPr/>
            <p:nvPr/>
          </p:nvSpPr>
          <p:spPr>
            <a:xfrm>
              <a:off x="3290558" y="2702378"/>
              <a:ext cx="4736759" cy="1338747"/>
            </a:xfrm>
            <a:prstGeom prst="leftArrow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 to be located at nominal position.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8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/>
              </a:rPr>
              <a:t>New NBW design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pic>
        <p:nvPicPr>
          <p:cNvPr id="11" name="Bildobjekt 3">
            <a:extLst>
              <a:ext uri="{FF2B5EF4-FFF2-40B4-BE49-F238E27FC236}">
                <a16:creationId xmlns:a16="http://schemas.microsoft.com/office/drawing/2014/main" id="{A1F6C319-FDED-5242-BB74-70914E31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090" y="2367279"/>
            <a:ext cx="6767622" cy="3928745"/>
          </a:xfrm>
          <a:prstGeom prst="rect">
            <a:avLst/>
          </a:prstGeom>
        </p:spPr>
      </p:pic>
      <p:sp>
        <p:nvSpPr>
          <p:cNvPr id="12" name="Pratbubbla: rektangel 4">
            <a:extLst>
              <a:ext uri="{FF2B5EF4-FFF2-40B4-BE49-F238E27FC236}">
                <a16:creationId xmlns:a16="http://schemas.microsoft.com/office/drawing/2014/main" id="{D5A50812-0B32-AE4F-A623-C131FFF6A53F}"/>
              </a:ext>
            </a:extLst>
          </p:cNvPr>
          <p:cNvSpPr/>
          <p:nvPr/>
        </p:nvSpPr>
        <p:spPr>
          <a:xfrm>
            <a:off x="1954931" y="4437994"/>
            <a:ext cx="2757277" cy="868196"/>
          </a:xfrm>
          <a:prstGeom prst="wedgeRectCallout">
            <a:avLst>
              <a:gd name="adj1" fmla="val 103098"/>
              <a:gd name="adj2" fmla="val -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Thickness to be adapted to the tube’s final X-position.</a:t>
            </a:r>
          </a:p>
        </p:txBody>
      </p:sp>
      <p:sp>
        <p:nvSpPr>
          <p:cNvPr id="13" name="Pratbubbla: rektangel 5">
            <a:extLst>
              <a:ext uri="{FF2B5EF4-FFF2-40B4-BE49-F238E27FC236}">
                <a16:creationId xmlns:a16="http://schemas.microsoft.com/office/drawing/2014/main" id="{6881C77D-F29D-7D46-8E6D-58B347AE35BA}"/>
              </a:ext>
            </a:extLst>
          </p:cNvPr>
          <p:cNvSpPr/>
          <p:nvPr/>
        </p:nvSpPr>
        <p:spPr>
          <a:xfrm>
            <a:off x="7828440" y="1368019"/>
            <a:ext cx="3336397" cy="999260"/>
          </a:xfrm>
          <a:prstGeom prst="wedgeRectCallout">
            <a:avLst>
              <a:gd name="adj1" fmla="val -73834"/>
              <a:gd name="adj2" fmla="val 160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thickness of the window where the beam passes will always be the same.</a:t>
            </a:r>
          </a:p>
        </p:txBody>
      </p:sp>
      <p:sp>
        <p:nvSpPr>
          <p:cNvPr id="16" name="Flödesschema: Process 7">
            <a:extLst>
              <a:ext uri="{FF2B5EF4-FFF2-40B4-BE49-F238E27FC236}">
                <a16:creationId xmlns:a16="http://schemas.microsoft.com/office/drawing/2014/main" id="{92101C11-4D74-014A-8E0A-35065DCBBFD1}"/>
              </a:ext>
            </a:extLst>
          </p:cNvPr>
          <p:cNvSpPr/>
          <p:nvPr/>
        </p:nvSpPr>
        <p:spPr>
          <a:xfrm>
            <a:off x="2328672" y="2505456"/>
            <a:ext cx="1408176" cy="6400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083FF3-03DA-F946-85F5-F8DB6C43D39D}"/>
              </a:ext>
            </a:extLst>
          </p:cNvPr>
          <p:cNvCxnSpPr>
            <a:cxnSpLocks/>
          </p:cNvCxnSpPr>
          <p:nvPr/>
        </p:nvCxnSpPr>
        <p:spPr>
          <a:xfrm>
            <a:off x="6217920" y="4331651"/>
            <a:ext cx="0" cy="327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Tolerance stacking in X-direction (Radial)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grpSp>
        <p:nvGrpSpPr>
          <p:cNvPr id="6" name="Grupp 3">
            <a:extLst>
              <a:ext uri="{FF2B5EF4-FFF2-40B4-BE49-F238E27FC236}">
                <a16:creationId xmlns:a16="http://schemas.microsoft.com/office/drawing/2014/main" id="{167CD4FB-A74B-CA4E-B7CA-DC4C56848BA9}"/>
              </a:ext>
            </a:extLst>
          </p:cNvPr>
          <p:cNvGrpSpPr/>
          <p:nvPr/>
        </p:nvGrpSpPr>
        <p:grpSpPr>
          <a:xfrm>
            <a:off x="4913444" y="4227634"/>
            <a:ext cx="4747378" cy="1502794"/>
            <a:chOff x="1103709" y="4492348"/>
            <a:chExt cx="6037690" cy="1932192"/>
          </a:xfrm>
        </p:grpSpPr>
        <p:pic>
          <p:nvPicPr>
            <p:cNvPr id="7" name="Bildobjekt 4">
              <a:extLst>
                <a:ext uri="{FF2B5EF4-FFF2-40B4-BE49-F238E27FC236}">
                  <a16:creationId xmlns:a16="http://schemas.microsoft.com/office/drawing/2014/main" id="{B929B52C-7A63-1F44-A6EF-C8B946549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242"/>
            <a:stretch/>
          </p:blipFill>
          <p:spPr>
            <a:xfrm>
              <a:off x="1103709" y="4492348"/>
              <a:ext cx="6037690" cy="1932192"/>
            </a:xfrm>
            <a:prstGeom prst="rect">
              <a:avLst/>
            </a:prstGeom>
          </p:spPr>
        </p:pic>
        <p:sp>
          <p:nvSpPr>
            <p:cNvPr id="8" name="Rektangel 5">
              <a:extLst>
                <a:ext uri="{FF2B5EF4-FFF2-40B4-BE49-F238E27FC236}">
                  <a16:creationId xmlns:a16="http://schemas.microsoft.com/office/drawing/2014/main" id="{180BFDC9-8223-CF40-8FB4-22CEF2144EB8}"/>
                </a:ext>
              </a:extLst>
            </p:cNvPr>
            <p:cNvSpPr/>
            <p:nvPr/>
          </p:nvSpPr>
          <p:spPr>
            <a:xfrm>
              <a:off x="6335485" y="6123718"/>
              <a:ext cx="634093" cy="8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koppling 6">
              <a:extLst>
                <a:ext uri="{FF2B5EF4-FFF2-40B4-BE49-F238E27FC236}">
                  <a16:creationId xmlns:a16="http://schemas.microsoft.com/office/drawing/2014/main" id="{D9F51480-93DA-DE49-9934-6326E626219C}"/>
                </a:ext>
              </a:extLst>
            </p:cNvPr>
            <p:cNvCxnSpPr/>
            <p:nvPr/>
          </p:nvCxnSpPr>
          <p:spPr>
            <a:xfrm flipH="1">
              <a:off x="6414408" y="6220530"/>
              <a:ext cx="5687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D3DCC75-B3CA-0849-80D2-9EBA2898FFFC}"/>
              </a:ext>
            </a:extLst>
          </p:cNvPr>
          <p:cNvSpPr txBox="1">
            <a:spLocks/>
          </p:cNvSpPr>
          <p:nvPr/>
        </p:nvSpPr>
        <p:spPr>
          <a:xfrm>
            <a:off x="1166700" y="801579"/>
            <a:ext cx="9360000" cy="507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As installed (welded)</a:t>
            </a:r>
          </a:p>
        </p:txBody>
      </p:sp>
      <p:sp>
        <p:nvSpPr>
          <p:cNvPr id="13" name="Pil: uppåt 9">
            <a:extLst>
              <a:ext uri="{FF2B5EF4-FFF2-40B4-BE49-F238E27FC236}">
                <a16:creationId xmlns:a16="http://schemas.microsoft.com/office/drawing/2014/main" id="{0B71A194-E92C-E145-82E7-AF3EAC4EFCB3}"/>
              </a:ext>
            </a:extLst>
          </p:cNvPr>
          <p:cNvSpPr/>
          <p:nvPr/>
        </p:nvSpPr>
        <p:spPr>
          <a:xfrm rot="16200000">
            <a:off x="3471077" y="5228456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1E5E6FD9-788F-B449-83F6-9819E523C0B2}"/>
              </a:ext>
            </a:extLst>
          </p:cNvPr>
          <p:cNvSpPr txBox="1">
            <a:spLocks/>
          </p:cNvSpPr>
          <p:nvPr/>
        </p:nvSpPr>
        <p:spPr>
          <a:xfrm>
            <a:off x="3904112" y="5285704"/>
            <a:ext cx="1463742" cy="54983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BPCS-X</a:t>
            </a:r>
            <a:br>
              <a:rPr lang="en-AU" sz="1600" dirty="0"/>
            </a:br>
            <a:r>
              <a:rPr lang="en-AU" sz="1200" dirty="0"/>
              <a:t>Positive direction</a:t>
            </a:r>
          </a:p>
        </p:txBody>
      </p:sp>
      <p:cxnSp>
        <p:nvCxnSpPr>
          <p:cNvPr id="15" name="Rak pilkoppling 11">
            <a:extLst>
              <a:ext uri="{FF2B5EF4-FFF2-40B4-BE49-F238E27FC236}">
                <a16:creationId xmlns:a16="http://schemas.microsoft.com/office/drawing/2014/main" id="{D6BCCB1B-803F-DB4F-87E2-DE941CC0F907}"/>
              </a:ext>
            </a:extLst>
          </p:cNvPr>
          <p:cNvCxnSpPr>
            <a:cxnSpLocks/>
            <a:stCxn id="20" idx="1"/>
          </p:cNvCxnSpPr>
          <p:nvPr/>
        </p:nvCxnSpPr>
        <p:spPr>
          <a:xfrm flipV="1">
            <a:off x="6609625" y="3271508"/>
            <a:ext cx="5868" cy="12326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2">
            <a:extLst>
              <a:ext uri="{FF2B5EF4-FFF2-40B4-BE49-F238E27FC236}">
                <a16:creationId xmlns:a16="http://schemas.microsoft.com/office/drawing/2014/main" id="{C123BA83-0EDE-9940-B1AE-2A5748C51010}"/>
              </a:ext>
            </a:extLst>
          </p:cNvPr>
          <p:cNvCxnSpPr>
            <a:cxnSpLocks/>
          </p:cNvCxnSpPr>
          <p:nvPr/>
        </p:nvCxnSpPr>
        <p:spPr>
          <a:xfrm>
            <a:off x="6607674" y="3289642"/>
            <a:ext cx="1191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innehåll 5">
            <a:extLst>
              <a:ext uri="{FF2B5EF4-FFF2-40B4-BE49-F238E27FC236}">
                <a16:creationId xmlns:a16="http://schemas.microsoft.com/office/drawing/2014/main" id="{63B7646F-2E91-B94B-9807-22A74C353D72}"/>
              </a:ext>
            </a:extLst>
          </p:cNvPr>
          <p:cNvSpPr txBox="1">
            <a:spLocks/>
          </p:cNvSpPr>
          <p:nvPr/>
        </p:nvSpPr>
        <p:spPr>
          <a:xfrm>
            <a:off x="7821090" y="3125011"/>
            <a:ext cx="3816353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Vessel main cylinder deformation </a:t>
            </a:r>
            <a:r>
              <a:rPr lang="en-AU" sz="1400" dirty="0">
                <a:solidFill>
                  <a:schemeClr val="tx1"/>
                </a:solidFill>
              </a:rPr>
              <a:t>0,0 -4,0</a:t>
            </a:r>
          </a:p>
        </p:txBody>
      </p:sp>
      <p:sp>
        <p:nvSpPr>
          <p:cNvPr id="18" name="Vänster klammerparentes 14">
            <a:extLst>
              <a:ext uri="{FF2B5EF4-FFF2-40B4-BE49-F238E27FC236}">
                <a16:creationId xmlns:a16="http://schemas.microsoft.com/office/drawing/2014/main" id="{F5D33B29-69CC-C04A-8CA4-22E3A365380F}"/>
              </a:ext>
            </a:extLst>
          </p:cNvPr>
          <p:cNvSpPr/>
          <p:nvPr/>
        </p:nvSpPr>
        <p:spPr>
          <a:xfrm rot="5400000">
            <a:off x="5214848" y="3217843"/>
            <a:ext cx="180000" cy="27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Vänster klammerparentes 15">
            <a:extLst>
              <a:ext uri="{FF2B5EF4-FFF2-40B4-BE49-F238E27FC236}">
                <a16:creationId xmlns:a16="http://schemas.microsoft.com/office/drawing/2014/main" id="{ADAFD07B-DE82-3246-90BC-83CE1FDE2BFC}"/>
              </a:ext>
            </a:extLst>
          </p:cNvPr>
          <p:cNvSpPr/>
          <p:nvPr/>
        </p:nvSpPr>
        <p:spPr>
          <a:xfrm rot="5400000">
            <a:off x="5623072" y="2911508"/>
            <a:ext cx="180000" cy="54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Vänster klammerparentes 16">
            <a:extLst>
              <a:ext uri="{FF2B5EF4-FFF2-40B4-BE49-F238E27FC236}">
                <a16:creationId xmlns:a16="http://schemas.microsoft.com/office/drawing/2014/main" id="{E25DA562-9BD9-E74A-9C59-818F5AA7D841}"/>
              </a:ext>
            </a:extLst>
          </p:cNvPr>
          <p:cNvSpPr/>
          <p:nvPr/>
        </p:nvSpPr>
        <p:spPr>
          <a:xfrm rot="5400000">
            <a:off x="6519625" y="3124775"/>
            <a:ext cx="180000" cy="72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innehåll 5">
            <a:extLst>
              <a:ext uri="{FF2B5EF4-FFF2-40B4-BE49-F238E27FC236}">
                <a16:creationId xmlns:a16="http://schemas.microsoft.com/office/drawing/2014/main" id="{9FF55C53-E7F2-F549-85C4-BFCEB69E5318}"/>
              </a:ext>
            </a:extLst>
          </p:cNvPr>
          <p:cNvSpPr txBox="1">
            <a:spLocks/>
          </p:cNvSpPr>
          <p:nvPr/>
        </p:nvSpPr>
        <p:spPr>
          <a:xfrm>
            <a:off x="7786355" y="1666278"/>
            <a:ext cx="3535867" cy="64682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Welding transverse shrinkage </a:t>
            </a:r>
            <a:r>
              <a:rPr lang="en-AU" sz="1400" dirty="0">
                <a:solidFill>
                  <a:schemeClr val="tx1"/>
                </a:solidFill>
              </a:rPr>
              <a:t>± 1,5</a:t>
            </a:r>
            <a:r>
              <a:rPr lang="en-AU" sz="1400" b="1" dirty="0">
                <a:solidFill>
                  <a:srgbClr val="FF0000"/>
                </a:solidFill>
              </a:rPr>
              <a:t>  </a:t>
            </a:r>
            <a:r>
              <a:rPr lang="en-AU" sz="1100" b="1" dirty="0">
                <a:solidFill>
                  <a:schemeClr val="tx1"/>
                </a:solidFill>
              </a:rPr>
              <a:t>Stated in the feasibility report to 3-6mm</a:t>
            </a:r>
          </a:p>
        </p:txBody>
      </p:sp>
      <p:sp>
        <p:nvSpPr>
          <p:cNvPr id="22" name="Platshållare för innehåll 5">
            <a:extLst>
              <a:ext uri="{FF2B5EF4-FFF2-40B4-BE49-F238E27FC236}">
                <a16:creationId xmlns:a16="http://schemas.microsoft.com/office/drawing/2014/main" id="{769DF204-31C4-7041-86A2-C4936BDAA2ED}"/>
              </a:ext>
            </a:extLst>
          </p:cNvPr>
          <p:cNvSpPr txBox="1">
            <a:spLocks/>
          </p:cNvSpPr>
          <p:nvPr/>
        </p:nvSpPr>
        <p:spPr>
          <a:xfrm>
            <a:off x="7789077" y="2290553"/>
            <a:ext cx="3535877" cy="984828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Geometrical uncertainties </a:t>
            </a:r>
            <a:r>
              <a:rPr lang="en-AU" sz="1400" dirty="0">
                <a:solidFill>
                  <a:schemeClr val="tx1"/>
                </a:solidFill>
              </a:rPr>
              <a:t>± 1,5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200" i="1" dirty="0">
                <a:solidFill>
                  <a:schemeClr val="tx1"/>
                </a:solidFill>
              </a:rPr>
              <a:t>(Porttube lengths resolution) </a:t>
            </a:r>
            <a:r>
              <a:rPr lang="en-AU" sz="1200" i="1" dirty="0">
                <a:solidFill>
                  <a:srgbClr val="FF0000"/>
                </a:solidFill>
              </a:rPr>
              <a:t>*</a:t>
            </a:r>
            <a:br>
              <a:rPr lang="en-AU" sz="1200" i="1" dirty="0">
                <a:solidFill>
                  <a:schemeClr val="tx1"/>
                </a:solidFill>
              </a:rPr>
            </a:br>
            <a:r>
              <a:rPr lang="en-AU" sz="1200" i="1" dirty="0">
                <a:solidFill>
                  <a:schemeClr val="tx1"/>
                </a:solidFill>
              </a:rPr>
              <a:t>(Monolith Vessel window frame position)</a:t>
            </a:r>
            <a:br>
              <a:rPr lang="en-AU" sz="1200" i="1" dirty="0">
                <a:solidFill>
                  <a:schemeClr val="tx1"/>
                </a:solidFill>
              </a:rPr>
            </a:br>
            <a:r>
              <a:rPr lang="en-AU" sz="1200" i="1" dirty="0">
                <a:solidFill>
                  <a:schemeClr val="tx1"/>
                </a:solidFill>
              </a:rPr>
              <a:t>(Pre-welding alignment alignment)</a:t>
            </a:r>
          </a:p>
        </p:txBody>
      </p:sp>
      <p:cxnSp>
        <p:nvCxnSpPr>
          <p:cNvPr id="23" name="Rak pilkoppling 19">
            <a:extLst>
              <a:ext uri="{FF2B5EF4-FFF2-40B4-BE49-F238E27FC236}">
                <a16:creationId xmlns:a16="http://schemas.microsoft.com/office/drawing/2014/main" id="{A5FAD279-2C0D-574F-A6BA-6AB8B653BAA3}"/>
              </a:ext>
            </a:extLst>
          </p:cNvPr>
          <p:cNvCxnSpPr>
            <a:cxnSpLocks/>
          </p:cNvCxnSpPr>
          <p:nvPr/>
        </p:nvCxnSpPr>
        <p:spPr>
          <a:xfrm>
            <a:off x="5716537" y="1820159"/>
            <a:ext cx="0" cy="120691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änster klammerparentes 20">
            <a:extLst>
              <a:ext uri="{FF2B5EF4-FFF2-40B4-BE49-F238E27FC236}">
                <a16:creationId xmlns:a16="http://schemas.microsoft.com/office/drawing/2014/main" id="{A095585D-EDB3-D94D-9701-FAFBF57ACCE0}"/>
              </a:ext>
            </a:extLst>
          </p:cNvPr>
          <p:cNvSpPr/>
          <p:nvPr/>
        </p:nvSpPr>
        <p:spPr>
          <a:xfrm rot="5400000">
            <a:off x="5975048" y="584374"/>
            <a:ext cx="180000" cy="180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Platshållare för innehåll 5">
            <a:extLst>
              <a:ext uri="{FF2B5EF4-FFF2-40B4-BE49-F238E27FC236}">
                <a16:creationId xmlns:a16="http://schemas.microsoft.com/office/drawing/2014/main" id="{C8A42F30-0B6E-CD4F-A4B3-1A11451D0CEC}"/>
              </a:ext>
            </a:extLst>
          </p:cNvPr>
          <p:cNvSpPr txBox="1">
            <a:spLocks/>
          </p:cNvSpPr>
          <p:nvPr/>
        </p:nvSpPr>
        <p:spPr>
          <a:xfrm>
            <a:off x="7744270" y="1208068"/>
            <a:ext cx="439283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Installation tolerance (welded) </a:t>
            </a:r>
            <a:r>
              <a:rPr lang="en-AU" sz="1400" dirty="0">
                <a:solidFill>
                  <a:schemeClr val="tx1"/>
                </a:solidFill>
              </a:rPr>
              <a:t> 0,0 -10,0 mm</a:t>
            </a:r>
          </a:p>
        </p:txBody>
      </p:sp>
      <p:cxnSp>
        <p:nvCxnSpPr>
          <p:cNvPr id="26" name="Rak pilkoppling 22">
            <a:extLst>
              <a:ext uri="{FF2B5EF4-FFF2-40B4-BE49-F238E27FC236}">
                <a16:creationId xmlns:a16="http://schemas.microsoft.com/office/drawing/2014/main" id="{F064FECA-F2DD-2F49-B57B-BFE3A2EC331E}"/>
              </a:ext>
            </a:extLst>
          </p:cNvPr>
          <p:cNvCxnSpPr>
            <a:cxnSpLocks/>
          </p:cNvCxnSpPr>
          <p:nvPr/>
        </p:nvCxnSpPr>
        <p:spPr>
          <a:xfrm flipV="1">
            <a:off x="4677035" y="4520617"/>
            <a:ext cx="52806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tshållare för innehåll 5">
            <a:extLst>
              <a:ext uri="{FF2B5EF4-FFF2-40B4-BE49-F238E27FC236}">
                <a16:creationId xmlns:a16="http://schemas.microsoft.com/office/drawing/2014/main" id="{2D65BD76-DC69-A24D-B28B-2053C901408C}"/>
              </a:ext>
            </a:extLst>
          </p:cNvPr>
          <p:cNvSpPr txBox="1">
            <a:spLocks/>
          </p:cNvSpPr>
          <p:nvPr/>
        </p:nvSpPr>
        <p:spPr>
          <a:xfrm>
            <a:off x="3598732" y="4181941"/>
            <a:ext cx="1441828" cy="67388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tx1"/>
                </a:solidFill>
              </a:rPr>
              <a:t>CAD nominal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400" dirty="0">
                <a:solidFill>
                  <a:schemeClr val="tx1"/>
                </a:solidFill>
              </a:rPr>
              <a:t>X 0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400" dirty="0">
                <a:solidFill>
                  <a:schemeClr val="tx1"/>
                </a:solidFill>
              </a:rPr>
              <a:t>TCS R5500</a:t>
            </a:r>
          </a:p>
        </p:txBody>
      </p:sp>
      <p:cxnSp>
        <p:nvCxnSpPr>
          <p:cNvPr id="28" name="Rak pilkoppling 24">
            <a:extLst>
              <a:ext uri="{FF2B5EF4-FFF2-40B4-BE49-F238E27FC236}">
                <a16:creationId xmlns:a16="http://schemas.microsoft.com/office/drawing/2014/main" id="{4730AA30-A5E8-9341-A26D-4D7F6FA787F8}"/>
              </a:ext>
            </a:extLst>
          </p:cNvPr>
          <p:cNvCxnSpPr>
            <a:cxnSpLocks/>
          </p:cNvCxnSpPr>
          <p:nvPr/>
        </p:nvCxnSpPr>
        <p:spPr>
          <a:xfrm>
            <a:off x="5205095" y="4248681"/>
            <a:ext cx="0" cy="158686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5">
            <a:extLst>
              <a:ext uri="{FF2B5EF4-FFF2-40B4-BE49-F238E27FC236}">
                <a16:creationId xmlns:a16="http://schemas.microsoft.com/office/drawing/2014/main" id="{AB869D0F-52D0-2B43-8820-F7CB56BF6F85}"/>
              </a:ext>
            </a:extLst>
          </p:cNvPr>
          <p:cNvCxnSpPr>
            <a:cxnSpLocks/>
          </p:cNvCxnSpPr>
          <p:nvPr/>
        </p:nvCxnSpPr>
        <p:spPr>
          <a:xfrm>
            <a:off x="7024632" y="4356954"/>
            <a:ext cx="0" cy="146340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6">
            <a:extLst>
              <a:ext uri="{FF2B5EF4-FFF2-40B4-BE49-F238E27FC236}">
                <a16:creationId xmlns:a16="http://schemas.microsoft.com/office/drawing/2014/main" id="{B0E57C36-C299-5144-B974-DCEB79EDE8FA}"/>
              </a:ext>
            </a:extLst>
          </p:cNvPr>
          <p:cNvCxnSpPr>
            <a:cxnSpLocks/>
          </p:cNvCxnSpPr>
          <p:nvPr/>
        </p:nvCxnSpPr>
        <p:spPr>
          <a:xfrm>
            <a:off x="6103309" y="2590327"/>
            <a:ext cx="8074" cy="62376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27">
            <a:extLst>
              <a:ext uri="{FF2B5EF4-FFF2-40B4-BE49-F238E27FC236}">
                <a16:creationId xmlns:a16="http://schemas.microsoft.com/office/drawing/2014/main" id="{B0DB6952-27FD-D74E-8665-2097834897C6}"/>
              </a:ext>
            </a:extLst>
          </p:cNvPr>
          <p:cNvCxnSpPr>
            <a:cxnSpLocks/>
          </p:cNvCxnSpPr>
          <p:nvPr/>
        </p:nvCxnSpPr>
        <p:spPr>
          <a:xfrm flipH="1">
            <a:off x="5306977" y="2607403"/>
            <a:ext cx="966" cy="59852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28">
            <a:extLst>
              <a:ext uri="{FF2B5EF4-FFF2-40B4-BE49-F238E27FC236}">
                <a16:creationId xmlns:a16="http://schemas.microsoft.com/office/drawing/2014/main" id="{4339A9D9-B728-5645-B326-F2479A870DC9}"/>
              </a:ext>
            </a:extLst>
          </p:cNvPr>
          <p:cNvCxnSpPr>
            <a:cxnSpLocks/>
          </p:cNvCxnSpPr>
          <p:nvPr/>
        </p:nvCxnSpPr>
        <p:spPr>
          <a:xfrm flipV="1">
            <a:off x="5301091" y="2573251"/>
            <a:ext cx="2498175" cy="34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29">
            <a:extLst>
              <a:ext uri="{FF2B5EF4-FFF2-40B4-BE49-F238E27FC236}">
                <a16:creationId xmlns:a16="http://schemas.microsoft.com/office/drawing/2014/main" id="{EACA5414-747C-CD48-8AAC-F43C4B324A1D}"/>
              </a:ext>
            </a:extLst>
          </p:cNvPr>
          <p:cNvCxnSpPr>
            <a:cxnSpLocks/>
          </p:cNvCxnSpPr>
          <p:nvPr/>
        </p:nvCxnSpPr>
        <p:spPr>
          <a:xfrm>
            <a:off x="5710651" y="1809968"/>
            <a:ext cx="2088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1">
            <a:extLst>
              <a:ext uri="{FF2B5EF4-FFF2-40B4-BE49-F238E27FC236}">
                <a16:creationId xmlns:a16="http://schemas.microsoft.com/office/drawing/2014/main" id="{C682B7E1-B142-0347-A2A0-A833AE70C4D4}"/>
              </a:ext>
            </a:extLst>
          </p:cNvPr>
          <p:cNvCxnSpPr>
            <a:cxnSpLocks/>
            <a:stCxn id="24" idx="1"/>
          </p:cNvCxnSpPr>
          <p:nvPr/>
        </p:nvCxnSpPr>
        <p:spPr>
          <a:xfrm flipV="1">
            <a:off x="6065048" y="1374546"/>
            <a:ext cx="1736759" cy="19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2">
            <a:extLst>
              <a:ext uri="{FF2B5EF4-FFF2-40B4-BE49-F238E27FC236}">
                <a16:creationId xmlns:a16="http://schemas.microsoft.com/office/drawing/2014/main" id="{35702222-44DD-D04B-AA71-8726AFD993FF}"/>
              </a:ext>
            </a:extLst>
          </p:cNvPr>
          <p:cNvSpPr/>
          <p:nvPr/>
        </p:nvSpPr>
        <p:spPr>
          <a:xfrm>
            <a:off x="5441827" y="3599902"/>
            <a:ext cx="550312" cy="224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3">
            <a:extLst>
              <a:ext uri="{FF2B5EF4-FFF2-40B4-BE49-F238E27FC236}">
                <a16:creationId xmlns:a16="http://schemas.microsoft.com/office/drawing/2014/main" id="{0BB865D1-1522-CE48-9168-FC72AB8E8AD5}"/>
              </a:ext>
            </a:extLst>
          </p:cNvPr>
          <p:cNvSpPr/>
          <p:nvPr/>
        </p:nvSpPr>
        <p:spPr>
          <a:xfrm>
            <a:off x="5961620" y="3598431"/>
            <a:ext cx="283378" cy="22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4">
            <a:extLst>
              <a:ext uri="{FF2B5EF4-FFF2-40B4-BE49-F238E27FC236}">
                <a16:creationId xmlns:a16="http://schemas.microsoft.com/office/drawing/2014/main" id="{F45D0EB6-BEFC-4941-B2B3-48621A16F04A}"/>
              </a:ext>
            </a:extLst>
          </p:cNvPr>
          <p:cNvSpPr/>
          <p:nvPr/>
        </p:nvSpPr>
        <p:spPr>
          <a:xfrm>
            <a:off x="5167645" y="3599902"/>
            <a:ext cx="280597" cy="22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5">
            <a:extLst>
              <a:ext uri="{FF2B5EF4-FFF2-40B4-BE49-F238E27FC236}">
                <a16:creationId xmlns:a16="http://schemas.microsoft.com/office/drawing/2014/main" id="{DA447425-BBDE-9948-A442-D8048B26021A}"/>
              </a:ext>
            </a:extLst>
          </p:cNvPr>
          <p:cNvSpPr/>
          <p:nvPr/>
        </p:nvSpPr>
        <p:spPr>
          <a:xfrm>
            <a:off x="6255553" y="3607252"/>
            <a:ext cx="720000" cy="224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36">
            <a:extLst>
              <a:ext uri="{FF2B5EF4-FFF2-40B4-BE49-F238E27FC236}">
                <a16:creationId xmlns:a16="http://schemas.microsoft.com/office/drawing/2014/main" id="{4A9A7DEA-DE79-AB42-A46F-434711785E9C}"/>
              </a:ext>
            </a:extLst>
          </p:cNvPr>
          <p:cNvSpPr txBox="1"/>
          <p:nvPr/>
        </p:nvSpPr>
        <p:spPr>
          <a:xfrm>
            <a:off x="5022533" y="3968713"/>
            <a:ext cx="364273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50" b="1" dirty="0">
                <a:solidFill>
                  <a:srgbClr val="666666"/>
                </a:solidFill>
              </a:rPr>
              <a:t>0 -1 -2 -3 -4 -5 -6 -7 -8 -9 -10 (mm) BPCS-X</a:t>
            </a:r>
          </a:p>
        </p:txBody>
      </p:sp>
      <p:cxnSp>
        <p:nvCxnSpPr>
          <p:cNvPr id="41" name="Rak pilkoppling 37">
            <a:extLst>
              <a:ext uri="{FF2B5EF4-FFF2-40B4-BE49-F238E27FC236}">
                <a16:creationId xmlns:a16="http://schemas.microsoft.com/office/drawing/2014/main" id="{579CC2FF-EF2E-0644-92A3-B86A65347D38}"/>
              </a:ext>
            </a:extLst>
          </p:cNvPr>
          <p:cNvCxnSpPr>
            <a:cxnSpLocks/>
          </p:cNvCxnSpPr>
          <p:nvPr/>
        </p:nvCxnSpPr>
        <p:spPr>
          <a:xfrm>
            <a:off x="5167903" y="3598431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38">
            <a:extLst>
              <a:ext uri="{FF2B5EF4-FFF2-40B4-BE49-F238E27FC236}">
                <a16:creationId xmlns:a16="http://schemas.microsoft.com/office/drawing/2014/main" id="{80A5EC9A-A611-DD4A-BB92-A6C2871747DC}"/>
              </a:ext>
            </a:extLst>
          </p:cNvPr>
          <p:cNvCxnSpPr>
            <a:cxnSpLocks/>
          </p:cNvCxnSpPr>
          <p:nvPr/>
        </p:nvCxnSpPr>
        <p:spPr>
          <a:xfrm>
            <a:off x="5354839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39">
            <a:extLst>
              <a:ext uri="{FF2B5EF4-FFF2-40B4-BE49-F238E27FC236}">
                <a16:creationId xmlns:a16="http://schemas.microsoft.com/office/drawing/2014/main" id="{BBF5C643-9097-3244-8201-A405C8282CB1}"/>
              </a:ext>
            </a:extLst>
          </p:cNvPr>
          <p:cNvCxnSpPr>
            <a:cxnSpLocks/>
          </p:cNvCxnSpPr>
          <p:nvPr/>
        </p:nvCxnSpPr>
        <p:spPr>
          <a:xfrm>
            <a:off x="5534839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0">
            <a:extLst>
              <a:ext uri="{FF2B5EF4-FFF2-40B4-BE49-F238E27FC236}">
                <a16:creationId xmlns:a16="http://schemas.microsoft.com/office/drawing/2014/main" id="{994E65B5-18A2-BC40-B0D0-A38A99A95348}"/>
              </a:ext>
            </a:extLst>
          </p:cNvPr>
          <p:cNvCxnSpPr>
            <a:cxnSpLocks/>
          </p:cNvCxnSpPr>
          <p:nvPr/>
        </p:nvCxnSpPr>
        <p:spPr>
          <a:xfrm>
            <a:off x="5715166" y="360725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koppling 41">
            <a:extLst>
              <a:ext uri="{FF2B5EF4-FFF2-40B4-BE49-F238E27FC236}">
                <a16:creationId xmlns:a16="http://schemas.microsoft.com/office/drawing/2014/main" id="{F9C85C98-6D8B-3643-AF61-E2638EA97ED6}"/>
              </a:ext>
            </a:extLst>
          </p:cNvPr>
          <p:cNvCxnSpPr>
            <a:cxnSpLocks/>
          </p:cNvCxnSpPr>
          <p:nvPr/>
        </p:nvCxnSpPr>
        <p:spPr>
          <a:xfrm>
            <a:off x="5895166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2">
            <a:extLst>
              <a:ext uri="{FF2B5EF4-FFF2-40B4-BE49-F238E27FC236}">
                <a16:creationId xmlns:a16="http://schemas.microsoft.com/office/drawing/2014/main" id="{E1468B47-4B52-914F-A2D6-F3D185BDB204}"/>
              </a:ext>
            </a:extLst>
          </p:cNvPr>
          <p:cNvCxnSpPr>
            <a:cxnSpLocks/>
          </p:cNvCxnSpPr>
          <p:nvPr/>
        </p:nvCxnSpPr>
        <p:spPr>
          <a:xfrm>
            <a:off x="6075166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koppling 43">
            <a:extLst>
              <a:ext uri="{FF2B5EF4-FFF2-40B4-BE49-F238E27FC236}">
                <a16:creationId xmlns:a16="http://schemas.microsoft.com/office/drawing/2014/main" id="{74F9905F-63D6-E346-918E-396C3944F8A8}"/>
              </a:ext>
            </a:extLst>
          </p:cNvPr>
          <p:cNvCxnSpPr>
            <a:cxnSpLocks/>
          </p:cNvCxnSpPr>
          <p:nvPr/>
        </p:nvCxnSpPr>
        <p:spPr>
          <a:xfrm>
            <a:off x="6255493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4">
            <a:extLst>
              <a:ext uri="{FF2B5EF4-FFF2-40B4-BE49-F238E27FC236}">
                <a16:creationId xmlns:a16="http://schemas.microsoft.com/office/drawing/2014/main" id="{447B1646-9E75-1040-B523-84CD2B1A3882}"/>
              </a:ext>
            </a:extLst>
          </p:cNvPr>
          <p:cNvCxnSpPr>
            <a:cxnSpLocks/>
          </p:cNvCxnSpPr>
          <p:nvPr/>
        </p:nvCxnSpPr>
        <p:spPr>
          <a:xfrm>
            <a:off x="6435493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5">
            <a:extLst>
              <a:ext uri="{FF2B5EF4-FFF2-40B4-BE49-F238E27FC236}">
                <a16:creationId xmlns:a16="http://schemas.microsoft.com/office/drawing/2014/main" id="{B4C84616-5202-0543-97E0-94258F74F8D4}"/>
              </a:ext>
            </a:extLst>
          </p:cNvPr>
          <p:cNvCxnSpPr>
            <a:cxnSpLocks/>
          </p:cNvCxnSpPr>
          <p:nvPr/>
        </p:nvCxnSpPr>
        <p:spPr>
          <a:xfrm>
            <a:off x="6615493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6">
            <a:extLst>
              <a:ext uri="{FF2B5EF4-FFF2-40B4-BE49-F238E27FC236}">
                <a16:creationId xmlns:a16="http://schemas.microsoft.com/office/drawing/2014/main" id="{09E16888-6442-EA44-9EFA-69F806289089}"/>
              </a:ext>
            </a:extLst>
          </p:cNvPr>
          <p:cNvCxnSpPr>
            <a:cxnSpLocks/>
          </p:cNvCxnSpPr>
          <p:nvPr/>
        </p:nvCxnSpPr>
        <p:spPr>
          <a:xfrm>
            <a:off x="6795820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47">
            <a:extLst>
              <a:ext uri="{FF2B5EF4-FFF2-40B4-BE49-F238E27FC236}">
                <a16:creationId xmlns:a16="http://schemas.microsoft.com/office/drawing/2014/main" id="{DA455171-0B9B-2B44-BB9B-534868B9AE36}"/>
              </a:ext>
            </a:extLst>
          </p:cNvPr>
          <p:cNvCxnSpPr>
            <a:cxnSpLocks/>
          </p:cNvCxnSpPr>
          <p:nvPr/>
        </p:nvCxnSpPr>
        <p:spPr>
          <a:xfrm>
            <a:off x="6975820" y="360725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änster klammerparentes 48">
            <a:extLst>
              <a:ext uri="{FF2B5EF4-FFF2-40B4-BE49-F238E27FC236}">
                <a16:creationId xmlns:a16="http://schemas.microsoft.com/office/drawing/2014/main" id="{7C6D35F4-A24D-F44D-B667-A56C5FFF01E1}"/>
              </a:ext>
            </a:extLst>
          </p:cNvPr>
          <p:cNvSpPr/>
          <p:nvPr/>
        </p:nvSpPr>
        <p:spPr>
          <a:xfrm rot="5400000">
            <a:off x="6028072" y="3234385"/>
            <a:ext cx="180000" cy="27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3" name="Rak pilkoppling 49">
            <a:extLst>
              <a:ext uri="{FF2B5EF4-FFF2-40B4-BE49-F238E27FC236}">
                <a16:creationId xmlns:a16="http://schemas.microsoft.com/office/drawing/2014/main" id="{18E3255B-6DFD-0746-B8B7-9CC5FB65724F}"/>
              </a:ext>
            </a:extLst>
          </p:cNvPr>
          <p:cNvCxnSpPr>
            <a:cxnSpLocks/>
          </p:cNvCxnSpPr>
          <p:nvPr/>
        </p:nvCxnSpPr>
        <p:spPr>
          <a:xfrm>
            <a:off x="5165048" y="1574374"/>
            <a:ext cx="5886" cy="171381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0">
            <a:extLst>
              <a:ext uri="{FF2B5EF4-FFF2-40B4-BE49-F238E27FC236}">
                <a16:creationId xmlns:a16="http://schemas.microsoft.com/office/drawing/2014/main" id="{2967354B-022B-2046-9852-F5D844FE1F7D}"/>
              </a:ext>
            </a:extLst>
          </p:cNvPr>
          <p:cNvCxnSpPr>
            <a:cxnSpLocks/>
          </p:cNvCxnSpPr>
          <p:nvPr/>
        </p:nvCxnSpPr>
        <p:spPr>
          <a:xfrm>
            <a:off x="6965048" y="1574374"/>
            <a:ext cx="4442" cy="18607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Bildobjekt 51">
            <a:extLst>
              <a:ext uri="{FF2B5EF4-FFF2-40B4-BE49-F238E27FC236}">
                <a16:creationId xmlns:a16="http://schemas.microsoft.com/office/drawing/2014/main" id="{1E649683-B02A-454D-9D1E-1D14E513C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94"/>
          <a:stretch/>
        </p:blipFill>
        <p:spPr>
          <a:xfrm>
            <a:off x="1024385" y="1561293"/>
            <a:ext cx="2902215" cy="2483618"/>
          </a:xfrm>
          <a:prstGeom prst="rect">
            <a:avLst/>
          </a:prstGeom>
        </p:spPr>
      </p:pic>
      <p:sp>
        <p:nvSpPr>
          <p:cNvPr id="56" name="Ellips 52">
            <a:extLst>
              <a:ext uri="{FF2B5EF4-FFF2-40B4-BE49-F238E27FC236}">
                <a16:creationId xmlns:a16="http://schemas.microsoft.com/office/drawing/2014/main" id="{2CACEA6E-AA2C-4F43-AA31-BD5CFFB27FF8}"/>
              </a:ext>
            </a:extLst>
          </p:cNvPr>
          <p:cNvSpPr/>
          <p:nvPr/>
        </p:nvSpPr>
        <p:spPr>
          <a:xfrm>
            <a:off x="2586770" y="1841336"/>
            <a:ext cx="1526175" cy="624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ruta 53">
            <a:extLst>
              <a:ext uri="{FF2B5EF4-FFF2-40B4-BE49-F238E27FC236}">
                <a16:creationId xmlns:a16="http://schemas.microsoft.com/office/drawing/2014/main" id="{3A81478C-259D-B345-99FB-BB80390F4947}"/>
              </a:ext>
            </a:extLst>
          </p:cNvPr>
          <p:cNvSpPr txBox="1"/>
          <p:nvPr/>
        </p:nvSpPr>
        <p:spPr>
          <a:xfrm>
            <a:off x="906308" y="3994783"/>
            <a:ext cx="227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From ESS-3185128</a:t>
            </a:r>
            <a:br>
              <a:rPr lang="en-AU" sz="1400" b="1" dirty="0">
                <a:solidFill>
                  <a:srgbClr val="00B050"/>
                </a:solidFill>
              </a:rPr>
            </a:br>
            <a:r>
              <a:rPr lang="en-AU" sz="1000" b="1" dirty="0">
                <a:solidFill>
                  <a:srgbClr val="00B050"/>
                </a:solidFill>
              </a:rPr>
              <a:t>Port tube Installation Drawing</a:t>
            </a:r>
          </a:p>
        </p:txBody>
      </p:sp>
      <p:sp>
        <p:nvSpPr>
          <p:cNvPr id="59" name="textruta 57">
            <a:extLst>
              <a:ext uri="{FF2B5EF4-FFF2-40B4-BE49-F238E27FC236}">
                <a16:creationId xmlns:a16="http://schemas.microsoft.com/office/drawing/2014/main" id="{232E82C6-5284-2E48-8B38-AD4F4F5FCB5C}"/>
              </a:ext>
            </a:extLst>
          </p:cNvPr>
          <p:cNvSpPr txBox="1"/>
          <p:nvPr/>
        </p:nvSpPr>
        <p:spPr>
          <a:xfrm>
            <a:off x="2759249" y="2412531"/>
            <a:ext cx="152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Means 0 to -10 mm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A007FC35-FCF3-4EAD-A952-FD4031E1730F}"/>
              </a:ext>
            </a:extLst>
          </p:cNvPr>
          <p:cNvSpPr txBox="1"/>
          <p:nvPr/>
        </p:nvSpPr>
        <p:spPr>
          <a:xfrm>
            <a:off x="4389905" y="6002364"/>
            <a:ext cx="6396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 To compensate the position of the vessel windows there will be three different port tube lengths.</a:t>
            </a:r>
          </a:p>
        </p:txBody>
      </p:sp>
    </p:spTree>
    <p:extLst>
      <p:ext uri="{BB962C8B-B14F-4D97-AF65-F5344CB8AC3E}">
        <p14:creationId xmlns:p14="http://schemas.microsoft.com/office/powerpoint/2010/main" val="9602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objekt 54">
            <a:extLst>
              <a:ext uri="{FF2B5EF4-FFF2-40B4-BE49-F238E27FC236}">
                <a16:creationId xmlns:a16="http://schemas.microsoft.com/office/drawing/2014/main" id="{B342AAAE-7258-4313-8DB8-B7DAC2015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1" r="61080"/>
          <a:stretch/>
        </p:blipFill>
        <p:spPr>
          <a:xfrm>
            <a:off x="534255" y="1706724"/>
            <a:ext cx="2457963" cy="17380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950371" cy="657339"/>
          </a:xfrm>
        </p:spPr>
        <p:txBody>
          <a:bodyPr/>
          <a:lstStyle/>
          <a:p>
            <a:r>
              <a:rPr lang="en-AU" sz="3200" dirty="0"/>
              <a:t>Tolerance stacking – Y-direction (Sideways)</a:t>
            </a:r>
            <a:endParaRPr lang="en-GB" sz="32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sp>
        <p:nvSpPr>
          <p:cNvPr id="6" name="Rektangel 3">
            <a:extLst>
              <a:ext uri="{FF2B5EF4-FFF2-40B4-BE49-F238E27FC236}">
                <a16:creationId xmlns:a16="http://schemas.microsoft.com/office/drawing/2014/main" id="{77CF1B1E-C01E-6449-83F1-EC54F11D1355}"/>
              </a:ext>
            </a:extLst>
          </p:cNvPr>
          <p:cNvSpPr/>
          <p:nvPr/>
        </p:nvSpPr>
        <p:spPr>
          <a:xfrm>
            <a:off x="6852823" y="6188776"/>
            <a:ext cx="110635" cy="2125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08CE5B9B-D986-FA4E-819E-4DF190A7833A}"/>
              </a:ext>
            </a:extLst>
          </p:cNvPr>
          <p:cNvSpPr txBox="1">
            <a:spLocks/>
          </p:cNvSpPr>
          <p:nvPr/>
        </p:nvSpPr>
        <p:spPr>
          <a:xfrm>
            <a:off x="1137921" y="745004"/>
            <a:ext cx="9360000" cy="507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As installed (welded)</a:t>
            </a:r>
          </a:p>
        </p:txBody>
      </p:sp>
      <p:sp>
        <p:nvSpPr>
          <p:cNvPr id="9" name="textruta 7">
            <a:extLst>
              <a:ext uri="{FF2B5EF4-FFF2-40B4-BE49-F238E27FC236}">
                <a16:creationId xmlns:a16="http://schemas.microsoft.com/office/drawing/2014/main" id="{78EC6ADE-A2C8-2E4D-A7FF-577EDA5CEF8D}"/>
              </a:ext>
            </a:extLst>
          </p:cNvPr>
          <p:cNvSpPr txBox="1"/>
          <p:nvPr/>
        </p:nvSpPr>
        <p:spPr>
          <a:xfrm>
            <a:off x="637746" y="3584742"/>
            <a:ext cx="227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From ESS-3185128</a:t>
            </a:r>
            <a:br>
              <a:rPr lang="en-AU" sz="1400" b="1" dirty="0">
                <a:solidFill>
                  <a:srgbClr val="00B050"/>
                </a:solidFill>
              </a:rPr>
            </a:br>
            <a:r>
              <a:rPr lang="en-AU" sz="1000" b="1" dirty="0">
                <a:solidFill>
                  <a:srgbClr val="00B050"/>
                </a:solidFill>
              </a:rPr>
              <a:t>Port tube Installation Drawing</a:t>
            </a:r>
          </a:p>
        </p:txBody>
      </p:sp>
      <p:sp>
        <p:nvSpPr>
          <p:cNvPr id="11" name="Ellips 8">
            <a:extLst>
              <a:ext uri="{FF2B5EF4-FFF2-40B4-BE49-F238E27FC236}">
                <a16:creationId xmlns:a16="http://schemas.microsoft.com/office/drawing/2014/main" id="{8E8D9485-50E6-5E4A-BF34-FEFAD14C4CD9}"/>
              </a:ext>
            </a:extLst>
          </p:cNvPr>
          <p:cNvSpPr/>
          <p:nvPr/>
        </p:nvSpPr>
        <p:spPr>
          <a:xfrm>
            <a:off x="1195647" y="3011194"/>
            <a:ext cx="949514" cy="503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uppåt 9">
            <a:extLst>
              <a:ext uri="{FF2B5EF4-FFF2-40B4-BE49-F238E27FC236}">
                <a16:creationId xmlns:a16="http://schemas.microsoft.com/office/drawing/2014/main" id="{A81E9650-94C0-BD46-97C3-A7D797E57934}"/>
              </a:ext>
            </a:extLst>
          </p:cNvPr>
          <p:cNvSpPr/>
          <p:nvPr/>
        </p:nvSpPr>
        <p:spPr>
          <a:xfrm>
            <a:off x="3037365" y="2173897"/>
            <a:ext cx="278742" cy="483695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1D55C6B-A667-474A-98DD-C09D2A224DEB}"/>
              </a:ext>
            </a:extLst>
          </p:cNvPr>
          <p:cNvSpPr txBox="1">
            <a:spLocks/>
          </p:cNvSpPr>
          <p:nvPr/>
        </p:nvSpPr>
        <p:spPr>
          <a:xfrm>
            <a:off x="3273530" y="2333094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BPCS-Y</a:t>
            </a:r>
          </a:p>
        </p:txBody>
      </p:sp>
      <p:pic>
        <p:nvPicPr>
          <p:cNvPr id="14" name="Bildobjekt 11">
            <a:extLst>
              <a:ext uri="{FF2B5EF4-FFF2-40B4-BE49-F238E27FC236}">
                <a16:creationId xmlns:a16="http://schemas.microsoft.com/office/drawing/2014/main" id="{B26F0CB8-4B74-6D41-B4BE-3490561A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20" y="3971031"/>
            <a:ext cx="2406376" cy="2546608"/>
          </a:xfrm>
          <a:prstGeom prst="rect">
            <a:avLst/>
          </a:prstGeom>
        </p:spPr>
      </p:pic>
      <p:pic>
        <p:nvPicPr>
          <p:cNvPr id="15" name="Bildobjekt 12">
            <a:extLst>
              <a:ext uri="{FF2B5EF4-FFF2-40B4-BE49-F238E27FC236}">
                <a16:creationId xmlns:a16="http://schemas.microsoft.com/office/drawing/2014/main" id="{7D29A4C4-347F-5E46-AB19-7486E2F84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208"/>
          <a:stretch/>
        </p:blipFill>
        <p:spPr>
          <a:xfrm>
            <a:off x="6709470" y="1409039"/>
            <a:ext cx="1997111" cy="1950221"/>
          </a:xfrm>
          <a:prstGeom prst="rect">
            <a:avLst/>
          </a:prstGeom>
        </p:spPr>
      </p:pic>
      <p:sp>
        <p:nvSpPr>
          <p:cNvPr id="16" name="Rektangel 13">
            <a:extLst>
              <a:ext uri="{FF2B5EF4-FFF2-40B4-BE49-F238E27FC236}">
                <a16:creationId xmlns:a16="http://schemas.microsoft.com/office/drawing/2014/main" id="{A26CEA35-ED25-B746-B8FE-1B6672284B92}"/>
              </a:ext>
            </a:extLst>
          </p:cNvPr>
          <p:cNvSpPr/>
          <p:nvPr/>
        </p:nvSpPr>
        <p:spPr>
          <a:xfrm>
            <a:off x="6713446" y="6182470"/>
            <a:ext cx="136800" cy="22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4">
            <a:extLst>
              <a:ext uri="{FF2B5EF4-FFF2-40B4-BE49-F238E27FC236}">
                <a16:creationId xmlns:a16="http://schemas.microsoft.com/office/drawing/2014/main" id="{8902D05C-0F8F-D748-8542-7F459DE3BD38}"/>
              </a:ext>
            </a:extLst>
          </p:cNvPr>
          <p:cNvSpPr/>
          <p:nvPr/>
        </p:nvSpPr>
        <p:spPr>
          <a:xfrm>
            <a:off x="7884147" y="6192035"/>
            <a:ext cx="90000" cy="224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5">
            <a:extLst>
              <a:ext uri="{FF2B5EF4-FFF2-40B4-BE49-F238E27FC236}">
                <a16:creationId xmlns:a16="http://schemas.microsoft.com/office/drawing/2014/main" id="{D7C69BC5-1E14-734B-865C-BEACD8443F61}"/>
              </a:ext>
            </a:extLst>
          </p:cNvPr>
          <p:cNvSpPr txBox="1"/>
          <p:nvPr/>
        </p:nvSpPr>
        <p:spPr>
          <a:xfrm>
            <a:off x="6564100" y="6527845"/>
            <a:ext cx="364273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50" b="1" dirty="0">
                <a:solidFill>
                  <a:srgbClr val="666666"/>
                </a:solidFill>
              </a:rPr>
              <a:t>0   1  2   3  4   5  6   7 (mm) BPCS-Y</a:t>
            </a:r>
          </a:p>
        </p:txBody>
      </p:sp>
      <p:cxnSp>
        <p:nvCxnSpPr>
          <p:cNvPr id="19" name="Rak pilkoppling 16">
            <a:extLst>
              <a:ext uri="{FF2B5EF4-FFF2-40B4-BE49-F238E27FC236}">
                <a16:creationId xmlns:a16="http://schemas.microsoft.com/office/drawing/2014/main" id="{F96BF105-EC44-D44A-BA1D-C122C6E55D7A}"/>
              </a:ext>
            </a:extLst>
          </p:cNvPr>
          <p:cNvCxnSpPr>
            <a:cxnSpLocks/>
          </p:cNvCxnSpPr>
          <p:nvPr/>
        </p:nvCxnSpPr>
        <p:spPr>
          <a:xfrm>
            <a:off x="6709470" y="6183214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7">
            <a:extLst>
              <a:ext uri="{FF2B5EF4-FFF2-40B4-BE49-F238E27FC236}">
                <a16:creationId xmlns:a16="http://schemas.microsoft.com/office/drawing/2014/main" id="{860CCB05-7F85-1C48-BA4A-65BE2915EF42}"/>
              </a:ext>
            </a:extLst>
          </p:cNvPr>
          <p:cNvCxnSpPr>
            <a:cxnSpLocks/>
          </p:cNvCxnSpPr>
          <p:nvPr/>
        </p:nvCxnSpPr>
        <p:spPr>
          <a:xfrm>
            <a:off x="6896406" y="619203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18">
            <a:extLst>
              <a:ext uri="{FF2B5EF4-FFF2-40B4-BE49-F238E27FC236}">
                <a16:creationId xmlns:a16="http://schemas.microsoft.com/office/drawing/2014/main" id="{881B1F10-F3AD-D443-BD87-5AFF4EE0190B}"/>
              </a:ext>
            </a:extLst>
          </p:cNvPr>
          <p:cNvCxnSpPr>
            <a:cxnSpLocks/>
          </p:cNvCxnSpPr>
          <p:nvPr/>
        </p:nvCxnSpPr>
        <p:spPr>
          <a:xfrm>
            <a:off x="7076406" y="619203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19">
            <a:extLst>
              <a:ext uri="{FF2B5EF4-FFF2-40B4-BE49-F238E27FC236}">
                <a16:creationId xmlns:a16="http://schemas.microsoft.com/office/drawing/2014/main" id="{B750A2AD-0933-A740-835C-F028F2D88575}"/>
              </a:ext>
            </a:extLst>
          </p:cNvPr>
          <p:cNvCxnSpPr>
            <a:cxnSpLocks/>
          </p:cNvCxnSpPr>
          <p:nvPr/>
        </p:nvCxnSpPr>
        <p:spPr>
          <a:xfrm>
            <a:off x="7256733" y="619203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0">
            <a:extLst>
              <a:ext uri="{FF2B5EF4-FFF2-40B4-BE49-F238E27FC236}">
                <a16:creationId xmlns:a16="http://schemas.microsoft.com/office/drawing/2014/main" id="{D137D142-16DA-4440-A2F0-E72608A8AC85}"/>
              </a:ext>
            </a:extLst>
          </p:cNvPr>
          <p:cNvCxnSpPr>
            <a:cxnSpLocks/>
          </p:cNvCxnSpPr>
          <p:nvPr/>
        </p:nvCxnSpPr>
        <p:spPr>
          <a:xfrm>
            <a:off x="7436733" y="619203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1">
            <a:extLst>
              <a:ext uri="{FF2B5EF4-FFF2-40B4-BE49-F238E27FC236}">
                <a16:creationId xmlns:a16="http://schemas.microsoft.com/office/drawing/2014/main" id="{CCDD44EE-8DD1-2D48-ABBD-1F69E7F4C9D3}"/>
              </a:ext>
            </a:extLst>
          </p:cNvPr>
          <p:cNvCxnSpPr>
            <a:cxnSpLocks/>
          </p:cNvCxnSpPr>
          <p:nvPr/>
        </p:nvCxnSpPr>
        <p:spPr>
          <a:xfrm>
            <a:off x="7616733" y="619203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2">
            <a:extLst>
              <a:ext uri="{FF2B5EF4-FFF2-40B4-BE49-F238E27FC236}">
                <a16:creationId xmlns:a16="http://schemas.microsoft.com/office/drawing/2014/main" id="{511DC76C-1EE7-F748-A22B-46DC2D4843E6}"/>
              </a:ext>
            </a:extLst>
          </p:cNvPr>
          <p:cNvCxnSpPr>
            <a:cxnSpLocks/>
          </p:cNvCxnSpPr>
          <p:nvPr/>
        </p:nvCxnSpPr>
        <p:spPr>
          <a:xfrm>
            <a:off x="7797060" y="619203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3">
            <a:extLst>
              <a:ext uri="{FF2B5EF4-FFF2-40B4-BE49-F238E27FC236}">
                <a16:creationId xmlns:a16="http://schemas.microsoft.com/office/drawing/2014/main" id="{FE2B5984-B3AD-F34E-AFE0-EE07C7C3C957}"/>
              </a:ext>
            </a:extLst>
          </p:cNvPr>
          <p:cNvCxnSpPr>
            <a:cxnSpLocks/>
          </p:cNvCxnSpPr>
          <p:nvPr/>
        </p:nvCxnSpPr>
        <p:spPr>
          <a:xfrm>
            <a:off x="7977060" y="6192035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tshållare för innehåll 5">
            <a:extLst>
              <a:ext uri="{FF2B5EF4-FFF2-40B4-BE49-F238E27FC236}">
                <a16:creationId xmlns:a16="http://schemas.microsoft.com/office/drawing/2014/main" id="{2CFD92CF-ECF5-E546-98BB-1D4E77872B59}"/>
              </a:ext>
            </a:extLst>
          </p:cNvPr>
          <p:cNvSpPr txBox="1">
            <a:spLocks/>
          </p:cNvSpPr>
          <p:nvPr/>
        </p:nvSpPr>
        <p:spPr>
          <a:xfrm>
            <a:off x="8846276" y="5602903"/>
            <a:ext cx="253775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Manufacturing NBPI </a:t>
            </a:r>
            <a:r>
              <a:rPr lang="en-AU" sz="1400" dirty="0">
                <a:solidFill>
                  <a:schemeClr val="tx1"/>
                </a:solidFill>
              </a:rPr>
              <a:t>± 0,5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28" name="Platshållare för innehåll 5">
            <a:extLst>
              <a:ext uri="{FF2B5EF4-FFF2-40B4-BE49-F238E27FC236}">
                <a16:creationId xmlns:a16="http://schemas.microsoft.com/office/drawing/2014/main" id="{B68AA1E6-5992-3042-92B4-AB942272B5EC}"/>
              </a:ext>
            </a:extLst>
          </p:cNvPr>
          <p:cNvSpPr txBox="1">
            <a:spLocks/>
          </p:cNvSpPr>
          <p:nvPr/>
        </p:nvSpPr>
        <p:spPr>
          <a:xfrm>
            <a:off x="8829601" y="4232955"/>
            <a:ext cx="2844539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Manufacturing Port tube </a:t>
            </a:r>
            <a:r>
              <a:rPr lang="en-AU" sz="1400" dirty="0">
                <a:solidFill>
                  <a:schemeClr val="tx1"/>
                </a:solidFill>
              </a:rPr>
              <a:t>± 0,75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29" name="Platshållare för innehåll 5">
            <a:extLst>
              <a:ext uri="{FF2B5EF4-FFF2-40B4-BE49-F238E27FC236}">
                <a16:creationId xmlns:a16="http://schemas.microsoft.com/office/drawing/2014/main" id="{8EC6C843-7605-7745-8AC9-B68CE951E343}"/>
              </a:ext>
            </a:extLst>
          </p:cNvPr>
          <p:cNvSpPr txBox="1">
            <a:spLocks/>
          </p:cNvSpPr>
          <p:nvPr/>
        </p:nvSpPr>
        <p:spPr>
          <a:xfrm>
            <a:off x="8829601" y="4588561"/>
            <a:ext cx="2844539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Installation Alignment </a:t>
            </a:r>
            <a:r>
              <a:rPr lang="en-AU" sz="1400" dirty="0">
                <a:solidFill>
                  <a:schemeClr val="tx1"/>
                </a:solidFill>
              </a:rPr>
              <a:t>± 0,75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30" name="Vänster klammerparentes 27">
            <a:extLst>
              <a:ext uri="{FF2B5EF4-FFF2-40B4-BE49-F238E27FC236}">
                <a16:creationId xmlns:a16="http://schemas.microsoft.com/office/drawing/2014/main" id="{88508B48-DD62-B64B-B572-D3FEE951704C}"/>
              </a:ext>
            </a:extLst>
          </p:cNvPr>
          <p:cNvSpPr/>
          <p:nvPr/>
        </p:nvSpPr>
        <p:spPr>
          <a:xfrm rot="5400000">
            <a:off x="7249470" y="3456241"/>
            <a:ext cx="180000" cy="126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Rak pilkoppling 28">
            <a:extLst>
              <a:ext uri="{FF2B5EF4-FFF2-40B4-BE49-F238E27FC236}">
                <a16:creationId xmlns:a16="http://schemas.microsoft.com/office/drawing/2014/main" id="{39069A94-0288-4844-BF3B-59BE89DABF92}"/>
              </a:ext>
            </a:extLst>
          </p:cNvPr>
          <p:cNvCxnSpPr>
            <a:cxnSpLocks/>
          </p:cNvCxnSpPr>
          <p:nvPr/>
        </p:nvCxnSpPr>
        <p:spPr>
          <a:xfrm>
            <a:off x="7338212" y="3822558"/>
            <a:ext cx="0" cy="1080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29">
            <a:extLst>
              <a:ext uri="{FF2B5EF4-FFF2-40B4-BE49-F238E27FC236}">
                <a16:creationId xmlns:a16="http://schemas.microsoft.com/office/drawing/2014/main" id="{8BBB9869-F296-6241-9EE5-6DFFB91BFC6C}"/>
              </a:ext>
            </a:extLst>
          </p:cNvPr>
          <p:cNvCxnSpPr>
            <a:cxnSpLocks/>
          </p:cNvCxnSpPr>
          <p:nvPr/>
        </p:nvCxnSpPr>
        <p:spPr>
          <a:xfrm>
            <a:off x="7339470" y="3815574"/>
            <a:ext cx="1553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0">
            <a:extLst>
              <a:ext uri="{FF2B5EF4-FFF2-40B4-BE49-F238E27FC236}">
                <a16:creationId xmlns:a16="http://schemas.microsoft.com/office/drawing/2014/main" id="{68466A67-8278-7F44-B12D-42C3A3394B0A}"/>
              </a:ext>
            </a:extLst>
          </p:cNvPr>
          <p:cNvCxnSpPr>
            <a:cxnSpLocks/>
          </p:cNvCxnSpPr>
          <p:nvPr/>
        </p:nvCxnSpPr>
        <p:spPr>
          <a:xfrm>
            <a:off x="6715821" y="4245970"/>
            <a:ext cx="0" cy="189781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1">
            <a:extLst>
              <a:ext uri="{FF2B5EF4-FFF2-40B4-BE49-F238E27FC236}">
                <a16:creationId xmlns:a16="http://schemas.microsoft.com/office/drawing/2014/main" id="{EC24418D-44E7-D940-ABFE-6A7CFC7000D0}"/>
              </a:ext>
            </a:extLst>
          </p:cNvPr>
          <p:cNvCxnSpPr>
            <a:cxnSpLocks/>
          </p:cNvCxnSpPr>
          <p:nvPr/>
        </p:nvCxnSpPr>
        <p:spPr>
          <a:xfrm>
            <a:off x="7972321" y="4239146"/>
            <a:ext cx="0" cy="190226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tshållare för innehåll 5">
            <a:extLst>
              <a:ext uri="{FF2B5EF4-FFF2-40B4-BE49-F238E27FC236}">
                <a16:creationId xmlns:a16="http://schemas.microsoft.com/office/drawing/2014/main" id="{C207C69F-5143-1341-BF80-5318DCEAA009}"/>
              </a:ext>
            </a:extLst>
          </p:cNvPr>
          <p:cNvSpPr txBox="1">
            <a:spLocks/>
          </p:cNvSpPr>
          <p:nvPr/>
        </p:nvSpPr>
        <p:spPr>
          <a:xfrm>
            <a:off x="8846276" y="3659721"/>
            <a:ext cx="240506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Nominal Clearance </a:t>
            </a:r>
            <a:r>
              <a:rPr lang="en-AU" sz="1400" dirty="0">
                <a:solidFill>
                  <a:schemeClr val="tx1"/>
                </a:solidFill>
              </a:rPr>
              <a:t>7,0 mm</a:t>
            </a:r>
            <a:endParaRPr lang="en-AU" sz="1400" b="1" dirty="0">
              <a:solidFill>
                <a:srgbClr val="FF0000"/>
              </a:solidFill>
            </a:endParaRPr>
          </a:p>
        </p:txBody>
      </p:sp>
      <p:cxnSp>
        <p:nvCxnSpPr>
          <p:cNvPr id="36" name="Rak pilkoppling 33">
            <a:extLst>
              <a:ext uri="{FF2B5EF4-FFF2-40B4-BE49-F238E27FC236}">
                <a16:creationId xmlns:a16="http://schemas.microsoft.com/office/drawing/2014/main" id="{0B8B3C41-5CA1-494C-999D-B111CF11210B}"/>
              </a:ext>
            </a:extLst>
          </p:cNvPr>
          <p:cNvCxnSpPr>
            <a:cxnSpLocks/>
          </p:cNvCxnSpPr>
          <p:nvPr/>
        </p:nvCxnSpPr>
        <p:spPr>
          <a:xfrm>
            <a:off x="7252081" y="3395377"/>
            <a:ext cx="0" cy="28762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4">
            <a:extLst>
              <a:ext uri="{FF2B5EF4-FFF2-40B4-BE49-F238E27FC236}">
                <a16:creationId xmlns:a16="http://schemas.microsoft.com/office/drawing/2014/main" id="{19B2D3FC-526A-E24B-B833-5E4088C40094}"/>
              </a:ext>
            </a:extLst>
          </p:cNvPr>
          <p:cNvCxnSpPr>
            <a:cxnSpLocks/>
          </p:cNvCxnSpPr>
          <p:nvPr/>
        </p:nvCxnSpPr>
        <p:spPr>
          <a:xfrm>
            <a:off x="7436733" y="3395377"/>
            <a:ext cx="0" cy="28762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koppling 35">
            <a:extLst>
              <a:ext uri="{FF2B5EF4-FFF2-40B4-BE49-F238E27FC236}">
                <a16:creationId xmlns:a16="http://schemas.microsoft.com/office/drawing/2014/main" id="{1261B178-8913-0048-BB90-C788F3DA3B53}"/>
              </a:ext>
            </a:extLst>
          </p:cNvPr>
          <p:cNvCxnSpPr>
            <a:cxnSpLocks/>
          </p:cNvCxnSpPr>
          <p:nvPr/>
        </p:nvCxnSpPr>
        <p:spPr>
          <a:xfrm flipH="1">
            <a:off x="6715820" y="3691588"/>
            <a:ext cx="536262" cy="56116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6">
            <a:extLst>
              <a:ext uri="{FF2B5EF4-FFF2-40B4-BE49-F238E27FC236}">
                <a16:creationId xmlns:a16="http://schemas.microsoft.com/office/drawing/2014/main" id="{9D50047C-38A5-1E4D-B12D-740280A36222}"/>
              </a:ext>
            </a:extLst>
          </p:cNvPr>
          <p:cNvCxnSpPr>
            <a:cxnSpLocks/>
          </p:cNvCxnSpPr>
          <p:nvPr/>
        </p:nvCxnSpPr>
        <p:spPr>
          <a:xfrm>
            <a:off x="7436733" y="3689306"/>
            <a:ext cx="532737" cy="5634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ruta 37">
            <a:extLst>
              <a:ext uri="{FF2B5EF4-FFF2-40B4-BE49-F238E27FC236}">
                <a16:creationId xmlns:a16="http://schemas.microsoft.com/office/drawing/2014/main" id="{DB6C0A19-9708-624A-9E04-E13E0073372D}"/>
              </a:ext>
            </a:extLst>
          </p:cNvPr>
          <p:cNvSpPr txBox="1"/>
          <p:nvPr/>
        </p:nvSpPr>
        <p:spPr>
          <a:xfrm>
            <a:off x="8735292" y="2403293"/>
            <a:ext cx="10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NBPI</a:t>
            </a:r>
            <a:endParaRPr lang="en-AU" sz="1000" b="1" dirty="0">
              <a:solidFill>
                <a:srgbClr val="00B050"/>
              </a:solidFill>
            </a:endParaRPr>
          </a:p>
        </p:txBody>
      </p:sp>
      <p:sp>
        <p:nvSpPr>
          <p:cNvPr id="41" name="textruta 38">
            <a:extLst>
              <a:ext uri="{FF2B5EF4-FFF2-40B4-BE49-F238E27FC236}">
                <a16:creationId xmlns:a16="http://schemas.microsoft.com/office/drawing/2014/main" id="{3C335225-E0BC-0C4B-91AB-E952FEAB2C86}"/>
              </a:ext>
            </a:extLst>
          </p:cNvPr>
          <p:cNvSpPr txBox="1"/>
          <p:nvPr/>
        </p:nvSpPr>
        <p:spPr>
          <a:xfrm>
            <a:off x="8673726" y="1606567"/>
            <a:ext cx="10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Port tube</a:t>
            </a:r>
            <a:endParaRPr lang="en-AU" sz="1000" b="1" dirty="0">
              <a:solidFill>
                <a:srgbClr val="00B050"/>
              </a:solidFill>
            </a:endParaRPr>
          </a:p>
        </p:txBody>
      </p:sp>
      <p:cxnSp>
        <p:nvCxnSpPr>
          <p:cNvPr id="42" name="Rak pilkoppling 39">
            <a:extLst>
              <a:ext uri="{FF2B5EF4-FFF2-40B4-BE49-F238E27FC236}">
                <a16:creationId xmlns:a16="http://schemas.microsoft.com/office/drawing/2014/main" id="{5C8BA196-2D81-2240-8265-DA1DF53DE951}"/>
              </a:ext>
            </a:extLst>
          </p:cNvPr>
          <p:cNvCxnSpPr>
            <a:cxnSpLocks/>
          </p:cNvCxnSpPr>
          <p:nvPr/>
        </p:nvCxnSpPr>
        <p:spPr>
          <a:xfrm>
            <a:off x="6783894" y="4379235"/>
            <a:ext cx="0" cy="181148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koppling 40">
            <a:extLst>
              <a:ext uri="{FF2B5EF4-FFF2-40B4-BE49-F238E27FC236}">
                <a16:creationId xmlns:a16="http://schemas.microsoft.com/office/drawing/2014/main" id="{2DC938BD-D25E-1A41-B900-C04DA59AE3AD}"/>
              </a:ext>
            </a:extLst>
          </p:cNvPr>
          <p:cNvCxnSpPr>
            <a:cxnSpLocks/>
          </p:cNvCxnSpPr>
          <p:nvPr/>
        </p:nvCxnSpPr>
        <p:spPr>
          <a:xfrm>
            <a:off x="6783894" y="4379235"/>
            <a:ext cx="20457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1">
            <a:extLst>
              <a:ext uri="{FF2B5EF4-FFF2-40B4-BE49-F238E27FC236}">
                <a16:creationId xmlns:a16="http://schemas.microsoft.com/office/drawing/2014/main" id="{7CD7D20C-5D8E-E149-86C0-B0AD7193223E}"/>
              </a:ext>
            </a:extLst>
          </p:cNvPr>
          <p:cNvCxnSpPr>
            <a:cxnSpLocks/>
          </p:cNvCxnSpPr>
          <p:nvPr/>
        </p:nvCxnSpPr>
        <p:spPr>
          <a:xfrm>
            <a:off x="6896406" y="4734841"/>
            <a:ext cx="0" cy="145719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Vänster klammerparentes 42">
            <a:extLst>
              <a:ext uri="{FF2B5EF4-FFF2-40B4-BE49-F238E27FC236}">
                <a16:creationId xmlns:a16="http://schemas.microsoft.com/office/drawing/2014/main" id="{7F7FFF61-BD8D-FA46-A02D-B580BB98A9E2}"/>
              </a:ext>
            </a:extLst>
          </p:cNvPr>
          <p:cNvSpPr/>
          <p:nvPr/>
        </p:nvSpPr>
        <p:spPr>
          <a:xfrm rot="5400000">
            <a:off x="7614134" y="5866961"/>
            <a:ext cx="180000" cy="36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Platshållare för innehåll 5">
            <a:extLst>
              <a:ext uri="{FF2B5EF4-FFF2-40B4-BE49-F238E27FC236}">
                <a16:creationId xmlns:a16="http://schemas.microsoft.com/office/drawing/2014/main" id="{98BDD9BD-1BD0-2642-B17A-95C7DBA06295}"/>
              </a:ext>
            </a:extLst>
          </p:cNvPr>
          <p:cNvSpPr txBox="1">
            <a:spLocks/>
          </p:cNvSpPr>
          <p:nvPr/>
        </p:nvSpPr>
        <p:spPr>
          <a:xfrm>
            <a:off x="8829601" y="4944166"/>
            <a:ext cx="240506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Minimum Gap </a:t>
            </a:r>
            <a:r>
              <a:rPr lang="en-AU" sz="1400" dirty="0">
                <a:solidFill>
                  <a:schemeClr val="tx1"/>
                </a:solidFill>
              </a:rPr>
              <a:t>2,0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400" dirty="0">
                <a:solidFill>
                  <a:schemeClr val="tx1"/>
                </a:solidFill>
              </a:rPr>
              <a:t>(operation condition)</a:t>
            </a:r>
            <a:endParaRPr lang="en-AU" sz="1400" b="1" dirty="0">
              <a:solidFill>
                <a:srgbClr val="FF0000"/>
              </a:solidFill>
            </a:endParaRPr>
          </a:p>
        </p:txBody>
      </p:sp>
      <p:cxnSp>
        <p:nvCxnSpPr>
          <p:cNvPr id="47" name="Rak koppling 44">
            <a:extLst>
              <a:ext uri="{FF2B5EF4-FFF2-40B4-BE49-F238E27FC236}">
                <a16:creationId xmlns:a16="http://schemas.microsoft.com/office/drawing/2014/main" id="{8C36F928-6D04-C148-BAE4-D90614C69C3A}"/>
              </a:ext>
            </a:extLst>
          </p:cNvPr>
          <p:cNvCxnSpPr>
            <a:cxnSpLocks/>
          </p:cNvCxnSpPr>
          <p:nvPr/>
        </p:nvCxnSpPr>
        <p:spPr>
          <a:xfrm>
            <a:off x="6896406" y="4734841"/>
            <a:ext cx="1967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5">
            <a:extLst>
              <a:ext uri="{FF2B5EF4-FFF2-40B4-BE49-F238E27FC236}">
                <a16:creationId xmlns:a16="http://schemas.microsoft.com/office/drawing/2014/main" id="{FAD2CD33-FA77-C94C-839E-410A16E1C597}"/>
              </a:ext>
            </a:extLst>
          </p:cNvPr>
          <p:cNvCxnSpPr>
            <a:cxnSpLocks/>
          </p:cNvCxnSpPr>
          <p:nvPr/>
        </p:nvCxnSpPr>
        <p:spPr>
          <a:xfrm>
            <a:off x="7703101" y="5090446"/>
            <a:ext cx="11896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6">
            <a:extLst>
              <a:ext uri="{FF2B5EF4-FFF2-40B4-BE49-F238E27FC236}">
                <a16:creationId xmlns:a16="http://schemas.microsoft.com/office/drawing/2014/main" id="{4808D5F4-055D-D249-999C-64B6840ABF48}"/>
              </a:ext>
            </a:extLst>
          </p:cNvPr>
          <p:cNvCxnSpPr>
            <a:cxnSpLocks/>
          </p:cNvCxnSpPr>
          <p:nvPr/>
        </p:nvCxnSpPr>
        <p:spPr>
          <a:xfrm>
            <a:off x="7703101" y="5090446"/>
            <a:ext cx="0" cy="80501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7">
            <a:extLst>
              <a:ext uri="{FF2B5EF4-FFF2-40B4-BE49-F238E27FC236}">
                <a16:creationId xmlns:a16="http://schemas.microsoft.com/office/drawing/2014/main" id="{EAAC803E-7B38-1A48-88DC-54AD062A429D}"/>
              </a:ext>
            </a:extLst>
          </p:cNvPr>
          <p:cNvCxnSpPr>
            <a:cxnSpLocks/>
          </p:cNvCxnSpPr>
          <p:nvPr/>
        </p:nvCxnSpPr>
        <p:spPr>
          <a:xfrm>
            <a:off x="7921702" y="5749183"/>
            <a:ext cx="0" cy="42575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48">
            <a:extLst>
              <a:ext uri="{FF2B5EF4-FFF2-40B4-BE49-F238E27FC236}">
                <a16:creationId xmlns:a16="http://schemas.microsoft.com/office/drawing/2014/main" id="{39CAAEE1-5275-334A-A5C3-5148631F37DB}"/>
              </a:ext>
            </a:extLst>
          </p:cNvPr>
          <p:cNvCxnSpPr>
            <a:cxnSpLocks/>
          </p:cNvCxnSpPr>
          <p:nvPr/>
        </p:nvCxnSpPr>
        <p:spPr>
          <a:xfrm>
            <a:off x="7913501" y="5749183"/>
            <a:ext cx="9792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49">
            <a:extLst>
              <a:ext uri="{FF2B5EF4-FFF2-40B4-BE49-F238E27FC236}">
                <a16:creationId xmlns:a16="http://schemas.microsoft.com/office/drawing/2014/main" id="{64B46B01-4106-0F44-951C-CC06B343E9E6}"/>
              </a:ext>
            </a:extLst>
          </p:cNvPr>
          <p:cNvSpPr/>
          <p:nvPr/>
        </p:nvSpPr>
        <p:spPr>
          <a:xfrm>
            <a:off x="4476466" y="4176241"/>
            <a:ext cx="313898" cy="260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3" name="Rak pilkoppling 50">
            <a:extLst>
              <a:ext uri="{FF2B5EF4-FFF2-40B4-BE49-F238E27FC236}">
                <a16:creationId xmlns:a16="http://schemas.microsoft.com/office/drawing/2014/main" id="{FB0D0F76-3374-4142-9C37-FE472DDD0CF8}"/>
              </a:ext>
            </a:extLst>
          </p:cNvPr>
          <p:cNvCxnSpPr/>
          <p:nvPr/>
        </p:nvCxnSpPr>
        <p:spPr>
          <a:xfrm flipV="1">
            <a:off x="4790364" y="2540000"/>
            <a:ext cx="1925457" cy="16362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Bildobjekt 56">
            <a:extLst>
              <a:ext uri="{FF2B5EF4-FFF2-40B4-BE49-F238E27FC236}">
                <a16:creationId xmlns:a16="http://schemas.microsoft.com/office/drawing/2014/main" id="{FFF0C7DA-F518-400F-8F8C-FC453C5FE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9" y="4525515"/>
            <a:ext cx="1781534" cy="1316644"/>
          </a:xfrm>
          <a:prstGeom prst="rect">
            <a:avLst/>
          </a:prstGeom>
        </p:spPr>
      </p:pic>
      <p:sp>
        <p:nvSpPr>
          <p:cNvPr id="58" name="Ellips 8">
            <a:extLst>
              <a:ext uri="{FF2B5EF4-FFF2-40B4-BE49-F238E27FC236}">
                <a16:creationId xmlns:a16="http://schemas.microsoft.com/office/drawing/2014/main" id="{94243C80-225A-4094-8442-21D1E9B9CE96}"/>
              </a:ext>
            </a:extLst>
          </p:cNvPr>
          <p:cNvSpPr/>
          <p:nvPr/>
        </p:nvSpPr>
        <p:spPr>
          <a:xfrm>
            <a:off x="1416310" y="4409576"/>
            <a:ext cx="1071148" cy="660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9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Tolerance Stacking – Z-direction (Height)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E9EF85F9-7352-1743-A726-9A057942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81" y="4205557"/>
            <a:ext cx="2406376" cy="254660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D4D43B-563F-274B-8D07-3941974287EF}"/>
              </a:ext>
            </a:extLst>
          </p:cNvPr>
          <p:cNvSpPr txBox="1">
            <a:spLocks/>
          </p:cNvSpPr>
          <p:nvPr/>
        </p:nvSpPr>
        <p:spPr>
          <a:xfrm>
            <a:off x="1103709" y="951346"/>
            <a:ext cx="9360000" cy="507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As installed (welded)</a:t>
            </a:r>
          </a:p>
        </p:txBody>
      </p:sp>
      <p:sp>
        <p:nvSpPr>
          <p:cNvPr id="8" name="textruta 6">
            <a:extLst>
              <a:ext uri="{FF2B5EF4-FFF2-40B4-BE49-F238E27FC236}">
                <a16:creationId xmlns:a16="http://schemas.microsoft.com/office/drawing/2014/main" id="{2C6F0242-B163-8041-AC56-79E56D09D0D1}"/>
              </a:ext>
            </a:extLst>
          </p:cNvPr>
          <p:cNvSpPr txBox="1"/>
          <p:nvPr/>
        </p:nvSpPr>
        <p:spPr>
          <a:xfrm>
            <a:off x="397008" y="3679826"/>
            <a:ext cx="227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From ESS-3185128</a:t>
            </a:r>
            <a:br>
              <a:rPr lang="en-AU" sz="1400" b="1" dirty="0">
                <a:solidFill>
                  <a:srgbClr val="00B050"/>
                </a:solidFill>
              </a:rPr>
            </a:br>
            <a:r>
              <a:rPr lang="en-AU" sz="1000" b="1" dirty="0">
                <a:solidFill>
                  <a:srgbClr val="00B050"/>
                </a:solidFill>
              </a:rPr>
              <a:t>Port tube Installation Drawing</a:t>
            </a:r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3AFD047C-9956-CD47-91D5-87B442076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08"/>
          <a:stretch/>
        </p:blipFill>
        <p:spPr>
          <a:xfrm>
            <a:off x="4627180" y="3357268"/>
            <a:ext cx="1997111" cy="1950221"/>
          </a:xfrm>
          <a:prstGeom prst="rect">
            <a:avLst/>
          </a:prstGeom>
        </p:spPr>
      </p:pic>
      <p:sp>
        <p:nvSpPr>
          <p:cNvPr id="11" name="Rektangel 8">
            <a:extLst>
              <a:ext uri="{FF2B5EF4-FFF2-40B4-BE49-F238E27FC236}">
                <a16:creationId xmlns:a16="http://schemas.microsoft.com/office/drawing/2014/main" id="{79B17E3F-9B0B-2843-A66A-35CBF6B57069}"/>
              </a:ext>
            </a:extLst>
          </p:cNvPr>
          <p:cNvSpPr/>
          <p:nvPr/>
        </p:nvSpPr>
        <p:spPr>
          <a:xfrm rot="16200000">
            <a:off x="8565454" y="4147902"/>
            <a:ext cx="261773" cy="2565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9">
            <a:extLst>
              <a:ext uri="{FF2B5EF4-FFF2-40B4-BE49-F238E27FC236}">
                <a16:creationId xmlns:a16="http://schemas.microsoft.com/office/drawing/2014/main" id="{8B5C7700-027A-CA40-B640-DFDD98130F9F}"/>
              </a:ext>
            </a:extLst>
          </p:cNvPr>
          <p:cNvSpPr/>
          <p:nvPr/>
        </p:nvSpPr>
        <p:spPr>
          <a:xfrm rot="16200000">
            <a:off x="8584734" y="3939816"/>
            <a:ext cx="180000" cy="22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0">
            <a:extLst>
              <a:ext uri="{FF2B5EF4-FFF2-40B4-BE49-F238E27FC236}">
                <a16:creationId xmlns:a16="http://schemas.microsoft.com/office/drawing/2014/main" id="{DF5F2192-2231-E843-A03D-E294DAEB8B6C}"/>
              </a:ext>
            </a:extLst>
          </p:cNvPr>
          <p:cNvSpPr/>
          <p:nvPr/>
        </p:nvSpPr>
        <p:spPr>
          <a:xfrm rot="16200000">
            <a:off x="8629252" y="4713230"/>
            <a:ext cx="90000" cy="224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1">
            <a:extLst>
              <a:ext uri="{FF2B5EF4-FFF2-40B4-BE49-F238E27FC236}">
                <a16:creationId xmlns:a16="http://schemas.microsoft.com/office/drawing/2014/main" id="{35D36767-C092-E546-A520-8D080B4B671C}"/>
              </a:ext>
            </a:extLst>
          </p:cNvPr>
          <p:cNvSpPr txBox="1"/>
          <p:nvPr/>
        </p:nvSpPr>
        <p:spPr>
          <a:xfrm rot="16200000">
            <a:off x="7338547" y="4751903"/>
            <a:ext cx="220508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50" b="1" dirty="0">
                <a:solidFill>
                  <a:srgbClr val="666666"/>
                </a:solidFill>
              </a:rPr>
              <a:t>(mm) BPCS-Z  0   1  2   3  4   5</a:t>
            </a:r>
          </a:p>
        </p:txBody>
      </p:sp>
      <p:cxnSp>
        <p:nvCxnSpPr>
          <p:cNvPr id="15" name="Rak pilkoppling 12">
            <a:extLst>
              <a:ext uri="{FF2B5EF4-FFF2-40B4-BE49-F238E27FC236}">
                <a16:creationId xmlns:a16="http://schemas.microsoft.com/office/drawing/2014/main" id="{ED6A0F63-EB93-A94C-B00E-6C79BD511594}"/>
              </a:ext>
            </a:extLst>
          </p:cNvPr>
          <p:cNvCxnSpPr>
            <a:cxnSpLocks/>
          </p:cNvCxnSpPr>
          <p:nvPr/>
        </p:nvCxnSpPr>
        <p:spPr>
          <a:xfrm rot="16200000">
            <a:off x="8732999" y="4688754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3">
            <a:extLst>
              <a:ext uri="{FF2B5EF4-FFF2-40B4-BE49-F238E27FC236}">
                <a16:creationId xmlns:a16="http://schemas.microsoft.com/office/drawing/2014/main" id="{F022B9EA-D984-CE4A-992C-9326C3C75B9D}"/>
              </a:ext>
            </a:extLst>
          </p:cNvPr>
          <p:cNvCxnSpPr>
            <a:cxnSpLocks/>
          </p:cNvCxnSpPr>
          <p:nvPr/>
        </p:nvCxnSpPr>
        <p:spPr>
          <a:xfrm rot="16200000">
            <a:off x="8741820" y="4501818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4">
            <a:extLst>
              <a:ext uri="{FF2B5EF4-FFF2-40B4-BE49-F238E27FC236}">
                <a16:creationId xmlns:a16="http://schemas.microsoft.com/office/drawing/2014/main" id="{A831E19B-1874-A545-AD8E-4C7E72AF6F3D}"/>
              </a:ext>
            </a:extLst>
          </p:cNvPr>
          <p:cNvCxnSpPr>
            <a:cxnSpLocks/>
          </p:cNvCxnSpPr>
          <p:nvPr/>
        </p:nvCxnSpPr>
        <p:spPr>
          <a:xfrm rot="16200000">
            <a:off x="8741820" y="4321818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5">
            <a:extLst>
              <a:ext uri="{FF2B5EF4-FFF2-40B4-BE49-F238E27FC236}">
                <a16:creationId xmlns:a16="http://schemas.microsoft.com/office/drawing/2014/main" id="{35EE56B9-C89A-4240-B7E8-721BA9F9B6A0}"/>
              </a:ext>
            </a:extLst>
          </p:cNvPr>
          <p:cNvCxnSpPr>
            <a:cxnSpLocks/>
          </p:cNvCxnSpPr>
          <p:nvPr/>
        </p:nvCxnSpPr>
        <p:spPr>
          <a:xfrm rot="16200000">
            <a:off x="8741820" y="4141491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6">
            <a:extLst>
              <a:ext uri="{FF2B5EF4-FFF2-40B4-BE49-F238E27FC236}">
                <a16:creationId xmlns:a16="http://schemas.microsoft.com/office/drawing/2014/main" id="{83B4F3D8-5536-8F4C-91FA-77F02E760991}"/>
              </a:ext>
            </a:extLst>
          </p:cNvPr>
          <p:cNvCxnSpPr>
            <a:cxnSpLocks/>
          </p:cNvCxnSpPr>
          <p:nvPr/>
        </p:nvCxnSpPr>
        <p:spPr>
          <a:xfrm rot="16200000">
            <a:off x="8741820" y="3961491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7">
            <a:extLst>
              <a:ext uri="{FF2B5EF4-FFF2-40B4-BE49-F238E27FC236}">
                <a16:creationId xmlns:a16="http://schemas.microsoft.com/office/drawing/2014/main" id="{6DDE13DF-60F1-6446-971D-A842E4616AF6}"/>
              </a:ext>
            </a:extLst>
          </p:cNvPr>
          <p:cNvCxnSpPr>
            <a:cxnSpLocks/>
          </p:cNvCxnSpPr>
          <p:nvPr/>
        </p:nvCxnSpPr>
        <p:spPr>
          <a:xfrm rot="16200000">
            <a:off x="8741820" y="3781491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18">
            <a:extLst>
              <a:ext uri="{FF2B5EF4-FFF2-40B4-BE49-F238E27FC236}">
                <a16:creationId xmlns:a16="http://schemas.microsoft.com/office/drawing/2014/main" id="{EBDC92FD-C960-1B43-B544-52B7377F5735}"/>
              </a:ext>
            </a:extLst>
          </p:cNvPr>
          <p:cNvCxnSpPr>
            <a:cxnSpLocks/>
          </p:cNvCxnSpPr>
          <p:nvPr/>
        </p:nvCxnSpPr>
        <p:spPr>
          <a:xfrm>
            <a:off x="6653002" y="4149197"/>
            <a:ext cx="40188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19">
            <a:extLst>
              <a:ext uri="{FF2B5EF4-FFF2-40B4-BE49-F238E27FC236}">
                <a16:creationId xmlns:a16="http://schemas.microsoft.com/office/drawing/2014/main" id="{17E7EC37-282C-6440-B100-3D958C2DB088}"/>
              </a:ext>
            </a:extLst>
          </p:cNvPr>
          <p:cNvSpPr txBox="1"/>
          <p:nvPr/>
        </p:nvSpPr>
        <p:spPr>
          <a:xfrm>
            <a:off x="6653002" y="4351522"/>
            <a:ext cx="10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NBPI</a:t>
            </a:r>
            <a:endParaRPr lang="en-AU" sz="1000" b="1" dirty="0">
              <a:solidFill>
                <a:srgbClr val="00B050"/>
              </a:solidFill>
            </a:endParaRPr>
          </a:p>
        </p:txBody>
      </p:sp>
      <p:sp>
        <p:nvSpPr>
          <p:cNvPr id="23" name="textruta 20">
            <a:extLst>
              <a:ext uri="{FF2B5EF4-FFF2-40B4-BE49-F238E27FC236}">
                <a16:creationId xmlns:a16="http://schemas.microsoft.com/office/drawing/2014/main" id="{CB4A43D2-8389-2344-A10F-7EF9D37DEA91}"/>
              </a:ext>
            </a:extLst>
          </p:cNvPr>
          <p:cNvSpPr txBox="1"/>
          <p:nvPr/>
        </p:nvSpPr>
        <p:spPr>
          <a:xfrm>
            <a:off x="6591436" y="3554796"/>
            <a:ext cx="10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Port tube</a:t>
            </a:r>
            <a:endParaRPr lang="en-AU" sz="1000" b="1" dirty="0">
              <a:solidFill>
                <a:srgbClr val="00B050"/>
              </a:solidFill>
            </a:endParaRPr>
          </a:p>
        </p:txBody>
      </p:sp>
      <p:sp>
        <p:nvSpPr>
          <p:cNvPr id="24" name="Rektangel 21">
            <a:extLst>
              <a:ext uri="{FF2B5EF4-FFF2-40B4-BE49-F238E27FC236}">
                <a16:creationId xmlns:a16="http://schemas.microsoft.com/office/drawing/2014/main" id="{82CCEDBF-3F1A-2743-BD38-D76DC1CA401D}"/>
              </a:ext>
            </a:extLst>
          </p:cNvPr>
          <p:cNvSpPr/>
          <p:nvPr/>
        </p:nvSpPr>
        <p:spPr>
          <a:xfrm>
            <a:off x="2617583" y="4385350"/>
            <a:ext cx="313898" cy="260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5" name="Rak pilkoppling 22">
            <a:extLst>
              <a:ext uri="{FF2B5EF4-FFF2-40B4-BE49-F238E27FC236}">
                <a16:creationId xmlns:a16="http://schemas.microsoft.com/office/drawing/2014/main" id="{F0DAC440-04D4-F24F-AB38-976E6A3F80BD}"/>
              </a:ext>
            </a:extLst>
          </p:cNvPr>
          <p:cNvCxnSpPr>
            <a:cxnSpLocks/>
          </p:cNvCxnSpPr>
          <p:nvPr/>
        </p:nvCxnSpPr>
        <p:spPr>
          <a:xfrm flipV="1">
            <a:off x="2970314" y="3912997"/>
            <a:ext cx="1656866" cy="595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5">
            <a:extLst>
              <a:ext uri="{FF2B5EF4-FFF2-40B4-BE49-F238E27FC236}">
                <a16:creationId xmlns:a16="http://schemas.microsoft.com/office/drawing/2014/main" id="{19EADBE2-A866-F348-B0F4-C68AF87C79F5}"/>
              </a:ext>
            </a:extLst>
          </p:cNvPr>
          <p:cNvCxnSpPr>
            <a:cxnSpLocks/>
          </p:cNvCxnSpPr>
          <p:nvPr/>
        </p:nvCxnSpPr>
        <p:spPr>
          <a:xfrm flipV="1">
            <a:off x="5783709" y="3944870"/>
            <a:ext cx="2520950" cy="53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6">
            <a:extLst>
              <a:ext uri="{FF2B5EF4-FFF2-40B4-BE49-F238E27FC236}">
                <a16:creationId xmlns:a16="http://schemas.microsoft.com/office/drawing/2014/main" id="{34564C88-EBB4-1948-A245-41421F337ECA}"/>
              </a:ext>
            </a:extLst>
          </p:cNvPr>
          <p:cNvCxnSpPr>
            <a:cxnSpLocks/>
          </p:cNvCxnSpPr>
          <p:nvPr/>
        </p:nvCxnSpPr>
        <p:spPr>
          <a:xfrm>
            <a:off x="7054886" y="4149197"/>
            <a:ext cx="598702" cy="71601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7">
            <a:extLst>
              <a:ext uri="{FF2B5EF4-FFF2-40B4-BE49-F238E27FC236}">
                <a16:creationId xmlns:a16="http://schemas.microsoft.com/office/drawing/2014/main" id="{BECE45C8-B9EA-5148-8FD7-50AAE141ECE2}"/>
              </a:ext>
            </a:extLst>
          </p:cNvPr>
          <p:cNvCxnSpPr>
            <a:cxnSpLocks/>
          </p:cNvCxnSpPr>
          <p:nvPr/>
        </p:nvCxnSpPr>
        <p:spPr>
          <a:xfrm>
            <a:off x="7653588" y="4865207"/>
            <a:ext cx="651071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änster klammerparentes 28">
            <a:extLst>
              <a:ext uri="{FF2B5EF4-FFF2-40B4-BE49-F238E27FC236}">
                <a16:creationId xmlns:a16="http://schemas.microsoft.com/office/drawing/2014/main" id="{53A61009-4605-1643-A8AA-9BFA8691C7B9}"/>
              </a:ext>
            </a:extLst>
          </p:cNvPr>
          <p:cNvSpPr/>
          <p:nvPr/>
        </p:nvSpPr>
        <p:spPr>
          <a:xfrm flipH="1">
            <a:off x="7660015" y="3950220"/>
            <a:ext cx="180000" cy="90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pilkoppling 29">
            <a:extLst>
              <a:ext uri="{FF2B5EF4-FFF2-40B4-BE49-F238E27FC236}">
                <a16:creationId xmlns:a16="http://schemas.microsoft.com/office/drawing/2014/main" id="{197197F7-1B7E-3C46-8F53-0A8B3563DC73}"/>
              </a:ext>
            </a:extLst>
          </p:cNvPr>
          <p:cNvCxnSpPr>
            <a:cxnSpLocks/>
          </p:cNvCxnSpPr>
          <p:nvPr/>
        </p:nvCxnSpPr>
        <p:spPr>
          <a:xfrm>
            <a:off x="7860487" y="3554796"/>
            <a:ext cx="0" cy="8522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0">
            <a:extLst>
              <a:ext uri="{FF2B5EF4-FFF2-40B4-BE49-F238E27FC236}">
                <a16:creationId xmlns:a16="http://schemas.microsoft.com/office/drawing/2014/main" id="{595C4092-DE38-F044-8B86-1C631348F597}"/>
              </a:ext>
            </a:extLst>
          </p:cNvPr>
          <p:cNvCxnSpPr>
            <a:cxnSpLocks/>
          </p:cNvCxnSpPr>
          <p:nvPr/>
        </p:nvCxnSpPr>
        <p:spPr>
          <a:xfrm>
            <a:off x="7867311" y="3558000"/>
            <a:ext cx="167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atshållare för innehåll 5">
            <a:extLst>
              <a:ext uri="{FF2B5EF4-FFF2-40B4-BE49-F238E27FC236}">
                <a16:creationId xmlns:a16="http://schemas.microsoft.com/office/drawing/2014/main" id="{6A302585-575B-DD49-991F-B56895E65D60}"/>
              </a:ext>
            </a:extLst>
          </p:cNvPr>
          <p:cNvSpPr txBox="1">
            <a:spLocks/>
          </p:cNvSpPr>
          <p:nvPr/>
        </p:nvSpPr>
        <p:spPr>
          <a:xfrm>
            <a:off x="9518290" y="3404114"/>
            <a:ext cx="240506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Nominal Clearance </a:t>
            </a:r>
            <a:r>
              <a:rPr lang="en-AU" sz="1400" dirty="0">
                <a:solidFill>
                  <a:schemeClr val="tx1"/>
                </a:solidFill>
              </a:rPr>
              <a:t>5,0 mm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35" name="Platshållare för innehåll 5">
            <a:extLst>
              <a:ext uri="{FF2B5EF4-FFF2-40B4-BE49-F238E27FC236}">
                <a16:creationId xmlns:a16="http://schemas.microsoft.com/office/drawing/2014/main" id="{54E06FBD-2ED7-934D-961F-05AB5FF063DF}"/>
              </a:ext>
            </a:extLst>
          </p:cNvPr>
          <p:cNvSpPr txBox="1">
            <a:spLocks/>
          </p:cNvSpPr>
          <p:nvPr/>
        </p:nvSpPr>
        <p:spPr>
          <a:xfrm>
            <a:off x="9481303" y="3912997"/>
            <a:ext cx="2844539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Manufacturing Port tube </a:t>
            </a:r>
            <a:r>
              <a:rPr lang="en-AU" sz="1400" dirty="0">
                <a:solidFill>
                  <a:schemeClr val="tx1"/>
                </a:solidFill>
              </a:rPr>
              <a:t>± 1,0</a:t>
            </a:r>
            <a:endParaRPr lang="en-AU" sz="1400" b="1" dirty="0">
              <a:solidFill>
                <a:srgbClr val="FF0000"/>
              </a:solidFill>
            </a:endParaRPr>
          </a:p>
        </p:txBody>
      </p:sp>
      <p:cxnSp>
        <p:nvCxnSpPr>
          <p:cNvPr id="36" name="Rak koppling 33">
            <a:extLst>
              <a:ext uri="{FF2B5EF4-FFF2-40B4-BE49-F238E27FC236}">
                <a16:creationId xmlns:a16="http://schemas.microsoft.com/office/drawing/2014/main" id="{AE4E9D76-8203-A844-BAFD-C824D1E5FCF1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792947" y="4052247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latshållare för innehåll 5">
            <a:extLst>
              <a:ext uri="{FF2B5EF4-FFF2-40B4-BE49-F238E27FC236}">
                <a16:creationId xmlns:a16="http://schemas.microsoft.com/office/drawing/2014/main" id="{38E7F40E-27AA-734D-AFA1-0AAE868315AB}"/>
              </a:ext>
            </a:extLst>
          </p:cNvPr>
          <p:cNvSpPr txBox="1">
            <a:spLocks/>
          </p:cNvSpPr>
          <p:nvPr/>
        </p:nvSpPr>
        <p:spPr>
          <a:xfrm>
            <a:off x="9481302" y="4170472"/>
            <a:ext cx="2844539" cy="497236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Welding / Alignment </a:t>
            </a:r>
            <a:r>
              <a:rPr lang="en-AU" sz="1400" dirty="0">
                <a:solidFill>
                  <a:schemeClr val="tx1"/>
                </a:solidFill>
              </a:rPr>
              <a:t>± 1,5 Including alignment ±0,2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38" name="Platshållare för innehåll 5">
            <a:extLst>
              <a:ext uri="{FF2B5EF4-FFF2-40B4-BE49-F238E27FC236}">
                <a16:creationId xmlns:a16="http://schemas.microsoft.com/office/drawing/2014/main" id="{03620D21-F6D1-294D-B663-61E21F07D3AC}"/>
              </a:ext>
            </a:extLst>
          </p:cNvPr>
          <p:cNvSpPr txBox="1">
            <a:spLocks/>
          </p:cNvSpPr>
          <p:nvPr/>
        </p:nvSpPr>
        <p:spPr>
          <a:xfrm>
            <a:off x="9481303" y="5176591"/>
            <a:ext cx="253775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Manufacturing NBPI </a:t>
            </a:r>
            <a:r>
              <a:rPr lang="en-AU" sz="1400" dirty="0">
                <a:solidFill>
                  <a:schemeClr val="tx1"/>
                </a:solidFill>
              </a:rPr>
              <a:t>± 0,5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39" name="Platshållare för innehåll 5">
            <a:extLst>
              <a:ext uri="{FF2B5EF4-FFF2-40B4-BE49-F238E27FC236}">
                <a16:creationId xmlns:a16="http://schemas.microsoft.com/office/drawing/2014/main" id="{6E8002FD-C04E-8646-8606-4C25E7A4F2C8}"/>
              </a:ext>
            </a:extLst>
          </p:cNvPr>
          <p:cNvSpPr txBox="1">
            <a:spLocks/>
          </p:cNvSpPr>
          <p:nvPr/>
        </p:nvSpPr>
        <p:spPr>
          <a:xfrm>
            <a:off x="9481303" y="4646148"/>
            <a:ext cx="240506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Minimum Gap </a:t>
            </a:r>
            <a:r>
              <a:rPr lang="en-AU" sz="1400" dirty="0">
                <a:solidFill>
                  <a:schemeClr val="tx1"/>
                </a:solidFill>
              </a:rPr>
              <a:t>2,0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400" dirty="0">
                <a:solidFill>
                  <a:schemeClr val="tx1"/>
                </a:solidFill>
              </a:rPr>
              <a:t>(operation condition)</a:t>
            </a:r>
            <a:endParaRPr lang="en-AU" sz="1400" b="1" dirty="0">
              <a:solidFill>
                <a:srgbClr val="FF0000"/>
              </a:solidFill>
            </a:endParaRPr>
          </a:p>
        </p:txBody>
      </p:sp>
      <p:cxnSp>
        <p:nvCxnSpPr>
          <p:cNvPr id="40" name="Rak koppling 37">
            <a:extLst>
              <a:ext uri="{FF2B5EF4-FFF2-40B4-BE49-F238E27FC236}">
                <a16:creationId xmlns:a16="http://schemas.microsoft.com/office/drawing/2014/main" id="{5BF488E7-1187-154D-8128-B4C2DE147363}"/>
              </a:ext>
            </a:extLst>
          </p:cNvPr>
          <p:cNvCxnSpPr>
            <a:cxnSpLocks/>
          </p:cNvCxnSpPr>
          <p:nvPr/>
        </p:nvCxnSpPr>
        <p:spPr>
          <a:xfrm>
            <a:off x="8792948" y="4209604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38">
            <a:extLst>
              <a:ext uri="{FF2B5EF4-FFF2-40B4-BE49-F238E27FC236}">
                <a16:creationId xmlns:a16="http://schemas.microsoft.com/office/drawing/2014/main" id="{2235867A-3AFC-5140-9CE2-5919BFBF860E}"/>
              </a:ext>
            </a:extLst>
          </p:cNvPr>
          <p:cNvCxnSpPr>
            <a:cxnSpLocks/>
          </p:cNvCxnSpPr>
          <p:nvPr/>
        </p:nvCxnSpPr>
        <p:spPr>
          <a:xfrm>
            <a:off x="9243062" y="4385350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koppling 39">
            <a:extLst>
              <a:ext uri="{FF2B5EF4-FFF2-40B4-BE49-F238E27FC236}">
                <a16:creationId xmlns:a16="http://schemas.microsoft.com/office/drawing/2014/main" id="{6821BFF1-CCE2-2F4C-B76F-53E1BDC9592A}"/>
              </a:ext>
            </a:extLst>
          </p:cNvPr>
          <p:cNvCxnSpPr>
            <a:cxnSpLocks/>
          </p:cNvCxnSpPr>
          <p:nvPr/>
        </p:nvCxnSpPr>
        <p:spPr>
          <a:xfrm>
            <a:off x="9062833" y="4226726"/>
            <a:ext cx="180229" cy="158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Vänster klammerparentes 40">
            <a:extLst>
              <a:ext uri="{FF2B5EF4-FFF2-40B4-BE49-F238E27FC236}">
                <a16:creationId xmlns:a16="http://schemas.microsoft.com/office/drawing/2014/main" id="{F492DC94-B381-0544-B573-38C006F5390F}"/>
              </a:ext>
            </a:extLst>
          </p:cNvPr>
          <p:cNvSpPr/>
          <p:nvPr/>
        </p:nvSpPr>
        <p:spPr>
          <a:xfrm flipH="1">
            <a:off x="8871765" y="4406299"/>
            <a:ext cx="180000" cy="36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Rak koppling 41">
            <a:extLst>
              <a:ext uri="{FF2B5EF4-FFF2-40B4-BE49-F238E27FC236}">
                <a16:creationId xmlns:a16="http://schemas.microsoft.com/office/drawing/2014/main" id="{087D75AC-88A8-1449-96FD-10F08A0B051F}"/>
              </a:ext>
            </a:extLst>
          </p:cNvPr>
          <p:cNvCxnSpPr>
            <a:cxnSpLocks/>
          </p:cNvCxnSpPr>
          <p:nvPr/>
        </p:nvCxnSpPr>
        <p:spPr>
          <a:xfrm>
            <a:off x="9260519" y="4766299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2">
            <a:extLst>
              <a:ext uri="{FF2B5EF4-FFF2-40B4-BE49-F238E27FC236}">
                <a16:creationId xmlns:a16="http://schemas.microsoft.com/office/drawing/2014/main" id="{3B35A56A-D7E7-E64B-B166-128CEFD41191}"/>
              </a:ext>
            </a:extLst>
          </p:cNvPr>
          <p:cNvCxnSpPr>
            <a:cxnSpLocks/>
          </p:cNvCxnSpPr>
          <p:nvPr/>
        </p:nvCxnSpPr>
        <p:spPr>
          <a:xfrm>
            <a:off x="9068252" y="4580617"/>
            <a:ext cx="192267" cy="185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koppling 43">
            <a:extLst>
              <a:ext uri="{FF2B5EF4-FFF2-40B4-BE49-F238E27FC236}">
                <a16:creationId xmlns:a16="http://schemas.microsoft.com/office/drawing/2014/main" id="{731E5FEF-843E-C142-9A3B-D437BCB094E5}"/>
              </a:ext>
            </a:extLst>
          </p:cNvPr>
          <p:cNvCxnSpPr>
            <a:cxnSpLocks/>
          </p:cNvCxnSpPr>
          <p:nvPr/>
        </p:nvCxnSpPr>
        <p:spPr>
          <a:xfrm>
            <a:off x="8788460" y="4816952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4">
            <a:extLst>
              <a:ext uri="{FF2B5EF4-FFF2-40B4-BE49-F238E27FC236}">
                <a16:creationId xmlns:a16="http://schemas.microsoft.com/office/drawing/2014/main" id="{69BB7D80-9879-604A-8202-C1B3711A04B0}"/>
              </a:ext>
            </a:extLst>
          </p:cNvPr>
          <p:cNvCxnSpPr>
            <a:cxnSpLocks/>
          </p:cNvCxnSpPr>
          <p:nvPr/>
        </p:nvCxnSpPr>
        <p:spPr>
          <a:xfrm>
            <a:off x="9274875" y="5326983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5">
            <a:extLst>
              <a:ext uri="{FF2B5EF4-FFF2-40B4-BE49-F238E27FC236}">
                <a16:creationId xmlns:a16="http://schemas.microsoft.com/office/drawing/2014/main" id="{800C1684-B02F-1943-9058-61ED37102D63}"/>
              </a:ext>
            </a:extLst>
          </p:cNvPr>
          <p:cNvCxnSpPr>
            <a:cxnSpLocks/>
          </p:cNvCxnSpPr>
          <p:nvPr/>
        </p:nvCxnSpPr>
        <p:spPr>
          <a:xfrm>
            <a:off x="9055242" y="4816952"/>
            <a:ext cx="219633" cy="510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DDE1556A-2B68-4497-AB8F-E069A45FA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97007" y="1487055"/>
            <a:ext cx="3476349" cy="1844593"/>
          </a:xfrm>
          <a:prstGeom prst="rect">
            <a:avLst/>
          </a:prstGeom>
        </p:spPr>
      </p:pic>
      <p:sp>
        <p:nvSpPr>
          <p:cNvPr id="27" name="Ellips 24">
            <a:extLst>
              <a:ext uri="{FF2B5EF4-FFF2-40B4-BE49-F238E27FC236}">
                <a16:creationId xmlns:a16="http://schemas.microsoft.com/office/drawing/2014/main" id="{E8A9BB46-CE67-AA49-9C21-DB65683CBBA7}"/>
              </a:ext>
            </a:extLst>
          </p:cNvPr>
          <p:cNvSpPr/>
          <p:nvPr/>
        </p:nvSpPr>
        <p:spPr>
          <a:xfrm>
            <a:off x="368500" y="3131328"/>
            <a:ext cx="827147" cy="225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2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FE7834-073B-4B58-92F4-567F9702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1" y="1296203"/>
            <a:ext cx="2800350" cy="14859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10374783" cy="657339"/>
          </a:xfrm>
        </p:spPr>
        <p:txBody>
          <a:bodyPr/>
          <a:lstStyle/>
          <a:p>
            <a:r>
              <a:rPr lang="en-AU" sz="3200" dirty="0"/>
              <a:t>Tolerance Stacking – Z-direction (Height) Insertion of NBPI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D4D43B-563F-274B-8D07-3941974287EF}"/>
              </a:ext>
            </a:extLst>
          </p:cNvPr>
          <p:cNvSpPr txBox="1">
            <a:spLocks/>
          </p:cNvSpPr>
          <p:nvPr/>
        </p:nvSpPr>
        <p:spPr>
          <a:xfrm>
            <a:off x="1103709" y="951346"/>
            <a:ext cx="9360000" cy="507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As installed (welded)</a:t>
            </a:r>
          </a:p>
        </p:txBody>
      </p:sp>
      <p:sp>
        <p:nvSpPr>
          <p:cNvPr id="8" name="textruta 6">
            <a:extLst>
              <a:ext uri="{FF2B5EF4-FFF2-40B4-BE49-F238E27FC236}">
                <a16:creationId xmlns:a16="http://schemas.microsoft.com/office/drawing/2014/main" id="{2C6F0242-B163-8041-AC56-79E56D09D0D1}"/>
              </a:ext>
            </a:extLst>
          </p:cNvPr>
          <p:cNvSpPr txBox="1"/>
          <p:nvPr/>
        </p:nvSpPr>
        <p:spPr>
          <a:xfrm>
            <a:off x="1612440" y="2816749"/>
            <a:ext cx="227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From ESS-3185128</a:t>
            </a:r>
            <a:br>
              <a:rPr lang="en-AU" sz="1400" b="1" dirty="0">
                <a:solidFill>
                  <a:srgbClr val="00B050"/>
                </a:solidFill>
              </a:rPr>
            </a:br>
            <a:r>
              <a:rPr lang="en-AU" sz="1000" b="1" dirty="0">
                <a:solidFill>
                  <a:srgbClr val="00B050"/>
                </a:solidFill>
              </a:rPr>
              <a:t>Port tube Installation Drawing</a:t>
            </a:r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3AFD047C-9956-CD47-91D5-87B442076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08"/>
          <a:stretch/>
        </p:blipFill>
        <p:spPr>
          <a:xfrm>
            <a:off x="5179350" y="3357268"/>
            <a:ext cx="1444942" cy="1950221"/>
          </a:xfrm>
          <a:prstGeom prst="rect">
            <a:avLst/>
          </a:prstGeom>
        </p:spPr>
      </p:pic>
      <p:sp>
        <p:nvSpPr>
          <p:cNvPr id="12" name="Rektangel 9">
            <a:extLst>
              <a:ext uri="{FF2B5EF4-FFF2-40B4-BE49-F238E27FC236}">
                <a16:creationId xmlns:a16="http://schemas.microsoft.com/office/drawing/2014/main" id="{8B5C7700-027A-CA40-B640-DFDD98130F9F}"/>
              </a:ext>
            </a:extLst>
          </p:cNvPr>
          <p:cNvSpPr/>
          <p:nvPr/>
        </p:nvSpPr>
        <p:spPr>
          <a:xfrm rot="16200000">
            <a:off x="8562372" y="3901456"/>
            <a:ext cx="236162" cy="2481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0">
            <a:extLst>
              <a:ext uri="{FF2B5EF4-FFF2-40B4-BE49-F238E27FC236}">
                <a16:creationId xmlns:a16="http://schemas.microsoft.com/office/drawing/2014/main" id="{DF5F2192-2231-E843-A03D-E294DAEB8B6C}"/>
              </a:ext>
            </a:extLst>
          </p:cNvPr>
          <p:cNvSpPr/>
          <p:nvPr/>
        </p:nvSpPr>
        <p:spPr>
          <a:xfrm rot="16200000">
            <a:off x="8627897" y="4386894"/>
            <a:ext cx="143666" cy="226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1">
            <a:extLst>
              <a:ext uri="{FF2B5EF4-FFF2-40B4-BE49-F238E27FC236}">
                <a16:creationId xmlns:a16="http://schemas.microsoft.com/office/drawing/2014/main" id="{35D36767-C092-E546-A520-8D080B4B671C}"/>
              </a:ext>
            </a:extLst>
          </p:cNvPr>
          <p:cNvSpPr txBox="1"/>
          <p:nvPr/>
        </p:nvSpPr>
        <p:spPr>
          <a:xfrm rot="16200000">
            <a:off x="7325466" y="4437394"/>
            <a:ext cx="220508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50" b="1" dirty="0">
                <a:solidFill>
                  <a:srgbClr val="666666"/>
                </a:solidFill>
              </a:rPr>
              <a:t>(mm) BPCS-Z  0   1  2   3   </a:t>
            </a:r>
          </a:p>
        </p:txBody>
      </p:sp>
      <p:cxnSp>
        <p:nvCxnSpPr>
          <p:cNvPr id="15" name="Rak pilkoppling 12">
            <a:extLst>
              <a:ext uri="{FF2B5EF4-FFF2-40B4-BE49-F238E27FC236}">
                <a16:creationId xmlns:a16="http://schemas.microsoft.com/office/drawing/2014/main" id="{ED6A0F63-EB93-A94C-B00E-6C79BD511594}"/>
              </a:ext>
            </a:extLst>
          </p:cNvPr>
          <p:cNvCxnSpPr>
            <a:cxnSpLocks/>
          </p:cNvCxnSpPr>
          <p:nvPr/>
        </p:nvCxnSpPr>
        <p:spPr>
          <a:xfrm rot="16200000">
            <a:off x="8757587" y="4390138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3">
            <a:extLst>
              <a:ext uri="{FF2B5EF4-FFF2-40B4-BE49-F238E27FC236}">
                <a16:creationId xmlns:a16="http://schemas.microsoft.com/office/drawing/2014/main" id="{F022B9EA-D984-CE4A-992C-9326C3C75B9D}"/>
              </a:ext>
            </a:extLst>
          </p:cNvPr>
          <p:cNvCxnSpPr>
            <a:cxnSpLocks/>
          </p:cNvCxnSpPr>
          <p:nvPr/>
        </p:nvCxnSpPr>
        <p:spPr>
          <a:xfrm rot="16200000">
            <a:off x="8766408" y="420320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4">
            <a:extLst>
              <a:ext uri="{FF2B5EF4-FFF2-40B4-BE49-F238E27FC236}">
                <a16:creationId xmlns:a16="http://schemas.microsoft.com/office/drawing/2014/main" id="{A831E19B-1874-A545-AD8E-4C7E72AF6F3D}"/>
              </a:ext>
            </a:extLst>
          </p:cNvPr>
          <p:cNvCxnSpPr>
            <a:cxnSpLocks/>
          </p:cNvCxnSpPr>
          <p:nvPr/>
        </p:nvCxnSpPr>
        <p:spPr>
          <a:xfrm rot="16200000">
            <a:off x="8766408" y="4023202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5">
            <a:extLst>
              <a:ext uri="{FF2B5EF4-FFF2-40B4-BE49-F238E27FC236}">
                <a16:creationId xmlns:a16="http://schemas.microsoft.com/office/drawing/2014/main" id="{35EE56B9-C89A-4240-B7E8-721BA9F9B6A0}"/>
              </a:ext>
            </a:extLst>
          </p:cNvPr>
          <p:cNvCxnSpPr>
            <a:cxnSpLocks/>
          </p:cNvCxnSpPr>
          <p:nvPr/>
        </p:nvCxnSpPr>
        <p:spPr>
          <a:xfrm rot="16200000">
            <a:off x="8766408" y="3842875"/>
            <a:ext cx="0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18">
            <a:extLst>
              <a:ext uri="{FF2B5EF4-FFF2-40B4-BE49-F238E27FC236}">
                <a16:creationId xmlns:a16="http://schemas.microsoft.com/office/drawing/2014/main" id="{EBDC92FD-C960-1B43-B544-52B7377F5735}"/>
              </a:ext>
            </a:extLst>
          </p:cNvPr>
          <p:cNvCxnSpPr>
            <a:cxnSpLocks/>
          </p:cNvCxnSpPr>
          <p:nvPr/>
        </p:nvCxnSpPr>
        <p:spPr>
          <a:xfrm>
            <a:off x="6653002" y="4149197"/>
            <a:ext cx="40188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19">
            <a:extLst>
              <a:ext uri="{FF2B5EF4-FFF2-40B4-BE49-F238E27FC236}">
                <a16:creationId xmlns:a16="http://schemas.microsoft.com/office/drawing/2014/main" id="{17E7EC37-282C-6440-B100-3D958C2DB088}"/>
              </a:ext>
            </a:extLst>
          </p:cNvPr>
          <p:cNvSpPr txBox="1"/>
          <p:nvPr/>
        </p:nvSpPr>
        <p:spPr>
          <a:xfrm>
            <a:off x="6653002" y="4351522"/>
            <a:ext cx="10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NBPI</a:t>
            </a:r>
            <a:endParaRPr lang="en-AU" sz="1000" b="1" dirty="0">
              <a:solidFill>
                <a:srgbClr val="00B050"/>
              </a:solidFill>
            </a:endParaRPr>
          </a:p>
        </p:txBody>
      </p:sp>
      <p:sp>
        <p:nvSpPr>
          <p:cNvPr id="23" name="textruta 20">
            <a:extLst>
              <a:ext uri="{FF2B5EF4-FFF2-40B4-BE49-F238E27FC236}">
                <a16:creationId xmlns:a16="http://schemas.microsoft.com/office/drawing/2014/main" id="{CB4A43D2-8389-2344-A10F-7EF9D37DEA91}"/>
              </a:ext>
            </a:extLst>
          </p:cNvPr>
          <p:cNvSpPr txBox="1"/>
          <p:nvPr/>
        </p:nvSpPr>
        <p:spPr>
          <a:xfrm>
            <a:off x="6591436" y="3554796"/>
            <a:ext cx="10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Port tube</a:t>
            </a:r>
            <a:endParaRPr lang="en-AU" sz="1000" b="1" dirty="0">
              <a:solidFill>
                <a:srgbClr val="00B050"/>
              </a:solidFill>
            </a:endParaRPr>
          </a:p>
        </p:txBody>
      </p:sp>
      <p:sp>
        <p:nvSpPr>
          <p:cNvPr id="27" name="Ellips 24">
            <a:extLst>
              <a:ext uri="{FF2B5EF4-FFF2-40B4-BE49-F238E27FC236}">
                <a16:creationId xmlns:a16="http://schemas.microsoft.com/office/drawing/2014/main" id="{E8A9BB46-CE67-AA49-9C21-DB65683CBBA7}"/>
              </a:ext>
            </a:extLst>
          </p:cNvPr>
          <p:cNvSpPr/>
          <p:nvPr/>
        </p:nvSpPr>
        <p:spPr>
          <a:xfrm>
            <a:off x="414683" y="2410759"/>
            <a:ext cx="827147" cy="303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pilkoppling 25">
            <a:extLst>
              <a:ext uri="{FF2B5EF4-FFF2-40B4-BE49-F238E27FC236}">
                <a16:creationId xmlns:a16="http://schemas.microsoft.com/office/drawing/2014/main" id="{19EADBE2-A866-F348-B0F4-C68AF87C79F5}"/>
              </a:ext>
            </a:extLst>
          </p:cNvPr>
          <p:cNvCxnSpPr>
            <a:cxnSpLocks/>
          </p:cNvCxnSpPr>
          <p:nvPr/>
        </p:nvCxnSpPr>
        <p:spPr>
          <a:xfrm>
            <a:off x="5329918" y="3944870"/>
            <a:ext cx="2974741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6">
            <a:extLst>
              <a:ext uri="{FF2B5EF4-FFF2-40B4-BE49-F238E27FC236}">
                <a16:creationId xmlns:a16="http://schemas.microsoft.com/office/drawing/2014/main" id="{34564C88-EBB4-1948-A245-41421F337ECA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7054886" y="4149197"/>
            <a:ext cx="629717" cy="40240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7">
            <a:extLst>
              <a:ext uri="{FF2B5EF4-FFF2-40B4-BE49-F238E27FC236}">
                <a16:creationId xmlns:a16="http://schemas.microsoft.com/office/drawing/2014/main" id="{BECE45C8-B9EA-5148-8FD7-50AAE141ECE2}"/>
              </a:ext>
            </a:extLst>
          </p:cNvPr>
          <p:cNvCxnSpPr>
            <a:cxnSpLocks/>
          </p:cNvCxnSpPr>
          <p:nvPr/>
        </p:nvCxnSpPr>
        <p:spPr>
          <a:xfrm>
            <a:off x="7678176" y="4566591"/>
            <a:ext cx="651071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änster klammerparentes 28">
            <a:extLst>
              <a:ext uri="{FF2B5EF4-FFF2-40B4-BE49-F238E27FC236}">
                <a16:creationId xmlns:a16="http://schemas.microsoft.com/office/drawing/2014/main" id="{53A61009-4605-1643-A8AA-9BFA8691C7B9}"/>
              </a:ext>
            </a:extLst>
          </p:cNvPr>
          <p:cNvSpPr/>
          <p:nvPr/>
        </p:nvSpPr>
        <p:spPr>
          <a:xfrm flipH="1">
            <a:off x="7684603" y="3944870"/>
            <a:ext cx="207296" cy="6067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pilkoppling 29">
            <a:extLst>
              <a:ext uri="{FF2B5EF4-FFF2-40B4-BE49-F238E27FC236}">
                <a16:creationId xmlns:a16="http://schemas.microsoft.com/office/drawing/2014/main" id="{197197F7-1B7E-3C46-8F53-0A8B3563DC7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885075" y="3256180"/>
            <a:ext cx="6824" cy="9920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0">
            <a:extLst>
              <a:ext uri="{FF2B5EF4-FFF2-40B4-BE49-F238E27FC236}">
                <a16:creationId xmlns:a16="http://schemas.microsoft.com/office/drawing/2014/main" id="{595C4092-DE38-F044-8B86-1C631348F597}"/>
              </a:ext>
            </a:extLst>
          </p:cNvPr>
          <p:cNvCxnSpPr>
            <a:cxnSpLocks/>
          </p:cNvCxnSpPr>
          <p:nvPr/>
        </p:nvCxnSpPr>
        <p:spPr>
          <a:xfrm>
            <a:off x="7891899" y="3259384"/>
            <a:ext cx="167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atshållare för innehåll 5">
            <a:extLst>
              <a:ext uri="{FF2B5EF4-FFF2-40B4-BE49-F238E27FC236}">
                <a16:creationId xmlns:a16="http://schemas.microsoft.com/office/drawing/2014/main" id="{6A302585-575B-DD49-991F-B56895E65D60}"/>
              </a:ext>
            </a:extLst>
          </p:cNvPr>
          <p:cNvSpPr txBox="1">
            <a:spLocks/>
          </p:cNvSpPr>
          <p:nvPr/>
        </p:nvSpPr>
        <p:spPr>
          <a:xfrm>
            <a:off x="9542878" y="3105498"/>
            <a:ext cx="240506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Nominal Clearance </a:t>
            </a:r>
            <a:r>
              <a:rPr lang="en-AU" sz="1400" dirty="0">
                <a:solidFill>
                  <a:schemeClr val="tx1"/>
                </a:solidFill>
              </a:rPr>
              <a:t>3,5 mm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35" name="Platshållare för innehåll 5">
            <a:extLst>
              <a:ext uri="{FF2B5EF4-FFF2-40B4-BE49-F238E27FC236}">
                <a16:creationId xmlns:a16="http://schemas.microsoft.com/office/drawing/2014/main" id="{54E06FBD-2ED7-934D-961F-05AB5FF063DF}"/>
              </a:ext>
            </a:extLst>
          </p:cNvPr>
          <p:cNvSpPr txBox="1">
            <a:spLocks/>
          </p:cNvSpPr>
          <p:nvPr/>
        </p:nvSpPr>
        <p:spPr>
          <a:xfrm>
            <a:off x="9482166" y="3814503"/>
            <a:ext cx="2844539" cy="472235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Manufacturing Port tube </a:t>
            </a:r>
            <a:r>
              <a:rPr lang="en-AU" sz="1400" dirty="0">
                <a:solidFill>
                  <a:schemeClr val="tx1"/>
                </a:solidFill>
              </a:rPr>
              <a:t>± 1,0 </a:t>
            </a:r>
            <a:r>
              <a:rPr lang="en-AU" sz="1200" dirty="0">
                <a:solidFill>
                  <a:schemeClr val="tx1"/>
                </a:solidFill>
              </a:rPr>
              <a:t>Toward rail</a:t>
            </a:r>
            <a:endParaRPr lang="en-AU" sz="1200" dirty="0">
              <a:solidFill>
                <a:srgbClr val="FF0000"/>
              </a:solidFill>
            </a:endParaRPr>
          </a:p>
        </p:txBody>
      </p:sp>
      <p:cxnSp>
        <p:nvCxnSpPr>
          <p:cNvPr id="36" name="Rak koppling 33">
            <a:extLst>
              <a:ext uri="{FF2B5EF4-FFF2-40B4-BE49-F238E27FC236}">
                <a16:creationId xmlns:a16="http://schemas.microsoft.com/office/drawing/2014/main" id="{AE4E9D76-8203-A844-BAFD-C824D1E5FCF1}"/>
              </a:ext>
            </a:extLst>
          </p:cNvPr>
          <p:cNvCxnSpPr>
            <a:cxnSpLocks/>
          </p:cNvCxnSpPr>
          <p:nvPr/>
        </p:nvCxnSpPr>
        <p:spPr>
          <a:xfrm>
            <a:off x="8847290" y="3969677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latshållare för innehåll 5">
            <a:extLst>
              <a:ext uri="{FF2B5EF4-FFF2-40B4-BE49-F238E27FC236}">
                <a16:creationId xmlns:a16="http://schemas.microsoft.com/office/drawing/2014/main" id="{03620D21-F6D1-294D-B663-61E21F07D3AC}"/>
              </a:ext>
            </a:extLst>
          </p:cNvPr>
          <p:cNvSpPr txBox="1">
            <a:spLocks/>
          </p:cNvSpPr>
          <p:nvPr/>
        </p:nvSpPr>
        <p:spPr>
          <a:xfrm>
            <a:off x="9481303" y="4862570"/>
            <a:ext cx="2537751" cy="29256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Manufacturing NBPI </a:t>
            </a:r>
            <a:r>
              <a:rPr lang="en-AU" sz="1400" dirty="0">
                <a:solidFill>
                  <a:schemeClr val="tx1"/>
                </a:solidFill>
              </a:rPr>
              <a:t>± 0,9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39" name="Platshållare för innehåll 5">
            <a:extLst>
              <a:ext uri="{FF2B5EF4-FFF2-40B4-BE49-F238E27FC236}">
                <a16:creationId xmlns:a16="http://schemas.microsoft.com/office/drawing/2014/main" id="{6E8002FD-C04E-8646-8606-4C25E7A4F2C8}"/>
              </a:ext>
            </a:extLst>
          </p:cNvPr>
          <p:cNvSpPr txBox="1">
            <a:spLocks/>
          </p:cNvSpPr>
          <p:nvPr/>
        </p:nvSpPr>
        <p:spPr>
          <a:xfrm>
            <a:off x="9505891" y="4477176"/>
            <a:ext cx="2405061" cy="53511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Gap </a:t>
            </a:r>
            <a:r>
              <a:rPr lang="en-AU" sz="1400" b="1" dirty="0">
                <a:solidFill>
                  <a:srgbClr val="FF0000"/>
                </a:solidFill>
              </a:rPr>
              <a:t>1,1*</a:t>
            </a:r>
            <a:br>
              <a:rPr lang="en-AU" sz="1400" dirty="0">
                <a:solidFill>
                  <a:schemeClr val="tx1"/>
                </a:solidFill>
              </a:rPr>
            </a:br>
            <a:r>
              <a:rPr lang="en-AU" sz="1200" dirty="0">
                <a:solidFill>
                  <a:schemeClr val="tx1"/>
                </a:solidFill>
              </a:rPr>
              <a:t>(insertion condition)</a:t>
            </a:r>
            <a:endParaRPr lang="en-AU" sz="1200" b="1" dirty="0">
              <a:solidFill>
                <a:srgbClr val="FF0000"/>
              </a:solidFill>
            </a:endParaRPr>
          </a:p>
        </p:txBody>
      </p:sp>
      <p:sp>
        <p:nvSpPr>
          <p:cNvPr id="43" name="Vänster klammerparentes 40">
            <a:extLst>
              <a:ext uri="{FF2B5EF4-FFF2-40B4-BE49-F238E27FC236}">
                <a16:creationId xmlns:a16="http://schemas.microsoft.com/office/drawing/2014/main" id="{F492DC94-B381-0544-B573-38C006F5390F}"/>
              </a:ext>
            </a:extLst>
          </p:cNvPr>
          <p:cNvSpPr/>
          <p:nvPr/>
        </p:nvSpPr>
        <p:spPr>
          <a:xfrm flipH="1">
            <a:off x="8876741" y="4255003"/>
            <a:ext cx="204390" cy="1901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Rak koppling 41">
            <a:extLst>
              <a:ext uri="{FF2B5EF4-FFF2-40B4-BE49-F238E27FC236}">
                <a16:creationId xmlns:a16="http://schemas.microsoft.com/office/drawing/2014/main" id="{087D75AC-88A8-1449-96FD-10F08A0B051F}"/>
              </a:ext>
            </a:extLst>
          </p:cNvPr>
          <p:cNvCxnSpPr>
            <a:cxnSpLocks/>
          </p:cNvCxnSpPr>
          <p:nvPr/>
        </p:nvCxnSpPr>
        <p:spPr>
          <a:xfrm>
            <a:off x="9272993" y="4651348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2">
            <a:extLst>
              <a:ext uri="{FF2B5EF4-FFF2-40B4-BE49-F238E27FC236}">
                <a16:creationId xmlns:a16="http://schemas.microsoft.com/office/drawing/2014/main" id="{3B35A56A-D7E7-E64B-B166-128CEFD41191}"/>
              </a:ext>
            </a:extLst>
          </p:cNvPr>
          <p:cNvCxnSpPr>
            <a:cxnSpLocks/>
          </p:cNvCxnSpPr>
          <p:nvPr/>
        </p:nvCxnSpPr>
        <p:spPr>
          <a:xfrm>
            <a:off x="9078883" y="4185903"/>
            <a:ext cx="192267" cy="185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koppling 43">
            <a:extLst>
              <a:ext uri="{FF2B5EF4-FFF2-40B4-BE49-F238E27FC236}">
                <a16:creationId xmlns:a16="http://schemas.microsoft.com/office/drawing/2014/main" id="{731E5FEF-843E-C142-9A3B-D437BCB094E5}"/>
              </a:ext>
            </a:extLst>
          </p:cNvPr>
          <p:cNvCxnSpPr>
            <a:cxnSpLocks/>
          </p:cNvCxnSpPr>
          <p:nvPr/>
        </p:nvCxnSpPr>
        <p:spPr>
          <a:xfrm>
            <a:off x="8813048" y="4518336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4">
            <a:extLst>
              <a:ext uri="{FF2B5EF4-FFF2-40B4-BE49-F238E27FC236}">
                <a16:creationId xmlns:a16="http://schemas.microsoft.com/office/drawing/2014/main" id="{69BB7D80-9879-604A-8202-C1B3711A04B0}"/>
              </a:ext>
            </a:extLst>
          </p:cNvPr>
          <p:cNvCxnSpPr>
            <a:cxnSpLocks/>
          </p:cNvCxnSpPr>
          <p:nvPr/>
        </p:nvCxnSpPr>
        <p:spPr>
          <a:xfrm>
            <a:off x="9299463" y="5028367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5">
            <a:extLst>
              <a:ext uri="{FF2B5EF4-FFF2-40B4-BE49-F238E27FC236}">
                <a16:creationId xmlns:a16="http://schemas.microsoft.com/office/drawing/2014/main" id="{800C1684-B02F-1943-9058-61ED37102D63}"/>
              </a:ext>
            </a:extLst>
          </p:cNvPr>
          <p:cNvCxnSpPr>
            <a:cxnSpLocks/>
          </p:cNvCxnSpPr>
          <p:nvPr/>
        </p:nvCxnSpPr>
        <p:spPr>
          <a:xfrm>
            <a:off x="9079830" y="4518336"/>
            <a:ext cx="219633" cy="510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B0012998-0857-4AA0-92F9-DB39AAA82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7"/>
          <a:stretch/>
        </p:blipFill>
        <p:spPr>
          <a:xfrm>
            <a:off x="343357" y="3249798"/>
            <a:ext cx="4628697" cy="3156179"/>
          </a:xfrm>
          <a:prstGeom prst="rect">
            <a:avLst/>
          </a:prstGeom>
        </p:spPr>
      </p:pic>
      <p:sp>
        <p:nvSpPr>
          <p:cNvPr id="51" name="Ellips 24">
            <a:extLst>
              <a:ext uri="{FF2B5EF4-FFF2-40B4-BE49-F238E27FC236}">
                <a16:creationId xmlns:a16="http://schemas.microsoft.com/office/drawing/2014/main" id="{981D4667-AC05-4704-AC65-0E8F00D059B2}"/>
              </a:ext>
            </a:extLst>
          </p:cNvPr>
          <p:cNvSpPr/>
          <p:nvPr/>
        </p:nvSpPr>
        <p:spPr>
          <a:xfrm>
            <a:off x="3733901" y="3800742"/>
            <a:ext cx="610196" cy="306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24">
            <a:extLst>
              <a:ext uri="{FF2B5EF4-FFF2-40B4-BE49-F238E27FC236}">
                <a16:creationId xmlns:a16="http://schemas.microsoft.com/office/drawing/2014/main" id="{E4EE36AC-8FCE-4690-83AB-1D7D0F92157B}"/>
              </a:ext>
            </a:extLst>
          </p:cNvPr>
          <p:cNvSpPr/>
          <p:nvPr/>
        </p:nvSpPr>
        <p:spPr>
          <a:xfrm>
            <a:off x="1307342" y="3837291"/>
            <a:ext cx="610196" cy="306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ruta 6">
            <a:extLst>
              <a:ext uri="{FF2B5EF4-FFF2-40B4-BE49-F238E27FC236}">
                <a16:creationId xmlns:a16="http://schemas.microsoft.com/office/drawing/2014/main" id="{3EC4A269-6109-49B4-A807-985F8DBFCB83}"/>
              </a:ext>
            </a:extLst>
          </p:cNvPr>
          <p:cNvSpPr txBox="1"/>
          <p:nvPr/>
        </p:nvSpPr>
        <p:spPr>
          <a:xfrm>
            <a:off x="3120228" y="4873639"/>
            <a:ext cx="227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From ESS-2969343.3</a:t>
            </a:r>
            <a:br>
              <a:rPr lang="en-AU" sz="1400" b="1" dirty="0">
                <a:solidFill>
                  <a:srgbClr val="00B050"/>
                </a:solidFill>
              </a:rPr>
            </a:br>
            <a:r>
              <a:rPr lang="en-AU" sz="1000" b="1" dirty="0">
                <a:solidFill>
                  <a:srgbClr val="00B050"/>
                </a:solidFill>
              </a:rPr>
              <a:t>Port tube functional Drawing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B50E4-7478-084D-BFE8-C49FB5C0E8FA}"/>
              </a:ext>
            </a:extLst>
          </p:cNvPr>
          <p:cNvSpPr txBox="1"/>
          <p:nvPr/>
        </p:nvSpPr>
        <p:spPr>
          <a:xfrm>
            <a:off x="8358397" y="6316337"/>
            <a:ext cx="35607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NBPI = Neutron Beam Port Insert</a:t>
            </a:r>
          </a:p>
        </p:txBody>
      </p:sp>
      <p:sp>
        <p:nvSpPr>
          <p:cNvPr id="50" name="Rektangel 8">
            <a:extLst>
              <a:ext uri="{FF2B5EF4-FFF2-40B4-BE49-F238E27FC236}">
                <a16:creationId xmlns:a16="http://schemas.microsoft.com/office/drawing/2014/main" id="{1EE1557A-7A61-4A31-BA15-73F6DD2764F5}"/>
              </a:ext>
            </a:extLst>
          </p:cNvPr>
          <p:cNvSpPr/>
          <p:nvPr/>
        </p:nvSpPr>
        <p:spPr>
          <a:xfrm rot="16200000">
            <a:off x="8629604" y="4083752"/>
            <a:ext cx="133474" cy="2565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Platshållare för innehåll 5">
            <a:extLst>
              <a:ext uri="{FF2B5EF4-FFF2-40B4-BE49-F238E27FC236}">
                <a16:creationId xmlns:a16="http://schemas.microsoft.com/office/drawing/2014/main" id="{B23CCC83-088A-420C-8394-14A61C6E1F1B}"/>
              </a:ext>
            </a:extLst>
          </p:cNvPr>
          <p:cNvSpPr txBox="1">
            <a:spLocks/>
          </p:cNvSpPr>
          <p:nvPr/>
        </p:nvSpPr>
        <p:spPr>
          <a:xfrm>
            <a:off x="9473292" y="4238401"/>
            <a:ext cx="2844539" cy="25353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Welding / Alignment </a:t>
            </a:r>
            <a:r>
              <a:rPr lang="en-AU" sz="1400" dirty="0">
                <a:solidFill>
                  <a:schemeClr val="tx1"/>
                </a:solidFill>
              </a:rPr>
              <a:t>± 0,5</a:t>
            </a:r>
            <a:endParaRPr lang="en-AU" sz="1400" dirty="0">
              <a:solidFill>
                <a:srgbClr val="FF0000"/>
              </a:solidFill>
            </a:endParaRPr>
          </a:p>
        </p:txBody>
      </p:sp>
      <p:cxnSp>
        <p:nvCxnSpPr>
          <p:cNvPr id="55" name="Rak koppling 37">
            <a:extLst>
              <a:ext uri="{FF2B5EF4-FFF2-40B4-BE49-F238E27FC236}">
                <a16:creationId xmlns:a16="http://schemas.microsoft.com/office/drawing/2014/main" id="{00DDB3E8-684A-4E1E-96E6-CDADE5F59E60}"/>
              </a:ext>
            </a:extLst>
          </p:cNvPr>
          <p:cNvCxnSpPr>
            <a:cxnSpLocks/>
          </p:cNvCxnSpPr>
          <p:nvPr/>
        </p:nvCxnSpPr>
        <p:spPr>
          <a:xfrm>
            <a:off x="9062833" y="4209604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koppling 38">
            <a:extLst>
              <a:ext uri="{FF2B5EF4-FFF2-40B4-BE49-F238E27FC236}">
                <a16:creationId xmlns:a16="http://schemas.microsoft.com/office/drawing/2014/main" id="{188BB06B-291E-4981-B24B-39880E3D537C}"/>
              </a:ext>
            </a:extLst>
          </p:cNvPr>
          <p:cNvCxnSpPr>
            <a:cxnSpLocks/>
          </p:cNvCxnSpPr>
          <p:nvPr/>
        </p:nvCxnSpPr>
        <p:spPr>
          <a:xfrm>
            <a:off x="9512947" y="438535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39">
            <a:extLst>
              <a:ext uri="{FF2B5EF4-FFF2-40B4-BE49-F238E27FC236}">
                <a16:creationId xmlns:a16="http://schemas.microsoft.com/office/drawing/2014/main" id="{B699C37E-D37F-4688-B8A5-E9155ED935BD}"/>
              </a:ext>
            </a:extLst>
          </p:cNvPr>
          <p:cNvCxnSpPr>
            <a:cxnSpLocks/>
            <a:stCxn id="43" idx="1"/>
          </p:cNvCxnSpPr>
          <p:nvPr/>
        </p:nvCxnSpPr>
        <p:spPr>
          <a:xfrm>
            <a:off x="9081131" y="4350054"/>
            <a:ext cx="218332" cy="301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41">
            <a:extLst>
              <a:ext uri="{FF2B5EF4-FFF2-40B4-BE49-F238E27FC236}">
                <a16:creationId xmlns:a16="http://schemas.microsoft.com/office/drawing/2014/main" id="{896B8782-8E08-4602-B627-30A503E5F64B}"/>
              </a:ext>
            </a:extLst>
          </p:cNvPr>
          <p:cNvCxnSpPr>
            <a:cxnSpLocks/>
          </p:cNvCxnSpPr>
          <p:nvPr/>
        </p:nvCxnSpPr>
        <p:spPr>
          <a:xfrm>
            <a:off x="8824596" y="4192062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41">
            <a:extLst>
              <a:ext uri="{FF2B5EF4-FFF2-40B4-BE49-F238E27FC236}">
                <a16:creationId xmlns:a16="http://schemas.microsoft.com/office/drawing/2014/main" id="{3C5420F3-69F0-4E87-AFF5-78F6F35BDF55}"/>
              </a:ext>
            </a:extLst>
          </p:cNvPr>
          <p:cNvCxnSpPr>
            <a:cxnSpLocks/>
          </p:cNvCxnSpPr>
          <p:nvPr/>
        </p:nvCxnSpPr>
        <p:spPr>
          <a:xfrm>
            <a:off x="9272993" y="4371585"/>
            <a:ext cx="269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ruta 39">
            <a:extLst>
              <a:ext uri="{FF2B5EF4-FFF2-40B4-BE49-F238E27FC236}">
                <a16:creationId xmlns:a16="http://schemas.microsoft.com/office/drawing/2014/main" id="{F6F4DCB0-D5FC-4C96-B317-872931E80EDF}"/>
              </a:ext>
            </a:extLst>
          </p:cNvPr>
          <p:cNvSpPr txBox="1"/>
          <p:nvPr/>
        </p:nvSpPr>
        <p:spPr>
          <a:xfrm>
            <a:off x="8556379" y="5519738"/>
            <a:ext cx="332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>
                <a:solidFill>
                  <a:srgbClr val="FF0000"/>
                </a:solidFill>
              </a:rPr>
              <a:t>*</a:t>
            </a:r>
            <a:r>
              <a:rPr lang="en-GB" sz="1400" b="1" dirty="0"/>
              <a:t> </a:t>
            </a:r>
            <a:r>
              <a:rPr lang="en-GB" sz="1400" dirty="0"/>
              <a:t>Minimum gap was agreed to 2,0 mm. This can be solved by lowering the rail and/or the wheel on the NBPI.</a:t>
            </a:r>
          </a:p>
        </p:txBody>
      </p:sp>
    </p:spTree>
    <p:extLst>
      <p:ext uri="{BB962C8B-B14F-4D97-AF65-F5344CB8AC3E}">
        <p14:creationId xmlns:p14="http://schemas.microsoft.com/office/powerpoint/2010/main" val="19906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Final tolerance towards the insert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2021-03-15</a:t>
            </a:fld>
            <a:endParaRPr lang="sv-SE" dirty="0"/>
          </a:p>
        </p:txBody>
      </p:sp>
      <p:sp>
        <p:nvSpPr>
          <p:cNvPr id="7" name="textruta 4">
            <a:extLst>
              <a:ext uri="{FF2B5EF4-FFF2-40B4-BE49-F238E27FC236}">
                <a16:creationId xmlns:a16="http://schemas.microsoft.com/office/drawing/2014/main" id="{1144E6A5-83C6-E249-8705-C2E1CA3E4780}"/>
              </a:ext>
            </a:extLst>
          </p:cNvPr>
          <p:cNvSpPr txBox="1"/>
          <p:nvPr/>
        </p:nvSpPr>
        <p:spPr>
          <a:xfrm>
            <a:off x="615547" y="1314631"/>
            <a:ext cx="770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alignment block in the port tube will be adjusted so the final position of the alignment surface to the insert will be within </a:t>
            </a:r>
            <a:r>
              <a:rPr lang="en-AU" sz="1800" dirty="0">
                <a:solidFill>
                  <a:schemeClr val="tx1"/>
                </a:solidFill>
              </a:rPr>
              <a:t>±</a:t>
            </a:r>
            <a:r>
              <a:rPr lang="en-GB" dirty="0"/>
              <a:t> 0,2 mm in all directions. The insert will always end up at nominal position.</a:t>
            </a:r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131003A0-6C43-B240-AB79-2F1CDA75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7" y="3509835"/>
            <a:ext cx="8696325" cy="15716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1D724B8-13DD-A749-970B-6C9ECB92B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764" y="727583"/>
            <a:ext cx="2428875" cy="2381250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74192B54-6A5E-484E-8148-5A14A3868A5E}"/>
              </a:ext>
            </a:extLst>
          </p:cNvPr>
          <p:cNvSpPr/>
          <p:nvPr/>
        </p:nvSpPr>
        <p:spPr>
          <a:xfrm>
            <a:off x="1892808" y="4217922"/>
            <a:ext cx="475488" cy="224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58DC36ED-A8D8-FC4F-A456-370267A64A77}"/>
              </a:ext>
            </a:extLst>
          </p:cNvPr>
          <p:cNvSpPr/>
          <p:nvPr/>
        </p:nvSpPr>
        <p:spPr>
          <a:xfrm>
            <a:off x="1892808" y="4537676"/>
            <a:ext cx="475488" cy="224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0D68F9D3-BF60-674E-91F6-AE2927275F15}"/>
              </a:ext>
            </a:extLst>
          </p:cNvPr>
          <p:cNvSpPr/>
          <p:nvPr/>
        </p:nvSpPr>
        <p:spPr>
          <a:xfrm>
            <a:off x="1892808" y="3854540"/>
            <a:ext cx="475488" cy="224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730A1991-2000-5B49-A2BC-E8394298BA21}"/>
              </a:ext>
            </a:extLst>
          </p:cNvPr>
          <p:cNvSpPr/>
          <p:nvPr/>
        </p:nvSpPr>
        <p:spPr>
          <a:xfrm>
            <a:off x="8921496" y="4183632"/>
            <a:ext cx="475488" cy="224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tbubbla: rektangel 14">
            <a:extLst>
              <a:ext uri="{FF2B5EF4-FFF2-40B4-BE49-F238E27FC236}">
                <a16:creationId xmlns:a16="http://schemas.microsoft.com/office/drawing/2014/main" id="{4E8FDDB7-31E5-DD48-B12E-28AE0D8F5ADE}"/>
              </a:ext>
            </a:extLst>
          </p:cNvPr>
          <p:cNvSpPr/>
          <p:nvPr/>
        </p:nvSpPr>
        <p:spPr>
          <a:xfrm>
            <a:off x="2368296" y="6042152"/>
            <a:ext cx="758952" cy="338328"/>
          </a:xfrm>
          <a:prstGeom prst="wedgeRectCallout">
            <a:avLst>
              <a:gd name="adj1" fmla="val -83484"/>
              <a:gd name="adj2" fmla="val -448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16" name="Pratbubbla: rektangel 15">
            <a:extLst>
              <a:ext uri="{FF2B5EF4-FFF2-40B4-BE49-F238E27FC236}">
                <a16:creationId xmlns:a16="http://schemas.microsoft.com/office/drawing/2014/main" id="{16F18AA1-5A2A-6F4C-9E46-6F13CA750B69}"/>
              </a:ext>
            </a:extLst>
          </p:cNvPr>
          <p:cNvSpPr/>
          <p:nvPr/>
        </p:nvSpPr>
        <p:spPr>
          <a:xfrm>
            <a:off x="2987040" y="5392642"/>
            <a:ext cx="758952" cy="338328"/>
          </a:xfrm>
          <a:prstGeom prst="wedgeRectCallout">
            <a:avLst>
              <a:gd name="adj1" fmla="val -129267"/>
              <a:gd name="adj2" fmla="val -351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X/Y</a:t>
            </a:r>
          </a:p>
        </p:txBody>
      </p:sp>
      <p:sp>
        <p:nvSpPr>
          <p:cNvPr id="17" name="Pratbubbla: rektangel 16">
            <a:extLst>
              <a:ext uri="{FF2B5EF4-FFF2-40B4-BE49-F238E27FC236}">
                <a16:creationId xmlns:a16="http://schemas.microsoft.com/office/drawing/2014/main" id="{207E9D06-2DFB-064A-A57E-906A27BA72A0}"/>
              </a:ext>
            </a:extLst>
          </p:cNvPr>
          <p:cNvSpPr/>
          <p:nvPr/>
        </p:nvSpPr>
        <p:spPr>
          <a:xfrm>
            <a:off x="2747772" y="3029489"/>
            <a:ext cx="758952" cy="338328"/>
          </a:xfrm>
          <a:prstGeom prst="wedgeRectCallout">
            <a:avLst>
              <a:gd name="adj1" fmla="val -113604"/>
              <a:gd name="adj2" fmla="val 184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18" name="Pratbubbla: rektangel 17">
            <a:extLst>
              <a:ext uri="{FF2B5EF4-FFF2-40B4-BE49-F238E27FC236}">
                <a16:creationId xmlns:a16="http://schemas.microsoft.com/office/drawing/2014/main" id="{69613791-9A28-664B-A72D-9B2382F40837}"/>
              </a:ext>
            </a:extLst>
          </p:cNvPr>
          <p:cNvSpPr/>
          <p:nvPr/>
        </p:nvSpPr>
        <p:spPr>
          <a:xfrm>
            <a:off x="8406764" y="5529968"/>
            <a:ext cx="758952" cy="338328"/>
          </a:xfrm>
          <a:prstGeom prst="wedgeRectCallout">
            <a:avLst>
              <a:gd name="adj1" fmla="val 40613"/>
              <a:gd name="adj2" fmla="val -383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Y/Z</a:t>
            </a:r>
          </a:p>
        </p:txBody>
      </p:sp>
      <p:sp>
        <p:nvSpPr>
          <p:cNvPr id="19" name="textruta 19">
            <a:extLst>
              <a:ext uri="{FF2B5EF4-FFF2-40B4-BE49-F238E27FC236}">
                <a16:creationId xmlns:a16="http://schemas.microsoft.com/office/drawing/2014/main" id="{0324F18B-4B98-794D-A90C-F31FB1A71B20}"/>
              </a:ext>
            </a:extLst>
          </p:cNvPr>
          <p:cNvSpPr txBox="1"/>
          <p:nvPr/>
        </p:nvSpPr>
        <p:spPr>
          <a:xfrm>
            <a:off x="3549586" y="3013987"/>
            <a:ext cx="3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Adjustability range </a:t>
            </a:r>
            <a:r>
              <a:rPr lang="en-AU" sz="1800" dirty="0">
                <a:solidFill>
                  <a:schemeClr val="tx1"/>
                </a:solidFill>
              </a:rPr>
              <a:t>± </a:t>
            </a:r>
            <a:r>
              <a:rPr lang="en-GB" dirty="0"/>
              <a:t>1 mm</a:t>
            </a:r>
          </a:p>
        </p:txBody>
      </p:sp>
      <p:sp>
        <p:nvSpPr>
          <p:cNvPr id="20" name="textruta 20">
            <a:extLst>
              <a:ext uri="{FF2B5EF4-FFF2-40B4-BE49-F238E27FC236}">
                <a16:creationId xmlns:a16="http://schemas.microsoft.com/office/drawing/2014/main" id="{1684BCDD-182A-6C4B-A954-0D0B29026349}"/>
              </a:ext>
            </a:extLst>
          </p:cNvPr>
          <p:cNvSpPr txBox="1"/>
          <p:nvPr/>
        </p:nvSpPr>
        <p:spPr>
          <a:xfrm>
            <a:off x="3127248" y="6221031"/>
            <a:ext cx="3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Adjustability range </a:t>
            </a:r>
            <a:r>
              <a:rPr lang="en-AU" sz="1800" dirty="0">
                <a:solidFill>
                  <a:schemeClr val="tx1"/>
                </a:solidFill>
              </a:rPr>
              <a:t>± </a:t>
            </a:r>
            <a:r>
              <a:rPr lang="en-GB" dirty="0"/>
              <a:t>1 mm</a:t>
            </a:r>
          </a:p>
        </p:txBody>
      </p:sp>
      <p:sp>
        <p:nvSpPr>
          <p:cNvPr id="21" name="textruta 21">
            <a:extLst>
              <a:ext uri="{FF2B5EF4-FFF2-40B4-BE49-F238E27FC236}">
                <a16:creationId xmlns:a16="http://schemas.microsoft.com/office/drawing/2014/main" id="{B0567753-2273-0E40-AC5D-C886BA39F812}"/>
              </a:ext>
            </a:extLst>
          </p:cNvPr>
          <p:cNvSpPr txBox="1"/>
          <p:nvPr/>
        </p:nvSpPr>
        <p:spPr>
          <a:xfrm>
            <a:off x="3871703" y="5361638"/>
            <a:ext cx="366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*Adjustability range </a:t>
            </a:r>
            <a:r>
              <a:rPr lang="en-AU" sz="1800" dirty="0">
                <a:solidFill>
                  <a:schemeClr val="tx1"/>
                </a:solidFill>
              </a:rPr>
              <a:t>± </a:t>
            </a:r>
            <a:r>
              <a:rPr lang="en-GB" dirty="0"/>
              <a:t>1 mm in Y </a:t>
            </a:r>
          </a:p>
          <a:p>
            <a:r>
              <a:rPr lang="en-GB" dirty="0"/>
              <a:t>and +10 mm in X.</a:t>
            </a:r>
          </a:p>
        </p:txBody>
      </p:sp>
      <p:sp>
        <p:nvSpPr>
          <p:cNvPr id="22" name="textruta 22">
            <a:extLst>
              <a:ext uri="{FF2B5EF4-FFF2-40B4-BE49-F238E27FC236}">
                <a16:creationId xmlns:a16="http://schemas.microsoft.com/office/drawing/2014/main" id="{A73D9058-314D-7443-9119-533CB65CC7CA}"/>
              </a:ext>
            </a:extLst>
          </p:cNvPr>
          <p:cNvSpPr txBox="1"/>
          <p:nvPr/>
        </p:nvSpPr>
        <p:spPr>
          <a:xfrm>
            <a:off x="8321040" y="5857486"/>
            <a:ext cx="320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Adjustability range </a:t>
            </a:r>
            <a:r>
              <a:rPr lang="en-AU" sz="1800" dirty="0">
                <a:solidFill>
                  <a:schemeClr val="tx1"/>
                </a:solidFill>
              </a:rPr>
              <a:t>± </a:t>
            </a:r>
            <a:r>
              <a:rPr lang="en-GB" dirty="0"/>
              <a:t>1 mm</a:t>
            </a:r>
          </a:p>
          <a:p>
            <a:r>
              <a:rPr lang="en-GB" dirty="0"/>
              <a:t>in X/Z</a:t>
            </a:r>
          </a:p>
        </p:txBody>
      </p:sp>
    </p:spTree>
    <p:extLst>
      <p:ext uri="{BB962C8B-B14F-4D97-AF65-F5344CB8AC3E}">
        <p14:creationId xmlns:p14="http://schemas.microsoft.com/office/powerpoint/2010/main" val="41483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7691</TotalTime>
  <Words>872</Words>
  <Application>Microsoft Office PowerPoint</Application>
  <PresentationFormat>Bredbild</PresentationFormat>
  <Paragraphs>144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PowerPoint-presentation</vt:lpstr>
      <vt:lpstr>Potential deformation of vessel main cylinder during welding</vt:lpstr>
      <vt:lpstr>X-position of the port tube</vt:lpstr>
      <vt:lpstr>New NBW design</vt:lpstr>
      <vt:lpstr>Tolerance stacking in X-direction (Radial)</vt:lpstr>
      <vt:lpstr>Tolerance stacking – Y-direction (Sideways)</vt:lpstr>
      <vt:lpstr>Tolerance Stacking – Z-direction (Height)</vt:lpstr>
      <vt:lpstr>Tolerance Stacking – Z-direction (Height) Insertion of NBPI</vt:lpstr>
      <vt:lpstr>Final tolerance towards the insert</vt:lpstr>
      <vt:lpstr>NN-bar frame and adapter</vt:lpstr>
      <vt:lpstr>Required work to increase the clearance in X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Svensson</cp:lastModifiedBy>
  <cp:revision>190</cp:revision>
  <cp:lastPrinted>2019-03-08T10:27:30Z</cp:lastPrinted>
  <dcterms:created xsi:type="dcterms:W3CDTF">2020-09-10T05:52:58Z</dcterms:created>
  <dcterms:modified xsi:type="dcterms:W3CDTF">2021-03-15T07:43:26Z</dcterms:modified>
</cp:coreProperties>
</file>