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78" r:id="rId3"/>
    <p:sldId id="300" r:id="rId4"/>
    <p:sldId id="279" r:id="rId5"/>
    <p:sldId id="282" r:id="rId6"/>
    <p:sldId id="298" r:id="rId7"/>
    <p:sldId id="287" r:id="rId8"/>
    <p:sldId id="293" r:id="rId9"/>
    <p:sldId id="27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81" autoAdjust="0"/>
  </p:normalViewPr>
  <p:slideViewPr>
    <p:cSldViewPr snapToGrid="0" snapToObjects="1">
      <p:cViewPr varScale="1">
        <p:scale>
          <a:sx n="100" d="100"/>
          <a:sy n="100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2021-03-12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2021-03-12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4" y="1153621"/>
            <a:ext cx="8978905" cy="2387600"/>
          </a:xfrm>
        </p:spPr>
        <p:txBody>
          <a:bodyPr/>
          <a:lstStyle/>
          <a:p>
            <a:r>
              <a:rPr lang="en-GB" dirty="0"/>
              <a:t>Potential Alternative Welding Sequence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Sara ghatnekar Nilsson, wpm Monolith systems, target division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2021-03-12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555714" cy="545486"/>
          </a:xfrm>
        </p:spPr>
        <p:txBody>
          <a:bodyPr/>
          <a:lstStyle/>
          <a:p>
            <a:r>
              <a:rPr lang="en-GB" sz="4000" dirty="0"/>
              <a:t>Background information and current strategy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sp>
        <p:nvSpPr>
          <p:cNvPr id="12" name="textruta 3">
            <a:extLst>
              <a:ext uri="{FF2B5EF4-FFF2-40B4-BE49-F238E27FC236}">
                <a16:creationId xmlns:a16="http://schemas.microsoft.com/office/drawing/2014/main" id="{B99285BE-AE14-FB49-A795-48EDF40C6205}"/>
              </a:ext>
            </a:extLst>
          </p:cNvPr>
          <p:cNvSpPr txBox="1"/>
          <p:nvPr/>
        </p:nvSpPr>
        <p:spPr>
          <a:xfrm>
            <a:off x="428565" y="1183101"/>
            <a:ext cx="73516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The currently assumed installation schedule is based on all Bottom plates and Port tubes placed around the Vessel before welding starts.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6666"/>
              </a:solidFill>
              <a:latin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This welding strategy is based on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/>
              </a:rPr>
              <a:t>Ensa’s</a:t>
            </a: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 welding feasibility study in which they have taken tube placements, tack-welding and welding sequences into account, as the optimal alternative for highest quality.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6666"/>
              </a:solidFill>
              <a:latin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As a consequence, for this alternative, the welding on site cannot start until all tubes are placed around the Vessel.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The first welding starts in July or later.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No time to do alterations, e.g. tube length, etc.</a:t>
            </a:r>
          </a:p>
        </p:txBody>
      </p:sp>
      <p:pic>
        <p:nvPicPr>
          <p:cNvPr id="15" name="Bildobjekt 16">
            <a:extLst>
              <a:ext uri="{FF2B5EF4-FFF2-40B4-BE49-F238E27FC236}">
                <a16:creationId xmlns:a16="http://schemas.microsoft.com/office/drawing/2014/main" id="{2EFA77D4-70B8-3346-B520-F40B6347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79" y="2478105"/>
            <a:ext cx="4150171" cy="4132127"/>
          </a:xfrm>
          <a:prstGeom prst="rect">
            <a:avLst/>
          </a:prstGeom>
        </p:spPr>
      </p:pic>
      <p:grpSp>
        <p:nvGrpSpPr>
          <p:cNvPr id="16" name="Grupp 26">
            <a:extLst>
              <a:ext uri="{FF2B5EF4-FFF2-40B4-BE49-F238E27FC236}">
                <a16:creationId xmlns:a16="http://schemas.microsoft.com/office/drawing/2014/main" id="{A8EEF8B7-7C29-EE4B-9B83-9E762F0279BE}"/>
              </a:ext>
            </a:extLst>
          </p:cNvPr>
          <p:cNvGrpSpPr/>
          <p:nvPr/>
        </p:nvGrpSpPr>
        <p:grpSpPr>
          <a:xfrm rot="12958019">
            <a:off x="10736421" y="5380806"/>
            <a:ext cx="947808" cy="161284"/>
            <a:chOff x="6412753" y="4137886"/>
            <a:chExt cx="4553065" cy="774772"/>
          </a:xfrm>
        </p:grpSpPr>
        <p:sp>
          <p:nvSpPr>
            <p:cNvPr id="18" name="Rektangel 27">
              <a:extLst>
                <a:ext uri="{FF2B5EF4-FFF2-40B4-BE49-F238E27FC236}">
                  <a16:creationId xmlns:a16="http://schemas.microsoft.com/office/drawing/2014/main" id="{88F616AD-F374-2148-BD48-8CAD18F44B89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ktangel 28">
              <a:extLst>
                <a:ext uri="{FF2B5EF4-FFF2-40B4-BE49-F238E27FC236}">
                  <a16:creationId xmlns:a16="http://schemas.microsoft.com/office/drawing/2014/main" id="{0AECF29A-1F59-5E43-A01A-083FEBFC216F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29">
              <a:extLst>
                <a:ext uri="{FF2B5EF4-FFF2-40B4-BE49-F238E27FC236}">
                  <a16:creationId xmlns:a16="http://schemas.microsoft.com/office/drawing/2014/main" id="{0A61D4E7-1DFB-DC47-9130-C5AB4DC5B721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ktangel 30">
              <a:extLst>
                <a:ext uri="{FF2B5EF4-FFF2-40B4-BE49-F238E27FC236}">
                  <a16:creationId xmlns:a16="http://schemas.microsoft.com/office/drawing/2014/main" id="{F7B9203F-CD74-B847-A2DE-2BCF5F40BE96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ktangel 31">
              <a:extLst>
                <a:ext uri="{FF2B5EF4-FFF2-40B4-BE49-F238E27FC236}">
                  <a16:creationId xmlns:a16="http://schemas.microsoft.com/office/drawing/2014/main" id="{6715FF9A-1AC0-9C41-9BAC-49086CBF72C2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6" name="Grupp 32">
            <a:extLst>
              <a:ext uri="{FF2B5EF4-FFF2-40B4-BE49-F238E27FC236}">
                <a16:creationId xmlns:a16="http://schemas.microsoft.com/office/drawing/2014/main" id="{4C44E452-77B0-0448-AFAE-F7301B567456}"/>
              </a:ext>
            </a:extLst>
          </p:cNvPr>
          <p:cNvGrpSpPr/>
          <p:nvPr/>
        </p:nvGrpSpPr>
        <p:grpSpPr>
          <a:xfrm rot="7899096">
            <a:off x="10521611" y="3287270"/>
            <a:ext cx="947813" cy="161285"/>
            <a:chOff x="6412753" y="4137886"/>
            <a:chExt cx="4553065" cy="774772"/>
          </a:xfrm>
        </p:grpSpPr>
        <p:sp>
          <p:nvSpPr>
            <p:cNvPr id="27" name="Rektangel 33">
              <a:extLst>
                <a:ext uri="{FF2B5EF4-FFF2-40B4-BE49-F238E27FC236}">
                  <a16:creationId xmlns:a16="http://schemas.microsoft.com/office/drawing/2014/main" id="{649C0628-7ACF-A343-90C2-9E5B94D1E096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ktangel 34">
              <a:extLst>
                <a:ext uri="{FF2B5EF4-FFF2-40B4-BE49-F238E27FC236}">
                  <a16:creationId xmlns:a16="http://schemas.microsoft.com/office/drawing/2014/main" id="{1D604C83-5CBB-6245-B671-19FE131597AC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ktangel 35">
              <a:extLst>
                <a:ext uri="{FF2B5EF4-FFF2-40B4-BE49-F238E27FC236}">
                  <a16:creationId xmlns:a16="http://schemas.microsoft.com/office/drawing/2014/main" id="{5816AD0A-533D-D148-B8B2-C4507D3CC7E5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Rektangel 36">
              <a:extLst>
                <a:ext uri="{FF2B5EF4-FFF2-40B4-BE49-F238E27FC236}">
                  <a16:creationId xmlns:a16="http://schemas.microsoft.com/office/drawing/2014/main" id="{519F4C4A-19F6-7A4B-95CE-F84FDEA7B932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Rektangel 37">
              <a:extLst>
                <a:ext uri="{FF2B5EF4-FFF2-40B4-BE49-F238E27FC236}">
                  <a16:creationId xmlns:a16="http://schemas.microsoft.com/office/drawing/2014/main" id="{1CC7A4D6-FD81-8B4F-92D4-A81504415703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Grupp 25">
            <a:extLst>
              <a:ext uri="{FF2B5EF4-FFF2-40B4-BE49-F238E27FC236}">
                <a16:creationId xmlns:a16="http://schemas.microsoft.com/office/drawing/2014/main" id="{CA9D3D03-F03E-C94C-A03A-A1BF5696F6E3}"/>
              </a:ext>
            </a:extLst>
          </p:cNvPr>
          <p:cNvGrpSpPr/>
          <p:nvPr/>
        </p:nvGrpSpPr>
        <p:grpSpPr>
          <a:xfrm rot="19472249">
            <a:off x="8078266" y="5259317"/>
            <a:ext cx="947808" cy="161284"/>
            <a:chOff x="6412753" y="4137886"/>
            <a:chExt cx="4553065" cy="774772"/>
          </a:xfrm>
        </p:grpSpPr>
        <p:sp>
          <p:nvSpPr>
            <p:cNvPr id="33" name="Rektangel 24">
              <a:extLst>
                <a:ext uri="{FF2B5EF4-FFF2-40B4-BE49-F238E27FC236}">
                  <a16:creationId xmlns:a16="http://schemas.microsoft.com/office/drawing/2014/main" id="{A68C2442-9D36-DF4B-80E2-8BDEAC5C3600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23">
              <a:extLst>
                <a:ext uri="{FF2B5EF4-FFF2-40B4-BE49-F238E27FC236}">
                  <a16:creationId xmlns:a16="http://schemas.microsoft.com/office/drawing/2014/main" id="{15BC4F1F-2EE4-714E-BDEF-A7A57A29C59D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ktangel 21">
              <a:extLst>
                <a:ext uri="{FF2B5EF4-FFF2-40B4-BE49-F238E27FC236}">
                  <a16:creationId xmlns:a16="http://schemas.microsoft.com/office/drawing/2014/main" id="{0556D3C1-9302-F44C-98C0-3206DEFF2B69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ktangel 22">
              <a:extLst>
                <a:ext uri="{FF2B5EF4-FFF2-40B4-BE49-F238E27FC236}">
                  <a16:creationId xmlns:a16="http://schemas.microsoft.com/office/drawing/2014/main" id="{E81D67B8-3785-4247-BF72-A97194CDBD52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20">
              <a:extLst>
                <a:ext uri="{FF2B5EF4-FFF2-40B4-BE49-F238E27FC236}">
                  <a16:creationId xmlns:a16="http://schemas.microsoft.com/office/drawing/2014/main" id="{48009B2E-1102-004F-B3DC-066F47C8A950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8" name="Grupp 26">
            <a:extLst>
              <a:ext uri="{FF2B5EF4-FFF2-40B4-BE49-F238E27FC236}">
                <a16:creationId xmlns:a16="http://schemas.microsoft.com/office/drawing/2014/main" id="{E1CD72FA-3242-E04A-8005-B10B7012E22B}"/>
              </a:ext>
            </a:extLst>
          </p:cNvPr>
          <p:cNvGrpSpPr/>
          <p:nvPr/>
        </p:nvGrpSpPr>
        <p:grpSpPr>
          <a:xfrm rot="3531463">
            <a:off x="8680764" y="3065785"/>
            <a:ext cx="947808" cy="161284"/>
            <a:chOff x="6412753" y="4137886"/>
            <a:chExt cx="4553065" cy="774772"/>
          </a:xfrm>
        </p:grpSpPr>
        <p:sp>
          <p:nvSpPr>
            <p:cNvPr id="39" name="Rektangel 27">
              <a:extLst>
                <a:ext uri="{FF2B5EF4-FFF2-40B4-BE49-F238E27FC236}">
                  <a16:creationId xmlns:a16="http://schemas.microsoft.com/office/drawing/2014/main" id="{ACBB5B60-AE34-C84A-8CF3-DB0C262A1495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Rektangel 28">
              <a:extLst>
                <a:ext uri="{FF2B5EF4-FFF2-40B4-BE49-F238E27FC236}">
                  <a16:creationId xmlns:a16="http://schemas.microsoft.com/office/drawing/2014/main" id="{66491DDF-01EB-F646-A80C-AF8FC57B2B74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ktangel 29">
              <a:extLst>
                <a:ext uri="{FF2B5EF4-FFF2-40B4-BE49-F238E27FC236}">
                  <a16:creationId xmlns:a16="http://schemas.microsoft.com/office/drawing/2014/main" id="{21AE57D5-00BF-4446-AEC4-361C01159529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ktangel 30">
              <a:extLst>
                <a:ext uri="{FF2B5EF4-FFF2-40B4-BE49-F238E27FC236}">
                  <a16:creationId xmlns:a16="http://schemas.microsoft.com/office/drawing/2014/main" id="{8C7FF43D-B012-9949-B1FE-0FDA395ED169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ktangel 31">
              <a:extLst>
                <a:ext uri="{FF2B5EF4-FFF2-40B4-BE49-F238E27FC236}">
                  <a16:creationId xmlns:a16="http://schemas.microsoft.com/office/drawing/2014/main" id="{3FB30BF7-CE8B-CF45-A8B3-8E4BC2F2D986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Grupp 32">
            <a:extLst>
              <a:ext uri="{FF2B5EF4-FFF2-40B4-BE49-F238E27FC236}">
                <a16:creationId xmlns:a16="http://schemas.microsoft.com/office/drawing/2014/main" id="{7A90D2C5-DEE0-EB44-98F0-62B7FA1209CE}"/>
              </a:ext>
            </a:extLst>
          </p:cNvPr>
          <p:cNvGrpSpPr/>
          <p:nvPr/>
        </p:nvGrpSpPr>
        <p:grpSpPr>
          <a:xfrm rot="16482944">
            <a:off x="9294005" y="6033105"/>
            <a:ext cx="947808" cy="161284"/>
            <a:chOff x="6412753" y="4137886"/>
            <a:chExt cx="4553065" cy="774772"/>
          </a:xfrm>
        </p:grpSpPr>
        <p:sp>
          <p:nvSpPr>
            <p:cNvPr id="45" name="Rektangel 33">
              <a:extLst>
                <a:ext uri="{FF2B5EF4-FFF2-40B4-BE49-F238E27FC236}">
                  <a16:creationId xmlns:a16="http://schemas.microsoft.com/office/drawing/2014/main" id="{268AAA46-A9BF-8A42-932A-7699E81AB03A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34">
              <a:extLst>
                <a:ext uri="{FF2B5EF4-FFF2-40B4-BE49-F238E27FC236}">
                  <a16:creationId xmlns:a16="http://schemas.microsoft.com/office/drawing/2014/main" id="{ED3C5946-EF84-0C4D-A6B2-9D657BA12F43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ktangel 35">
              <a:extLst>
                <a:ext uri="{FF2B5EF4-FFF2-40B4-BE49-F238E27FC236}">
                  <a16:creationId xmlns:a16="http://schemas.microsoft.com/office/drawing/2014/main" id="{0CD4FEDD-B258-5E44-B410-8775DFE572AF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36">
              <a:extLst>
                <a:ext uri="{FF2B5EF4-FFF2-40B4-BE49-F238E27FC236}">
                  <a16:creationId xmlns:a16="http://schemas.microsoft.com/office/drawing/2014/main" id="{5505172A-82D0-FA43-8B59-ABA617B98AA6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Rektangel 37">
              <a:extLst>
                <a:ext uri="{FF2B5EF4-FFF2-40B4-BE49-F238E27FC236}">
                  <a16:creationId xmlns:a16="http://schemas.microsoft.com/office/drawing/2014/main" id="{2BDAE4AC-107C-1F49-A27C-E1975E282FD7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553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2E0872-7D9F-C645-B06D-13EDDD2B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650" y="1514475"/>
            <a:ext cx="4018820" cy="4887770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sp>
        <p:nvSpPr>
          <p:cNvPr id="12" name="textruta 3">
            <a:extLst>
              <a:ext uri="{FF2B5EF4-FFF2-40B4-BE49-F238E27FC236}">
                <a16:creationId xmlns:a16="http://schemas.microsoft.com/office/drawing/2014/main" id="{B99285BE-AE14-FB49-A795-48EDF40C6205}"/>
              </a:ext>
            </a:extLst>
          </p:cNvPr>
          <p:cNvSpPr txBox="1"/>
          <p:nvPr/>
        </p:nvSpPr>
        <p:spPr>
          <a:xfrm>
            <a:off x="447675" y="1040644"/>
            <a:ext cx="655395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An alternative is to install one/all Bottom plates and start a “full” scale test with three tubes. The benefits are: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Mitigates the risk of overall delays if unforeseen welding distortions occur, and ESS gains know-how on welding tubes to the Vessel.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Potential unknown unknowns might be discovered earlier.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If successful, ESS gains time in the installation schedule.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6666"/>
              </a:solidFill>
              <a:latin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6666"/>
                </a:solidFill>
                <a:latin typeface="Calibri" panose="020F0502020204030204"/>
              </a:rPr>
              <a:t>The most suitable location could be in the North sector, or in the South, since those sectors have ports not yet allocated for any instruments.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9ECA3-8DDC-AB4F-B4C1-BC1ED23AA379}"/>
              </a:ext>
            </a:extLst>
          </p:cNvPr>
          <p:cNvSpPr txBox="1"/>
          <p:nvPr/>
        </p:nvSpPr>
        <p:spPr>
          <a:xfrm>
            <a:off x="11079520" y="202641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B0F0"/>
                </a:solidFill>
              </a:rPr>
              <a:t>N2 - N4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65FF71D-2D88-B249-8EE2-6AD7D09E65C9}"/>
              </a:ext>
            </a:extLst>
          </p:cNvPr>
          <p:cNvSpPr/>
          <p:nvPr/>
        </p:nvSpPr>
        <p:spPr>
          <a:xfrm rot="6231134">
            <a:off x="8680331" y="5588707"/>
            <a:ext cx="444999" cy="4282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C2833-FF35-434F-98E4-6114B1E9982C}"/>
              </a:ext>
            </a:extLst>
          </p:cNvPr>
          <p:cNvSpPr txBox="1"/>
          <p:nvPr/>
        </p:nvSpPr>
        <p:spPr>
          <a:xfrm>
            <a:off x="8179828" y="601430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B0F0"/>
                </a:solidFill>
              </a:rPr>
              <a:t>S8 - S10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EBD717B-FD06-E44B-B93F-69BFD7791D79}"/>
              </a:ext>
            </a:extLst>
          </p:cNvPr>
          <p:cNvSpPr/>
          <p:nvPr/>
        </p:nvSpPr>
        <p:spPr>
          <a:xfrm rot="19166521">
            <a:off x="10928263" y="2387797"/>
            <a:ext cx="444999" cy="36504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5884AF-3B2A-4440-B9CE-82984233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Alternative welding sequence</a:t>
            </a:r>
          </a:p>
        </p:txBody>
      </p:sp>
    </p:spTree>
    <p:extLst>
      <p:ext uri="{BB962C8B-B14F-4D97-AF65-F5344CB8AC3E}">
        <p14:creationId xmlns:p14="http://schemas.microsoft.com/office/powerpoint/2010/main" val="22048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38959"/>
          </a:xfrm>
        </p:spPr>
        <p:txBody>
          <a:bodyPr/>
          <a:lstStyle/>
          <a:p>
            <a:r>
              <a:rPr lang="en-GB" sz="4000" dirty="0"/>
              <a:t>Suggested 3 tubes test welding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14" name="Bildobjekt 16">
            <a:extLst>
              <a:ext uri="{FF2B5EF4-FFF2-40B4-BE49-F238E27FC236}">
                <a16:creationId xmlns:a16="http://schemas.microsoft.com/office/drawing/2014/main" id="{81D0ED37-F60C-8B4A-8DA8-195E8786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47" y="1385444"/>
            <a:ext cx="4942924" cy="4921433"/>
          </a:xfrm>
          <a:prstGeom prst="rect">
            <a:avLst/>
          </a:prstGeom>
        </p:spPr>
      </p:pic>
      <p:sp>
        <p:nvSpPr>
          <p:cNvPr id="41" name="Platshållare för innehåll 5">
            <a:extLst>
              <a:ext uri="{FF2B5EF4-FFF2-40B4-BE49-F238E27FC236}">
                <a16:creationId xmlns:a16="http://schemas.microsoft.com/office/drawing/2014/main" id="{AB72F439-0C84-2A47-8712-7819AD3B3CF5}"/>
              </a:ext>
            </a:extLst>
          </p:cNvPr>
          <p:cNvSpPr txBox="1">
            <a:spLocks/>
          </p:cNvSpPr>
          <p:nvPr/>
        </p:nvSpPr>
        <p:spPr>
          <a:xfrm>
            <a:off x="6276067" y="1404926"/>
            <a:ext cx="5500808" cy="491287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1- Tack-weld Port tubes 1, 2, 3</a:t>
            </a:r>
          </a:p>
          <a:p>
            <a:r>
              <a:rPr lang="en-GB" dirty="0"/>
              <a:t>2- Survey window frame geometry A to E</a:t>
            </a:r>
          </a:p>
          <a:p>
            <a:r>
              <a:rPr lang="en-GB" dirty="0"/>
              <a:t>3- Weld root pass on Port tube 2</a:t>
            </a:r>
          </a:p>
          <a:p>
            <a:r>
              <a:rPr lang="en-GB" dirty="0"/>
              <a:t>4- Survey window frame geometry A to E</a:t>
            </a:r>
          </a:p>
          <a:p>
            <a:r>
              <a:rPr lang="en-GB" dirty="0"/>
              <a:t>5- Weld up to 5mm on Port tube 2</a:t>
            </a:r>
          </a:p>
          <a:p>
            <a:r>
              <a:rPr lang="en-GB" dirty="0"/>
              <a:t>6- Survey window frame geometry A to E</a:t>
            </a:r>
          </a:p>
          <a:p>
            <a:r>
              <a:rPr lang="en-GB" dirty="0"/>
              <a:t>7- Weld up to 8mm on Port tube 2</a:t>
            </a:r>
          </a:p>
          <a:p>
            <a:r>
              <a:rPr lang="en-GB" dirty="0"/>
              <a:t>8- Survey window frame geometry A to E</a:t>
            </a:r>
          </a:p>
          <a:p>
            <a:endParaRPr lang="en-GB" dirty="0"/>
          </a:p>
          <a:p>
            <a:r>
              <a:rPr lang="en-GB" dirty="0"/>
              <a:t>If any surveying session indicate any considerable window frame distortions, then the test will be stopped.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6" name="Ellips 44">
            <a:extLst>
              <a:ext uri="{FF2B5EF4-FFF2-40B4-BE49-F238E27FC236}">
                <a16:creationId xmlns:a16="http://schemas.microsoft.com/office/drawing/2014/main" id="{BCD6E106-0A21-BD44-BC8F-43C450A7D48A}"/>
              </a:ext>
            </a:extLst>
          </p:cNvPr>
          <p:cNvSpPr/>
          <p:nvPr/>
        </p:nvSpPr>
        <p:spPr>
          <a:xfrm>
            <a:off x="4284655" y="4730616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9D5A6-582E-634A-B5C0-E1A79B57D7A9}"/>
              </a:ext>
            </a:extLst>
          </p:cNvPr>
          <p:cNvGrpSpPr/>
          <p:nvPr/>
        </p:nvGrpSpPr>
        <p:grpSpPr>
          <a:xfrm rot="11527104">
            <a:off x="4621901" y="1882608"/>
            <a:ext cx="616550" cy="1341231"/>
            <a:chOff x="1968756" y="4961957"/>
            <a:chExt cx="616550" cy="1341231"/>
          </a:xfrm>
        </p:grpSpPr>
        <p:grpSp>
          <p:nvGrpSpPr>
            <p:cNvPr id="15" name="Grupp 25">
              <a:extLst>
                <a:ext uri="{FF2B5EF4-FFF2-40B4-BE49-F238E27FC236}">
                  <a16:creationId xmlns:a16="http://schemas.microsoft.com/office/drawing/2014/main" id="{E098D88E-929E-104A-AF51-4BE82E03EDF9}"/>
                </a:ext>
              </a:extLst>
            </p:cNvPr>
            <p:cNvGrpSpPr/>
            <p:nvPr/>
          </p:nvGrpSpPr>
          <p:grpSpPr>
            <a:xfrm rot="18342162">
              <a:off x="1781440" y="5549878"/>
              <a:ext cx="1128855" cy="192092"/>
              <a:chOff x="6412753" y="4137886"/>
              <a:chExt cx="4553065" cy="774772"/>
            </a:xfrm>
          </p:grpSpPr>
          <p:sp>
            <p:nvSpPr>
              <p:cNvPr id="16" name="Rektangel 24">
                <a:extLst>
                  <a:ext uri="{FF2B5EF4-FFF2-40B4-BE49-F238E27FC236}">
                    <a16:creationId xmlns:a16="http://schemas.microsoft.com/office/drawing/2014/main" id="{FD2FB04A-F102-6D4E-9E63-9B091198E1D7}"/>
                  </a:ext>
                </a:extLst>
              </p:cNvPr>
              <p:cNvSpPr/>
              <p:nvPr/>
            </p:nvSpPr>
            <p:spPr>
              <a:xfrm>
                <a:off x="10363199" y="4338919"/>
                <a:ext cx="602619" cy="3824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23">
                <a:extLst>
                  <a:ext uri="{FF2B5EF4-FFF2-40B4-BE49-F238E27FC236}">
                    <a16:creationId xmlns:a16="http://schemas.microsoft.com/office/drawing/2014/main" id="{306183C5-AC49-4C42-A5ED-226BAB03BD24}"/>
                  </a:ext>
                </a:extLst>
              </p:cNvPr>
              <p:cNvSpPr/>
              <p:nvPr/>
            </p:nvSpPr>
            <p:spPr>
              <a:xfrm>
                <a:off x="9502588" y="4329951"/>
                <a:ext cx="1368612" cy="4153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21">
                <a:extLst>
                  <a:ext uri="{FF2B5EF4-FFF2-40B4-BE49-F238E27FC236}">
                    <a16:creationId xmlns:a16="http://schemas.microsoft.com/office/drawing/2014/main" id="{FB55E16F-686F-694A-8709-5607F388B370}"/>
                  </a:ext>
                </a:extLst>
              </p:cNvPr>
              <p:cNvSpPr/>
              <p:nvPr/>
            </p:nvSpPr>
            <p:spPr>
              <a:xfrm>
                <a:off x="6705814" y="4215497"/>
                <a:ext cx="806610" cy="62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22">
                <a:extLst>
                  <a:ext uri="{FF2B5EF4-FFF2-40B4-BE49-F238E27FC236}">
                    <a16:creationId xmlns:a16="http://schemas.microsoft.com/office/drawing/2014/main" id="{57E9554A-7A28-8A40-99F9-E510C17721C0}"/>
                  </a:ext>
                </a:extLst>
              </p:cNvPr>
              <p:cNvSpPr/>
              <p:nvPr/>
            </p:nvSpPr>
            <p:spPr>
              <a:xfrm>
                <a:off x="6525120" y="4279152"/>
                <a:ext cx="3120903" cy="4960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0">
                <a:extLst>
                  <a:ext uri="{FF2B5EF4-FFF2-40B4-BE49-F238E27FC236}">
                    <a16:creationId xmlns:a16="http://schemas.microsoft.com/office/drawing/2014/main" id="{0BE44703-4103-A94E-A99D-0EEB9EE94A63}"/>
                  </a:ext>
                </a:extLst>
              </p:cNvPr>
              <p:cNvSpPr/>
              <p:nvPr/>
            </p:nvSpPr>
            <p:spPr>
              <a:xfrm>
                <a:off x="6412753" y="4137886"/>
                <a:ext cx="203200" cy="7747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9" name="Grupp 26">
              <a:extLst>
                <a:ext uri="{FF2B5EF4-FFF2-40B4-BE49-F238E27FC236}">
                  <a16:creationId xmlns:a16="http://schemas.microsoft.com/office/drawing/2014/main" id="{D2EE5987-5B84-6644-803B-ACA1DEDD8FA4}"/>
                </a:ext>
              </a:extLst>
            </p:cNvPr>
            <p:cNvGrpSpPr/>
            <p:nvPr/>
          </p:nvGrpSpPr>
          <p:grpSpPr>
            <a:xfrm rot="18742205">
              <a:off x="1611337" y="5430339"/>
              <a:ext cx="1128855" cy="192092"/>
              <a:chOff x="6412753" y="4137886"/>
              <a:chExt cx="4553065" cy="774772"/>
            </a:xfrm>
          </p:grpSpPr>
          <p:sp>
            <p:nvSpPr>
              <p:cNvPr id="30" name="Rektangel 27">
                <a:extLst>
                  <a:ext uri="{FF2B5EF4-FFF2-40B4-BE49-F238E27FC236}">
                    <a16:creationId xmlns:a16="http://schemas.microsoft.com/office/drawing/2014/main" id="{B434BBAC-829F-9440-9554-F150E2E9AE26}"/>
                  </a:ext>
                </a:extLst>
              </p:cNvPr>
              <p:cNvSpPr/>
              <p:nvPr/>
            </p:nvSpPr>
            <p:spPr>
              <a:xfrm>
                <a:off x="10363199" y="4338919"/>
                <a:ext cx="602619" cy="3824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28">
                <a:extLst>
                  <a:ext uri="{FF2B5EF4-FFF2-40B4-BE49-F238E27FC236}">
                    <a16:creationId xmlns:a16="http://schemas.microsoft.com/office/drawing/2014/main" id="{B4E1E8E5-4863-B641-A386-4BBEEBDC366C}"/>
                  </a:ext>
                </a:extLst>
              </p:cNvPr>
              <p:cNvSpPr/>
              <p:nvPr/>
            </p:nvSpPr>
            <p:spPr>
              <a:xfrm>
                <a:off x="9502588" y="4329951"/>
                <a:ext cx="1368612" cy="4153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29">
                <a:extLst>
                  <a:ext uri="{FF2B5EF4-FFF2-40B4-BE49-F238E27FC236}">
                    <a16:creationId xmlns:a16="http://schemas.microsoft.com/office/drawing/2014/main" id="{3FE9432D-25F9-CB4E-8E1D-071EB0A89FE3}"/>
                  </a:ext>
                </a:extLst>
              </p:cNvPr>
              <p:cNvSpPr/>
              <p:nvPr/>
            </p:nvSpPr>
            <p:spPr>
              <a:xfrm>
                <a:off x="6705814" y="4215497"/>
                <a:ext cx="806610" cy="62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0">
                <a:extLst>
                  <a:ext uri="{FF2B5EF4-FFF2-40B4-BE49-F238E27FC236}">
                    <a16:creationId xmlns:a16="http://schemas.microsoft.com/office/drawing/2014/main" id="{ADA5ED56-E3B8-C548-818F-196CF286E0F7}"/>
                  </a:ext>
                </a:extLst>
              </p:cNvPr>
              <p:cNvSpPr/>
              <p:nvPr/>
            </p:nvSpPr>
            <p:spPr>
              <a:xfrm>
                <a:off x="6525120" y="4279152"/>
                <a:ext cx="3120903" cy="4960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1">
                <a:extLst>
                  <a:ext uri="{FF2B5EF4-FFF2-40B4-BE49-F238E27FC236}">
                    <a16:creationId xmlns:a16="http://schemas.microsoft.com/office/drawing/2014/main" id="{1943340C-EDB9-BD47-A41E-BBDA789939E3}"/>
                  </a:ext>
                </a:extLst>
              </p:cNvPr>
              <p:cNvSpPr/>
              <p:nvPr/>
            </p:nvSpPr>
            <p:spPr>
              <a:xfrm>
                <a:off x="6412753" y="4137886"/>
                <a:ext cx="203200" cy="7747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Grupp 32">
              <a:extLst>
                <a:ext uri="{FF2B5EF4-FFF2-40B4-BE49-F238E27FC236}">
                  <a16:creationId xmlns:a16="http://schemas.microsoft.com/office/drawing/2014/main" id="{52F961AA-2C45-2F44-BB31-C0799A68840C}"/>
                </a:ext>
              </a:extLst>
            </p:cNvPr>
            <p:cNvGrpSpPr/>
            <p:nvPr/>
          </p:nvGrpSpPr>
          <p:grpSpPr>
            <a:xfrm rot="17982629">
              <a:off x="1924832" y="5642715"/>
              <a:ext cx="1128855" cy="192092"/>
              <a:chOff x="6412753" y="4137886"/>
              <a:chExt cx="4553065" cy="774772"/>
            </a:xfrm>
          </p:grpSpPr>
          <p:sp>
            <p:nvSpPr>
              <p:cNvPr id="36" name="Rektangel 33">
                <a:extLst>
                  <a:ext uri="{FF2B5EF4-FFF2-40B4-BE49-F238E27FC236}">
                    <a16:creationId xmlns:a16="http://schemas.microsoft.com/office/drawing/2014/main" id="{1752E453-2D6D-FD40-9584-24C310195C8E}"/>
                  </a:ext>
                </a:extLst>
              </p:cNvPr>
              <p:cNvSpPr/>
              <p:nvPr/>
            </p:nvSpPr>
            <p:spPr>
              <a:xfrm>
                <a:off x="10363199" y="4338919"/>
                <a:ext cx="602619" cy="3824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4">
                <a:extLst>
                  <a:ext uri="{FF2B5EF4-FFF2-40B4-BE49-F238E27FC236}">
                    <a16:creationId xmlns:a16="http://schemas.microsoft.com/office/drawing/2014/main" id="{164CBE2D-AF7C-B749-A6B8-003C913C8D77}"/>
                  </a:ext>
                </a:extLst>
              </p:cNvPr>
              <p:cNvSpPr/>
              <p:nvPr/>
            </p:nvSpPr>
            <p:spPr>
              <a:xfrm>
                <a:off x="9502588" y="4329951"/>
                <a:ext cx="1368612" cy="4153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5">
                <a:extLst>
                  <a:ext uri="{FF2B5EF4-FFF2-40B4-BE49-F238E27FC236}">
                    <a16:creationId xmlns:a16="http://schemas.microsoft.com/office/drawing/2014/main" id="{2B1D98E2-A751-5149-AAAA-46716BD428F6}"/>
                  </a:ext>
                </a:extLst>
              </p:cNvPr>
              <p:cNvSpPr/>
              <p:nvPr/>
            </p:nvSpPr>
            <p:spPr>
              <a:xfrm>
                <a:off x="6705814" y="4215497"/>
                <a:ext cx="806610" cy="62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6">
                <a:extLst>
                  <a:ext uri="{FF2B5EF4-FFF2-40B4-BE49-F238E27FC236}">
                    <a16:creationId xmlns:a16="http://schemas.microsoft.com/office/drawing/2014/main" id="{F261AAD4-BCAD-B64C-BB45-C6A5463C8291}"/>
                  </a:ext>
                </a:extLst>
              </p:cNvPr>
              <p:cNvSpPr/>
              <p:nvPr/>
            </p:nvSpPr>
            <p:spPr>
              <a:xfrm>
                <a:off x="6525120" y="4279152"/>
                <a:ext cx="3120903" cy="4960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7">
                <a:extLst>
                  <a:ext uri="{FF2B5EF4-FFF2-40B4-BE49-F238E27FC236}">
                    <a16:creationId xmlns:a16="http://schemas.microsoft.com/office/drawing/2014/main" id="{359D5CDD-79FB-274C-8D24-E664AA653BF5}"/>
                  </a:ext>
                </a:extLst>
              </p:cNvPr>
              <p:cNvSpPr/>
              <p:nvPr/>
            </p:nvSpPr>
            <p:spPr>
              <a:xfrm>
                <a:off x="6412753" y="4137886"/>
                <a:ext cx="203200" cy="7747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2" name="Ellips 39">
              <a:extLst>
                <a:ext uri="{FF2B5EF4-FFF2-40B4-BE49-F238E27FC236}">
                  <a16:creationId xmlns:a16="http://schemas.microsoft.com/office/drawing/2014/main" id="{89FA8A87-F0B6-1E41-BE04-BF9599AB57C3}"/>
                </a:ext>
              </a:extLst>
            </p:cNvPr>
            <p:cNvSpPr/>
            <p:nvPr/>
          </p:nvSpPr>
          <p:spPr>
            <a:xfrm rot="10471899">
              <a:off x="1968756" y="5454213"/>
              <a:ext cx="216000" cy="214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Ellips 40">
              <a:extLst>
                <a:ext uri="{FF2B5EF4-FFF2-40B4-BE49-F238E27FC236}">
                  <a16:creationId xmlns:a16="http://schemas.microsoft.com/office/drawing/2014/main" id="{8F59874D-55CF-8743-BED4-9307BDAD574A}"/>
                </a:ext>
              </a:extLst>
            </p:cNvPr>
            <p:cNvSpPr/>
            <p:nvPr/>
          </p:nvSpPr>
          <p:spPr>
            <a:xfrm rot="10592367">
              <a:off x="2155728" y="5623434"/>
              <a:ext cx="216000" cy="2146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Ellips 41">
              <a:extLst>
                <a:ext uri="{FF2B5EF4-FFF2-40B4-BE49-F238E27FC236}">
                  <a16:creationId xmlns:a16="http://schemas.microsoft.com/office/drawing/2014/main" id="{E56197D8-6FED-C54A-9A15-EE5F66707888}"/>
                </a:ext>
              </a:extLst>
            </p:cNvPr>
            <p:cNvSpPr/>
            <p:nvPr/>
          </p:nvSpPr>
          <p:spPr>
            <a:xfrm rot="10226596">
              <a:off x="2364639" y="5758498"/>
              <a:ext cx="216000" cy="214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48" name="Ellips 47">
            <a:extLst>
              <a:ext uri="{FF2B5EF4-FFF2-40B4-BE49-F238E27FC236}">
                <a16:creationId xmlns:a16="http://schemas.microsoft.com/office/drawing/2014/main" id="{BCB69FD2-D535-9A40-8418-859DCE92A5E2}"/>
              </a:ext>
            </a:extLst>
          </p:cNvPr>
          <p:cNvSpPr/>
          <p:nvPr/>
        </p:nvSpPr>
        <p:spPr>
          <a:xfrm>
            <a:off x="2322043" y="4649616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5E230374-454A-104A-8751-060A1853146C}"/>
              </a:ext>
            </a:extLst>
          </p:cNvPr>
          <p:cNvSpPr/>
          <p:nvPr/>
        </p:nvSpPr>
        <p:spPr>
          <a:xfrm>
            <a:off x="2403043" y="282590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0" name="Ellips 42">
            <a:extLst>
              <a:ext uri="{FF2B5EF4-FFF2-40B4-BE49-F238E27FC236}">
                <a16:creationId xmlns:a16="http://schemas.microsoft.com/office/drawing/2014/main" id="{74415657-C72A-CC48-B31E-503A2400D297}"/>
              </a:ext>
            </a:extLst>
          </p:cNvPr>
          <p:cNvSpPr/>
          <p:nvPr/>
        </p:nvSpPr>
        <p:spPr>
          <a:xfrm rot="1621359">
            <a:off x="4198974" y="264114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Ellips 45">
            <a:extLst>
              <a:ext uri="{FF2B5EF4-FFF2-40B4-BE49-F238E27FC236}">
                <a16:creationId xmlns:a16="http://schemas.microsoft.com/office/drawing/2014/main" id="{2C21B435-3012-5646-A236-2A8547A17BCB}"/>
              </a:ext>
            </a:extLst>
          </p:cNvPr>
          <p:cNvSpPr/>
          <p:nvPr/>
        </p:nvSpPr>
        <p:spPr>
          <a:xfrm rot="1621359">
            <a:off x="4534340" y="3027440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21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75E38D-CE25-2A4F-9D00-426489D2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9" y="1125637"/>
            <a:ext cx="3511907" cy="260452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17076"/>
          </a:xfrm>
        </p:spPr>
        <p:txBody>
          <a:bodyPr/>
          <a:lstStyle/>
          <a:p>
            <a:r>
              <a:rPr lang="en-GB" sz="4000" dirty="0"/>
              <a:t>Suggested 3 tubes test welding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4136F-2E20-6F4C-A113-0D1EC74DF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" y="1130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2F6414-DF4D-4242-AFC3-86CB847B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280" y="17689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554F3-E8E2-7242-A62A-D525CA91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226" y="2286000"/>
            <a:ext cx="88972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304F7-D1C0-6845-880C-0DCC74A01F30}"/>
              </a:ext>
            </a:extLst>
          </p:cNvPr>
          <p:cNvSpPr txBox="1"/>
          <p:nvPr/>
        </p:nvSpPr>
        <p:spPr>
          <a:xfrm>
            <a:off x="2659245" y="1659089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Baseplate (installed)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D6E321-6652-AE42-90FC-3CCFA7596855}"/>
              </a:ext>
            </a:extLst>
          </p:cNvPr>
          <p:cNvSpPr txBox="1"/>
          <p:nvPr/>
        </p:nvSpPr>
        <p:spPr>
          <a:xfrm>
            <a:off x="2562528" y="2390213"/>
            <a:ext cx="195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Bottom plate (support for tubes, 4 in total)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43BF61-406F-3342-87ED-928FC15ECCF7}"/>
              </a:ext>
            </a:extLst>
          </p:cNvPr>
          <p:cNvCxnSpPr>
            <a:stCxn id="8" idx="1"/>
          </p:cNvCxnSpPr>
          <p:nvPr/>
        </p:nvCxnSpPr>
        <p:spPr>
          <a:xfrm flipH="1">
            <a:off x="2253937" y="1843755"/>
            <a:ext cx="405308" cy="23119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F5CB0A-6614-1A40-894D-84C7C8EB0E42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1969316" y="2507602"/>
            <a:ext cx="593212" cy="34427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2A5AA5F-3FFA-4849-9547-654666833663}"/>
              </a:ext>
            </a:extLst>
          </p:cNvPr>
          <p:cNvSpPr txBox="1"/>
          <p:nvPr/>
        </p:nvSpPr>
        <p:spPr>
          <a:xfrm>
            <a:off x="9424051" y="2583995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3 tubes in place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272885-E8ED-6948-8680-772B6EADC919}"/>
              </a:ext>
            </a:extLst>
          </p:cNvPr>
          <p:cNvSpPr txBox="1"/>
          <p:nvPr/>
        </p:nvSpPr>
        <p:spPr>
          <a:xfrm>
            <a:off x="6600154" y="5320020"/>
            <a:ext cx="347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66666"/>
                </a:solidFill>
              </a:rPr>
              <a:t>3 tubes in place (view from inside of the Monolith Vessel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9ED8D1-F96D-2246-B916-4DC6F0FD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76" y="1300129"/>
            <a:ext cx="4260384" cy="2483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56665-3BBA-244A-A07E-00D61950F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4042843"/>
            <a:ext cx="4206612" cy="24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38959"/>
          </a:xfrm>
        </p:spPr>
        <p:txBody>
          <a:bodyPr/>
          <a:lstStyle/>
          <a:p>
            <a:r>
              <a:rPr lang="en-GB" sz="4000" dirty="0"/>
              <a:t>Alternative is to do a 6 tubes test welding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14" name="Bildobjekt 16">
            <a:extLst>
              <a:ext uri="{FF2B5EF4-FFF2-40B4-BE49-F238E27FC236}">
                <a16:creationId xmlns:a16="http://schemas.microsoft.com/office/drawing/2014/main" id="{81D0ED37-F60C-8B4A-8DA8-195E8786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47" y="1252094"/>
            <a:ext cx="4942924" cy="4921433"/>
          </a:xfrm>
          <a:prstGeom prst="rect">
            <a:avLst/>
          </a:prstGeom>
        </p:spPr>
      </p:pic>
      <p:sp>
        <p:nvSpPr>
          <p:cNvPr id="41" name="Platshållare för innehåll 5">
            <a:extLst>
              <a:ext uri="{FF2B5EF4-FFF2-40B4-BE49-F238E27FC236}">
                <a16:creationId xmlns:a16="http://schemas.microsoft.com/office/drawing/2014/main" id="{AB72F439-0C84-2A47-8712-7819AD3B3CF5}"/>
              </a:ext>
            </a:extLst>
          </p:cNvPr>
          <p:cNvSpPr txBox="1">
            <a:spLocks/>
          </p:cNvSpPr>
          <p:nvPr/>
        </p:nvSpPr>
        <p:spPr>
          <a:xfrm>
            <a:off x="6276067" y="1404926"/>
            <a:ext cx="5500808" cy="491287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1- Tack-weld Port tubes 1 - 6</a:t>
            </a:r>
          </a:p>
          <a:p>
            <a:r>
              <a:rPr lang="en-GB" dirty="0"/>
              <a:t>2- Survey window frame geometry A to F</a:t>
            </a:r>
          </a:p>
          <a:p>
            <a:r>
              <a:rPr lang="en-GB" dirty="0"/>
              <a:t>3- Weld root pass on Port tube 2 and 5</a:t>
            </a:r>
          </a:p>
          <a:p>
            <a:r>
              <a:rPr lang="en-GB" dirty="0"/>
              <a:t>4- Survey window frame geometry A to F</a:t>
            </a:r>
          </a:p>
          <a:p>
            <a:r>
              <a:rPr lang="en-GB" dirty="0"/>
              <a:t>5- Weld up to 5mm on Port tube 2 and 5</a:t>
            </a:r>
          </a:p>
          <a:p>
            <a:r>
              <a:rPr lang="en-GB" dirty="0"/>
              <a:t>6- Survey window frame geometry A to F</a:t>
            </a:r>
          </a:p>
          <a:p>
            <a:r>
              <a:rPr lang="en-GB" dirty="0"/>
              <a:t>7- Weld up to 8mm on Port tube 2 and 5</a:t>
            </a:r>
          </a:p>
          <a:p>
            <a:r>
              <a:rPr lang="en-GB" dirty="0"/>
              <a:t>8- Survey window frame geometry A to F</a:t>
            </a:r>
          </a:p>
          <a:p>
            <a:endParaRPr lang="en-GB" dirty="0"/>
          </a:p>
          <a:p>
            <a:r>
              <a:rPr lang="en-GB" dirty="0"/>
              <a:t>If any surveying session indicate any considerable window frame distortions, then the test will be stopped.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6" name="Ellips 44">
            <a:extLst>
              <a:ext uri="{FF2B5EF4-FFF2-40B4-BE49-F238E27FC236}">
                <a16:creationId xmlns:a16="http://schemas.microsoft.com/office/drawing/2014/main" id="{BCD6E106-0A21-BD44-BC8F-43C450A7D48A}"/>
              </a:ext>
            </a:extLst>
          </p:cNvPr>
          <p:cNvSpPr/>
          <p:nvPr/>
        </p:nvSpPr>
        <p:spPr>
          <a:xfrm>
            <a:off x="4284655" y="4597266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9D5A6-582E-634A-B5C0-E1A79B57D7A9}"/>
              </a:ext>
            </a:extLst>
          </p:cNvPr>
          <p:cNvGrpSpPr/>
          <p:nvPr/>
        </p:nvGrpSpPr>
        <p:grpSpPr>
          <a:xfrm rot="11527104">
            <a:off x="4621901" y="1749258"/>
            <a:ext cx="616550" cy="1341231"/>
            <a:chOff x="1968756" y="4961957"/>
            <a:chExt cx="616550" cy="1341231"/>
          </a:xfrm>
        </p:grpSpPr>
        <p:grpSp>
          <p:nvGrpSpPr>
            <p:cNvPr id="15" name="Grupp 25">
              <a:extLst>
                <a:ext uri="{FF2B5EF4-FFF2-40B4-BE49-F238E27FC236}">
                  <a16:creationId xmlns:a16="http://schemas.microsoft.com/office/drawing/2014/main" id="{E098D88E-929E-104A-AF51-4BE82E03EDF9}"/>
                </a:ext>
              </a:extLst>
            </p:cNvPr>
            <p:cNvGrpSpPr/>
            <p:nvPr/>
          </p:nvGrpSpPr>
          <p:grpSpPr>
            <a:xfrm rot="18342162">
              <a:off x="1781440" y="5549878"/>
              <a:ext cx="1128855" cy="192092"/>
              <a:chOff x="6412753" y="4137886"/>
              <a:chExt cx="4553065" cy="774772"/>
            </a:xfrm>
          </p:grpSpPr>
          <p:sp>
            <p:nvSpPr>
              <p:cNvPr id="16" name="Rektangel 24">
                <a:extLst>
                  <a:ext uri="{FF2B5EF4-FFF2-40B4-BE49-F238E27FC236}">
                    <a16:creationId xmlns:a16="http://schemas.microsoft.com/office/drawing/2014/main" id="{FD2FB04A-F102-6D4E-9E63-9B091198E1D7}"/>
                  </a:ext>
                </a:extLst>
              </p:cNvPr>
              <p:cNvSpPr/>
              <p:nvPr/>
            </p:nvSpPr>
            <p:spPr>
              <a:xfrm>
                <a:off x="10363199" y="4338919"/>
                <a:ext cx="602619" cy="3824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23">
                <a:extLst>
                  <a:ext uri="{FF2B5EF4-FFF2-40B4-BE49-F238E27FC236}">
                    <a16:creationId xmlns:a16="http://schemas.microsoft.com/office/drawing/2014/main" id="{306183C5-AC49-4C42-A5ED-226BAB03BD24}"/>
                  </a:ext>
                </a:extLst>
              </p:cNvPr>
              <p:cNvSpPr/>
              <p:nvPr/>
            </p:nvSpPr>
            <p:spPr>
              <a:xfrm>
                <a:off x="9502588" y="4329951"/>
                <a:ext cx="1368612" cy="4153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21">
                <a:extLst>
                  <a:ext uri="{FF2B5EF4-FFF2-40B4-BE49-F238E27FC236}">
                    <a16:creationId xmlns:a16="http://schemas.microsoft.com/office/drawing/2014/main" id="{FB55E16F-686F-694A-8709-5607F388B370}"/>
                  </a:ext>
                </a:extLst>
              </p:cNvPr>
              <p:cNvSpPr/>
              <p:nvPr/>
            </p:nvSpPr>
            <p:spPr>
              <a:xfrm>
                <a:off x="6705814" y="4215497"/>
                <a:ext cx="806610" cy="62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22">
                <a:extLst>
                  <a:ext uri="{FF2B5EF4-FFF2-40B4-BE49-F238E27FC236}">
                    <a16:creationId xmlns:a16="http://schemas.microsoft.com/office/drawing/2014/main" id="{57E9554A-7A28-8A40-99F9-E510C17721C0}"/>
                  </a:ext>
                </a:extLst>
              </p:cNvPr>
              <p:cNvSpPr/>
              <p:nvPr/>
            </p:nvSpPr>
            <p:spPr>
              <a:xfrm>
                <a:off x="6525120" y="4279152"/>
                <a:ext cx="3120903" cy="4960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0">
                <a:extLst>
                  <a:ext uri="{FF2B5EF4-FFF2-40B4-BE49-F238E27FC236}">
                    <a16:creationId xmlns:a16="http://schemas.microsoft.com/office/drawing/2014/main" id="{0BE44703-4103-A94E-A99D-0EEB9EE94A63}"/>
                  </a:ext>
                </a:extLst>
              </p:cNvPr>
              <p:cNvSpPr/>
              <p:nvPr/>
            </p:nvSpPr>
            <p:spPr>
              <a:xfrm>
                <a:off x="6412753" y="4137886"/>
                <a:ext cx="203200" cy="7747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9" name="Grupp 26">
              <a:extLst>
                <a:ext uri="{FF2B5EF4-FFF2-40B4-BE49-F238E27FC236}">
                  <a16:creationId xmlns:a16="http://schemas.microsoft.com/office/drawing/2014/main" id="{D2EE5987-5B84-6644-803B-ACA1DEDD8FA4}"/>
                </a:ext>
              </a:extLst>
            </p:cNvPr>
            <p:cNvGrpSpPr/>
            <p:nvPr/>
          </p:nvGrpSpPr>
          <p:grpSpPr>
            <a:xfrm rot="18742205">
              <a:off x="1611337" y="5430339"/>
              <a:ext cx="1128855" cy="192092"/>
              <a:chOff x="6412753" y="4137886"/>
              <a:chExt cx="4553065" cy="774772"/>
            </a:xfrm>
          </p:grpSpPr>
          <p:sp>
            <p:nvSpPr>
              <p:cNvPr id="30" name="Rektangel 27">
                <a:extLst>
                  <a:ext uri="{FF2B5EF4-FFF2-40B4-BE49-F238E27FC236}">
                    <a16:creationId xmlns:a16="http://schemas.microsoft.com/office/drawing/2014/main" id="{B434BBAC-829F-9440-9554-F150E2E9AE26}"/>
                  </a:ext>
                </a:extLst>
              </p:cNvPr>
              <p:cNvSpPr/>
              <p:nvPr/>
            </p:nvSpPr>
            <p:spPr>
              <a:xfrm>
                <a:off x="10363199" y="4338919"/>
                <a:ext cx="602619" cy="3824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28">
                <a:extLst>
                  <a:ext uri="{FF2B5EF4-FFF2-40B4-BE49-F238E27FC236}">
                    <a16:creationId xmlns:a16="http://schemas.microsoft.com/office/drawing/2014/main" id="{B4E1E8E5-4863-B641-A386-4BBEEBDC366C}"/>
                  </a:ext>
                </a:extLst>
              </p:cNvPr>
              <p:cNvSpPr/>
              <p:nvPr/>
            </p:nvSpPr>
            <p:spPr>
              <a:xfrm>
                <a:off x="9502588" y="4329951"/>
                <a:ext cx="1368612" cy="4153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29">
                <a:extLst>
                  <a:ext uri="{FF2B5EF4-FFF2-40B4-BE49-F238E27FC236}">
                    <a16:creationId xmlns:a16="http://schemas.microsoft.com/office/drawing/2014/main" id="{3FE9432D-25F9-CB4E-8E1D-071EB0A89FE3}"/>
                  </a:ext>
                </a:extLst>
              </p:cNvPr>
              <p:cNvSpPr/>
              <p:nvPr/>
            </p:nvSpPr>
            <p:spPr>
              <a:xfrm>
                <a:off x="6705814" y="4215497"/>
                <a:ext cx="806610" cy="62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0">
                <a:extLst>
                  <a:ext uri="{FF2B5EF4-FFF2-40B4-BE49-F238E27FC236}">
                    <a16:creationId xmlns:a16="http://schemas.microsoft.com/office/drawing/2014/main" id="{ADA5ED56-E3B8-C548-818F-196CF286E0F7}"/>
                  </a:ext>
                </a:extLst>
              </p:cNvPr>
              <p:cNvSpPr/>
              <p:nvPr/>
            </p:nvSpPr>
            <p:spPr>
              <a:xfrm>
                <a:off x="6525120" y="4279152"/>
                <a:ext cx="3120903" cy="4960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1">
                <a:extLst>
                  <a:ext uri="{FF2B5EF4-FFF2-40B4-BE49-F238E27FC236}">
                    <a16:creationId xmlns:a16="http://schemas.microsoft.com/office/drawing/2014/main" id="{1943340C-EDB9-BD47-A41E-BBDA789939E3}"/>
                  </a:ext>
                </a:extLst>
              </p:cNvPr>
              <p:cNvSpPr/>
              <p:nvPr/>
            </p:nvSpPr>
            <p:spPr>
              <a:xfrm>
                <a:off x="6412753" y="4137886"/>
                <a:ext cx="203200" cy="7747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Grupp 32">
              <a:extLst>
                <a:ext uri="{FF2B5EF4-FFF2-40B4-BE49-F238E27FC236}">
                  <a16:creationId xmlns:a16="http://schemas.microsoft.com/office/drawing/2014/main" id="{52F961AA-2C45-2F44-BB31-C0799A68840C}"/>
                </a:ext>
              </a:extLst>
            </p:cNvPr>
            <p:cNvGrpSpPr/>
            <p:nvPr/>
          </p:nvGrpSpPr>
          <p:grpSpPr>
            <a:xfrm rot="17982629">
              <a:off x="1924832" y="5642715"/>
              <a:ext cx="1128855" cy="192092"/>
              <a:chOff x="6412753" y="4137886"/>
              <a:chExt cx="4553065" cy="774772"/>
            </a:xfrm>
          </p:grpSpPr>
          <p:sp>
            <p:nvSpPr>
              <p:cNvPr id="36" name="Rektangel 33">
                <a:extLst>
                  <a:ext uri="{FF2B5EF4-FFF2-40B4-BE49-F238E27FC236}">
                    <a16:creationId xmlns:a16="http://schemas.microsoft.com/office/drawing/2014/main" id="{1752E453-2D6D-FD40-9584-24C310195C8E}"/>
                  </a:ext>
                </a:extLst>
              </p:cNvPr>
              <p:cNvSpPr/>
              <p:nvPr/>
            </p:nvSpPr>
            <p:spPr>
              <a:xfrm>
                <a:off x="10363199" y="4338919"/>
                <a:ext cx="602619" cy="3824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4">
                <a:extLst>
                  <a:ext uri="{FF2B5EF4-FFF2-40B4-BE49-F238E27FC236}">
                    <a16:creationId xmlns:a16="http://schemas.microsoft.com/office/drawing/2014/main" id="{164CBE2D-AF7C-B749-A6B8-003C913C8D77}"/>
                  </a:ext>
                </a:extLst>
              </p:cNvPr>
              <p:cNvSpPr/>
              <p:nvPr/>
            </p:nvSpPr>
            <p:spPr>
              <a:xfrm>
                <a:off x="9502588" y="4329951"/>
                <a:ext cx="1368612" cy="4153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5">
                <a:extLst>
                  <a:ext uri="{FF2B5EF4-FFF2-40B4-BE49-F238E27FC236}">
                    <a16:creationId xmlns:a16="http://schemas.microsoft.com/office/drawing/2014/main" id="{2B1D98E2-A751-5149-AAAA-46716BD428F6}"/>
                  </a:ext>
                </a:extLst>
              </p:cNvPr>
              <p:cNvSpPr/>
              <p:nvPr/>
            </p:nvSpPr>
            <p:spPr>
              <a:xfrm>
                <a:off x="6705814" y="4215497"/>
                <a:ext cx="806610" cy="62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6">
                <a:extLst>
                  <a:ext uri="{FF2B5EF4-FFF2-40B4-BE49-F238E27FC236}">
                    <a16:creationId xmlns:a16="http://schemas.microsoft.com/office/drawing/2014/main" id="{F261AAD4-BCAD-B64C-BB45-C6A5463C8291}"/>
                  </a:ext>
                </a:extLst>
              </p:cNvPr>
              <p:cNvSpPr/>
              <p:nvPr/>
            </p:nvSpPr>
            <p:spPr>
              <a:xfrm>
                <a:off x="6525120" y="4279152"/>
                <a:ext cx="3120903" cy="4960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7">
                <a:extLst>
                  <a:ext uri="{FF2B5EF4-FFF2-40B4-BE49-F238E27FC236}">
                    <a16:creationId xmlns:a16="http://schemas.microsoft.com/office/drawing/2014/main" id="{359D5CDD-79FB-274C-8D24-E664AA653BF5}"/>
                  </a:ext>
                </a:extLst>
              </p:cNvPr>
              <p:cNvSpPr/>
              <p:nvPr/>
            </p:nvSpPr>
            <p:spPr>
              <a:xfrm>
                <a:off x="6412753" y="4137886"/>
                <a:ext cx="203200" cy="7747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2" name="Ellips 39">
              <a:extLst>
                <a:ext uri="{FF2B5EF4-FFF2-40B4-BE49-F238E27FC236}">
                  <a16:creationId xmlns:a16="http://schemas.microsoft.com/office/drawing/2014/main" id="{89FA8A87-F0B6-1E41-BE04-BF9599AB57C3}"/>
                </a:ext>
              </a:extLst>
            </p:cNvPr>
            <p:cNvSpPr/>
            <p:nvPr/>
          </p:nvSpPr>
          <p:spPr>
            <a:xfrm rot="10471899">
              <a:off x="1968756" y="5454213"/>
              <a:ext cx="216000" cy="214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Ellips 40">
              <a:extLst>
                <a:ext uri="{FF2B5EF4-FFF2-40B4-BE49-F238E27FC236}">
                  <a16:creationId xmlns:a16="http://schemas.microsoft.com/office/drawing/2014/main" id="{8F59874D-55CF-8743-BED4-9307BDAD574A}"/>
                </a:ext>
              </a:extLst>
            </p:cNvPr>
            <p:cNvSpPr/>
            <p:nvPr/>
          </p:nvSpPr>
          <p:spPr>
            <a:xfrm rot="10592367">
              <a:off x="2155728" y="5623434"/>
              <a:ext cx="216000" cy="21461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Ellips 41">
              <a:extLst>
                <a:ext uri="{FF2B5EF4-FFF2-40B4-BE49-F238E27FC236}">
                  <a16:creationId xmlns:a16="http://schemas.microsoft.com/office/drawing/2014/main" id="{E56197D8-6FED-C54A-9A15-EE5F66707888}"/>
                </a:ext>
              </a:extLst>
            </p:cNvPr>
            <p:cNvSpPr/>
            <p:nvPr/>
          </p:nvSpPr>
          <p:spPr>
            <a:xfrm rot="10226596">
              <a:off x="2364639" y="5758498"/>
              <a:ext cx="216000" cy="214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49" name="Ellips 48">
            <a:extLst>
              <a:ext uri="{FF2B5EF4-FFF2-40B4-BE49-F238E27FC236}">
                <a16:creationId xmlns:a16="http://schemas.microsoft.com/office/drawing/2014/main" id="{5E230374-454A-104A-8751-060A1853146C}"/>
              </a:ext>
            </a:extLst>
          </p:cNvPr>
          <p:cNvSpPr/>
          <p:nvPr/>
        </p:nvSpPr>
        <p:spPr>
          <a:xfrm>
            <a:off x="2403043" y="269255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0" name="Ellips 42">
            <a:extLst>
              <a:ext uri="{FF2B5EF4-FFF2-40B4-BE49-F238E27FC236}">
                <a16:creationId xmlns:a16="http://schemas.microsoft.com/office/drawing/2014/main" id="{74415657-C72A-CC48-B31E-503A2400D297}"/>
              </a:ext>
            </a:extLst>
          </p:cNvPr>
          <p:cNvSpPr/>
          <p:nvPr/>
        </p:nvSpPr>
        <p:spPr>
          <a:xfrm rot="338134">
            <a:off x="4208698" y="2513986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Ellips 45">
            <a:extLst>
              <a:ext uri="{FF2B5EF4-FFF2-40B4-BE49-F238E27FC236}">
                <a16:creationId xmlns:a16="http://schemas.microsoft.com/office/drawing/2014/main" id="{2C21B435-3012-5646-A236-2A8547A17BCB}"/>
              </a:ext>
            </a:extLst>
          </p:cNvPr>
          <p:cNvSpPr/>
          <p:nvPr/>
        </p:nvSpPr>
        <p:spPr>
          <a:xfrm>
            <a:off x="4558806" y="290806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45" name="Grupp 25">
            <a:extLst>
              <a:ext uri="{FF2B5EF4-FFF2-40B4-BE49-F238E27FC236}">
                <a16:creationId xmlns:a16="http://schemas.microsoft.com/office/drawing/2014/main" id="{4ACC3627-57CF-2342-95AB-D26831472C6C}"/>
              </a:ext>
            </a:extLst>
          </p:cNvPr>
          <p:cNvGrpSpPr/>
          <p:nvPr/>
        </p:nvGrpSpPr>
        <p:grpSpPr>
          <a:xfrm rot="18342162">
            <a:off x="1781440" y="5130778"/>
            <a:ext cx="1128855" cy="192092"/>
            <a:chOff x="6412753" y="4137886"/>
            <a:chExt cx="4553065" cy="774772"/>
          </a:xfrm>
        </p:grpSpPr>
        <p:sp>
          <p:nvSpPr>
            <p:cNvPr id="47" name="Rektangel 24">
              <a:extLst>
                <a:ext uri="{FF2B5EF4-FFF2-40B4-BE49-F238E27FC236}">
                  <a16:creationId xmlns:a16="http://schemas.microsoft.com/office/drawing/2014/main" id="{82EDB272-ED30-1E48-8AC7-6A5FF6A8FD45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23">
              <a:extLst>
                <a:ext uri="{FF2B5EF4-FFF2-40B4-BE49-F238E27FC236}">
                  <a16:creationId xmlns:a16="http://schemas.microsoft.com/office/drawing/2014/main" id="{0D04CDDB-9C8D-4B44-A633-22F73B0442E2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21">
              <a:extLst>
                <a:ext uri="{FF2B5EF4-FFF2-40B4-BE49-F238E27FC236}">
                  <a16:creationId xmlns:a16="http://schemas.microsoft.com/office/drawing/2014/main" id="{44555DA8-55D1-7F42-AB33-A55A8CBA3226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Rektangel 22">
              <a:extLst>
                <a:ext uri="{FF2B5EF4-FFF2-40B4-BE49-F238E27FC236}">
                  <a16:creationId xmlns:a16="http://schemas.microsoft.com/office/drawing/2014/main" id="{34660323-9764-B74F-8F09-F5BD13E349DE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Rektangel 20">
              <a:extLst>
                <a:ext uri="{FF2B5EF4-FFF2-40B4-BE49-F238E27FC236}">
                  <a16:creationId xmlns:a16="http://schemas.microsoft.com/office/drawing/2014/main" id="{323AEA77-2253-AD4C-9085-7A53D3F28788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6" name="Grupp 26">
            <a:extLst>
              <a:ext uri="{FF2B5EF4-FFF2-40B4-BE49-F238E27FC236}">
                <a16:creationId xmlns:a16="http://schemas.microsoft.com/office/drawing/2014/main" id="{BCE7A03B-E0E1-EE4E-8281-8D4EB49E79BE}"/>
              </a:ext>
            </a:extLst>
          </p:cNvPr>
          <p:cNvGrpSpPr/>
          <p:nvPr/>
        </p:nvGrpSpPr>
        <p:grpSpPr>
          <a:xfrm rot="18742205">
            <a:off x="1611337" y="5011239"/>
            <a:ext cx="1128855" cy="192092"/>
            <a:chOff x="6412753" y="4137886"/>
            <a:chExt cx="4553065" cy="774772"/>
          </a:xfrm>
        </p:grpSpPr>
        <p:sp>
          <p:nvSpPr>
            <p:cNvPr id="57" name="Rektangel 27">
              <a:extLst>
                <a:ext uri="{FF2B5EF4-FFF2-40B4-BE49-F238E27FC236}">
                  <a16:creationId xmlns:a16="http://schemas.microsoft.com/office/drawing/2014/main" id="{2C4CA755-D0F3-0C40-B802-1BA67B118DCD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ktangel 28">
              <a:extLst>
                <a:ext uri="{FF2B5EF4-FFF2-40B4-BE49-F238E27FC236}">
                  <a16:creationId xmlns:a16="http://schemas.microsoft.com/office/drawing/2014/main" id="{D0CD2F85-66E8-4742-AC25-6B057161DB0C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ktangel 29">
              <a:extLst>
                <a:ext uri="{FF2B5EF4-FFF2-40B4-BE49-F238E27FC236}">
                  <a16:creationId xmlns:a16="http://schemas.microsoft.com/office/drawing/2014/main" id="{0D75C54D-E37C-B648-B146-4D305C363FB8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ektangel 30">
              <a:extLst>
                <a:ext uri="{FF2B5EF4-FFF2-40B4-BE49-F238E27FC236}">
                  <a16:creationId xmlns:a16="http://schemas.microsoft.com/office/drawing/2014/main" id="{F4E93328-EB2C-3242-8C61-7A86B2F4A85E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 31">
              <a:extLst>
                <a:ext uri="{FF2B5EF4-FFF2-40B4-BE49-F238E27FC236}">
                  <a16:creationId xmlns:a16="http://schemas.microsoft.com/office/drawing/2014/main" id="{47F25002-9891-4A4E-B387-196657073336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2" name="Grupp 32">
            <a:extLst>
              <a:ext uri="{FF2B5EF4-FFF2-40B4-BE49-F238E27FC236}">
                <a16:creationId xmlns:a16="http://schemas.microsoft.com/office/drawing/2014/main" id="{604DCCCE-594D-1446-946A-7C8B0DA2C147}"/>
              </a:ext>
            </a:extLst>
          </p:cNvPr>
          <p:cNvGrpSpPr/>
          <p:nvPr/>
        </p:nvGrpSpPr>
        <p:grpSpPr>
          <a:xfrm rot="17982629">
            <a:off x="1924832" y="5223615"/>
            <a:ext cx="1128855" cy="192092"/>
            <a:chOff x="6412753" y="4137886"/>
            <a:chExt cx="4553065" cy="774772"/>
          </a:xfrm>
        </p:grpSpPr>
        <p:sp>
          <p:nvSpPr>
            <p:cNvPr id="63" name="Rektangel 33">
              <a:extLst>
                <a:ext uri="{FF2B5EF4-FFF2-40B4-BE49-F238E27FC236}">
                  <a16:creationId xmlns:a16="http://schemas.microsoft.com/office/drawing/2014/main" id="{53E8BA3B-C29F-6D45-A356-3B56BBC7A1FF}"/>
                </a:ext>
              </a:extLst>
            </p:cNvPr>
            <p:cNvSpPr/>
            <p:nvPr/>
          </p:nvSpPr>
          <p:spPr>
            <a:xfrm>
              <a:off x="10363199" y="4338919"/>
              <a:ext cx="602619" cy="382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ktangel 34">
              <a:extLst>
                <a:ext uri="{FF2B5EF4-FFF2-40B4-BE49-F238E27FC236}">
                  <a16:creationId xmlns:a16="http://schemas.microsoft.com/office/drawing/2014/main" id="{3097EC33-9507-F147-AD22-5A3D8699525C}"/>
                </a:ext>
              </a:extLst>
            </p:cNvPr>
            <p:cNvSpPr/>
            <p:nvPr/>
          </p:nvSpPr>
          <p:spPr>
            <a:xfrm>
              <a:off x="9502588" y="4329951"/>
              <a:ext cx="1368612" cy="4153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 35">
              <a:extLst>
                <a:ext uri="{FF2B5EF4-FFF2-40B4-BE49-F238E27FC236}">
                  <a16:creationId xmlns:a16="http://schemas.microsoft.com/office/drawing/2014/main" id="{7F543B57-3188-4345-89A9-01072A61B6BF}"/>
                </a:ext>
              </a:extLst>
            </p:cNvPr>
            <p:cNvSpPr/>
            <p:nvPr/>
          </p:nvSpPr>
          <p:spPr>
            <a:xfrm>
              <a:off x="6705814" y="4215497"/>
              <a:ext cx="806610" cy="62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 36">
              <a:extLst>
                <a:ext uri="{FF2B5EF4-FFF2-40B4-BE49-F238E27FC236}">
                  <a16:creationId xmlns:a16="http://schemas.microsoft.com/office/drawing/2014/main" id="{1038F5EF-2462-1941-B4CC-103868E31D71}"/>
                </a:ext>
              </a:extLst>
            </p:cNvPr>
            <p:cNvSpPr/>
            <p:nvPr/>
          </p:nvSpPr>
          <p:spPr>
            <a:xfrm>
              <a:off x="6525120" y="4279152"/>
              <a:ext cx="3120903" cy="49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 37">
              <a:extLst>
                <a:ext uri="{FF2B5EF4-FFF2-40B4-BE49-F238E27FC236}">
                  <a16:creationId xmlns:a16="http://schemas.microsoft.com/office/drawing/2014/main" id="{0513B0BF-6189-904F-9C53-9EC67A7D459B}"/>
                </a:ext>
              </a:extLst>
            </p:cNvPr>
            <p:cNvSpPr/>
            <p:nvPr/>
          </p:nvSpPr>
          <p:spPr>
            <a:xfrm>
              <a:off x="6412753" y="4137886"/>
              <a:ext cx="203200" cy="77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8" name="Ellips 39">
            <a:extLst>
              <a:ext uri="{FF2B5EF4-FFF2-40B4-BE49-F238E27FC236}">
                <a16:creationId xmlns:a16="http://schemas.microsoft.com/office/drawing/2014/main" id="{3F08AC7C-61B0-314E-BDD0-868764C49433}"/>
              </a:ext>
            </a:extLst>
          </p:cNvPr>
          <p:cNvSpPr/>
          <p:nvPr/>
        </p:nvSpPr>
        <p:spPr>
          <a:xfrm>
            <a:off x="1968756" y="5035113"/>
            <a:ext cx="216000" cy="214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Ellips 40">
            <a:extLst>
              <a:ext uri="{FF2B5EF4-FFF2-40B4-BE49-F238E27FC236}">
                <a16:creationId xmlns:a16="http://schemas.microsoft.com/office/drawing/2014/main" id="{DB87C7E9-D8AF-CE45-9E5D-FAA34CE32277}"/>
              </a:ext>
            </a:extLst>
          </p:cNvPr>
          <p:cNvSpPr/>
          <p:nvPr/>
        </p:nvSpPr>
        <p:spPr>
          <a:xfrm>
            <a:off x="2155728" y="5204334"/>
            <a:ext cx="216000" cy="2146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Ellips 41">
            <a:extLst>
              <a:ext uri="{FF2B5EF4-FFF2-40B4-BE49-F238E27FC236}">
                <a16:creationId xmlns:a16="http://schemas.microsoft.com/office/drawing/2014/main" id="{A8DC4154-B4E5-5F46-AAAB-56B08A27120E}"/>
              </a:ext>
            </a:extLst>
          </p:cNvPr>
          <p:cNvSpPr/>
          <p:nvPr/>
        </p:nvSpPr>
        <p:spPr>
          <a:xfrm>
            <a:off x="2364639" y="5339397"/>
            <a:ext cx="216000" cy="214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Ellips 42">
            <a:extLst>
              <a:ext uri="{FF2B5EF4-FFF2-40B4-BE49-F238E27FC236}">
                <a16:creationId xmlns:a16="http://schemas.microsoft.com/office/drawing/2014/main" id="{9375B21B-51C8-EA4E-A8C6-6E20667B4434}"/>
              </a:ext>
            </a:extLst>
          </p:cNvPr>
          <p:cNvSpPr/>
          <p:nvPr/>
        </p:nvSpPr>
        <p:spPr>
          <a:xfrm>
            <a:off x="2390744" y="448499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2" name="Ellips 45">
            <a:extLst>
              <a:ext uri="{FF2B5EF4-FFF2-40B4-BE49-F238E27FC236}">
                <a16:creationId xmlns:a16="http://schemas.microsoft.com/office/drawing/2014/main" id="{9D57A349-A629-4244-BBD7-9D8A5DBC3F71}"/>
              </a:ext>
            </a:extLst>
          </p:cNvPr>
          <p:cNvSpPr/>
          <p:nvPr/>
        </p:nvSpPr>
        <p:spPr>
          <a:xfrm>
            <a:off x="2841074" y="482130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722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F91DE1-B128-4D8D-BF73-6CF1F7C9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Interpretation of the result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82F60D0-8B25-4DCA-A648-CE813CB6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BEEDCB-74C8-4E69-BFA0-719447E1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4B26B9-E502-4DBA-BA6A-16433234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0000" cy="4768062"/>
          </a:xfrm>
        </p:spPr>
        <p:txBody>
          <a:bodyPr/>
          <a:lstStyle/>
          <a:p>
            <a:r>
              <a:rPr lang="en-AU" dirty="0"/>
              <a:t>If considerable distortions occur on any of the window frames, then stick to the plan to tack-weld all Port tubes before start of final welding.</a:t>
            </a:r>
          </a:p>
          <a:p>
            <a:endParaRPr lang="en-AU" dirty="0"/>
          </a:p>
          <a:p>
            <a:r>
              <a:rPr lang="en-AU" dirty="0"/>
              <a:t>If no considerable distortions, then it might indicate that it is possible to start weld Port tubes before all tubes are tack-welded.</a:t>
            </a:r>
          </a:p>
          <a:p>
            <a:endParaRPr lang="en-AU" dirty="0"/>
          </a:p>
          <a:p>
            <a:r>
              <a:rPr lang="en-AU" dirty="0"/>
              <a:t>If the test reveals any other, yet unknown issues, we will have more time to develop suitable remedies.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DC514-6948-411C-A4DD-A3C239AA0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CFC8388-E068-44DB-83F8-BE4CEC14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6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1C7864-8CD3-4333-9B57-B43E27CE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Impact on schedule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A69BD-3E68-451B-85D2-66B72119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DC972A-D8DA-45A7-BDCB-6342D5DB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GB" smtClean="0"/>
              <a:t>8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BFBD0D-22F0-4DAF-979F-BAA18A0BE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 Relative delivery dates based on ENSA schedule from Feb 2021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B42C1BF1-86CA-4F15-B274-59324434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en-GB" smtClean="0"/>
              <a:t>12/03/2021</a:t>
            </a:fld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5A30966-6A31-4595-A2F1-8918D16C9ABB}"/>
              </a:ext>
            </a:extLst>
          </p:cNvPr>
          <p:cNvSpPr/>
          <p:nvPr/>
        </p:nvSpPr>
        <p:spPr>
          <a:xfrm>
            <a:off x="1280160" y="1977225"/>
            <a:ext cx="900000" cy="12722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FAE8ECD-9F0B-45A4-AD59-560D262ADC8C}"/>
              </a:ext>
            </a:extLst>
          </p:cNvPr>
          <p:cNvSpPr/>
          <p:nvPr/>
        </p:nvSpPr>
        <p:spPr>
          <a:xfrm>
            <a:off x="2180160" y="1977225"/>
            <a:ext cx="900000" cy="12722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BD51F9F-491B-4C09-8098-E28C963D4C46}"/>
              </a:ext>
            </a:extLst>
          </p:cNvPr>
          <p:cNvSpPr/>
          <p:nvPr/>
        </p:nvSpPr>
        <p:spPr>
          <a:xfrm>
            <a:off x="3080160" y="1977225"/>
            <a:ext cx="900000" cy="12722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B34293E-23A3-4A0C-8B68-B96B76A815BA}"/>
              </a:ext>
            </a:extLst>
          </p:cNvPr>
          <p:cNvSpPr/>
          <p:nvPr/>
        </p:nvSpPr>
        <p:spPr>
          <a:xfrm>
            <a:off x="3980160" y="1977225"/>
            <a:ext cx="900000" cy="12722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353B1D2-7E60-4A57-BAD3-AFF2F381440D}"/>
              </a:ext>
            </a:extLst>
          </p:cNvPr>
          <p:cNvSpPr/>
          <p:nvPr/>
        </p:nvSpPr>
        <p:spPr>
          <a:xfrm>
            <a:off x="4880160" y="1977225"/>
            <a:ext cx="900000" cy="12722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D2C9F8C-4AD8-4C11-948A-B89D3D2E7807}"/>
              </a:ext>
            </a:extLst>
          </p:cNvPr>
          <p:cNvSpPr/>
          <p:nvPr/>
        </p:nvSpPr>
        <p:spPr>
          <a:xfrm>
            <a:off x="5780160" y="1977225"/>
            <a:ext cx="900000" cy="12722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569267D-CB15-4ADB-B0FE-BF0839C3DA66}"/>
              </a:ext>
            </a:extLst>
          </p:cNvPr>
          <p:cNvSpPr txBox="1"/>
          <p:nvPr/>
        </p:nvSpPr>
        <p:spPr>
          <a:xfrm>
            <a:off x="1455811" y="1712772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May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D08813A-EC30-4DC6-8B83-3C49287BA6D2}"/>
              </a:ext>
            </a:extLst>
          </p:cNvPr>
          <p:cNvSpPr txBox="1"/>
          <p:nvPr/>
        </p:nvSpPr>
        <p:spPr>
          <a:xfrm>
            <a:off x="2321922" y="1726672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June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1BD5F68-89FD-4FB3-BAB1-EACC21DD9C0B}"/>
              </a:ext>
            </a:extLst>
          </p:cNvPr>
          <p:cNvSpPr txBox="1"/>
          <p:nvPr/>
        </p:nvSpPr>
        <p:spPr>
          <a:xfrm>
            <a:off x="3234921" y="1714097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July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EC11E82-1537-467E-84C9-C7E3E86D702D}"/>
              </a:ext>
            </a:extLst>
          </p:cNvPr>
          <p:cNvSpPr txBox="1"/>
          <p:nvPr/>
        </p:nvSpPr>
        <p:spPr>
          <a:xfrm>
            <a:off x="4084149" y="1720785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Aug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7E0BA60-AC61-496D-94FB-0BE18E386AE6}"/>
              </a:ext>
            </a:extLst>
          </p:cNvPr>
          <p:cNvSpPr txBox="1"/>
          <p:nvPr/>
        </p:nvSpPr>
        <p:spPr>
          <a:xfrm>
            <a:off x="5014031" y="1687593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Sept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122DA11-9CA6-4A74-B64F-15A03E599D9F}"/>
              </a:ext>
            </a:extLst>
          </p:cNvPr>
          <p:cNvSpPr txBox="1"/>
          <p:nvPr/>
        </p:nvSpPr>
        <p:spPr>
          <a:xfrm>
            <a:off x="5943913" y="1687594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Oct</a:t>
            </a:r>
          </a:p>
        </p:txBody>
      </p:sp>
      <p:sp>
        <p:nvSpPr>
          <p:cNvPr id="38" name="Flödesschema: Beslut 37">
            <a:extLst>
              <a:ext uri="{FF2B5EF4-FFF2-40B4-BE49-F238E27FC236}">
                <a16:creationId xmlns:a16="http://schemas.microsoft.com/office/drawing/2014/main" id="{80667184-6004-43A5-AA97-46FA6AC9B698}"/>
              </a:ext>
            </a:extLst>
          </p:cNvPr>
          <p:cNvSpPr/>
          <p:nvPr/>
        </p:nvSpPr>
        <p:spPr>
          <a:xfrm>
            <a:off x="1881754" y="2835897"/>
            <a:ext cx="200921" cy="26542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F71F09D-950A-4F44-B78D-3CAB997886B8}"/>
              </a:ext>
            </a:extLst>
          </p:cNvPr>
          <p:cNvSpPr txBox="1"/>
          <p:nvPr/>
        </p:nvSpPr>
        <p:spPr>
          <a:xfrm>
            <a:off x="1604431" y="3078921"/>
            <a:ext cx="7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Tube </a:t>
            </a:r>
          </a:p>
          <a:p>
            <a:pPr algn="ctr"/>
            <a:r>
              <a:rPr lang="en-GB" sz="1200" b="1">
                <a:solidFill>
                  <a:srgbClr val="666666"/>
                </a:solidFill>
              </a:rPr>
              <a:t>4-10</a:t>
            </a:r>
          </a:p>
        </p:txBody>
      </p: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E1BF9A42-68DA-415C-826E-38E37BF082C1}"/>
              </a:ext>
            </a:extLst>
          </p:cNvPr>
          <p:cNvCxnSpPr>
            <a:cxnSpLocks/>
          </p:cNvCxnSpPr>
          <p:nvPr/>
        </p:nvCxnSpPr>
        <p:spPr>
          <a:xfrm>
            <a:off x="2078050" y="2967612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061B587E-FFA7-4A1E-8B25-7D644D1A194E}"/>
              </a:ext>
            </a:extLst>
          </p:cNvPr>
          <p:cNvCxnSpPr>
            <a:cxnSpLocks/>
          </p:cNvCxnSpPr>
          <p:nvPr/>
        </p:nvCxnSpPr>
        <p:spPr>
          <a:xfrm flipV="1">
            <a:off x="304928" y="4596146"/>
            <a:ext cx="11923552" cy="8296"/>
          </a:xfrm>
          <a:prstGeom prst="line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ruta 46">
            <a:extLst>
              <a:ext uri="{FF2B5EF4-FFF2-40B4-BE49-F238E27FC236}">
                <a16:creationId xmlns:a16="http://schemas.microsoft.com/office/drawing/2014/main" id="{8A0AA522-EC83-4678-91B6-3F5F0CFD73D3}"/>
              </a:ext>
            </a:extLst>
          </p:cNvPr>
          <p:cNvSpPr txBox="1"/>
          <p:nvPr/>
        </p:nvSpPr>
        <p:spPr>
          <a:xfrm>
            <a:off x="7388390" y="3031114"/>
            <a:ext cx="462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66666"/>
                </a:solidFill>
              </a:rPr>
              <a:t>Welding tubes upon receipt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E30DBB61-802B-4E40-AE9C-9D1C4BD1C4A7}"/>
              </a:ext>
            </a:extLst>
          </p:cNvPr>
          <p:cNvSpPr txBox="1"/>
          <p:nvPr/>
        </p:nvSpPr>
        <p:spPr>
          <a:xfrm>
            <a:off x="7335133" y="5383003"/>
            <a:ext cx="475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66666"/>
                </a:solidFill>
              </a:rPr>
              <a:t>Welding all tubes at the same time</a:t>
            </a:r>
          </a:p>
        </p:txBody>
      </p:sp>
      <p:sp>
        <p:nvSpPr>
          <p:cNvPr id="50" name="Höger klammerparentes 49">
            <a:extLst>
              <a:ext uri="{FF2B5EF4-FFF2-40B4-BE49-F238E27FC236}">
                <a16:creationId xmlns:a16="http://schemas.microsoft.com/office/drawing/2014/main" id="{561152F3-F7E6-47DC-AF7D-FAF6D64B5700}"/>
              </a:ext>
            </a:extLst>
          </p:cNvPr>
          <p:cNvSpPr/>
          <p:nvPr/>
        </p:nvSpPr>
        <p:spPr>
          <a:xfrm rot="16200000">
            <a:off x="5757807" y="2925368"/>
            <a:ext cx="540348" cy="1512000"/>
          </a:xfrm>
          <a:prstGeom prst="rightBrace">
            <a:avLst>
              <a:gd name="adj1" fmla="val 8333"/>
              <a:gd name="adj2" fmla="val 441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23D8E69-2AC2-4DF1-88E0-A874BEC966BE}"/>
              </a:ext>
            </a:extLst>
          </p:cNvPr>
          <p:cNvSpPr txBox="1"/>
          <p:nvPr/>
        </p:nvSpPr>
        <p:spPr>
          <a:xfrm>
            <a:off x="5050511" y="3021644"/>
            <a:ext cx="192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About two months</a:t>
            </a:r>
          </a:p>
        </p:txBody>
      </p:sp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D6F12F46-D061-45B9-8579-3AA71E428734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6783981" y="3951542"/>
            <a:ext cx="0" cy="1621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ödesschema: Beslut 51">
            <a:extLst>
              <a:ext uri="{FF2B5EF4-FFF2-40B4-BE49-F238E27FC236}">
                <a16:creationId xmlns:a16="http://schemas.microsoft.com/office/drawing/2014/main" id="{D6396892-ABAF-4A9B-92B0-08FE1691D115}"/>
              </a:ext>
            </a:extLst>
          </p:cNvPr>
          <p:cNvSpPr/>
          <p:nvPr/>
        </p:nvSpPr>
        <p:spPr>
          <a:xfrm>
            <a:off x="2732626" y="3201164"/>
            <a:ext cx="200921" cy="26542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A0BDC1FD-D5D9-481C-8E18-17433A2B4AF1}"/>
              </a:ext>
            </a:extLst>
          </p:cNvPr>
          <p:cNvSpPr txBox="1"/>
          <p:nvPr/>
        </p:nvSpPr>
        <p:spPr>
          <a:xfrm>
            <a:off x="2438921" y="3490076"/>
            <a:ext cx="7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Tube </a:t>
            </a:r>
          </a:p>
          <a:p>
            <a:pPr algn="ctr"/>
            <a:r>
              <a:rPr lang="en-GB" sz="1200" b="1">
                <a:solidFill>
                  <a:srgbClr val="666666"/>
                </a:solidFill>
              </a:rPr>
              <a:t>11-20</a:t>
            </a:r>
          </a:p>
        </p:txBody>
      </p:sp>
      <p:cxnSp>
        <p:nvCxnSpPr>
          <p:cNvPr id="56" name="Rak koppling 55">
            <a:extLst>
              <a:ext uri="{FF2B5EF4-FFF2-40B4-BE49-F238E27FC236}">
                <a16:creationId xmlns:a16="http://schemas.microsoft.com/office/drawing/2014/main" id="{2B5FE15E-E661-4700-AAEC-9AD2E9519609}"/>
              </a:ext>
            </a:extLst>
          </p:cNvPr>
          <p:cNvCxnSpPr>
            <a:cxnSpLocks/>
          </p:cNvCxnSpPr>
          <p:nvPr/>
        </p:nvCxnSpPr>
        <p:spPr>
          <a:xfrm>
            <a:off x="2928922" y="3332879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ödesschema: Beslut 56">
            <a:extLst>
              <a:ext uri="{FF2B5EF4-FFF2-40B4-BE49-F238E27FC236}">
                <a16:creationId xmlns:a16="http://schemas.microsoft.com/office/drawing/2014/main" id="{F23E0199-25D6-4DC4-9ABA-F88703A625C7}"/>
              </a:ext>
            </a:extLst>
          </p:cNvPr>
          <p:cNvSpPr/>
          <p:nvPr/>
        </p:nvSpPr>
        <p:spPr>
          <a:xfrm>
            <a:off x="3741034" y="3474770"/>
            <a:ext cx="200921" cy="26542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021F719A-04E2-48B8-A055-718679FC8991}"/>
              </a:ext>
            </a:extLst>
          </p:cNvPr>
          <p:cNvSpPr txBox="1"/>
          <p:nvPr/>
        </p:nvSpPr>
        <p:spPr>
          <a:xfrm>
            <a:off x="3463711" y="3717794"/>
            <a:ext cx="7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Tube </a:t>
            </a:r>
          </a:p>
          <a:p>
            <a:pPr algn="ctr"/>
            <a:r>
              <a:rPr lang="en-GB" sz="1200" b="1">
                <a:solidFill>
                  <a:srgbClr val="666666"/>
                </a:solidFill>
              </a:rPr>
              <a:t>21-30</a:t>
            </a:r>
          </a:p>
        </p:txBody>
      </p: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2CEC4A64-36A7-474C-82B3-3D70A6FF0676}"/>
              </a:ext>
            </a:extLst>
          </p:cNvPr>
          <p:cNvCxnSpPr>
            <a:cxnSpLocks/>
          </p:cNvCxnSpPr>
          <p:nvPr/>
        </p:nvCxnSpPr>
        <p:spPr>
          <a:xfrm>
            <a:off x="3937330" y="3606485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ödesschema: Beslut 59">
            <a:extLst>
              <a:ext uri="{FF2B5EF4-FFF2-40B4-BE49-F238E27FC236}">
                <a16:creationId xmlns:a16="http://schemas.microsoft.com/office/drawing/2014/main" id="{52C7C368-9845-43CB-999D-0FBA87BD6ECF}"/>
              </a:ext>
            </a:extLst>
          </p:cNvPr>
          <p:cNvSpPr/>
          <p:nvPr/>
        </p:nvSpPr>
        <p:spPr>
          <a:xfrm>
            <a:off x="4571685" y="3865515"/>
            <a:ext cx="200921" cy="26542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15487C47-3A4A-40D4-B4B8-5DAF6F72CFC3}"/>
              </a:ext>
            </a:extLst>
          </p:cNvPr>
          <p:cNvSpPr txBox="1"/>
          <p:nvPr/>
        </p:nvSpPr>
        <p:spPr>
          <a:xfrm>
            <a:off x="4294362" y="4108539"/>
            <a:ext cx="7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Tube </a:t>
            </a:r>
          </a:p>
          <a:p>
            <a:pPr algn="ctr"/>
            <a:r>
              <a:rPr lang="en-GB" sz="1200" b="1">
                <a:solidFill>
                  <a:srgbClr val="666666"/>
                </a:solidFill>
              </a:rPr>
              <a:t>31-39</a:t>
            </a:r>
          </a:p>
        </p:txBody>
      </p: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8CF35C9A-EB4E-4224-9DC5-7720BE6900B4}"/>
              </a:ext>
            </a:extLst>
          </p:cNvPr>
          <p:cNvCxnSpPr>
            <a:cxnSpLocks/>
          </p:cNvCxnSpPr>
          <p:nvPr/>
        </p:nvCxnSpPr>
        <p:spPr>
          <a:xfrm>
            <a:off x="4767981" y="3997230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ödesschema: Beslut 62">
            <a:extLst>
              <a:ext uri="{FF2B5EF4-FFF2-40B4-BE49-F238E27FC236}">
                <a16:creationId xmlns:a16="http://schemas.microsoft.com/office/drawing/2014/main" id="{8E873D8A-83E0-490D-8F91-81266EE1DA21}"/>
              </a:ext>
            </a:extLst>
          </p:cNvPr>
          <p:cNvSpPr/>
          <p:nvPr/>
        </p:nvSpPr>
        <p:spPr>
          <a:xfrm>
            <a:off x="4581472" y="4965872"/>
            <a:ext cx="200921" cy="26542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3375AC57-1C68-4CAC-92A1-A1154B00CC8A}"/>
              </a:ext>
            </a:extLst>
          </p:cNvPr>
          <p:cNvSpPr txBox="1"/>
          <p:nvPr/>
        </p:nvSpPr>
        <p:spPr>
          <a:xfrm>
            <a:off x="4304149" y="5208896"/>
            <a:ext cx="7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Tube </a:t>
            </a:r>
          </a:p>
          <a:p>
            <a:pPr algn="ctr"/>
            <a:r>
              <a:rPr lang="en-GB" sz="1200" b="1">
                <a:solidFill>
                  <a:srgbClr val="666666"/>
                </a:solidFill>
              </a:rPr>
              <a:t>1-39</a:t>
            </a:r>
          </a:p>
        </p:txBody>
      </p: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D6223825-6A4F-4A6E-8503-9E0536BDCE70}"/>
              </a:ext>
            </a:extLst>
          </p:cNvPr>
          <p:cNvCxnSpPr>
            <a:cxnSpLocks/>
          </p:cNvCxnSpPr>
          <p:nvPr/>
        </p:nvCxnSpPr>
        <p:spPr>
          <a:xfrm>
            <a:off x="4777768" y="5097587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59CF2B6B-C42F-4CAA-822C-E6BC2ECD9249}"/>
              </a:ext>
            </a:extLst>
          </p:cNvPr>
          <p:cNvCxnSpPr>
            <a:cxnSpLocks/>
          </p:cNvCxnSpPr>
          <p:nvPr/>
        </p:nvCxnSpPr>
        <p:spPr>
          <a:xfrm>
            <a:off x="5271981" y="5249987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DDC93948-57C0-4776-BA58-7AE8B94C32E5}"/>
              </a:ext>
            </a:extLst>
          </p:cNvPr>
          <p:cNvCxnSpPr>
            <a:cxnSpLocks/>
          </p:cNvCxnSpPr>
          <p:nvPr/>
        </p:nvCxnSpPr>
        <p:spPr>
          <a:xfrm>
            <a:off x="5775981" y="5397374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264D26FD-374B-4384-A9F2-F7E9D4E1EC81}"/>
              </a:ext>
            </a:extLst>
          </p:cNvPr>
          <p:cNvCxnSpPr>
            <a:cxnSpLocks/>
          </p:cNvCxnSpPr>
          <p:nvPr/>
        </p:nvCxnSpPr>
        <p:spPr>
          <a:xfrm>
            <a:off x="6279981" y="5554787"/>
            <a:ext cx="504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ruta 69">
            <a:extLst>
              <a:ext uri="{FF2B5EF4-FFF2-40B4-BE49-F238E27FC236}">
                <a16:creationId xmlns:a16="http://schemas.microsoft.com/office/drawing/2014/main" id="{1AC036CF-08CD-47F2-BA0F-8C13711C385B}"/>
              </a:ext>
            </a:extLst>
          </p:cNvPr>
          <p:cNvSpPr txBox="1"/>
          <p:nvPr/>
        </p:nvSpPr>
        <p:spPr>
          <a:xfrm>
            <a:off x="6843913" y="1689880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Nov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C0B4438-2D65-47A4-B699-2CDD01970276}"/>
              </a:ext>
            </a:extLst>
          </p:cNvPr>
          <p:cNvSpPr/>
          <p:nvPr/>
        </p:nvSpPr>
        <p:spPr>
          <a:xfrm>
            <a:off x="6680160" y="1977225"/>
            <a:ext cx="900000" cy="12722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ödesschema: Beslut 72">
            <a:extLst>
              <a:ext uri="{FF2B5EF4-FFF2-40B4-BE49-F238E27FC236}">
                <a16:creationId xmlns:a16="http://schemas.microsoft.com/office/drawing/2014/main" id="{B4EC2133-9AD5-44E6-ACBA-870C78955E21}"/>
              </a:ext>
            </a:extLst>
          </p:cNvPr>
          <p:cNvSpPr/>
          <p:nvPr/>
        </p:nvSpPr>
        <p:spPr>
          <a:xfrm>
            <a:off x="1253977" y="2417845"/>
            <a:ext cx="200921" cy="26542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BAD5E999-20E3-43C8-9FE8-8AF18D53B8C3}"/>
              </a:ext>
            </a:extLst>
          </p:cNvPr>
          <p:cNvCxnSpPr>
            <a:cxnSpLocks/>
          </p:cNvCxnSpPr>
          <p:nvPr/>
        </p:nvCxnSpPr>
        <p:spPr>
          <a:xfrm>
            <a:off x="1450273" y="2549560"/>
            <a:ext cx="84912" cy="99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ruta 74">
            <a:extLst>
              <a:ext uri="{FF2B5EF4-FFF2-40B4-BE49-F238E27FC236}">
                <a16:creationId xmlns:a16="http://schemas.microsoft.com/office/drawing/2014/main" id="{2C593239-F90C-4D35-A0DF-B478D676BEDA}"/>
              </a:ext>
            </a:extLst>
          </p:cNvPr>
          <p:cNvSpPr txBox="1"/>
          <p:nvPr/>
        </p:nvSpPr>
        <p:spPr>
          <a:xfrm>
            <a:off x="971641" y="2677732"/>
            <a:ext cx="75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666666"/>
                </a:solidFill>
              </a:rPr>
              <a:t>Tube </a:t>
            </a:r>
          </a:p>
          <a:p>
            <a:pPr algn="ctr"/>
            <a:r>
              <a:rPr lang="en-GB" sz="1200" b="1">
                <a:solidFill>
                  <a:srgbClr val="666666"/>
                </a:solidFill>
              </a:rPr>
              <a:t>1-3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741C6-D31D-E844-A6BB-22584D38E83F}"/>
              </a:ext>
            </a:extLst>
          </p:cNvPr>
          <p:cNvSpPr txBox="1"/>
          <p:nvPr/>
        </p:nvSpPr>
        <p:spPr>
          <a:xfrm>
            <a:off x="9169518" y="1635566"/>
            <a:ext cx="284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Optimized for time schedule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FAAEA1-8DA9-2A43-91AD-782B718807DB}"/>
              </a:ext>
            </a:extLst>
          </p:cNvPr>
          <p:cNvSpPr txBox="1"/>
          <p:nvPr/>
        </p:nvSpPr>
        <p:spPr>
          <a:xfrm>
            <a:off x="384463" y="4895268"/>
            <a:ext cx="352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Optimized for welding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1927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1993</TotalTime>
  <Words>649</Words>
  <Application>Microsoft Macintosh PowerPoint</Application>
  <PresentationFormat>Widescreen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Potential Alternative Welding Sequence</vt:lpstr>
      <vt:lpstr>Background information and current strategy</vt:lpstr>
      <vt:lpstr>Alternative welding sequence</vt:lpstr>
      <vt:lpstr>Suggested 3 tubes test welding</vt:lpstr>
      <vt:lpstr>Suggested 3 tubes test welding</vt:lpstr>
      <vt:lpstr>Alternative is to do a 6 tubes test welding</vt:lpstr>
      <vt:lpstr>Interpretation of the result</vt:lpstr>
      <vt:lpstr>Impact on schedule</vt:lpstr>
      <vt:lpstr>Finish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for a PowerPoint presentation</dc:title>
  <dc:creator>Sara Ghatnekar</dc:creator>
  <cp:lastModifiedBy>Sara Ghatnekar</cp:lastModifiedBy>
  <cp:revision>78</cp:revision>
  <cp:lastPrinted>2019-03-08T10:27:30Z</cp:lastPrinted>
  <dcterms:created xsi:type="dcterms:W3CDTF">2021-02-03T05:21:08Z</dcterms:created>
  <dcterms:modified xsi:type="dcterms:W3CDTF">2021-03-12T10:15:44Z</dcterms:modified>
</cp:coreProperties>
</file>