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5" r:id="rId4"/>
    <p:sldId id="261" r:id="rId5"/>
    <p:sldId id="266" r:id="rId6"/>
    <p:sldId id="269" r:id="rId7"/>
    <p:sldId id="270" r:id="rId8"/>
    <p:sldId id="267" r:id="rId9"/>
    <p:sldId id="274" r:id="rId10"/>
    <p:sldId id="273" r:id="rId11"/>
    <p:sldId id="272" r:id="rId12"/>
    <p:sldId id="271" r:id="rId13"/>
    <p:sldId id="275" r:id="rId14"/>
    <p:sldId id="276" r:id="rId15"/>
    <p:sldId id="277" r:id="rId16"/>
    <p:sldId id="278" r:id="rId17"/>
    <p:sldId id="268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70" d="100"/>
          <a:sy n="170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3CAE-4048-4E4E-A09E-9A5C35569D33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5578-5CC2-FD44-9CC5-F3A16B4F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10/12/14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0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ESS Vacuum System: Brief Overview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Marcelo juni Ferreira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Vacuum System </a:t>
            </a:r>
            <a:r>
              <a:rPr lang="en-US" sz="2000" dirty="0" smtClean="0">
                <a:solidFill>
                  <a:schemeClr val="bg1"/>
                </a:solidFill>
              </a:rPr>
              <a:t>Engineer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 and ICS Retreat </a:t>
            </a:r>
            <a:r>
              <a:rPr lang="en-GB" sz="1600" dirty="0" err="1" smtClean="0">
                <a:solidFill>
                  <a:srgbClr val="FFFFFF"/>
                </a:solidFill>
              </a:rPr>
              <a:t>mtg</a:t>
            </a:r>
            <a:r>
              <a:rPr lang="en-GB" sz="1600" dirty="0" smtClean="0">
                <a:solidFill>
                  <a:srgbClr val="FFFFFF"/>
                </a:solidFill>
              </a:rPr>
              <a:t> 2014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</a:t>
            </a:r>
            <a:r>
              <a:rPr lang="en-US" dirty="0" smtClean="0"/>
              <a:t>cold </a:t>
            </a:r>
            <a:r>
              <a:rPr lang="en-US" dirty="0"/>
              <a:t>LINAC</a:t>
            </a:r>
            <a:br>
              <a:rPr lang="en-US" dirty="0"/>
            </a:br>
            <a:r>
              <a:rPr lang="en-US" sz="2400" dirty="0" smtClean="0"/>
              <a:t>Spoke Cryomodule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4864" y="5301208"/>
            <a:ext cx="8726844" cy="1008112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1556792"/>
            <a:ext cx="6655719" cy="4176464"/>
          </a:xfrm>
          <a:prstGeom prst="rect">
            <a:avLst/>
          </a:prstGeom>
        </p:spPr>
      </p:pic>
      <p:sp>
        <p:nvSpPr>
          <p:cNvPr id="235" name="Oval 234"/>
          <p:cNvSpPr/>
          <p:nvPr/>
        </p:nvSpPr>
        <p:spPr>
          <a:xfrm>
            <a:off x="323528" y="5157192"/>
            <a:ext cx="1368152" cy="108012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267744" y="1412776"/>
            <a:ext cx="2016224" cy="2016224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>
            <a:stCxn id="235" idx="0"/>
            <a:endCxn id="236" idx="2"/>
          </p:cNvCxnSpPr>
          <p:nvPr/>
        </p:nvCxnSpPr>
        <p:spPr>
          <a:xfrm flipV="1">
            <a:off x="1007604" y="2420888"/>
            <a:ext cx="1260140" cy="2736304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9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cold LINAC</a:t>
            </a:r>
            <a:br>
              <a:rPr lang="en-US" dirty="0"/>
            </a:br>
            <a:r>
              <a:rPr lang="en-US" sz="2400" dirty="0" smtClean="0"/>
              <a:t>Elliptical cavity (medium/high Beta)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6952" y="5301208"/>
            <a:ext cx="8726844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12776"/>
            <a:ext cx="7164288" cy="41499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528" y="5157192"/>
            <a:ext cx="1368152" cy="108012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67744" y="2492896"/>
            <a:ext cx="5040560" cy="2016224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  <a:endCxn id="10" idx="2"/>
          </p:cNvCxnSpPr>
          <p:nvPr/>
        </p:nvCxnSpPr>
        <p:spPr>
          <a:xfrm flipV="1">
            <a:off x="1007604" y="3501008"/>
            <a:ext cx="1260140" cy="1656184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6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</a:t>
            </a:r>
            <a:r>
              <a:rPr lang="en-US" dirty="0" smtClean="0"/>
              <a:t>“warm” </a:t>
            </a:r>
            <a:r>
              <a:rPr lang="en-US" dirty="0"/>
              <a:t>LINAC</a:t>
            </a:r>
            <a:br>
              <a:rPr lang="en-US" dirty="0"/>
            </a:br>
            <a:r>
              <a:rPr lang="en-US" b="1" dirty="0" err="1" smtClean="0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arm </a:t>
            </a:r>
            <a:r>
              <a:rPr lang="en-US" b="1" dirty="0" smtClean="0"/>
              <a:t>U</a:t>
            </a:r>
            <a:r>
              <a:rPr lang="en-US" dirty="0" smtClean="0"/>
              <a:t>nit (LWU)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7192" y="5013176"/>
            <a:ext cx="12466920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84784"/>
            <a:ext cx="6611143" cy="4248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1520" y="5013176"/>
            <a:ext cx="1584176" cy="1224136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0032" y="2132856"/>
            <a:ext cx="2448272" cy="252028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  <a:endCxn id="10" idx="2"/>
          </p:cNvCxnSpPr>
          <p:nvPr/>
        </p:nvCxnSpPr>
        <p:spPr>
          <a:xfrm flipV="1">
            <a:off x="1043608" y="3392996"/>
            <a:ext cx="3816424" cy="162018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4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</a:t>
            </a:r>
            <a:r>
              <a:rPr lang="en-US" dirty="0" smtClean="0"/>
              <a:t>Target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8" name="Picture 7" descr="PID.jpg"/>
          <p:cNvPicPr>
            <a:picLocks noChangeAspect="1"/>
          </p:cNvPicPr>
          <p:nvPr/>
        </p:nvPicPr>
        <p:blipFill>
          <a:blip r:embed="rId2" cstate="print"/>
          <a:srcRect l="4818" t="5970" r="4818" b="5970"/>
          <a:stretch>
            <a:fillRect/>
          </a:stretch>
        </p:blipFill>
        <p:spPr>
          <a:xfrm>
            <a:off x="1979712" y="1412776"/>
            <a:ext cx="7858180" cy="5319669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139952" y="6165304"/>
            <a:ext cx="3819278" cy="58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  <a:cs typeface="+mn-cs"/>
              </a:rPr>
              <a:t>Vacuum system marked with red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7504" y="1484784"/>
            <a:ext cx="3816424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The baseline design for the vacuum system for insulation, consists of several vacuum pumps providing a rough vacuum for purging and a medium/hard vacuum for insulation of the cryogenic cooling system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The purging system must be able to handle both He and H2 as media in the system.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The vacuum for insulation will be an active vacuum that will handle both the cryostat vacuum and the piping adjacent to the system. This vacuum might be contaminated by 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  <a:t>₂O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  <a:t>₂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and He .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Scope: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The vacuum for insulation, piping, cryostat vacuum and vacuum for purging. Specification for support system, safety system, integration, installation and test.</a:t>
            </a:r>
            <a:endParaRPr lang="sv-SE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21288" y="5301208"/>
            <a:ext cx="9973536" cy="11521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19672" y="5229200"/>
            <a:ext cx="1584176" cy="1224136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95936" y="2420888"/>
            <a:ext cx="2952328" cy="3816424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0"/>
            <a:endCxn id="12" idx="2"/>
          </p:cNvCxnSpPr>
          <p:nvPr/>
        </p:nvCxnSpPr>
        <p:spPr>
          <a:xfrm flipV="1">
            <a:off x="2411760" y="4329100"/>
            <a:ext cx="1584176" cy="90010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1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</a:t>
            </a:r>
            <a:r>
              <a:rPr lang="en-US" dirty="0" smtClean="0"/>
              <a:t>Neutron beam lines and Instrument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42904" y="1916832"/>
            <a:ext cx="2601096" cy="2335850"/>
            <a:chOff x="-64940" y="1969544"/>
            <a:chExt cx="2601096" cy="2335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544074">
              <a:off x="-64940" y="1969544"/>
              <a:ext cx="2601096" cy="23358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9871510">
              <a:off x="1155172" y="3645024"/>
              <a:ext cx="1324536" cy="576064"/>
            </a:xfrm>
            <a:prstGeom prst="ellipse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1560" y="2276872"/>
              <a:ext cx="504056" cy="360040"/>
            </a:xfrm>
            <a:prstGeom prst="ellipse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31640" y="2132856"/>
              <a:ext cx="504056" cy="432048"/>
            </a:xfrm>
            <a:prstGeom prst="ellipse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9552" y="2852936"/>
              <a:ext cx="432048" cy="360040"/>
            </a:xfrm>
            <a:prstGeom prst="ellipse">
              <a:avLst/>
            </a:prstGeom>
            <a:noFill/>
            <a:ln w="412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7504" y="3933056"/>
              <a:ext cx="1080120" cy="28803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1" idx="3"/>
            </p:cNvCxnSpPr>
            <p:nvPr/>
          </p:nvCxnSpPr>
          <p:spPr>
            <a:xfrm flipV="1">
              <a:off x="107504" y="3160249"/>
              <a:ext cx="495320" cy="772807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07504" y="2564904"/>
              <a:ext cx="1368152" cy="136815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07504" y="2636912"/>
              <a:ext cx="576064" cy="129614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080"/>
            <a:ext cx="7581811" cy="2318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628800"/>
            <a:ext cx="4104456" cy="221177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596336" y="2852936"/>
            <a:ext cx="504056" cy="576064"/>
          </a:xfrm>
          <a:prstGeom prst="ellipse">
            <a:avLst/>
          </a:prstGeom>
          <a:solidFill>
            <a:schemeClr val="accent3">
              <a:lumMod val="75000"/>
              <a:alpha val="5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>
          <a:xfrm>
            <a:off x="5220072" y="2924944"/>
            <a:ext cx="2450081" cy="41969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0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Standardization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3672408" cy="34563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Vacuum Standardization meeting Feb/2014,</a:t>
            </a:r>
          </a:p>
          <a:p>
            <a:r>
              <a:rPr lang="en-US" dirty="0" smtClean="0"/>
              <a:t>ESS Vacuum Handbook as main document, cover all requirements for accelerator, target and instruments,</a:t>
            </a:r>
          </a:p>
          <a:p>
            <a:r>
              <a:rPr lang="en-US" dirty="0" smtClean="0"/>
              <a:t>Vacuum Policy applied for all “in kind” contributions.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00" y="1484784"/>
            <a:ext cx="50726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3" y="5373216"/>
            <a:ext cx="403244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europeanspallationsource.se</a:t>
            </a:r>
            <a:r>
              <a:rPr lang="en-US" dirty="0"/>
              <a:t>/accelerator-documents</a:t>
            </a:r>
          </a:p>
        </p:txBody>
      </p:sp>
    </p:spTree>
    <p:extLst>
      <p:ext uri="{BB962C8B-B14F-4D97-AF65-F5344CB8AC3E}">
        <p14:creationId xmlns:p14="http://schemas.microsoft.com/office/powerpoint/2010/main" val="72265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Control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913" y="1628800"/>
            <a:ext cx="5328592" cy="482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05873" y="1484784"/>
            <a:ext cx="6480720" cy="27363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6202417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Epics Domain</a:t>
            </a:r>
            <a:endParaRPr lang="sl-SI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9054" y="5294896"/>
            <a:ext cx="8816339" cy="1628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6055" y="5378794"/>
            <a:ext cx="20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Group responsibility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2828" y="4464487"/>
            <a:ext cx="20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ICS Group responsibility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82124" y="4464487"/>
            <a:ext cx="2" cy="74899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34526" y="5365885"/>
            <a:ext cx="0" cy="58845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5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9592" y="4077072"/>
            <a:ext cx="7272808" cy="1912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24208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Thank you for your attention!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125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2403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Introduction: Vacuum for beginners,</a:t>
            </a:r>
          </a:p>
          <a:p>
            <a:pPr>
              <a:lnSpc>
                <a:spcPct val="120000"/>
              </a:lnSpc>
            </a:pPr>
            <a:r>
              <a:rPr lang="en-US" dirty="0"/>
              <a:t>ESS Vacuum </a:t>
            </a:r>
            <a:r>
              <a:rPr lang="en-US" dirty="0" smtClean="0"/>
              <a:t>System,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Vacuum requirements</a:t>
            </a:r>
            <a:r>
              <a:rPr lang="en-US" dirty="0"/>
              <a:t>,</a:t>
            </a:r>
          </a:p>
          <a:p>
            <a:pPr>
              <a:lnSpc>
                <a:spcPct val="120000"/>
              </a:lnSpc>
            </a:pPr>
            <a:r>
              <a:rPr lang="en-US" dirty="0"/>
              <a:t>Vacuum standardization model,</a:t>
            </a:r>
          </a:p>
          <a:p>
            <a:pPr>
              <a:lnSpc>
                <a:spcPct val="120000"/>
              </a:lnSpc>
            </a:pPr>
            <a:r>
              <a:rPr lang="en-US" dirty="0"/>
              <a:t>Vacuum control System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Vacuum for beginners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53" y="1484784"/>
            <a:ext cx="8928992" cy="604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many molecules of air we have at the surface of a cube with 1 liter volume?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 2014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5805264"/>
            <a:ext cx="1800200" cy="46166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A.G. Mathewson CERN-94-01-V2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988840"/>
            <a:ext cx="828092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diameter = 3.7 x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m;    cube side = </a:t>
            </a:r>
            <a:r>
              <a:rPr lang="en-US" sz="2400" dirty="0" smtClean="0"/>
              <a:t>0.1</a:t>
            </a:r>
            <a:r>
              <a:rPr lang="en-US" sz="2400" dirty="0" smtClean="0"/>
              <a:t> 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Number of the molecules in 1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:</a:t>
            </a:r>
          </a:p>
          <a:p>
            <a:pPr marL="0" indent="0">
              <a:buNone/>
            </a:pPr>
            <a:r>
              <a:rPr lang="en-US" sz="2400" dirty="0" smtClean="0"/>
              <a:t>1 /</a:t>
            </a:r>
            <a:r>
              <a:rPr lang="en-US" sz="2400" dirty="0"/>
              <a:t>3.7 x 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10 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 </a:t>
            </a:r>
            <a:r>
              <a:rPr lang="en-US" sz="2400" dirty="0"/>
              <a:t>3.7 x 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= 7.3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</a:t>
            </a:r>
            <a:r>
              <a:rPr lang="en-US" sz="2400" dirty="0" err="1" smtClean="0"/>
              <a:t>mol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Molecules at the surface of a cube: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6 x 0.1 x 0.1 = 0.06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</a:t>
            </a:r>
            <a:r>
              <a:rPr lang="en-US" sz="2400" dirty="0"/>
              <a:t>7.3 x 10</a:t>
            </a:r>
            <a:r>
              <a:rPr lang="en-US" sz="2400" baseline="30000" dirty="0"/>
              <a:t>18</a:t>
            </a:r>
            <a:r>
              <a:rPr lang="en-US" sz="2400" dirty="0"/>
              <a:t> </a:t>
            </a:r>
            <a:r>
              <a:rPr lang="en-US" sz="2400" dirty="0" err="1"/>
              <a:t>mol</a:t>
            </a:r>
            <a:r>
              <a:rPr lang="en-US" sz="2400" dirty="0"/>
              <a:t>/m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4.4 x 10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18</a:t>
            </a:r>
            <a:r>
              <a:rPr lang="en-US" sz="2400" b="1" dirty="0" smtClean="0">
                <a:solidFill>
                  <a:schemeClr val="tx1"/>
                </a:solidFill>
              </a:rPr>
              <a:t> mol.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4221088"/>
            <a:ext cx="8928992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much pressure we can build inside the 1 liter with this molecules?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528" y="4653136"/>
            <a:ext cx="8280920" cy="1008112"/>
            <a:chOff x="323528" y="4653136"/>
            <a:chExt cx="8280920" cy="1008112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23528" y="4653136"/>
              <a:ext cx="8280920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 smtClean="0"/>
                <a:t>Reference: 2.65 x 10</a:t>
              </a:r>
              <a:r>
                <a:rPr lang="en-US" sz="2400" baseline="30000" dirty="0" smtClean="0"/>
                <a:t>22</a:t>
              </a:r>
              <a:r>
                <a:rPr lang="en-US" sz="2400" dirty="0" smtClean="0"/>
                <a:t> mol./liter at room pressure.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>
                  <a:latin typeface="Symbol" charset="2"/>
                  <a:cs typeface="Symbol" charset="2"/>
                </a:rPr>
                <a:t>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	\</a:t>
              </a:r>
              <a:r>
                <a:rPr lang="en-US" sz="2400" dirty="0" smtClean="0">
                  <a:cs typeface="Symbol" charset="2"/>
                </a:rPr>
                <a:t>7.3 x 10</a:t>
              </a:r>
              <a:r>
                <a:rPr lang="en-US" sz="2400" baseline="30000" dirty="0" smtClean="0">
                  <a:cs typeface="Symbol" charset="2"/>
                </a:rPr>
                <a:t>18</a:t>
              </a:r>
              <a:r>
                <a:rPr lang="en-US" sz="2400" dirty="0" smtClean="0">
                  <a:cs typeface="Symbol" charset="2"/>
                </a:rPr>
                <a:t> </a:t>
              </a:r>
              <a:r>
                <a:rPr lang="en-US" sz="2400" dirty="0" err="1" smtClean="0">
                  <a:cs typeface="Symbol" charset="2"/>
                </a:rPr>
                <a:t>mol</a:t>
              </a:r>
              <a:r>
                <a:rPr lang="en-US" sz="2400" dirty="0" smtClean="0">
                  <a:cs typeface="Symbol" charset="2"/>
                </a:rPr>
                <a:t>/liter                  </a:t>
              </a:r>
              <a:r>
                <a:rPr lang="en-US" sz="2400" b="1" dirty="0" smtClean="0">
                  <a:solidFill>
                    <a:srgbClr val="000000"/>
                  </a:solidFill>
                  <a:cs typeface="Symbol" charset="2"/>
                </a:rPr>
                <a:t>1.6 x 10</a:t>
              </a:r>
              <a:r>
                <a:rPr lang="en-US" sz="2400" b="1" baseline="30000" dirty="0" smtClean="0">
                  <a:solidFill>
                    <a:srgbClr val="000000"/>
                  </a:solidFill>
                  <a:cs typeface="Symbol" charset="2"/>
                </a:rPr>
                <a:t>-2</a:t>
              </a:r>
              <a:r>
                <a:rPr lang="en-US" sz="2400" b="1" dirty="0" smtClean="0">
                  <a:solidFill>
                    <a:srgbClr val="000000"/>
                  </a:solidFill>
                  <a:cs typeface="Symbol" charset="2"/>
                </a:rPr>
                <a:t> mbar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>
              <a:off x="4932040" y="5157192"/>
              <a:ext cx="978408" cy="48463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551723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1:50.000 from atmosphere (1 </a:t>
            </a:r>
            <a:r>
              <a:rPr lang="en-US" dirty="0" err="1" smtClean="0"/>
              <a:t>atm</a:t>
            </a:r>
            <a:r>
              <a:rPr lang="en-US" dirty="0" smtClean="0"/>
              <a:t> ≈ 1000 mbar ).</a:t>
            </a:r>
          </a:p>
          <a:p>
            <a:r>
              <a:rPr lang="en-US" dirty="0" smtClean="0"/>
              <a:t>Warm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 mbar – </a:t>
            </a:r>
            <a:r>
              <a:rPr lang="en-US" dirty="0" smtClean="0"/>
              <a:t>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 smtClean="0"/>
              <a:t>mbar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modules ≈ 1 x 10</a:t>
            </a:r>
            <a:r>
              <a:rPr lang="en-US" baseline="30000" dirty="0" smtClean="0"/>
              <a:t>-12</a:t>
            </a:r>
            <a:r>
              <a:rPr lang="en-US" dirty="0" smtClean="0"/>
              <a:t> mbar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27400"/>
            <a:ext cx="355600" cy="20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327400"/>
            <a:ext cx="355600" cy="20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Vacuum system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348880"/>
            <a:ext cx="7345221" cy="848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44074">
            <a:off x="6775821" y="1897536"/>
            <a:ext cx="2601096" cy="233585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5400000">
            <a:off x="1475656" y="836712"/>
            <a:ext cx="288032" cy="3024336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4860032" y="620688"/>
            <a:ext cx="288032" cy="3456384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68344" y="2564904"/>
            <a:ext cx="288032" cy="288032"/>
          </a:xfrm>
          <a:prstGeom prst="ellipse">
            <a:avLst/>
          </a:prstGeom>
          <a:solidFill>
            <a:schemeClr val="accent6">
              <a:alpha val="54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08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LINAC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LINAC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4" idx="2"/>
          </p:cNvCxnSpPr>
          <p:nvPr/>
        </p:nvCxnSpPr>
        <p:spPr>
          <a:xfrm>
            <a:off x="6444208" y="1844824"/>
            <a:ext cx="1224136" cy="8640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4168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Target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9871510">
            <a:off x="7923924" y="3573016"/>
            <a:ext cx="1324536" cy="576064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80312" y="2204864"/>
            <a:ext cx="504056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00392" y="2060848"/>
            <a:ext cx="504056" cy="432048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08304" y="2780928"/>
            <a:ext cx="432048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876256" y="3861048"/>
            <a:ext cx="1080120" cy="28803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3"/>
          </p:cNvCxnSpPr>
          <p:nvPr/>
        </p:nvCxnSpPr>
        <p:spPr>
          <a:xfrm flipV="1">
            <a:off x="6876256" y="3088241"/>
            <a:ext cx="495320" cy="77280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76256" y="2492896"/>
            <a:ext cx="1368152" cy="136815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876256" y="2564904"/>
            <a:ext cx="576064" cy="129614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32040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Neutron Beam lines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501008"/>
            <a:ext cx="4680520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ESS organization charges the ESS Vacuum Group </a:t>
            </a:r>
            <a:r>
              <a:rPr lang="en-US" dirty="0" smtClean="0"/>
              <a:t>(VG) with </a:t>
            </a:r>
            <a:r>
              <a:rPr lang="en-US" dirty="0"/>
              <a:t>the responsibility for all ESS vacuum systems including not only the Accelerator, but also Instruments and Neutron Beam Lines and the Target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main task of the ESS VG is to support the in kind contributions on the vacuum system and the </a:t>
            </a:r>
            <a:r>
              <a:rPr lang="en-US" b="1" dirty="0" smtClean="0"/>
              <a:t>integrated vacuum design </a:t>
            </a:r>
            <a:r>
              <a:rPr lang="en-US" dirty="0" smtClean="0"/>
              <a:t>of </a:t>
            </a:r>
            <a:r>
              <a:rPr lang="en-US" dirty="0" smtClean="0"/>
              <a:t>the ESS complex.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4048" y="4437112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Vacuum:</a:t>
            </a:r>
            <a:r>
              <a:rPr lang="en-US" dirty="0" smtClean="0"/>
              <a:t> state of a rarefied gas or the environment corresponding to such a state, associated with a pressure or a mass density below the prevailing atmospheric level (ISO 3529).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0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Vacuum Requirements: warm LINAC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/>
              <a:t>P</a:t>
            </a:r>
            <a:r>
              <a:rPr lang="en-US" sz="2700" dirty="0"/>
              <a:t>roton </a:t>
            </a:r>
            <a:r>
              <a:rPr lang="en-US" sz="2700" b="1" dirty="0"/>
              <a:t>S</a:t>
            </a:r>
            <a:r>
              <a:rPr lang="en-US" sz="2700" dirty="0"/>
              <a:t>ource (</a:t>
            </a:r>
            <a:r>
              <a:rPr lang="en-US" sz="2700" b="1" dirty="0"/>
              <a:t>PS</a:t>
            </a:r>
            <a:r>
              <a:rPr lang="en-US" sz="2700" dirty="0"/>
              <a:t>) and </a:t>
            </a:r>
            <a:r>
              <a:rPr lang="en-US" sz="2700" b="1" dirty="0"/>
              <a:t>L</a:t>
            </a:r>
            <a:r>
              <a:rPr lang="en-US" sz="2700" dirty="0"/>
              <a:t>ow </a:t>
            </a:r>
            <a:r>
              <a:rPr lang="en-US" sz="2700" b="1" dirty="0"/>
              <a:t>E</a:t>
            </a:r>
            <a:r>
              <a:rPr lang="en-US" sz="2700" dirty="0"/>
              <a:t>nergy </a:t>
            </a:r>
            <a:r>
              <a:rPr lang="en-US" sz="2700" b="1" dirty="0"/>
              <a:t>B</a:t>
            </a:r>
            <a:r>
              <a:rPr lang="en-US" sz="2700" dirty="0"/>
              <a:t>eam </a:t>
            </a:r>
            <a:r>
              <a:rPr lang="en-US" sz="2700" b="1" dirty="0"/>
              <a:t>T</a:t>
            </a:r>
            <a:r>
              <a:rPr lang="en-US" sz="2700" dirty="0"/>
              <a:t>ransport (</a:t>
            </a:r>
            <a:r>
              <a:rPr lang="en-US" sz="2700" b="1" dirty="0"/>
              <a:t>LEBT</a:t>
            </a:r>
            <a:r>
              <a:rPr lang="en-US" sz="2700" dirty="0"/>
              <a:t>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2776"/>
            <a:ext cx="7128792" cy="4793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7192"/>
            <a:ext cx="5976664" cy="133943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283968" y="2564904"/>
            <a:ext cx="4608512" cy="216024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504" y="4797152"/>
            <a:ext cx="2232248" cy="1584176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2" idx="3"/>
          </p:cNvCxnSpPr>
          <p:nvPr/>
        </p:nvCxnSpPr>
        <p:spPr>
          <a:xfrm flipV="1">
            <a:off x="2339752" y="4408784"/>
            <a:ext cx="2619117" cy="82041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39752" y="5301208"/>
            <a:ext cx="3672408" cy="10801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085184"/>
            <a:ext cx="1186248" cy="9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Vacuum Requirements: warm LINAC</a:t>
            </a:r>
            <a:br>
              <a:rPr lang="en-US" dirty="0"/>
            </a:br>
            <a:r>
              <a:rPr lang="en-US" sz="2400" b="1" dirty="0" smtClean="0"/>
              <a:t>R</a:t>
            </a:r>
            <a:r>
              <a:rPr lang="en-US" sz="2400" dirty="0" smtClean="0"/>
              <a:t>adio </a:t>
            </a:r>
            <a:r>
              <a:rPr lang="en-US" sz="2400" b="1" dirty="0" smtClean="0"/>
              <a:t>F</a:t>
            </a:r>
            <a:r>
              <a:rPr lang="en-US" sz="2400" dirty="0" smtClean="0"/>
              <a:t>requency</a:t>
            </a:r>
            <a:r>
              <a:rPr lang="en-US" sz="2400" b="1" dirty="0" smtClean="0"/>
              <a:t> Q</a:t>
            </a:r>
            <a:r>
              <a:rPr lang="en-US" sz="2400" dirty="0" smtClean="0"/>
              <a:t>uadrupole (</a:t>
            </a:r>
            <a:r>
              <a:rPr lang="en-US" sz="2400" b="1" dirty="0" smtClean="0"/>
              <a:t>RFQ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76" y="1484784"/>
            <a:ext cx="7408124" cy="432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720" y="5085184"/>
            <a:ext cx="5976664" cy="13394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7504" y="4797152"/>
            <a:ext cx="1944216" cy="1368152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3968" y="2276872"/>
            <a:ext cx="4013865" cy="1865662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3"/>
          </p:cNvCxnSpPr>
          <p:nvPr/>
        </p:nvCxnSpPr>
        <p:spPr>
          <a:xfrm flipV="1">
            <a:off x="1907704" y="3869314"/>
            <a:ext cx="2964081" cy="128787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4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warm LINAC</a:t>
            </a:r>
            <a:br>
              <a:rPr lang="en-US" dirty="0"/>
            </a:br>
            <a:r>
              <a:rPr lang="en-US" sz="2400" b="1" dirty="0" smtClean="0"/>
              <a:t>M</a:t>
            </a:r>
            <a:r>
              <a:rPr lang="en-US" sz="2400" dirty="0" smtClean="0"/>
              <a:t>edium </a:t>
            </a:r>
            <a:r>
              <a:rPr lang="en-US" sz="2400" b="1" dirty="0" smtClean="0"/>
              <a:t>E</a:t>
            </a:r>
            <a:r>
              <a:rPr lang="en-US" sz="2400" dirty="0" smtClean="0"/>
              <a:t>nergy </a:t>
            </a:r>
            <a:r>
              <a:rPr lang="en-US" sz="2400" b="1" dirty="0" smtClean="0"/>
              <a:t>B</a:t>
            </a:r>
            <a:r>
              <a:rPr lang="en-US" sz="2400" dirty="0" smtClean="0"/>
              <a:t>eam </a:t>
            </a:r>
            <a:r>
              <a:rPr lang="en-US" sz="2400" b="1" dirty="0" smtClean="0"/>
              <a:t>T</a:t>
            </a:r>
            <a:r>
              <a:rPr lang="en-US" sz="2400" dirty="0" smtClean="0"/>
              <a:t>ransport (</a:t>
            </a:r>
            <a:r>
              <a:rPr lang="en-US" sz="2400" b="1" dirty="0" smtClean="0"/>
              <a:t>MEBT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7028826" cy="417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332" y="5085184"/>
            <a:ext cx="5976664" cy="13394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1520" y="4869160"/>
            <a:ext cx="1656184" cy="1224136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11960" y="3717032"/>
            <a:ext cx="4013865" cy="1865662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1979712" y="4649863"/>
            <a:ext cx="2232248" cy="579337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Requirements: warm LINAC</a:t>
            </a:r>
            <a:br>
              <a:rPr lang="en-US" dirty="0"/>
            </a:br>
            <a:r>
              <a:rPr lang="en-US" sz="2400" b="1" dirty="0" smtClean="0"/>
              <a:t>D</a:t>
            </a:r>
            <a:r>
              <a:rPr lang="en-US" sz="2400" dirty="0" smtClean="0"/>
              <a:t>rift</a:t>
            </a:r>
            <a:r>
              <a:rPr lang="en-US" sz="2400" b="1" dirty="0" smtClean="0"/>
              <a:t> T</a:t>
            </a:r>
            <a:r>
              <a:rPr lang="en-US" sz="2400" dirty="0" smtClean="0"/>
              <a:t>ube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</a:t>
            </a:r>
            <a:r>
              <a:rPr lang="en-US" sz="2400" dirty="0" err="1" smtClean="0"/>
              <a:t>inac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DTL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84784"/>
            <a:ext cx="6920088" cy="4211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0928" y="5085184"/>
            <a:ext cx="5976664" cy="13394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9552" y="4869160"/>
            <a:ext cx="1512168" cy="1152128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08304" y="2204864"/>
            <a:ext cx="1835696" cy="1800200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  <a:endCxn id="11" idx="2"/>
          </p:cNvCxnSpPr>
          <p:nvPr/>
        </p:nvCxnSpPr>
        <p:spPr>
          <a:xfrm flipV="1">
            <a:off x="1830268" y="3104964"/>
            <a:ext cx="5478036" cy="1932921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2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Requirements: </a:t>
            </a:r>
            <a:r>
              <a:rPr lang="en-US" dirty="0" smtClean="0"/>
              <a:t>“warm/cold” </a:t>
            </a:r>
            <a:r>
              <a:rPr lang="en-US" dirty="0"/>
              <a:t>LINAC</a:t>
            </a:r>
            <a:br>
              <a:rPr lang="en-US" dirty="0"/>
            </a:br>
            <a:r>
              <a:rPr lang="en-US" sz="2400" b="1" dirty="0" smtClean="0"/>
              <a:t>L</a:t>
            </a:r>
            <a:r>
              <a:rPr lang="en-US" sz="2400" dirty="0" smtClean="0"/>
              <a:t>ow </a:t>
            </a:r>
            <a:r>
              <a:rPr lang="en-US" sz="2400" b="1" dirty="0" smtClean="0"/>
              <a:t>&amp; H</a:t>
            </a:r>
            <a:r>
              <a:rPr lang="en-US" sz="2400" dirty="0" smtClean="0"/>
              <a:t>igh</a:t>
            </a:r>
            <a:r>
              <a:rPr lang="en-US" sz="2400" b="1" dirty="0" smtClean="0"/>
              <a:t> E</a:t>
            </a:r>
            <a:r>
              <a:rPr lang="en-US" sz="2400" dirty="0" smtClean="0"/>
              <a:t>nergy</a:t>
            </a:r>
            <a:r>
              <a:rPr lang="en-US" sz="2400" b="1" dirty="0" smtClean="0"/>
              <a:t> D</a:t>
            </a:r>
            <a:r>
              <a:rPr lang="en-US" sz="2400" dirty="0" smtClean="0"/>
              <a:t>ifferential</a:t>
            </a:r>
            <a:r>
              <a:rPr lang="en-US" sz="2400" b="1" dirty="0" smtClean="0"/>
              <a:t> P</a:t>
            </a:r>
            <a:r>
              <a:rPr lang="en-US" sz="2400" dirty="0" smtClean="0"/>
              <a:t>umping (</a:t>
            </a:r>
            <a:r>
              <a:rPr lang="en-US" sz="2400" b="1" dirty="0" smtClean="0"/>
              <a:t>LEDP &amp; HEDP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95203" y="13948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LEDP </a:t>
            </a:r>
            <a:r>
              <a:rPr lang="en-US" dirty="0"/>
              <a:t>is located between the last DTL tank and first spoke </a:t>
            </a:r>
            <a:r>
              <a:rPr lang="en-US" dirty="0" smtClean="0"/>
              <a:t>cavity: pressure 10</a:t>
            </a:r>
            <a:r>
              <a:rPr lang="en-US" baseline="30000" dirty="0" smtClean="0"/>
              <a:t>-10</a:t>
            </a:r>
            <a:r>
              <a:rPr lang="en-US" dirty="0" smtClean="0"/>
              <a:t> mbar range, particle free required as the cavities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04608" y="19603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HEDP is located between the last </a:t>
            </a:r>
            <a:r>
              <a:rPr lang="en-US" dirty="0" err="1"/>
              <a:t>cryomodule</a:t>
            </a:r>
            <a:r>
              <a:rPr lang="en-US" dirty="0"/>
              <a:t> and start of the High Energy Beam Transport (HEBT) and has similar features to the LEDP.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15" r="-27015"/>
          <a:stretch>
            <a:fillRect/>
          </a:stretch>
        </p:blipFill>
        <p:spPr>
          <a:xfrm>
            <a:off x="0" y="2318185"/>
            <a:ext cx="3237906" cy="1944992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/>
          <a:srcRect l="1935" t="-83" r="3114" b="-1466"/>
          <a:stretch/>
        </p:blipFill>
        <p:spPr>
          <a:xfrm>
            <a:off x="3771810" y="3093722"/>
            <a:ext cx="5204798" cy="1526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013176"/>
            <a:ext cx="8726844" cy="10081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40060" y="3818880"/>
            <a:ext cx="1365066" cy="1477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04248" y="4354560"/>
            <a:ext cx="202517" cy="946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1414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2614</TotalTime>
  <Words>784</Words>
  <Application>Microsoft Macintosh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 Core Powerpoint template</vt:lpstr>
      <vt:lpstr>ESS Vacuum System: Brief Overview</vt:lpstr>
      <vt:lpstr>Outline</vt:lpstr>
      <vt:lpstr>Introductions: Vacuum for beginners</vt:lpstr>
      <vt:lpstr>ESS Vacuum system </vt:lpstr>
      <vt:lpstr>Vacuum Requirements: warm LINAC Proton Source (PS) and Low Energy Beam Transport (LEBT) </vt:lpstr>
      <vt:lpstr>Vacuum Requirements: warm LINAC Radio Frequency Quadrupole (RFQ)</vt:lpstr>
      <vt:lpstr>Vacuum Requirements: warm LINAC Medium Energy Beam Transport (MEBT)</vt:lpstr>
      <vt:lpstr>Vacuum Requirements: warm LINAC Drift Tube Linac (DTL)</vt:lpstr>
      <vt:lpstr>Vacuum Requirements: “warm/cold” LINAC Low &amp; High Energy Differential Pumping (LEDP &amp; HEDP)</vt:lpstr>
      <vt:lpstr>Vacuum Requirements: cold LINAC Spoke Cryomodule</vt:lpstr>
      <vt:lpstr>Vacuum Requirements: cold LINAC Elliptical cavity (medium/high Beta)</vt:lpstr>
      <vt:lpstr>Vacuum Requirements: “warm” LINAC Linac Warm Unit (LWU)</vt:lpstr>
      <vt:lpstr>Vacuum Requirements: Target </vt:lpstr>
      <vt:lpstr>Vacuum Requirements: Neutron beam lines and Instrument</vt:lpstr>
      <vt:lpstr>Vacuum Standardization</vt:lpstr>
      <vt:lpstr>Vacuum Control System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54</cp:revision>
  <dcterms:created xsi:type="dcterms:W3CDTF">2013-10-29T16:05:10Z</dcterms:created>
  <dcterms:modified xsi:type="dcterms:W3CDTF">2014-12-10T15:38:40Z</dcterms:modified>
</cp:coreProperties>
</file>