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6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91" r:id="rId3"/>
    <p:sldId id="287" r:id="rId4"/>
    <p:sldId id="285" r:id="rId5"/>
    <p:sldId id="281" r:id="rId6"/>
    <p:sldId id="306" r:id="rId7"/>
    <p:sldId id="271" r:id="rId8"/>
    <p:sldId id="275" r:id="rId9"/>
    <p:sldId id="272" r:id="rId10"/>
    <p:sldId id="269" r:id="rId11"/>
    <p:sldId id="280" r:id="rId12"/>
    <p:sldId id="270" r:id="rId13"/>
    <p:sldId id="263" r:id="rId14"/>
    <p:sldId id="288" r:id="rId15"/>
    <p:sldId id="289" r:id="rId16"/>
    <p:sldId id="305" r:id="rId17"/>
    <p:sldId id="283" r:id="rId18"/>
    <p:sldId id="260" r:id="rId19"/>
    <p:sldId id="258" r:id="rId20"/>
    <p:sldId id="279" r:id="rId21"/>
    <p:sldId id="273" r:id="rId22"/>
    <p:sldId id="293" r:id="rId23"/>
    <p:sldId id="303" r:id="rId24"/>
    <p:sldId id="292" r:id="rId25"/>
    <p:sldId id="277" r:id="rId26"/>
    <p:sldId id="307" r:id="rId27"/>
    <p:sldId id="282" r:id="rId28"/>
    <p:sldId id="308" r:id="rId29"/>
    <p:sldId id="266" r:id="rId30"/>
    <p:sldId id="309" r:id="rId31"/>
    <p:sldId id="290" r:id="rId32"/>
    <p:sldId id="267" r:id="rId33"/>
    <p:sldId id="276" r:id="rId34"/>
    <p:sldId id="268" r:id="rId35"/>
    <p:sldId id="296" r:id="rId36"/>
    <p:sldId id="304" r:id="rId37"/>
    <p:sldId id="298" r:id="rId38"/>
    <p:sldId id="302" r:id="rId39"/>
    <p:sldId id="301" r:id="rId40"/>
    <p:sldId id="294" r:id="rId41"/>
    <p:sldId id="284" r:id="rId42"/>
    <p:sldId id="261" r:id="rId43"/>
    <p:sldId id="257" r:id="rId44"/>
    <p:sldId id="259" r:id="rId4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7" autoAdjust="0"/>
    <p:restoredTop sz="94676" autoAdjust="0"/>
  </p:normalViewPr>
  <p:slideViewPr>
    <p:cSldViewPr snapToGrid="0">
      <p:cViewPr>
        <p:scale>
          <a:sx n="70" d="100"/>
          <a:sy n="70" d="100"/>
        </p:scale>
        <p:origin x="-126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-256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peauger\AppData\Local\Microsoft\Windows\Temporary%20Internet%20Files\Content.Outlook\KVB6MQNN\comparaison_high_mediu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Qext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390773474458114"/>
          <c:y val="0.12728007073288153"/>
          <c:w val="0.83810745698734757"/>
          <c:h val="0.71864144724660228"/>
        </c:manualLayout>
      </c:layout>
      <c:scatterChart>
        <c:scatterStyle val="smoothMarker"/>
        <c:varyColors val="0"/>
        <c:ser>
          <c:idx val="0"/>
          <c:order val="0"/>
          <c:tx>
            <c:v>high beta</c:v>
          </c:tx>
          <c:marker>
            <c:symbol val="none"/>
          </c:marker>
          <c:xVal>
            <c:numRef>
              <c:f>'high beta'!$A$2:$A$13</c:f>
              <c:numCache>
                <c:formatCode>General</c:formatCode>
                <c:ptCount val="12"/>
                <c:pt idx="0">
                  <c:v>56</c:v>
                </c:pt>
                <c:pt idx="1">
                  <c:v>57</c:v>
                </c:pt>
                <c:pt idx="2">
                  <c:v>58</c:v>
                </c:pt>
                <c:pt idx="3">
                  <c:v>59</c:v>
                </c:pt>
                <c:pt idx="4">
                  <c:v>60</c:v>
                </c:pt>
                <c:pt idx="5">
                  <c:v>61</c:v>
                </c:pt>
                <c:pt idx="6">
                  <c:v>62</c:v>
                </c:pt>
                <c:pt idx="7">
                  <c:v>63</c:v>
                </c:pt>
                <c:pt idx="8">
                  <c:v>64</c:v>
                </c:pt>
                <c:pt idx="9">
                  <c:v>65</c:v>
                </c:pt>
                <c:pt idx="10">
                  <c:v>66</c:v>
                </c:pt>
                <c:pt idx="11">
                  <c:v>67</c:v>
                </c:pt>
              </c:numCache>
            </c:numRef>
          </c:xVal>
          <c:yVal>
            <c:numRef>
              <c:f>'high beta'!$B$2:$B$13</c:f>
              <c:numCache>
                <c:formatCode>General</c:formatCode>
                <c:ptCount val="12"/>
                <c:pt idx="0">
                  <c:v>392857.15999999922</c:v>
                </c:pt>
                <c:pt idx="1">
                  <c:v>420349.83499999903</c:v>
                </c:pt>
                <c:pt idx="2">
                  <c:v>452206.60000000056</c:v>
                </c:pt>
                <c:pt idx="3">
                  <c:v>488427.45500000101</c:v>
                </c:pt>
                <c:pt idx="4">
                  <c:v>529012.40000000037</c:v>
                </c:pt>
                <c:pt idx="5">
                  <c:v>573961.43500000052</c:v>
                </c:pt>
                <c:pt idx="6">
                  <c:v>623274.56000000052</c:v>
                </c:pt>
                <c:pt idx="7">
                  <c:v>676951.77500000037</c:v>
                </c:pt>
                <c:pt idx="8">
                  <c:v>734993.08000000007</c:v>
                </c:pt>
                <c:pt idx="9">
                  <c:v>797398.47499999963</c:v>
                </c:pt>
                <c:pt idx="10">
                  <c:v>864167.95999999903</c:v>
                </c:pt>
                <c:pt idx="11">
                  <c:v>935301.53500000015</c:v>
                </c:pt>
              </c:numCache>
            </c:numRef>
          </c:yVal>
          <c:smooth val="1"/>
        </c:ser>
        <c:ser>
          <c:idx val="1"/>
          <c:order val="1"/>
          <c:tx>
            <c:v>medium beta</c:v>
          </c:tx>
          <c:marker>
            <c:symbol val="none"/>
          </c:marker>
          <c:xVal>
            <c:numRef>
              <c:f>'medium beta'!$A$2:$A$9</c:f>
              <c:numCache>
                <c:formatCode>General</c:formatCode>
                <c:ptCount val="8"/>
                <c:pt idx="0">
                  <c:v>56</c:v>
                </c:pt>
                <c:pt idx="1">
                  <c:v>57</c:v>
                </c:pt>
                <c:pt idx="2">
                  <c:v>58</c:v>
                </c:pt>
                <c:pt idx="3">
                  <c:v>59</c:v>
                </c:pt>
                <c:pt idx="4">
                  <c:v>60</c:v>
                </c:pt>
                <c:pt idx="5">
                  <c:v>61</c:v>
                </c:pt>
                <c:pt idx="6">
                  <c:v>62</c:v>
                </c:pt>
                <c:pt idx="7">
                  <c:v>63</c:v>
                </c:pt>
              </c:numCache>
            </c:numRef>
          </c:xVal>
          <c:yVal>
            <c:numRef>
              <c:f>'medium beta'!$B$2:$B$9</c:f>
              <c:numCache>
                <c:formatCode>General</c:formatCode>
                <c:ptCount val="8"/>
                <c:pt idx="0">
                  <c:v>495347.00000000093</c:v>
                </c:pt>
                <c:pt idx="1">
                  <c:v>534230</c:v>
                </c:pt>
                <c:pt idx="2">
                  <c:v>577562.20000000112</c:v>
                </c:pt>
                <c:pt idx="3">
                  <c:v>625343.60000000056</c:v>
                </c:pt>
                <c:pt idx="4">
                  <c:v>677574.20000000019</c:v>
                </c:pt>
                <c:pt idx="5">
                  <c:v>734254.00000000093</c:v>
                </c:pt>
                <c:pt idx="6">
                  <c:v>795383.00000000093</c:v>
                </c:pt>
                <c:pt idx="7">
                  <c:v>860961.20000000205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056320"/>
        <c:axId val="42177280"/>
      </c:scatterChart>
      <c:valAx>
        <c:axId val="42056320"/>
        <c:scaling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distance axis-antenna tip (in mm)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2177280"/>
        <c:crosses val="autoZero"/>
        <c:crossBetween val="midCat"/>
      </c:valAx>
      <c:valAx>
        <c:axId val="42177280"/>
        <c:scaling>
          <c:orientation val="minMax"/>
          <c:min val="300000"/>
        </c:scaling>
        <c:delete val="0"/>
        <c:axPos val="l"/>
        <c:majorGridlines/>
        <c:minorGridlines/>
        <c:numFmt formatCode="0.0E+00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205632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7518702046473666"/>
          <c:y val="0.55116051920157016"/>
          <c:w val="0.27997222416376194"/>
          <c:h val="0.20172189428861273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B3CAE-4048-4E4E-A09E-9A5C35569D33}" type="datetimeFigureOut">
              <a:rPr lang="en-US" smtClean="0"/>
              <a:t>12/11/2014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15578-5CC2-FD44-9CC5-F3A16B4F399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512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2014-12-11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‹N°›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‹N°›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‹N°›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  <p:pic>
        <p:nvPicPr>
          <p:cNvPr id="9" name="Image 8" descr="bandeau_texte.png"/>
          <p:cNvPicPr>
            <a:picLocks noChangeAspect="1"/>
          </p:cNvPicPr>
          <p:nvPr userDrawn="1"/>
        </p:nvPicPr>
        <p:blipFill rotWithShape="1">
          <a:blip r:embed="rId3" cstate="print"/>
          <a:srcRect r="88046"/>
          <a:stretch/>
        </p:blipFill>
        <p:spPr>
          <a:xfrm>
            <a:off x="216821" y="403833"/>
            <a:ext cx="710963" cy="621518"/>
          </a:xfrm>
          <a:prstGeom prst="rect">
            <a:avLst/>
          </a:prstGeom>
        </p:spPr>
      </p:pic>
      <p:pic>
        <p:nvPicPr>
          <p:cNvPr id="10" name="Image 9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502533" cy="620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‹N°›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‹N°›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300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‹N°›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wmf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6.jpeg"/><Relationship Id="rId7" Type="http://schemas.openxmlformats.org/officeDocument/2006/relationships/image" Target="../media/image1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01.png@01CEF68A.95AA0370" TargetMode="Externa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Status of Elliptical Cavities Cryomodule Demonstrator ECCTD</a:t>
            </a:r>
            <a:endParaRPr lang="sv-S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2924944"/>
            <a:ext cx="8352928" cy="1752600"/>
          </a:xfrm>
        </p:spPr>
        <p:txBody>
          <a:bodyPr>
            <a:no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Franck </a:t>
            </a:r>
            <a:r>
              <a:rPr lang="sv-SE" sz="1800" dirty="0" smtClean="0">
                <a:solidFill>
                  <a:schemeClr val="bg1"/>
                </a:solidFill>
              </a:rPr>
              <a:t>PEAUGER, CEA </a:t>
            </a:r>
            <a:r>
              <a:rPr lang="sv-SE" sz="1800" dirty="0">
                <a:solidFill>
                  <a:schemeClr val="bg1"/>
                </a:solidFill>
              </a:rPr>
              <a:t>Saclay</a:t>
            </a:r>
          </a:p>
          <a:p>
            <a:endParaRPr lang="sv-SE" sz="1800" dirty="0" smtClean="0">
              <a:solidFill>
                <a:schemeClr val="bg1"/>
              </a:solidFill>
            </a:endParaRPr>
          </a:p>
          <a:p>
            <a:r>
              <a:rPr lang="sv-SE" sz="1800" dirty="0" smtClean="0">
                <a:solidFill>
                  <a:schemeClr val="bg1"/>
                </a:solidFill>
              </a:rPr>
              <a:t>On behalf of the ECCTD team:</a:t>
            </a:r>
          </a:p>
          <a:p>
            <a:r>
              <a:rPr lang="sv-SE" sz="1400" dirty="0" smtClean="0">
                <a:solidFill>
                  <a:schemeClr val="bg1"/>
                </a:solidFill>
              </a:rPr>
              <a:t>C</a:t>
            </a:r>
            <a:r>
              <a:rPr lang="sv-SE" sz="1400" dirty="0">
                <a:solidFill>
                  <a:schemeClr val="bg1"/>
                </a:solidFill>
              </a:rPr>
              <a:t>. Arcambal, G. Devanz, P. Bosland, P. Hardy, F. Leseigneur,  J. Plouin, G. Ferrand, F. Eozenou, C. Servouin, </a:t>
            </a:r>
            <a:endParaRPr lang="sv-SE" sz="1400" dirty="0" smtClean="0">
              <a:solidFill>
                <a:schemeClr val="bg1"/>
              </a:solidFill>
            </a:endParaRPr>
          </a:p>
          <a:p>
            <a:r>
              <a:rPr lang="sv-SE" sz="1400" dirty="0" smtClean="0">
                <a:solidFill>
                  <a:schemeClr val="bg1"/>
                </a:solidFill>
              </a:rPr>
              <a:t>D. Roudier</a:t>
            </a:r>
            <a:r>
              <a:rPr lang="sv-SE" sz="1400" dirty="0">
                <a:solidFill>
                  <a:schemeClr val="bg1"/>
                </a:solidFill>
              </a:rPr>
              <a:t>, </a:t>
            </a:r>
            <a:r>
              <a:rPr lang="sv-SE" sz="1400" dirty="0" smtClean="0">
                <a:solidFill>
                  <a:schemeClr val="bg1"/>
                </a:solidFill>
              </a:rPr>
              <a:t>L. Maurice, X</a:t>
            </a:r>
            <a:r>
              <a:rPr lang="sv-SE" sz="1400" dirty="0">
                <a:solidFill>
                  <a:schemeClr val="bg1"/>
                </a:solidFill>
              </a:rPr>
              <a:t>. Hanus, C. Madec, JP. Poupeau, N. Bazin, </a:t>
            </a:r>
            <a:r>
              <a:rPr lang="sv-SE" sz="1400" dirty="0" smtClean="0">
                <a:solidFill>
                  <a:schemeClr val="bg1"/>
                </a:solidFill>
              </a:rPr>
              <a:t>N. Berton, V. Hennion, JP</a:t>
            </a:r>
            <a:r>
              <a:rPr lang="sv-SE" sz="1400" dirty="0">
                <a:solidFill>
                  <a:schemeClr val="bg1"/>
                </a:solidFill>
              </a:rPr>
              <a:t>. Charrier, </a:t>
            </a:r>
            <a:r>
              <a:rPr lang="sv-SE" sz="1400" dirty="0" smtClean="0">
                <a:solidFill>
                  <a:schemeClr val="bg1"/>
                </a:solidFill>
              </a:rPr>
              <a:t>O. Piquet, </a:t>
            </a:r>
          </a:p>
          <a:p>
            <a:r>
              <a:rPr lang="sv-SE" sz="1400" dirty="0" smtClean="0">
                <a:solidFill>
                  <a:schemeClr val="bg1"/>
                </a:solidFill>
              </a:rPr>
              <a:t>P. Carbonnier, B</a:t>
            </a:r>
            <a:r>
              <a:rPr lang="sv-SE" sz="1400" dirty="0">
                <a:solidFill>
                  <a:schemeClr val="bg1"/>
                </a:solidFill>
              </a:rPr>
              <a:t>. Renard, P. Sahuquet, A. </a:t>
            </a:r>
            <a:r>
              <a:rPr lang="sv-SE" sz="1400" dirty="0" smtClean="0">
                <a:solidFill>
                  <a:schemeClr val="bg1"/>
                </a:solidFill>
              </a:rPr>
              <a:t>Hamdi, </a:t>
            </a:r>
            <a:r>
              <a:rPr lang="sv-SE" sz="1400" u="sng" dirty="0" smtClean="0">
                <a:solidFill>
                  <a:schemeClr val="bg1"/>
                </a:solidFill>
              </a:rPr>
              <a:t>CEA Saclay</a:t>
            </a:r>
          </a:p>
          <a:p>
            <a:r>
              <a:rPr lang="sv-SE" sz="1400" dirty="0" smtClean="0">
                <a:solidFill>
                  <a:schemeClr val="bg1"/>
                </a:solidFill>
              </a:rPr>
              <a:t>G</a:t>
            </a:r>
            <a:r>
              <a:rPr lang="sv-SE" sz="1400" dirty="0">
                <a:solidFill>
                  <a:schemeClr val="bg1"/>
                </a:solidFill>
              </a:rPr>
              <a:t>. Olivier, JP. Thermeau, </a:t>
            </a:r>
            <a:r>
              <a:rPr lang="sv-SE" sz="1400" u="sng" dirty="0" smtClean="0">
                <a:solidFill>
                  <a:schemeClr val="bg1"/>
                </a:solidFill>
              </a:rPr>
              <a:t>IPN Orsay</a:t>
            </a:r>
          </a:p>
          <a:p>
            <a:r>
              <a:rPr lang="sv-SE" sz="1400" dirty="0" smtClean="0">
                <a:solidFill>
                  <a:schemeClr val="bg1"/>
                </a:solidFill>
              </a:rPr>
              <a:t>C</a:t>
            </a:r>
            <a:r>
              <a:rPr lang="sv-SE" sz="1400" dirty="0">
                <a:solidFill>
                  <a:schemeClr val="bg1"/>
                </a:solidFill>
              </a:rPr>
              <a:t>. </a:t>
            </a:r>
            <a:r>
              <a:rPr lang="sv-SE" sz="1400" dirty="0" smtClean="0">
                <a:solidFill>
                  <a:schemeClr val="bg1"/>
                </a:solidFill>
              </a:rPr>
              <a:t>Darve, N. Elias, </a:t>
            </a:r>
            <a:r>
              <a:rPr lang="sv-SE" sz="1400" u="sng" dirty="0" smtClean="0">
                <a:solidFill>
                  <a:schemeClr val="bg1"/>
                </a:solidFill>
              </a:rPr>
              <a:t>ESS</a:t>
            </a:r>
          </a:p>
          <a:p>
            <a:endParaRPr lang="sv-SE" sz="1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AD and ICS Retreat </a:t>
            </a:r>
            <a:r>
              <a:rPr lang="en-GB" sz="1600" dirty="0" err="1" smtClean="0">
                <a:solidFill>
                  <a:srgbClr val="FFFFFF"/>
                </a:solidFill>
              </a:rPr>
              <a:t>mtg</a:t>
            </a:r>
            <a:r>
              <a:rPr lang="en-GB" sz="1600" dirty="0" smtClean="0">
                <a:solidFill>
                  <a:srgbClr val="FFFFFF"/>
                </a:solidFill>
              </a:rPr>
              <a:t> 2014</a:t>
            </a: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11 December 2014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59" y="5373217"/>
            <a:ext cx="1259781" cy="8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45224"/>
            <a:ext cx="1152128" cy="72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373216"/>
            <a:ext cx="1079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1" y="5444329"/>
            <a:ext cx="73183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pPr algn="ctr"/>
            <a:r>
              <a:rPr lang="fr-FR" dirty="0" smtClean="0"/>
              <a:t>Vertical test </a:t>
            </a:r>
            <a:r>
              <a:rPr lang="fr-FR" dirty="0" err="1" smtClean="0"/>
              <a:t>results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3347864" y="1772816"/>
            <a:ext cx="5616624" cy="4104456"/>
          </a:xfrm>
          <a:prstGeom prst="rect">
            <a:avLst/>
          </a:prstGeom>
        </p:spPr>
      </p:pic>
      <p:pic>
        <p:nvPicPr>
          <p:cNvPr id="8" name="Image 7" descr="D:\#01_ESS\µ02_CAVITE PROTO HB\01_cav 086 proto RI\%04_Test CV\IMG_239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t="3257" r="19265" b="20635"/>
          <a:stretch/>
        </p:blipFill>
        <p:spPr bwMode="auto">
          <a:xfrm>
            <a:off x="323528" y="1628800"/>
            <a:ext cx="2448272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4355976" y="1700809"/>
            <a:ext cx="3960440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1400" dirty="0" smtClean="0"/>
              <a:t>High beta prototype cavity n°1 from ZANON</a:t>
            </a:r>
            <a:endParaRPr lang="en-US" sz="1400" dirty="0"/>
          </a:p>
        </p:txBody>
      </p:sp>
      <p:sp>
        <p:nvSpPr>
          <p:cNvPr id="10" name="TextBox 5"/>
          <p:cNvSpPr txBox="1"/>
          <p:nvPr/>
        </p:nvSpPr>
        <p:spPr>
          <a:xfrm>
            <a:off x="107504" y="6021288"/>
            <a:ext cx="2880320" cy="7386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1400" dirty="0" smtClean="0"/>
              <a:t>Mounting on vertical insert , </a:t>
            </a:r>
            <a:r>
              <a:rPr lang="fr-FR" sz="1400" dirty="0" smtClean="0"/>
              <a:t>Connexion to RF system and vacuum </a:t>
            </a:r>
            <a:r>
              <a:rPr lang="fr-FR" sz="1400" dirty="0" err="1" smtClean="0"/>
              <a:t>pumping</a:t>
            </a:r>
            <a:r>
              <a:rPr lang="fr-FR" sz="1400" dirty="0" smtClean="0"/>
              <a:t> station</a:t>
            </a:r>
            <a:endParaRPr lang="en-US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635896" y="5868582"/>
            <a:ext cx="5184576" cy="9746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fr-FR" b="1" dirty="0" err="1" smtClean="0"/>
              <a:t>Both</a:t>
            </a:r>
            <a:r>
              <a:rPr lang="fr-FR" b="1" dirty="0" smtClean="0"/>
              <a:t> prototype </a:t>
            </a:r>
            <a:r>
              <a:rPr lang="fr-FR" b="1" dirty="0" err="1" smtClean="0"/>
              <a:t>cavities</a:t>
            </a:r>
            <a:r>
              <a:rPr lang="fr-FR" b="1" dirty="0" smtClean="0"/>
              <a:t> </a:t>
            </a:r>
            <a:r>
              <a:rPr lang="fr-FR" b="1" dirty="0" err="1" smtClean="0"/>
              <a:t>already</a:t>
            </a:r>
            <a:r>
              <a:rPr lang="fr-FR" b="1" dirty="0" smtClean="0"/>
              <a:t> met the ESS </a:t>
            </a:r>
            <a:r>
              <a:rPr lang="fr-FR" b="1" dirty="0" err="1" smtClean="0"/>
              <a:t>requirements</a:t>
            </a:r>
            <a:r>
              <a:rPr lang="fr-FR" b="1" dirty="0" smtClean="0"/>
              <a:t> </a:t>
            </a:r>
            <a:r>
              <a:rPr lang="fr-FR" b="1" dirty="0" err="1" smtClean="0"/>
              <a:t>after</a:t>
            </a:r>
            <a:r>
              <a:rPr lang="fr-FR" b="1" dirty="0" smtClean="0"/>
              <a:t> the first test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fr-FR" b="1" dirty="0" smtClean="0">
                <a:latin typeface="Times New Roman"/>
                <a:cs typeface="Times New Roman"/>
              </a:rPr>
              <a:t>→ </a:t>
            </a:r>
            <a:r>
              <a:rPr lang="fr-FR" b="1" dirty="0" err="1" smtClean="0"/>
              <a:t>Very</a:t>
            </a:r>
            <a:r>
              <a:rPr lang="fr-FR" b="1" dirty="0" smtClean="0"/>
              <a:t> </a:t>
            </a:r>
            <a:r>
              <a:rPr lang="fr-FR" b="1" dirty="0" err="1" smtClean="0"/>
              <a:t>encouraging</a:t>
            </a:r>
            <a:r>
              <a:rPr lang="fr-FR" b="1" dirty="0" smtClean="0"/>
              <a:t> </a:t>
            </a:r>
            <a:r>
              <a:rPr lang="fr-FR" b="1" dirty="0" err="1" smtClean="0"/>
              <a:t>results</a:t>
            </a:r>
            <a:endParaRPr lang="en-US" b="1" dirty="0" smtClean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628" y="1700808"/>
            <a:ext cx="615942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6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t="17383" r="15849" b="7422"/>
          <a:stretch/>
        </p:blipFill>
        <p:spPr bwMode="auto">
          <a:xfrm>
            <a:off x="3707904" y="3429000"/>
            <a:ext cx="4824536" cy="279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5976664" cy="1143000"/>
          </a:xfrm>
        </p:spPr>
        <p:txBody>
          <a:bodyPr/>
          <a:lstStyle/>
          <a:p>
            <a:pPr algn="ctr"/>
            <a:r>
              <a:rPr lang="en-US" dirty="0" smtClean="0"/>
              <a:t>Radioprotection improvement for CV tests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pic>
        <p:nvPicPr>
          <p:cNvPr id="7170" name="Picture 2" descr="D:\#01_ESS\µ01_CRYOMODULE ECCTD\10_Supratech\IMG_25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556792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#01_ESS\µ02_CAVITE PROTO HB\02_cav 086 proto ZANON\15_Test CV Octobre 2014\IMG_25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1" t="2125" r="5128" b="12429"/>
          <a:stretch/>
        </p:blipFill>
        <p:spPr bwMode="auto">
          <a:xfrm>
            <a:off x="3563888" y="3140968"/>
            <a:ext cx="552028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\\Dapdc5\fpeauger\Desktop\Eucard-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456384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9"/>
          <p:cNvSpPr txBox="1"/>
          <p:nvPr/>
        </p:nvSpPr>
        <p:spPr>
          <a:xfrm>
            <a:off x="2339752" y="2276872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Vertical cryostat</a:t>
            </a:r>
            <a:endParaRPr lang="en-US" sz="1400" dirty="0"/>
          </a:p>
        </p:txBody>
      </p:sp>
      <p:cxnSp>
        <p:nvCxnSpPr>
          <p:cNvPr id="13" name="Connecteur droit avec flèche 12"/>
          <p:cNvCxnSpPr/>
          <p:nvPr/>
        </p:nvCxnSpPr>
        <p:spPr bwMode="auto">
          <a:xfrm flipH="1">
            <a:off x="2339752" y="2564904"/>
            <a:ext cx="576064" cy="720080"/>
          </a:xfrm>
          <a:prstGeom prst="straightConnector1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9"/>
          <p:cNvSpPr txBox="1"/>
          <p:nvPr/>
        </p:nvSpPr>
        <p:spPr>
          <a:xfrm>
            <a:off x="539552" y="5842904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Concrete</a:t>
            </a:r>
            <a:r>
              <a:rPr lang="fr-FR" sz="1400" dirty="0" smtClean="0"/>
              <a:t> blocks</a:t>
            </a:r>
            <a:endParaRPr lang="en-US" sz="1400" dirty="0"/>
          </a:p>
        </p:txBody>
      </p:sp>
      <p:cxnSp>
        <p:nvCxnSpPr>
          <p:cNvPr id="16" name="Connecteur droit avec flèche 15"/>
          <p:cNvCxnSpPr/>
          <p:nvPr/>
        </p:nvCxnSpPr>
        <p:spPr bwMode="auto">
          <a:xfrm flipV="1">
            <a:off x="1403648" y="5517232"/>
            <a:ext cx="504056" cy="360040"/>
          </a:xfrm>
          <a:prstGeom prst="straightConnector1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5"/>
          <p:cNvSpPr txBox="1"/>
          <p:nvPr/>
        </p:nvSpPr>
        <p:spPr>
          <a:xfrm>
            <a:off x="3923928" y="2492896"/>
            <a:ext cx="2160240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fr-FR" dirty="0" err="1" smtClean="0"/>
              <a:t>Eucard</a:t>
            </a:r>
            <a:r>
              <a:rPr lang="fr-FR" dirty="0" smtClean="0"/>
              <a:t> / SPL beta=1 704 MHz </a:t>
            </a:r>
            <a:r>
              <a:rPr lang="fr-FR" dirty="0" err="1" smtClean="0"/>
              <a:t>cavity</a:t>
            </a:r>
            <a:endParaRPr lang="en-US" dirty="0"/>
          </a:p>
        </p:txBody>
      </p:sp>
      <p:sp>
        <p:nvSpPr>
          <p:cNvPr id="23" name="TextBox 5"/>
          <p:cNvSpPr txBox="1"/>
          <p:nvPr/>
        </p:nvSpPr>
        <p:spPr>
          <a:xfrm>
            <a:off x="5796136" y="3501008"/>
            <a:ext cx="3240360" cy="73866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at 19 </a:t>
            </a:r>
            <a:r>
              <a:rPr lang="fr-FR" sz="1400" b="1" dirty="0" smtClean="0">
                <a:solidFill>
                  <a:srgbClr val="FF0000"/>
                </a:solidFill>
              </a:rPr>
              <a:t>MV/m, radiation </a:t>
            </a:r>
            <a:r>
              <a:rPr lang="fr-FR" sz="1400" b="1" dirty="0" err="1" smtClean="0">
                <a:solidFill>
                  <a:srgbClr val="FF0000"/>
                </a:solidFill>
              </a:rPr>
              <a:t>level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  <a:r>
              <a:rPr lang="fr-FR" sz="1400" b="1" dirty="0" err="1" smtClean="0">
                <a:solidFill>
                  <a:srgbClr val="FF0000"/>
                </a:solidFill>
              </a:rPr>
              <a:t>decreased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  <a:r>
              <a:rPr lang="fr-FR" sz="1400" b="1" dirty="0" err="1" smtClean="0">
                <a:solidFill>
                  <a:srgbClr val="FF0000"/>
                </a:solidFill>
              </a:rPr>
              <a:t>from</a:t>
            </a:r>
            <a:r>
              <a:rPr lang="fr-FR" sz="1400" b="1" dirty="0" smtClean="0">
                <a:solidFill>
                  <a:srgbClr val="FF0000"/>
                </a:solidFill>
              </a:rPr>
              <a:t> </a:t>
            </a:r>
            <a:r>
              <a:rPr lang="fr-FR" sz="1400" b="1" dirty="0">
                <a:solidFill>
                  <a:srgbClr val="FF0000"/>
                </a:solidFill>
              </a:rPr>
              <a:t>50 to 0.25 µSv/h close to </a:t>
            </a:r>
            <a:r>
              <a:rPr lang="fr-FR" sz="1400" b="1" dirty="0" err="1" smtClean="0">
                <a:solidFill>
                  <a:srgbClr val="FF0000"/>
                </a:solidFill>
              </a:rPr>
              <a:t>workstation</a:t>
            </a:r>
            <a:r>
              <a:rPr lang="fr-FR" sz="1400" b="1" dirty="0" smtClean="0">
                <a:solidFill>
                  <a:srgbClr val="FF0000"/>
                </a:solidFill>
              </a:rPr>
              <a:t> (public </a:t>
            </a:r>
            <a:r>
              <a:rPr lang="fr-FR" sz="1400" b="1" dirty="0" err="1" smtClean="0">
                <a:solidFill>
                  <a:srgbClr val="FF0000"/>
                </a:solidFill>
              </a:rPr>
              <a:t>limit</a:t>
            </a:r>
            <a:r>
              <a:rPr lang="fr-FR" sz="1400" b="1" dirty="0" smtClean="0">
                <a:solidFill>
                  <a:srgbClr val="FF0000"/>
                </a:solidFill>
              </a:rPr>
              <a:t> &lt; 0.5 µSv/h)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0" name="Flèche vers le bas 19"/>
          <p:cNvSpPr/>
          <p:nvPr/>
        </p:nvSpPr>
        <p:spPr>
          <a:xfrm rot="10800000">
            <a:off x="7740352" y="4293095"/>
            <a:ext cx="216024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563888" y="3140968"/>
            <a:ext cx="72008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5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5842992" cy="1143000"/>
          </a:xfrm>
        </p:spPr>
        <p:txBody>
          <a:bodyPr>
            <a:normAutofit/>
          </a:bodyPr>
          <a:lstStyle/>
          <a:p>
            <a:pPr algn="ctr"/>
            <a:r>
              <a:rPr lang="fr-FR" dirty="0" err="1" smtClean="0"/>
              <a:t>Dangerous</a:t>
            </a:r>
            <a:r>
              <a:rPr lang="fr-FR" dirty="0" smtClean="0"/>
              <a:t> HOM </a:t>
            </a:r>
            <a:br>
              <a:rPr lang="fr-FR" dirty="0" smtClean="0"/>
            </a:br>
            <a:r>
              <a:rPr lang="fr-FR" dirty="0" smtClean="0"/>
              <a:t>close to 1408.8 MHz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pic>
        <p:nvPicPr>
          <p:cNvPr id="7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3596948" cy="244827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4" name="ZoneTexte 13"/>
          <p:cNvSpPr txBox="1"/>
          <p:nvPr/>
        </p:nvSpPr>
        <p:spPr>
          <a:xfrm>
            <a:off x="7664892" y="198884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CC"/>
                </a:solidFill>
              </a:rPr>
              <a:t>704 MHz</a:t>
            </a:r>
            <a:endParaRPr lang="fr-FR" dirty="0">
              <a:solidFill>
                <a:srgbClr val="0000CC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520876" y="2924944"/>
            <a:ext cx="1643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1421,32 MHz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7" name="TextBox 5"/>
          <p:cNvSpPr txBox="1"/>
          <p:nvPr/>
        </p:nvSpPr>
        <p:spPr>
          <a:xfrm>
            <a:off x="5796136" y="1556792"/>
            <a:ext cx="216024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fr-FR" dirty="0" smtClean="0"/>
              <a:t>Slater coefficient</a:t>
            </a:r>
            <a:endParaRPr lang="en-US" dirty="0"/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228510"/>
              </p:ext>
            </p:extLst>
          </p:nvPr>
        </p:nvGraphicFramePr>
        <p:xfrm>
          <a:off x="251520" y="4941168"/>
          <a:ext cx="4464496" cy="9361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46926"/>
                <a:gridCol w="1522415"/>
                <a:gridCol w="1395155"/>
              </a:tblGrid>
              <a:tr h="312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Theory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800" u="none" strike="noStrike" dirty="0" smtClean="0">
                          <a:effectLst/>
                        </a:rPr>
                        <a:t>(at 300K</a:t>
                      </a:r>
                      <a:r>
                        <a:rPr lang="en-US" sz="1800" u="none" strike="noStrike" dirty="0">
                          <a:effectLst/>
                        </a:rPr>
                        <a:t>)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Measure P01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Measure P02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12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1418.178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1402.254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1407.848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120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1418.674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1404.666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1408.258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19" name="ZoneTexte 18"/>
          <p:cNvSpPr txBox="1"/>
          <p:nvPr/>
        </p:nvSpPr>
        <p:spPr>
          <a:xfrm>
            <a:off x="5508104" y="4869160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solidFill>
                  <a:srgbClr val="FF0000"/>
                </a:solidFill>
              </a:rPr>
              <a:t>ESS </a:t>
            </a:r>
            <a:r>
              <a:rPr lang="fr-FR" sz="2000" u="sng" dirty="0" err="1">
                <a:solidFill>
                  <a:srgbClr val="FF0000"/>
                </a:solidFill>
              </a:rPr>
              <a:t>Requirement</a:t>
            </a:r>
            <a:r>
              <a:rPr lang="fr-FR" sz="2000" u="sng" dirty="0">
                <a:solidFill>
                  <a:srgbClr val="FF0000"/>
                </a:solidFill>
              </a:rPr>
              <a:t> </a:t>
            </a:r>
            <a:r>
              <a:rPr lang="fr-FR" sz="2000" u="sng" dirty="0" smtClean="0">
                <a:solidFill>
                  <a:srgbClr val="FF0000"/>
                </a:solidFill>
              </a:rPr>
              <a:t>(at 2K): </a:t>
            </a:r>
          </a:p>
          <a:p>
            <a:r>
              <a:rPr lang="fr-FR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→ </a:t>
            </a:r>
            <a:r>
              <a:rPr lang="fr-FR" sz="2000" dirty="0" smtClean="0">
                <a:solidFill>
                  <a:srgbClr val="FF0000"/>
                </a:solidFill>
              </a:rPr>
              <a:t>HOM at more </a:t>
            </a:r>
            <a:r>
              <a:rPr lang="fr-FR" sz="2000" dirty="0" err="1" smtClean="0">
                <a:solidFill>
                  <a:srgbClr val="FF0000"/>
                </a:solidFill>
              </a:rPr>
              <a:t>than</a:t>
            </a:r>
            <a:r>
              <a:rPr lang="fr-FR" sz="2000" dirty="0" smtClean="0">
                <a:solidFill>
                  <a:srgbClr val="FF0000"/>
                </a:solidFill>
              </a:rPr>
              <a:t> 5 MHz </a:t>
            </a:r>
            <a:r>
              <a:rPr lang="fr-FR" sz="2000" dirty="0" err="1" smtClean="0">
                <a:solidFill>
                  <a:srgbClr val="FF0000"/>
                </a:solidFill>
              </a:rPr>
              <a:t>from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beamline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frequencies</a:t>
            </a:r>
            <a:r>
              <a:rPr lang="fr-FR" sz="2000" dirty="0" smtClean="0">
                <a:solidFill>
                  <a:srgbClr val="FF0000"/>
                </a:solidFill>
              </a:rPr>
              <a:t> (</a:t>
            </a:r>
            <a:r>
              <a:rPr lang="fr-FR" sz="2000" dirty="0" err="1" smtClean="0">
                <a:solidFill>
                  <a:srgbClr val="FF0000"/>
                </a:solidFill>
              </a:rPr>
              <a:t>here</a:t>
            </a:r>
            <a:r>
              <a:rPr lang="fr-FR" sz="2000" dirty="0" smtClean="0">
                <a:solidFill>
                  <a:srgbClr val="FF0000"/>
                </a:solidFill>
              </a:rPr>
              <a:t> 1408.84 MHz)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52"/>
          <a:stretch>
            <a:fillRect/>
          </a:stretch>
        </p:blipFill>
        <p:spPr bwMode="auto">
          <a:xfrm>
            <a:off x="2627784" y="1772816"/>
            <a:ext cx="2372843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1"/>
          <a:stretch>
            <a:fillRect/>
          </a:stretch>
        </p:blipFill>
        <p:spPr bwMode="auto">
          <a:xfrm>
            <a:off x="179512" y="1772816"/>
            <a:ext cx="2376264" cy="173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39552" y="3501008"/>
            <a:ext cx="4217595" cy="104028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r-FR" sz="1400" b="1" dirty="0" err="1" smtClean="0">
                <a:solidFill>
                  <a:srgbClr val="5F5F5F"/>
                </a:solidFill>
              </a:rPr>
              <a:t>Freq</a:t>
            </a:r>
            <a:r>
              <a:rPr lang="fr-FR" sz="1400" b="1" dirty="0" smtClean="0">
                <a:solidFill>
                  <a:srgbClr val="5F5F5F"/>
                </a:solidFill>
              </a:rPr>
              <a:t> (Hz)	  	     Q	  Max. r/Q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r-FR" sz="1400" b="1" dirty="0" smtClean="0">
                <a:solidFill>
                  <a:srgbClr val="5F5F5F"/>
                </a:solidFill>
              </a:rPr>
              <a:t>1,420314E+09	  1,58E+05	    8	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r-FR" sz="1400" b="1" dirty="0" smtClean="0">
                <a:solidFill>
                  <a:srgbClr val="5F5F5F"/>
                </a:solidFill>
              </a:rPr>
              <a:t>1,421856E+09	  4,30E+03	    17		</a:t>
            </a:r>
          </a:p>
        </p:txBody>
      </p:sp>
      <p:pic>
        <p:nvPicPr>
          <p:cNvPr id="23" name="Picture 3" descr="C:\Users\nbazin\AppData\Local\Microsoft\Windows\Temporary Internet Files\Content.IE5\MF3SMYP7\MC90041132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157192"/>
            <a:ext cx="546830" cy="43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5"/>
          <p:cNvSpPr txBox="1"/>
          <p:nvPr/>
        </p:nvSpPr>
        <p:spPr>
          <a:xfrm>
            <a:off x="1763688" y="1556792"/>
            <a:ext cx="216024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fr-FR" dirty="0" smtClean="0"/>
              <a:t>Design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1403648" y="4293096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~ </a:t>
            </a:r>
            <a:r>
              <a:rPr lang="fr-FR" sz="1400" dirty="0" err="1" smtClean="0"/>
              <a:t>same</a:t>
            </a:r>
            <a:r>
              <a:rPr lang="fr-FR" sz="1400" dirty="0" smtClean="0"/>
              <a:t> </a:t>
            </a:r>
            <a:r>
              <a:rPr lang="fr-FR" sz="1400" dirty="0" err="1" smtClean="0"/>
              <a:t>frequency</a:t>
            </a:r>
            <a:r>
              <a:rPr lang="fr-FR" sz="1400" dirty="0" smtClean="0"/>
              <a:t> </a:t>
            </a:r>
            <a:r>
              <a:rPr lang="fr-FR" sz="1400" dirty="0" err="1" smtClean="0"/>
              <a:t>without</a:t>
            </a:r>
            <a:r>
              <a:rPr lang="fr-FR" sz="1400" dirty="0" smtClean="0"/>
              <a:t> power coupler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7890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4"/>
          <a:stretch/>
        </p:blipFill>
        <p:spPr bwMode="auto">
          <a:xfrm>
            <a:off x="395536" y="1514383"/>
            <a:ext cx="8028384" cy="537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7020272" y="4797152"/>
            <a:ext cx="16196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Deviation</a:t>
            </a:r>
            <a:r>
              <a:rPr lang="fr-FR" sz="1200" dirty="0" smtClean="0"/>
              <a:t> of 1.4 mm</a:t>
            </a:r>
            <a:endParaRPr lang="en-US" sz="1200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7632340" y="5063623"/>
            <a:ext cx="108012" cy="36004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/>
          <p:nvPr/>
        </p:nvSpPr>
        <p:spPr>
          <a:xfrm>
            <a:off x="7380312" y="5423663"/>
            <a:ext cx="360040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20680" cy="1143000"/>
          </a:xfrm>
        </p:spPr>
        <p:txBody>
          <a:bodyPr/>
          <a:lstStyle/>
          <a:p>
            <a:pPr algn="ctr"/>
            <a:r>
              <a:rPr lang="fr-FR" dirty="0" smtClean="0"/>
              <a:t>3D </a:t>
            </a:r>
            <a:r>
              <a:rPr lang="fr-FR" dirty="0" err="1" smtClean="0"/>
              <a:t>geometrical</a:t>
            </a:r>
            <a:r>
              <a:rPr lang="fr-FR" dirty="0" smtClean="0"/>
              <a:t> </a:t>
            </a:r>
            <a:r>
              <a:rPr lang="fr-FR" dirty="0" err="1" smtClean="0"/>
              <a:t>measurements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2754306" cy="367240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347864" y="2060848"/>
            <a:ext cx="453650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Symbol"/>
              </a:rPr>
              <a:t> </a:t>
            </a:r>
            <a:r>
              <a:rPr lang="fr-FR" dirty="0" err="1" smtClean="0">
                <a:sym typeface="Symbol"/>
              </a:rPr>
              <a:t>Measured</a:t>
            </a:r>
            <a:r>
              <a:rPr lang="fr-FR" dirty="0" smtClean="0">
                <a:sym typeface="Symbol"/>
              </a:rPr>
              <a:t> </a:t>
            </a:r>
            <a:r>
              <a:rPr lang="fr-FR" dirty="0" err="1" smtClean="0"/>
              <a:t>shape</a:t>
            </a:r>
            <a:r>
              <a:rPr lang="fr-FR" dirty="0" smtClean="0"/>
              <a:t> </a:t>
            </a:r>
            <a:r>
              <a:rPr lang="fr-FR" dirty="0" err="1" smtClean="0"/>
              <a:t>reconstructed</a:t>
            </a:r>
            <a:r>
              <a:rPr lang="fr-FR" dirty="0" smtClean="0"/>
              <a:t> in HFSS</a:t>
            </a:r>
            <a:endParaRPr lang="fr-FR" dirty="0"/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118542"/>
              </p:ext>
            </p:extLst>
          </p:nvPr>
        </p:nvGraphicFramePr>
        <p:xfrm>
          <a:off x="3923928" y="2564904"/>
          <a:ext cx="3096344" cy="109938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60934"/>
                <a:gridCol w="1067705"/>
                <a:gridCol w="1067705"/>
              </a:tblGrid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Theory </a:t>
                      </a:r>
                      <a:r>
                        <a:rPr lang="en-US" sz="1200" b="1" u="none" strike="noStrike" dirty="0">
                          <a:effectLst/>
                        </a:rPr>
                        <a:t>(300K)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Measured on P01</a:t>
                      </a:r>
                      <a:endParaRPr lang="en-US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Calculated</a:t>
                      </a:r>
                      <a:r>
                        <a:rPr lang="fr-FR" sz="12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200" b="1" i="0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with</a:t>
                      </a:r>
                      <a:r>
                        <a:rPr lang="fr-FR" sz="12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200" b="1" i="0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measured</a:t>
                      </a:r>
                      <a:r>
                        <a:rPr lang="fr-FR" sz="12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200" b="1" i="0" u="none" strike="noStrike" dirty="0" err="1" smtClean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shape</a:t>
                      </a:r>
                      <a:r>
                        <a:rPr lang="fr-FR" sz="12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 (HFSS)</a:t>
                      </a:r>
                      <a:endParaRPr lang="en-US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53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1418.178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1402.254</a:t>
                      </a:r>
                      <a:endParaRPr lang="en-US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1403.8</a:t>
                      </a:r>
                      <a:endParaRPr lang="en-US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53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1418.674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1404.666</a:t>
                      </a:r>
                      <a:endParaRPr lang="en-US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1406.8</a:t>
                      </a:r>
                      <a:endParaRPr lang="en-US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3203848" y="3789040"/>
            <a:ext cx="4896544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Symbol"/>
              </a:rPr>
              <a:t> </a:t>
            </a:r>
            <a:r>
              <a:rPr lang="fr-FR" dirty="0" smtClean="0"/>
              <a:t>The </a:t>
            </a:r>
            <a:r>
              <a:rPr lang="fr-FR" dirty="0" err="1" smtClean="0"/>
              <a:t>frequency</a:t>
            </a:r>
            <a:r>
              <a:rPr lang="fr-FR" dirty="0" smtClean="0"/>
              <a:t> diminution of the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dangerous</a:t>
            </a:r>
            <a:r>
              <a:rPr lang="fr-FR" dirty="0" smtClean="0"/>
              <a:t> HOM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understood</a:t>
            </a:r>
            <a:r>
              <a:rPr lang="fr-FR" dirty="0" smtClean="0"/>
              <a:t> by a </a:t>
            </a:r>
            <a:r>
              <a:rPr lang="fr-FR" dirty="0" err="1" smtClean="0"/>
              <a:t>strong</a:t>
            </a:r>
            <a:r>
              <a:rPr lang="fr-FR" dirty="0" smtClean="0"/>
              <a:t> </a:t>
            </a:r>
            <a:r>
              <a:rPr lang="fr-FR" dirty="0" err="1" smtClean="0"/>
              <a:t>internal</a:t>
            </a:r>
            <a:r>
              <a:rPr lang="fr-FR" dirty="0" smtClean="0"/>
              <a:t> </a:t>
            </a:r>
            <a:r>
              <a:rPr lang="fr-FR" dirty="0" err="1" smtClean="0"/>
              <a:t>shape</a:t>
            </a:r>
            <a:r>
              <a:rPr lang="fr-FR" dirty="0" smtClean="0"/>
              <a:t> </a:t>
            </a:r>
            <a:r>
              <a:rPr lang="fr-FR" dirty="0" err="1" smtClean="0"/>
              <a:t>deviation</a:t>
            </a:r>
            <a:r>
              <a:rPr lang="fr-FR" dirty="0" smtClean="0"/>
              <a:t> in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region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5868144" y="4653136"/>
            <a:ext cx="151216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3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20680" cy="1143000"/>
          </a:xfrm>
        </p:spPr>
        <p:txBody>
          <a:bodyPr/>
          <a:lstStyle/>
          <a:p>
            <a:pPr algn="ctr"/>
            <a:r>
              <a:rPr lang="fr-FR" dirty="0" smtClean="0"/>
              <a:t>Power coupler </a:t>
            </a:r>
            <a:r>
              <a:rPr lang="fr-FR" dirty="0" err="1" smtClean="0"/>
              <a:t>procurement</a:t>
            </a:r>
            <a:r>
              <a:rPr lang="fr-FR" dirty="0" smtClean="0"/>
              <a:t> </a:t>
            </a:r>
            <a:r>
              <a:rPr lang="fr-FR" dirty="0" err="1" smtClean="0"/>
              <a:t>strategy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3" t="53617" r="39130"/>
          <a:stretch/>
        </p:blipFill>
        <p:spPr>
          <a:xfrm>
            <a:off x="5652120" y="2364587"/>
            <a:ext cx="3338589" cy="372870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5" t="24679" r="45840" b="46307"/>
          <a:stretch/>
        </p:blipFill>
        <p:spPr>
          <a:xfrm>
            <a:off x="467544" y="2292579"/>
            <a:ext cx="2245379" cy="317235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8" t="4699" r="44516" b="73933"/>
          <a:stretch/>
        </p:blipFill>
        <p:spPr>
          <a:xfrm>
            <a:off x="2843808" y="2940651"/>
            <a:ext cx="3041505" cy="23656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07704" y="2220571"/>
            <a:ext cx="57606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0942559">
            <a:off x="676444" y="1986581"/>
            <a:ext cx="766952" cy="344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397033">
            <a:off x="4059947" y="5156154"/>
            <a:ext cx="57606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1547664" y="1556792"/>
            <a:ext cx="583264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→ </a:t>
            </a:r>
            <a:r>
              <a:rPr lang="en-US" b="1" dirty="0" smtClean="0">
                <a:latin typeface="+mj-lt"/>
              </a:rPr>
              <a:t>For the prototype </a:t>
            </a:r>
            <a:r>
              <a:rPr lang="en-US" b="1" dirty="0" err="1" smtClean="0">
                <a:latin typeface="+mj-lt"/>
              </a:rPr>
              <a:t>cryomodules</a:t>
            </a:r>
            <a:r>
              <a:rPr lang="en-US" b="1" dirty="0" smtClean="0">
                <a:latin typeface="+mj-lt"/>
              </a:rPr>
              <a:t>, the coupler procurement is divided into three parts</a:t>
            </a:r>
          </a:p>
        </p:txBody>
      </p:sp>
      <p:sp>
        <p:nvSpPr>
          <p:cNvPr id="16" name="TextBox 5"/>
          <p:cNvSpPr txBox="1"/>
          <p:nvPr/>
        </p:nvSpPr>
        <p:spPr>
          <a:xfrm>
            <a:off x="30940" y="5589240"/>
            <a:ext cx="2592288" cy="6976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fr-FR" dirty="0" smtClean="0"/>
              <a:t>8 x RF </a:t>
            </a:r>
            <a:r>
              <a:rPr lang="fr-FR" dirty="0" err="1" smtClean="0"/>
              <a:t>window+antenna</a:t>
            </a:r>
            <a:r>
              <a:rPr lang="fr-FR" dirty="0" smtClean="0"/>
              <a:t> 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fr-FR" dirty="0" smtClean="0">
                <a:latin typeface="Times New Roman"/>
                <a:cs typeface="Times New Roman"/>
              </a:rPr>
              <a:t>→ </a:t>
            </a:r>
            <a:r>
              <a:rPr lang="fr-FR" dirty="0" smtClean="0"/>
              <a:t>TOSHIBA</a:t>
            </a:r>
            <a:endParaRPr lang="en-US" dirty="0"/>
          </a:p>
        </p:txBody>
      </p:sp>
      <p:sp>
        <p:nvSpPr>
          <p:cNvPr id="17" name="TextBox 5"/>
          <p:cNvSpPr txBox="1"/>
          <p:nvPr/>
        </p:nvSpPr>
        <p:spPr>
          <a:xfrm>
            <a:off x="2987824" y="5589240"/>
            <a:ext cx="2592288" cy="9746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fr-FR" dirty="0"/>
              <a:t>6</a:t>
            </a:r>
            <a:r>
              <a:rPr lang="fr-FR" dirty="0" smtClean="0"/>
              <a:t> x double </a:t>
            </a:r>
            <a:r>
              <a:rPr lang="fr-FR" dirty="0" err="1" smtClean="0"/>
              <a:t>wall</a:t>
            </a:r>
            <a:r>
              <a:rPr lang="fr-FR" dirty="0" smtClean="0"/>
              <a:t> </a:t>
            </a:r>
            <a:r>
              <a:rPr lang="fr-FR" dirty="0" err="1" smtClean="0"/>
              <a:t>external</a:t>
            </a:r>
            <a:r>
              <a:rPr lang="fr-FR" dirty="0" smtClean="0"/>
              <a:t> </a:t>
            </a:r>
            <a:r>
              <a:rPr lang="fr-FR" dirty="0" err="1" smtClean="0"/>
              <a:t>conductor</a:t>
            </a:r>
            <a:endParaRPr lang="fr-FR" dirty="0" smtClean="0"/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fr-FR" dirty="0" smtClean="0">
                <a:latin typeface="Times New Roman"/>
                <a:cs typeface="Times New Roman"/>
              </a:rPr>
              <a:t>→ </a:t>
            </a:r>
            <a:r>
              <a:rPr lang="fr-FR" dirty="0" smtClean="0"/>
              <a:t>2 </a:t>
            </a:r>
            <a:r>
              <a:rPr lang="fr-FR" dirty="0" err="1" smtClean="0"/>
              <a:t>companies</a:t>
            </a:r>
            <a:r>
              <a:rPr lang="fr-FR" dirty="0" smtClean="0"/>
              <a:t> in tender</a:t>
            </a:r>
            <a:endParaRPr lang="en-US" dirty="0"/>
          </a:p>
        </p:txBody>
      </p:sp>
      <p:sp>
        <p:nvSpPr>
          <p:cNvPr id="18" name="TextBox 5"/>
          <p:cNvSpPr txBox="1"/>
          <p:nvPr/>
        </p:nvSpPr>
        <p:spPr>
          <a:xfrm>
            <a:off x="6084168" y="6021288"/>
            <a:ext cx="2592288" cy="6976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fr-FR" dirty="0"/>
              <a:t>6</a:t>
            </a:r>
            <a:r>
              <a:rPr lang="fr-FR" dirty="0" smtClean="0"/>
              <a:t> x </a:t>
            </a:r>
            <a:r>
              <a:rPr lang="fr-FR" dirty="0" err="1" smtClean="0"/>
              <a:t>Door</a:t>
            </a:r>
            <a:r>
              <a:rPr lang="fr-FR" dirty="0" smtClean="0"/>
              <a:t> </a:t>
            </a:r>
            <a:r>
              <a:rPr lang="fr-FR" dirty="0" err="1" smtClean="0"/>
              <a:t>Knob</a:t>
            </a:r>
            <a:endParaRPr lang="fr-FR" dirty="0" smtClean="0"/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fr-FR" dirty="0" smtClean="0">
                <a:latin typeface="Times New Roman"/>
                <a:cs typeface="Times New Roman"/>
              </a:rPr>
              <a:t>→ </a:t>
            </a:r>
            <a:r>
              <a:rPr lang="fr-FR" dirty="0" err="1" smtClean="0"/>
              <a:t>Spec</a:t>
            </a:r>
            <a:r>
              <a:rPr lang="fr-FR" dirty="0" smtClean="0"/>
              <a:t>. in </a:t>
            </a:r>
            <a:r>
              <a:rPr lang="fr-FR" dirty="0" err="1" smtClean="0"/>
              <a:t>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38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336704" cy="1143000"/>
          </a:xfrm>
        </p:spPr>
        <p:txBody>
          <a:bodyPr/>
          <a:lstStyle/>
          <a:p>
            <a:pPr algn="ctr"/>
            <a:r>
              <a:rPr lang="fr-FR" dirty="0" smtClean="0"/>
              <a:t>Power coupler </a:t>
            </a:r>
            <a:r>
              <a:rPr lang="fr-FR" dirty="0" err="1" smtClean="0"/>
              <a:t>conditioning</a:t>
            </a:r>
            <a:r>
              <a:rPr lang="fr-FR" dirty="0" smtClean="0"/>
              <a:t> </a:t>
            </a:r>
            <a:r>
              <a:rPr lang="fr-FR" dirty="0" err="1" smtClean="0"/>
              <a:t>set-up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4" t="3668" r="22711" b="10317"/>
          <a:stretch/>
        </p:blipFill>
        <p:spPr>
          <a:xfrm>
            <a:off x="4355976" y="1556792"/>
            <a:ext cx="4572000" cy="410733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95536" y="1844824"/>
            <a:ext cx="3084394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600" dirty="0" smtClean="0"/>
              <a:t>Assembled in clean room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19895" r="29439" b="21545"/>
          <a:stretch/>
        </p:blipFill>
        <p:spPr>
          <a:xfrm>
            <a:off x="179512" y="2348880"/>
            <a:ext cx="3744416" cy="314680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572000" y="5661248"/>
            <a:ext cx="373246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600" dirty="0" smtClean="0"/>
              <a:t>Tested with a 1.1 MW klystron and variable short circuit / matched load</a:t>
            </a:r>
          </a:p>
        </p:txBody>
      </p:sp>
    </p:spTree>
    <p:extLst>
      <p:ext uri="{BB962C8B-B14F-4D97-AF65-F5344CB8AC3E}">
        <p14:creationId xmlns:p14="http://schemas.microsoft.com/office/powerpoint/2010/main" val="399272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192688" cy="1143000"/>
          </a:xfrm>
        </p:spPr>
        <p:txBody>
          <a:bodyPr/>
          <a:lstStyle/>
          <a:p>
            <a:pPr algn="ctr"/>
            <a:r>
              <a:rPr lang="fr-FR" dirty="0" err="1" smtClean="0"/>
              <a:t>Internal</a:t>
            </a:r>
            <a:r>
              <a:rPr lang="fr-FR" dirty="0" smtClean="0"/>
              <a:t> </a:t>
            </a:r>
            <a:r>
              <a:rPr lang="fr-FR" dirty="0" err="1" smtClean="0"/>
              <a:t>cryogenic</a:t>
            </a:r>
            <a:r>
              <a:rPr lang="fr-FR" dirty="0" smtClean="0"/>
              <a:t> circuit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42809"/>
            <a:ext cx="7200800" cy="505454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07504" y="4077072"/>
            <a:ext cx="860610" cy="184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 smtClean="0"/>
              <a:t>bursting disk</a:t>
            </a:r>
            <a:endParaRPr lang="en-GB" sz="1200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683568" y="4293096"/>
            <a:ext cx="360040" cy="2160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2051720" y="3645024"/>
            <a:ext cx="12591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 smtClean="0"/>
              <a:t>Heat exchanger</a:t>
            </a:r>
            <a:endParaRPr lang="en-GB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73665" y="1747553"/>
            <a:ext cx="4295217" cy="1231106"/>
          </a:xfrm>
          <a:prstGeom prst="rect">
            <a:avLst/>
          </a:prstGeom>
          <a:solidFill>
            <a:srgbClr val="FFFF6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 smtClean="0"/>
              <a:t>The circuit is designed to reduce as low as possible the overpressure in case of beam vacuum failure by using a continuous DN100 diameter for the diphasic pipe, large curvatures and 2 DN100 bursting disks at each extremity.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71600" y="3573016"/>
            <a:ext cx="12485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 smtClean="0"/>
              <a:t>To valve box</a:t>
            </a:r>
            <a:endParaRPr lang="en-GB" sz="1200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1979712" y="3861048"/>
            <a:ext cx="288032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2627784" y="3933056"/>
            <a:ext cx="12591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 smtClean="0"/>
              <a:t>Cooling down Valve</a:t>
            </a:r>
            <a:endParaRPr lang="en-GB" sz="1200" dirty="0"/>
          </a:p>
        </p:txBody>
      </p:sp>
      <p:cxnSp>
        <p:nvCxnSpPr>
          <p:cNvPr id="19" name="Connecteur droit avec flèche 18"/>
          <p:cNvCxnSpPr/>
          <p:nvPr/>
        </p:nvCxnSpPr>
        <p:spPr>
          <a:xfrm flipH="1">
            <a:off x="2483768" y="4149080"/>
            <a:ext cx="36004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971600" y="3789040"/>
            <a:ext cx="50405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5724128" y="1484784"/>
            <a:ext cx="860610" cy="184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 smtClean="0"/>
              <a:t>bursting disk</a:t>
            </a:r>
            <a:endParaRPr lang="en-GB" sz="1200" dirty="0"/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6300192" y="1700808"/>
            <a:ext cx="360040" cy="2160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6891332" y="5946940"/>
            <a:ext cx="115212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JP </a:t>
            </a:r>
            <a:r>
              <a:rPr lang="fr-FR" sz="1400" b="1" dirty="0" err="1" smtClean="0"/>
              <a:t>Thermeau</a:t>
            </a:r>
            <a:endParaRPr lang="en-US" sz="14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7881017" y="1412776"/>
            <a:ext cx="12591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 smtClean="0"/>
              <a:t>Regulation Valve</a:t>
            </a:r>
            <a:endParaRPr lang="en-GB" sz="1200" dirty="0"/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8022009" y="1664426"/>
            <a:ext cx="360040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69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5904656" cy="1143000"/>
          </a:xfrm>
        </p:spPr>
        <p:txBody>
          <a:bodyPr/>
          <a:lstStyle/>
          <a:p>
            <a:pPr algn="ctr"/>
            <a:r>
              <a:rPr lang="fr-FR" dirty="0" smtClean="0"/>
              <a:t>Instrumentation for prototype cryomodule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" y="2439668"/>
            <a:ext cx="9133351" cy="362676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1484784"/>
            <a:ext cx="2376264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0" rIns="0" bIns="0" rtlCol="0">
            <a:spAutoFit/>
          </a:bodyPr>
          <a:lstStyle/>
          <a:p>
            <a:pPr algn="ctr"/>
            <a:r>
              <a:rPr lang="en-GB" sz="1200" b="1" dirty="0" smtClean="0"/>
              <a:t>DN160 – 3 connectors</a:t>
            </a:r>
          </a:p>
          <a:p>
            <a:r>
              <a:rPr lang="en-GB" sz="1200" dirty="0" err="1" smtClean="0"/>
              <a:t>Cernox</a:t>
            </a:r>
            <a:r>
              <a:rPr lang="en-GB" sz="1200" dirty="0" smtClean="0"/>
              <a:t> extremity</a:t>
            </a:r>
          </a:p>
          <a:p>
            <a:r>
              <a:rPr lang="en-GB" sz="1200" dirty="0" smtClean="0"/>
              <a:t>Pt100-50K extremity + 2 couplers</a:t>
            </a:r>
          </a:p>
          <a:p>
            <a:r>
              <a:rPr lang="en-GB" sz="1200" dirty="0" smtClean="0"/>
              <a:t>Pt100-300K extremity + 2 couplers</a:t>
            </a:r>
            <a:endParaRPr lang="en-GB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6748239" y="1484784"/>
            <a:ext cx="2376264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0" rIns="0" bIns="0" rtlCol="0">
            <a:spAutoFit/>
          </a:bodyPr>
          <a:lstStyle/>
          <a:p>
            <a:pPr algn="ctr"/>
            <a:r>
              <a:rPr lang="en-GB" sz="1200" b="1" dirty="0" smtClean="0"/>
              <a:t>DN160 – 3 connectors</a:t>
            </a:r>
          </a:p>
          <a:p>
            <a:r>
              <a:rPr lang="en-GB" sz="1200" dirty="0" err="1" smtClean="0"/>
              <a:t>Cernox</a:t>
            </a:r>
            <a:r>
              <a:rPr lang="en-GB" sz="1200" dirty="0" smtClean="0"/>
              <a:t> extremity + cavity 1</a:t>
            </a:r>
          </a:p>
          <a:p>
            <a:r>
              <a:rPr lang="en-GB" sz="1200" dirty="0" smtClean="0"/>
              <a:t>Pt100-50K extremity + 2 couplers</a:t>
            </a:r>
          </a:p>
          <a:p>
            <a:r>
              <a:rPr lang="en-GB" sz="1200" dirty="0" smtClean="0"/>
              <a:t>Pt100-300K extremity + 2 couplers</a:t>
            </a:r>
            <a:endParaRPr lang="en-GB" sz="1200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1057276" y="2224585"/>
            <a:ext cx="293852" cy="133776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stCxn id="16" idx="2"/>
          </p:cNvCxnSpPr>
          <p:nvPr/>
        </p:nvCxnSpPr>
        <p:spPr>
          <a:xfrm flipH="1">
            <a:off x="5508104" y="2223448"/>
            <a:ext cx="72008" cy="13495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3275856" y="3068960"/>
            <a:ext cx="432048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2699792" y="2276872"/>
            <a:ext cx="432048" cy="136815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8244408" y="2204864"/>
            <a:ext cx="144016" cy="144016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699792" y="1556792"/>
            <a:ext cx="166862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0" rIns="0" bIns="0" rtlCol="0">
            <a:spAutoFit/>
          </a:bodyPr>
          <a:lstStyle/>
          <a:p>
            <a:pPr algn="ctr"/>
            <a:r>
              <a:rPr lang="en-GB" sz="1200" b="1" dirty="0" smtClean="0"/>
              <a:t>DN160 – 3 connectors</a:t>
            </a:r>
          </a:p>
          <a:p>
            <a:r>
              <a:rPr lang="en-GB" sz="1200" dirty="0" err="1" smtClean="0"/>
              <a:t>Cernox</a:t>
            </a:r>
            <a:r>
              <a:rPr lang="en-GB" sz="1200" dirty="0" smtClean="0"/>
              <a:t> cavity 2</a:t>
            </a:r>
          </a:p>
          <a:p>
            <a:r>
              <a:rPr lang="en-GB" sz="1200" dirty="0" err="1"/>
              <a:t>Cernox</a:t>
            </a:r>
            <a:r>
              <a:rPr lang="en-GB" sz="1200" dirty="0"/>
              <a:t> </a:t>
            </a:r>
            <a:r>
              <a:rPr lang="en-GB" sz="1200" dirty="0" smtClean="0"/>
              <a:t>cavity 3</a:t>
            </a:r>
            <a:endParaRPr lang="en-GB" sz="1200" dirty="0"/>
          </a:p>
          <a:p>
            <a:r>
              <a:rPr lang="en-GB" sz="1200" dirty="0" err="1"/>
              <a:t>Cernox</a:t>
            </a:r>
            <a:r>
              <a:rPr lang="en-GB" sz="1200" dirty="0"/>
              <a:t> </a:t>
            </a:r>
            <a:r>
              <a:rPr lang="en-GB" sz="1200" dirty="0" smtClean="0"/>
              <a:t>cavity 4</a:t>
            </a:r>
            <a:endParaRPr lang="en-GB" sz="1200" dirty="0"/>
          </a:p>
        </p:txBody>
      </p:sp>
      <p:sp>
        <p:nvSpPr>
          <p:cNvPr id="16" name="ZoneTexte 15"/>
          <p:cNvSpPr txBox="1"/>
          <p:nvPr/>
        </p:nvSpPr>
        <p:spPr>
          <a:xfrm>
            <a:off x="4499992" y="1484784"/>
            <a:ext cx="216024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0" rIns="0" bIns="0" rtlCol="0">
            <a:spAutoFit/>
          </a:bodyPr>
          <a:lstStyle/>
          <a:p>
            <a:pPr algn="ctr"/>
            <a:r>
              <a:rPr lang="en-GB" sz="1200" b="1" dirty="0" smtClean="0"/>
              <a:t>DN160 – 3 connectors</a:t>
            </a:r>
          </a:p>
          <a:p>
            <a:r>
              <a:rPr lang="en-GB" sz="1200" dirty="0" smtClean="0"/>
              <a:t>Heater + He level</a:t>
            </a:r>
          </a:p>
          <a:p>
            <a:r>
              <a:rPr lang="en-GB" sz="1200" dirty="0" smtClean="0"/>
              <a:t>Motor Cold Tuning System</a:t>
            </a:r>
          </a:p>
          <a:p>
            <a:r>
              <a:rPr lang="en-GB" sz="1200" dirty="0" err="1" smtClean="0"/>
              <a:t>Piezo</a:t>
            </a:r>
            <a:r>
              <a:rPr lang="en-GB" sz="1200" dirty="0"/>
              <a:t> Cold Tuning System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392772" y="2312876"/>
            <a:ext cx="166862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0" rIns="0" bIns="0" rtlCol="0">
            <a:spAutoFit/>
          </a:bodyPr>
          <a:lstStyle/>
          <a:p>
            <a:pPr algn="ctr"/>
            <a:r>
              <a:rPr lang="en-GB" sz="1200" b="1" dirty="0" smtClean="0"/>
              <a:t>DN100 – 2 N-type connectors</a:t>
            </a:r>
          </a:p>
          <a:p>
            <a:r>
              <a:rPr lang="en-GB" sz="1200" dirty="0" smtClean="0"/>
              <a:t>RF pick-up cavity 3</a:t>
            </a:r>
          </a:p>
          <a:p>
            <a:r>
              <a:rPr lang="en-GB" sz="1200" dirty="0"/>
              <a:t>RF pick-up </a:t>
            </a:r>
            <a:r>
              <a:rPr lang="en-GB" sz="1200" dirty="0" smtClean="0"/>
              <a:t>cavity 4</a:t>
            </a:r>
            <a:endParaRPr lang="en-GB" sz="1200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H="1">
            <a:off x="6804248" y="2866874"/>
            <a:ext cx="164976" cy="7781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6033120" y="2312876"/>
            <a:ext cx="1668620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0" rIns="0" bIns="0" rtlCol="0">
            <a:spAutoFit/>
          </a:bodyPr>
          <a:lstStyle/>
          <a:p>
            <a:pPr algn="ctr"/>
            <a:r>
              <a:rPr lang="en-GB" sz="1200" b="1" dirty="0" smtClean="0"/>
              <a:t>DN100 – 2 fiches N</a:t>
            </a:r>
          </a:p>
          <a:p>
            <a:r>
              <a:rPr lang="en-GB" sz="1200" dirty="0" smtClean="0"/>
              <a:t>RF pick-up cavity 1</a:t>
            </a:r>
          </a:p>
          <a:p>
            <a:r>
              <a:rPr lang="en-GB" sz="1200" dirty="0"/>
              <a:t>RF pick-up </a:t>
            </a:r>
            <a:r>
              <a:rPr lang="en-GB" sz="1200" dirty="0" smtClean="0"/>
              <a:t>cavity 2</a:t>
            </a:r>
            <a:endParaRPr lang="en-GB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7471315" y="5798687"/>
            <a:ext cx="112890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0" rIns="0" bIns="0" rtlCol="0">
            <a:spAutoFit/>
          </a:bodyPr>
          <a:lstStyle/>
          <a:p>
            <a:pPr algn="ctr"/>
            <a:r>
              <a:rPr lang="en-GB" sz="1200" b="1" dirty="0" smtClean="0"/>
              <a:t>DN100 </a:t>
            </a:r>
          </a:p>
          <a:p>
            <a:r>
              <a:rPr lang="en-GB" sz="1200" dirty="0"/>
              <a:t>Vacuum pumping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7812360" y="3356992"/>
            <a:ext cx="0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1403648" y="2866874"/>
            <a:ext cx="391950" cy="70614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899592" y="4941168"/>
            <a:ext cx="633028" cy="83900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8172400" y="5013176"/>
            <a:ext cx="129615" cy="77626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1208584" y="5769802"/>
            <a:ext cx="1128901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0" rIns="0" bIns="0" rtlCol="0">
            <a:spAutoFit/>
          </a:bodyPr>
          <a:lstStyle/>
          <a:p>
            <a:pPr algn="ctr"/>
            <a:r>
              <a:rPr lang="en-GB" sz="1200" b="1" dirty="0" smtClean="0"/>
              <a:t>DN100 </a:t>
            </a:r>
          </a:p>
          <a:p>
            <a:r>
              <a:rPr lang="en-GB" sz="1200" dirty="0" smtClean="0"/>
              <a:t>Vacuum pumping</a:t>
            </a:r>
          </a:p>
          <a:p>
            <a:r>
              <a:rPr lang="en-GB" sz="1200" dirty="0" smtClean="0"/>
              <a:t>(Spare)</a:t>
            </a:r>
            <a:endParaRPr lang="en-GB" sz="12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640631" y="2312876"/>
            <a:ext cx="1128901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0" rIns="0" bIns="0" rtlCol="0">
            <a:spAutoFit/>
          </a:bodyPr>
          <a:lstStyle/>
          <a:p>
            <a:pPr algn="ctr"/>
            <a:r>
              <a:rPr lang="en-GB" sz="1200" b="1" dirty="0" smtClean="0"/>
              <a:t>DN40 </a:t>
            </a:r>
          </a:p>
          <a:p>
            <a:r>
              <a:rPr lang="en-GB" sz="1200" dirty="0" smtClean="0"/>
              <a:t>Instrumentation vacuum</a:t>
            </a:r>
            <a:endParaRPr lang="en-GB" sz="1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7524328" y="2924944"/>
            <a:ext cx="6564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0" rIns="0" bIns="0" rtlCol="0">
            <a:spAutoFit/>
          </a:bodyPr>
          <a:lstStyle/>
          <a:p>
            <a:pPr algn="ctr"/>
            <a:r>
              <a:rPr lang="en-GB" sz="1200" b="1" dirty="0" smtClean="0"/>
              <a:t>DN40 </a:t>
            </a:r>
          </a:p>
          <a:p>
            <a:r>
              <a:rPr lang="en-GB" sz="1200" dirty="0" smtClean="0"/>
              <a:t>Spare</a:t>
            </a:r>
            <a:endParaRPr lang="en-GB" sz="1200" dirty="0"/>
          </a:p>
        </p:txBody>
      </p:sp>
      <p:sp>
        <p:nvSpPr>
          <p:cNvPr id="28" name="ZoneTexte 27"/>
          <p:cNvSpPr txBox="1"/>
          <p:nvPr/>
        </p:nvSpPr>
        <p:spPr>
          <a:xfrm>
            <a:off x="6516216" y="6237312"/>
            <a:ext cx="165618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G. Olivier, C. </a:t>
            </a:r>
            <a:r>
              <a:rPr lang="fr-FR" sz="1400" b="1" dirty="0" err="1" smtClean="0"/>
              <a:t>Darve</a:t>
            </a:r>
            <a:r>
              <a:rPr lang="fr-FR" sz="1400" b="1" dirty="0" smtClean="0"/>
              <a:t>, N. Elias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9226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20680" cy="1143000"/>
          </a:xfrm>
        </p:spPr>
        <p:txBody>
          <a:bodyPr/>
          <a:lstStyle/>
          <a:p>
            <a:pPr algn="ctr"/>
            <a:r>
              <a:rPr lang="fr-FR" dirty="0" err="1" smtClean="0"/>
              <a:t>Cavity</a:t>
            </a:r>
            <a:r>
              <a:rPr lang="fr-FR" dirty="0" smtClean="0"/>
              <a:t> string clean room </a:t>
            </a:r>
            <a:r>
              <a:rPr lang="fr-FR" dirty="0" err="1" smtClean="0"/>
              <a:t>assembly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t="17763" r="4370" b="15389"/>
          <a:stretch/>
        </p:blipFill>
        <p:spPr>
          <a:xfrm>
            <a:off x="107504" y="1988840"/>
            <a:ext cx="7778837" cy="392016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9512" y="5108411"/>
            <a:ext cx="604441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600" dirty="0" err="1" smtClean="0"/>
              <a:t>Cart</a:t>
            </a:r>
            <a:r>
              <a:rPr lang="fr-FR" sz="1600" dirty="0" smtClean="0"/>
              <a:t> in </a:t>
            </a:r>
            <a:r>
              <a:rPr lang="fr-FR" sz="1600" dirty="0" err="1" smtClean="0"/>
              <a:t>two</a:t>
            </a:r>
            <a:r>
              <a:rPr lang="fr-FR" sz="1600" dirty="0" smtClean="0"/>
              <a:t> parts </a:t>
            </a:r>
            <a:r>
              <a:rPr lang="fr-FR" sz="1600" dirty="0" err="1" smtClean="0"/>
              <a:t>with</a:t>
            </a:r>
            <a:r>
              <a:rPr lang="fr-FR" sz="1600" dirty="0" smtClean="0"/>
              <a:t> clean room rails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600" dirty="0" err="1" smtClean="0"/>
              <a:t>Each</a:t>
            </a:r>
            <a:r>
              <a:rPr lang="fr-FR" sz="1600" dirty="0" smtClean="0"/>
              <a:t> </a:t>
            </a:r>
            <a:r>
              <a:rPr lang="fr-FR" sz="1600" dirty="0" err="1" smtClean="0"/>
              <a:t>cavity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supported</a:t>
            </a:r>
            <a:r>
              <a:rPr lang="fr-FR" sz="1600" dirty="0" smtClean="0"/>
              <a:t> by </a:t>
            </a:r>
            <a:r>
              <a:rPr lang="fr-FR" sz="1600" dirty="0" err="1" smtClean="0"/>
              <a:t>two</a:t>
            </a:r>
            <a:r>
              <a:rPr lang="fr-FR" sz="1600" dirty="0" smtClean="0"/>
              <a:t> </a:t>
            </a:r>
            <a:r>
              <a:rPr lang="fr-FR" sz="1600" dirty="0" err="1" smtClean="0"/>
              <a:t>posts</a:t>
            </a:r>
            <a:r>
              <a:rPr lang="fr-FR" sz="1600" dirty="0" smtClean="0"/>
              <a:t> and </a:t>
            </a:r>
            <a:r>
              <a:rPr lang="fr-FR" sz="1600" dirty="0" err="1" smtClean="0"/>
              <a:t>beam</a:t>
            </a:r>
            <a:r>
              <a:rPr lang="fr-FR" sz="1600" dirty="0" smtClean="0"/>
              <a:t> valves on one post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1600" dirty="0" err="1" smtClean="0"/>
              <a:t>Cavity</a:t>
            </a:r>
            <a:r>
              <a:rPr lang="fr-FR" sz="1600" dirty="0" smtClean="0"/>
              <a:t> string put </a:t>
            </a:r>
            <a:r>
              <a:rPr lang="fr-FR" sz="1600" dirty="0" err="1" smtClean="0"/>
              <a:t>under</a:t>
            </a:r>
            <a:r>
              <a:rPr lang="fr-FR" sz="1600" dirty="0" smtClean="0"/>
              <a:t> vacuum for the first prototype</a:t>
            </a:r>
            <a:endParaRPr lang="en-US" sz="16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7951" y="1484784"/>
            <a:ext cx="2046537" cy="266196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923928" y="1484784"/>
            <a:ext cx="39604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 smtClean="0"/>
              <a:t>Coupler / cavity assembly vertically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Tooling compatible for both </a:t>
            </a:r>
            <a:r>
              <a:rPr lang="en-US" sz="1600" dirty="0" smtClean="0"/>
              <a:t>cavity types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 smtClean="0"/>
              <a:t>Adjustment </a:t>
            </a:r>
            <a:r>
              <a:rPr lang="en-US" sz="1600" dirty="0"/>
              <a:t>of the coupler position relative to the cavity </a:t>
            </a:r>
            <a:r>
              <a:rPr lang="en-US" sz="1600" dirty="0" smtClean="0"/>
              <a:t>flange</a:t>
            </a:r>
            <a:endParaRPr lang="en-US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813946" y="6119336"/>
            <a:ext cx="255213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N. </a:t>
            </a:r>
            <a:r>
              <a:rPr lang="fr-FR" sz="1400" b="1" dirty="0" smtClean="0"/>
              <a:t>Bazin, C. </a:t>
            </a:r>
            <a:r>
              <a:rPr lang="fr-FR" sz="1400" b="1" dirty="0" err="1" smtClean="0"/>
              <a:t>Madec</a:t>
            </a:r>
            <a:r>
              <a:rPr lang="fr-FR" sz="1400" b="1" dirty="0" smtClean="0"/>
              <a:t>, JP </a:t>
            </a:r>
            <a:r>
              <a:rPr lang="fr-FR" sz="1400" b="1" dirty="0" err="1" smtClean="0"/>
              <a:t>Poupeau</a:t>
            </a:r>
            <a:r>
              <a:rPr lang="fr-FR" sz="1400" b="1" dirty="0" smtClean="0"/>
              <a:t>, Ph. Hardy, F. </a:t>
            </a:r>
            <a:r>
              <a:rPr lang="fr-FR" sz="1400" b="1" dirty="0" err="1" smtClean="0"/>
              <a:t>Leseigneur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9721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20680" cy="1143000"/>
          </a:xfrm>
        </p:spPr>
        <p:txBody>
          <a:bodyPr/>
          <a:lstStyle/>
          <a:p>
            <a:pPr algn="ctr"/>
            <a:r>
              <a:rPr lang="sv-SE" dirty="0" smtClean="0"/>
              <a:t>Spaceframe and thermal shielding </a:t>
            </a:r>
            <a:r>
              <a:rPr lang="sv-SE" dirty="0" smtClean="0"/>
              <a:t>insertion and cryostating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2" r="22897"/>
          <a:stretch/>
        </p:blipFill>
        <p:spPr>
          <a:xfrm>
            <a:off x="572957" y="1755398"/>
            <a:ext cx="2456846" cy="259902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6" t="5298" r="7664" b="14421"/>
          <a:stretch/>
        </p:blipFill>
        <p:spPr>
          <a:xfrm>
            <a:off x="3861674" y="4021049"/>
            <a:ext cx="4900189" cy="283695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8" t="10338" r="9345" b="15464"/>
          <a:stretch/>
        </p:blipFill>
        <p:spPr>
          <a:xfrm>
            <a:off x="3862315" y="1453720"/>
            <a:ext cx="4885899" cy="270593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86602" y="4682716"/>
            <a:ext cx="3125337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latin typeface="+mj-lt"/>
              </a:rPr>
              <a:t>Design of </a:t>
            </a:r>
            <a:r>
              <a:rPr lang="en-US" sz="2000" b="1" dirty="0" err="1" smtClean="0">
                <a:latin typeface="+mj-lt"/>
              </a:rPr>
              <a:t>toolings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and assembly </a:t>
            </a:r>
            <a:r>
              <a:rPr lang="en-US" sz="2000" b="1" dirty="0">
                <a:latin typeface="+mj-lt"/>
              </a:rPr>
              <a:t>procedure </a:t>
            </a:r>
            <a:r>
              <a:rPr lang="en-US" sz="2000" b="1" dirty="0" smtClean="0">
                <a:latin typeface="+mj-lt"/>
              </a:rPr>
              <a:t>almost finished</a:t>
            </a:r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65" b="-10739"/>
          <a:stretch/>
        </p:blipFill>
        <p:spPr>
          <a:xfrm>
            <a:off x="250824" y="1844824"/>
            <a:ext cx="8713663" cy="483199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048672" cy="1143000"/>
          </a:xfrm>
        </p:spPr>
        <p:txBody>
          <a:bodyPr/>
          <a:lstStyle/>
          <a:p>
            <a:pPr algn="ctr"/>
            <a:r>
              <a:rPr lang="fr-FR" dirty="0" smtClean="0"/>
              <a:t>ECCTD in ESS </a:t>
            </a:r>
            <a:r>
              <a:rPr lang="fr-FR" dirty="0" err="1" smtClean="0"/>
              <a:t>Superconducting</a:t>
            </a:r>
            <a:r>
              <a:rPr lang="fr-FR" dirty="0" smtClean="0"/>
              <a:t> </a:t>
            </a:r>
            <a:r>
              <a:rPr lang="fr-FR" dirty="0" err="1" smtClean="0"/>
              <a:t>linac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723499"/>
              </p:ext>
            </p:extLst>
          </p:nvPr>
        </p:nvGraphicFramePr>
        <p:xfrm>
          <a:off x="611560" y="4581128"/>
          <a:ext cx="3096344" cy="177867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936104"/>
                <a:gridCol w="1152128"/>
                <a:gridCol w="1008112"/>
              </a:tblGrid>
              <a:tr h="254317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MEDIUM-</a:t>
                      </a:r>
                      <a:r>
                        <a:rPr lang="en-GB" sz="1400" baseline="0" dirty="0" smtClean="0"/>
                        <a:t>β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HIGH</a:t>
                      </a:r>
                      <a:r>
                        <a:rPr lang="en-GB" sz="1400" baseline="0" dirty="0" smtClean="0"/>
                        <a:t>-β</a:t>
                      </a:r>
                      <a:endParaRPr lang="en-GB" sz="1400" dirty="0"/>
                    </a:p>
                  </a:txBody>
                  <a:tcPr/>
                </a:tc>
              </a:tr>
              <a:tr h="2456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baseline="0" dirty="0" smtClean="0"/>
                        <a:t>β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0.67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0.86</a:t>
                      </a:r>
                      <a:endParaRPr lang="en-GB" sz="1100" dirty="0"/>
                    </a:p>
                  </a:txBody>
                  <a:tcPr/>
                </a:tc>
              </a:tr>
              <a:tr h="2456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baseline="0" dirty="0" smtClean="0"/>
                        <a:t># CM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9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21</a:t>
                      </a:r>
                      <a:endParaRPr lang="en-GB" sz="1100" dirty="0"/>
                    </a:p>
                  </a:txBody>
                  <a:tcPr/>
                </a:tc>
              </a:tr>
              <a:tr h="2456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Cav. /CM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4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4</a:t>
                      </a:r>
                      <a:endParaRPr lang="en-GB" sz="1100" dirty="0"/>
                    </a:p>
                  </a:txBody>
                  <a:tcPr/>
                </a:tc>
              </a:tr>
              <a:tr h="2456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#</a:t>
                      </a:r>
                      <a:r>
                        <a:rPr lang="en-GB" sz="1100" baseline="0" dirty="0" smtClean="0"/>
                        <a:t> Cav.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36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84</a:t>
                      </a:r>
                      <a:endParaRPr lang="en-GB" sz="1100" dirty="0"/>
                    </a:p>
                  </a:txBody>
                  <a:tcPr/>
                </a:tc>
              </a:tr>
              <a:tr h="2456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CM L [m]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6.584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6.584</a:t>
                      </a:r>
                      <a:endParaRPr lang="en-GB" sz="1100" dirty="0"/>
                    </a:p>
                  </a:txBody>
                  <a:tcPr/>
                </a:tc>
              </a:tr>
              <a:tr h="245646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Sector L [m]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77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179</a:t>
                      </a:r>
                      <a:endParaRPr lang="en-GB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417960"/>
            <a:ext cx="9036496" cy="136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9"/>
          <p:cNvSpPr txBox="1"/>
          <p:nvPr/>
        </p:nvSpPr>
        <p:spPr>
          <a:xfrm>
            <a:off x="6804248" y="5301208"/>
            <a:ext cx="141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Proton </a:t>
            </a:r>
            <a:r>
              <a:rPr lang="fr-FR" sz="1400" dirty="0" err="1" smtClean="0">
                <a:solidFill>
                  <a:srgbClr val="FF0000"/>
                </a:solidFill>
              </a:rPr>
              <a:t>Beam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 bwMode="auto">
          <a:xfrm flipH="1" flipV="1">
            <a:off x="7172738" y="5229200"/>
            <a:ext cx="832513" cy="163773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9"/>
          <p:cNvSpPr txBox="1"/>
          <p:nvPr/>
        </p:nvSpPr>
        <p:spPr>
          <a:xfrm>
            <a:off x="4806286" y="4915570"/>
            <a:ext cx="1781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Elliptical</a:t>
            </a:r>
            <a:r>
              <a:rPr lang="fr-FR" sz="1400" dirty="0" smtClean="0"/>
              <a:t> </a:t>
            </a:r>
            <a:r>
              <a:rPr lang="fr-FR" sz="1400" dirty="0" err="1" smtClean="0"/>
              <a:t>cavity</a:t>
            </a:r>
            <a:r>
              <a:rPr lang="fr-FR" sz="1400" dirty="0" smtClean="0"/>
              <a:t> </a:t>
            </a:r>
            <a:r>
              <a:rPr lang="fr-FR" sz="1400" dirty="0" err="1" smtClean="0"/>
              <a:t>Cryomodules</a:t>
            </a:r>
            <a:r>
              <a:rPr lang="fr-FR" sz="1400" dirty="0" smtClean="0"/>
              <a:t> ECCTD</a:t>
            </a:r>
            <a:endParaRPr lang="en-US" sz="1400" dirty="0"/>
          </a:p>
        </p:txBody>
      </p:sp>
      <p:cxnSp>
        <p:nvCxnSpPr>
          <p:cNvPr id="13" name="Connecteur droit avec flèche 12"/>
          <p:cNvCxnSpPr/>
          <p:nvPr/>
        </p:nvCxnSpPr>
        <p:spPr bwMode="auto">
          <a:xfrm flipV="1">
            <a:off x="5636525" y="4669913"/>
            <a:ext cx="109183" cy="232011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9"/>
          <p:cNvSpPr txBox="1"/>
          <p:nvPr/>
        </p:nvSpPr>
        <p:spPr>
          <a:xfrm>
            <a:off x="5886735" y="3348353"/>
            <a:ext cx="141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Klystron </a:t>
            </a:r>
            <a:r>
              <a:rPr lang="fr-FR" sz="1400" dirty="0" err="1" smtClean="0"/>
              <a:t>gallery</a:t>
            </a:r>
            <a:endParaRPr lang="en-US" sz="1400" dirty="0"/>
          </a:p>
        </p:txBody>
      </p:sp>
      <p:cxnSp>
        <p:nvCxnSpPr>
          <p:cNvPr id="15" name="Connecteur droit avec flèche 14"/>
          <p:cNvCxnSpPr/>
          <p:nvPr/>
        </p:nvCxnSpPr>
        <p:spPr bwMode="auto">
          <a:xfrm flipH="1">
            <a:off x="6100549" y="3700921"/>
            <a:ext cx="313899" cy="436728"/>
          </a:xfrm>
          <a:prstGeom prst="straightConnector1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ZoneTexte 16"/>
          <p:cNvSpPr txBox="1"/>
          <p:nvPr/>
        </p:nvSpPr>
        <p:spPr>
          <a:xfrm>
            <a:off x="4355976" y="5805264"/>
            <a:ext cx="324036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fr-FR" b="1" dirty="0" smtClean="0">
                <a:latin typeface="Times New Roman"/>
                <a:cs typeface="Times New Roman"/>
              </a:rPr>
              <a:t>→ </a:t>
            </a:r>
            <a:r>
              <a:rPr lang="fr-FR" b="1" dirty="0" smtClean="0"/>
              <a:t>70% of the total </a:t>
            </a:r>
            <a:r>
              <a:rPr lang="fr-FR" b="1" dirty="0" err="1" smtClean="0"/>
              <a:t>length</a:t>
            </a:r>
            <a:r>
              <a:rPr lang="fr-FR" b="1" dirty="0" smtClean="0"/>
              <a:t> of the </a:t>
            </a:r>
            <a:r>
              <a:rPr lang="fr-FR" b="1" dirty="0" err="1" smtClean="0"/>
              <a:t>linac</a:t>
            </a:r>
            <a:r>
              <a:rPr lang="fr-FR" b="1" dirty="0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1414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20680" cy="1143000"/>
          </a:xfrm>
        </p:spPr>
        <p:txBody>
          <a:bodyPr/>
          <a:lstStyle/>
          <a:p>
            <a:pPr algn="ctr"/>
            <a:r>
              <a:rPr lang="fr-FR" dirty="0" smtClean="0"/>
              <a:t>Test stand</a:t>
            </a:r>
            <a:br>
              <a:rPr lang="fr-FR" dirty="0" smtClean="0"/>
            </a:br>
            <a:r>
              <a:rPr lang="fr-FR" dirty="0" smtClean="0"/>
              <a:t>new </a:t>
            </a:r>
            <a:r>
              <a:rPr lang="fr-FR" dirty="0" err="1" smtClean="0"/>
              <a:t>cryolines</a:t>
            </a:r>
            <a:r>
              <a:rPr lang="fr-FR" dirty="0" smtClean="0"/>
              <a:t> installation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/>
          </a:p>
        </p:txBody>
      </p:sp>
      <p:pic>
        <p:nvPicPr>
          <p:cNvPr id="6146" name="Picture 2" descr="D:\#01_ESS\µ01_CRYOMODULE ECCTD\08_Plateforme 704 MHz et casemate de test\Cryo\IMG_25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" t="25654" r="2330" b="12255"/>
          <a:stretch/>
        </p:blipFill>
        <p:spPr bwMode="auto">
          <a:xfrm>
            <a:off x="467544" y="2492896"/>
            <a:ext cx="588134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#01_ESS\µ01_CRYOMODULE ECCTD\08_Plateforme 704 MHz et casemate de test\Cryo\IMG_25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01" y="2060848"/>
            <a:ext cx="2581995" cy="344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876256" y="5949280"/>
            <a:ext cx="1368152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JP </a:t>
            </a:r>
            <a:r>
              <a:rPr lang="fr-FR" sz="1400" b="1" dirty="0" smtClean="0"/>
              <a:t>Charrier,</a:t>
            </a:r>
          </a:p>
          <a:p>
            <a:pPr algn="ctr"/>
            <a:r>
              <a:rPr lang="fr-FR" sz="1400" b="1" dirty="0" smtClean="0"/>
              <a:t>P. </a:t>
            </a:r>
            <a:r>
              <a:rPr lang="fr-FR" sz="1400" b="1" dirty="0" err="1" smtClean="0"/>
              <a:t>Sahuquet</a:t>
            </a:r>
            <a:r>
              <a:rPr lang="fr-FR" sz="1400" b="1" dirty="0" smtClean="0"/>
              <a:t>, </a:t>
            </a:r>
          </a:p>
          <a:p>
            <a:pPr algn="ctr"/>
            <a:r>
              <a:rPr lang="fr-FR" sz="1400" b="1" dirty="0" smtClean="0"/>
              <a:t>B. Renard</a:t>
            </a:r>
            <a:endParaRPr lang="en-US" sz="1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7812360" y="141277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Dewar </a:t>
            </a:r>
            <a:r>
              <a:rPr lang="fr-FR" dirty="0" err="1" smtClean="0"/>
              <a:t>LHe</a:t>
            </a:r>
            <a:endParaRPr lang="fr-FR" dirty="0" smtClean="0"/>
          </a:p>
          <a:p>
            <a:r>
              <a:rPr lang="fr-FR" dirty="0" smtClean="0"/>
              <a:t>2000 L</a:t>
            </a:r>
            <a:endParaRPr lang="en-US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8388424" y="1988840"/>
            <a:ext cx="72008" cy="136815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131840" y="170080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Pumping</a:t>
            </a:r>
            <a:r>
              <a:rPr lang="fr-FR" dirty="0" smtClean="0"/>
              <a:t> line DN250</a:t>
            </a:r>
            <a:endParaRPr lang="en-US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3779912" y="2420888"/>
            <a:ext cx="216024" cy="504056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79512" y="1556792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Test bunker</a:t>
            </a:r>
          </a:p>
          <a:p>
            <a:r>
              <a:rPr lang="fr-FR" dirty="0" smtClean="0"/>
              <a:t>(cryomodule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installed</a:t>
            </a:r>
            <a:r>
              <a:rPr lang="fr-FR" dirty="0" smtClean="0"/>
              <a:t> </a:t>
            </a:r>
            <a:r>
              <a:rPr lang="fr-FR" dirty="0" err="1" smtClean="0"/>
              <a:t>inside</a:t>
            </a:r>
            <a:r>
              <a:rPr lang="fr-FR" dirty="0" smtClean="0"/>
              <a:t>)</a:t>
            </a:r>
            <a:endParaRPr lang="en-US" dirty="0"/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1043608" y="2492896"/>
            <a:ext cx="288032" cy="7920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3707904" y="5517232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Cryogenic</a:t>
            </a:r>
            <a:r>
              <a:rPr lang="fr-FR" dirty="0" smtClean="0"/>
              <a:t> line </a:t>
            </a:r>
          </a:p>
          <a:p>
            <a:r>
              <a:rPr lang="fr-FR" dirty="0" smtClean="0"/>
              <a:t>He </a:t>
            </a:r>
            <a:r>
              <a:rPr lang="fr-FR" dirty="0" err="1" smtClean="0"/>
              <a:t>Supply</a:t>
            </a:r>
            <a:r>
              <a:rPr lang="fr-FR" dirty="0" smtClean="0"/>
              <a:t>, 50 m long</a:t>
            </a:r>
          </a:p>
          <a:p>
            <a:r>
              <a:rPr lang="fr-FR" dirty="0" smtClean="0"/>
              <a:t> (</a:t>
            </a:r>
            <a:r>
              <a:rPr lang="fr-FR" dirty="0" err="1" smtClean="0"/>
              <a:t>from</a:t>
            </a:r>
            <a:r>
              <a:rPr lang="fr-FR" dirty="0" smtClean="0"/>
              <a:t> CERN)</a:t>
            </a:r>
            <a:endParaRPr lang="en-US" dirty="0"/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4716016" y="4077072"/>
            <a:ext cx="72008" cy="151216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1907704" y="551723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He </a:t>
            </a:r>
            <a:r>
              <a:rPr lang="fr-FR" dirty="0" smtClean="0"/>
              <a:t>return line</a:t>
            </a:r>
            <a:endParaRPr lang="en-US" dirty="0"/>
          </a:p>
        </p:txBody>
      </p:sp>
      <p:cxnSp>
        <p:nvCxnSpPr>
          <p:cNvPr id="30" name="Connecteur droit avec flèche 29"/>
          <p:cNvCxnSpPr/>
          <p:nvPr/>
        </p:nvCxnSpPr>
        <p:spPr>
          <a:xfrm flipV="1">
            <a:off x="2771800" y="3933056"/>
            <a:ext cx="576064" cy="165618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69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20680" cy="1143000"/>
          </a:xfrm>
        </p:spPr>
        <p:txBody>
          <a:bodyPr/>
          <a:lstStyle/>
          <a:p>
            <a:pPr algn="ctr"/>
            <a:r>
              <a:rPr lang="fr-FR" dirty="0" smtClean="0"/>
              <a:t>704 MHZ - 1 MW RF power source upgrade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  <p:pic>
        <p:nvPicPr>
          <p:cNvPr id="3074" name="Picture 2" descr="D:\#01_ESS\µ01_CRYOMODULE ECCTD\08_Plateforme 704 MHz et casemate de test\Modulateur\IMG_2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979712" y="6237312"/>
            <a:ext cx="201622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A. </a:t>
            </a:r>
            <a:r>
              <a:rPr lang="fr-FR" sz="1400" b="1" dirty="0" err="1" smtClean="0"/>
              <a:t>Hamdi</a:t>
            </a:r>
            <a:r>
              <a:rPr lang="fr-FR" sz="1400" b="1" dirty="0" smtClean="0"/>
              <a:t>, M. </a:t>
            </a:r>
            <a:r>
              <a:rPr lang="fr-FR" sz="1400" b="1" dirty="0" err="1" smtClean="0"/>
              <a:t>Desmons</a:t>
            </a:r>
            <a:r>
              <a:rPr lang="fr-FR" sz="1400" b="1" dirty="0" smtClean="0"/>
              <a:t>, F. </a:t>
            </a:r>
            <a:r>
              <a:rPr lang="fr-FR" sz="1400" b="1" dirty="0" err="1" smtClean="0"/>
              <a:t>Ballester</a:t>
            </a:r>
            <a:endParaRPr lang="en-US" sz="1400" b="1" dirty="0"/>
          </a:p>
        </p:txBody>
      </p:sp>
      <p:grpSp>
        <p:nvGrpSpPr>
          <p:cNvPr id="8" name="Groupe 7"/>
          <p:cNvGrpSpPr/>
          <p:nvPr/>
        </p:nvGrpSpPr>
        <p:grpSpPr>
          <a:xfrm>
            <a:off x="395536" y="2276872"/>
            <a:ext cx="3384376" cy="1866296"/>
            <a:chOff x="1476376" y="1017587"/>
            <a:chExt cx="7842573" cy="4821231"/>
          </a:xfrm>
        </p:grpSpPr>
        <p:pic>
          <p:nvPicPr>
            <p:cNvPr id="9" name="Picture 6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376" y="1017587"/>
              <a:ext cx="6191253" cy="482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Connecteur droit 9"/>
            <p:cNvCxnSpPr/>
            <p:nvPr/>
          </p:nvCxnSpPr>
          <p:spPr>
            <a:xfrm>
              <a:off x="2816805" y="3519650"/>
              <a:ext cx="0" cy="6300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2613162" y="3519650"/>
              <a:ext cx="0" cy="63007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en angle 11"/>
            <p:cNvCxnSpPr/>
            <p:nvPr/>
          </p:nvCxnSpPr>
          <p:spPr>
            <a:xfrm rot="16200000" flipV="1">
              <a:off x="2062091" y="3283614"/>
              <a:ext cx="720720" cy="381422"/>
            </a:xfrm>
            <a:prstGeom prst="bentConnector3">
              <a:avLst>
                <a:gd name="adj1" fmla="val 1316"/>
              </a:avLst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en angle 12"/>
            <p:cNvCxnSpPr/>
            <p:nvPr/>
          </p:nvCxnSpPr>
          <p:spPr>
            <a:xfrm rot="5400000" flipH="1" flipV="1">
              <a:off x="2670779" y="3283614"/>
              <a:ext cx="720720" cy="381422"/>
            </a:xfrm>
            <a:prstGeom prst="bentConnector3">
              <a:avLst>
                <a:gd name="adj1" fmla="val 1316"/>
              </a:avLst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2951820" y="3965054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C’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032252" y="3474005"/>
              <a:ext cx="809778" cy="2210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" name="Connecteur en angle 15"/>
            <p:cNvCxnSpPr>
              <a:stCxn id="15" idx="1"/>
            </p:cNvCxnSpPr>
            <p:nvPr/>
          </p:nvCxnSpPr>
          <p:spPr>
            <a:xfrm rot="10800000">
              <a:off x="3626896" y="3113965"/>
              <a:ext cx="405357" cy="470550"/>
            </a:xfrm>
            <a:prstGeom prst="bentConnector2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en angle 16"/>
            <p:cNvCxnSpPr>
              <a:stCxn id="15" idx="3"/>
            </p:cNvCxnSpPr>
            <p:nvPr/>
          </p:nvCxnSpPr>
          <p:spPr>
            <a:xfrm flipV="1">
              <a:off x="4842030" y="3113965"/>
              <a:ext cx="381422" cy="470550"/>
            </a:xfrm>
            <a:prstGeom prst="bentConnector2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3629579" y="3811911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R’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6653446" y="1351115"/>
              <a:ext cx="2665503" cy="170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/>
                <a:t>C//C’=10µF</a:t>
              </a:r>
            </a:p>
            <a:p>
              <a:r>
                <a:rPr lang="fr-FR" sz="1000" dirty="0" smtClean="0"/>
                <a:t>(Energie=60,5kJ)</a:t>
              </a:r>
            </a:p>
            <a:p>
              <a:r>
                <a:rPr lang="fr-FR" sz="1000" dirty="0" smtClean="0"/>
                <a:t>R’//R2=25 Ohms</a:t>
              </a:r>
            </a:p>
            <a:p>
              <a:r>
                <a:rPr lang="fr-FR" sz="1000" dirty="0" smtClean="0"/>
                <a:t>(tenue: 84kJ)</a:t>
              </a:r>
              <a:endParaRPr lang="fr-FR" sz="1000" dirty="0"/>
            </a:p>
          </p:txBody>
        </p:sp>
        <p:sp>
          <p:nvSpPr>
            <p:cNvPr id="20" name="Accolade ouvrante 19"/>
            <p:cNvSpPr/>
            <p:nvPr/>
          </p:nvSpPr>
          <p:spPr>
            <a:xfrm>
              <a:off x="6623093" y="1623694"/>
              <a:ext cx="135016" cy="1241283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251520" y="4221088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err="1" smtClean="0"/>
              <a:t>Adding</a:t>
            </a:r>
            <a:r>
              <a:rPr lang="fr-FR" b="1" dirty="0" smtClean="0"/>
              <a:t> of new </a:t>
            </a:r>
            <a:r>
              <a:rPr lang="fr-FR" b="1" dirty="0" err="1" smtClean="0"/>
              <a:t>capacitors</a:t>
            </a:r>
            <a:r>
              <a:rPr lang="fr-FR" b="1" dirty="0" smtClean="0"/>
              <a:t> and </a:t>
            </a:r>
            <a:r>
              <a:rPr lang="fr-FR" b="1" dirty="0" err="1" smtClean="0"/>
              <a:t>resistances</a:t>
            </a:r>
            <a:r>
              <a:rPr lang="fr-FR" b="1" dirty="0" smtClean="0"/>
              <a:t> in </a:t>
            </a:r>
            <a:r>
              <a:rPr lang="fr-FR" b="1" dirty="0" err="1" smtClean="0"/>
              <a:t>parrallel</a:t>
            </a:r>
            <a:r>
              <a:rPr lang="fr-FR" b="1" dirty="0" smtClean="0"/>
              <a:t> on the HV </a:t>
            </a:r>
            <a:r>
              <a:rPr lang="fr-FR" b="1" dirty="0" err="1" smtClean="0"/>
              <a:t>modulator</a:t>
            </a:r>
            <a:endParaRPr lang="fr-FR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err="1" smtClean="0"/>
              <a:t>Conditionning</a:t>
            </a:r>
            <a:r>
              <a:rPr lang="fr-FR" b="1" dirty="0" smtClean="0"/>
              <a:t> of the CPI 1.2 MW klystron up to the ESS </a:t>
            </a:r>
            <a:r>
              <a:rPr lang="fr-FR" b="1" dirty="0" err="1" smtClean="0"/>
              <a:t>duty</a:t>
            </a:r>
            <a:r>
              <a:rPr lang="fr-FR" b="1" dirty="0" smtClean="0"/>
              <a:t> cycle </a:t>
            </a:r>
            <a:r>
              <a:rPr lang="fr-FR" b="1" dirty="0" err="1" smtClean="0"/>
              <a:t>will</a:t>
            </a:r>
            <a:r>
              <a:rPr lang="fr-FR" b="1" dirty="0" smtClean="0"/>
              <a:t> </a:t>
            </a:r>
            <a:r>
              <a:rPr lang="fr-FR" b="1" dirty="0" err="1" smtClean="0"/>
              <a:t>start</a:t>
            </a:r>
            <a:r>
              <a:rPr lang="fr-FR" b="1" dirty="0" smtClean="0"/>
              <a:t> </a:t>
            </a:r>
            <a:r>
              <a:rPr lang="fr-FR" b="1" smtClean="0"/>
              <a:t>soon</a:t>
            </a:r>
            <a:endParaRPr lang="fr-FR" b="1" dirty="0"/>
          </a:p>
        </p:txBody>
      </p:sp>
      <p:sp>
        <p:nvSpPr>
          <p:cNvPr id="3" name="Flèche droite 2"/>
          <p:cNvSpPr/>
          <p:nvPr/>
        </p:nvSpPr>
        <p:spPr>
          <a:xfrm>
            <a:off x="5724128" y="3284984"/>
            <a:ext cx="360040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Flèche droite 22"/>
          <p:cNvSpPr/>
          <p:nvPr/>
        </p:nvSpPr>
        <p:spPr>
          <a:xfrm rot="12768405">
            <a:off x="6958565" y="3299027"/>
            <a:ext cx="360040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3848669" y="5418161"/>
            <a:ext cx="435299" cy="1710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93096"/>
            <a:ext cx="3528392" cy="235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0" y="1475492"/>
            <a:ext cx="406794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b="1" u="sng" dirty="0" smtClean="0">
                <a:latin typeface="+mj-lt"/>
              </a:rPr>
              <a:t>Objective</a:t>
            </a:r>
            <a:r>
              <a:rPr lang="en-US" b="1" dirty="0" smtClean="0">
                <a:latin typeface="+mj-lt"/>
              </a:rPr>
              <a:t>: increase the pulse length from 2 </a:t>
            </a:r>
            <a:r>
              <a:rPr lang="en-US" b="1" dirty="0" err="1" smtClean="0">
                <a:latin typeface="+mj-lt"/>
              </a:rPr>
              <a:t>ms</a:t>
            </a:r>
            <a:r>
              <a:rPr lang="en-US" b="1" dirty="0" smtClean="0">
                <a:latin typeface="+mj-lt"/>
              </a:rPr>
              <a:t> to 3.5 </a:t>
            </a:r>
            <a:r>
              <a:rPr lang="en-US" b="1" dirty="0" err="1" smtClean="0">
                <a:latin typeface="+mj-lt"/>
              </a:rPr>
              <a:t>ms</a:t>
            </a:r>
            <a:endParaRPr lang="en-US" b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4726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192688" cy="1143000"/>
          </a:xfrm>
        </p:spPr>
        <p:txBody>
          <a:bodyPr/>
          <a:lstStyle/>
          <a:p>
            <a:pPr algn="ctr"/>
            <a:r>
              <a:rPr lang="fr-FR" dirty="0" smtClean="0"/>
              <a:t>Conclusion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Important </a:t>
            </a:r>
            <a:r>
              <a:rPr lang="fr-FR" dirty="0" err="1" smtClean="0"/>
              <a:t>orders</a:t>
            </a:r>
            <a:r>
              <a:rPr lang="fr-FR" dirty="0" smtClean="0"/>
              <a:t> (</a:t>
            </a:r>
            <a:r>
              <a:rPr lang="fr-FR" dirty="0" err="1" smtClean="0"/>
              <a:t>cavities</a:t>
            </a:r>
            <a:r>
              <a:rPr lang="fr-FR" dirty="0" smtClean="0"/>
              <a:t>, </a:t>
            </a:r>
            <a:r>
              <a:rPr lang="fr-FR" dirty="0" err="1" smtClean="0"/>
              <a:t>couplers</a:t>
            </a:r>
            <a:r>
              <a:rPr lang="fr-FR" dirty="0" smtClean="0"/>
              <a:t>) are </a:t>
            </a:r>
            <a:r>
              <a:rPr lang="fr-FR" dirty="0" err="1" smtClean="0"/>
              <a:t>placed</a:t>
            </a:r>
            <a:endParaRPr lang="fr-FR" dirty="0" smtClean="0"/>
          </a:p>
          <a:p>
            <a:r>
              <a:rPr lang="fr-FR" dirty="0" smtClean="0"/>
              <a:t>Good </a:t>
            </a:r>
            <a:r>
              <a:rPr lang="fr-FR" dirty="0" err="1" smtClean="0"/>
              <a:t>progress</a:t>
            </a:r>
            <a:r>
              <a:rPr lang="fr-FR" dirty="0" smtClean="0"/>
              <a:t> in </a:t>
            </a:r>
            <a:r>
              <a:rPr lang="fr-FR" dirty="0" err="1" smtClean="0"/>
              <a:t>understanding</a:t>
            </a:r>
            <a:r>
              <a:rPr lang="fr-FR" dirty="0" smtClean="0"/>
              <a:t> the HOM issues on the high beta prototypes</a:t>
            </a:r>
          </a:p>
          <a:p>
            <a:r>
              <a:rPr lang="fr-FR" dirty="0" smtClean="0"/>
              <a:t>Compliance </a:t>
            </a:r>
            <a:r>
              <a:rPr lang="fr-FR" dirty="0" err="1" smtClean="0"/>
              <a:t>with</a:t>
            </a:r>
            <a:r>
              <a:rPr lang="fr-FR" dirty="0" smtClean="0"/>
              <a:t> Pressure Equipment Directive (PED) </a:t>
            </a:r>
            <a:r>
              <a:rPr lang="fr-FR" dirty="0" err="1" smtClean="0"/>
              <a:t>under</a:t>
            </a:r>
            <a:r>
              <a:rPr lang="fr-FR" dirty="0" smtClean="0"/>
              <a:t> </a:t>
            </a:r>
            <a:r>
              <a:rPr lang="fr-FR" dirty="0" err="1" smtClean="0"/>
              <a:t>study</a:t>
            </a:r>
            <a:r>
              <a:rPr lang="fr-FR" dirty="0" smtClean="0"/>
              <a:t> for the cryomodule « </a:t>
            </a:r>
            <a:r>
              <a:rPr lang="fr-FR" dirty="0" err="1" smtClean="0"/>
              <a:t>alone</a:t>
            </a:r>
            <a:r>
              <a:rPr lang="fr-FR" dirty="0" smtClean="0"/>
              <a:t> »</a:t>
            </a:r>
          </a:p>
          <a:p>
            <a:pPr lvl="1"/>
            <a:r>
              <a:rPr lang="fr-FR" dirty="0" smtClean="0"/>
              <a:t>But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have </a:t>
            </a:r>
            <a:r>
              <a:rPr lang="fr-FR" dirty="0" err="1" smtClean="0"/>
              <a:t>additionnal</a:t>
            </a:r>
            <a:r>
              <a:rPr lang="fr-FR" dirty="0" smtClean="0"/>
              <a:t> </a:t>
            </a:r>
            <a:r>
              <a:rPr lang="fr-FR" dirty="0" err="1" smtClean="0"/>
              <a:t>external</a:t>
            </a:r>
            <a:r>
              <a:rPr lang="fr-FR" dirty="0" smtClean="0"/>
              <a:t> </a:t>
            </a:r>
            <a:r>
              <a:rPr lang="fr-FR" dirty="0" err="1" smtClean="0"/>
              <a:t>constraints</a:t>
            </a:r>
            <a:r>
              <a:rPr lang="fr-FR" dirty="0" smtClean="0"/>
              <a:t> for the full </a:t>
            </a:r>
            <a:r>
              <a:rPr lang="fr-FR" dirty="0" err="1" smtClean="0"/>
              <a:t>accelerator</a:t>
            </a:r>
            <a:r>
              <a:rPr lang="fr-FR" dirty="0" smtClean="0"/>
              <a:t> ?</a:t>
            </a:r>
          </a:p>
          <a:p>
            <a:r>
              <a:rPr lang="fr-FR" dirty="0" smtClean="0"/>
              <a:t>High power tests of the first cryomodule </a:t>
            </a:r>
            <a:r>
              <a:rPr lang="fr-FR" dirty="0" err="1" smtClean="0"/>
              <a:t>with</a:t>
            </a:r>
            <a:r>
              <a:rPr lang="fr-FR" dirty="0" smtClean="0"/>
              <a:t> medium beta </a:t>
            </a:r>
            <a:r>
              <a:rPr lang="fr-FR" dirty="0" err="1" smtClean="0"/>
              <a:t>cavities</a:t>
            </a:r>
            <a:r>
              <a:rPr lang="fr-FR" dirty="0" smtClean="0"/>
              <a:t> </a:t>
            </a:r>
            <a:r>
              <a:rPr lang="fr-FR" dirty="0" err="1" smtClean="0"/>
              <a:t>foreseen</a:t>
            </a:r>
            <a:r>
              <a:rPr lang="fr-FR" dirty="0" smtClean="0"/>
              <a:t> </a:t>
            </a:r>
            <a:r>
              <a:rPr lang="fr-FR" u="sng" dirty="0" err="1" smtClean="0"/>
              <a:t>mid</a:t>
            </a:r>
            <a:r>
              <a:rPr lang="fr-FR" u="sng" dirty="0" smtClean="0"/>
              <a:t> of 2016</a:t>
            </a:r>
            <a:endParaRPr lang="en-US" u="sng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243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pPr algn="ctr"/>
            <a:r>
              <a:rPr lang="fr-FR" dirty="0" smtClean="0"/>
              <a:t>Extra slides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265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  <p:pic>
        <p:nvPicPr>
          <p:cNvPr id="7" name="Content Placeholder 6" descr="Screen Shot 2014-05-13 at 13.45.0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369"/>
          <a:stretch/>
        </p:blipFill>
        <p:spPr>
          <a:xfrm>
            <a:off x="467544" y="1449352"/>
            <a:ext cx="8038800" cy="5148000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179512" y="4653136"/>
            <a:ext cx="3024336" cy="18837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dirty="0" smtClean="0"/>
              <a:t>Interfaces with ESS:</a:t>
            </a:r>
          </a:p>
          <a:p>
            <a:pPr marL="742950" lvl="1" indent="-285750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GB" sz="1400" dirty="0" smtClean="0"/>
              <a:t>Accelerator </a:t>
            </a:r>
            <a:r>
              <a:rPr lang="en-GB" sz="1400" dirty="0" err="1" smtClean="0"/>
              <a:t>Cryoplant</a:t>
            </a:r>
            <a:endParaRPr lang="en-GB" sz="1400" dirty="0" smtClean="0"/>
          </a:p>
          <a:p>
            <a:pPr marL="742950" lvl="1" indent="-285750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GB" sz="1400" dirty="0" smtClean="0"/>
              <a:t>Cryogenics Transfer Line</a:t>
            </a:r>
          </a:p>
          <a:p>
            <a:pPr marL="742950" lvl="1" indent="-285750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GB" sz="1400" dirty="0" smtClean="0"/>
              <a:t>Vacuum system </a:t>
            </a:r>
          </a:p>
          <a:p>
            <a:pPr marL="742950" lvl="1" indent="-285750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GB" sz="1400" dirty="0" smtClean="0"/>
              <a:t>RF waveguide and LLRF</a:t>
            </a:r>
          </a:p>
          <a:p>
            <a:pPr marL="742950" lvl="1" indent="-285750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GB" sz="1400" dirty="0" smtClean="0"/>
              <a:t>Integrated control Systems</a:t>
            </a:r>
          </a:p>
          <a:p>
            <a:pPr marL="742950" lvl="1" indent="-285750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GB" sz="1400" dirty="0" smtClean="0"/>
              <a:t>Machine protection system</a:t>
            </a:r>
          </a:p>
          <a:p>
            <a:pPr marL="742950" lvl="1" indent="-285750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GB" sz="1400" dirty="0" smtClean="0"/>
              <a:t>Test stands</a:t>
            </a:r>
            <a:endParaRPr lang="en-GB" sz="1400" dirty="0"/>
          </a:p>
        </p:txBody>
      </p:sp>
      <p:sp>
        <p:nvSpPr>
          <p:cNvPr id="9" name="TextBox 5"/>
          <p:cNvSpPr txBox="1"/>
          <p:nvPr/>
        </p:nvSpPr>
        <p:spPr>
          <a:xfrm>
            <a:off x="4139952" y="1484784"/>
            <a:ext cx="4860032" cy="1456809"/>
          </a:xfrm>
          <a:prstGeom prst="rect">
            <a:avLst/>
          </a:prstGeom>
          <a:solidFill>
            <a:srgbClr val="FFD85B"/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b="1" dirty="0" smtClean="0"/>
              <a:t>Design philosophy:</a:t>
            </a:r>
          </a:p>
          <a:p>
            <a:pPr marL="285750" indent="-285750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GB" sz="1600" b="1" dirty="0" smtClean="0">
                <a:solidFill>
                  <a:srgbClr val="FF0000"/>
                </a:solidFill>
              </a:rPr>
              <a:t>Segmented</a:t>
            </a:r>
            <a:r>
              <a:rPr lang="en-GB" sz="1400" b="1" dirty="0" smtClean="0"/>
              <a:t>:</a:t>
            </a:r>
          </a:p>
          <a:p>
            <a:pPr marL="742950" lvl="1" indent="-285750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400" b="1" dirty="0" smtClean="0"/>
              <a:t>Independent </a:t>
            </a:r>
            <a:r>
              <a:rPr lang="en-US" sz="1400" b="1" dirty="0"/>
              <a:t>cryogenic cooling and control</a:t>
            </a:r>
          </a:p>
          <a:p>
            <a:pPr marL="742950" lvl="1" indent="-285750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400" b="1" dirty="0" smtClean="0"/>
              <a:t>Warm-up </a:t>
            </a:r>
            <a:r>
              <a:rPr lang="en-US" sz="1400" b="1" dirty="0"/>
              <a:t>of a individual cryostat is possible</a:t>
            </a:r>
          </a:p>
          <a:p>
            <a:pPr marL="742950" lvl="1" indent="-285750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400" b="1" dirty="0" smtClean="0"/>
              <a:t>Individually </a:t>
            </a:r>
            <a:r>
              <a:rPr lang="en-US" sz="1400" b="1" dirty="0"/>
              <a:t>removable cryostats for repair is possible</a:t>
            </a:r>
            <a:endParaRPr lang="en-GB" sz="1400" b="1" dirty="0" smtClean="0"/>
          </a:p>
          <a:p>
            <a:pPr marL="285750" indent="-285750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GB" sz="1400" b="1" dirty="0" smtClean="0"/>
              <a:t>Focusing elements at warm temperature</a:t>
            </a:r>
          </a:p>
        </p:txBody>
      </p:sp>
      <p:sp>
        <p:nvSpPr>
          <p:cNvPr id="10" name="TextBox 19"/>
          <p:cNvSpPr txBox="1"/>
          <p:nvPr/>
        </p:nvSpPr>
        <p:spPr>
          <a:xfrm>
            <a:off x="1187624" y="2636912"/>
            <a:ext cx="141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Cryoline</a:t>
            </a:r>
            <a:endParaRPr lang="en-US" sz="1400" dirty="0"/>
          </a:p>
        </p:txBody>
      </p:sp>
      <p:cxnSp>
        <p:nvCxnSpPr>
          <p:cNvPr id="11" name="Connecteur droit avec flèche 10"/>
          <p:cNvCxnSpPr/>
          <p:nvPr/>
        </p:nvCxnSpPr>
        <p:spPr bwMode="auto">
          <a:xfrm>
            <a:off x="1763688" y="2996952"/>
            <a:ext cx="72008" cy="43204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9"/>
          <p:cNvSpPr txBox="1"/>
          <p:nvPr/>
        </p:nvSpPr>
        <p:spPr>
          <a:xfrm>
            <a:off x="3635896" y="3068960"/>
            <a:ext cx="141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Valve box</a:t>
            </a:r>
            <a:endParaRPr lang="en-US" sz="1400" dirty="0"/>
          </a:p>
        </p:txBody>
      </p:sp>
      <p:cxnSp>
        <p:nvCxnSpPr>
          <p:cNvPr id="15" name="Connecteur droit avec flèche 14"/>
          <p:cNvCxnSpPr/>
          <p:nvPr/>
        </p:nvCxnSpPr>
        <p:spPr bwMode="auto">
          <a:xfrm flipH="1">
            <a:off x="3635896" y="3356992"/>
            <a:ext cx="288032" cy="21602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9"/>
          <p:cNvSpPr txBox="1"/>
          <p:nvPr/>
        </p:nvSpPr>
        <p:spPr>
          <a:xfrm>
            <a:off x="5076056" y="3356992"/>
            <a:ext cx="141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Elliptical</a:t>
            </a:r>
            <a:r>
              <a:rPr lang="fr-FR" sz="1400" dirty="0" smtClean="0"/>
              <a:t>  </a:t>
            </a:r>
            <a:r>
              <a:rPr lang="fr-FR" sz="1400" dirty="0" err="1" smtClean="0"/>
              <a:t>cavity</a:t>
            </a:r>
            <a:r>
              <a:rPr lang="fr-FR" sz="1400" dirty="0" smtClean="0"/>
              <a:t> cryomodule</a:t>
            </a:r>
            <a:endParaRPr lang="en-US" sz="1400" dirty="0"/>
          </a:p>
        </p:txBody>
      </p:sp>
      <p:cxnSp>
        <p:nvCxnSpPr>
          <p:cNvPr id="19" name="Connecteur droit avec flèche 18"/>
          <p:cNvCxnSpPr/>
          <p:nvPr/>
        </p:nvCxnSpPr>
        <p:spPr bwMode="auto">
          <a:xfrm flipH="1">
            <a:off x="4860032" y="3861048"/>
            <a:ext cx="288032" cy="21602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876256" y="5805264"/>
            <a:ext cx="141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Proton </a:t>
            </a:r>
            <a:r>
              <a:rPr lang="fr-FR" sz="1400" dirty="0" err="1" smtClean="0">
                <a:solidFill>
                  <a:srgbClr val="FF0000"/>
                </a:solidFill>
              </a:rPr>
              <a:t>Beam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/>
          <p:cNvCxnSpPr/>
          <p:nvPr/>
        </p:nvCxnSpPr>
        <p:spPr bwMode="auto">
          <a:xfrm flipH="1" flipV="1">
            <a:off x="7244746" y="5733256"/>
            <a:ext cx="832513" cy="163773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19"/>
          <p:cNvSpPr txBox="1"/>
          <p:nvPr/>
        </p:nvSpPr>
        <p:spPr>
          <a:xfrm>
            <a:off x="2051720" y="1628800"/>
            <a:ext cx="141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Warmline</a:t>
            </a:r>
            <a:endParaRPr lang="en-US" sz="1400" dirty="0"/>
          </a:p>
        </p:txBody>
      </p:sp>
      <p:cxnSp>
        <p:nvCxnSpPr>
          <p:cNvPr id="23" name="Connecteur droit avec flèche 22"/>
          <p:cNvCxnSpPr/>
          <p:nvPr/>
        </p:nvCxnSpPr>
        <p:spPr bwMode="auto">
          <a:xfrm>
            <a:off x="2627784" y="1988840"/>
            <a:ext cx="72008" cy="43204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19"/>
          <p:cNvSpPr txBox="1"/>
          <p:nvPr/>
        </p:nvSpPr>
        <p:spPr>
          <a:xfrm>
            <a:off x="4716016" y="5445224"/>
            <a:ext cx="141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Quadrupole</a:t>
            </a:r>
            <a:endParaRPr lang="en-US" sz="1400" dirty="0"/>
          </a:p>
        </p:txBody>
      </p:sp>
      <p:cxnSp>
        <p:nvCxnSpPr>
          <p:cNvPr id="25" name="Connecteur droit avec flèche 24"/>
          <p:cNvCxnSpPr>
            <a:stCxn id="24" idx="0"/>
          </p:cNvCxnSpPr>
          <p:nvPr/>
        </p:nvCxnSpPr>
        <p:spPr bwMode="auto">
          <a:xfrm flipV="1">
            <a:off x="5425700" y="4869160"/>
            <a:ext cx="586460" cy="57606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048672" cy="1143000"/>
          </a:xfrm>
        </p:spPr>
        <p:txBody>
          <a:bodyPr/>
          <a:lstStyle/>
          <a:p>
            <a:pPr algn="ctr"/>
            <a:r>
              <a:rPr lang="fr-FR" dirty="0" smtClean="0"/>
              <a:t>ECCTD in ESS </a:t>
            </a:r>
            <a:r>
              <a:rPr lang="fr-FR" dirty="0" err="1" smtClean="0"/>
              <a:t>Superconducting</a:t>
            </a:r>
            <a:r>
              <a:rPr lang="fr-FR" dirty="0" smtClean="0"/>
              <a:t> </a:t>
            </a:r>
            <a:r>
              <a:rPr lang="fr-FR" dirty="0" err="1" smtClean="0"/>
              <a:t>linac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87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139136" cy="1143000"/>
          </a:xfrm>
        </p:spPr>
        <p:txBody>
          <a:bodyPr/>
          <a:lstStyle/>
          <a:p>
            <a:pPr algn="ctr"/>
            <a:r>
              <a:rPr lang="fr-FR" dirty="0" smtClean="0"/>
              <a:t>Cryomodule </a:t>
            </a:r>
            <a:r>
              <a:rPr lang="fr-FR" dirty="0" err="1" smtClean="0"/>
              <a:t>Development</a:t>
            </a:r>
            <a:r>
              <a:rPr lang="fr-FR" dirty="0" smtClean="0"/>
              <a:t> plan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/>
          </a:p>
        </p:txBody>
      </p:sp>
      <p:sp>
        <p:nvSpPr>
          <p:cNvPr id="7" name="ZoneTexte 6"/>
          <p:cNvSpPr txBox="1"/>
          <p:nvPr/>
        </p:nvSpPr>
        <p:spPr>
          <a:xfrm>
            <a:off x="5292080" y="3933056"/>
            <a:ext cx="3732368" cy="1815882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IPN ORSAY in charge of the cryostat, </a:t>
            </a:r>
          </a:p>
          <a:p>
            <a:pPr algn="ctr"/>
            <a:r>
              <a:rPr lang="en-GB" sz="1400" b="1" dirty="0" smtClean="0"/>
              <a:t>design and fabrication</a:t>
            </a:r>
          </a:p>
          <a:p>
            <a:pPr algn="ctr"/>
            <a:endParaRPr lang="en-GB" sz="1200" b="1" dirty="0" smtClean="0"/>
          </a:p>
          <a:p>
            <a:pPr marL="342900" indent="-342900">
              <a:buFontTx/>
              <a:buChar char="-"/>
            </a:pPr>
            <a:r>
              <a:rPr lang="en-US" sz="1200" dirty="0"/>
              <a:t>Vacuum vessel</a:t>
            </a:r>
          </a:p>
          <a:p>
            <a:pPr marL="342900" indent="-342900">
              <a:buFontTx/>
              <a:buChar char="-"/>
            </a:pPr>
            <a:r>
              <a:rPr lang="en-US" sz="1200" dirty="0"/>
              <a:t>Space frame – cavity supports</a:t>
            </a:r>
          </a:p>
          <a:p>
            <a:pPr marL="342900" indent="-342900">
              <a:buFontTx/>
              <a:buChar char="-"/>
            </a:pPr>
            <a:r>
              <a:rPr lang="en-US" sz="1200" dirty="0"/>
              <a:t>Thermal screen</a:t>
            </a:r>
          </a:p>
          <a:p>
            <a:pPr marL="342900" indent="-342900">
              <a:buFontTx/>
              <a:buChar char="-"/>
            </a:pPr>
            <a:r>
              <a:rPr lang="en-US" sz="1200" dirty="0"/>
              <a:t>Superinsulation</a:t>
            </a:r>
          </a:p>
          <a:p>
            <a:pPr marL="342900" indent="-342900">
              <a:buFontTx/>
              <a:buChar char="-"/>
            </a:pPr>
            <a:r>
              <a:rPr lang="en-US" sz="1200" dirty="0"/>
              <a:t>Internal cryogenic pipes</a:t>
            </a:r>
          </a:p>
          <a:p>
            <a:pPr marL="342900" indent="-342900">
              <a:buFontTx/>
              <a:buChar char="-"/>
            </a:pPr>
            <a:r>
              <a:rPr lang="en-US" sz="1200" dirty="0"/>
              <a:t>Instrumentation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79512" y="3789040"/>
            <a:ext cx="5024764" cy="2185214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CEA SACLAY in charge of </a:t>
            </a:r>
            <a:r>
              <a:rPr lang="en-US" sz="1400" b="1" dirty="0"/>
              <a:t>of the “cavity package”, the cryomodule assembly and RF power tests</a:t>
            </a:r>
            <a:endParaRPr lang="en-GB" sz="1400" b="1" dirty="0" smtClean="0"/>
          </a:p>
          <a:p>
            <a:endParaRPr lang="en-GB" sz="1200" dirty="0"/>
          </a:p>
          <a:p>
            <a:pPr marL="342900" indent="-342900">
              <a:buFontTx/>
              <a:buChar char="-"/>
            </a:pPr>
            <a:r>
              <a:rPr lang="en-GB" sz="1200" dirty="0"/>
              <a:t>Cavities + helium tank</a:t>
            </a:r>
          </a:p>
          <a:p>
            <a:pPr marL="342900" indent="-342900">
              <a:buFontTx/>
              <a:buChar char="-"/>
              <a:tabLst>
                <a:tab pos="2062163" algn="l"/>
              </a:tabLst>
            </a:pPr>
            <a:r>
              <a:rPr lang="en-GB" sz="1200" dirty="0"/>
              <a:t>Power coupler	</a:t>
            </a:r>
            <a:r>
              <a:rPr lang="en-GB" sz="1200" dirty="0" smtClean="0"/>
              <a:t>design</a:t>
            </a:r>
            <a:r>
              <a:rPr lang="en-GB" sz="1200" dirty="0"/>
              <a:t>, manufacturing, RF tests</a:t>
            </a:r>
          </a:p>
          <a:p>
            <a:pPr marL="342900" indent="-342900">
              <a:buFontTx/>
              <a:buChar char="-"/>
            </a:pPr>
            <a:r>
              <a:rPr lang="en-GB" sz="1200" dirty="0"/>
              <a:t>Piezo tuner</a:t>
            </a:r>
          </a:p>
          <a:p>
            <a:pPr marL="342900" indent="-342900">
              <a:buFontTx/>
              <a:buChar char="-"/>
            </a:pPr>
            <a:r>
              <a:rPr lang="en-GB" sz="1200" dirty="0"/>
              <a:t>Magnetic shield</a:t>
            </a:r>
          </a:p>
          <a:p>
            <a:pPr marL="342900" indent="-342900">
              <a:buFontTx/>
              <a:buChar char="-"/>
            </a:pPr>
            <a:r>
              <a:rPr lang="en-GB" sz="1200" dirty="0"/>
              <a:t>Tooling: field flatness, cavity preparation, cryomodule assembling, …</a:t>
            </a:r>
          </a:p>
          <a:p>
            <a:pPr marL="342900" indent="-342900">
              <a:buFontTx/>
              <a:buChar char="-"/>
            </a:pPr>
            <a:r>
              <a:rPr lang="en-GB" sz="1200" dirty="0"/>
              <a:t>Cryomodule assembly </a:t>
            </a:r>
          </a:p>
          <a:p>
            <a:pPr marL="342900" indent="-342900">
              <a:buFontTx/>
              <a:buChar char="-"/>
            </a:pPr>
            <a:r>
              <a:rPr lang="en-GB" sz="1200" dirty="0"/>
              <a:t>Tests stand for cryogenic and RF power tests</a:t>
            </a:r>
          </a:p>
          <a:p>
            <a:pPr marL="342900" indent="-342900">
              <a:buFontTx/>
              <a:buChar char="-"/>
            </a:pPr>
            <a:r>
              <a:rPr lang="en-GB" sz="1200" dirty="0"/>
              <a:t>Tests of the ECCTD cryomodule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23528" y="1628800"/>
            <a:ext cx="8820472" cy="18569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 b="1" dirty="0" smtClean="0"/>
              <a:t>Design, build and test an Elliptical </a:t>
            </a:r>
            <a:r>
              <a:rPr lang="en-US" sz="1800" b="1" dirty="0"/>
              <a:t>Cavity Cryomodule Technological </a:t>
            </a:r>
            <a:r>
              <a:rPr lang="en-US" sz="1800" b="1" dirty="0" smtClean="0"/>
              <a:t>Demonstrator (ECCTD)</a:t>
            </a:r>
            <a:endParaRPr lang="en-US" sz="1800" b="1" dirty="0"/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600" b="1" dirty="0" smtClean="0"/>
              <a:t>2012 - 2016</a:t>
            </a:r>
            <a:r>
              <a:rPr lang="en-US" sz="1600" b="1" dirty="0"/>
              <a:t>: with </a:t>
            </a:r>
            <a:r>
              <a:rPr lang="en-US" sz="1600" b="1" u="sng" dirty="0"/>
              <a:t>medium beta cavities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600" b="1" dirty="0"/>
              <a:t>Work done within the FR-SW agreement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600" b="1" dirty="0"/>
              <a:t>Collaboration IPNO and IRFU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600" b="1" dirty="0"/>
              <a:t>2014 – 2017: with </a:t>
            </a:r>
            <a:r>
              <a:rPr lang="en-US" sz="1600" b="1" u="sng" dirty="0" smtClean="0"/>
              <a:t>high </a:t>
            </a:r>
            <a:r>
              <a:rPr lang="en-US" sz="1600" b="1" u="sng" dirty="0"/>
              <a:t>beta cavities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600" b="1" dirty="0"/>
              <a:t>Early In-kind</a:t>
            </a:r>
          </a:p>
        </p:txBody>
      </p:sp>
      <p:sp>
        <p:nvSpPr>
          <p:cNvPr id="3" name="Accolade fermante 2"/>
          <p:cNvSpPr/>
          <p:nvPr/>
        </p:nvSpPr>
        <p:spPr>
          <a:xfrm>
            <a:off x="2123728" y="4437112"/>
            <a:ext cx="144016" cy="7200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9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592267"/>
            <a:ext cx="2133600" cy="365125"/>
          </a:xfrm>
        </p:spPr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592267"/>
            <a:ext cx="2895600" cy="365125"/>
          </a:xfrm>
        </p:spPr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592267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/>
          </a:p>
        </p:txBody>
      </p:sp>
      <p:sp>
        <p:nvSpPr>
          <p:cNvPr id="7" name="ZoneTexte 40"/>
          <p:cNvSpPr txBox="1"/>
          <p:nvPr/>
        </p:nvSpPr>
        <p:spPr>
          <a:xfrm>
            <a:off x="228163" y="4421871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Very</a:t>
            </a:r>
            <a:r>
              <a:rPr lang="fr-FR" dirty="0" smtClean="0"/>
              <a:t> important : distance </a:t>
            </a:r>
            <a:r>
              <a:rPr lang="fr-FR" dirty="0" err="1" smtClean="0"/>
              <a:t>between</a:t>
            </a:r>
            <a:r>
              <a:rPr lang="fr-FR" dirty="0" smtClean="0"/>
              <a:t> mode and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harmonics</a:t>
            </a:r>
            <a:endParaRPr lang="fr-FR" dirty="0"/>
          </a:p>
        </p:txBody>
      </p:sp>
      <p:grpSp>
        <p:nvGrpSpPr>
          <p:cNvPr id="8" name="Groupe 46"/>
          <p:cNvGrpSpPr/>
          <p:nvPr/>
        </p:nvGrpSpPr>
        <p:grpSpPr>
          <a:xfrm>
            <a:off x="4355976" y="4384997"/>
            <a:ext cx="4427984" cy="2435832"/>
            <a:chOff x="4427984" y="3861048"/>
            <a:chExt cx="4427984" cy="2435832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44008" y="3861048"/>
              <a:ext cx="4211960" cy="2435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ZoneTexte 34"/>
            <p:cNvSpPr txBox="1"/>
            <p:nvPr/>
          </p:nvSpPr>
          <p:spPr>
            <a:xfrm>
              <a:off x="4932040" y="3861048"/>
              <a:ext cx="15841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smtClean="0">
                  <a:solidFill>
                    <a:schemeClr val="tx2"/>
                  </a:solidFill>
                </a:rPr>
                <a:t>Q</a:t>
              </a:r>
              <a:r>
                <a:rPr lang="fr-FR" sz="1600" baseline="-25000" smtClean="0">
                  <a:solidFill>
                    <a:schemeClr val="tx2"/>
                  </a:solidFill>
                </a:rPr>
                <a:t>ext</a:t>
              </a:r>
              <a:r>
                <a:rPr lang="fr-FR" sz="1600" smtClean="0">
                  <a:solidFill>
                    <a:schemeClr val="tx2"/>
                  </a:solidFill>
                </a:rPr>
                <a:t>=10</a:t>
              </a:r>
              <a:r>
                <a:rPr lang="fr-FR" sz="1600" baseline="30000" smtClean="0">
                  <a:solidFill>
                    <a:schemeClr val="tx2"/>
                  </a:solidFill>
                </a:rPr>
                <a:t>5</a:t>
              </a:r>
              <a:r>
                <a:rPr lang="fr-FR" sz="1600" smtClean="0">
                  <a:solidFill>
                    <a:schemeClr val="tx2"/>
                  </a:solidFill>
                </a:rPr>
                <a:t>, Q</a:t>
              </a:r>
              <a:r>
                <a:rPr lang="fr-FR" sz="1600" baseline="-25000" smtClean="0">
                  <a:solidFill>
                    <a:schemeClr val="tx2"/>
                  </a:solidFill>
                </a:rPr>
                <a:t>0</a:t>
              </a:r>
              <a:r>
                <a:rPr lang="fr-FR" sz="1600" smtClean="0">
                  <a:solidFill>
                    <a:schemeClr val="tx2"/>
                  </a:solidFill>
                </a:rPr>
                <a:t>=10</a:t>
              </a:r>
              <a:r>
                <a:rPr lang="fr-FR" sz="1600" baseline="30000" smtClean="0">
                  <a:solidFill>
                    <a:schemeClr val="tx2"/>
                  </a:solidFill>
                </a:rPr>
                <a:t>8</a:t>
              </a:r>
              <a:endParaRPr lang="fr-FR" sz="1600" baseline="30000">
                <a:solidFill>
                  <a:schemeClr val="tx2"/>
                </a:solidFill>
              </a:endParaRPr>
            </a:p>
          </p:txBody>
        </p:sp>
        <p:sp>
          <p:nvSpPr>
            <p:cNvPr id="11" name="ZoneTexte 35"/>
            <p:cNvSpPr txBox="1"/>
            <p:nvPr/>
          </p:nvSpPr>
          <p:spPr>
            <a:xfrm>
              <a:off x="7092280" y="3861048"/>
              <a:ext cx="15841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smtClean="0">
                  <a:solidFill>
                    <a:schemeClr val="accent2">
                      <a:lumMod val="75000"/>
                    </a:schemeClr>
                  </a:solidFill>
                </a:rPr>
                <a:t>Q</a:t>
              </a:r>
              <a:r>
                <a:rPr lang="fr-FR" sz="1600" baseline="-25000" smtClean="0">
                  <a:solidFill>
                    <a:schemeClr val="accent2">
                      <a:lumMod val="75000"/>
                    </a:schemeClr>
                  </a:solidFill>
                </a:rPr>
                <a:t>ext</a:t>
              </a:r>
              <a:r>
                <a:rPr lang="fr-FR" sz="1600" smtClean="0">
                  <a:solidFill>
                    <a:schemeClr val="accent2">
                      <a:lumMod val="75000"/>
                    </a:schemeClr>
                  </a:solidFill>
                </a:rPr>
                <a:t>=10</a:t>
              </a:r>
              <a:r>
                <a:rPr lang="fr-FR" sz="1600" baseline="30000" smtClean="0">
                  <a:solidFill>
                    <a:schemeClr val="accent2">
                      <a:lumMod val="75000"/>
                    </a:schemeClr>
                  </a:solidFill>
                </a:rPr>
                <a:t>4</a:t>
              </a:r>
              <a:r>
                <a:rPr lang="fr-FR" sz="1600" smtClean="0">
                  <a:solidFill>
                    <a:schemeClr val="accent2">
                      <a:lumMod val="75000"/>
                    </a:schemeClr>
                  </a:solidFill>
                </a:rPr>
                <a:t>, Q</a:t>
              </a:r>
              <a:r>
                <a:rPr lang="fr-FR" sz="1600" baseline="-25000" smtClean="0">
                  <a:solidFill>
                    <a:schemeClr val="accent2">
                      <a:lumMod val="75000"/>
                    </a:schemeClr>
                  </a:solidFill>
                </a:rPr>
                <a:t>0</a:t>
              </a:r>
              <a:r>
                <a:rPr lang="fr-FR" sz="1600" smtClean="0">
                  <a:solidFill>
                    <a:schemeClr val="accent2">
                      <a:lumMod val="75000"/>
                    </a:schemeClr>
                  </a:solidFill>
                </a:rPr>
                <a:t>=10</a:t>
              </a:r>
              <a:r>
                <a:rPr lang="fr-FR" sz="1600" baseline="30000" smtClean="0">
                  <a:solidFill>
                    <a:schemeClr val="accent2">
                      <a:lumMod val="75000"/>
                    </a:schemeClr>
                  </a:solidFill>
                </a:rPr>
                <a:t>4</a:t>
              </a:r>
              <a:endParaRPr lang="fr-FR" sz="1600" baseline="300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2" name="Accolade fermante 38"/>
            <p:cNvSpPr/>
            <p:nvPr/>
          </p:nvSpPr>
          <p:spPr>
            <a:xfrm rot="5400000" flipH="1">
              <a:off x="7884368" y="4077072"/>
              <a:ext cx="432048" cy="720080"/>
            </a:xfrm>
            <a:prstGeom prst="rightBrace">
              <a:avLst>
                <a:gd name="adj1" fmla="val 33987"/>
                <a:gd name="adj2" fmla="val 47435"/>
              </a:avLst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Accolade fermante 39"/>
            <p:cNvSpPr/>
            <p:nvPr/>
          </p:nvSpPr>
          <p:spPr>
            <a:xfrm rot="5400000" flipH="1">
              <a:off x="5256076" y="4041068"/>
              <a:ext cx="216024" cy="432048"/>
            </a:xfrm>
            <a:prstGeom prst="rightBrace">
              <a:avLst>
                <a:gd name="adj1" fmla="val 33987"/>
                <a:gd name="adj2" fmla="val 47435"/>
              </a:avLst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41"/>
            <p:cNvSpPr txBox="1"/>
            <p:nvPr/>
          </p:nvSpPr>
          <p:spPr>
            <a:xfrm>
              <a:off x="6516216" y="5877272"/>
              <a:ext cx="64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smtClean="0"/>
                <a:t>f (Hz)</a:t>
              </a:r>
              <a:endParaRPr lang="fr-FR" sz="1400"/>
            </a:p>
          </p:txBody>
        </p:sp>
        <p:sp>
          <p:nvSpPr>
            <p:cNvPr id="15" name="ZoneTexte 42"/>
            <p:cNvSpPr txBox="1"/>
            <p:nvPr/>
          </p:nvSpPr>
          <p:spPr>
            <a:xfrm rot="16200000">
              <a:off x="4149825" y="4787280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smtClean="0"/>
                <a:t>Pav. (W)</a:t>
              </a:r>
              <a:endParaRPr lang="fr-FR" sz="1400"/>
            </a:p>
          </p:txBody>
        </p:sp>
      </p:grpSp>
      <p:sp>
        <p:nvSpPr>
          <p:cNvPr id="16" name="Titre 56"/>
          <p:cNvSpPr txBox="1">
            <a:spLocks/>
          </p:cNvSpPr>
          <p:nvPr/>
        </p:nvSpPr>
        <p:spPr>
          <a:xfrm>
            <a:off x="1547664" y="116632"/>
            <a:ext cx="6069360" cy="661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Power </a:t>
            </a:r>
            <a:r>
              <a:rPr lang="fr-FR" sz="2800" dirty="0" err="1" smtClean="0"/>
              <a:t>deposited</a:t>
            </a:r>
            <a:r>
              <a:rPr lang="fr-FR" sz="2800" dirty="0" smtClean="0"/>
              <a:t> on the non-</a:t>
            </a:r>
            <a:r>
              <a:rPr lang="fr-FR" sz="2800" dirty="0" err="1" smtClean="0"/>
              <a:t>propagating</a:t>
            </a:r>
            <a:r>
              <a:rPr lang="fr-FR" sz="2800" dirty="0" smtClean="0"/>
              <a:t> longitudinal modes</a:t>
            </a:r>
            <a:endParaRPr lang="fr-FR" sz="28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5177085"/>
            <a:ext cx="894415" cy="43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grpSp>
        <p:nvGrpSpPr>
          <p:cNvPr id="18" name="Groupe 59"/>
          <p:cNvGrpSpPr/>
          <p:nvPr/>
        </p:nvGrpSpPr>
        <p:grpSpPr>
          <a:xfrm>
            <a:off x="15388" y="1144637"/>
            <a:ext cx="4268580" cy="3096344"/>
            <a:chOff x="15388" y="908720"/>
            <a:chExt cx="4268580" cy="3096344"/>
          </a:xfrm>
        </p:grpSpPr>
        <p:grpSp>
          <p:nvGrpSpPr>
            <p:cNvPr id="19" name="Groupe 45"/>
            <p:cNvGrpSpPr/>
            <p:nvPr/>
          </p:nvGrpSpPr>
          <p:grpSpPr>
            <a:xfrm>
              <a:off x="15388" y="1412776"/>
              <a:ext cx="4196572" cy="2487017"/>
              <a:chOff x="15388" y="1412776"/>
              <a:chExt cx="4196572" cy="2487017"/>
            </a:xfrm>
          </p:grpSpPr>
          <p:pic>
            <p:nvPicPr>
              <p:cNvPr id="24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79512" y="1412776"/>
                <a:ext cx="4032448" cy="24870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ZoneTexte 24"/>
              <p:cNvSpPr txBox="1"/>
              <p:nvPr/>
            </p:nvSpPr>
            <p:spPr>
              <a:xfrm rot="5400000">
                <a:off x="2401016" y="2287616"/>
                <a:ext cx="19442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solidFill>
                      <a:srgbClr val="FF0000"/>
                    </a:solidFill>
                  </a:rPr>
                  <a:t>f=</a:t>
                </a:r>
                <a:r>
                  <a:rPr lang="fr-FR" sz="1600" b="1" dirty="0" smtClean="0">
                    <a:solidFill>
                      <a:srgbClr val="FF0000"/>
                    </a:solidFill>
                  </a:rPr>
                  <a:t> 1420.764480 MHz</a:t>
                </a:r>
                <a:endParaRPr lang="fr-FR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ZoneTexte 29"/>
              <p:cNvSpPr txBox="1"/>
              <p:nvPr/>
            </p:nvSpPr>
            <p:spPr>
              <a:xfrm>
                <a:off x="3491880" y="3356992"/>
                <a:ext cx="64807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400" smtClean="0"/>
                  <a:t>f (Hz)</a:t>
                </a:r>
                <a:endParaRPr lang="fr-FR" sz="1400"/>
              </a:p>
            </p:txBody>
          </p:sp>
          <p:sp>
            <p:nvSpPr>
              <p:cNvPr id="27" name="ZoneTexte 31"/>
              <p:cNvSpPr txBox="1"/>
              <p:nvPr/>
            </p:nvSpPr>
            <p:spPr>
              <a:xfrm rot="16200000">
                <a:off x="-262771" y="2266999"/>
                <a:ext cx="8640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smtClean="0"/>
                  <a:t>Pav. (W)</a:t>
                </a:r>
                <a:endParaRPr lang="fr-FR" sz="1400"/>
              </a:p>
            </p:txBody>
          </p:sp>
          <p:sp>
            <p:nvSpPr>
              <p:cNvPr id="28" name="ZoneTexte 36"/>
              <p:cNvSpPr txBox="1"/>
              <p:nvPr/>
            </p:nvSpPr>
            <p:spPr>
              <a:xfrm>
                <a:off x="2123728" y="1628800"/>
                <a:ext cx="792088" cy="10772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600" smtClean="0">
                    <a:solidFill>
                      <a:schemeClr val="accent1"/>
                    </a:solidFill>
                  </a:rPr>
                  <a:t>Q</a:t>
                </a:r>
                <a:r>
                  <a:rPr lang="fr-FR" sz="1600" baseline="-25000" smtClean="0">
                    <a:solidFill>
                      <a:schemeClr val="accent1"/>
                    </a:solidFill>
                  </a:rPr>
                  <a:t>L</a:t>
                </a:r>
                <a:r>
                  <a:rPr lang="fr-FR" sz="1600" smtClean="0">
                    <a:solidFill>
                      <a:schemeClr val="accent1"/>
                    </a:solidFill>
                  </a:rPr>
                  <a:t>=10</a:t>
                </a:r>
                <a:r>
                  <a:rPr lang="fr-FR" sz="1600" baseline="30000" smtClean="0">
                    <a:solidFill>
                      <a:schemeClr val="accent1"/>
                    </a:solidFill>
                  </a:rPr>
                  <a:t>4</a:t>
                </a:r>
              </a:p>
              <a:p>
                <a:r>
                  <a:rPr lang="fr-FR" sz="160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Q</a:t>
                </a:r>
                <a:r>
                  <a:rPr lang="fr-FR" sz="1600" baseline="-2500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L</a:t>
                </a:r>
                <a:r>
                  <a:rPr lang="fr-FR" sz="160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=10</a:t>
                </a:r>
                <a:r>
                  <a:rPr lang="fr-FR" sz="1600" baseline="3000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5</a:t>
                </a:r>
              </a:p>
              <a:p>
                <a:r>
                  <a:rPr lang="fr-FR" sz="1600" smtClean="0">
                    <a:solidFill>
                      <a:srgbClr val="996600"/>
                    </a:solidFill>
                  </a:rPr>
                  <a:t>Q</a:t>
                </a:r>
                <a:r>
                  <a:rPr lang="fr-FR" sz="1600" baseline="-25000" smtClean="0">
                    <a:solidFill>
                      <a:srgbClr val="996600"/>
                    </a:solidFill>
                  </a:rPr>
                  <a:t>L</a:t>
                </a:r>
                <a:r>
                  <a:rPr lang="fr-FR" sz="1600" smtClean="0">
                    <a:solidFill>
                      <a:srgbClr val="996600"/>
                    </a:solidFill>
                  </a:rPr>
                  <a:t>=10</a:t>
                </a:r>
                <a:r>
                  <a:rPr lang="fr-FR" sz="1600" baseline="30000" smtClean="0">
                    <a:solidFill>
                      <a:srgbClr val="996600"/>
                    </a:solidFill>
                  </a:rPr>
                  <a:t>6</a:t>
                </a:r>
              </a:p>
              <a:p>
                <a:r>
                  <a:rPr lang="fr-FR" sz="1600" smtClean="0">
                    <a:solidFill>
                      <a:srgbClr val="92D050"/>
                    </a:solidFill>
                  </a:rPr>
                  <a:t>Q</a:t>
                </a:r>
                <a:r>
                  <a:rPr lang="fr-FR" sz="1600" baseline="-25000" smtClean="0">
                    <a:solidFill>
                      <a:srgbClr val="92D050"/>
                    </a:solidFill>
                  </a:rPr>
                  <a:t>L</a:t>
                </a:r>
                <a:r>
                  <a:rPr lang="fr-FR" sz="1600" smtClean="0">
                    <a:solidFill>
                      <a:srgbClr val="92D050"/>
                    </a:solidFill>
                  </a:rPr>
                  <a:t>=10</a:t>
                </a:r>
                <a:r>
                  <a:rPr lang="fr-FR" sz="1600" baseline="30000" smtClean="0">
                    <a:solidFill>
                      <a:srgbClr val="92D050"/>
                    </a:solidFill>
                  </a:rPr>
                  <a:t>7</a:t>
                </a:r>
              </a:p>
            </p:txBody>
          </p:sp>
        </p:grpSp>
        <p:sp>
          <p:nvSpPr>
            <p:cNvPr id="20" name="ZoneTexte 43"/>
            <p:cNvSpPr txBox="1"/>
            <p:nvPr/>
          </p:nvSpPr>
          <p:spPr>
            <a:xfrm>
              <a:off x="395536" y="908720"/>
              <a:ext cx="3816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Most </a:t>
              </a:r>
              <a:r>
                <a:rPr lang="fr-FR" sz="1600" dirty="0" err="1" smtClean="0"/>
                <a:t>dangerous</a:t>
              </a:r>
              <a:r>
                <a:rPr lang="fr-FR" sz="1600" dirty="0" smtClean="0"/>
                <a:t> mode : 2</a:t>
              </a:r>
              <a:r>
                <a:rPr lang="fr-FR" sz="1600" baseline="30000" dirty="0" smtClean="0"/>
                <a:t>nd</a:t>
              </a:r>
              <a:r>
                <a:rPr lang="fr-FR" sz="1600" dirty="0" smtClean="0"/>
                <a:t> mode of the 1st HOM L-band </a:t>
              </a:r>
              <a:r>
                <a:rPr lang="fr-FR" sz="1600" dirty="0" err="1" smtClean="0"/>
                <a:t>at</a:t>
              </a:r>
              <a:r>
                <a:rPr lang="fr-FR" sz="1600" dirty="0" smtClean="0"/>
                <a:t> f= 1420.764480 MHz</a:t>
              </a:r>
            </a:p>
          </p:txBody>
        </p:sp>
        <p:sp>
          <p:nvSpPr>
            <p:cNvPr id="21" name="ZoneTexte 48"/>
            <p:cNvSpPr txBox="1"/>
            <p:nvPr/>
          </p:nvSpPr>
          <p:spPr>
            <a:xfrm>
              <a:off x="827584" y="3429000"/>
              <a:ext cx="1080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smtClean="0">
                  <a:solidFill>
                    <a:schemeClr val="accent1"/>
                  </a:solidFill>
                </a:rPr>
                <a:t>1408.84 MHz</a:t>
              </a:r>
              <a:endParaRPr lang="fr-FR" sz="1200">
                <a:solidFill>
                  <a:schemeClr val="accent1"/>
                </a:solidFill>
              </a:endParaRPr>
            </a:p>
          </p:txBody>
        </p:sp>
        <p:cxnSp>
          <p:nvCxnSpPr>
            <p:cNvPr id="22" name="Connecteur droit 50"/>
            <p:cNvCxnSpPr/>
            <p:nvPr/>
          </p:nvCxnSpPr>
          <p:spPr>
            <a:xfrm>
              <a:off x="1173018" y="2706255"/>
              <a:ext cx="0" cy="980759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55418" y="908720"/>
              <a:ext cx="4228550" cy="3096344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60"/>
          <p:cNvGrpSpPr/>
          <p:nvPr/>
        </p:nvGrpSpPr>
        <p:grpSpPr>
          <a:xfrm>
            <a:off x="4572000" y="1072629"/>
            <a:ext cx="4413092" cy="3168352"/>
            <a:chOff x="4730908" y="836712"/>
            <a:chExt cx="4413092" cy="3168352"/>
          </a:xfrm>
        </p:grpSpPr>
        <p:sp>
          <p:nvSpPr>
            <p:cNvPr id="30" name="ZoneTexte 20"/>
            <p:cNvSpPr txBox="1"/>
            <p:nvPr/>
          </p:nvSpPr>
          <p:spPr>
            <a:xfrm>
              <a:off x="5868144" y="3068960"/>
              <a:ext cx="2376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mtClean="0"/>
                <a:t>Max. expected average power for each mode</a:t>
              </a:r>
              <a:endParaRPr lang="fr-FR"/>
            </a:p>
          </p:txBody>
        </p:sp>
        <p:grpSp>
          <p:nvGrpSpPr>
            <p:cNvPr id="31" name="Groupe 44"/>
            <p:cNvGrpSpPr/>
            <p:nvPr/>
          </p:nvGrpSpPr>
          <p:grpSpPr>
            <a:xfrm>
              <a:off x="4730908" y="1412776"/>
              <a:ext cx="4413092" cy="2551513"/>
              <a:chOff x="194900" y="4149080"/>
              <a:chExt cx="4413092" cy="2551513"/>
            </a:xfrm>
          </p:grpSpPr>
          <p:grpSp>
            <p:nvGrpSpPr>
              <p:cNvPr id="36" name="Groupe 32"/>
              <p:cNvGrpSpPr/>
              <p:nvPr/>
            </p:nvGrpSpPr>
            <p:grpSpPr>
              <a:xfrm>
                <a:off x="395536" y="4149080"/>
                <a:ext cx="4212456" cy="2551513"/>
                <a:chOff x="0" y="4149080"/>
                <a:chExt cx="4212456" cy="2551513"/>
              </a:xfrm>
            </p:grpSpPr>
            <p:pic>
              <p:nvPicPr>
                <p:cNvPr id="40" name="Picture 8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0" y="4149080"/>
                  <a:ext cx="4212456" cy="25515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1" name="ZoneTexte 25"/>
                <p:cNvSpPr txBox="1"/>
                <p:nvPr/>
              </p:nvSpPr>
              <p:spPr>
                <a:xfrm rot="5400000">
                  <a:off x="1860957" y="4843899"/>
                  <a:ext cx="158417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smtClean="0">
                      <a:solidFill>
                        <a:srgbClr val="FF0000"/>
                      </a:solidFill>
                    </a:rPr>
                    <a:t>f=</a:t>
                  </a:r>
                  <a:r>
                    <a:rPr lang="fr-FR" sz="1600" b="1" smtClean="0">
                      <a:solidFill>
                        <a:srgbClr val="FF0000"/>
                      </a:solidFill>
                    </a:rPr>
                    <a:t>  1409.84 MHz</a:t>
                  </a:r>
                  <a:endParaRPr lang="fr-FR" sz="160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42" name="Connecteur droit avec flèche 27"/>
                <p:cNvCxnSpPr/>
                <p:nvPr/>
              </p:nvCxnSpPr>
              <p:spPr>
                <a:xfrm>
                  <a:off x="1331640" y="4437112"/>
                  <a:ext cx="1152128" cy="0"/>
                </a:xfrm>
                <a:prstGeom prst="straightConnector1">
                  <a:avLst/>
                </a:prstGeom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ZoneTexte 28"/>
                <p:cNvSpPr txBox="1"/>
                <p:nvPr/>
              </p:nvSpPr>
              <p:spPr>
                <a:xfrm>
                  <a:off x="1619672" y="4149080"/>
                  <a:ext cx="7308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smtClean="0">
                      <a:solidFill>
                        <a:schemeClr val="accent1"/>
                      </a:solidFill>
                    </a:rPr>
                    <a:t>1 </a:t>
                  </a:r>
                  <a:r>
                    <a:rPr lang="fr-FR" sz="1600" b="1" smtClean="0">
                      <a:solidFill>
                        <a:schemeClr val="accent1"/>
                      </a:solidFill>
                    </a:rPr>
                    <a:t>MHz</a:t>
                  </a:r>
                  <a:endParaRPr lang="fr-FR" sz="160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37" name="ZoneTexte 30"/>
              <p:cNvSpPr txBox="1"/>
              <p:nvPr/>
            </p:nvSpPr>
            <p:spPr>
              <a:xfrm rot="16200000">
                <a:off x="-83259" y="5003303"/>
                <a:ext cx="8640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smtClean="0"/>
                  <a:t>Pav. (W)</a:t>
                </a:r>
                <a:endParaRPr lang="fr-FR" sz="1400"/>
              </a:p>
            </p:txBody>
          </p:sp>
          <p:sp>
            <p:nvSpPr>
              <p:cNvPr id="38" name="ZoneTexte 33"/>
              <p:cNvSpPr txBox="1"/>
              <p:nvPr/>
            </p:nvSpPr>
            <p:spPr>
              <a:xfrm>
                <a:off x="3707904" y="6237312"/>
                <a:ext cx="6480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smtClean="0"/>
                  <a:t>f (Hz)</a:t>
                </a:r>
                <a:endParaRPr lang="fr-FR" sz="1400"/>
              </a:p>
            </p:txBody>
          </p:sp>
          <p:sp>
            <p:nvSpPr>
              <p:cNvPr id="39" name="ZoneTexte 37"/>
              <p:cNvSpPr txBox="1"/>
              <p:nvPr/>
            </p:nvSpPr>
            <p:spPr>
              <a:xfrm>
                <a:off x="3419872" y="4293096"/>
                <a:ext cx="792088" cy="10772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600" smtClean="0">
                    <a:solidFill>
                      <a:schemeClr val="accent1"/>
                    </a:solidFill>
                  </a:rPr>
                  <a:t>Q</a:t>
                </a:r>
                <a:r>
                  <a:rPr lang="fr-FR" sz="1600" baseline="-25000" smtClean="0">
                    <a:solidFill>
                      <a:schemeClr val="accent1"/>
                    </a:solidFill>
                  </a:rPr>
                  <a:t>L</a:t>
                </a:r>
                <a:r>
                  <a:rPr lang="fr-FR" sz="1600" smtClean="0">
                    <a:solidFill>
                      <a:schemeClr val="accent1"/>
                    </a:solidFill>
                  </a:rPr>
                  <a:t>=10</a:t>
                </a:r>
                <a:r>
                  <a:rPr lang="fr-FR" sz="1600" baseline="30000" smtClean="0">
                    <a:solidFill>
                      <a:schemeClr val="accent1"/>
                    </a:solidFill>
                  </a:rPr>
                  <a:t>4</a:t>
                </a:r>
              </a:p>
              <a:p>
                <a:r>
                  <a:rPr lang="fr-FR" sz="160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Q</a:t>
                </a:r>
                <a:r>
                  <a:rPr lang="fr-FR" sz="1600" baseline="-2500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L</a:t>
                </a:r>
                <a:r>
                  <a:rPr lang="fr-FR" sz="160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=10</a:t>
                </a:r>
                <a:r>
                  <a:rPr lang="fr-FR" sz="1600" baseline="30000" smtClean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5</a:t>
                </a:r>
              </a:p>
              <a:p>
                <a:r>
                  <a:rPr lang="fr-FR" sz="1600" smtClean="0">
                    <a:solidFill>
                      <a:srgbClr val="996600"/>
                    </a:solidFill>
                  </a:rPr>
                  <a:t>Q</a:t>
                </a:r>
                <a:r>
                  <a:rPr lang="fr-FR" sz="1600" baseline="-25000" smtClean="0">
                    <a:solidFill>
                      <a:srgbClr val="996600"/>
                    </a:solidFill>
                  </a:rPr>
                  <a:t>L</a:t>
                </a:r>
                <a:r>
                  <a:rPr lang="fr-FR" sz="1600" smtClean="0">
                    <a:solidFill>
                      <a:srgbClr val="996600"/>
                    </a:solidFill>
                  </a:rPr>
                  <a:t>=10</a:t>
                </a:r>
                <a:r>
                  <a:rPr lang="fr-FR" sz="1600" baseline="30000" smtClean="0">
                    <a:solidFill>
                      <a:srgbClr val="996600"/>
                    </a:solidFill>
                  </a:rPr>
                  <a:t>6</a:t>
                </a:r>
              </a:p>
              <a:p>
                <a:r>
                  <a:rPr lang="fr-FR" sz="1600" smtClean="0">
                    <a:solidFill>
                      <a:srgbClr val="92D050"/>
                    </a:solidFill>
                  </a:rPr>
                  <a:t>Q</a:t>
                </a:r>
                <a:r>
                  <a:rPr lang="fr-FR" sz="1600" baseline="-25000" smtClean="0">
                    <a:solidFill>
                      <a:srgbClr val="92D050"/>
                    </a:solidFill>
                  </a:rPr>
                  <a:t>L</a:t>
                </a:r>
                <a:r>
                  <a:rPr lang="fr-FR" sz="1600" smtClean="0">
                    <a:solidFill>
                      <a:srgbClr val="92D050"/>
                    </a:solidFill>
                  </a:rPr>
                  <a:t>=10</a:t>
                </a:r>
                <a:r>
                  <a:rPr lang="fr-FR" sz="1600" baseline="30000" smtClean="0">
                    <a:solidFill>
                      <a:srgbClr val="92D050"/>
                    </a:solidFill>
                  </a:rPr>
                  <a:t>7</a:t>
                </a:r>
              </a:p>
            </p:txBody>
          </p:sp>
        </p:grpSp>
        <p:sp>
          <p:nvSpPr>
            <p:cNvPr id="32" name="ZoneTexte 47"/>
            <p:cNvSpPr txBox="1"/>
            <p:nvPr/>
          </p:nvSpPr>
          <p:spPr>
            <a:xfrm>
              <a:off x="5076056" y="836712"/>
              <a:ext cx="4067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smtClean="0"/>
                <a:t>What would happen if this mode was at 1 MHz from the beam line ?</a:t>
              </a:r>
              <a:endParaRPr lang="fr-FR" sz="1600" smtClean="0">
                <a:solidFill>
                  <a:srgbClr val="FF0000"/>
                </a:solidFill>
              </a:endParaRPr>
            </a:p>
          </p:txBody>
        </p:sp>
        <p:cxnSp>
          <p:nvCxnSpPr>
            <p:cNvPr id="33" name="Connecteur droit 52"/>
            <p:cNvCxnSpPr/>
            <p:nvPr/>
          </p:nvCxnSpPr>
          <p:spPr>
            <a:xfrm flipH="1">
              <a:off x="6228184" y="2348880"/>
              <a:ext cx="6361" cy="134328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55"/>
            <p:cNvSpPr txBox="1"/>
            <p:nvPr/>
          </p:nvSpPr>
          <p:spPr>
            <a:xfrm>
              <a:off x="5868144" y="3501008"/>
              <a:ext cx="10801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smtClean="0">
                  <a:solidFill>
                    <a:schemeClr val="accent1"/>
                  </a:solidFill>
                </a:rPr>
                <a:t>1408.84 MHz</a:t>
              </a:r>
              <a:endParaRPr lang="fr-FR" sz="1200">
                <a:solidFill>
                  <a:schemeClr val="accent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788024" y="908720"/>
              <a:ext cx="4355976" cy="3096344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4" name="Oval 41"/>
          <p:cNvSpPr/>
          <p:nvPr/>
        </p:nvSpPr>
        <p:spPr>
          <a:xfrm>
            <a:off x="7200525" y="2781752"/>
            <a:ext cx="133271" cy="15483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2"/>
          <p:cNvSpPr/>
          <p:nvPr/>
        </p:nvSpPr>
        <p:spPr>
          <a:xfrm>
            <a:off x="7826022" y="5131941"/>
            <a:ext cx="133271" cy="15483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3"/>
          <p:cNvSpPr txBox="1"/>
          <p:nvPr/>
        </p:nvSpPr>
        <p:spPr>
          <a:xfrm>
            <a:off x="5602062" y="5734956"/>
            <a:ext cx="2049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Low</a:t>
            </a:r>
            <a:r>
              <a:rPr lang="fr-FR" dirty="0" smtClean="0"/>
              <a:t> power </a:t>
            </a:r>
            <a:r>
              <a:rPr lang="fr-FR" dirty="0" err="1" smtClean="0"/>
              <a:t>even</a:t>
            </a:r>
            <a:r>
              <a:rPr lang="fr-FR" dirty="0" smtClean="0"/>
              <a:t> for</a:t>
            </a:r>
          </a:p>
          <a:p>
            <a:r>
              <a:rPr lang="fr-FR" dirty="0" err="1" smtClean="0"/>
              <a:t>worst</a:t>
            </a:r>
            <a:r>
              <a:rPr lang="fr-FR" dirty="0" smtClean="0"/>
              <a:t> cases!</a:t>
            </a:r>
            <a:endParaRPr lang="en-US" dirty="0"/>
          </a:p>
        </p:txBody>
      </p:sp>
      <p:cxnSp>
        <p:nvCxnSpPr>
          <p:cNvPr id="47" name="Straight Arrow Connector 45"/>
          <p:cNvCxnSpPr>
            <a:stCxn id="44" idx="4"/>
          </p:cNvCxnSpPr>
          <p:nvPr/>
        </p:nvCxnSpPr>
        <p:spPr>
          <a:xfrm>
            <a:off x="7267161" y="2936587"/>
            <a:ext cx="558861" cy="21316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173018" y="4384997"/>
            <a:ext cx="203082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Down Arrow 48"/>
          <p:cNvSpPr/>
          <p:nvPr/>
        </p:nvSpPr>
        <p:spPr>
          <a:xfrm>
            <a:off x="6677980" y="4200206"/>
            <a:ext cx="129124" cy="3003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5418" y="5301813"/>
            <a:ext cx="4176475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i="1" dirty="0" smtClean="0"/>
              <a:t>Conclusion</a:t>
            </a:r>
            <a:r>
              <a:rPr lang="fr-FR" dirty="0" smtClean="0"/>
              <a:t>: If longitudinal </a:t>
            </a:r>
            <a:r>
              <a:rPr lang="fr-FR" dirty="0" err="1" smtClean="0"/>
              <a:t>HOMs</a:t>
            </a:r>
            <a:r>
              <a:rPr lang="fr-FR" dirty="0" smtClean="0"/>
              <a:t> are more </a:t>
            </a:r>
            <a:r>
              <a:rPr lang="fr-FR" dirty="0" err="1" smtClean="0"/>
              <a:t>than</a:t>
            </a:r>
            <a:r>
              <a:rPr lang="fr-FR" dirty="0" smtClean="0"/>
              <a:t> 1MHz </a:t>
            </a:r>
            <a:r>
              <a:rPr lang="fr-FR" dirty="0" err="1" smtClean="0"/>
              <a:t>away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harmonics</a:t>
            </a:r>
            <a:r>
              <a:rPr lang="fr-FR" dirty="0" smtClean="0"/>
              <a:t>:</a:t>
            </a:r>
          </a:p>
          <a:p>
            <a:r>
              <a:rPr lang="fr-FR" dirty="0" smtClean="0"/>
              <a:t>-no extra </a:t>
            </a:r>
            <a:r>
              <a:rPr lang="fr-FR" dirty="0" err="1" smtClean="0"/>
              <a:t>damping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necessary</a:t>
            </a:r>
            <a:endParaRPr lang="fr-FR" dirty="0" smtClean="0"/>
          </a:p>
          <a:p>
            <a:r>
              <a:rPr lang="fr-FR" dirty="0" smtClean="0"/>
              <a:t>-more </a:t>
            </a:r>
            <a:r>
              <a:rPr lang="fr-FR" dirty="0" err="1" smtClean="0"/>
              <a:t>damping</a:t>
            </a:r>
            <a:r>
              <a:rPr lang="fr-FR" dirty="0" smtClean="0"/>
              <a:t>  </a:t>
            </a:r>
            <a:r>
              <a:rPr lang="fr-FR" dirty="0" err="1" smtClean="0"/>
              <a:t>harmful</a:t>
            </a:r>
            <a:endParaRPr lang="en-US" dirty="0"/>
          </a:p>
        </p:txBody>
      </p:sp>
      <p:sp>
        <p:nvSpPr>
          <p:cNvPr id="51" name="Down Arrow 50"/>
          <p:cNvSpPr/>
          <p:nvPr/>
        </p:nvSpPr>
        <p:spPr>
          <a:xfrm rot="5400000">
            <a:off x="4380741" y="6166250"/>
            <a:ext cx="129124" cy="3003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own Arrow 51"/>
          <p:cNvSpPr/>
          <p:nvPr/>
        </p:nvSpPr>
        <p:spPr>
          <a:xfrm rot="5400000" flipV="1">
            <a:off x="4368994" y="2489806"/>
            <a:ext cx="129123" cy="276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lide Number Placeholder 53"/>
          <p:cNvSpPr txBox="1">
            <a:spLocks/>
          </p:cNvSpPr>
          <p:nvPr/>
        </p:nvSpPr>
        <p:spPr>
          <a:xfrm>
            <a:off x="6553200" y="62768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5E6440-5A77-4AFB-A914-F4ADBAE1BC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4" name="Footer Placeholder 1"/>
          <p:cNvSpPr txBox="1">
            <a:spLocks/>
          </p:cNvSpPr>
          <p:nvPr/>
        </p:nvSpPr>
        <p:spPr>
          <a:xfrm>
            <a:off x="2843808" y="6276851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G. Devanz –WP 4-5 Audit - Orsay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1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20680" cy="1143000"/>
          </a:xfrm>
        </p:spPr>
        <p:txBody>
          <a:bodyPr/>
          <a:lstStyle/>
          <a:p>
            <a:pPr algn="ctr"/>
            <a:r>
              <a:rPr lang="fr-FR" dirty="0" err="1" smtClean="0"/>
              <a:t>Fundamental</a:t>
            </a:r>
            <a:r>
              <a:rPr lang="fr-FR" dirty="0" smtClean="0"/>
              <a:t> power coupler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5496" y="6356350"/>
            <a:ext cx="2133600" cy="365125"/>
          </a:xfrm>
        </p:spPr>
        <p:txBody>
          <a:bodyPr/>
          <a:lstStyle/>
          <a:p>
            <a:r>
              <a:rPr lang="en-US" dirty="0" smtClean="0"/>
              <a:t>11 DEC 2014</a:t>
            </a:r>
            <a:endParaRPr lang="sv-S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702496" y="6356350"/>
            <a:ext cx="2895600" cy="365125"/>
          </a:xfrm>
        </p:spPr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131496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/>
          </a:p>
        </p:txBody>
      </p:sp>
      <p:sp>
        <p:nvSpPr>
          <p:cNvPr id="10" name="ZoneTexte 9"/>
          <p:cNvSpPr txBox="1"/>
          <p:nvPr/>
        </p:nvSpPr>
        <p:spPr>
          <a:xfrm>
            <a:off x="107504" y="1484784"/>
            <a:ext cx="655272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Pmax</a:t>
            </a:r>
            <a:r>
              <a:rPr lang="en-US" b="1" dirty="0" smtClean="0"/>
              <a:t> = 1.1 MW peak at 10% duty cycle </a:t>
            </a:r>
            <a:r>
              <a:rPr lang="en-US" b="1" dirty="0" smtClean="0">
                <a:latin typeface="Times New Roman"/>
                <a:cs typeface="Times New Roman"/>
              </a:rPr>
              <a:t>→ </a:t>
            </a:r>
            <a:r>
              <a:rPr lang="en-US" b="1" dirty="0" smtClean="0">
                <a:latin typeface="Gill Sans"/>
                <a:cs typeface="Times New Roman"/>
              </a:rPr>
              <a:t>critical component</a:t>
            </a:r>
            <a:endParaRPr lang="en-US" b="1" dirty="0" smtClean="0">
              <a:latin typeface="Gill Sans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9" t="259" r="38411" b="6427"/>
          <a:stretch/>
        </p:blipFill>
        <p:spPr>
          <a:xfrm>
            <a:off x="6732240" y="1824089"/>
            <a:ext cx="1800200" cy="506129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3" r="38318"/>
          <a:stretch/>
        </p:blipFill>
        <p:spPr>
          <a:xfrm>
            <a:off x="1197968" y="1895428"/>
            <a:ext cx="2418460" cy="49179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30416" y="3768305"/>
            <a:ext cx="18002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RF ceramic window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98368" y="1896097"/>
            <a:ext cx="2376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/>
              <a:t>Conical tip for stronger coupling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26360" y="2616177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 smtClean="0"/>
              <a:t> </a:t>
            </a:r>
            <a:r>
              <a:rPr lang="en-US" sz="1600" dirty="0"/>
              <a:t>Inner </a:t>
            </a:r>
            <a:r>
              <a:rPr lang="en-US" sz="1600" dirty="0" smtClean="0"/>
              <a:t>conductor (water cooling)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3070176" y="2450757"/>
            <a:ext cx="2016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Outer </a:t>
            </a:r>
            <a:r>
              <a:rPr lang="en-US" sz="1600" dirty="0" smtClean="0"/>
              <a:t>conductor cooled </a:t>
            </a:r>
            <a:r>
              <a:rPr lang="en-US" sz="1600" dirty="0"/>
              <a:t>with Liquid He in the vac. Vessel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66320" y="4704409"/>
            <a:ext cx="252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Coax to rectangular RF transition (Door Knob)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70376" y="6288585"/>
            <a:ext cx="23284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600" dirty="0"/>
              <a:t>HV bias with RF trap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6814592" y="2688185"/>
            <a:ext cx="720080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6670576" y="1968105"/>
            <a:ext cx="720080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6958608" y="3552281"/>
            <a:ext cx="432048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 flipV="1">
            <a:off x="2494112" y="2738789"/>
            <a:ext cx="504056" cy="72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6526560" y="5496497"/>
            <a:ext cx="7200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V="1">
            <a:off x="6598568" y="6072561"/>
            <a:ext cx="864096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65920" y="3386861"/>
            <a:ext cx="1080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Vacuum gauge</a:t>
            </a:r>
            <a:endParaRPr lang="en-US" sz="1600" dirty="0"/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1486000" y="3746901"/>
            <a:ext cx="360040" cy="72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33872" y="4106941"/>
            <a:ext cx="1440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Arc detector (PM) air side</a:t>
            </a:r>
            <a:endParaRPr lang="en-US" sz="1600" dirty="0"/>
          </a:p>
        </p:txBody>
      </p:sp>
      <p:cxnSp>
        <p:nvCxnSpPr>
          <p:cNvPr id="38" name="Connecteur droit avec flèche 37"/>
          <p:cNvCxnSpPr/>
          <p:nvPr/>
        </p:nvCxnSpPr>
        <p:spPr>
          <a:xfrm flipV="1">
            <a:off x="1558008" y="4322965"/>
            <a:ext cx="360040" cy="72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710136" y="3530877"/>
            <a:ext cx="1728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Arc detector (PM) vacuum side</a:t>
            </a:r>
            <a:endParaRPr lang="en-US" sz="1600" dirty="0"/>
          </a:p>
        </p:txBody>
      </p:sp>
      <p:cxnSp>
        <p:nvCxnSpPr>
          <p:cNvPr id="42" name="Connecteur droit avec flèche 41"/>
          <p:cNvCxnSpPr/>
          <p:nvPr/>
        </p:nvCxnSpPr>
        <p:spPr>
          <a:xfrm flipH="1" flipV="1">
            <a:off x="2494112" y="3530877"/>
            <a:ext cx="288032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29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2068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3294366" cy="43924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52936"/>
            <a:ext cx="4620749" cy="306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45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pPr algn="ctr"/>
            <a:r>
              <a:rPr lang="fr-FR" dirty="0" smtClean="0"/>
              <a:t>HOM mode identification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58"/>
          <a:stretch/>
        </p:blipFill>
        <p:spPr bwMode="auto">
          <a:xfrm>
            <a:off x="5004049" y="1556792"/>
            <a:ext cx="403244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64"/>
          <a:stretch/>
        </p:blipFill>
        <p:spPr bwMode="auto">
          <a:xfrm>
            <a:off x="611561" y="1700808"/>
            <a:ext cx="388843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43608" y="6021288"/>
            <a:ext cx="76328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Bead pull on ESS086 </a:t>
            </a:r>
            <a:r>
              <a:rPr lang="en-US" dirty="0"/>
              <a:t>P02 </a:t>
            </a:r>
            <a:r>
              <a:rPr lang="en-US" dirty="0" smtClean="0"/>
              <a:t>(03/11/2014) after </a:t>
            </a:r>
            <a:r>
              <a:rPr lang="en-US" dirty="0"/>
              <a:t>+/- </a:t>
            </a:r>
            <a:r>
              <a:rPr lang="en-US" dirty="0" smtClean="0"/>
              <a:t>0,5mm traction / compression of cell 1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5" r="24068"/>
          <a:stretch/>
        </p:blipFill>
        <p:spPr bwMode="auto">
          <a:xfrm>
            <a:off x="0" y="3212976"/>
            <a:ext cx="4499991" cy="287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7" r="24914"/>
          <a:stretch/>
        </p:blipFill>
        <p:spPr bwMode="auto">
          <a:xfrm>
            <a:off x="4427984" y="3284984"/>
            <a:ext cx="4608512" cy="276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01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635080" cy="1143000"/>
          </a:xfrm>
        </p:spPr>
        <p:txBody>
          <a:bodyPr/>
          <a:lstStyle/>
          <a:p>
            <a:pPr algn="ctr"/>
            <a:r>
              <a:rPr lang="fr-FR" dirty="0" smtClean="0"/>
              <a:t>Cryomodule design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" y="2060114"/>
            <a:ext cx="8892480" cy="439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5"/>
          <p:cNvSpPr txBox="1"/>
          <p:nvPr/>
        </p:nvSpPr>
        <p:spPr>
          <a:xfrm>
            <a:off x="107504" y="1556792"/>
            <a:ext cx="6552728" cy="6360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600" dirty="0" smtClean="0"/>
              <a:t>Similar </a:t>
            </a:r>
            <a:r>
              <a:rPr lang="en-US" sz="1600" dirty="0"/>
              <a:t>to CEBAF/SNS cryomodule </a:t>
            </a:r>
            <a:r>
              <a:rPr lang="en-US" sz="1600" dirty="0" smtClean="0"/>
              <a:t>concept with </a:t>
            </a:r>
            <a:r>
              <a:rPr lang="en-US" sz="1600" dirty="0"/>
              <a:t>4 cavities per cryomodule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600" dirty="0"/>
              <a:t>Common design for medium (6 cells) and high beta (5 cells) cavities</a:t>
            </a:r>
          </a:p>
        </p:txBody>
      </p:sp>
      <p:sp>
        <p:nvSpPr>
          <p:cNvPr id="10" name="TextBox 19"/>
          <p:cNvSpPr txBox="1"/>
          <p:nvPr/>
        </p:nvSpPr>
        <p:spPr>
          <a:xfrm>
            <a:off x="7956376" y="4796418"/>
            <a:ext cx="141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Proton </a:t>
            </a:r>
            <a:r>
              <a:rPr lang="fr-FR" sz="1400" dirty="0" err="1" smtClean="0">
                <a:solidFill>
                  <a:srgbClr val="FF0000"/>
                </a:solidFill>
              </a:rPr>
              <a:t>Beam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 bwMode="auto">
          <a:xfrm flipH="1">
            <a:off x="8118795" y="4580394"/>
            <a:ext cx="845693" cy="144017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9"/>
          <p:cNvSpPr txBox="1"/>
          <p:nvPr/>
        </p:nvSpPr>
        <p:spPr>
          <a:xfrm>
            <a:off x="5805" y="2420154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Jumper</a:t>
            </a:r>
            <a:r>
              <a:rPr lang="fr-FR" sz="1400" dirty="0" smtClean="0"/>
              <a:t> </a:t>
            </a:r>
            <a:r>
              <a:rPr lang="fr-FR" sz="1400" dirty="0" err="1" smtClean="0"/>
              <a:t>connection</a:t>
            </a:r>
            <a:endParaRPr lang="en-US" sz="1400" dirty="0"/>
          </a:p>
        </p:txBody>
      </p:sp>
      <p:cxnSp>
        <p:nvCxnSpPr>
          <p:cNvPr id="14" name="Connecteur droit avec flèche 13"/>
          <p:cNvCxnSpPr/>
          <p:nvPr/>
        </p:nvCxnSpPr>
        <p:spPr bwMode="auto">
          <a:xfrm>
            <a:off x="467544" y="2708186"/>
            <a:ext cx="72008" cy="21602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9"/>
          <p:cNvSpPr txBox="1"/>
          <p:nvPr/>
        </p:nvSpPr>
        <p:spPr>
          <a:xfrm>
            <a:off x="1403648" y="5732522"/>
            <a:ext cx="141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Cold to warm transition</a:t>
            </a:r>
            <a:endParaRPr lang="en-US" sz="1400" dirty="0"/>
          </a:p>
        </p:txBody>
      </p:sp>
      <p:cxnSp>
        <p:nvCxnSpPr>
          <p:cNvPr id="18" name="Connecteur droit avec flèche 17"/>
          <p:cNvCxnSpPr/>
          <p:nvPr/>
        </p:nvCxnSpPr>
        <p:spPr bwMode="auto">
          <a:xfrm flipH="1" flipV="1">
            <a:off x="7308304" y="3932322"/>
            <a:ext cx="216024" cy="1368152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19"/>
          <p:cNvSpPr txBox="1"/>
          <p:nvPr/>
        </p:nvSpPr>
        <p:spPr>
          <a:xfrm>
            <a:off x="4211960" y="2564904"/>
            <a:ext cx="141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Magnetic</a:t>
            </a:r>
            <a:r>
              <a:rPr lang="fr-FR" sz="1400" dirty="0" smtClean="0"/>
              <a:t> </a:t>
            </a:r>
            <a:r>
              <a:rPr lang="fr-FR" sz="1400" dirty="0" err="1" smtClean="0"/>
              <a:t>shielding</a:t>
            </a:r>
            <a:endParaRPr lang="en-US" sz="1400" dirty="0"/>
          </a:p>
        </p:txBody>
      </p:sp>
      <p:cxnSp>
        <p:nvCxnSpPr>
          <p:cNvPr id="22" name="Connecteur droit avec flèche 21"/>
          <p:cNvCxnSpPr/>
          <p:nvPr/>
        </p:nvCxnSpPr>
        <p:spPr bwMode="auto">
          <a:xfrm>
            <a:off x="4788024" y="3068960"/>
            <a:ext cx="360040" cy="719346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19"/>
          <p:cNvSpPr txBox="1"/>
          <p:nvPr/>
        </p:nvSpPr>
        <p:spPr>
          <a:xfrm>
            <a:off x="5364088" y="5588506"/>
            <a:ext cx="141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Power coupler</a:t>
            </a:r>
            <a:endParaRPr lang="en-US" sz="1400" dirty="0"/>
          </a:p>
        </p:txBody>
      </p:sp>
      <p:cxnSp>
        <p:nvCxnSpPr>
          <p:cNvPr id="25" name="Connecteur droit avec flèche 24"/>
          <p:cNvCxnSpPr/>
          <p:nvPr/>
        </p:nvCxnSpPr>
        <p:spPr bwMode="auto">
          <a:xfrm flipH="1" flipV="1">
            <a:off x="5220072" y="5372482"/>
            <a:ext cx="360040" cy="21602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19"/>
          <p:cNvSpPr txBox="1"/>
          <p:nvPr/>
        </p:nvSpPr>
        <p:spPr>
          <a:xfrm>
            <a:off x="7185080" y="5353318"/>
            <a:ext cx="141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Cavity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Helium</a:t>
            </a:r>
            <a:r>
              <a:rPr lang="fr-FR" sz="1400" dirty="0" smtClean="0"/>
              <a:t> tank</a:t>
            </a:r>
            <a:endParaRPr lang="en-US" sz="1400" dirty="0"/>
          </a:p>
        </p:txBody>
      </p:sp>
      <p:cxnSp>
        <p:nvCxnSpPr>
          <p:cNvPr id="29" name="Connecteur droit avec flèche 28"/>
          <p:cNvCxnSpPr/>
          <p:nvPr/>
        </p:nvCxnSpPr>
        <p:spPr bwMode="auto">
          <a:xfrm flipH="1" flipV="1">
            <a:off x="755576" y="4941168"/>
            <a:ext cx="792088" cy="72008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19"/>
          <p:cNvSpPr txBox="1"/>
          <p:nvPr/>
        </p:nvSpPr>
        <p:spPr>
          <a:xfrm>
            <a:off x="1907704" y="3212242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Diphasic</a:t>
            </a:r>
            <a:r>
              <a:rPr lang="fr-FR" sz="1400" dirty="0" smtClean="0"/>
              <a:t> He pipe</a:t>
            </a:r>
            <a:endParaRPr lang="en-US" sz="1400" dirty="0"/>
          </a:p>
        </p:txBody>
      </p:sp>
      <p:cxnSp>
        <p:nvCxnSpPr>
          <p:cNvPr id="37" name="Connecteur droit avec flèche 36"/>
          <p:cNvCxnSpPr/>
          <p:nvPr/>
        </p:nvCxnSpPr>
        <p:spPr bwMode="auto">
          <a:xfrm>
            <a:off x="2483768" y="3500274"/>
            <a:ext cx="216024" cy="504056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Box 19"/>
          <p:cNvSpPr txBox="1"/>
          <p:nvPr/>
        </p:nvSpPr>
        <p:spPr>
          <a:xfrm>
            <a:off x="5652120" y="2276138"/>
            <a:ext cx="141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Thermal </a:t>
            </a:r>
            <a:r>
              <a:rPr lang="fr-FR" sz="1400" dirty="0" err="1" smtClean="0"/>
              <a:t>shielding</a:t>
            </a:r>
            <a:endParaRPr lang="en-US" sz="1400" dirty="0"/>
          </a:p>
        </p:txBody>
      </p:sp>
      <p:cxnSp>
        <p:nvCxnSpPr>
          <p:cNvPr id="39" name="Connecteur droit avec flèche 38"/>
          <p:cNvCxnSpPr/>
          <p:nvPr/>
        </p:nvCxnSpPr>
        <p:spPr bwMode="auto">
          <a:xfrm>
            <a:off x="6228184" y="2780194"/>
            <a:ext cx="360040" cy="504056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19"/>
          <p:cNvSpPr txBox="1"/>
          <p:nvPr/>
        </p:nvSpPr>
        <p:spPr>
          <a:xfrm>
            <a:off x="7452320" y="1556792"/>
            <a:ext cx="1851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Regulation</a:t>
            </a:r>
            <a:r>
              <a:rPr lang="fr-FR" sz="1400" dirty="0" smtClean="0"/>
              <a:t> He valve</a:t>
            </a:r>
            <a:endParaRPr lang="en-US" sz="1400" dirty="0"/>
          </a:p>
        </p:txBody>
      </p:sp>
      <p:cxnSp>
        <p:nvCxnSpPr>
          <p:cNvPr id="42" name="Connecteur droit avec flèche 41"/>
          <p:cNvCxnSpPr/>
          <p:nvPr/>
        </p:nvCxnSpPr>
        <p:spPr bwMode="auto">
          <a:xfrm flipH="1">
            <a:off x="8244408" y="1916832"/>
            <a:ext cx="144016" cy="288032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Box 19"/>
          <p:cNvSpPr txBox="1"/>
          <p:nvPr/>
        </p:nvSpPr>
        <p:spPr>
          <a:xfrm>
            <a:off x="3347864" y="5516498"/>
            <a:ext cx="141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Intercavities</a:t>
            </a:r>
            <a:r>
              <a:rPr lang="fr-FR" sz="1400" dirty="0" smtClean="0"/>
              <a:t> </a:t>
            </a:r>
            <a:r>
              <a:rPr lang="fr-FR" sz="1400" dirty="0" err="1" smtClean="0"/>
              <a:t>belows</a:t>
            </a:r>
            <a:endParaRPr lang="en-US" sz="1400" dirty="0"/>
          </a:p>
        </p:txBody>
      </p:sp>
      <p:cxnSp>
        <p:nvCxnSpPr>
          <p:cNvPr id="45" name="Connecteur droit avec flèche 44"/>
          <p:cNvCxnSpPr>
            <a:stCxn id="44" idx="0"/>
          </p:cNvCxnSpPr>
          <p:nvPr/>
        </p:nvCxnSpPr>
        <p:spPr bwMode="auto">
          <a:xfrm flipV="1">
            <a:off x="4057548" y="4364370"/>
            <a:ext cx="514452" cy="115212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TextBox 19"/>
          <p:cNvSpPr txBox="1"/>
          <p:nvPr/>
        </p:nvSpPr>
        <p:spPr>
          <a:xfrm>
            <a:off x="8316416" y="220413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Vacuum valve</a:t>
            </a:r>
            <a:endParaRPr lang="en-US" sz="1400" dirty="0"/>
          </a:p>
        </p:txBody>
      </p:sp>
      <p:cxnSp>
        <p:nvCxnSpPr>
          <p:cNvPr id="48" name="Connecteur droit avec flèche 47"/>
          <p:cNvCxnSpPr>
            <a:stCxn id="47" idx="2"/>
          </p:cNvCxnSpPr>
          <p:nvPr/>
        </p:nvCxnSpPr>
        <p:spPr bwMode="auto">
          <a:xfrm>
            <a:off x="8820472" y="2727350"/>
            <a:ext cx="0" cy="62890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5" name="TextBox 19"/>
          <p:cNvSpPr txBox="1"/>
          <p:nvPr/>
        </p:nvSpPr>
        <p:spPr>
          <a:xfrm>
            <a:off x="2627784" y="2708186"/>
            <a:ext cx="141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Spaceframe</a:t>
            </a:r>
            <a:r>
              <a:rPr lang="fr-FR" sz="1400" dirty="0" smtClean="0"/>
              <a:t> support </a:t>
            </a:r>
            <a:endParaRPr lang="en-US" sz="1400" dirty="0"/>
          </a:p>
        </p:txBody>
      </p:sp>
      <p:cxnSp>
        <p:nvCxnSpPr>
          <p:cNvPr id="56" name="Connecteur droit avec flèche 55"/>
          <p:cNvCxnSpPr/>
          <p:nvPr/>
        </p:nvCxnSpPr>
        <p:spPr bwMode="auto">
          <a:xfrm>
            <a:off x="3491880" y="3068226"/>
            <a:ext cx="504056" cy="21602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9" name="TextBox 19"/>
          <p:cNvSpPr txBox="1"/>
          <p:nvPr/>
        </p:nvSpPr>
        <p:spPr>
          <a:xfrm>
            <a:off x="899592" y="2852202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Heat</a:t>
            </a:r>
            <a:r>
              <a:rPr lang="fr-FR" sz="1400" dirty="0" smtClean="0"/>
              <a:t> </a:t>
            </a:r>
            <a:r>
              <a:rPr lang="fr-FR" sz="1400" dirty="0" err="1" smtClean="0"/>
              <a:t>exchanger</a:t>
            </a:r>
            <a:endParaRPr lang="en-US" sz="1400" dirty="0"/>
          </a:p>
        </p:txBody>
      </p:sp>
      <p:cxnSp>
        <p:nvCxnSpPr>
          <p:cNvPr id="60" name="Connecteur droit avec flèche 59"/>
          <p:cNvCxnSpPr/>
          <p:nvPr/>
        </p:nvCxnSpPr>
        <p:spPr bwMode="auto">
          <a:xfrm flipH="1">
            <a:off x="899592" y="3140234"/>
            <a:ext cx="461739" cy="57679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6" name="TextBox 19"/>
          <p:cNvSpPr txBox="1"/>
          <p:nvPr/>
        </p:nvSpPr>
        <p:spPr>
          <a:xfrm>
            <a:off x="6372200" y="2257127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Alignement </a:t>
            </a:r>
            <a:r>
              <a:rPr lang="fr-FR" sz="1400" dirty="0" err="1" smtClean="0"/>
              <a:t>fiducial</a:t>
            </a:r>
            <a:endParaRPr lang="en-US" sz="1400" dirty="0"/>
          </a:p>
        </p:txBody>
      </p:sp>
      <p:cxnSp>
        <p:nvCxnSpPr>
          <p:cNvPr id="67" name="Connecteur droit avec flèche 66"/>
          <p:cNvCxnSpPr/>
          <p:nvPr/>
        </p:nvCxnSpPr>
        <p:spPr bwMode="auto">
          <a:xfrm flipH="1">
            <a:off x="7020272" y="2492896"/>
            <a:ext cx="72008" cy="36004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3" name="ZoneTexte 72"/>
          <p:cNvSpPr txBox="1"/>
          <p:nvPr/>
        </p:nvSpPr>
        <p:spPr>
          <a:xfrm>
            <a:off x="6876256" y="6165304"/>
            <a:ext cx="115212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G. Olivier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0447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" r="7391" b="2817"/>
          <a:stretch/>
        </p:blipFill>
        <p:spPr bwMode="auto">
          <a:xfrm>
            <a:off x="539552" y="1340768"/>
            <a:ext cx="8149405" cy="520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195736" y="335699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Cell</a:t>
            </a:r>
            <a:r>
              <a:rPr lang="fr-FR" dirty="0" smtClean="0"/>
              <a:t> 1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3491880" y="33477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Cell</a:t>
            </a:r>
            <a:r>
              <a:rPr lang="fr-FR" dirty="0" smtClean="0"/>
              <a:t> 2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4788024" y="335699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Cell</a:t>
            </a:r>
            <a:r>
              <a:rPr lang="fr-FR" dirty="0" smtClean="0"/>
              <a:t> 3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6012160" y="335699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Cell</a:t>
            </a:r>
            <a:r>
              <a:rPr lang="fr-FR" dirty="0" smtClean="0"/>
              <a:t> 4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7236296" y="335699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Cell</a:t>
            </a:r>
            <a:r>
              <a:rPr lang="fr-FR" dirty="0" smtClean="0"/>
              <a:t>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05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139136" cy="1143000"/>
          </a:xfrm>
        </p:spPr>
        <p:txBody>
          <a:bodyPr/>
          <a:lstStyle/>
          <a:p>
            <a:pPr algn="ctr"/>
            <a:r>
              <a:rPr lang="fr-FR" dirty="0" err="1" smtClean="0"/>
              <a:t>Qx</a:t>
            </a:r>
            <a:r>
              <a:rPr lang="fr-FR" dirty="0" smtClean="0"/>
              <a:t> </a:t>
            </a:r>
            <a:r>
              <a:rPr lang="fr-FR" dirty="0" err="1" smtClean="0"/>
              <a:t>calculation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31</a:t>
            </a:fld>
            <a:endParaRPr lang="sv-SE"/>
          </a:p>
        </p:txBody>
      </p:sp>
      <p:sp>
        <p:nvSpPr>
          <p:cNvPr id="7" name="ZoneTexte 6"/>
          <p:cNvSpPr txBox="1"/>
          <p:nvPr/>
        </p:nvSpPr>
        <p:spPr>
          <a:xfrm>
            <a:off x="7164288" y="5949280"/>
            <a:ext cx="115212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C. </a:t>
            </a:r>
            <a:r>
              <a:rPr lang="fr-FR" sz="1400" b="1" dirty="0" err="1" smtClean="0"/>
              <a:t>Arcambal</a:t>
            </a:r>
            <a:endParaRPr lang="en-US" sz="1400" b="1" dirty="0"/>
          </a:p>
        </p:txBody>
      </p:sp>
      <p:graphicFrame>
        <p:nvGraphicFramePr>
          <p:cNvPr id="8" name="Graphiqu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852281"/>
              </p:ext>
            </p:extLst>
          </p:nvPr>
        </p:nvGraphicFramePr>
        <p:xfrm>
          <a:off x="1979712" y="1628800"/>
          <a:ext cx="5265008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Connecteur droit 8"/>
          <p:cNvCxnSpPr/>
          <p:nvPr/>
        </p:nvCxnSpPr>
        <p:spPr>
          <a:xfrm>
            <a:off x="4644008" y="3284984"/>
            <a:ext cx="33123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123728" y="5805264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Double </a:t>
            </a:r>
            <a:r>
              <a:rPr lang="fr-FR" dirty="0" err="1" smtClean="0"/>
              <a:t>wall</a:t>
            </a:r>
            <a:r>
              <a:rPr lang="fr-FR" dirty="0" smtClean="0"/>
              <a:t> </a:t>
            </a:r>
            <a:r>
              <a:rPr lang="fr-FR" dirty="0" err="1" smtClean="0"/>
              <a:t>external</a:t>
            </a:r>
            <a:r>
              <a:rPr lang="fr-FR" dirty="0" smtClean="0"/>
              <a:t> </a:t>
            </a:r>
            <a:r>
              <a:rPr lang="fr-FR" dirty="0" err="1" smtClean="0"/>
              <a:t>conductor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endParaRPr lang="fr-FR" dirty="0" smtClean="0"/>
          </a:p>
          <a:p>
            <a:r>
              <a:rPr lang="fr-FR" dirty="0" smtClean="0"/>
              <a:t>(</a:t>
            </a:r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antenna</a:t>
            </a:r>
            <a:r>
              <a:rPr lang="fr-FR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73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20680" cy="1143000"/>
          </a:xfrm>
        </p:spPr>
        <p:txBody>
          <a:bodyPr/>
          <a:lstStyle/>
          <a:p>
            <a:pPr algn="ctr"/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shielding</a:t>
            </a:r>
            <a:r>
              <a:rPr lang="fr-FR" dirty="0" smtClean="0"/>
              <a:t> design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88224" y="6309320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32</a:t>
            </a:fld>
            <a:endParaRPr lang="sv-SE"/>
          </a:p>
        </p:txBody>
      </p:sp>
      <p:pic>
        <p:nvPicPr>
          <p:cNvPr id="7" name="Imag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60848"/>
            <a:ext cx="4536504" cy="3384376"/>
          </a:xfrm>
          <a:prstGeom prst="rect">
            <a:avLst/>
          </a:prstGeom>
          <a:noFill/>
        </p:spPr>
      </p:pic>
      <p:pic>
        <p:nvPicPr>
          <p:cNvPr id="8" name="Imag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3412505" cy="3384376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7236296" y="5949280"/>
            <a:ext cx="115212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J. </a:t>
            </a:r>
            <a:r>
              <a:rPr lang="fr-FR" sz="1400" b="1" dirty="0" err="1" smtClean="0"/>
              <a:t>Plouin</a:t>
            </a:r>
            <a:endParaRPr lang="en-US" sz="14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283968" y="1484784"/>
            <a:ext cx="4176464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+mj-lt"/>
              </a:rPr>
              <a:t>Catia</a:t>
            </a:r>
            <a:r>
              <a:rPr lang="en-US" b="1" dirty="0" smtClean="0">
                <a:latin typeface="+mj-lt"/>
              </a:rPr>
              <a:t> Model Vs simulated model in CST 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611560" y="4869160"/>
            <a:ext cx="2520280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fr-FR" sz="1600" dirty="0" err="1" smtClean="0"/>
              <a:t>Material</a:t>
            </a:r>
            <a:r>
              <a:rPr lang="fr-FR" sz="1600" dirty="0" smtClean="0"/>
              <a:t> </a:t>
            </a:r>
            <a:r>
              <a:rPr lang="fr-FR" sz="1600" dirty="0" err="1" smtClean="0"/>
              <a:t>caracterisation</a:t>
            </a:r>
            <a:r>
              <a:rPr lang="fr-FR" sz="1600" dirty="0" smtClean="0"/>
              <a:t> </a:t>
            </a:r>
            <a:r>
              <a:rPr lang="fr-FR" sz="1600" dirty="0" err="1" smtClean="0"/>
              <a:t>used</a:t>
            </a:r>
            <a:r>
              <a:rPr lang="fr-FR" sz="1600" dirty="0" smtClean="0"/>
              <a:t> in the </a:t>
            </a:r>
            <a:r>
              <a:rPr lang="fr-FR" sz="1600" dirty="0" err="1" smtClean="0"/>
              <a:t>studies</a:t>
            </a:r>
            <a:endParaRPr lang="fr-FR" sz="16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755576" y="5589240"/>
            <a:ext cx="67687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At 700 </a:t>
            </a:r>
            <a:r>
              <a:rPr lang="en-GB" sz="1600" dirty="0"/>
              <a:t>MHz </a:t>
            </a:r>
            <a:r>
              <a:rPr lang="en-GB" sz="1600" dirty="0" smtClean="0"/>
              <a:t>, </a:t>
            </a:r>
            <a:r>
              <a:rPr lang="en-GB" sz="1600" dirty="0" smtClean="0">
                <a:latin typeface="Symbol" panose="05050102010706020507" pitchFamily="18" charset="2"/>
              </a:rPr>
              <a:t>D</a:t>
            </a:r>
            <a:r>
              <a:rPr lang="en-GB" sz="1600" dirty="0" smtClean="0"/>
              <a:t>Rs/</a:t>
            </a:r>
            <a:r>
              <a:rPr lang="en-GB" sz="1600" dirty="0" smtClean="0">
                <a:latin typeface="Symbol" panose="05050102010706020507" pitchFamily="18" charset="2"/>
              </a:rPr>
              <a:t>D</a:t>
            </a:r>
            <a:r>
              <a:rPr lang="en-GB" sz="1600" dirty="0" smtClean="0"/>
              <a:t>H = 0.3 </a:t>
            </a:r>
            <a:r>
              <a:rPr lang="en-GB" sz="1600" dirty="0" err="1" smtClean="0"/>
              <a:t>nOhm</a:t>
            </a:r>
            <a:r>
              <a:rPr lang="en-GB" sz="1600" dirty="0" smtClean="0"/>
              <a:t>/</a:t>
            </a:r>
            <a:r>
              <a:rPr lang="en-GB" sz="1600" dirty="0" err="1" smtClean="0"/>
              <a:t>mG</a:t>
            </a:r>
            <a:r>
              <a:rPr lang="en-GB" sz="1600" dirty="0"/>
              <a:t>. </a:t>
            </a:r>
            <a:endParaRPr lang="en-GB" sz="16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Goal: limit </a:t>
            </a:r>
            <a:r>
              <a:rPr lang="fr-FR" sz="1600" dirty="0" smtClean="0"/>
              <a:t>the </a:t>
            </a:r>
            <a:r>
              <a:rPr lang="fr-FR" sz="1600" dirty="0" err="1" smtClean="0"/>
              <a:t>magnetic</a:t>
            </a:r>
            <a:r>
              <a:rPr lang="fr-FR" sz="1600" dirty="0" smtClean="0"/>
              <a:t> </a:t>
            </a:r>
            <a:r>
              <a:rPr lang="fr-FR" sz="1600" dirty="0" err="1" smtClean="0"/>
              <a:t>field</a:t>
            </a:r>
            <a:r>
              <a:rPr lang="fr-FR" sz="1600" dirty="0" smtClean="0"/>
              <a:t> to </a:t>
            </a:r>
            <a:r>
              <a:rPr lang="en-GB" sz="1600" dirty="0" smtClean="0">
                <a:latin typeface="Symbol" panose="05050102010706020507" pitchFamily="18" charset="2"/>
              </a:rPr>
              <a:t>D</a:t>
            </a:r>
            <a:r>
              <a:rPr lang="en-US" sz="1600" dirty="0" err="1"/>
              <a:t>R</a:t>
            </a:r>
            <a:r>
              <a:rPr lang="en-US" sz="1600" baseline="-25000" dirty="0" err="1"/>
              <a:t>s</a:t>
            </a:r>
            <a:r>
              <a:rPr lang="en-US" sz="1600" dirty="0"/>
              <a:t> max = 4 n</a:t>
            </a:r>
            <a:r>
              <a:rPr lang="en-GB" sz="1600" dirty="0" smtClean="0"/>
              <a:t>W </a:t>
            </a:r>
            <a:r>
              <a:rPr lang="en-US" sz="1600" dirty="0" smtClean="0"/>
              <a:t>equivalent to:</a:t>
            </a:r>
            <a:endParaRPr lang="en-US" sz="1600" dirty="0"/>
          </a:p>
          <a:p>
            <a:pPr algn="ctr"/>
            <a:r>
              <a:rPr lang="en-US" sz="1600" dirty="0" err="1"/>
              <a:t>B</a:t>
            </a:r>
            <a:r>
              <a:rPr lang="en-US" sz="1600" baseline="-25000" dirty="0" err="1"/>
              <a:t>res</a:t>
            </a:r>
            <a:r>
              <a:rPr lang="en-US" sz="1600" dirty="0"/>
              <a:t> max = 14 </a:t>
            </a:r>
            <a:r>
              <a:rPr lang="en-US" sz="1600" dirty="0" err="1"/>
              <a:t>mG</a:t>
            </a:r>
            <a:r>
              <a:rPr lang="en-US" sz="1600" dirty="0"/>
              <a:t> = 1.4 µT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516216" y="350100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Thickness</a:t>
            </a:r>
            <a:r>
              <a:rPr lang="fr-FR" dirty="0" smtClean="0"/>
              <a:t> = 2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90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192688" cy="1143000"/>
          </a:xfrm>
        </p:spPr>
        <p:txBody>
          <a:bodyPr/>
          <a:lstStyle/>
          <a:p>
            <a:pPr algn="ctr"/>
            <a:r>
              <a:rPr lang="fr-FR" dirty="0" smtClean="0"/>
              <a:t>Cryomodule </a:t>
            </a:r>
            <a:r>
              <a:rPr lang="fr-FR" dirty="0" err="1" smtClean="0"/>
              <a:t>elements</a:t>
            </a:r>
            <a:r>
              <a:rPr lang="fr-FR" dirty="0" smtClean="0"/>
              <a:t> </a:t>
            </a:r>
            <a:r>
              <a:rPr lang="fr-FR" dirty="0" err="1" smtClean="0"/>
              <a:t>procurements</a:t>
            </a:r>
            <a:r>
              <a:rPr lang="fr-FR" dirty="0" smtClean="0"/>
              <a:t> (by IPN Orsay)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8519" r="34334" b="7408"/>
          <a:stretch/>
        </p:blipFill>
        <p:spPr bwMode="auto">
          <a:xfrm>
            <a:off x="3563888" y="1988840"/>
            <a:ext cx="2880320" cy="295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6" t="7963" r="25937" b="6852"/>
          <a:stretch/>
        </p:blipFill>
        <p:spPr bwMode="auto">
          <a:xfrm>
            <a:off x="323529" y="1973691"/>
            <a:ext cx="2736304" cy="285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7020272" y="6237312"/>
            <a:ext cx="115212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G. Olivier</a:t>
            </a:r>
            <a:endParaRPr lang="en-US" sz="1400" b="1" dirty="0"/>
          </a:p>
        </p:txBody>
      </p:sp>
      <p:sp>
        <p:nvSpPr>
          <p:cNvPr id="11" name="TextBox 5"/>
          <p:cNvSpPr txBox="1"/>
          <p:nvPr/>
        </p:nvSpPr>
        <p:spPr>
          <a:xfrm>
            <a:off x="179512" y="5157192"/>
            <a:ext cx="3168352" cy="5745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Symbol" pitchFamily="18" charset="2"/>
              <a:buChar char="Þ"/>
            </a:pPr>
            <a:r>
              <a:rPr lang="fr-FR" sz="1400" dirty="0" smtClean="0"/>
              <a:t>call for tender </a:t>
            </a:r>
            <a:r>
              <a:rPr lang="fr-FR" sz="1400" dirty="0" err="1" smtClean="0"/>
              <a:t>started</a:t>
            </a:r>
            <a:r>
              <a:rPr lang="fr-FR" sz="1400" dirty="0" smtClean="0"/>
              <a:t> in </a:t>
            </a:r>
            <a:r>
              <a:rPr lang="fr-FR" sz="1400" dirty="0" err="1" smtClean="0"/>
              <a:t>Dec</a:t>
            </a:r>
            <a:r>
              <a:rPr lang="fr-FR" sz="1400" dirty="0" smtClean="0"/>
              <a:t>. 2014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Symbol" pitchFamily="18" charset="2"/>
              <a:buChar char="Þ"/>
            </a:pPr>
            <a:r>
              <a:rPr lang="fr-FR" sz="1400" dirty="0"/>
              <a:t> </a:t>
            </a:r>
            <a:r>
              <a:rPr lang="fr-FR" sz="1400" dirty="0" err="1" smtClean="0"/>
              <a:t>Delivery</a:t>
            </a:r>
            <a:r>
              <a:rPr lang="fr-FR" sz="1400" dirty="0" smtClean="0"/>
              <a:t> </a:t>
            </a:r>
            <a:r>
              <a:rPr lang="fr-FR" sz="1400" dirty="0" err="1" smtClean="0"/>
              <a:t>foreseen</a:t>
            </a:r>
            <a:r>
              <a:rPr lang="fr-FR" sz="1400" dirty="0" smtClean="0"/>
              <a:t> in Oct. 2015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948264" y="3068960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smtClean="0"/>
              <a:t>…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3125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34</a:t>
            </a:fld>
            <a:endParaRPr lang="sv-SE"/>
          </a:p>
        </p:txBody>
      </p:sp>
      <p:pic>
        <p:nvPicPr>
          <p:cNvPr id="7" name="Imag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464496" cy="1656184"/>
          </a:xfrm>
          <a:prstGeom prst="rect">
            <a:avLst/>
          </a:prstGeom>
          <a:noFill/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20680" cy="1143000"/>
          </a:xfrm>
        </p:spPr>
        <p:txBody>
          <a:bodyPr/>
          <a:lstStyle/>
          <a:p>
            <a:pPr algn="ctr"/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shielding</a:t>
            </a:r>
            <a:r>
              <a:rPr lang="fr-FR" dirty="0" smtClean="0"/>
              <a:t> design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5220072" y="1844824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Tesla</a:t>
            </a:r>
            <a:endParaRPr lang="en-US" sz="1400" dirty="0"/>
          </a:p>
        </p:txBody>
      </p:sp>
      <p:pic>
        <p:nvPicPr>
          <p:cNvPr id="7170" name="Image 20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4032957" cy="202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Image 20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05064"/>
            <a:ext cx="3995936" cy="18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292080" y="3501008"/>
            <a:ext cx="37444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Magnetic field on the cavity surface for </a:t>
            </a:r>
            <a:r>
              <a:rPr kumimoji="0" lang="en-GB" alt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Hy</a:t>
            </a:r>
            <a:r>
              <a:rPr kumimoji="0" lang="en-GB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=40 A/m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508104" y="5877272"/>
            <a:ext cx="307808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Magnetic field on the cavity surface for Hz=40 A/m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211960" y="1556792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Tesla</a:t>
            </a:r>
            <a:endParaRPr lang="en-US" sz="1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8423920" y="1340768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Tesla</a:t>
            </a:r>
            <a:endParaRPr lang="en-US" sz="1200" dirty="0"/>
          </a:p>
        </p:txBody>
      </p:sp>
      <p:sp>
        <p:nvSpPr>
          <p:cNvPr id="16" name="ZoneTexte 15"/>
          <p:cNvSpPr txBox="1"/>
          <p:nvPr/>
        </p:nvSpPr>
        <p:spPr>
          <a:xfrm>
            <a:off x="8423920" y="3728065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Tesla</a:t>
            </a:r>
            <a:endParaRPr lang="en-US" sz="1200" dirty="0"/>
          </a:p>
        </p:txBody>
      </p:sp>
      <p:sp>
        <p:nvSpPr>
          <p:cNvPr id="17" name="TextBox 5"/>
          <p:cNvSpPr txBox="1"/>
          <p:nvPr/>
        </p:nvSpPr>
        <p:spPr>
          <a:xfrm>
            <a:off x="467544" y="4293096"/>
            <a:ext cx="3744416" cy="11521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Symbol" pitchFamily="18" charset="2"/>
              <a:buChar char="Þ"/>
            </a:pPr>
            <a:r>
              <a:rPr lang="fr-FR" sz="1600" dirty="0" err="1" smtClean="0"/>
              <a:t>Technical</a:t>
            </a:r>
            <a:r>
              <a:rPr lang="fr-FR" sz="1600" dirty="0" smtClean="0"/>
              <a:t> </a:t>
            </a:r>
            <a:r>
              <a:rPr lang="fr-FR" sz="1600" dirty="0" err="1" smtClean="0"/>
              <a:t>specification</a:t>
            </a:r>
            <a:r>
              <a:rPr lang="fr-FR" sz="1600" dirty="0" smtClean="0"/>
              <a:t> and call for tender </a:t>
            </a:r>
            <a:r>
              <a:rPr lang="fr-FR" sz="1600" dirty="0" err="1" smtClean="0"/>
              <a:t>will</a:t>
            </a:r>
            <a:r>
              <a:rPr lang="fr-FR" sz="1600" dirty="0" smtClean="0"/>
              <a:t> </a:t>
            </a:r>
            <a:r>
              <a:rPr lang="fr-FR" sz="1600" dirty="0" err="1" smtClean="0"/>
              <a:t>start</a:t>
            </a:r>
            <a:r>
              <a:rPr lang="fr-FR" sz="1600" dirty="0" smtClean="0"/>
              <a:t> </a:t>
            </a:r>
            <a:r>
              <a:rPr lang="fr-FR" sz="1600" dirty="0" err="1" smtClean="0"/>
              <a:t>beginning</a:t>
            </a:r>
            <a:r>
              <a:rPr lang="fr-FR" sz="1600" dirty="0" smtClean="0"/>
              <a:t> of 2015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Symbol" pitchFamily="18" charset="2"/>
              <a:buChar char="Þ"/>
            </a:pPr>
            <a:r>
              <a:rPr lang="fr-FR" sz="1600" dirty="0"/>
              <a:t> </a:t>
            </a:r>
            <a:r>
              <a:rPr lang="fr-FR" sz="1600" dirty="0" smtClean="0"/>
              <a:t>4 (medium beta) + 4 (high beta) </a:t>
            </a:r>
            <a:r>
              <a:rPr lang="fr-FR" sz="1600" dirty="0" err="1" smtClean="0"/>
              <a:t>will</a:t>
            </a:r>
            <a:r>
              <a:rPr lang="fr-FR" sz="1600" dirty="0" smtClean="0"/>
              <a:t> </a:t>
            </a:r>
            <a:r>
              <a:rPr lang="fr-FR" sz="1600" dirty="0" err="1" smtClean="0"/>
              <a:t>be</a:t>
            </a:r>
            <a:r>
              <a:rPr lang="fr-FR" sz="1600" dirty="0" smtClean="0"/>
              <a:t> </a:t>
            </a:r>
            <a:r>
              <a:rPr lang="fr-FR" sz="1600" dirty="0" err="1" smtClean="0"/>
              <a:t>ordered</a:t>
            </a:r>
            <a:endParaRPr lang="fr-FR" sz="1600" dirty="0" smtClean="0"/>
          </a:p>
        </p:txBody>
      </p:sp>
      <p:sp>
        <p:nvSpPr>
          <p:cNvPr id="18" name="ZoneTexte 17"/>
          <p:cNvSpPr txBox="1"/>
          <p:nvPr/>
        </p:nvSpPr>
        <p:spPr>
          <a:xfrm>
            <a:off x="7164288" y="6165304"/>
            <a:ext cx="115212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J. </a:t>
            </a:r>
            <a:r>
              <a:rPr lang="fr-FR" sz="1400" b="1" dirty="0" err="1" smtClean="0"/>
              <a:t>Plouin</a:t>
            </a:r>
            <a:endParaRPr lang="en-US" sz="14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2987824" y="3501008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1 µT</a:t>
            </a:r>
            <a:endParaRPr lang="en-US" sz="12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3203848" y="3262579"/>
            <a:ext cx="175774" cy="2968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5050504" y="243119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1.5 µT</a:t>
            </a:r>
            <a:endParaRPr lang="en-US" sz="1200" dirty="0"/>
          </a:p>
        </p:txBody>
      </p:sp>
      <p:cxnSp>
        <p:nvCxnSpPr>
          <p:cNvPr id="22" name="Connecteur droit avec flèche 21"/>
          <p:cNvCxnSpPr/>
          <p:nvPr/>
        </p:nvCxnSpPr>
        <p:spPr>
          <a:xfrm flipV="1">
            <a:off x="5284635" y="2282647"/>
            <a:ext cx="72008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25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6264696" cy="1143000"/>
          </a:xfrm>
        </p:spPr>
        <p:txBody>
          <a:bodyPr/>
          <a:lstStyle/>
          <a:p>
            <a:pPr algn="ctr"/>
            <a:r>
              <a:rPr lang="fr-FR" dirty="0" smtClean="0"/>
              <a:t>Cold </a:t>
            </a:r>
            <a:r>
              <a:rPr lang="fr-FR" dirty="0" err="1" smtClean="0"/>
              <a:t>tuning</a:t>
            </a:r>
            <a:r>
              <a:rPr lang="fr-FR" dirty="0" smtClean="0"/>
              <a:t> system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35</a:t>
            </a:fld>
            <a:endParaRPr lang="sv-SE"/>
          </a:p>
        </p:txBody>
      </p:sp>
      <p:pic>
        <p:nvPicPr>
          <p:cNvPr id="8" name="Picture 2" descr="\\Dapdc5\jplouin\My Documents\SPL\presentations\ESS-SPL-juil11\tuner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4427984" y="4320662"/>
            <a:ext cx="4522041" cy="2195529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4355976" y="1628800"/>
            <a:ext cx="457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dirty="0" smtClean="0"/>
              <a:t> Saclay V type </a:t>
            </a:r>
            <a:r>
              <a:rPr lang="fr-FR" dirty="0" err="1" smtClean="0"/>
              <a:t>adapted</a:t>
            </a:r>
            <a:r>
              <a:rPr lang="fr-FR" dirty="0" smtClean="0"/>
              <a:t> for ESS </a:t>
            </a:r>
            <a:r>
              <a:rPr lang="fr-FR" dirty="0" err="1" smtClean="0"/>
              <a:t>cavities</a:t>
            </a:r>
            <a:endParaRPr lang="fr-FR" dirty="0" smtClean="0"/>
          </a:p>
          <a:p>
            <a:pPr>
              <a:buFont typeface="Wingdings" pitchFamily="2" charset="2"/>
              <a:buChar char="§"/>
            </a:pPr>
            <a:r>
              <a:rPr lang="fr-FR" dirty="0"/>
              <a:t> </a:t>
            </a:r>
            <a:r>
              <a:rPr lang="fr-FR" dirty="0" smtClean="0"/>
              <a:t>+/- 3 mm range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 1+1 piezo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 Cold </a:t>
            </a:r>
            <a:r>
              <a:rPr lang="fr-FR" dirty="0" err="1" smtClean="0"/>
              <a:t>motor</a:t>
            </a:r>
            <a:r>
              <a:rPr lang="fr-FR" dirty="0" smtClean="0"/>
              <a:t> and </a:t>
            </a:r>
            <a:r>
              <a:rPr lang="fr-FR" dirty="0" err="1" smtClean="0"/>
              <a:t>planetary</a:t>
            </a:r>
            <a:r>
              <a:rPr lang="fr-FR" dirty="0" smtClean="0"/>
              <a:t> </a:t>
            </a:r>
            <a:r>
              <a:rPr lang="fr-FR" dirty="0" err="1" smtClean="0"/>
              <a:t>gearbox</a:t>
            </a:r>
            <a:r>
              <a:rPr lang="fr-FR" dirty="0" smtClean="0"/>
              <a:t> (1/100e)</a:t>
            </a:r>
          </a:p>
          <a:p>
            <a:pPr>
              <a:buFont typeface="Wingdings" pitchFamily="2" charset="2"/>
              <a:buChar char="§"/>
            </a:pPr>
            <a:r>
              <a:rPr lang="fr-FR" dirty="0" smtClean="0"/>
              <a:t> Piezo support has a </a:t>
            </a:r>
            <a:r>
              <a:rPr lang="fr-FR" dirty="0" err="1" smtClean="0"/>
              <a:t>stiffness</a:t>
            </a:r>
            <a:r>
              <a:rPr lang="fr-FR" dirty="0" smtClean="0"/>
              <a:t> 10 times </a:t>
            </a:r>
            <a:r>
              <a:rPr lang="fr-FR" dirty="0" err="1" smtClean="0"/>
              <a:t>higher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the </a:t>
            </a:r>
            <a:r>
              <a:rPr lang="fr-FR" dirty="0" err="1" smtClean="0"/>
              <a:t>cavity</a:t>
            </a:r>
            <a:r>
              <a:rPr lang="fr-FR" dirty="0" smtClean="0"/>
              <a:t> </a:t>
            </a:r>
            <a:r>
              <a:rPr lang="fr-FR" dirty="0" smtClean="0">
                <a:sym typeface="Wingdings"/>
              </a:rPr>
              <a:t> piezo </a:t>
            </a:r>
            <a:r>
              <a:rPr lang="fr-FR" dirty="0" err="1" smtClean="0">
                <a:sym typeface="Wingdings"/>
              </a:rPr>
              <a:t>preload</a:t>
            </a:r>
            <a:r>
              <a:rPr lang="fr-FR" dirty="0" smtClean="0">
                <a:sym typeface="Wingdings"/>
              </a:rPr>
              <a:t>  </a:t>
            </a:r>
            <a:r>
              <a:rPr lang="fr-FR" dirty="0" err="1" smtClean="0">
                <a:sym typeface="Wingdings"/>
              </a:rPr>
              <a:t>at</a:t>
            </a:r>
            <a:r>
              <a:rPr lang="fr-FR" dirty="0" smtClean="0">
                <a:sym typeface="Wingdings"/>
              </a:rPr>
              <a:t> 2K </a:t>
            </a:r>
            <a:r>
              <a:rPr lang="fr-FR" dirty="0" err="1" smtClean="0">
                <a:sym typeface="Wingdings"/>
              </a:rPr>
              <a:t>is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independant</a:t>
            </a:r>
            <a:r>
              <a:rPr lang="fr-FR" dirty="0" smtClean="0">
                <a:sym typeface="Wingdings"/>
              </a:rPr>
              <a:t> of the </a:t>
            </a:r>
            <a:r>
              <a:rPr lang="fr-FR" dirty="0" err="1" smtClean="0">
                <a:sym typeface="Wingdings"/>
              </a:rPr>
              <a:t>cavity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springback</a:t>
            </a:r>
            <a:r>
              <a:rPr lang="fr-FR" dirty="0" smtClean="0">
                <a:sym typeface="Wingdings"/>
              </a:rPr>
              <a:t> force</a:t>
            </a:r>
            <a:endParaRPr lang="fr-FR" dirty="0"/>
          </a:p>
        </p:txBody>
      </p:sp>
      <p:sp>
        <p:nvSpPr>
          <p:cNvPr id="12" name="TextBox 4"/>
          <p:cNvSpPr txBox="1"/>
          <p:nvPr/>
        </p:nvSpPr>
        <p:spPr>
          <a:xfrm>
            <a:off x="5292080" y="4005064"/>
            <a:ext cx="3454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Type V for SPL beta = 1 5-cell prototype</a:t>
            </a:r>
            <a:endParaRPr lang="en-US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7452320" y="6021288"/>
            <a:ext cx="115212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G. </a:t>
            </a:r>
            <a:r>
              <a:rPr lang="fr-FR" sz="1400" b="1" dirty="0" err="1" smtClean="0"/>
              <a:t>Devanz</a:t>
            </a:r>
            <a:endParaRPr lang="en-US" sz="1400" b="1" dirty="0"/>
          </a:p>
        </p:txBody>
      </p:sp>
      <p:pic>
        <p:nvPicPr>
          <p:cNvPr id="14" name="Picture 2" descr="C:\D\Projets\ESS\CALHI\Project3&amp;8\images\package cavité ESS mediu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 bwMode="auto">
          <a:xfrm>
            <a:off x="31457" y="1916832"/>
            <a:ext cx="402466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90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192688" cy="1143000"/>
          </a:xfrm>
        </p:spPr>
        <p:txBody>
          <a:bodyPr/>
          <a:lstStyle/>
          <a:p>
            <a:pPr algn="ctr"/>
            <a:r>
              <a:rPr lang="fr-FR" dirty="0" err="1" smtClean="0"/>
              <a:t>Heat</a:t>
            </a:r>
            <a:r>
              <a:rPr lang="fr-FR" dirty="0" smtClean="0"/>
              <a:t> </a:t>
            </a:r>
            <a:r>
              <a:rPr lang="fr-FR" dirty="0" err="1" smtClean="0"/>
              <a:t>loads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36</a:t>
            </a:fld>
            <a:endParaRPr lang="sv-S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437387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979712" y="1484784"/>
            <a:ext cx="1472967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Values in Watts</a:t>
            </a:r>
          </a:p>
        </p:txBody>
      </p:sp>
    </p:spTree>
    <p:extLst>
      <p:ext uri="{BB962C8B-B14F-4D97-AF65-F5344CB8AC3E}">
        <p14:creationId xmlns:p14="http://schemas.microsoft.com/office/powerpoint/2010/main" val="36069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166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800" b="1" dirty="0" err="1" smtClean="0">
                <a:solidFill>
                  <a:srgbClr val="FFFFFF">
                    <a:lumMod val="50000"/>
                  </a:srgbClr>
                </a:solidFill>
              </a:rPr>
              <a:t>Helium</a:t>
            </a:r>
            <a:r>
              <a:rPr lang="fr-FR" sz="2800" b="1" dirty="0" smtClean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fr-FR" sz="2800" b="1" dirty="0" err="1" smtClean="0">
                <a:solidFill>
                  <a:srgbClr val="FFFFFF">
                    <a:lumMod val="50000"/>
                  </a:srgbClr>
                </a:solidFill>
              </a:rPr>
              <a:t>cooling</a:t>
            </a:r>
            <a:r>
              <a:rPr lang="fr-FR" sz="2800" b="1" dirty="0" smtClean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fr-FR" sz="2800" b="1" dirty="0" err="1" smtClean="0">
                <a:solidFill>
                  <a:srgbClr val="FFFFFF">
                    <a:lumMod val="50000"/>
                  </a:srgbClr>
                </a:solidFill>
              </a:rPr>
              <a:t>scheme</a:t>
            </a:r>
            <a:r>
              <a:rPr lang="fr-FR" sz="2800" b="1" dirty="0" smtClean="0">
                <a:solidFill>
                  <a:srgbClr val="FFFFFF">
                    <a:lumMod val="50000"/>
                  </a:srgbClr>
                </a:solidFill>
              </a:rPr>
              <a:t> of the CM</a:t>
            </a:r>
            <a:endParaRPr lang="en-US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67544" y="1124744"/>
            <a:ext cx="648072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tx1"/>
                </a:solidFill>
              </a:rPr>
              <a:t>Special</a:t>
            </a:r>
            <a:r>
              <a:rPr lang="fr-FR" dirty="0" smtClean="0">
                <a:solidFill>
                  <a:schemeClr val="tx1"/>
                </a:solidFill>
              </a:rPr>
              <a:t> boxes </a:t>
            </a:r>
            <a:r>
              <a:rPr lang="fr-FR" dirty="0" err="1" smtClean="0">
                <a:solidFill>
                  <a:schemeClr val="tx1"/>
                </a:solidFill>
              </a:rPr>
              <a:t>allowing</a:t>
            </a:r>
            <a:r>
              <a:rPr lang="fr-FR" dirty="0" smtClean="0">
                <a:solidFill>
                  <a:schemeClr val="tx1"/>
                </a:solidFill>
              </a:rPr>
              <a:t> the axial </a:t>
            </a:r>
            <a:r>
              <a:rPr lang="fr-FR" dirty="0" err="1" smtClean="0">
                <a:solidFill>
                  <a:schemeClr val="tx1"/>
                </a:solidFill>
              </a:rPr>
              <a:t>moving</a:t>
            </a:r>
            <a:r>
              <a:rPr lang="fr-FR" dirty="0" smtClean="0">
                <a:solidFill>
                  <a:schemeClr val="tx1"/>
                </a:solidFill>
              </a:rPr>
              <a:t> and the </a:t>
            </a:r>
            <a:r>
              <a:rPr lang="fr-FR" dirty="0" err="1" smtClean="0">
                <a:solidFill>
                  <a:schemeClr val="tx1"/>
                </a:solidFill>
              </a:rPr>
              <a:t>thermalization</a:t>
            </a:r>
            <a:r>
              <a:rPr lang="fr-FR" dirty="0" smtClean="0">
                <a:solidFill>
                  <a:schemeClr val="tx1"/>
                </a:solidFill>
              </a:rPr>
              <a:t> of the thermal </a:t>
            </a:r>
            <a:r>
              <a:rPr lang="fr-FR" dirty="0" err="1" smtClean="0">
                <a:solidFill>
                  <a:schemeClr val="tx1"/>
                </a:solidFill>
              </a:rPr>
              <a:t>shield</a:t>
            </a:r>
            <a:endParaRPr lang="en-US" dirty="0" smtClean="0">
              <a:solidFill>
                <a:schemeClr val="tx1"/>
              </a:solidFill>
            </a:endParaRPr>
          </a:p>
          <a:p>
            <a:pPr marL="285750" lvl="0" indent="-285750" algn="just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tx1"/>
              </a:solidFill>
            </a:endParaRPr>
          </a:p>
          <a:p>
            <a:pPr marL="285750" lvl="0" indent="-285750" algn="just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pPr marL="285750" lvl="0" indent="-285750" algn="just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25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0" b="260"/>
          <a:stretch>
            <a:fillRect/>
          </a:stretch>
        </p:blipFill>
        <p:spPr>
          <a:xfrm>
            <a:off x="-91813" y="750627"/>
            <a:ext cx="9379864" cy="622067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667534" y="820724"/>
            <a:ext cx="4312693" cy="22878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sz="1400" dirty="0" smtClean="0"/>
              <a:t>Vacuum </a:t>
            </a:r>
            <a:r>
              <a:rPr lang="fr-FR" sz="1400" dirty="0" err="1" smtClean="0"/>
              <a:t>pumping</a:t>
            </a:r>
            <a:endParaRPr lang="fr-FR" sz="1400" dirty="0" smtClean="0"/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sz="1400" dirty="0" err="1" smtClean="0"/>
              <a:t>Cavity</a:t>
            </a:r>
            <a:r>
              <a:rPr lang="fr-FR" sz="1400" dirty="0" smtClean="0"/>
              <a:t> tank </a:t>
            </a:r>
            <a:r>
              <a:rPr lang="fr-FR" sz="1400" dirty="0" err="1" smtClean="0"/>
              <a:t>filling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LHe</a:t>
            </a:r>
            <a:r>
              <a:rPr lang="fr-FR" sz="1400" dirty="0" smtClean="0"/>
              <a:t> at 4,5 K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sz="1400" dirty="0" err="1" smtClean="0"/>
              <a:t>Pumping</a:t>
            </a:r>
            <a:r>
              <a:rPr lang="fr-FR" sz="1400" dirty="0" smtClean="0"/>
              <a:t> to </a:t>
            </a:r>
            <a:r>
              <a:rPr lang="fr-FR" sz="1400" dirty="0" err="1" smtClean="0"/>
              <a:t>produce</a:t>
            </a:r>
            <a:r>
              <a:rPr lang="fr-FR" sz="1400" dirty="0" smtClean="0"/>
              <a:t> </a:t>
            </a:r>
            <a:r>
              <a:rPr lang="fr-FR" sz="1400" dirty="0" err="1" smtClean="0"/>
              <a:t>Superfluid</a:t>
            </a:r>
            <a:r>
              <a:rPr lang="fr-FR" sz="1400" dirty="0" smtClean="0"/>
              <a:t> He at 2 K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sz="1400" dirty="0" smtClean="0"/>
              <a:t>Thermal </a:t>
            </a:r>
            <a:r>
              <a:rPr lang="fr-FR" sz="1400" dirty="0" err="1" smtClean="0"/>
              <a:t>shield</a:t>
            </a:r>
            <a:r>
              <a:rPr lang="fr-FR" sz="1400" dirty="0" smtClean="0"/>
              <a:t> </a:t>
            </a:r>
            <a:r>
              <a:rPr lang="fr-FR" sz="1400" dirty="0" err="1" smtClean="0"/>
              <a:t>cooling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</a:t>
            </a:r>
            <a:r>
              <a:rPr lang="fr-FR" sz="1400" dirty="0" err="1" smtClean="0"/>
              <a:t>LHe</a:t>
            </a:r>
            <a:r>
              <a:rPr lang="fr-FR" sz="1400" dirty="0" smtClean="0"/>
              <a:t> at 40 K</a:t>
            </a: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sz="1400" dirty="0" smtClean="0"/>
              <a:t>Power coupler </a:t>
            </a:r>
            <a:r>
              <a:rPr lang="fr-FR" sz="1400" dirty="0" err="1" smtClean="0"/>
              <a:t>cooling</a:t>
            </a:r>
            <a:r>
              <a:rPr lang="fr-FR" sz="1400" dirty="0" smtClean="0"/>
              <a:t> (</a:t>
            </a:r>
            <a:r>
              <a:rPr lang="fr-FR" sz="1400" dirty="0" err="1" smtClean="0"/>
              <a:t>outer</a:t>
            </a:r>
            <a:r>
              <a:rPr lang="fr-FR" sz="1400" dirty="0" smtClean="0"/>
              <a:t> </a:t>
            </a:r>
            <a:r>
              <a:rPr lang="fr-FR" sz="1400" dirty="0" err="1" smtClean="0"/>
              <a:t>conductor</a:t>
            </a:r>
            <a:r>
              <a:rPr lang="fr-FR" sz="1400" dirty="0" smtClean="0"/>
              <a:t>) </a:t>
            </a:r>
            <a:r>
              <a:rPr lang="fr-FR" sz="1400" dirty="0" err="1" smtClean="0"/>
              <a:t>with</a:t>
            </a:r>
            <a:r>
              <a:rPr lang="fr-FR" sz="1400" dirty="0" smtClean="0"/>
              <a:t> He at 4.5 K – 3 bar (</a:t>
            </a:r>
            <a:r>
              <a:rPr lang="fr-FR" sz="1400" dirty="0" err="1" smtClean="0"/>
              <a:t>supercritical</a:t>
            </a:r>
            <a:r>
              <a:rPr lang="fr-FR" sz="1400" dirty="0" smtClean="0"/>
              <a:t> </a:t>
            </a:r>
            <a:r>
              <a:rPr lang="fr-FR" sz="1400" dirty="0" err="1" smtClean="0"/>
              <a:t>fluid</a:t>
            </a:r>
            <a:r>
              <a:rPr lang="fr-FR" sz="1400" dirty="0" smtClean="0"/>
              <a:t>) </a:t>
            </a:r>
            <a:r>
              <a:rPr lang="fr-FR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→ </a:t>
            </a:r>
            <a:r>
              <a:rPr lang="fr-FR" sz="1400" dirty="0" smtClean="0">
                <a:solidFill>
                  <a:srgbClr val="FF0000"/>
                </a:solidFill>
                <a:latin typeface="Gill Sans"/>
                <a:cs typeface="Times New Roman"/>
              </a:rPr>
              <a:t>not possible at CEA, </a:t>
            </a:r>
            <a:r>
              <a:rPr lang="fr-FR" sz="1400" dirty="0" err="1" smtClean="0">
                <a:solidFill>
                  <a:srgbClr val="FF0000"/>
                </a:solidFill>
                <a:latin typeface="Gill Sans"/>
                <a:cs typeface="Times New Roman"/>
              </a:rPr>
              <a:t>cryogenic</a:t>
            </a:r>
            <a:r>
              <a:rPr lang="fr-FR" sz="1400" dirty="0" smtClean="0">
                <a:solidFill>
                  <a:srgbClr val="FF0000"/>
                </a:solidFill>
                <a:latin typeface="Gill Sans"/>
                <a:cs typeface="Times New Roman"/>
              </a:rPr>
              <a:t> adaptation to </a:t>
            </a:r>
            <a:r>
              <a:rPr lang="fr-FR" sz="1400" dirty="0" err="1" smtClean="0">
                <a:solidFill>
                  <a:srgbClr val="FF0000"/>
                </a:solidFill>
                <a:latin typeface="Gill Sans"/>
                <a:cs typeface="Times New Roman"/>
              </a:rPr>
              <a:t>be</a:t>
            </a:r>
            <a:r>
              <a:rPr lang="fr-FR" sz="1400" dirty="0" smtClean="0">
                <a:solidFill>
                  <a:srgbClr val="FF0000"/>
                </a:solidFill>
                <a:latin typeface="Gill Sans"/>
                <a:cs typeface="Times New Roman"/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  <a:latin typeface="Gill Sans"/>
                <a:cs typeface="Times New Roman"/>
              </a:rPr>
              <a:t>performed</a:t>
            </a:r>
            <a:endParaRPr lang="fr-FR" sz="1400" dirty="0" smtClean="0">
              <a:solidFill>
                <a:srgbClr val="FF0000"/>
              </a:solidFill>
              <a:latin typeface="Gill Sans"/>
              <a:cs typeface="Times New Roman"/>
            </a:endParaRPr>
          </a:p>
          <a:p>
            <a:pPr marL="171450" indent="-1714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sz="1400" dirty="0" smtClean="0">
                <a:solidFill>
                  <a:schemeClr val="tx1"/>
                </a:solidFill>
                <a:latin typeface="Gill Sans"/>
                <a:cs typeface="Times New Roman"/>
              </a:rPr>
              <a:t>Power coupler </a:t>
            </a:r>
            <a:r>
              <a:rPr lang="fr-FR" sz="1400" dirty="0" err="1" smtClean="0">
                <a:solidFill>
                  <a:schemeClr val="tx1"/>
                </a:solidFill>
                <a:latin typeface="Gill Sans"/>
                <a:cs typeface="Times New Roman"/>
              </a:rPr>
              <a:t>cooling</a:t>
            </a:r>
            <a:r>
              <a:rPr lang="fr-FR" sz="1400" dirty="0" smtClean="0">
                <a:solidFill>
                  <a:schemeClr val="tx1"/>
                </a:solidFill>
                <a:latin typeface="Gill Sans"/>
                <a:cs typeface="Times New Roman"/>
              </a:rPr>
              <a:t> (</a:t>
            </a:r>
            <a:r>
              <a:rPr lang="fr-FR" sz="1400" dirty="0" err="1" smtClean="0">
                <a:solidFill>
                  <a:schemeClr val="tx1"/>
                </a:solidFill>
                <a:latin typeface="Gill Sans"/>
                <a:cs typeface="Times New Roman"/>
              </a:rPr>
              <a:t>window</a:t>
            </a:r>
            <a:r>
              <a:rPr lang="fr-FR" sz="1400" dirty="0" smtClean="0">
                <a:solidFill>
                  <a:schemeClr val="tx1"/>
                </a:solidFill>
                <a:latin typeface="Gill Sans"/>
                <a:cs typeface="Times New Roman"/>
              </a:rPr>
              <a:t> and </a:t>
            </a:r>
            <a:r>
              <a:rPr lang="fr-FR" sz="1400" dirty="0" err="1" smtClean="0">
                <a:solidFill>
                  <a:schemeClr val="tx1"/>
                </a:solidFill>
                <a:latin typeface="Gill Sans"/>
                <a:cs typeface="Times New Roman"/>
              </a:rPr>
              <a:t>inner</a:t>
            </a:r>
            <a:r>
              <a:rPr lang="fr-FR" sz="1400" dirty="0" smtClean="0">
                <a:solidFill>
                  <a:schemeClr val="tx1"/>
                </a:solidFill>
                <a:latin typeface="Gill Sans"/>
                <a:cs typeface="Times New Roman"/>
              </a:rPr>
              <a:t> </a:t>
            </a:r>
            <a:r>
              <a:rPr lang="fr-FR" sz="1400" dirty="0" err="1" smtClean="0">
                <a:solidFill>
                  <a:schemeClr val="tx1"/>
                </a:solidFill>
                <a:latin typeface="Gill Sans"/>
                <a:cs typeface="Times New Roman"/>
              </a:rPr>
              <a:t>conductor</a:t>
            </a:r>
            <a:r>
              <a:rPr lang="fr-FR" sz="1400" dirty="0" smtClean="0">
                <a:solidFill>
                  <a:schemeClr val="tx1"/>
                </a:solidFill>
                <a:latin typeface="Gill Sans"/>
                <a:cs typeface="Times New Roman"/>
              </a:rPr>
              <a:t>) </a:t>
            </a:r>
            <a:r>
              <a:rPr lang="fr-FR" sz="1400" dirty="0" err="1" smtClean="0">
                <a:solidFill>
                  <a:schemeClr val="tx1"/>
                </a:solidFill>
                <a:latin typeface="Gill Sans"/>
                <a:cs typeface="Times New Roman"/>
              </a:rPr>
              <a:t>with</a:t>
            </a:r>
            <a:r>
              <a:rPr lang="fr-FR" sz="1400" dirty="0" smtClean="0">
                <a:solidFill>
                  <a:schemeClr val="tx1"/>
                </a:solidFill>
                <a:latin typeface="Gill Sans"/>
                <a:cs typeface="Times New Roman"/>
              </a:rPr>
              <a:t> water</a:t>
            </a:r>
            <a:endParaRPr lang="en-US" sz="1400" dirty="0">
              <a:solidFill>
                <a:schemeClr val="tx1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56260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5976664" cy="1143000"/>
          </a:xfrm>
        </p:spPr>
        <p:txBody>
          <a:bodyPr/>
          <a:lstStyle/>
          <a:p>
            <a:pPr algn="ctr"/>
            <a:r>
              <a:rPr lang="en-US" dirty="0"/>
              <a:t>Pressure vessels European </a:t>
            </a:r>
            <a:r>
              <a:rPr lang="en-US" dirty="0" smtClean="0"/>
              <a:t>rules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59832" y="6504468"/>
            <a:ext cx="2895600" cy="365125"/>
          </a:xfrm>
        </p:spPr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38</a:t>
            </a:fld>
            <a:endParaRPr lang="sv-SE"/>
          </a:p>
        </p:txBody>
      </p:sp>
      <p:pic>
        <p:nvPicPr>
          <p:cNvPr id="7" name="Imag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3318" b="15019"/>
          <a:stretch/>
        </p:blipFill>
        <p:spPr bwMode="auto">
          <a:xfrm>
            <a:off x="333800" y="1196752"/>
            <a:ext cx="405245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1043" b="15416"/>
          <a:stretch/>
        </p:blipFill>
        <p:spPr bwMode="auto">
          <a:xfrm>
            <a:off x="4798296" y="1196752"/>
            <a:ext cx="4082627" cy="395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278016" y="1639253"/>
            <a:ext cx="1379230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2000" b="1" dirty="0" smtClean="0"/>
              <a:t>Vessels</a:t>
            </a:r>
            <a:endParaRPr lang="en-GB" sz="20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7678616" y="1711695"/>
            <a:ext cx="1152128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2000" b="1" dirty="0" smtClean="0"/>
              <a:t>Pipes</a:t>
            </a:r>
            <a:endParaRPr lang="en-GB" sz="2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33800" y="5213213"/>
            <a:ext cx="2448272" cy="1169551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PS&lt;0,5bar:</a:t>
            </a:r>
          </a:p>
          <a:p>
            <a:r>
              <a:rPr lang="en-GB" sz="1400" dirty="0" smtClean="0"/>
              <a:t>The equipment is not on the scope of the 97/23/CE directive</a:t>
            </a:r>
          </a:p>
          <a:p>
            <a:endParaRPr lang="en-GB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968459" y="5244277"/>
            <a:ext cx="2933877" cy="95410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Article 3.3</a:t>
            </a:r>
          </a:p>
          <a:p>
            <a:r>
              <a:rPr lang="en-GB" sz="1400" dirty="0" smtClean="0"/>
              <a:t>The equipment must be designed and manufactured according  to workmanlike way</a:t>
            </a:r>
            <a:endParaRPr lang="en-GB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090671" y="5244277"/>
            <a:ext cx="2304256" cy="11695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Category I</a:t>
            </a:r>
          </a:p>
          <a:p>
            <a:r>
              <a:rPr lang="en-GB" sz="1400" dirty="0" smtClean="0"/>
              <a:t>The manufacturing must be more documented, especially with internal production control </a:t>
            </a:r>
            <a:endParaRPr lang="en-GB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93840" y="4437112"/>
            <a:ext cx="3240360" cy="432048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ZoneTexte 14"/>
          <p:cNvSpPr txBox="1"/>
          <p:nvPr/>
        </p:nvSpPr>
        <p:spPr>
          <a:xfrm>
            <a:off x="5158336" y="4509120"/>
            <a:ext cx="3240360" cy="432048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16" name="Groupe 15"/>
          <p:cNvGrpSpPr/>
          <p:nvPr/>
        </p:nvGrpSpPr>
        <p:grpSpPr>
          <a:xfrm>
            <a:off x="703365" y="3592066"/>
            <a:ext cx="1693461" cy="799162"/>
            <a:chOff x="765101" y="3232026"/>
            <a:chExt cx="1693461" cy="799162"/>
          </a:xfrm>
        </p:grpSpPr>
        <p:sp>
          <p:nvSpPr>
            <p:cNvPr id="17" name="ZoneTexte 16"/>
            <p:cNvSpPr txBox="1"/>
            <p:nvPr/>
          </p:nvSpPr>
          <p:spPr>
            <a:xfrm>
              <a:off x="765101" y="3232026"/>
              <a:ext cx="1080120" cy="792088"/>
            </a:xfrm>
            <a:prstGeom prst="rect">
              <a:avLst/>
            </a:prstGeom>
            <a:solidFill>
              <a:srgbClr val="FFFF66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18" name="Triangle rectangle 17"/>
            <p:cNvSpPr/>
            <p:nvPr/>
          </p:nvSpPr>
          <p:spPr bwMode="auto">
            <a:xfrm>
              <a:off x="1847850" y="3248025"/>
              <a:ext cx="610712" cy="783163"/>
            </a:xfrm>
            <a:prstGeom prst="rtTriangle">
              <a:avLst/>
            </a:prstGeom>
            <a:solidFill>
              <a:srgbClr val="FFFF00">
                <a:alpha val="63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5151540" y="3668266"/>
            <a:ext cx="2413840" cy="792088"/>
            <a:chOff x="5213276" y="3308226"/>
            <a:chExt cx="2413840" cy="792088"/>
          </a:xfrm>
        </p:grpSpPr>
        <p:sp>
          <p:nvSpPr>
            <p:cNvPr id="20" name="ZoneTexte 19"/>
            <p:cNvSpPr txBox="1"/>
            <p:nvPr/>
          </p:nvSpPr>
          <p:spPr>
            <a:xfrm>
              <a:off x="5213276" y="3308226"/>
              <a:ext cx="1816174" cy="792088"/>
            </a:xfrm>
            <a:prstGeom prst="rect">
              <a:avLst/>
            </a:prstGeom>
            <a:solidFill>
              <a:srgbClr val="FFFF66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21" name="Triangle rectangle 20"/>
            <p:cNvSpPr/>
            <p:nvPr/>
          </p:nvSpPr>
          <p:spPr bwMode="auto">
            <a:xfrm>
              <a:off x="7027041" y="3342015"/>
              <a:ext cx="600075" cy="752475"/>
            </a:xfrm>
            <a:prstGeom prst="rtTriangle">
              <a:avLst/>
            </a:prstGeom>
            <a:solidFill>
              <a:srgbClr val="FFFF00">
                <a:alpha val="63000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 rot="3000000">
            <a:off x="1041063" y="3525620"/>
            <a:ext cx="1936822" cy="167999"/>
          </a:xfrm>
          <a:prstGeom prst="rect">
            <a:avLst/>
          </a:prstGeom>
          <a:solidFill>
            <a:schemeClr val="tx2">
              <a:lumMod val="20000"/>
              <a:lumOff val="8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3" name="ZoneTexte 22"/>
          <p:cNvSpPr txBox="1"/>
          <p:nvPr/>
        </p:nvSpPr>
        <p:spPr>
          <a:xfrm rot="3120000">
            <a:off x="6660462" y="3822881"/>
            <a:ext cx="1356194" cy="154098"/>
          </a:xfrm>
          <a:prstGeom prst="rect">
            <a:avLst/>
          </a:prstGeom>
          <a:solidFill>
            <a:schemeClr val="tx2">
              <a:lumMod val="20000"/>
              <a:lumOff val="8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" name="ZoneTexte 23"/>
          <p:cNvSpPr txBox="1"/>
          <p:nvPr/>
        </p:nvSpPr>
        <p:spPr>
          <a:xfrm>
            <a:off x="2411760" y="6309320"/>
            <a:ext cx="4135275" cy="338554"/>
          </a:xfrm>
          <a:prstGeom prst="rect">
            <a:avLst/>
          </a:prstGeom>
          <a:solidFill>
            <a:srgbClr val="FF0000">
              <a:alpha val="48000"/>
            </a:srgb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fr-FR" sz="1600" dirty="0" smtClean="0"/>
              <a:t>Objective: </a:t>
            </a:r>
            <a:r>
              <a:rPr lang="fr-FR" sz="1600" dirty="0" err="1" smtClean="0"/>
              <a:t>stay</a:t>
            </a:r>
            <a:r>
              <a:rPr lang="fr-FR" sz="1600" dirty="0" smtClean="0"/>
              <a:t> </a:t>
            </a:r>
            <a:r>
              <a:rPr lang="fr-FR" sz="1600" dirty="0" err="1" smtClean="0"/>
              <a:t>within</a:t>
            </a:r>
            <a:r>
              <a:rPr lang="fr-FR" sz="1600" dirty="0" smtClean="0"/>
              <a:t> « Article 3.3 » area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33798" y="3935992"/>
            <a:ext cx="2467723" cy="1262660"/>
            <a:chOff x="95534" y="3575952"/>
            <a:chExt cx="2467723" cy="1262660"/>
          </a:xfrm>
        </p:grpSpPr>
        <p:sp>
          <p:nvSpPr>
            <p:cNvPr id="26" name="ZoneTexte 25"/>
            <p:cNvSpPr txBox="1"/>
            <p:nvPr/>
          </p:nvSpPr>
          <p:spPr>
            <a:xfrm>
              <a:off x="2203217" y="4653946"/>
              <a:ext cx="3600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</a:rPr>
                <a:t>50 L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grpSp>
          <p:nvGrpSpPr>
            <p:cNvPr id="27" name="Groupe 26"/>
            <p:cNvGrpSpPr/>
            <p:nvPr/>
          </p:nvGrpSpPr>
          <p:grpSpPr>
            <a:xfrm>
              <a:off x="95534" y="3575952"/>
              <a:ext cx="2271995" cy="1036991"/>
              <a:chOff x="95534" y="3575952"/>
              <a:chExt cx="2271995" cy="1036991"/>
            </a:xfrm>
          </p:grpSpPr>
          <p:sp>
            <p:nvSpPr>
              <p:cNvPr id="28" name="ZoneTexte 27"/>
              <p:cNvSpPr txBox="1"/>
              <p:nvPr/>
            </p:nvSpPr>
            <p:spPr>
              <a:xfrm>
                <a:off x="849455" y="3575952"/>
                <a:ext cx="129614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>
                    <a:solidFill>
                      <a:srgbClr val="FF0000"/>
                    </a:solidFill>
                  </a:rPr>
                  <a:t>Elliptical cavity</a:t>
                </a:r>
                <a:endParaRPr lang="en-GB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9" name="Connecteur droit 28"/>
              <p:cNvCxnSpPr/>
              <p:nvPr/>
            </p:nvCxnSpPr>
            <p:spPr>
              <a:xfrm>
                <a:off x="545910" y="3862316"/>
                <a:ext cx="1821619" cy="834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/>
              <p:cNvCxnSpPr/>
              <p:nvPr/>
            </p:nvCxnSpPr>
            <p:spPr>
              <a:xfrm flipV="1">
                <a:off x="2361063" y="3869041"/>
                <a:ext cx="6466" cy="74390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ZoneTexte 30"/>
              <p:cNvSpPr txBox="1"/>
              <p:nvPr/>
            </p:nvSpPr>
            <p:spPr>
              <a:xfrm>
                <a:off x="95534" y="3760950"/>
                <a:ext cx="571894" cy="2923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b="1" dirty="0" smtClean="0">
                    <a:solidFill>
                      <a:srgbClr val="FF0000"/>
                    </a:solidFill>
                  </a:rPr>
                  <a:t>1 bar</a:t>
                </a:r>
                <a:endParaRPr lang="en-GB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32" name="ZoneTexte 31"/>
          <p:cNvSpPr txBox="1"/>
          <p:nvPr/>
        </p:nvSpPr>
        <p:spPr>
          <a:xfrm>
            <a:off x="755576" y="1268760"/>
            <a:ext cx="1472967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/>
              <a:t>Relative pressure</a:t>
            </a:r>
          </a:p>
        </p:txBody>
      </p:sp>
    </p:spTree>
    <p:extLst>
      <p:ext uri="{BB962C8B-B14F-4D97-AF65-F5344CB8AC3E}">
        <p14:creationId xmlns:p14="http://schemas.microsoft.com/office/powerpoint/2010/main" val="349307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22" grpId="0" animBg="1"/>
      <p:bldP spid="2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192688" cy="1143000"/>
          </a:xfrm>
        </p:spPr>
        <p:txBody>
          <a:bodyPr/>
          <a:lstStyle/>
          <a:p>
            <a:pPr algn="ctr"/>
            <a:r>
              <a:rPr lang="fr-FR" dirty="0" err="1" smtClean="0"/>
              <a:t>Helium</a:t>
            </a:r>
            <a:r>
              <a:rPr lang="fr-FR" dirty="0" smtClean="0"/>
              <a:t> pressure relief </a:t>
            </a:r>
            <a:r>
              <a:rPr lang="fr-FR" dirty="0" err="1" smtClean="0"/>
              <a:t>devices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39</a:t>
            </a:fld>
            <a:endParaRPr lang="sv-SE"/>
          </a:p>
        </p:txBody>
      </p:sp>
      <p:sp>
        <p:nvSpPr>
          <p:cNvPr id="7" name="Rectangle 6"/>
          <p:cNvSpPr/>
          <p:nvPr/>
        </p:nvSpPr>
        <p:spPr>
          <a:xfrm>
            <a:off x="6008040" y="1791420"/>
            <a:ext cx="1731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1" u="sng" cap="all" dirty="0" smtClean="0">
                <a:latin typeface="Calibri" pitchFamily="34" charset="0"/>
              </a:rPr>
              <a:t>Safety devices</a:t>
            </a:r>
            <a:endParaRPr lang="fr-FR" sz="1800" b="1" u="sng" cap="all" dirty="0"/>
          </a:p>
        </p:txBody>
      </p:sp>
      <p:sp>
        <p:nvSpPr>
          <p:cNvPr id="8" name="Rectangle 7"/>
          <p:cNvSpPr/>
          <p:nvPr/>
        </p:nvSpPr>
        <p:spPr>
          <a:xfrm>
            <a:off x="302812" y="3679459"/>
            <a:ext cx="1265011" cy="719034"/>
          </a:xfrm>
          <a:prstGeom prst="rect">
            <a:avLst/>
          </a:prstGeom>
          <a:solidFill>
            <a:srgbClr val="FFFF00"/>
          </a:solidFill>
        </p:spPr>
        <p:txBody>
          <a:bodyPr wrap="square" lIns="36000" tIns="36000" rIns="36000" bIns="36000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European rules compliance Article 3.3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6178360" y="6166992"/>
            <a:ext cx="2156092" cy="503590"/>
          </a:xfrm>
          <a:prstGeom prst="rect">
            <a:avLst/>
          </a:prstGeom>
          <a:solidFill>
            <a:srgbClr val="FFFF00"/>
          </a:solidFill>
        </p:spPr>
        <p:txBody>
          <a:bodyPr wrap="square" lIns="36000" tIns="36000" rIns="36000" bIns="36000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ESS Helium factory, circuits </a:t>
            </a:r>
          </a:p>
          <a:p>
            <a:r>
              <a:rPr lang="en-GB" sz="1400" b="1" dirty="0" smtClean="0">
                <a:latin typeface="Calibri" pitchFamily="34" charset="0"/>
              </a:rPr>
              <a:t>and operating modes </a:t>
            </a:r>
            <a:endParaRPr lang="fr-FR" sz="1400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1278384" y="3311802"/>
            <a:ext cx="388586" cy="32545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5187416" y="6190907"/>
            <a:ext cx="887092" cy="14225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5300931" y="5810596"/>
            <a:ext cx="797627" cy="3803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886966" y="5771606"/>
            <a:ext cx="412107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/>
          <p:cNvGrpSpPr/>
          <p:nvPr/>
        </p:nvGrpSpPr>
        <p:grpSpPr>
          <a:xfrm>
            <a:off x="1475656" y="1844824"/>
            <a:ext cx="4532383" cy="4447558"/>
            <a:chOff x="1534126" y="1185146"/>
            <a:chExt cx="4910082" cy="4447558"/>
          </a:xfrm>
        </p:grpSpPr>
        <p:cxnSp>
          <p:nvCxnSpPr>
            <p:cNvPr id="15" name="Connecteur droit avec flèche 14"/>
            <p:cNvCxnSpPr/>
            <p:nvPr/>
          </p:nvCxnSpPr>
          <p:spPr>
            <a:xfrm>
              <a:off x="2123728" y="1185146"/>
              <a:ext cx="0" cy="433908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1979712" y="5504485"/>
              <a:ext cx="3528392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2085840" y="5223451"/>
              <a:ext cx="32037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dirty="0" smtClean="0">
                  <a:latin typeface="Calibri" pitchFamily="34" charset="0"/>
                </a:rPr>
                <a:t>Working pressure = nominal pressure</a:t>
              </a:r>
              <a:endParaRPr lang="fr-FR" sz="14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34126" y="5324927"/>
              <a:ext cx="48138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GB" sz="1400" b="1" dirty="0" smtClean="0">
                  <a:latin typeface="Calibri" pitchFamily="34" charset="0"/>
                </a:rPr>
                <a:t>WP</a:t>
              </a:r>
              <a:endParaRPr lang="fr-FR" sz="1400" dirty="0"/>
            </a:p>
          </p:txBody>
        </p:sp>
        <p:cxnSp>
          <p:nvCxnSpPr>
            <p:cNvPr id="19" name="Connecteur droit 18"/>
            <p:cNvCxnSpPr/>
            <p:nvPr/>
          </p:nvCxnSpPr>
          <p:spPr>
            <a:xfrm>
              <a:off x="1979711" y="2581774"/>
              <a:ext cx="3416052" cy="0"/>
            </a:xfrm>
            <a:prstGeom prst="line">
              <a:avLst/>
            </a:prstGeom>
            <a:ln w="19050">
              <a:solidFill>
                <a:srgbClr val="33993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3648893" y="2598510"/>
              <a:ext cx="160886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339933"/>
                  </a:solidFill>
                  <a:latin typeface="Calibri" pitchFamily="34" charset="0"/>
                </a:rPr>
                <a:t>P</a:t>
              </a:r>
              <a:r>
                <a:rPr lang="en-GB" sz="1400" b="1" baseline="-25000" dirty="0">
                  <a:solidFill>
                    <a:srgbClr val="339933"/>
                  </a:solidFill>
                  <a:latin typeface="Calibri" pitchFamily="34" charset="0"/>
                </a:rPr>
                <a:t>SET </a:t>
              </a:r>
              <a:r>
                <a:rPr lang="en-GB" sz="1400" b="1" baseline="-25000" dirty="0" smtClean="0">
                  <a:solidFill>
                    <a:srgbClr val="339933"/>
                  </a:solidFill>
                  <a:latin typeface="Calibri" pitchFamily="34" charset="0"/>
                </a:rPr>
                <a:t>   </a:t>
              </a:r>
              <a:r>
                <a:rPr lang="en-GB" sz="1400" b="1" dirty="0" smtClean="0">
                  <a:solidFill>
                    <a:srgbClr val="339933"/>
                  </a:solidFill>
                  <a:latin typeface="Calibri" pitchFamily="34" charset="0"/>
                </a:rPr>
                <a:t>Set Pressure</a:t>
              </a:r>
              <a:endParaRPr lang="fr-FR" sz="1400" dirty="0">
                <a:solidFill>
                  <a:srgbClr val="339933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619218" y="2418013"/>
              <a:ext cx="3962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GB" sz="1400" b="1" dirty="0" smtClean="0">
                  <a:latin typeface="Calibri" pitchFamily="34" charset="0"/>
                </a:rPr>
                <a:t>PS</a:t>
              </a:r>
              <a:endParaRPr lang="fr-FR" sz="1400" baseline="-25000" dirty="0"/>
            </a:p>
          </p:txBody>
        </p:sp>
        <p:cxnSp>
          <p:nvCxnSpPr>
            <p:cNvPr id="22" name="Connecteur droit 21"/>
            <p:cNvCxnSpPr/>
            <p:nvPr/>
          </p:nvCxnSpPr>
          <p:spPr>
            <a:xfrm>
              <a:off x="2015508" y="1974428"/>
              <a:ext cx="44287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2159361" y="1700808"/>
              <a:ext cx="29468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dirty="0" smtClean="0">
                  <a:latin typeface="Calibri" pitchFamily="34" charset="0"/>
                </a:rPr>
                <a:t>Maximum allowable overpressure</a:t>
              </a:r>
            </a:p>
            <a:p>
              <a:r>
                <a:rPr lang="en-GB" sz="1400" b="1" dirty="0" smtClean="0">
                  <a:latin typeface="Calibri" pitchFamily="34" charset="0"/>
                </a:rPr>
                <a:t>                   PS + 10%</a:t>
              </a:r>
              <a:endParaRPr lang="fr-FR" sz="1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818750" y="2683816"/>
              <a:ext cx="20012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endParaRPr lang="fr-FR" sz="1400" dirty="0">
                <a:solidFill>
                  <a:srgbClr val="339933"/>
                </a:solidFill>
              </a:endParaRPr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>
              <a:off x="5220072" y="1185146"/>
              <a:ext cx="0" cy="433908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/>
          <p:cNvGrpSpPr/>
          <p:nvPr/>
        </p:nvGrpSpPr>
        <p:grpSpPr>
          <a:xfrm>
            <a:off x="5011006" y="3231581"/>
            <a:ext cx="3256977" cy="576063"/>
            <a:chOff x="5364088" y="2571902"/>
            <a:chExt cx="3528392" cy="576063"/>
          </a:xfrm>
        </p:grpSpPr>
        <p:sp>
          <p:nvSpPr>
            <p:cNvPr id="27" name="Rectangle 26"/>
            <p:cNvSpPr/>
            <p:nvPr/>
          </p:nvSpPr>
          <p:spPr>
            <a:xfrm>
              <a:off x="5364088" y="2571902"/>
              <a:ext cx="3528392" cy="576063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95763" y="2684863"/>
              <a:ext cx="14501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cap="all" dirty="0" smtClean="0">
                  <a:latin typeface="Calibri" pitchFamily="34" charset="0"/>
                </a:rPr>
                <a:t>Bursting disk</a:t>
              </a:r>
              <a:endParaRPr lang="fr-FR" sz="1400" cap="all" dirty="0"/>
            </a:p>
          </p:txBody>
        </p:sp>
      </p:grpSp>
      <p:cxnSp>
        <p:nvCxnSpPr>
          <p:cNvPr id="29" name="Connecteur droit avec flèche 28"/>
          <p:cNvCxnSpPr/>
          <p:nvPr/>
        </p:nvCxnSpPr>
        <p:spPr>
          <a:xfrm>
            <a:off x="6008039" y="2655516"/>
            <a:ext cx="0" cy="57606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008040" y="1791420"/>
            <a:ext cx="1731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1" u="sng" cap="all" dirty="0" smtClean="0">
                <a:latin typeface="Calibri" pitchFamily="34" charset="0"/>
              </a:rPr>
              <a:t>Safety devices</a:t>
            </a:r>
            <a:endParaRPr lang="fr-FR" sz="1800" b="1" u="sng" cap="all" dirty="0"/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6016135" y="3798236"/>
            <a:ext cx="0" cy="57606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e 31"/>
          <p:cNvGrpSpPr/>
          <p:nvPr/>
        </p:nvGrpSpPr>
        <p:grpSpPr>
          <a:xfrm>
            <a:off x="1567823" y="4001166"/>
            <a:ext cx="6766629" cy="1517829"/>
            <a:chOff x="1691680" y="3341487"/>
            <a:chExt cx="7272808" cy="1517829"/>
          </a:xfrm>
        </p:grpSpPr>
        <p:sp>
          <p:nvSpPr>
            <p:cNvPr id="33" name="Rectangle 32"/>
            <p:cNvSpPr/>
            <p:nvPr/>
          </p:nvSpPr>
          <p:spPr>
            <a:xfrm>
              <a:off x="5392431" y="3716535"/>
              <a:ext cx="3572057" cy="871591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" name="Connecteur droit 33"/>
            <p:cNvCxnSpPr/>
            <p:nvPr/>
          </p:nvCxnSpPr>
          <p:spPr>
            <a:xfrm>
              <a:off x="5148064" y="4156078"/>
              <a:ext cx="36004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4729400" y="3991742"/>
              <a:ext cx="48792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GB" sz="1400" b="1" dirty="0" smtClean="0">
                  <a:latin typeface="Calibri" pitchFamily="34" charset="0"/>
                </a:rPr>
                <a:t>P</a:t>
              </a:r>
              <a:r>
                <a:rPr lang="en-GB" sz="1400" b="1" baseline="-25000" dirty="0" smtClean="0">
                  <a:latin typeface="Calibri" pitchFamily="34" charset="0"/>
                </a:rPr>
                <a:t>SET</a:t>
              </a:r>
              <a:endParaRPr lang="fr-FR" sz="14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421920" y="3755973"/>
              <a:ext cx="24871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 smtClean="0">
                  <a:solidFill>
                    <a:schemeClr val="accent2"/>
                  </a:solidFill>
                  <a:latin typeface="Calibri" pitchFamily="34" charset="0"/>
                </a:rPr>
                <a:t>P</a:t>
              </a:r>
              <a:r>
                <a:rPr lang="en-GB" sz="1400" b="1" baseline="-25000" dirty="0" smtClean="0">
                  <a:solidFill>
                    <a:schemeClr val="accent2"/>
                  </a:solidFill>
                  <a:latin typeface="Calibri" pitchFamily="34" charset="0"/>
                </a:rPr>
                <a:t>OPENING </a:t>
              </a:r>
              <a:r>
                <a:rPr lang="en-GB" sz="1400" b="1" dirty="0" smtClean="0">
                  <a:solidFill>
                    <a:schemeClr val="accent2"/>
                  </a:solidFill>
                  <a:latin typeface="Calibri" pitchFamily="34" charset="0"/>
                </a:rPr>
                <a:t>= + 5 % P</a:t>
              </a:r>
              <a:r>
                <a:rPr lang="en-GB" sz="1400" b="1" baseline="-25000" dirty="0" smtClean="0">
                  <a:solidFill>
                    <a:schemeClr val="accent2"/>
                  </a:solidFill>
                  <a:latin typeface="Calibri" pitchFamily="34" charset="0"/>
                </a:rPr>
                <a:t>SET</a:t>
              </a:r>
              <a:endParaRPr lang="fr-FR" sz="1400" dirty="0">
                <a:solidFill>
                  <a:schemeClr val="accent2"/>
                </a:solidFill>
              </a:endParaRPr>
            </a:p>
          </p:txBody>
        </p:sp>
        <p:cxnSp>
          <p:nvCxnSpPr>
            <p:cNvPr id="37" name="Connecteur droit 36"/>
            <p:cNvCxnSpPr/>
            <p:nvPr/>
          </p:nvCxnSpPr>
          <p:spPr>
            <a:xfrm flipV="1">
              <a:off x="4926970" y="3940054"/>
              <a:ext cx="437118" cy="249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2133578" y="3341487"/>
              <a:ext cx="2504886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sz="1100" b="1" dirty="0" smtClean="0">
                  <a:solidFill>
                    <a:srgbClr val="0070C0"/>
                  </a:solidFill>
                  <a:latin typeface="Calibri" pitchFamily="34" charset="0"/>
                </a:rPr>
                <a:t>(overpressure when opening)</a:t>
              </a:r>
            </a:p>
            <a:p>
              <a:pPr algn="r"/>
              <a:r>
                <a:rPr lang="en-GB" sz="1400" b="1" dirty="0" smtClean="0">
                  <a:solidFill>
                    <a:srgbClr val="0070C0"/>
                  </a:solidFill>
                  <a:latin typeface="Calibri" pitchFamily="34" charset="0"/>
                </a:rPr>
                <a:t>P</a:t>
              </a:r>
              <a:r>
                <a:rPr lang="en-GB" sz="1400" b="1" baseline="-25000" dirty="0" smtClean="0">
                  <a:solidFill>
                    <a:srgbClr val="0070C0"/>
                  </a:solidFill>
                  <a:latin typeface="Calibri" pitchFamily="34" charset="0"/>
                </a:rPr>
                <a:t>MAX APERTURE </a:t>
              </a:r>
              <a:r>
                <a:rPr lang="en-GB" sz="1400" b="1" dirty="0" smtClean="0">
                  <a:solidFill>
                    <a:srgbClr val="0070C0"/>
                  </a:solidFill>
                  <a:latin typeface="Calibri" pitchFamily="34" charset="0"/>
                </a:rPr>
                <a:t>= + 10 % P</a:t>
              </a:r>
              <a:r>
                <a:rPr lang="en-GB" sz="1400" b="1" baseline="-25000" dirty="0" smtClean="0">
                  <a:solidFill>
                    <a:srgbClr val="0070C0"/>
                  </a:solidFill>
                  <a:latin typeface="Calibri" pitchFamily="34" charset="0"/>
                </a:rPr>
                <a:t>OPENING</a:t>
              </a:r>
              <a:endParaRPr lang="fr-FR" sz="1400" dirty="0">
                <a:solidFill>
                  <a:srgbClr val="0070C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411761" y="4167701"/>
              <a:ext cx="24973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 smtClean="0">
                  <a:solidFill>
                    <a:schemeClr val="accent2"/>
                  </a:solidFill>
                  <a:latin typeface="Calibri" pitchFamily="34" charset="0"/>
                </a:rPr>
                <a:t>P</a:t>
              </a:r>
              <a:r>
                <a:rPr lang="en-GB" sz="1400" b="1" baseline="-25000" dirty="0" smtClean="0">
                  <a:solidFill>
                    <a:schemeClr val="accent2"/>
                  </a:solidFill>
                  <a:latin typeface="Calibri" pitchFamily="34" charset="0"/>
                </a:rPr>
                <a:t>CLOSING </a:t>
              </a:r>
              <a:r>
                <a:rPr lang="en-GB" sz="1400" b="1" dirty="0" smtClean="0">
                  <a:solidFill>
                    <a:schemeClr val="accent2"/>
                  </a:solidFill>
                  <a:latin typeface="Calibri" pitchFamily="34" charset="0"/>
                </a:rPr>
                <a:t>= - 5 % P</a:t>
              </a:r>
              <a:r>
                <a:rPr lang="en-GB" sz="1400" b="1" baseline="-25000" dirty="0" smtClean="0">
                  <a:solidFill>
                    <a:schemeClr val="accent2"/>
                  </a:solidFill>
                  <a:latin typeface="Calibri" pitchFamily="34" charset="0"/>
                </a:rPr>
                <a:t>SET</a:t>
              </a:r>
              <a:endParaRPr lang="fr-FR" sz="1400" dirty="0">
                <a:solidFill>
                  <a:schemeClr val="accent2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691680" y="4382262"/>
              <a:ext cx="2936934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sz="1400" b="1" dirty="0" smtClean="0">
                  <a:solidFill>
                    <a:srgbClr val="0070C0"/>
                  </a:solidFill>
                  <a:latin typeface="Calibri" pitchFamily="34" charset="0"/>
                </a:rPr>
                <a:t>P</a:t>
              </a:r>
              <a:r>
                <a:rPr lang="en-GB" sz="1400" b="1" baseline="-25000" dirty="0" smtClean="0">
                  <a:solidFill>
                    <a:srgbClr val="0070C0"/>
                  </a:solidFill>
                  <a:latin typeface="Calibri" pitchFamily="34" charset="0"/>
                </a:rPr>
                <a:t>MIN CLOSING </a:t>
              </a:r>
              <a:r>
                <a:rPr lang="en-GB" sz="1400" b="1" dirty="0" smtClean="0">
                  <a:solidFill>
                    <a:srgbClr val="0070C0"/>
                  </a:solidFill>
                  <a:latin typeface="Calibri" pitchFamily="34" charset="0"/>
                </a:rPr>
                <a:t>= - 10 % P</a:t>
              </a:r>
              <a:r>
                <a:rPr lang="en-GB" sz="1400" b="1" baseline="-25000" dirty="0" smtClean="0">
                  <a:solidFill>
                    <a:srgbClr val="0070C0"/>
                  </a:solidFill>
                  <a:latin typeface="Calibri" pitchFamily="34" charset="0"/>
                </a:rPr>
                <a:t>CLOSING</a:t>
              </a:r>
            </a:p>
            <a:p>
              <a:pPr algn="r"/>
              <a:r>
                <a:rPr lang="en-GB" sz="1100" b="1" dirty="0" smtClean="0">
                  <a:solidFill>
                    <a:srgbClr val="0070C0"/>
                  </a:solidFill>
                  <a:latin typeface="Calibri" pitchFamily="34" charset="0"/>
                </a:rPr>
                <a:t>(hysteresis before closing)</a:t>
              </a:r>
              <a:endParaRPr lang="fr-FR" sz="1100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41" name="Connecteur droit avec flèche 40"/>
          <p:cNvCxnSpPr/>
          <p:nvPr/>
        </p:nvCxnSpPr>
        <p:spPr>
          <a:xfrm>
            <a:off x="6016135" y="5234532"/>
            <a:ext cx="0" cy="57606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V="1">
            <a:off x="4144875" y="3807644"/>
            <a:ext cx="866130" cy="1"/>
          </a:xfrm>
          <a:prstGeom prst="line">
            <a:avLst/>
          </a:prstGeom>
          <a:ln w="19050">
            <a:solidFill>
              <a:srgbClr val="3399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 flipV="1">
            <a:off x="3783224" y="3516516"/>
            <a:ext cx="1219906" cy="3096"/>
          </a:xfrm>
          <a:prstGeom prst="line">
            <a:avLst/>
          </a:prstGeom>
          <a:ln w="19050">
            <a:solidFill>
              <a:srgbClr val="3399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730785" y="2950411"/>
            <a:ext cx="1211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dirty="0" smtClean="0">
                <a:solidFill>
                  <a:srgbClr val="339933"/>
                </a:solidFill>
                <a:latin typeface="Calibri" pitchFamily="34" charset="0"/>
              </a:rPr>
              <a:t>P</a:t>
            </a:r>
            <a:r>
              <a:rPr lang="en-GB" sz="1400" b="1" baseline="-25000" dirty="0" smtClean="0">
                <a:solidFill>
                  <a:srgbClr val="339933"/>
                </a:solidFill>
                <a:latin typeface="Calibri" pitchFamily="34" charset="0"/>
              </a:rPr>
              <a:t>SET</a:t>
            </a:r>
            <a:r>
              <a:rPr lang="en-GB" sz="1400" b="1" dirty="0" smtClean="0">
                <a:solidFill>
                  <a:srgbClr val="339933"/>
                </a:solidFill>
                <a:latin typeface="Calibri" pitchFamily="34" charset="0"/>
              </a:rPr>
              <a:t> + 10%</a:t>
            </a:r>
            <a:endParaRPr lang="fr-FR" sz="1400" dirty="0">
              <a:solidFill>
                <a:srgbClr val="339933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39587" y="3538554"/>
            <a:ext cx="13026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dirty="0" smtClean="0">
                <a:solidFill>
                  <a:srgbClr val="339933"/>
                </a:solidFill>
                <a:latin typeface="Calibri" pitchFamily="34" charset="0"/>
              </a:rPr>
              <a:t>P</a:t>
            </a:r>
            <a:r>
              <a:rPr lang="en-GB" sz="1400" b="1" baseline="-25000" dirty="0" smtClean="0">
                <a:solidFill>
                  <a:srgbClr val="339933"/>
                </a:solidFill>
                <a:latin typeface="Calibri" pitchFamily="34" charset="0"/>
              </a:rPr>
              <a:t>SET</a:t>
            </a:r>
            <a:r>
              <a:rPr lang="en-GB" sz="1400" b="1" dirty="0" smtClean="0">
                <a:solidFill>
                  <a:srgbClr val="339933"/>
                </a:solidFill>
                <a:latin typeface="Calibri" pitchFamily="34" charset="0"/>
              </a:rPr>
              <a:t> – 10%</a:t>
            </a:r>
            <a:endParaRPr lang="fr-FR" sz="1400" dirty="0">
              <a:solidFill>
                <a:srgbClr val="339933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5011006" y="4602226"/>
            <a:ext cx="3323446" cy="4335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tIns="108000" bIns="108000" rtlCol="0">
            <a:spAutoFit/>
          </a:bodyPr>
          <a:lstStyle/>
          <a:p>
            <a:r>
              <a:rPr lang="en-GB" sz="1400" b="1" cap="all" dirty="0">
                <a:latin typeface="Calibri" pitchFamily="34" charset="0"/>
              </a:rPr>
              <a:t>Relief valve</a:t>
            </a:r>
            <a:endParaRPr lang="fr-FR" sz="1400" cap="all" dirty="0"/>
          </a:p>
        </p:txBody>
      </p:sp>
      <p:cxnSp>
        <p:nvCxnSpPr>
          <p:cNvPr id="47" name="Connecteur droit 46"/>
          <p:cNvCxnSpPr/>
          <p:nvPr/>
        </p:nvCxnSpPr>
        <p:spPr>
          <a:xfrm>
            <a:off x="4577940" y="5041940"/>
            <a:ext cx="44080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flipV="1">
            <a:off x="4425717" y="4375675"/>
            <a:ext cx="585289" cy="53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4425717" y="5253729"/>
            <a:ext cx="585289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>
            <a:off x="6430903" y="3241452"/>
            <a:ext cx="0" cy="576064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H="1">
            <a:off x="6430759" y="4607522"/>
            <a:ext cx="1" cy="439715"/>
          </a:xfrm>
          <a:prstGeom prst="straightConnector1">
            <a:avLst/>
          </a:prstGeom>
          <a:ln w="25400">
            <a:solidFill>
              <a:srgbClr val="385D8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6504508" y="3343494"/>
            <a:ext cx="1150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Calibri" pitchFamily="34" charset="0"/>
              </a:rPr>
              <a:t>Bursting area</a:t>
            </a:r>
            <a:endParaRPr lang="fr-FR" sz="1400" dirty="0"/>
          </a:p>
        </p:txBody>
      </p:sp>
      <p:sp>
        <p:nvSpPr>
          <p:cNvPr id="53" name="Rectangle 52"/>
          <p:cNvSpPr/>
          <p:nvPr/>
        </p:nvSpPr>
        <p:spPr>
          <a:xfrm>
            <a:off x="6575313" y="4651420"/>
            <a:ext cx="1166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Calibri" pitchFamily="34" charset="0"/>
              </a:rPr>
              <a:t>Opening area</a:t>
            </a:r>
            <a:endParaRPr lang="fr-FR" sz="1400" dirty="0"/>
          </a:p>
        </p:txBody>
      </p:sp>
      <p:sp>
        <p:nvSpPr>
          <p:cNvPr id="54" name="Rectangle 53"/>
          <p:cNvSpPr/>
          <p:nvPr/>
        </p:nvSpPr>
        <p:spPr>
          <a:xfrm>
            <a:off x="2237787" y="5515516"/>
            <a:ext cx="13500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WP  upper limit</a:t>
            </a:r>
            <a:endParaRPr lang="fr-FR" sz="1400" dirty="0"/>
          </a:p>
        </p:txBody>
      </p:sp>
      <p:cxnSp>
        <p:nvCxnSpPr>
          <p:cNvPr id="55" name="Connecteur droit 54"/>
          <p:cNvCxnSpPr/>
          <p:nvPr/>
        </p:nvCxnSpPr>
        <p:spPr>
          <a:xfrm>
            <a:off x="1986480" y="2024165"/>
            <a:ext cx="28915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1947143" y="3013067"/>
            <a:ext cx="1820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Max. allowable press.</a:t>
            </a:r>
            <a:endParaRPr lang="fr-FR" sz="1400" dirty="0"/>
          </a:p>
        </p:txBody>
      </p:sp>
      <p:sp>
        <p:nvSpPr>
          <p:cNvPr id="57" name="Rectangle 56"/>
          <p:cNvSpPr/>
          <p:nvPr/>
        </p:nvSpPr>
        <p:spPr>
          <a:xfrm>
            <a:off x="5971333" y="3934302"/>
            <a:ext cx="12079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Safety margin</a:t>
            </a:r>
            <a:endParaRPr lang="fr-FR" sz="1400" dirty="0"/>
          </a:p>
        </p:txBody>
      </p:sp>
      <p:sp>
        <p:nvSpPr>
          <p:cNvPr id="58" name="Rectangle 57"/>
          <p:cNvSpPr/>
          <p:nvPr/>
        </p:nvSpPr>
        <p:spPr>
          <a:xfrm>
            <a:off x="5979254" y="5359293"/>
            <a:ext cx="12079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Safety margin</a:t>
            </a:r>
            <a:endParaRPr lang="fr-FR" sz="1400" dirty="0"/>
          </a:p>
        </p:txBody>
      </p:sp>
      <p:sp>
        <p:nvSpPr>
          <p:cNvPr id="59" name="Rectangle 58"/>
          <p:cNvSpPr/>
          <p:nvPr/>
        </p:nvSpPr>
        <p:spPr>
          <a:xfrm>
            <a:off x="931502" y="3097378"/>
            <a:ext cx="655606" cy="288147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lIns="36000" tIns="36000" rIns="0" bIns="36000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1,9 bar</a:t>
            </a:r>
            <a:endParaRPr lang="fr-FR" sz="1400" dirty="0"/>
          </a:p>
        </p:txBody>
      </p:sp>
      <p:sp>
        <p:nvSpPr>
          <p:cNvPr id="60" name="Rectangle 59"/>
          <p:cNvSpPr/>
          <p:nvPr/>
        </p:nvSpPr>
        <p:spPr>
          <a:xfrm>
            <a:off x="1018097" y="5453960"/>
            <a:ext cx="792088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1,431 bar</a:t>
            </a:r>
          </a:p>
          <a:p>
            <a:r>
              <a:rPr lang="en-GB" sz="1400" b="1" dirty="0" smtClean="0">
                <a:latin typeface="Calibri" pitchFamily="34" charset="0"/>
              </a:rPr>
              <a:t>(1,3 +10%)</a:t>
            </a:r>
            <a:endParaRPr lang="fr-FR" sz="1400" dirty="0"/>
          </a:p>
        </p:txBody>
      </p:sp>
      <p:sp>
        <p:nvSpPr>
          <p:cNvPr id="61" name="Rectangle 60"/>
          <p:cNvSpPr/>
          <p:nvPr/>
        </p:nvSpPr>
        <p:spPr>
          <a:xfrm>
            <a:off x="4912851" y="3690514"/>
            <a:ext cx="796679" cy="21544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1,729 bar</a:t>
            </a:r>
            <a:endParaRPr lang="fr-FR" sz="1400" dirty="0"/>
          </a:p>
        </p:txBody>
      </p:sp>
      <p:sp>
        <p:nvSpPr>
          <p:cNvPr id="62" name="Rectangle 61"/>
          <p:cNvSpPr/>
          <p:nvPr/>
        </p:nvSpPr>
        <p:spPr>
          <a:xfrm>
            <a:off x="851225" y="6043479"/>
            <a:ext cx="702346" cy="21544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1,301 bar</a:t>
            </a:r>
            <a:endParaRPr lang="fr-FR" sz="1400" dirty="0"/>
          </a:p>
        </p:txBody>
      </p:sp>
      <p:sp>
        <p:nvSpPr>
          <p:cNvPr id="63" name="Rectangle 62"/>
          <p:cNvSpPr/>
          <p:nvPr/>
        </p:nvSpPr>
        <p:spPr>
          <a:xfrm>
            <a:off x="3218888" y="4697586"/>
            <a:ext cx="1206829" cy="21544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MAWP  1,58bar</a:t>
            </a:r>
            <a:endParaRPr lang="fr-FR" sz="1400" dirty="0"/>
          </a:p>
        </p:txBody>
      </p:sp>
      <p:sp>
        <p:nvSpPr>
          <p:cNvPr id="64" name="Rectangle 63"/>
          <p:cNvSpPr/>
          <p:nvPr/>
        </p:nvSpPr>
        <p:spPr>
          <a:xfrm>
            <a:off x="4951138" y="4273221"/>
            <a:ext cx="758392" cy="21544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1,670 bar</a:t>
            </a:r>
            <a:endParaRPr lang="fr-FR" sz="1400" dirty="0"/>
          </a:p>
        </p:txBody>
      </p:sp>
      <p:sp>
        <p:nvSpPr>
          <p:cNvPr id="65" name="Rectangle 64"/>
          <p:cNvSpPr/>
          <p:nvPr/>
        </p:nvSpPr>
        <p:spPr>
          <a:xfrm>
            <a:off x="4951138" y="5126810"/>
            <a:ext cx="758392" cy="21544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1,496 bar</a:t>
            </a:r>
            <a:endParaRPr lang="fr-FR" sz="1400" dirty="0"/>
          </a:p>
        </p:txBody>
      </p:sp>
      <p:sp>
        <p:nvSpPr>
          <p:cNvPr id="66" name="Rectangle 65"/>
          <p:cNvSpPr/>
          <p:nvPr/>
        </p:nvSpPr>
        <p:spPr>
          <a:xfrm>
            <a:off x="4912337" y="3133730"/>
            <a:ext cx="764055" cy="21544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1,891 bar</a:t>
            </a:r>
            <a:endParaRPr lang="fr-FR" sz="1400" dirty="0"/>
          </a:p>
        </p:txBody>
      </p:sp>
      <p:sp>
        <p:nvSpPr>
          <p:cNvPr id="67" name="Rectangle 66"/>
          <p:cNvSpPr/>
          <p:nvPr/>
        </p:nvSpPr>
        <p:spPr>
          <a:xfrm>
            <a:off x="7079633" y="3980468"/>
            <a:ext cx="829007" cy="21544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59mbar</a:t>
            </a:r>
            <a:endParaRPr lang="fr-FR" sz="1400" dirty="0"/>
          </a:p>
        </p:txBody>
      </p:sp>
      <p:sp>
        <p:nvSpPr>
          <p:cNvPr id="68" name="Rectangle 67"/>
          <p:cNvSpPr/>
          <p:nvPr/>
        </p:nvSpPr>
        <p:spPr>
          <a:xfrm>
            <a:off x="7093386" y="5414842"/>
            <a:ext cx="815254" cy="21544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65mbar</a:t>
            </a:r>
            <a:endParaRPr lang="fr-FR" sz="1400" dirty="0"/>
          </a:p>
        </p:txBody>
      </p:sp>
      <p:sp>
        <p:nvSpPr>
          <p:cNvPr id="69" name="Rectangle 68"/>
          <p:cNvSpPr/>
          <p:nvPr/>
        </p:nvSpPr>
        <p:spPr>
          <a:xfrm>
            <a:off x="2831390" y="3350521"/>
            <a:ext cx="679735" cy="21544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1,81 bar</a:t>
            </a:r>
            <a:endParaRPr lang="fr-FR" sz="1400" dirty="0"/>
          </a:p>
        </p:txBody>
      </p:sp>
      <p:sp>
        <p:nvSpPr>
          <p:cNvPr id="70" name="ZoneTexte 69"/>
          <p:cNvSpPr txBox="1"/>
          <p:nvPr/>
        </p:nvSpPr>
        <p:spPr>
          <a:xfrm>
            <a:off x="7132678" y="2362189"/>
            <a:ext cx="1577932" cy="677108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Bursting disks</a:t>
            </a:r>
          </a:p>
          <a:p>
            <a:pPr algn="ctr"/>
            <a:r>
              <a:rPr lang="en-GB" b="1" dirty="0" smtClean="0"/>
              <a:t>+/- 10%</a:t>
            </a:r>
            <a:endParaRPr lang="en-GB" b="1" dirty="0"/>
          </a:p>
        </p:txBody>
      </p:sp>
      <p:sp>
        <p:nvSpPr>
          <p:cNvPr id="71" name="Rectangle 70"/>
          <p:cNvSpPr/>
          <p:nvPr/>
        </p:nvSpPr>
        <p:spPr>
          <a:xfrm>
            <a:off x="4919915" y="2406652"/>
            <a:ext cx="654309" cy="21544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2,09 bar</a:t>
            </a:r>
            <a:endParaRPr lang="fr-FR" sz="1400" dirty="0"/>
          </a:p>
        </p:txBody>
      </p:sp>
      <p:sp>
        <p:nvSpPr>
          <p:cNvPr id="72" name="Rectangle 71"/>
          <p:cNvSpPr/>
          <p:nvPr/>
        </p:nvSpPr>
        <p:spPr>
          <a:xfrm>
            <a:off x="2555238" y="1772370"/>
            <a:ext cx="1615061" cy="503590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GB" sz="1400" b="1" dirty="0" smtClean="0">
                <a:latin typeface="Calibri" pitchFamily="34" charset="0"/>
              </a:rPr>
              <a:t>Cavity pressure test</a:t>
            </a:r>
          </a:p>
          <a:p>
            <a:pPr algn="ctr"/>
            <a:r>
              <a:rPr lang="en-GB" sz="1400" b="1" dirty="0" smtClean="0">
                <a:latin typeface="Calibri" pitchFamily="34" charset="0"/>
              </a:rPr>
              <a:t>1,43 PS </a:t>
            </a:r>
            <a:endParaRPr lang="fr-FR" sz="1400" dirty="0"/>
          </a:p>
        </p:txBody>
      </p:sp>
      <p:sp>
        <p:nvSpPr>
          <p:cNvPr id="73" name="Rectangle 72"/>
          <p:cNvSpPr/>
          <p:nvPr/>
        </p:nvSpPr>
        <p:spPr>
          <a:xfrm>
            <a:off x="4942278" y="1916443"/>
            <a:ext cx="654309" cy="21544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2,72 bar</a:t>
            </a:r>
            <a:endParaRPr lang="fr-FR" sz="1400" dirty="0"/>
          </a:p>
        </p:txBody>
      </p:sp>
      <p:sp>
        <p:nvSpPr>
          <p:cNvPr id="74" name="Rectangle 73"/>
          <p:cNvSpPr/>
          <p:nvPr/>
        </p:nvSpPr>
        <p:spPr>
          <a:xfrm>
            <a:off x="4951138" y="4530578"/>
            <a:ext cx="545911" cy="153888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r>
              <a:rPr lang="en-GB" sz="1000" b="1" dirty="0" smtClean="0">
                <a:latin typeface="Calibri" pitchFamily="34" charset="0"/>
              </a:rPr>
              <a:t>1,609 bar</a:t>
            </a:r>
            <a:endParaRPr lang="fr-FR" sz="1000" dirty="0"/>
          </a:p>
        </p:txBody>
      </p:sp>
      <p:sp>
        <p:nvSpPr>
          <p:cNvPr id="75" name="Rectangle 74"/>
          <p:cNvSpPr/>
          <p:nvPr/>
        </p:nvSpPr>
        <p:spPr>
          <a:xfrm>
            <a:off x="4958222" y="4958835"/>
            <a:ext cx="545911" cy="153888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>
            <a:spAutoFit/>
          </a:bodyPr>
          <a:lstStyle/>
          <a:p>
            <a:r>
              <a:rPr lang="en-GB" sz="1000" b="1" dirty="0" smtClean="0">
                <a:latin typeface="Calibri" pitchFamily="34" charset="0"/>
              </a:rPr>
              <a:t>1,551 bar</a:t>
            </a:r>
            <a:endParaRPr lang="fr-FR" sz="1000" dirty="0"/>
          </a:p>
        </p:txBody>
      </p:sp>
      <p:sp>
        <p:nvSpPr>
          <p:cNvPr id="76" name="ZoneTexte 75"/>
          <p:cNvSpPr txBox="1"/>
          <p:nvPr/>
        </p:nvSpPr>
        <p:spPr>
          <a:xfrm>
            <a:off x="142085" y="2565711"/>
            <a:ext cx="1472967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Absolute pressure</a:t>
            </a:r>
          </a:p>
        </p:txBody>
      </p:sp>
    </p:spTree>
    <p:extLst>
      <p:ext uri="{BB962C8B-B14F-4D97-AF65-F5344CB8AC3E}">
        <p14:creationId xmlns:p14="http://schemas.microsoft.com/office/powerpoint/2010/main" val="339224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²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8297"/>
            <a:ext cx="3456384" cy="635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Connecteur droit avec flèche 7"/>
          <p:cNvCxnSpPr/>
          <p:nvPr/>
        </p:nvCxnSpPr>
        <p:spPr bwMode="auto">
          <a:xfrm>
            <a:off x="2555776" y="2564904"/>
            <a:ext cx="792088" cy="57606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19"/>
          <p:cNvSpPr txBox="1"/>
          <p:nvPr/>
        </p:nvSpPr>
        <p:spPr>
          <a:xfrm>
            <a:off x="1547664" y="2348880"/>
            <a:ext cx="141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Spaceframe</a:t>
            </a:r>
            <a:endParaRPr lang="en-US" sz="1400" dirty="0"/>
          </a:p>
        </p:txBody>
      </p:sp>
      <p:cxnSp>
        <p:nvCxnSpPr>
          <p:cNvPr id="11" name="Connecteur droit avec flèche 10"/>
          <p:cNvCxnSpPr/>
          <p:nvPr/>
        </p:nvCxnSpPr>
        <p:spPr bwMode="auto">
          <a:xfrm flipV="1">
            <a:off x="2555776" y="3789040"/>
            <a:ext cx="1224136" cy="288032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9"/>
          <p:cNvSpPr txBox="1"/>
          <p:nvPr/>
        </p:nvSpPr>
        <p:spPr>
          <a:xfrm>
            <a:off x="1323833" y="3933056"/>
            <a:ext cx="1355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Cavity</a:t>
            </a:r>
            <a:r>
              <a:rPr lang="fr-FR" sz="1400" dirty="0" smtClean="0"/>
              <a:t> </a:t>
            </a:r>
            <a:r>
              <a:rPr lang="fr-FR" sz="1400" dirty="0" err="1" smtClean="0"/>
              <a:t>supporting</a:t>
            </a:r>
            <a:r>
              <a:rPr lang="fr-FR" sz="1400" dirty="0" smtClean="0"/>
              <a:t> </a:t>
            </a:r>
            <a:r>
              <a:rPr lang="fr-FR" sz="1400" dirty="0" err="1" smtClean="0"/>
              <a:t>rods</a:t>
            </a:r>
            <a:endParaRPr lang="en-US" sz="1400" dirty="0"/>
          </a:p>
        </p:txBody>
      </p:sp>
      <p:cxnSp>
        <p:nvCxnSpPr>
          <p:cNvPr id="17" name="Connecteur droit avec flèche 16"/>
          <p:cNvCxnSpPr/>
          <p:nvPr/>
        </p:nvCxnSpPr>
        <p:spPr bwMode="auto">
          <a:xfrm flipH="1" flipV="1">
            <a:off x="6012160" y="4437112"/>
            <a:ext cx="360040" cy="144016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9"/>
          <p:cNvSpPr txBox="1"/>
          <p:nvPr/>
        </p:nvSpPr>
        <p:spPr>
          <a:xfrm>
            <a:off x="6516216" y="4365104"/>
            <a:ext cx="1419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Three</a:t>
            </a:r>
            <a:r>
              <a:rPr lang="fr-FR" sz="1400" dirty="0"/>
              <a:t> </a:t>
            </a:r>
            <a:r>
              <a:rPr lang="fr-FR" sz="1400" dirty="0" smtClean="0"/>
              <a:t>supports at 120°C for the </a:t>
            </a:r>
            <a:r>
              <a:rPr lang="fr-FR" sz="1400" dirty="0" err="1" smtClean="0"/>
              <a:t>spaceframe</a:t>
            </a:r>
            <a:endParaRPr lang="en-US" sz="1400" dirty="0"/>
          </a:p>
        </p:txBody>
      </p:sp>
      <p:cxnSp>
        <p:nvCxnSpPr>
          <p:cNvPr id="25" name="Connecteur droit avec flèche 24"/>
          <p:cNvCxnSpPr>
            <a:stCxn id="26" idx="1"/>
          </p:cNvCxnSpPr>
          <p:nvPr/>
        </p:nvCxnSpPr>
        <p:spPr bwMode="auto">
          <a:xfrm flipH="1">
            <a:off x="6156176" y="3222849"/>
            <a:ext cx="360040" cy="62135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19"/>
          <p:cNvSpPr txBox="1"/>
          <p:nvPr/>
        </p:nvSpPr>
        <p:spPr>
          <a:xfrm>
            <a:off x="6516216" y="3068960"/>
            <a:ext cx="141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Access </a:t>
            </a:r>
            <a:r>
              <a:rPr lang="fr-FR" sz="1400" dirty="0" err="1" smtClean="0"/>
              <a:t>trap</a:t>
            </a:r>
            <a:endParaRPr lang="en-US" sz="1400" dirty="0"/>
          </a:p>
        </p:txBody>
      </p:sp>
      <p:cxnSp>
        <p:nvCxnSpPr>
          <p:cNvPr id="29" name="Connecteur droit avec flèche 28"/>
          <p:cNvCxnSpPr>
            <a:stCxn id="30" idx="1"/>
          </p:cNvCxnSpPr>
          <p:nvPr/>
        </p:nvCxnSpPr>
        <p:spPr bwMode="auto">
          <a:xfrm flipH="1">
            <a:off x="5220072" y="2754506"/>
            <a:ext cx="936104" cy="53047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19"/>
          <p:cNvSpPr txBox="1"/>
          <p:nvPr/>
        </p:nvSpPr>
        <p:spPr>
          <a:xfrm>
            <a:off x="6156176" y="2492896"/>
            <a:ext cx="141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Cold </a:t>
            </a:r>
            <a:r>
              <a:rPr lang="fr-FR" sz="1400" dirty="0" err="1" smtClean="0"/>
              <a:t>tuning</a:t>
            </a:r>
            <a:r>
              <a:rPr lang="fr-FR" sz="1400" dirty="0" smtClean="0"/>
              <a:t> system</a:t>
            </a:r>
            <a:endParaRPr lang="en-US" sz="1400" dirty="0"/>
          </a:p>
        </p:txBody>
      </p:sp>
      <p:cxnSp>
        <p:nvCxnSpPr>
          <p:cNvPr id="32" name="Connecteur droit avec flèche 31"/>
          <p:cNvCxnSpPr/>
          <p:nvPr/>
        </p:nvCxnSpPr>
        <p:spPr bwMode="auto">
          <a:xfrm flipV="1">
            <a:off x="2195736" y="1700808"/>
            <a:ext cx="864096" cy="21602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19"/>
          <p:cNvSpPr txBox="1"/>
          <p:nvPr/>
        </p:nvSpPr>
        <p:spPr>
          <a:xfrm>
            <a:off x="1043608" y="1753071"/>
            <a:ext cx="141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Bursting</a:t>
            </a:r>
            <a:r>
              <a:rPr lang="fr-FR" sz="1400" dirty="0" smtClean="0"/>
              <a:t> </a:t>
            </a:r>
            <a:r>
              <a:rPr lang="fr-FR" sz="1400" dirty="0" err="1" smtClean="0"/>
              <a:t>disk</a:t>
            </a:r>
            <a:endParaRPr lang="en-US" sz="1400" dirty="0"/>
          </a:p>
        </p:txBody>
      </p:sp>
      <p:cxnSp>
        <p:nvCxnSpPr>
          <p:cNvPr id="38" name="Connecteur droit avec flèche 37"/>
          <p:cNvCxnSpPr/>
          <p:nvPr/>
        </p:nvCxnSpPr>
        <p:spPr bwMode="auto">
          <a:xfrm flipH="1" flipV="1">
            <a:off x="5580112" y="5517232"/>
            <a:ext cx="360040" cy="144016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19"/>
          <p:cNvSpPr txBox="1"/>
          <p:nvPr/>
        </p:nvSpPr>
        <p:spPr>
          <a:xfrm>
            <a:off x="6084168" y="5445224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Cryomodule support (no </a:t>
            </a:r>
            <a:r>
              <a:rPr lang="fr-FR" sz="1400" dirty="0" err="1" smtClean="0"/>
              <a:t>ground</a:t>
            </a:r>
            <a:r>
              <a:rPr lang="fr-FR" sz="1400" dirty="0" smtClean="0"/>
              <a:t> support design </a:t>
            </a:r>
            <a:r>
              <a:rPr lang="fr-FR" sz="1400" dirty="0" err="1" smtClean="0"/>
              <a:t>yet</a:t>
            </a:r>
            <a:r>
              <a:rPr lang="fr-FR" sz="1400" dirty="0" smtClean="0"/>
              <a:t>)</a:t>
            </a:r>
            <a:endParaRPr lang="en-US" sz="1400" dirty="0"/>
          </a:p>
        </p:txBody>
      </p:sp>
      <p:cxnSp>
        <p:nvCxnSpPr>
          <p:cNvPr id="40" name="Connecteur droit avec flèche 39"/>
          <p:cNvCxnSpPr/>
          <p:nvPr/>
        </p:nvCxnSpPr>
        <p:spPr bwMode="auto">
          <a:xfrm flipV="1">
            <a:off x="2771800" y="4653136"/>
            <a:ext cx="576064" cy="288032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19"/>
          <p:cNvSpPr txBox="1"/>
          <p:nvPr/>
        </p:nvSpPr>
        <p:spPr>
          <a:xfrm>
            <a:off x="1691680" y="4941168"/>
            <a:ext cx="1419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Vacuum </a:t>
            </a:r>
            <a:r>
              <a:rPr lang="fr-FR" sz="1400" dirty="0" err="1" smtClean="0"/>
              <a:t>vessel</a:t>
            </a:r>
            <a:endParaRPr lang="en-US" sz="1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6876256" y="6165304"/>
            <a:ext cx="115212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G. Olivier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4032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20680" cy="1143000"/>
          </a:xfrm>
        </p:spPr>
        <p:txBody>
          <a:bodyPr/>
          <a:lstStyle/>
          <a:p>
            <a:pPr algn="ctr"/>
            <a:r>
              <a:rPr lang="fr-FR" dirty="0" err="1" smtClean="0"/>
              <a:t>Cryoline</a:t>
            </a:r>
            <a:r>
              <a:rPr lang="fr-FR" dirty="0" smtClean="0"/>
              <a:t> design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40</a:t>
            </a:fld>
            <a:endParaRPr lang="sv-SE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461864"/>
            <a:ext cx="4414442" cy="43434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1484784"/>
            <a:ext cx="2949726" cy="490274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87054" y="1948196"/>
            <a:ext cx="185143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 smtClean="0"/>
              <a:t>2 bursting disk at each tip</a:t>
            </a:r>
          </a:p>
          <a:p>
            <a:r>
              <a:rPr lang="en-GB" sz="1200" dirty="0" smtClean="0"/>
              <a:t>+ upstream safety relief valve (with he guard)</a:t>
            </a:r>
            <a:endParaRPr lang="en-GB" sz="1200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7088241" y="3320988"/>
            <a:ext cx="1338957" cy="122409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827584" y="3516551"/>
            <a:ext cx="504056" cy="57676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251520" y="2492590"/>
            <a:ext cx="664690" cy="14567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2555776" y="1573036"/>
            <a:ext cx="864096" cy="50405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V="1">
            <a:off x="8172400" y="4293096"/>
            <a:ext cx="556844" cy="8640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/>
          <p:cNvSpPr/>
          <p:nvPr/>
        </p:nvSpPr>
        <p:spPr>
          <a:xfrm>
            <a:off x="6588224" y="3933056"/>
            <a:ext cx="2193474" cy="1312688"/>
          </a:xfrm>
          <a:prstGeom prst="arc">
            <a:avLst>
              <a:gd name="adj1" fmla="val 16184865"/>
              <a:gd name="adj2" fmla="val 20653658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6" name="ZoneTexte 15"/>
          <p:cNvSpPr txBox="1"/>
          <p:nvPr/>
        </p:nvSpPr>
        <p:spPr>
          <a:xfrm>
            <a:off x="8244408" y="3789040"/>
            <a:ext cx="33368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 smtClean="0"/>
              <a:t>36°</a:t>
            </a:r>
            <a:endParaRPr lang="en-GB" sz="1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897158" y="3234593"/>
            <a:ext cx="12591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 smtClean="0"/>
              <a:t>Heat exchanger</a:t>
            </a:r>
            <a:endParaRPr lang="en-GB" sz="1200" dirty="0"/>
          </a:p>
        </p:txBody>
      </p:sp>
      <p:sp>
        <p:nvSpPr>
          <p:cNvPr id="18" name="ZoneTexte 17"/>
          <p:cNvSpPr txBox="1"/>
          <p:nvPr/>
        </p:nvSpPr>
        <p:spPr>
          <a:xfrm>
            <a:off x="2415654" y="4540280"/>
            <a:ext cx="3812530" cy="738664"/>
          </a:xfrm>
          <a:prstGeom prst="rect">
            <a:avLst/>
          </a:prstGeom>
          <a:solidFill>
            <a:srgbClr val="FFFF66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 smtClean="0"/>
              <a:t>The circuit is designed to reduce as low as possible the overpressure in case of beam vacuum failure by using a continuous DN100 diameter for the diphasic pipe, large curvatures and 2 DN100 bursting disks at each extremity.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644008" y="1988840"/>
            <a:ext cx="225959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 smtClean="0"/>
              <a:t>A 36° angle is set up for the tank nozzle in order to allow the insertion of the cavity string and the cooling circuit inside the spaceframe</a:t>
            </a:r>
            <a:endParaRPr lang="en-GB" sz="1200" dirty="0"/>
          </a:p>
        </p:txBody>
      </p:sp>
      <p:sp>
        <p:nvSpPr>
          <p:cNvPr id="20" name="ZoneTexte 19"/>
          <p:cNvSpPr txBox="1"/>
          <p:nvPr/>
        </p:nvSpPr>
        <p:spPr>
          <a:xfrm>
            <a:off x="6156176" y="1484784"/>
            <a:ext cx="124855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 smtClean="0"/>
              <a:t>To valve box</a:t>
            </a:r>
            <a:endParaRPr lang="en-GB" sz="1200" dirty="0"/>
          </a:p>
        </p:txBody>
      </p:sp>
      <p:sp>
        <p:nvSpPr>
          <p:cNvPr id="21" name="ZoneTexte 20"/>
          <p:cNvSpPr txBox="1"/>
          <p:nvPr/>
        </p:nvSpPr>
        <p:spPr>
          <a:xfrm>
            <a:off x="980960" y="5472753"/>
            <a:ext cx="3713869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1200" dirty="0" smtClean="0"/>
              <a:t>Worst scenario: beam vacuum failure</a:t>
            </a:r>
          </a:p>
          <a:p>
            <a:pPr algn="just"/>
            <a:r>
              <a:rPr lang="en-GB" sz="1200" dirty="0"/>
              <a:t> </a:t>
            </a:r>
            <a:r>
              <a:rPr lang="en-GB" sz="1200" dirty="0" smtClean="0"/>
              <a:t>         38KW/m</a:t>
            </a:r>
            <a:r>
              <a:rPr lang="en-GB" sz="1200" baseline="30000" dirty="0" smtClean="0"/>
              <a:t>2</a:t>
            </a:r>
            <a:r>
              <a:rPr lang="en-GB" sz="1200" dirty="0" smtClean="0"/>
              <a:t> applied on the cavity wall</a:t>
            </a:r>
          </a:p>
          <a:p>
            <a:pPr algn="just"/>
            <a:r>
              <a:rPr lang="en-GB" sz="1200" dirty="0"/>
              <a:t> </a:t>
            </a:r>
            <a:r>
              <a:rPr lang="en-GB" sz="1200" dirty="0" smtClean="0"/>
              <a:t>         Accidental overpressure: 550mbar reduced </a:t>
            </a:r>
          </a:p>
          <a:p>
            <a:pPr algn="just"/>
            <a:r>
              <a:rPr lang="en-GB" sz="1200" dirty="0"/>
              <a:t> </a:t>
            </a:r>
            <a:r>
              <a:rPr lang="en-GB" sz="1200" dirty="0" smtClean="0"/>
              <a:t>         to 230mbar after rupture of the disks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91576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41</a:t>
            </a:fld>
            <a:endParaRPr lang="sv-SE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94" y="2729553"/>
            <a:ext cx="4462970" cy="298385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82494" y="5690278"/>
            <a:ext cx="198875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Reflector brackets</a:t>
            </a:r>
          </a:p>
          <a:p>
            <a:r>
              <a:rPr lang="en-GB" dirty="0" smtClean="0"/>
              <a:t>(coupler flange)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1675805" y="5727051"/>
            <a:ext cx="186113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Reflector brackets</a:t>
            </a:r>
          </a:p>
          <a:p>
            <a:r>
              <a:rPr lang="en-GB" dirty="0" smtClean="0"/>
              <a:t>(cavity flange)</a:t>
            </a:r>
            <a:endParaRPr lang="en-GB" dirty="0"/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917568" y="5331796"/>
            <a:ext cx="237649" cy="3311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2029745" y="3507475"/>
            <a:ext cx="1122888" cy="2519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777759" y="5287083"/>
            <a:ext cx="194398" cy="4031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9" idx="0"/>
          </p:cNvCxnSpPr>
          <p:nvPr/>
        </p:nvCxnSpPr>
        <p:spPr>
          <a:xfrm flipV="1">
            <a:off x="2606370" y="4445727"/>
            <a:ext cx="67963" cy="12813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1876706" y="4301711"/>
            <a:ext cx="366600" cy="143034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3429119" y="3657600"/>
            <a:ext cx="269424" cy="32027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Macintosh HD:Users:fabienrey:Desktop:CRYOand TRACKER:Slide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13236" y="3540010"/>
            <a:ext cx="2534529" cy="1743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6240495" y="3058507"/>
            <a:ext cx="193958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b="1" dirty="0" smtClean="0"/>
              <a:t>Alignment made by laser tracker</a:t>
            </a:r>
            <a:endParaRPr lang="en-GB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5792611" y="5291155"/>
            <a:ext cx="29246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Alignment of the cryomodule in the tunnel (source ESS)</a:t>
            </a:r>
            <a:endParaRPr lang="en-GB" dirty="0"/>
          </a:p>
        </p:txBody>
      </p:sp>
      <p:pic>
        <p:nvPicPr>
          <p:cNvPr id="19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6229" y="5840994"/>
            <a:ext cx="773723" cy="8382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0" name="ZoneTexte 19"/>
          <p:cNvSpPr txBox="1"/>
          <p:nvPr/>
        </p:nvSpPr>
        <p:spPr>
          <a:xfrm>
            <a:off x="5163141" y="5951620"/>
            <a:ext cx="2671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1,5" Corner cube reflector</a:t>
            </a:r>
          </a:p>
          <a:p>
            <a:pPr algn="ctr"/>
            <a:r>
              <a:rPr lang="en-GB" dirty="0" smtClean="0"/>
              <a:t>(source ESS)</a:t>
            </a:r>
            <a:endParaRPr lang="en-GB" dirty="0"/>
          </a:p>
        </p:txBody>
      </p:sp>
      <p:pic>
        <p:nvPicPr>
          <p:cNvPr id="21" name="Image 20" descr="cid:image001.png@01CEF68A.95AA037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4526"/>
            <a:ext cx="3548784" cy="189875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ZoneTexte 21"/>
          <p:cNvSpPr txBox="1"/>
          <p:nvPr/>
        </p:nvSpPr>
        <p:spPr>
          <a:xfrm>
            <a:off x="3254232" y="3272046"/>
            <a:ext cx="1472967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/>
              <a:t>Reflector brackets</a:t>
            </a:r>
          </a:p>
          <a:p>
            <a:r>
              <a:rPr lang="en-GB" dirty="0" smtClean="0"/>
              <a:t>(vessel alignment)</a:t>
            </a:r>
            <a:endParaRPr lang="en-GB" dirty="0"/>
          </a:p>
        </p:txBody>
      </p:sp>
      <p:sp>
        <p:nvSpPr>
          <p:cNvPr id="23" name="ZoneTexte 22"/>
          <p:cNvSpPr txBox="1"/>
          <p:nvPr/>
        </p:nvSpPr>
        <p:spPr>
          <a:xfrm>
            <a:off x="5677469" y="673193"/>
            <a:ext cx="279779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Alignment of the cavity string within 1,5 mm of the beam axis</a:t>
            </a:r>
            <a:endParaRPr lang="en-GB" b="1" dirty="0"/>
          </a:p>
        </p:txBody>
      </p:sp>
      <p:sp>
        <p:nvSpPr>
          <p:cNvPr id="24" name="Étoile à 8 branches 23"/>
          <p:cNvSpPr/>
          <p:nvPr/>
        </p:nvSpPr>
        <p:spPr bwMode="auto">
          <a:xfrm>
            <a:off x="777922" y="696035"/>
            <a:ext cx="409433" cy="395785"/>
          </a:xfrm>
          <a:prstGeom prst="star8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1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Étoile à 8 branches 24"/>
          <p:cNvSpPr/>
          <p:nvPr/>
        </p:nvSpPr>
        <p:spPr bwMode="auto">
          <a:xfrm>
            <a:off x="5065593" y="725606"/>
            <a:ext cx="409433" cy="395785"/>
          </a:xfrm>
          <a:prstGeom prst="star8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b="1" dirty="0"/>
              <a:t>2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6" name="Étoile à 8 branches 25"/>
          <p:cNvSpPr/>
          <p:nvPr/>
        </p:nvSpPr>
        <p:spPr bwMode="auto">
          <a:xfrm>
            <a:off x="253007" y="3004782"/>
            <a:ext cx="409433" cy="395785"/>
          </a:xfrm>
          <a:prstGeom prst="star8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3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Étoile à 8 branches 26"/>
          <p:cNvSpPr/>
          <p:nvPr/>
        </p:nvSpPr>
        <p:spPr bwMode="auto">
          <a:xfrm>
            <a:off x="5671168" y="3018430"/>
            <a:ext cx="409433" cy="395785"/>
          </a:xfrm>
          <a:prstGeom prst="star8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4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312460" y="634525"/>
            <a:ext cx="279779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Beam axis reported to reflector bracket on beam flanges</a:t>
            </a:r>
            <a:endParaRPr lang="en-GB" b="1" dirty="0"/>
          </a:p>
        </p:txBody>
      </p:sp>
      <p:pic>
        <p:nvPicPr>
          <p:cNvPr id="29" name="Image 28" descr="1"/>
          <p:cNvPicPr/>
          <p:nvPr/>
        </p:nvPicPr>
        <p:blipFill rotWithShape="1">
          <a:blip r:embed="rId8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30806" y="1335570"/>
            <a:ext cx="4726412" cy="13530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793844" y="3009233"/>
            <a:ext cx="205853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Vessel alignment with respect to cavity string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1024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6552728" cy="1143000"/>
          </a:xfrm>
        </p:spPr>
        <p:txBody>
          <a:bodyPr/>
          <a:lstStyle/>
          <a:p>
            <a:pPr algn="ctr"/>
            <a:r>
              <a:rPr lang="fr-FR" dirty="0" err="1" smtClean="0"/>
              <a:t>Cavity</a:t>
            </a:r>
            <a:r>
              <a:rPr lang="fr-FR" dirty="0" smtClean="0"/>
              <a:t> string </a:t>
            </a:r>
            <a:r>
              <a:rPr lang="fr-FR" dirty="0" err="1" smtClean="0"/>
              <a:t>transfer</a:t>
            </a:r>
            <a:r>
              <a:rPr lang="fr-FR" dirty="0" smtClean="0"/>
              <a:t> out </a:t>
            </a:r>
            <a:br>
              <a:rPr lang="fr-FR" dirty="0" smtClean="0"/>
            </a:br>
            <a:r>
              <a:rPr lang="fr-FR" dirty="0" smtClean="0"/>
              <a:t>of the clean room 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42</a:t>
            </a:fld>
            <a:endParaRPr lang="sv-SE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5" t="10873" r="21409" b="2353"/>
          <a:stretch/>
        </p:blipFill>
        <p:spPr>
          <a:xfrm>
            <a:off x="4716016" y="1539869"/>
            <a:ext cx="4176464" cy="3185275"/>
          </a:xfrm>
          <a:prstGeom prst="rect">
            <a:avLst/>
          </a:prstGeom>
        </p:spPr>
      </p:pic>
      <p:pic>
        <p:nvPicPr>
          <p:cNvPr id="8" name="Picture 2" descr="D:\ESS\choix_lieu_cryostating\Photos\P1010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38790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51520" y="4729787"/>
            <a:ext cx="889248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  <a:defRPr sz="1600"/>
            </a:lvl1pPr>
          </a:lstStyle>
          <a:p>
            <a:r>
              <a:rPr lang="fr-FR" dirty="0" smtClean="0"/>
              <a:t>Transfer </a:t>
            </a:r>
            <a:r>
              <a:rPr lang="fr-FR" dirty="0"/>
              <a:t>the </a:t>
            </a:r>
            <a:r>
              <a:rPr lang="fr-FR" dirty="0" err="1"/>
              <a:t>cavity</a:t>
            </a:r>
            <a:r>
              <a:rPr lang="fr-FR" dirty="0"/>
              <a:t> string </a:t>
            </a:r>
            <a:r>
              <a:rPr lang="fr-FR" dirty="0" err="1"/>
              <a:t>from</a:t>
            </a:r>
            <a:r>
              <a:rPr lang="fr-FR" dirty="0"/>
              <a:t> the clean room </a:t>
            </a:r>
            <a:r>
              <a:rPr lang="fr-FR" dirty="0" err="1"/>
              <a:t>cart</a:t>
            </a:r>
            <a:r>
              <a:rPr lang="fr-FR" dirty="0"/>
              <a:t> to </a:t>
            </a:r>
            <a:r>
              <a:rPr lang="fr-FR" dirty="0" err="1"/>
              <a:t>another</a:t>
            </a:r>
            <a:r>
              <a:rPr lang="fr-FR" dirty="0"/>
              <a:t> support for the post-clean room </a:t>
            </a:r>
            <a:r>
              <a:rPr lang="fr-FR" dirty="0" err="1" smtClean="0"/>
              <a:t>assembly</a:t>
            </a:r>
            <a:r>
              <a:rPr lang="fr-FR" dirty="0" smtClean="0"/>
              <a:t> (40 </a:t>
            </a:r>
            <a:r>
              <a:rPr lang="fr-FR" dirty="0"/>
              <a:t>cm </a:t>
            </a:r>
            <a:r>
              <a:rPr lang="fr-FR" dirty="0" err="1"/>
              <a:t>step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floor</a:t>
            </a:r>
            <a:r>
              <a:rPr lang="fr-FR" dirty="0"/>
              <a:t> of the clean room and the </a:t>
            </a:r>
            <a:r>
              <a:rPr lang="fr-FR" dirty="0" err="1"/>
              <a:t>floor</a:t>
            </a:r>
            <a:r>
              <a:rPr lang="fr-FR" dirty="0"/>
              <a:t> of the </a:t>
            </a:r>
            <a:r>
              <a:rPr lang="fr-FR" dirty="0" smtClean="0"/>
              <a:t>hall)</a:t>
            </a:r>
            <a:endParaRPr lang="fr-FR" dirty="0"/>
          </a:p>
          <a:p>
            <a:r>
              <a:rPr lang="fr-FR" dirty="0" err="1" smtClean="0"/>
              <a:t>Alignment</a:t>
            </a:r>
            <a:r>
              <a:rPr lang="fr-FR" dirty="0" smtClean="0"/>
              <a:t> </a:t>
            </a:r>
            <a:r>
              <a:rPr lang="fr-FR" dirty="0" err="1"/>
              <a:t>constraints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the rails of the clean room </a:t>
            </a:r>
            <a:r>
              <a:rPr lang="fr-FR" dirty="0" err="1"/>
              <a:t>cart</a:t>
            </a:r>
            <a:r>
              <a:rPr lang="fr-FR" dirty="0"/>
              <a:t> and the rails of the post clean room support: 0.1 </a:t>
            </a:r>
            <a:r>
              <a:rPr lang="fr-FR" dirty="0" smtClean="0"/>
              <a:t>mm</a:t>
            </a:r>
          </a:p>
          <a:p>
            <a:r>
              <a:rPr lang="fr-FR" dirty="0"/>
              <a:t>The </a:t>
            </a:r>
            <a:r>
              <a:rPr lang="fr-FR" dirty="0" err="1"/>
              <a:t>loaded</a:t>
            </a:r>
            <a:r>
              <a:rPr lang="fr-FR" dirty="0"/>
              <a:t> post clean room support </a:t>
            </a:r>
            <a:r>
              <a:rPr lang="fr-FR" dirty="0" err="1"/>
              <a:t>shall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manipulated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crane -&gt; </a:t>
            </a:r>
            <a:r>
              <a:rPr lang="fr-FR" dirty="0" err="1"/>
              <a:t>mechanical</a:t>
            </a:r>
            <a:r>
              <a:rPr lang="fr-FR" dirty="0"/>
              <a:t> </a:t>
            </a:r>
            <a:r>
              <a:rPr lang="fr-FR" dirty="0" err="1"/>
              <a:t>constraints</a:t>
            </a:r>
            <a:r>
              <a:rPr lang="fr-FR" dirty="0"/>
              <a:t> on the design  </a:t>
            </a:r>
          </a:p>
        </p:txBody>
      </p:sp>
    </p:spTree>
    <p:extLst>
      <p:ext uri="{BB962C8B-B14F-4D97-AF65-F5344CB8AC3E}">
        <p14:creationId xmlns:p14="http://schemas.microsoft.com/office/powerpoint/2010/main" val="316689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192688" cy="1143000"/>
          </a:xfrm>
        </p:spPr>
        <p:txBody>
          <a:bodyPr/>
          <a:lstStyle/>
          <a:p>
            <a:pPr algn="ctr"/>
            <a:r>
              <a:rPr lang="sv-SE" dirty="0" smtClean="0"/>
              <a:t>Cold mass assembly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43</a:t>
            </a:fld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67189"/>
            <a:ext cx="8873244" cy="15688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6" t="12770" r="9626" b="23457"/>
          <a:stretch/>
        </p:blipFill>
        <p:spPr>
          <a:xfrm>
            <a:off x="2195736" y="1556792"/>
            <a:ext cx="4888195" cy="313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20680" cy="1143000"/>
          </a:xfrm>
        </p:spPr>
        <p:txBody>
          <a:bodyPr/>
          <a:lstStyle/>
          <a:p>
            <a:pPr algn="ctr"/>
            <a:r>
              <a:rPr lang="fr-FR" dirty="0" err="1" smtClean="0"/>
              <a:t>Cryostating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44</a:t>
            </a:fld>
            <a:endParaRPr lang="sv-SE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869160"/>
            <a:ext cx="7704856" cy="187035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6" t="5298" r="7664" b="14421"/>
          <a:stretch/>
        </p:blipFill>
        <p:spPr>
          <a:xfrm>
            <a:off x="1691680" y="1450676"/>
            <a:ext cx="5832648" cy="337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7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192688" cy="1143000"/>
          </a:xfrm>
        </p:spPr>
        <p:txBody>
          <a:bodyPr/>
          <a:lstStyle/>
          <a:p>
            <a:pPr algn="ctr"/>
            <a:r>
              <a:rPr lang="fr-FR" dirty="0" err="1" smtClean="0"/>
              <a:t>Cavity</a:t>
            </a:r>
            <a:r>
              <a:rPr lang="fr-FR" dirty="0" smtClean="0"/>
              <a:t> design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pic>
        <p:nvPicPr>
          <p:cNvPr id="7" name="Image 6" descr="vue high et medium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551" y="1519325"/>
            <a:ext cx="4781785" cy="2524836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 flipH="1">
            <a:off x="4577576" y="1967152"/>
            <a:ext cx="4171" cy="1663967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>
            <a:off x="4812614" y="1952079"/>
            <a:ext cx="245" cy="167904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4578250" y="3441870"/>
            <a:ext cx="249681" cy="2389"/>
          </a:xfrm>
          <a:prstGeom prst="straightConnector1">
            <a:avLst/>
          </a:prstGeom>
          <a:ln w="1587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4489422" y="3630858"/>
            <a:ext cx="936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57,5 mm</a:t>
            </a:r>
            <a:endParaRPr lang="en-US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34656" y="3527134"/>
            <a:ext cx="1953702" cy="646331"/>
          </a:xfrm>
          <a:prstGeom prst="rect">
            <a:avLst/>
          </a:prstGeom>
          <a:solidFill>
            <a:srgbClr val="9D6923"/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200" b="1" dirty="0"/>
              <a:t>High beta (0,86): </a:t>
            </a:r>
          </a:p>
          <a:p>
            <a:pPr marL="342900" indent="-342900">
              <a:buFontTx/>
              <a:buChar char="-"/>
            </a:pPr>
            <a:r>
              <a:rPr lang="en-GB" sz="1200" b="1" dirty="0"/>
              <a:t>5 cells</a:t>
            </a:r>
          </a:p>
          <a:p>
            <a:pPr marL="342900" indent="-342900">
              <a:buFontTx/>
              <a:buChar char="-"/>
            </a:pPr>
            <a:r>
              <a:rPr lang="en-GB" sz="1200" b="1" dirty="0"/>
              <a:t>Length 1316,91mm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483892" y="3554432"/>
            <a:ext cx="196528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200" b="1" dirty="0"/>
              <a:t>Medium beta (0,67): </a:t>
            </a:r>
          </a:p>
          <a:p>
            <a:pPr marL="342900" indent="-342900">
              <a:buFontTx/>
              <a:buChar char="-"/>
            </a:pPr>
            <a:r>
              <a:rPr lang="en-GB" sz="1200" b="1" dirty="0"/>
              <a:t>6 cells</a:t>
            </a:r>
          </a:p>
          <a:p>
            <a:pPr marL="342900" indent="-342900">
              <a:buFontTx/>
              <a:buChar char="-"/>
            </a:pPr>
            <a:r>
              <a:rPr lang="en-GB" sz="1200" b="1" dirty="0"/>
              <a:t>Length 1259,40mm </a:t>
            </a:r>
          </a:p>
        </p:txBody>
      </p:sp>
      <p:graphicFrame>
        <p:nvGraphicFramePr>
          <p:cNvPr id="14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732654"/>
              </p:ext>
            </p:extLst>
          </p:nvPr>
        </p:nvGraphicFramePr>
        <p:xfrm>
          <a:off x="5220072" y="1844824"/>
          <a:ext cx="3807725" cy="271956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232248"/>
                <a:gridCol w="790447"/>
                <a:gridCol w="785030"/>
              </a:tblGrid>
              <a:tr h="2880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Medium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High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23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Geometrical</a:t>
                      </a:r>
                      <a:r>
                        <a:rPr lang="en-GB" sz="1200" baseline="0" dirty="0" smtClean="0">
                          <a:effectLst/>
                        </a:rPr>
                        <a:t> beta</a:t>
                      </a:r>
                      <a:endParaRPr lang="en-US" sz="1200" dirty="0">
                        <a:effectLst/>
                        <a:latin typeface="Symbol" panose="05050102010706020507" pitchFamily="18" charset="2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0.67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0.86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23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Frequency (MHz)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</a:rPr>
                        <a:t>704.42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223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Operating temperature (K)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340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Maximum surface field in operation (MV/m)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44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44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47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</a:rPr>
                        <a:t>Nominal Accelerating gradient (MV/m)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16.7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19.9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47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Nominal Accelerating Voltage (MV)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14,3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18,2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223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</a:rPr>
                        <a:t>Q</a:t>
                      </a:r>
                      <a:r>
                        <a:rPr lang="en-GB" sz="1200" b="1" baseline="-25000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</a:rPr>
                        <a:t> at nominal gradient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</a:rPr>
                        <a:t>&gt; 5e9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223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Cavity dynamic heat load (W)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4,9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223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effectLst/>
                        </a:rPr>
                        <a:t>Q</a:t>
                      </a:r>
                      <a:r>
                        <a:rPr lang="en-GB" sz="1200" baseline="-25000" dirty="0" err="1">
                          <a:effectLst/>
                        </a:rPr>
                        <a:t>ext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7.5 10</a:t>
                      </a:r>
                      <a:r>
                        <a:rPr lang="en-GB" sz="1200" baseline="30000" dirty="0">
                          <a:effectLst/>
                        </a:rPr>
                        <a:t>5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7.6 10</a:t>
                      </a:r>
                      <a:r>
                        <a:rPr lang="en-GB" sz="1200" baseline="30000" dirty="0">
                          <a:effectLst/>
                        </a:rPr>
                        <a:t>5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5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642683"/>
              </p:ext>
            </p:extLst>
          </p:nvPr>
        </p:nvGraphicFramePr>
        <p:xfrm>
          <a:off x="251520" y="4359147"/>
          <a:ext cx="3437203" cy="236875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033517"/>
                <a:gridCol w="869095"/>
                <a:gridCol w="534591"/>
              </a:tblGrid>
              <a:tr h="2939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Medium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effectLst/>
                        </a:rPr>
                        <a:t>High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Iris diameter (mm)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94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120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Cell to cell coupling k (%) 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1.22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1.8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GB" sz="1200" dirty="0" smtClean="0">
                          <a:effectLst/>
                        </a:rPr>
                        <a:t> </a:t>
                      </a:r>
                      <a:r>
                        <a:rPr lang="en-GB" sz="1200" dirty="0">
                          <a:effectLst/>
                        </a:rPr>
                        <a:t>and </a:t>
                      </a:r>
                      <a:r>
                        <a:rPr lang="en-GB" sz="1200" dirty="0" smtClean="0">
                          <a:effectLst/>
                        </a:rPr>
                        <a:t>5</a:t>
                      </a:r>
                      <a:r>
                        <a:rPr lang="en-GB" sz="1200" dirty="0" smtClean="0">
                          <a:effectLst/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GB" sz="1200" dirty="0" smtClean="0">
                          <a:effectLst/>
                        </a:rPr>
                        <a:t>/6 (or 4</a:t>
                      </a:r>
                      <a:r>
                        <a:rPr lang="en-GB" sz="1200" dirty="0" smtClean="0">
                          <a:effectLst/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GB" sz="1200" dirty="0" smtClean="0">
                          <a:effectLst/>
                        </a:rPr>
                        <a:t>/5) </a:t>
                      </a:r>
                      <a:r>
                        <a:rPr lang="en-GB" sz="1200" dirty="0">
                          <a:effectLst/>
                        </a:rPr>
                        <a:t>mode separation (MHz)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0.54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1.2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E</a:t>
                      </a:r>
                      <a:r>
                        <a:rPr lang="en-GB" sz="1200" baseline="-25000" dirty="0">
                          <a:effectLst/>
                        </a:rPr>
                        <a:t>pk</a:t>
                      </a:r>
                      <a:r>
                        <a:rPr lang="en-GB" sz="1200" dirty="0">
                          <a:effectLst/>
                        </a:rPr>
                        <a:t>/E</a:t>
                      </a:r>
                      <a:r>
                        <a:rPr lang="en-GB" sz="1200" baseline="-25000" dirty="0">
                          <a:effectLst/>
                        </a:rPr>
                        <a:t>acc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2.36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2.2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B</a:t>
                      </a:r>
                      <a:r>
                        <a:rPr lang="en-GB" sz="1200" baseline="-25000" dirty="0">
                          <a:effectLst/>
                        </a:rPr>
                        <a:t>pk</a:t>
                      </a:r>
                      <a:r>
                        <a:rPr lang="en-GB" sz="1200" dirty="0">
                          <a:effectLst/>
                        </a:rPr>
                        <a:t>/E</a:t>
                      </a:r>
                      <a:r>
                        <a:rPr lang="en-GB" sz="1200" baseline="-25000" dirty="0">
                          <a:effectLst/>
                        </a:rPr>
                        <a:t>acc</a:t>
                      </a:r>
                      <a:r>
                        <a:rPr lang="en-GB" sz="1200" dirty="0">
                          <a:effectLst/>
                        </a:rPr>
                        <a:t> (mT/(MV/m))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4.79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4.3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Maximum. r/Q (</a:t>
                      </a:r>
                      <a:r>
                        <a:rPr lang="en-GB" sz="1200" dirty="0">
                          <a:effectLst/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394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477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Optimum </a:t>
                      </a:r>
                      <a:r>
                        <a:rPr lang="en-GB" sz="1200" dirty="0">
                          <a:effectLst/>
                          <a:latin typeface="Symbol" panose="05050102010706020507" pitchFamily="18" charset="2"/>
                        </a:rPr>
                        <a:t>b</a:t>
                      </a:r>
                      <a:endParaRPr lang="en-US" sz="1200" dirty="0">
                        <a:effectLst/>
                        <a:latin typeface="Symbol" panose="05050102010706020507" pitchFamily="18" charset="2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0.705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0.92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441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G (</a:t>
                      </a:r>
                      <a:r>
                        <a:rPr lang="en-GB" sz="1200" dirty="0">
                          <a:effectLst/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196.63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241</a:t>
                      </a:r>
                      <a:endParaRPr lang="en-US" sz="12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4355976" y="4869160"/>
            <a:ext cx="4667534" cy="11798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sz="1600" b="1" dirty="0" err="1" smtClean="0"/>
              <a:t>Challenging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accelerating</a:t>
            </a:r>
            <a:r>
              <a:rPr lang="fr-FR" sz="1600" b="1" dirty="0" smtClean="0"/>
              <a:t> gradients and Q</a:t>
            </a:r>
            <a:r>
              <a:rPr lang="fr-FR" sz="1600" b="1" baseline="-25000" dirty="0" smtClean="0"/>
              <a:t>0</a:t>
            </a:r>
            <a:endParaRPr lang="en-US" sz="1600" b="1" baseline="-25000" dirty="0" smtClean="0"/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600" b="1" dirty="0" smtClean="0"/>
              <a:t>No HOM couplers</a:t>
            </a:r>
          </a:p>
          <a:p>
            <a:pPr marL="742950" lvl="1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HOM frequencies and internal cavity shape must be carefully controlled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187624" y="1412776"/>
            <a:ext cx="106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Tank (Ti)</a:t>
            </a:r>
            <a:endParaRPr lang="en-GB" sz="1400" dirty="0"/>
          </a:p>
          <a:p>
            <a:endParaRPr lang="en-GB" sz="1400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H="1">
            <a:off x="1542198" y="1700808"/>
            <a:ext cx="77474" cy="32348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0" y="1484784"/>
            <a:ext cx="1512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Magnetic shielding</a:t>
            </a:r>
            <a:endParaRPr lang="en-GB" sz="1400" dirty="0"/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827584" y="1772816"/>
            <a:ext cx="216024" cy="1440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3923928" y="1484784"/>
            <a:ext cx="2176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Cold tuning system</a:t>
            </a:r>
            <a:endParaRPr lang="en-GB" sz="1400" dirty="0"/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4283968" y="1844824"/>
            <a:ext cx="105099" cy="3017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6156176" y="6165304"/>
            <a:ext cx="194421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G. </a:t>
            </a:r>
            <a:r>
              <a:rPr lang="fr-FR" sz="1400" b="1" dirty="0" err="1" smtClean="0"/>
              <a:t>Devanz</a:t>
            </a:r>
            <a:r>
              <a:rPr lang="fr-FR" sz="1400" b="1" dirty="0" smtClean="0"/>
              <a:t>, J. </a:t>
            </a:r>
            <a:r>
              <a:rPr lang="fr-FR" sz="1400" b="1" dirty="0" err="1" smtClean="0"/>
              <a:t>Plouin</a:t>
            </a:r>
            <a:r>
              <a:rPr lang="fr-FR" sz="1400" b="1" dirty="0" smtClean="0"/>
              <a:t>, </a:t>
            </a:r>
          </a:p>
          <a:p>
            <a:pPr algn="ctr"/>
            <a:r>
              <a:rPr lang="fr-FR" sz="1400" b="1" dirty="0" smtClean="0"/>
              <a:t>G. </a:t>
            </a:r>
            <a:r>
              <a:rPr lang="fr-FR" sz="1400" b="1" dirty="0" err="1" smtClean="0"/>
              <a:t>Constanza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6858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192688" cy="1143000"/>
          </a:xfrm>
        </p:spPr>
        <p:txBody>
          <a:bodyPr/>
          <a:lstStyle/>
          <a:p>
            <a:pPr algn="ctr"/>
            <a:r>
              <a:rPr lang="fr-FR" dirty="0" smtClean="0"/>
              <a:t>The </a:t>
            </a:r>
            <a:r>
              <a:rPr lang="fr-FR" dirty="0" err="1" smtClean="0"/>
              <a:t>two</a:t>
            </a:r>
            <a:r>
              <a:rPr lang="fr-FR" dirty="0" smtClean="0"/>
              <a:t> prototype high beta </a:t>
            </a:r>
            <a:r>
              <a:rPr lang="fr-FR" dirty="0" err="1" smtClean="0"/>
              <a:t>cavities</a:t>
            </a:r>
            <a:endParaRPr lang="en-US" dirty="0"/>
          </a:p>
        </p:txBody>
      </p:sp>
      <p:pic>
        <p:nvPicPr>
          <p:cNvPr id="8" name="Picture 2" descr="C:\D\Projets\ESS\CALHI\Project3&amp;8\cavités-hors tests\cavités proto HB\ZANON\photos\recette_beta086_ZANON_130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84919"/>
            <a:ext cx="3538847" cy="14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84919"/>
            <a:ext cx="3443843" cy="142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51520" y="3580863"/>
            <a:ext cx="388843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P01 manufactured by  E. ZANON (Italy)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5067606" y="3544475"/>
            <a:ext cx="360563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P02 manufactured by  RI (Germany)</a:t>
            </a:r>
            <a:endParaRPr lang="en-US" dirty="0"/>
          </a:p>
        </p:txBody>
      </p:sp>
      <p:sp>
        <p:nvSpPr>
          <p:cNvPr id="12" name="TextBox 5"/>
          <p:cNvSpPr txBox="1"/>
          <p:nvPr/>
        </p:nvSpPr>
        <p:spPr>
          <a:xfrm>
            <a:off x="1547664" y="1628800"/>
            <a:ext cx="6048672" cy="17851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Symbol"/>
              <a:buChar char="Þ"/>
            </a:pPr>
            <a:r>
              <a:rPr lang="en-US" sz="2000" dirty="0" smtClean="0">
                <a:sym typeface="Symbol"/>
              </a:rPr>
              <a:t>HOM ports </a:t>
            </a:r>
            <a:r>
              <a:rPr lang="en-US" sz="2000" dirty="0" smtClean="0">
                <a:sym typeface="Symbol"/>
              </a:rPr>
              <a:t>only </a:t>
            </a:r>
            <a:r>
              <a:rPr lang="en-US" sz="2000" dirty="0" smtClean="0">
                <a:sym typeface="Symbol"/>
              </a:rPr>
              <a:t>for HOM measurements 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Symbol"/>
              <a:buChar char="Þ"/>
            </a:pPr>
            <a:r>
              <a:rPr lang="en-US" sz="2000" dirty="0">
                <a:sym typeface="Symbol"/>
              </a:rPr>
              <a:t>Niobium from Tokyo </a:t>
            </a:r>
            <a:r>
              <a:rPr lang="en-US" sz="2000" dirty="0" err="1">
                <a:sym typeface="Symbol"/>
              </a:rPr>
              <a:t>Denkai</a:t>
            </a:r>
            <a:endParaRPr lang="en-US" sz="2000" dirty="0">
              <a:sym typeface="Symbol"/>
            </a:endParaRP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Symbol"/>
              <a:buChar char="Þ"/>
            </a:pPr>
            <a:r>
              <a:rPr lang="en-US" sz="2000" dirty="0" smtClean="0"/>
              <a:t>Kick-off in Sept. 2012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Symbol"/>
              <a:buChar char="Þ"/>
            </a:pPr>
            <a:r>
              <a:rPr lang="fr-FR" sz="2000" dirty="0" err="1" smtClean="0"/>
              <a:t>Trimming</a:t>
            </a:r>
            <a:r>
              <a:rPr lang="fr-FR" sz="2000" dirty="0" smtClean="0"/>
              <a:t> </a:t>
            </a:r>
            <a:r>
              <a:rPr lang="fr-FR" sz="2000" dirty="0" err="1" smtClean="0"/>
              <a:t>operations</a:t>
            </a:r>
            <a:r>
              <a:rPr lang="fr-FR" sz="2000" dirty="0" smtClean="0"/>
              <a:t> of </a:t>
            </a:r>
            <a:r>
              <a:rPr lang="fr-FR" sz="2000" dirty="0" err="1" smtClean="0"/>
              <a:t>dumbbells</a:t>
            </a:r>
            <a:r>
              <a:rPr lang="fr-FR" sz="2000" dirty="0" smtClean="0"/>
              <a:t> in </a:t>
            </a:r>
            <a:r>
              <a:rPr lang="fr-FR" sz="2000" dirty="0" err="1" smtClean="0"/>
              <a:t>presence</a:t>
            </a:r>
            <a:r>
              <a:rPr lang="fr-FR" sz="2000" dirty="0" smtClean="0"/>
              <a:t> of CEA staff</a:t>
            </a:r>
            <a:endParaRPr lang="en-US" sz="2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475656" y="572396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F</a:t>
            </a:r>
            <a:r>
              <a:rPr lang="fr-FR" baseline="-25000" dirty="0" err="1" smtClean="0">
                <a:latin typeface="Symbol" panose="05050102010706020507" pitchFamily="18" charset="2"/>
              </a:rPr>
              <a:t>p</a:t>
            </a:r>
            <a:r>
              <a:rPr lang="fr-FR" dirty="0" smtClean="0"/>
              <a:t> = 703.553 MHz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6156176" y="57239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</a:t>
            </a:r>
            <a:r>
              <a:rPr lang="fr-FR" baseline="-25000" dirty="0" err="1">
                <a:latin typeface="Symbol" panose="05050102010706020507" pitchFamily="18" charset="2"/>
              </a:rPr>
              <a:t>p</a:t>
            </a:r>
            <a:r>
              <a:rPr lang="fr-FR" dirty="0" smtClean="0"/>
              <a:t> = 703.704 MHz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2843808" y="594928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Design, at 300 K </a:t>
            </a:r>
            <a:r>
              <a:rPr lang="fr-FR" sz="1400" dirty="0" err="1" smtClean="0"/>
              <a:t>before</a:t>
            </a:r>
            <a:r>
              <a:rPr lang="fr-FR" sz="1400" dirty="0" smtClean="0"/>
              <a:t> </a:t>
            </a:r>
            <a:r>
              <a:rPr lang="fr-FR" sz="1400" dirty="0" err="1" smtClean="0"/>
              <a:t>chemical</a:t>
            </a:r>
            <a:r>
              <a:rPr lang="fr-FR" sz="1400" dirty="0" smtClean="0"/>
              <a:t> </a:t>
            </a:r>
            <a:r>
              <a:rPr lang="fr-FR" sz="1400" dirty="0" err="1" smtClean="0"/>
              <a:t>etching</a:t>
            </a:r>
            <a:r>
              <a:rPr lang="fr-FR" sz="1400" dirty="0" smtClean="0"/>
              <a:t>: </a:t>
            </a:r>
          </a:p>
          <a:p>
            <a:pPr algn="ctr"/>
            <a:r>
              <a:rPr lang="fr-FR" sz="1400" dirty="0" err="1" smtClean="0"/>
              <a:t>F</a:t>
            </a:r>
            <a:r>
              <a:rPr lang="fr-FR" sz="1400" baseline="-25000" dirty="0" err="1" smtClean="0">
                <a:latin typeface="Symbol" panose="05050102010706020507" pitchFamily="18" charset="2"/>
              </a:rPr>
              <a:t>p</a:t>
            </a:r>
            <a:r>
              <a:rPr lang="fr-FR" sz="1400" dirty="0" smtClean="0"/>
              <a:t> = 703.822 MHz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9920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120680" cy="1143000"/>
          </a:xfrm>
        </p:spPr>
        <p:txBody>
          <a:bodyPr/>
          <a:lstStyle/>
          <a:p>
            <a:pPr algn="ctr"/>
            <a:r>
              <a:rPr lang="fr-FR" dirty="0" smtClean="0"/>
              <a:t>Field </a:t>
            </a:r>
            <a:r>
              <a:rPr lang="fr-FR" dirty="0" err="1" smtClean="0"/>
              <a:t>flatness</a:t>
            </a:r>
            <a:r>
              <a:rPr lang="fr-FR" dirty="0" smtClean="0"/>
              <a:t> </a:t>
            </a:r>
            <a:r>
              <a:rPr lang="fr-FR" dirty="0" err="1" smtClean="0"/>
              <a:t>tooling</a:t>
            </a:r>
            <a:r>
              <a:rPr lang="fr-FR" dirty="0" smtClean="0"/>
              <a:t> at CEA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pic>
        <p:nvPicPr>
          <p:cNvPr id="7" name="Imag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348880"/>
            <a:ext cx="4211960" cy="3240360"/>
          </a:xfrm>
          <a:prstGeom prst="rect">
            <a:avLst/>
          </a:prstGeom>
        </p:spPr>
      </p:pic>
      <p:pic>
        <p:nvPicPr>
          <p:cNvPr id="4098" name="Picture 2" descr="D:\#01_ESS\µ02_CAVITE PROTO HB\04_Outillages\IMG_09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1" t="10338" r="26729" b="5386"/>
          <a:stretch/>
        </p:blipFill>
        <p:spPr>
          <a:xfrm>
            <a:off x="251520" y="3874919"/>
            <a:ext cx="2952328" cy="298308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884368" y="5373216"/>
            <a:ext cx="115212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D. </a:t>
            </a:r>
            <a:r>
              <a:rPr lang="fr-FR" sz="1400" b="1" dirty="0" err="1" smtClean="0"/>
              <a:t>Roudier</a:t>
            </a:r>
            <a:endParaRPr lang="en-US" sz="1400" b="1" dirty="0"/>
          </a:p>
        </p:txBody>
      </p:sp>
      <p:sp>
        <p:nvSpPr>
          <p:cNvPr id="11" name="TextBox 5"/>
          <p:cNvSpPr txBox="1"/>
          <p:nvPr/>
        </p:nvSpPr>
        <p:spPr>
          <a:xfrm>
            <a:off x="395536" y="3429000"/>
            <a:ext cx="2520280" cy="3077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400" dirty="0" smtClean="0"/>
              <a:t>Tooling for high beta ready</a:t>
            </a:r>
            <a:endParaRPr lang="en-US" sz="1400" dirty="0"/>
          </a:p>
        </p:txBody>
      </p:sp>
      <p:sp>
        <p:nvSpPr>
          <p:cNvPr id="12" name="TextBox 5"/>
          <p:cNvSpPr txBox="1"/>
          <p:nvPr/>
        </p:nvSpPr>
        <p:spPr>
          <a:xfrm>
            <a:off x="395536" y="6093296"/>
            <a:ext cx="2664296" cy="5745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en-US" sz="1400" dirty="0" smtClean="0"/>
              <a:t>Tooling for medium beta </a:t>
            </a: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fr-FR" sz="1400" dirty="0" smtClean="0"/>
              <a:t>New </a:t>
            </a:r>
            <a:r>
              <a:rPr lang="fr-FR" sz="1400" dirty="0" err="1" smtClean="0"/>
              <a:t>pieces</a:t>
            </a:r>
            <a:r>
              <a:rPr lang="fr-FR" sz="1400" dirty="0" smtClean="0"/>
              <a:t> </a:t>
            </a:r>
            <a:r>
              <a:rPr lang="fr-FR" sz="1400" dirty="0" err="1" smtClean="0"/>
              <a:t>ordered</a:t>
            </a:r>
            <a:endParaRPr lang="en-US" sz="1400" dirty="0"/>
          </a:p>
        </p:txBody>
      </p:sp>
      <p:sp>
        <p:nvSpPr>
          <p:cNvPr id="13" name="TextBox 5"/>
          <p:cNvSpPr txBox="1"/>
          <p:nvPr/>
        </p:nvSpPr>
        <p:spPr>
          <a:xfrm>
            <a:off x="5436096" y="1556792"/>
            <a:ext cx="3240360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Wingdings" charset="2"/>
              <a:buChar char="§"/>
            </a:pPr>
            <a:r>
              <a:rPr lang="fr-FR" sz="1400" dirty="0" smtClean="0"/>
              <a:t>Exemple of </a:t>
            </a:r>
            <a:r>
              <a:rPr lang="fr-FR" sz="1400" dirty="0" err="1" smtClean="0"/>
              <a:t>cavity</a:t>
            </a:r>
            <a:r>
              <a:rPr lang="fr-FR" sz="1400" dirty="0" smtClean="0"/>
              <a:t> </a:t>
            </a:r>
            <a:r>
              <a:rPr lang="fr-FR" sz="1400" dirty="0" err="1" smtClean="0"/>
              <a:t>tuning</a:t>
            </a:r>
            <a:r>
              <a:rPr lang="fr-FR" sz="1400" dirty="0" smtClean="0"/>
              <a:t> (High beta Prototype n°2 </a:t>
            </a:r>
            <a:r>
              <a:rPr lang="fr-FR" sz="1400" dirty="0" err="1" smtClean="0"/>
              <a:t>from</a:t>
            </a:r>
            <a:r>
              <a:rPr lang="fr-FR" sz="1400" dirty="0" smtClean="0"/>
              <a:t> RI)</a:t>
            </a:r>
            <a:endParaRPr lang="en-US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3491880" y="5661248"/>
            <a:ext cx="4536504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000" b="1" dirty="0" smtClean="0">
                <a:latin typeface="Times New Roman"/>
                <a:cs typeface="Times New Roman"/>
              </a:rPr>
              <a:t>→ </a:t>
            </a:r>
            <a:r>
              <a:rPr lang="en-US" sz="2000" b="1" dirty="0" smtClean="0"/>
              <a:t>adapted for prototypes only (not for large series cavities)</a:t>
            </a:r>
            <a:endParaRPr lang="en-US" sz="2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6792"/>
            <a:ext cx="1764196" cy="235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73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3"/>
            <a:ext cx="3078342" cy="41044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048672" cy="1143000"/>
          </a:xfrm>
        </p:spPr>
        <p:txBody>
          <a:bodyPr/>
          <a:lstStyle/>
          <a:p>
            <a:pPr algn="ctr"/>
            <a:r>
              <a:rPr lang="fr-FR" dirty="0" err="1" smtClean="0"/>
              <a:t>Chemical</a:t>
            </a:r>
            <a:r>
              <a:rPr lang="fr-FR" dirty="0" smtClean="0"/>
              <a:t> </a:t>
            </a:r>
            <a:r>
              <a:rPr lang="fr-FR" dirty="0" err="1" smtClean="0"/>
              <a:t>treatment</a:t>
            </a:r>
            <a:r>
              <a:rPr lang="fr-FR" dirty="0" smtClean="0"/>
              <a:t> </a:t>
            </a:r>
            <a:r>
              <a:rPr lang="fr-FR" dirty="0" err="1" smtClean="0"/>
              <a:t>set-up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pic>
        <p:nvPicPr>
          <p:cNvPr id="7" name="Image 6" descr="C:\Users\fpeauger\AppData\Local\Microsoft\Windows\Temporary Internet Files\Content.Word\P10101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168352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7884368" y="1916832"/>
            <a:ext cx="115212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F. </a:t>
            </a:r>
            <a:r>
              <a:rPr lang="fr-FR" sz="1400" b="1" dirty="0" err="1" smtClean="0"/>
              <a:t>Eozenou</a:t>
            </a:r>
            <a:r>
              <a:rPr lang="fr-FR" sz="1400" b="1" dirty="0" smtClean="0"/>
              <a:t>, C. </a:t>
            </a:r>
            <a:r>
              <a:rPr lang="fr-FR" sz="1400" b="1" dirty="0" err="1" smtClean="0"/>
              <a:t>Servouin</a:t>
            </a:r>
            <a:endParaRPr lang="en-US" sz="1400" b="1" dirty="0"/>
          </a:p>
        </p:txBody>
      </p:sp>
      <p:sp>
        <p:nvSpPr>
          <p:cNvPr id="9" name="TextBox 5"/>
          <p:cNvSpPr txBox="1"/>
          <p:nvPr/>
        </p:nvSpPr>
        <p:spPr>
          <a:xfrm>
            <a:off x="1187624" y="5157192"/>
            <a:ext cx="187220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Vertical EP or BCP</a:t>
            </a:r>
            <a:endParaRPr lang="en-US" dirty="0"/>
          </a:p>
        </p:txBody>
      </p:sp>
      <p:sp>
        <p:nvSpPr>
          <p:cNvPr id="10" name="TextBox 5"/>
          <p:cNvSpPr txBox="1"/>
          <p:nvPr/>
        </p:nvSpPr>
        <p:spPr>
          <a:xfrm>
            <a:off x="4788024" y="5229200"/>
            <a:ext cx="1368152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fr-FR" sz="2000" dirty="0" smtClean="0"/>
              <a:t>BCP  </a:t>
            </a:r>
            <a:endParaRPr lang="en-US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55576" y="5877272"/>
            <a:ext cx="7128792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000" b="1" dirty="0" smtClean="0">
                <a:latin typeface="Times New Roman"/>
                <a:cs typeface="Times New Roman"/>
              </a:rPr>
              <a:t>→ </a:t>
            </a:r>
            <a:r>
              <a:rPr lang="en-US" sz="2000" b="1" dirty="0" smtClean="0"/>
              <a:t>Two </a:t>
            </a:r>
            <a:r>
              <a:rPr lang="en-US" sz="2000" b="1" dirty="0" err="1" smtClean="0"/>
              <a:t>independant</a:t>
            </a:r>
            <a:r>
              <a:rPr lang="en-US" sz="2000" b="1" dirty="0" smtClean="0"/>
              <a:t> installations compatible with 704 MHz cavities and one is qualified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64648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5976664" cy="1143000"/>
          </a:xfrm>
        </p:spPr>
        <p:txBody>
          <a:bodyPr/>
          <a:lstStyle/>
          <a:p>
            <a:pPr algn="ctr"/>
            <a:r>
              <a:rPr lang="fr-FR" dirty="0" err="1" smtClean="0"/>
              <a:t>Cavity</a:t>
            </a:r>
            <a:r>
              <a:rPr lang="fr-FR" dirty="0" smtClean="0"/>
              <a:t> clean room </a:t>
            </a:r>
            <a:r>
              <a:rPr lang="fr-FR" dirty="0" err="1" smtClean="0"/>
              <a:t>assembly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High Pressure </a:t>
            </a:r>
            <a:r>
              <a:rPr lang="fr-FR" dirty="0" err="1" smtClean="0"/>
              <a:t>Rinsing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 DEC 2014</a:t>
            </a:r>
            <a:endParaRPr lang="sv-S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AD and ICS Retreat mtg 2014</a:t>
            </a:r>
            <a:endParaRPr lang="sv-S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pic>
        <p:nvPicPr>
          <p:cNvPr id="2052" name="Image 2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243027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 2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3"/>
            <a:ext cx="3168352" cy="237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 2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4784"/>
            <a:ext cx="3114009" cy="233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Times" pitchFamily="18" charset="0"/>
              </a:rPr>
              <a:t> 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6019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841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MS Mincho" pitchFamily="49" charset="-128"/>
                <a:cs typeface="Times" pitchFamily="18" charset="0"/>
              </a:rPr>
              <a:t> 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588224" y="6093296"/>
            <a:ext cx="208823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F. </a:t>
            </a:r>
            <a:r>
              <a:rPr lang="fr-FR" sz="1400" b="1" dirty="0" err="1" smtClean="0"/>
              <a:t>Eozenou</a:t>
            </a:r>
            <a:r>
              <a:rPr lang="fr-FR" sz="1400" b="1" dirty="0" smtClean="0"/>
              <a:t>, C. </a:t>
            </a:r>
            <a:r>
              <a:rPr lang="fr-FR" sz="1400" b="1" dirty="0" err="1" smtClean="0"/>
              <a:t>Servouin</a:t>
            </a:r>
            <a:endParaRPr lang="en-US" sz="14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107504" y="5013176"/>
            <a:ext cx="5112568" cy="15286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b="1" dirty="0" smtClean="0"/>
              <a:t>For the moment we have used our “historical” small clean room </a:t>
            </a:r>
            <a:r>
              <a:rPr lang="en-US" dirty="0"/>
              <a:t> </a:t>
            </a:r>
            <a:r>
              <a:rPr lang="en-US" b="1" dirty="0" smtClean="0"/>
              <a:t>(</a:t>
            </a:r>
            <a:r>
              <a:rPr lang="en-US" b="1" dirty="0" err="1" smtClean="0"/>
              <a:t>Orme</a:t>
            </a:r>
            <a:r>
              <a:rPr lang="en-US" b="1" dirty="0" smtClean="0"/>
              <a:t> des </a:t>
            </a:r>
            <a:r>
              <a:rPr lang="en-US" b="1" dirty="0" err="1" smtClean="0"/>
              <a:t>Meurisiers</a:t>
            </a:r>
            <a:r>
              <a:rPr lang="en-US" b="1" dirty="0" smtClean="0"/>
              <a:t> site)</a:t>
            </a: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fr-FR" b="1" dirty="0" smtClean="0"/>
              <a:t>The new clean room (Saclay site) </a:t>
            </a:r>
            <a:r>
              <a:rPr lang="fr-FR" b="1" dirty="0" err="1" smtClean="0"/>
              <a:t>will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equipped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a </a:t>
            </a:r>
            <a:r>
              <a:rPr lang="fr-FR" b="1" dirty="0" err="1" smtClean="0"/>
              <a:t>newly</a:t>
            </a:r>
            <a:r>
              <a:rPr lang="fr-FR" b="1" dirty="0" smtClean="0"/>
              <a:t> </a:t>
            </a:r>
            <a:r>
              <a:rPr lang="fr-FR" b="1" dirty="0" err="1" smtClean="0"/>
              <a:t>developped</a:t>
            </a:r>
            <a:r>
              <a:rPr lang="fr-FR" b="1" dirty="0" smtClean="0"/>
              <a:t> HPR system and </a:t>
            </a:r>
            <a:r>
              <a:rPr lang="fr-FR" b="1" dirty="0" err="1" smtClean="0"/>
              <a:t>will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/>
              <a:t> </a:t>
            </a:r>
            <a:r>
              <a:rPr lang="fr-FR" b="1" dirty="0" err="1" smtClean="0"/>
              <a:t>qualified</a:t>
            </a:r>
            <a:r>
              <a:rPr lang="fr-FR" b="1" dirty="0" smtClean="0"/>
              <a:t> in 2015</a:t>
            </a:r>
            <a:endParaRPr lang="en-US" b="1" dirty="0" smtClean="0"/>
          </a:p>
        </p:txBody>
      </p:sp>
      <p:sp>
        <p:nvSpPr>
          <p:cNvPr id="19" name="TextBox 5"/>
          <p:cNvSpPr txBox="1"/>
          <p:nvPr/>
        </p:nvSpPr>
        <p:spPr>
          <a:xfrm>
            <a:off x="827584" y="4509120"/>
            <a:ext cx="3456384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HPR 100 bars - </a:t>
            </a:r>
            <a:r>
              <a:rPr lang="fr-FR" dirty="0" smtClean="0"/>
              <a:t>Ultra pure water</a:t>
            </a:r>
            <a:endParaRPr lang="en-US" dirty="0"/>
          </a:p>
        </p:txBody>
      </p:sp>
      <p:sp>
        <p:nvSpPr>
          <p:cNvPr id="20" name="TextBox 5"/>
          <p:cNvSpPr txBox="1"/>
          <p:nvPr/>
        </p:nvSpPr>
        <p:spPr>
          <a:xfrm>
            <a:off x="5148064" y="3645024"/>
            <a:ext cx="3816424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  <a:effectLst>
            <a:outerShdw blurRad="53975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Flanges and antenna pick-up assembly under class 100 laminar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40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template.potx</Template>
  <TotalTime>4438</TotalTime>
  <Words>3013</Words>
  <Application>Microsoft Office PowerPoint</Application>
  <PresentationFormat>Affichage à l'écran (4:3)</PresentationFormat>
  <Paragraphs>675</Paragraphs>
  <Slides>44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5" baseType="lpstr">
      <vt:lpstr>ESS Core Powerpoint template</vt:lpstr>
      <vt:lpstr>Status of Elliptical Cavities Cryomodule Demonstrator ECCTD</vt:lpstr>
      <vt:lpstr>ECCTD in ESS Superconducting linac</vt:lpstr>
      <vt:lpstr>Cryomodule design</vt:lpstr>
      <vt:lpstr>²</vt:lpstr>
      <vt:lpstr>Cavity design</vt:lpstr>
      <vt:lpstr>The two prototype high beta cavities</vt:lpstr>
      <vt:lpstr>Field flatness tooling at CEA</vt:lpstr>
      <vt:lpstr>Chemical treatment set-up</vt:lpstr>
      <vt:lpstr>Cavity clean room assembly with High Pressure Rinsing</vt:lpstr>
      <vt:lpstr>Vertical test results</vt:lpstr>
      <vt:lpstr>Radioprotection improvement for CV tests</vt:lpstr>
      <vt:lpstr>Dangerous HOM  close to 1408.8 MHz</vt:lpstr>
      <vt:lpstr>3D geometrical measurements</vt:lpstr>
      <vt:lpstr>Power coupler procurement strategy</vt:lpstr>
      <vt:lpstr>Power coupler conditioning set-up</vt:lpstr>
      <vt:lpstr>Internal cryogenic circuit</vt:lpstr>
      <vt:lpstr>Instrumentation for prototype cryomodule</vt:lpstr>
      <vt:lpstr>Cavity string clean room assembly</vt:lpstr>
      <vt:lpstr>Spaceframe and thermal shielding insertion and cryostating</vt:lpstr>
      <vt:lpstr>Test stand new cryolines installation</vt:lpstr>
      <vt:lpstr>704 MHZ - 1 MW RF power source upgrade</vt:lpstr>
      <vt:lpstr>Conclusion</vt:lpstr>
      <vt:lpstr>Extra slides</vt:lpstr>
      <vt:lpstr>ECCTD in ESS Superconducting linac</vt:lpstr>
      <vt:lpstr>Cryomodule Development plan</vt:lpstr>
      <vt:lpstr>Présentation PowerPoint</vt:lpstr>
      <vt:lpstr>Fundamental power coupler</vt:lpstr>
      <vt:lpstr>Présentation PowerPoint</vt:lpstr>
      <vt:lpstr>HOM mode identification</vt:lpstr>
      <vt:lpstr>Présentation PowerPoint</vt:lpstr>
      <vt:lpstr>Qx calculation</vt:lpstr>
      <vt:lpstr>Magnetic shielding design</vt:lpstr>
      <vt:lpstr>Cryomodule elements procurements (by IPN Orsay)</vt:lpstr>
      <vt:lpstr>Magnetic shielding design</vt:lpstr>
      <vt:lpstr>Cold tuning system</vt:lpstr>
      <vt:lpstr>Heat loads</vt:lpstr>
      <vt:lpstr>Présentation PowerPoint</vt:lpstr>
      <vt:lpstr>Pressure vessels European rules</vt:lpstr>
      <vt:lpstr>Helium pressure relief devices</vt:lpstr>
      <vt:lpstr>Cryoline design</vt:lpstr>
      <vt:lpstr>Présentation PowerPoint</vt:lpstr>
      <vt:lpstr>Cavity string transfer out  of the clean room </vt:lpstr>
      <vt:lpstr>Cold mass assembly</vt:lpstr>
      <vt:lpstr>Cryostating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PEAUGER  Franck</cp:lastModifiedBy>
  <cp:revision>177</cp:revision>
  <dcterms:created xsi:type="dcterms:W3CDTF">2013-10-29T16:05:10Z</dcterms:created>
  <dcterms:modified xsi:type="dcterms:W3CDTF">2014-12-11T07:59:52Z</dcterms:modified>
</cp:coreProperties>
</file>