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59" r:id="rId3"/>
    <p:sldId id="260" r:id="rId4"/>
    <p:sldId id="262" r:id="rId5"/>
    <p:sldId id="263" r:id="rId6"/>
    <p:sldId id="274" r:id="rId7"/>
    <p:sldId id="261" r:id="rId8"/>
    <p:sldId id="265" r:id="rId9"/>
    <p:sldId id="266" r:id="rId10"/>
    <p:sldId id="269" r:id="rId11"/>
    <p:sldId id="271" r:id="rId12"/>
    <p:sldId id="272" r:id="rId13"/>
    <p:sldId id="275" r:id="rId14"/>
    <p:sldId id="267" r:id="rId15"/>
    <p:sldId id="270" r:id="rId16"/>
    <p:sldId id="257" r:id="rId17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94676" autoAdjust="0"/>
  </p:normalViewPr>
  <p:slideViewPr>
    <p:cSldViewPr>
      <p:cViewPr varScale="1">
        <p:scale>
          <a:sx n="102" d="100"/>
          <a:sy n="102" d="100"/>
        </p:scale>
        <p:origin x="-156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10/12/14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10/12/14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10/12/14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10/12/14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10/12/14</a:t>
            </a:fld>
            <a:endParaRPr lang="sv-S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10/12/14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4000" dirty="0" err="1" smtClean="0"/>
              <a:t>Cooling</a:t>
            </a:r>
            <a:r>
              <a:rPr lang="sv-SE" sz="4000" dirty="0" smtClean="0"/>
              <a:t> ESS</a:t>
            </a:r>
            <a:endParaRPr lang="sv-SE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sv-SE" sz="2000" dirty="0" smtClean="0">
                <a:solidFill>
                  <a:schemeClr val="bg1"/>
                </a:solidFill>
              </a:rPr>
              <a:t>Anton Lundmark</a:t>
            </a:r>
          </a:p>
          <a:p>
            <a:r>
              <a:rPr lang="sv-SE" sz="2000" dirty="0" err="1" smtClean="0">
                <a:solidFill>
                  <a:schemeClr val="bg1"/>
                </a:solidFill>
              </a:rPr>
              <a:t>Cooling</a:t>
            </a:r>
            <a:r>
              <a:rPr lang="sv-SE" sz="2000" dirty="0" smtClean="0">
                <a:solidFill>
                  <a:schemeClr val="bg1"/>
                </a:solidFill>
              </a:rPr>
              <a:t> System </a:t>
            </a:r>
            <a:r>
              <a:rPr lang="sv-SE" sz="2000" dirty="0" err="1" smtClean="0">
                <a:solidFill>
                  <a:schemeClr val="bg1"/>
                </a:solidFill>
              </a:rPr>
              <a:t>Engineer</a:t>
            </a:r>
            <a:endParaRPr lang="sv-SE" sz="2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smtClean="0">
                <a:solidFill>
                  <a:srgbClr val="FFFFFF"/>
                </a:solidFill>
              </a:rPr>
              <a:t>www.europeanspallationsource.se</a:t>
            </a:r>
          </a:p>
          <a:p>
            <a:pPr algn="ctr"/>
            <a:fld id="{656E358F-28A8-D04A-99E6-206C49444CD4}" type="datetime3">
              <a:rPr lang="sv-SE" sz="1400" smtClean="0">
                <a:solidFill>
                  <a:srgbClr val="FFFFFF"/>
                </a:solidFill>
              </a:rPr>
              <a:t>10 December 2014</a:t>
            </a:fld>
            <a:endParaRPr lang="en-GB" sz="14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Accelerator </a:t>
            </a:r>
            <a:r>
              <a:rPr lang="en-US" dirty="0" err="1" smtClean="0"/>
              <a:t>Cryoplant</a:t>
            </a:r>
            <a:r>
              <a:rPr lang="en-US" dirty="0" smtClean="0"/>
              <a:t> Cooling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10</a:t>
            </a:fld>
            <a:endParaRPr lang="sv-SE" dirty="0"/>
          </a:p>
        </p:txBody>
      </p:sp>
      <p:grpSp>
        <p:nvGrpSpPr>
          <p:cNvPr id="5" name="Group 4"/>
          <p:cNvGrpSpPr/>
          <p:nvPr/>
        </p:nvGrpSpPr>
        <p:grpSpPr>
          <a:xfrm>
            <a:off x="755576" y="1772816"/>
            <a:ext cx="7618417" cy="4231764"/>
            <a:chOff x="948977" y="1513794"/>
            <a:chExt cx="7618417" cy="4231764"/>
          </a:xfrm>
        </p:grpSpPr>
        <p:cxnSp>
          <p:nvCxnSpPr>
            <p:cNvPr id="6" name="Straight Connector 5"/>
            <p:cNvCxnSpPr>
              <a:endCxn id="238" idx="6"/>
            </p:cNvCxnSpPr>
            <p:nvPr/>
          </p:nvCxnSpPr>
          <p:spPr>
            <a:xfrm flipH="1" flipV="1">
              <a:off x="2650581" y="4261868"/>
              <a:ext cx="576208" cy="3325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  <a:headEnd type="triangl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3374955" y="4621854"/>
              <a:ext cx="4235" cy="443439"/>
            </a:xfrm>
            <a:prstGeom prst="line">
              <a:avLst/>
            </a:prstGeom>
            <a:ln w="12700">
              <a:solidFill>
                <a:srgbClr val="0000FF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5408589" y="3384675"/>
              <a:ext cx="0" cy="1675046"/>
            </a:xfrm>
            <a:prstGeom prst="line">
              <a:avLst/>
            </a:prstGeom>
            <a:ln w="12700">
              <a:solidFill>
                <a:srgbClr val="FF0000"/>
              </a:solidFill>
              <a:prstDash val="solid"/>
              <a:headEnd type="triangl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238" idx="2"/>
            </p:cNvCxnSpPr>
            <p:nvPr/>
          </p:nvCxnSpPr>
          <p:spPr>
            <a:xfrm flipH="1" flipV="1">
              <a:off x="1677388" y="4258843"/>
              <a:ext cx="593811" cy="3025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  <a:headEnd type="triangl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/>
            <p:cNvGrpSpPr/>
            <p:nvPr/>
          </p:nvGrpSpPr>
          <p:grpSpPr>
            <a:xfrm>
              <a:off x="2124545" y="2891673"/>
              <a:ext cx="665102" cy="353108"/>
              <a:chOff x="4930306" y="2184401"/>
              <a:chExt cx="665102" cy="353108"/>
            </a:xfrm>
          </p:grpSpPr>
          <p:sp>
            <p:nvSpPr>
              <p:cNvPr id="240" name="Rectangle 239"/>
              <p:cNvSpPr/>
              <p:nvPr/>
            </p:nvSpPr>
            <p:spPr>
              <a:xfrm>
                <a:off x="4975225" y="2184401"/>
                <a:ext cx="438150" cy="3428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b="1"/>
              </a:p>
            </p:txBody>
          </p:sp>
          <p:sp>
            <p:nvSpPr>
              <p:cNvPr id="241" name="TextBox 240"/>
              <p:cNvSpPr txBox="1"/>
              <p:nvPr/>
            </p:nvSpPr>
            <p:spPr>
              <a:xfrm>
                <a:off x="4930306" y="2198955"/>
                <a:ext cx="66510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err="1" smtClean="0"/>
                  <a:t>Compr</a:t>
                </a:r>
                <a:r>
                  <a:rPr lang="en-US" sz="800" b="1" dirty="0" smtClean="0"/>
                  <a:t>. motor</a:t>
                </a:r>
                <a:endParaRPr lang="en-US" sz="800" b="1" dirty="0"/>
              </a:p>
            </p:txBody>
          </p:sp>
        </p:grpSp>
        <p:cxnSp>
          <p:nvCxnSpPr>
            <p:cNvPr id="11" name="Straight Connector 10"/>
            <p:cNvCxnSpPr/>
            <p:nvPr/>
          </p:nvCxnSpPr>
          <p:spPr>
            <a:xfrm flipH="1" flipV="1">
              <a:off x="3533206" y="4266962"/>
              <a:ext cx="473285" cy="2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  <a:headEnd type="triangl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6873058" y="3707870"/>
              <a:ext cx="96451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/>
                <a:t>Middle temperature Return</a:t>
              </a:r>
              <a:endParaRPr lang="en-US" sz="10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234272" y="2517340"/>
              <a:ext cx="97852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/>
                <a:t>Middle temperature Supply</a:t>
              </a:r>
              <a:endParaRPr lang="en-US" sz="10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789647" y="4421799"/>
              <a:ext cx="5918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/>
                <a:t>Oil vessel</a:t>
              </a:r>
              <a:endParaRPr lang="en-US" sz="10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574179" y="4302928"/>
              <a:ext cx="9541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/>
                <a:t>Helium compressor</a:t>
              </a:r>
              <a:endParaRPr lang="en-US" sz="1000" b="1" dirty="0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271199" y="4061601"/>
              <a:ext cx="379382" cy="400534"/>
              <a:chOff x="3384636" y="3301608"/>
              <a:chExt cx="379382" cy="400534"/>
            </a:xfrm>
          </p:grpSpPr>
          <p:sp>
            <p:nvSpPr>
              <p:cNvPr id="238" name="Oval 237"/>
              <p:cNvSpPr/>
              <p:nvPr/>
            </p:nvSpPr>
            <p:spPr>
              <a:xfrm>
                <a:off x="3384636" y="3301608"/>
                <a:ext cx="379382" cy="40053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b="1"/>
              </a:p>
            </p:txBody>
          </p:sp>
          <p:sp>
            <p:nvSpPr>
              <p:cNvPr id="239" name="Isosceles Triangle 238"/>
              <p:cNvSpPr/>
              <p:nvPr/>
            </p:nvSpPr>
            <p:spPr>
              <a:xfrm rot="5400000">
                <a:off x="3487208" y="3341158"/>
                <a:ext cx="211667" cy="338667"/>
              </a:xfrm>
              <a:prstGeom prst="triangle">
                <a:avLst/>
              </a:prstGeom>
              <a:no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Magnetic Disk 16"/>
            <p:cNvSpPr/>
            <p:nvPr/>
          </p:nvSpPr>
          <p:spPr>
            <a:xfrm>
              <a:off x="3228905" y="4144543"/>
              <a:ext cx="295275" cy="463550"/>
            </a:xfrm>
            <a:prstGeom prst="flowChartMagneticDisk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2460555" y="5306593"/>
              <a:ext cx="1551517" cy="10583"/>
            </a:xfrm>
            <a:prstGeom prst="line">
              <a:avLst/>
            </a:prstGeom>
            <a:ln w="12700">
              <a:solidFill>
                <a:srgbClr val="0000FF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2464788" y="4471570"/>
              <a:ext cx="1" cy="826556"/>
            </a:xfrm>
            <a:prstGeom prst="line">
              <a:avLst/>
            </a:prstGeom>
            <a:ln w="12700">
              <a:solidFill>
                <a:srgbClr val="0000FF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 19"/>
            <p:cNvGrpSpPr/>
            <p:nvPr/>
          </p:nvGrpSpPr>
          <p:grpSpPr>
            <a:xfrm rot="16200000">
              <a:off x="3991121" y="5048512"/>
              <a:ext cx="309727" cy="280524"/>
              <a:chOff x="3785873" y="4203852"/>
              <a:chExt cx="309727" cy="280524"/>
            </a:xfrm>
          </p:grpSpPr>
          <p:sp>
            <p:nvSpPr>
              <p:cNvPr id="209" name="Rektangel 170"/>
              <p:cNvSpPr/>
              <p:nvPr/>
            </p:nvSpPr>
            <p:spPr>
              <a:xfrm rot="5400000" flipH="1">
                <a:off x="3843667" y="4232443"/>
                <a:ext cx="194139" cy="30972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grpSp>
            <p:nvGrpSpPr>
              <p:cNvPr id="210" name="Grupp 27"/>
              <p:cNvGrpSpPr/>
              <p:nvPr/>
            </p:nvGrpSpPr>
            <p:grpSpPr>
              <a:xfrm rot="5400000" flipH="1">
                <a:off x="3901911" y="4200014"/>
                <a:ext cx="77651" cy="258106"/>
                <a:chOff x="3419872" y="692696"/>
                <a:chExt cx="144008" cy="720080"/>
              </a:xfrm>
            </p:grpSpPr>
            <p:cxnSp>
              <p:nvCxnSpPr>
                <p:cNvPr id="226" name="Rak 186"/>
                <p:cNvCxnSpPr/>
                <p:nvPr/>
              </p:nvCxnSpPr>
              <p:spPr>
                <a:xfrm flipH="1">
                  <a:off x="3419872" y="692696"/>
                  <a:ext cx="72000" cy="72000"/>
                </a:xfrm>
                <a:prstGeom prst="line">
                  <a:avLst/>
                </a:prstGeom>
                <a:ln w="190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7" name="Rak 187"/>
                <p:cNvCxnSpPr/>
                <p:nvPr/>
              </p:nvCxnSpPr>
              <p:spPr>
                <a:xfrm>
                  <a:off x="3419872" y="764704"/>
                  <a:ext cx="72000" cy="72000"/>
                </a:xfrm>
                <a:prstGeom prst="line">
                  <a:avLst/>
                </a:prstGeom>
                <a:ln w="190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8" name="Rak 188"/>
                <p:cNvCxnSpPr/>
                <p:nvPr/>
              </p:nvCxnSpPr>
              <p:spPr>
                <a:xfrm flipH="1">
                  <a:off x="3419872" y="836720"/>
                  <a:ext cx="72000" cy="72000"/>
                </a:xfrm>
                <a:prstGeom prst="line">
                  <a:avLst/>
                </a:prstGeom>
                <a:ln w="190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9" name="Rak 189"/>
                <p:cNvCxnSpPr/>
                <p:nvPr/>
              </p:nvCxnSpPr>
              <p:spPr>
                <a:xfrm>
                  <a:off x="3419872" y="908728"/>
                  <a:ext cx="72000" cy="72000"/>
                </a:xfrm>
                <a:prstGeom prst="line">
                  <a:avLst/>
                </a:prstGeom>
                <a:ln w="190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0" name="Rak 190"/>
                <p:cNvCxnSpPr/>
                <p:nvPr/>
              </p:nvCxnSpPr>
              <p:spPr>
                <a:xfrm flipH="1">
                  <a:off x="3419872" y="980728"/>
                  <a:ext cx="72000" cy="72000"/>
                </a:xfrm>
                <a:prstGeom prst="line">
                  <a:avLst/>
                </a:prstGeom>
                <a:ln w="190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1" name="Rak 191"/>
                <p:cNvCxnSpPr/>
                <p:nvPr/>
              </p:nvCxnSpPr>
              <p:spPr>
                <a:xfrm>
                  <a:off x="3419872" y="1052736"/>
                  <a:ext cx="72000" cy="72000"/>
                </a:xfrm>
                <a:prstGeom prst="line">
                  <a:avLst/>
                </a:prstGeom>
                <a:ln w="190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2" name="Rak 192"/>
                <p:cNvCxnSpPr/>
                <p:nvPr/>
              </p:nvCxnSpPr>
              <p:spPr>
                <a:xfrm flipH="1">
                  <a:off x="3419872" y="1124744"/>
                  <a:ext cx="72000" cy="72000"/>
                </a:xfrm>
                <a:prstGeom prst="line">
                  <a:avLst/>
                </a:prstGeom>
                <a:ln w="190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3" name="Rak 193"/>
                <p:cNvCxnSpPr/>
                <p:nvPr/>
              </p:nvCxnSpPr>
              <p:spPr>
                <a:xfrm>
                  <a:off x="3419872" y="1196752"/>
                  <a:ext cx="72000" cy="72000"/>
                </a:xfrm>
                <a:prstGeom prst="line">
                  <a:avLst/>
                </a:prstGeom>
                <a:ln w="190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Rak 194"/>
                <p:cNvCxnSpPr/>
                <p:nvPr/>
              </p:nvCxnSpPr>
              <p:spPr>
                <a:xfrm flipH="1">
                  <a:off x="3419872" y="1268760"/>
                  <a:ext cx="72000" cy="72000"/>
                </a:xfrm>
                <a:prstGeom prst="line">
                  <a:avLst/>
                </a:prstGeom>
                <a:ln w="190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5" name="Rak 195"/>
                <p:cNvCxnSpPr/>
                <p:nvPr/>
              </p:nvCxnSpPr>
              <p:spPr>
                <a:xfrm>
                  <a:off x="3419872" y="1340768"/>
                  <a:ext cx="72000" cy="72000"/>
                </a:xfrm>
                <a:prstGeom prst="line">
                  <a:avLst/>
                </a:prstGeom>
                <a:ln w="190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6" name="Rak 196"/>
                <p:cNvCxnSpPr/>
                <p:nvPr/>
              </p:nvCxnSpPr>
              <p:spPr>
                <a:xfrm flipH="1">
                  <a:off x="3491872" y="692696"/>
                  <a:ext cx="72008" cy="0"/>
                </a:xfrm>
                <a:prstGeom prst="line">
                  <a:avLst/>
                </a:prstGeom>
                <a:ln w="190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7" name="Rak 197"/>
                <p:cNvCxnSpPr/>
                <p:nvPr/>
              </p:nvCxnSpPr>
              <p:spPr>
                <a:xfrm flipH="1">
                  <a:off x="3491872" y="1412776"/>
                  <a:ext cx="72008" cy="0"/>
                </a:xfrm>
                <a:prstGeom prst="line">
                  <a:avLst/>
                </a:prstGeom>
                <a:ln w="190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1" name="Grupp 28"/>
              <p:cNvGrpSpPr/>
              <p:nvPr/>
            </p:nvGrpSpPr>
            <p:grpSpPr>
              <a:xfrm rot="5400000">
                <a:off x="3899657" y="4314244"/>
                <a:ext cx="77651" cy="262614"/>
                <a:chOff x="3419872" y="692696"/>
                <a:chExt cx="144008" cy="732657"/>
              </a:xfrm>
            </p:grpSpPr>
            <p:cxnSp>
              <p:nvCxnSpPr>
                <p:cNvPr id="214" name="Rak 173"/>
                <p:cNvCxnSpPr/>
                <p:nvPr/>
              </p:nvCxnSpPr>
              <p:spPr>
                <a:xfrm flipH="1">
                  <a:off x="3419872" y="692696"/>
                  <a:ext cx="72000" cy="72000"/>
                </a:xfrm>
                <a:prstGeom prst="line">
                  <a:avLst/>
                </a:prstGeom>
                <a:ln w="19050"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5" name="Rak 174"/>
                <p:cNvCxnSpPr/>
                <p:nvPr/>
              </p:nvCxnSpPr>
              <p:spPr>
                <a:xfrm>
                  <a:off x="3419872" y="764704"/>
                  <a:ext cx="72000" cy="72000"/>
                </a:xfrm>
                <a:prstGeom prst="line">
                  <a:avLst/>
                </a:prstGeom>
                <a:ln w="19050"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6" name="Rak 175"/>
                <p:cNvCxnSpPr/>
                <p:nvPr/>
              </p:nvCxnSpPr>
              <p:spPr>
                <a:xfrm flipH="1">
                  <a:off x="3419872" y="836720"/>
                  <a:ext cx="72000" cy="72000"/>
                </a:xfrm>
                <a:prstGeom prst="line">
                  <a:avLst/>
                </a:prstGeom>
                <a:ln w="19050"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7" name="Rak 177"/>
                <p:cNvCxnSpPr/>
                <p:nvPr/>
              </p:nvCxnSpPr>
              <p:spPr>
                <a:xfrm>
                  <a:off x="3419872" y="908728"/>
                  <a:ext cx="72000" cy="72000"/>
                </a:xfrm>
                <a:prstGeom prst="line">
                  <a:avLst/>
                </a:prstGeom>
                <a:ln w="19050"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Rak 178"/>
                <p:cNvCxnSpPr/>
                <p:nvPr/>
              </p:nvCxnSpPr>
              <p:spPr>
                <a:xfrm flipH="1">
                  <a:off x="3419872" y="980728"/>
                  <a:ext cx="72000" cy="72000"/>
                </a:xfrm>
                <a:prstGeom prst="line">
                  <a:avLst/>
                </a:prstGeom>
                <a:ln w="19050"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9" name="Rak 179"/>
                <p:cNvCxnSpPr/>
                <p:nvPr/>
              </p:nvCxnSpPr>
              <p:spPr>
                <a:xfrm>
                  <a:off x="3419872" y="1052736"/>
                  <a:ext cx="72000" cy="72000"/>
                </a:xfrm>
                <a:prstGeom prst="line">
                  <a:avLst/>
                </a:prstGeom>
                <a:ln w="19050"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0" name="Rak 180"/>
                <p:cNvCxnSpPr/>
                <p:nvPr/>
              </p:nvCxnSpPr>
              <p:spPr>
                <a:xfrm flipH="1">
                  <a:off x="3419872" y="1124744"/>
                  <a:ext cx="72000" cy="72000"/>
                </a:xfrm>
                <a:prstGeom prst="line">
                  <a:avLst/>
                </a:prstGeom>
                <a:ln w="19050"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Rak 181"/>
                <p:cNvCxnSpPr/>
                <p:nvPr/>
              </p:nvCxnSpPr>
              <p:spPr>
                <a:xfrm>
                  <a:off x="3419872" y="1196752"/>
                  <a:ext cx="72000" cy="72000"/>
                </a:xfrm>
                <a:prstGeom prst="line">
                  <a:avLst/>
                </a:prstGeom>
                <a:ln w="19050"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2" name="Rak 182"/>
                <p:cNvCxnSpPr/>
                <p:nvPr/>
              </p:nvCxnSpPr>
              <p:spPr>
                <a:xfrm flipH="1">
                  <a:off x="3419872" y="1268760"/>
                  <a:ext cx="72000" cy="72000"/>
                </a:xfrm>
                <a:prstGeom prst="line">
                  <a:avLst/>
                </a:prstGeom>
                <a:ln w="19050"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3" name="Rak 183"/>
                <p:cNvCxnSpPr/>
                <p:nvPr/>
              </p:nvCxnSpPr>
              <p:spPr>
                <a:xfrm>
                  <a:off x="3419872" y="1353353"/>
                  <a:ext cx="72000" cy="72000"/>
                </a:xfrm>
                <a:prstGeom prst="line">
                  <a:avLst/>
                </a:prstGeom>
                <a:ln w="19050"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4" name="Rak 184"/>
                <p:cNvCxnSpPr/>
                <p:nvPr/>
              </p:nvCxnSpPr>
              <p:spPr>
                <a:xfrm flipH="1">
                  <a:off x="3491872" y="692696"/>
                  <a:ext cx="72008" cy="0"/>
                </a:xfrm>
                <a:prstGeom prst="line">
                  <a:avLst/>
                </a:prstGeom>
                <a:ln w="19050"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5" name="Rak 185"/>
                <p:cNvCxnSpPr/>
                <p:nvPr/>
              </p:nvCxnSpPr>
              <p:spPr>
                <a:xfrm flipH="1">
                  <a:off x="3491872" y="1412776"/>
                  <a:ext cx="72008" cy="0"/>
                </a:xfrm>
                <a:prstGeom prst="line">
                  <a:avLst/>
                </a:prstGeom>
                <a:ln w="19050"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12" name="Straight Connector 211"/>
              <p:cNvCxnSpPr/>
              <p:nvPr/>
            </p:nvCxnSpPr>
            <p:spPr>
              <a:xfrm rot="5400000" flipH="1">
                <a:off x="4022242" y="4247045"/>
                <a:ext cx="86385" cy="0"/>
              </a:xfrm>
              <a:prstGeom prst="line">
                <a:avLst/>
              </a:prstGeom>
              <a:ln w="12700">
                <a:solidFill>
                  <a:srgbClr val="0000FF"/>
                </a:solidFill>
                <a:prstDash val="solid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>
              <a:xfrm rot="5400000" flipH="1">
                <a:off x="3769115" y="4247045"/>
                <a:ext cx="86385" cy="0"/>
              </a:xfrm>
              <a:prstGeom prst="line">
                <a:avLst/>
              </a:prstGeom>
              <a:ln w="12700">
                <a:solidFill>
                  <a:srgbClr val="0000FF"/>
                </a:solidFill>
                <a:prstDash val="solid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Straight Connector 20"/>
            <p:cNvCxnSpPr/>
            <p:nvPr/>
          </p:nvCxnSpPr>
          <p:spPr>
            <a:xfrm flipH="1">
              <a:off x="3780055" y="3160685"/>
              <a:ext cx="3417" cy="669199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  <a:headEnd type="triangl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4293654" y="5313998"/>
              <a:ext cx="597230" cy="3178"/>
            </a:xfrm>
            <a:prstGeom prst="line">
              <a:avLst/>
            </a:prstGeom>
            <a:ln w="12700">
              <a:solidFill>
                <a:srgbClr val="008000"/>
              </a:solidFill>
              <a:prstDash val="solid"/>
              <a:headEnd type="triangl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4302055" y="4265193"/>
              <a:ext cx="530985" cy="3177"/>
            </a:xfrm>
            <a:prstGeom prst="line">
              <a:avLst/>
            </a:prstGeom>
            <a:ln w="12700">
              <a:solidFill>
                <a:srgbClr val="FF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4302055" y="5059721"/>
              <a:ext cx="1106534" cy="0"/>
            </a:xfrm>
            <a:prstGeom prst="line">
              <a:avLst/>
            </a:prstGeom>
            <a:ln w="12700">
              <a:solidFill>
                <a:srgbClr val="FF0000"/>
              </a:solidFill>
              <a:prstDash val="solid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691111" y="4275988"/>
              <a:ext cx="9541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/>
                <a:t>Helium cooler</a:t>
              </a:r>
              <a:endParaRPr lang="en-US" sz="1000" b="1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701176" y="5345448"/>
              <a:ext cx="9541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/>
                <a:t>Oil</a:t>
              </a:r>
            </a:p>
            <a:p>
              <a:pPr algn="ctr"/>
              <a:r>
                <a:rPr lang="en-US" sz="1000" b="1" dirty="0" smtClean="0"/>
                <a:t> cooler</a:t>
              </a:r>
              <a:endParaRPr lang="en-US" sz="1000" b="1" dirty="0"/>
            </a:p>
          </p:txBody>
        </p:sp>
        <p:grpSp>
          <p:nvGrpSpPr>
            <p:cNvPr id="27" name="Group 26"/>
            <p:cNvGrpSpPr/>
            <p:nvPr/>
          </p:nvGrpSpPr>
          <p:grpSpPr>
            <a:xfrm rot="16200000" flipH="1">
              <a:off x="2593013" y="2926750"/>
              <a:ext cx="309727" cy="280524"/>
              <a:chOff x="3785873" y="4203852"/>
              <a:chExt cx="309727" cy="280524"/>
            </a:xfrm>
          </p:grpSpPr>
          <p:sp>
            <p:nvSpPr>
              <p:cNvPr id="180" name="Rektangel 170"/>
              <p:cNvSpPr/>
              <p:nvPr/>
            </p:nvSpPr>
            <p:spPr>
              <a:xfrm rot="5400000" flipH="1">
                <a:off x="3843667" y="4232443"/>
                <a:ext cx="194139" cy="30972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grpSp>
            <p:nvGrpSpPr>
              <p:cNvPr id="181" name="Grupp 27"/>
              <p:cNvGrpSpPr/>
              <p:nvPr/>
            </p:nvGrpSpPr>
            <p:grpSpPr>
              <a:xfrm rot="5400000" flipH="1">
                <a:off x="3901911" y="4200014"/>
                <a:ext cx="77651" cy="258106"/>
                <a:chOff x="3419872" y="692696"/>
                <a:chExt cx="144008" cy="720080"/>
              </a:xfrm>
            </p:grpSpPr>
            <p:cxnSp>
              <p:nvCxnSpPr>
                <p:cNvPr id="197" name="Rak 186"/>
                <p:cNvCxnSpPr/>
                <p:nvPr/>
              </p:nvCxnSpPr>
              <p:spPr>
                <a:xfrm flipH="1">
                  <a:off x="3419872" y="692696"/>
                  <a:ext cx="72000" cy="72000"/>
                </a:xfrm>
                <a:prstGeom prst="line">
                  <a:avLst/>
                </a:prstGeom>
                <a:ln w="190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Rak 187"/>
                <p:cNvCxnSpPr/>
                <p:nvPr/>
              </p:nvCxnSpPr>
              <p:spPr>
                <a:xfrm>
                  <a:off x="3419872" y="764704"/>
                  <a:ext cx="72000" cy="72000"/>
                </a:xfrm>
                <a:prstGeom prst="line">
                  <a:avLst/>
                </a:prstGeom>
                <a:ln w="190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Rak 188"/>
                <p:cNvCxnSpPr/>
                <p:nvPr/>
              </p:nvCxnSpPr>
              <p:spPr>
                <a:xfrm flipH="1">
                  <a:off x="3419872" y="836720"/>
                  <a:ext cx="72000" cy="72000"/>
                </a:xfrm>
                <a:prstGeom prst="line">
                  <a:avLst/>
                </a:prstGeom>
                <a:ln w="190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Rak 189"/>
                <p:cNvCxnSpPr/>
                <p:nvPr/>
              </p:nvCxnSpPr>
              <p:spPr>
                <a:xfrm>
                  <a:off x="3419872" y="908728"/>
                  <a:ext cx="72000" cy="72000"/>
                </a:xfrm>
                <a:prstGeom prst="line">
                  <a:avLst/>
                </a:prstGeom>
                <a:ln w="190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1" name="Rak 190"/>
                <p:cNvCxnSpPr/>
                <p:nvPr/>
              </p:nvCxnSpPr>
              <p:spPr>
                <a:xfrm flipH="1">
                  <a:off x="3419872" y="980728"/>
                  <a:ext cx="72000" cy="72000"/>
                </a:xfrm>
                <a:prstGeom prst="line">
                  <a:avLst/>
                </a:prstGeom>
                <a:ln w="190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2" name="Rak 191"/>
                <p:cNvCxnSpPr/>
                <p:nvPr/>
              </p:nvCxnSpPr>
              <p:spPr>
                <a:xfrm>
                  <a:off x="3419872" y="1052736"/>
                  <a:ext cx="72000" cy="72000"/>
                </a:xfrm>
                <a:prstGeom prst="line">
                  <a:avLst/>
                </a:prstGeom>
                <a:ln w="190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3" name="Rak 192"/>
                <p:cNvCxnSpPr/>
                <p:nvPr/>
              </p:nvCxnSpPr>
              <p:spPr>
                <a:xfrm flipH="1">
                  <a:off x="3419872" y="1124744"/>
                  <a:ext cx="72000" cy="72000"/>
                </a:xfrm>
                <a:prstGeom prst="line">
                  <a:avLst/>
                </a:prstGeom>
                <a:ln w="190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Rak 193"/>
                <p:cNvCxnSpPr/>
                <p:nvPr/>
              </p:nvCxnSpPr>
              <p:spPr>
                <a:xfrm>
                  <a:off x="3419872" y="1196752"/>
                  <a:ext cx="72000" cy="72000"/>
                </a:xfrm>
                <a:prstGeom prst="line">
                  <a:avLst/>
                </a:prstGeom>
                <a:ln w="190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Rak 194"/>
                <p:cNvCxnSpPr/>
                <p:nvPr/>
              </p:nvCxnSpPr>
              <p:spPr>
                <a:xfrm flipH="1">
                  <a:off x="3419872" y="1268760"/>
                  <a:ext cx="72000" cy="72000"/>
                </a:xfrm>
                <a:prstGeom prst="line">
                  <a:avLst/>
                </a:prstGeom>
                <a:ln w="190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Rak 195"/>
                <p:cNvCxnSpPr/>
                <p:nvPr/>
              </p:nvCxnSpPr>
              <p:spPr>
                <a:xfrm>
                  <a:off x="3419872" y="1340768"/>
                  <a:ext cx="72000" cy="72000"/>
                </a:xfrm>
                <a:prstGeom prst="line">
                  <a:avLst/>
                </a:prstGeom>
                <a:ln w="190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7" name="Rak 196"/>
                <p:cNvCxnSpPr/>
                <p:nvPr/>
              </p:nvCxnSpPr>
              <p:spPr>
                <a:xfrm flipH="1">
                  <a:off x="3491872" y="692696"/>
                  <a:ext cx="72008" cy="0"/>
                </a:xfrm>
                <a:prstGeom prst="line">
                  <a:avLst/>
                </a:prstGeom>
                <a:ln w="190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Rak 197"/>
                <p:cNvCxnSpPr/>
                <p:nvPr/>
              </p:nvCxnSpPr>
              <p:spPr>
                <a:xfrm flipH="1">
                  <a:off x="3491872" y="1412776"/>
                  <a:ext cx="72008" cy="0"/>
                </a:xfrm>
                <a:prstGeom prst="line">
                  <a:avLst/>
                </a:prstGeom>
                <a:ln w="190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2" name="Grupp 28"/>
              <p:cNvGrpSpPr/>
              <p:nvPr/>
            </p:nvGrpSpPr>
            <p:grpSpPr>
              <a:xfrm rot="5400000">
                <a:off x="3899657" y="4314244"/>
                <a:ext cx="77651" cy="262614"/>
                <a:chOff x="3419872" y="692696"/>
                <a:chExt cx="144008" cy="732657"/>
              </a:xfrm>
            </p:grpSpPr>
            <p:cxnSp>
              <p:nvCxnSpPr>
                <p:cNvPr id="185" name="Rak 173"/>
                <p:cNvCxnSpPr/>
                <p:nvPr/>
              </p:nvCxnSpPr>
              <p:spPr>
                <a:xfrm flipH="1">
                  <a:off x="3419872" y="692696"/>
                  <a:ext cx="72000" cy="72000"/>
                </a:xfrm>
                <a:prstGeom prst="line">
                  <a:avLst/>
                </a:prstGeom>
                <a:ln w="19050"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Rak 174"/>
                <p:cNvCxnSpPr/>
                <p:nvPr/>
              </p:nvCxnSpPr>
              <p:spPr>
                <a:xfrm>
                  <a:off x="3419872" y="764704"/>
                  <a:ext cx="72000" cy="72000"/>
                </a:xfrm>
                <a:prstGeom prst="line">
                  <a:avLst/>
                </a:prstGeom>
                <a:ln w="19050"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Rak 175"/>
                <p:cNvCxnSpPr/>
                <p:nvPr/>
              </p:nvCxnSpPr>
              <p:spPr>
                <a:xfrm flipH="1">
                  <a:off x="3419872" y="836720"/>
                  <a:ext cx="72000" cy="72000"/>
                </a:xfrm>
                <a:prstGeom prst="line">
                  <a:avLst/>
                </a:prstGeom>
                <a:ln w="19050"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Rak 177"/>
                <p:cNvCxnSpPr/>
                <p:nvPr/>
              </p:nvCxnSpPr>
              <p:spPr>
                <a:xfrm>
                  <a:off x="3419872" y="908728"/>
                  <a:ext cx="72000" cy="72000"/>
                </a:xfrm>
                <a:prstGeom prst="line">
                  <a:avLst/>
                </a:prstGeom>
                <a:ln w="19050"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Rak 178"/>
                <p:cNvCxnSpPr/>
                <p:nvPr/>
              </p:nvCxnSpPr>
              <p:spPr>
                <a:xfrm flipH="1">
                  <a:off x="3419872" y="980728"/>
                  <a:ext cx="72000" cy="72000"/>
                </a:xfrm>
                <a:prstGeom prst="line">
                  <a:avLst/>
                </a:prstGeom>
                <a:ln w="19050"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Rak 179"/>
                <p:cNvCxnSpPr/>
                <p:nvPr/>
              </p:nvCxnSpPr>
              <p:spPr>
                <a:xfrm>
                  <a:off x="3419872" y="1052736"/>
                  <a:ext cx="72000" cy="72000"/>
                </a:xfrm>
                <a:prstGeom prst="line">
                  <a:avLst/>
                </a:prstGeom>
                <a:ln w="19050"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Rak 180"/>
                <p:cNvCxnSpPr/>
                <p:nvPr/>
              </p:nvCxnSpPr>
              <p:spPr>
                <a:xfrm flipH="1">
                  <a:off x="3419872" y="1124744"/>
                  <a:ext cx="72000" cy="72000"/>
                </a:xfrm>
                <a:prstGeom prst="line">
                  <a:avLst/>
                </a:prstGeom>
                <a:ln w="19050"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Rak 181"/>
                <p:cNvCxnSpPr/>
                <p:nvPr/>
              </p:nvCxnSpPr>
              <p:spPr>
                <a:xfrm>
                  <a:off x="3419872" y="1196752"/>
                  <a:ext cx="72000" cy="72000"/>
                </a:xfrm>
                <a:prstGeom prst="line">
                  <a:avLst/>
                </a:prstGeom>
                <a:ln w="19050"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Rak 182"/>
                <p:cNvCxnSpPr/>
                <p:nvPr/>
              </p:nvCxnSpPr>
              <p:spPr>
                <a:xfrm flipH="1">
                  <a:off x="3419872" y="1268760"/>
                  <a:ext cx="72000" cy="72000"/>
                </a:xfrm>
                <a:prstGeom prst="line">
                  <a:avLst/>
                </a:prstGeom>
                <a:ln w="19050"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Rak 183"/>
                <p:cNvCxnSpPr/>
                <p:nvPr/>
              </p:nvCxnSpPr>
              <p:spPr>
                <a:xfrm>
                  <a:off x="3419872" y="1353353"/>
                  <a:ext cx="72000" cy="72000"/>
                </a:xfrm>
                <a:prstGeom prst="line">
                  <a:avLst/>
                </a:prstGeom>
                <a:ln w="19050"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Rak 184"/>
                <p:cNvCxnSpPr/>
                <p:nvPr/>
              </p:nvCxnSpPr>
              <p:spPr>
                <a:xfrm flipH="1">
                  <a:off x="3491872" y="692696"/>
                  <a:ext cx="72008" cy="0"/>
                </a:xfrm>
                <a:prstGeom prst="line">
                  <a:avLst/>
                </a:prstGeom>
                <a:ln w="19050"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Rak 185"/>
                <p:cNvCxnSpPr/>
                <p:nvPr/>
              </p:nvCxnSpPr>
              <p:spPr>
                <a:xfrm flipH="1">
                  <a:off x="3491872" y="1412776"/>
                  <a:ext cx="72008" cy="0"/>
                </a:xfrm>
                <a:prstGeom prst="line">
                  <a:avLst/>
                </a:prstGeom>
                <a:ln w="19050"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3" name="Straight Connector 182"/>
              <p:cNvCxnSpPr/>
              <p:nvPr/>
            </p:nvCxnSpPr>
            <p:spPr>
              <a:xfrm rot="5400000" flipH="1">
                <a:off x="4022242" y="4247045"/>
                <a:ext cx="86385" cy="0"/>
              </a:xfrm>
              <a:prstGeom prst="line">
                <a:avLst/>
              </a:prstGeom>
              <a:ln w="12700">
                <a:solidFill>
                  <a:srgbClr val="0000FF"/>
                </a:solidFill>
                <a:prstDash val="solid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 rot="5400000" flipH="1">
                <a:off x="3769115" y="4247045"/>
                <a:ext cx="86385" cy="0"/>
              </a:xfrm>
              <a:prstGeom prst="line">
                <a:avLst/>
              </a:prstGeom>
              <a:ln w="12700">
                <a:solidFill>
                  <a:srgbClr val="0000FF"/>
                </a:solidFill>
                <a:prstDash val="solid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/>
            <p:cNvGrpSpPr/>
            <p:nvPr/>
          </p:nvGrpSpPr>
          <p:grpSpPr>
            <a:xfrm>
              <a:off x="3981542" y="3777666"/>
              <a:ext cx="312112" cy="536142"/>
              <a:chOff x="6305712" y="3424073"/>
              <a:chExt cx="312112" cy="536142"/>
            </a:xfrm>
          </p:grpSpPr>
          <p:sp>
            <p:nvSpPr>
              <p:cNvPr id="151" name="Rektangel 170"/>
              <p:cNvSpPr/>
              <p:nvPr/>
            </p:nvSpPr>
            <p:spPr>
              <a:xfrm flipH="1">
                <a:off x="6401824" y="3424073"/>
                <a:ext cx="216000" cy="53614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grpSp>
            <p:nvGrpSpPr>
              <p:cNvPr id="152" name="Grupp 27"/>
              <p:cNvGrpSpPr/>
              <p:nvPr/>
            </p:nvGrpSpPr>
            <p:grpSpPr>
              <a:xfrm flipH="1">
                <a:off x="6401829" y="3468752"/>
                <a:ext cx="86395" cy="446785"/>
                <a:chOff x="3419872" y="692696"/>
                <a:chExt cx="144008" cy="720080"/>
              </a:xfrm>
            </p:grpSpPr>
            <p:cxnSp>
              <p:nvCxnSpPr>
                <p:cNvPr id="168" name="Rak 186"/>
                <p:cNvCxnSpPr/>
                <p:nvPr/>
              </p:nvCxnSpPr>
              <p:spPr>
                <a:xfrm flipH="1">
                  <a:off x="3419872" y="692696"/>
                  <a:ext cx="72000" cy="72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Rak 187"/>
                <p:cNvCxnSpPr/>
                <p:nvPr/>
              </p:nvCxnSpPr>
              <p:spPr>
                <a:xfrm>
                  <a:off x="3419872" y="764704"/>
                  <a:ext cx="72000" cy="72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Rak 188"/>
                <p:cNvCxnSpPr/>
                <p:nvPr/>
              </p:nvCxnSpPr>
              <p:spPr>
                <a:xfrm flipH="1">
                  <a:off x="3419872" y="836720"/>
                  <a:ext cx="72000" cy="72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Rak 189"/>
                <p:cNvCxnSpPr/>
                <p:nvPr/>
              </p:nvCxnSpPr>
              <p:spPr>
                <a:xfrm>
                  <a:off x="3419872" y="908728"/>
                  <a:ext cx="72000" cy="72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Rak 190"/>
                <p:cNvCxnSpPr/>
                <p:nvPr/>
              </p:nvCxnSpPr>
              <p:spPr>
                <a:xfrm flipH="1">
                  <a:off x="3419872" y="980728"/>
                  <a:ext cx="72000" cy="72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Rak 191"/>
                <p:cNvCxnSpPr/>
                <p:nvPr/>
              </p:nvCxnSpPr>
              <p:spPr>
                <a:xfrm>
                  <a:off x="3419872" y="1052736"/>
                  <a:ext cx="72000" cy="72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Rak 192"/>
                <p:cNvCxnSpPr/>
                <p:nvPr/>
              </p:nvCxnSpPr>
              <p:spPr>
                <a:xfrm flipH="1">
                  <a:off x="3419872" y="1124744"/>
                  <a:ext cx="72000" cy="72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Rak 193"/>
                <p:cNvCxnSpPr/>
                <p:nvPr/>
              </p:nvCxnSpPr>
              <p:spPr>
                <a:xfrm>
                  <a:off x="3419872" y="1196752"/>
                  <a:ext cx="72000" cy="72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Rak 194"/>
                <p:cNvCxnSpPr/>
                <p:nvPr/>
              </p:nvCxnSpPr>
              <p:spPr>
                <a:xfrm flipH="1">
                  <a:off x="3419872" y="1268760"/>
                  <a:ext cx="72000" cy="72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Rak 195"/>
                <p:cNvCxnSpPr/>
                <p:nvPr/>
              </p:nvCxnSpPr>
              <p:spPr>
                <a:xfrm>
                  <a:off x="3419872" y="1340768"/>
                  <a:ext cx="72000" cy="72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Rak 196"/>
                <p:cNvCxnSpPr/>
                <p:nvPr/>
              </p:nvCxnSpPr>
              <p:spPr>
                <a:xfrm flipH="1">
                  <a:off x="3491872" y="692696"/>
                  <a:ext cx="72008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Rak 197"/>
                <p:cNvCxnSpPr/>
                <p:nvPr/>
              </p:nvCxnSpPr>
              <p:spPr>
                <a:xfrm flipH="1">
                  <a:off x="3491872" y="1412776"/>
                  <a:ext cx="72008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3" name="Grupp 28"/>
              <p:cNvGrpSpPr/>
              <p:nvPr/>
            </p:nvGrpSpPr>
            <p:grpSpPr>
              <a:xfrm>
                <a:off x="6531429" y="3468752"/>
                <a:ext cx="86395" cy="454589"/>
                <a:chOff x="3419872" y="692696"/>
                <a:chExt cx="144008" cy="732657"/>
              </a:xfrm>
            </p:grpSpPr>
            <p:cxnSp>
              <p:nvCxnSpPr>
                <p:cNvPr id="156" name="Rak 173"/>
                <p:cNvCxnSpPr/>
                <p:nvPr/>
              </p:nvCxnSpPr>
              <p:spPr>
                <a:xfrm flipH="1">
                  <a:off x="3419872" y="692696"/>
                  <a:ext cx="72000" cy="72000"/>
                </a:xfrm>
                <a:prstGeom prst="line">
                  <a:avLst/>
                </a:prstGeom>
                <a:ln w="19050"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Rak 174"/>
                <p:cNvCxnSpPr/>
                <p:nvPr/>
              </p:nvCxnSpPr>
              <p:spPr>
                <a:xfrm>
                  <a:off x="3419872" y="764704"/>
                  <a:ext cx="72000" cy="72000"/>
                </a:xfrm>
                <a:prstGeom prst="line">
                  <a:avLst/>
                </a:prstGeom>
                <a:ln w="19050"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Rak 175"/>
                <p:cNvCxnSpPr/>
                <p:nvPr/>
              </p:nvCxnSpPr>
              <p:spPr>
                <a:xfrm flipH="1">
                  <a:off x="3419872" y="836720"/>
                  <a:ext cx="72000" cy="72000"/>
                </a:xfrm>
                <a:prstGeom prst="line">
                  <a:avLst/>
                </a:prstGeom>
                <a:ln w="19050"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Rak 177"/>
                <p:cNvCxnSpPr/>
                <p:nvPr/>
              </p:nvCxnSpPr>
              <p:spPr>
                <a:xfrm>
                  <a:off x="3419872" y="908728"/>
                  <a:ext cx="72000" cy="72000"/>
                </a:xfrm>
                <a:prstGeom prst="line">
                  <a:avLst/>
                </a:prstGeom>
                <a:ln w="19050"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Rak 178"/>
                <p:cNvCxnSpPr/>
                <p:nvPr/>
              </p:nvCxnSpPr>
              <p:spPr>
                <a:xfrm flipH="1">
                  <a:off x="3419872" y="980728"/>
                  <a:ext cx="72000" cy="72000"/>
                </a:xfrm>
                <a:prstGeom prst="line">
                  <a:avLst/>
                </a:prstGeom>
                <a:ln w="19050"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Rak 179"/>
                <p:cNvCxnSpPr/>
                <p:nvPr/>
              </p:nvCxnSpPr>
              <p:spPr>
                <a:xfrm>
                  <a:off x="3419872" y="1052736"/>
                  <a:ext cx="72000" cy="72000"/>
                </a:xfrm>
                <a:prstGeom prst="line">
                  <a:avLst/>
                </a:prstGeom>
                <a:ln w="19050"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Rak 180"/>
                <p:cNvCxnSpPr/>
                <p:nvPr/>
              </p:nvCxnSpPr>
              <p:spPr>
                <a:xfrm flipH="1">
                  <a:off x="3419872" y="1124744"/>
                  <a:ext cx="72000" cy="72000"/>
                </a:xfrm>
                <a:prstGeom prst="line">
                  <a:avLst/>
                </a:prstGeom>
                <a:ln w="19050"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Rak 181"/>
                <p:cNvCxnSpPr/>
                <p:nvPr/>
              </p:nvCxnSpPr>
              <p:spPr>
                <a:xfrm>
                  <a:off x="3419872" y="1196752"/>
                  <a:ext cx="72000" cy="72000"/>
                </a:xfrm>
                <a:prstGeom prst="line">
                  <a:avLst/>
                </a:prstGeom>
                <a:ln w="19050"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Rak 182"/>
                <p:cNvCxnSpPr/>
                <p:nvPr/>
              </p:nvCxnSpPr>
              <p:spPr>
                <a:xfrm flipH="1">
                  <a:off x="3419872" y="1268760"/>
                  <a:ext cx="72000" cy="72000"/>
                </a:xfrm>
                <a:prstGeom prst="line">
                  <a:avLst/>
                </a:prstGeom>
                <a:ln w="19050"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Rak 183"/>
                <p:cNvCxnSpPr/>
                <p:nvPr/>
              </p:nvCxnSpPr>
              <p:spPr>
                <a:xfrm>
                  <a:off x="3419872" y="1353353"/>
                  <a:ext cx="72000" cy="72000"/>
                </a:xfrm>
                <a:prstGeom prst="line">
                  <a:avLst/>
                </a:prstGeom>
                <a:ln w="19050"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Rak 184"/>
                <p:cNvCxnSpPr/>
                <p:nvPr/>
              </p:nvCxnSpPr>
              <p:spPr>
                <a:xfrm flipH="1">
                  <a:off x="3491872" y="692696"/>
                  <a:ext cx="72008" cy="0"/>
                </a:xfrm>
                <a:prstGeom prst="line">
                  <a:avLst/>
                </a:prstGeom>
                <a:ln w="19050"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Rak 185"/>
                <p:cNvCxnSpPr/>
                <p:nvPr/>
              </p:nvCxnSpPr>
              <p:spPr>
                <a:xfrm flipH="1">
                  <a:off x="3491872" y="1412776"/>
                  <a:ext cx="72008" cy="0"/>
                </a:xfrm>
                <a:prstGeom prst="line">
                  <a:avLst/>
                </a:prstGeom>
                <a:ln w="19050"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4" name="Straight Connector 153"/>
              <p:cNvCxnSpPr/>
              <p:nvPr/>
            </p:nvCxnSpPr>
            <p:spPr>
              <a:xfrm flipH="1">
                <a:off x="6305712" y="3476291"/>
                <a:ext cx="96112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 flipH="1">
                <a:off x="6305712" y="3914457"/>
                <a:ext cx="96112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" name="Straight Connector 28"/>
            <p:cNvCxnSpPr/>
            <p:nvPr/>
          </p:nvCxnSpPr>
          <p:spPr>
            <a:xfrm>
              <a:off x="3783472" y="3829884"/>
              <a:ext cx="2286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241" idx="2"/>
              <a:endCxn id="238" idx="0"/>
            </p:cNvCxnSpPr>
            <p:nvPr/>
          </p:nvCxnSpPr>
          <p:spPr>
            <a:xfrm>
              <a:off x="2457096" y="3244781"/>
              <a:ext cx="3794" cy="81682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3370720" y="5061060"/>
              <a:ext cx="635003" cy="3016"/>
            </a:xfrm>
            <a:prstGeom prst="line">
              <a:avLst/>
            </a:prstGeom>
            <a:ln w="12700">
              <a:solidFill>
                <a:srgbClr val="0000FF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4302055" y="3824560"/>
              <a:ext cx="588931" cy="2484"/>
            </a:xfrm>
            <a:prstGeom prst="line">
              <a:avLst/>
            </a:prstGeom>
            <a:ln w="12700">
              <a:solidFill>
                <a:srgbClr val="008000"/>
              </a:solidFill>
              <a:prstDash val="solid"/>
              <a:headEnd type="triangl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2895315" y="2941733"/>
              <a:ext cx="207476" cy="4777"/>
            </a:xfrm>
            <a:prstGeom prst="line">
              <a:avLst/>
            </a:prstGeom>
            <a:ln w="12700">
              <a:solidFill>
                <a:srgbClr val="008000"/>
              </a:solidFill>
              <a:prstDash val="solid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3557835" y="2746456"/>
              <a:ext cx="7284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/>
                <a:t>He to cold box</a:t>
              </a:r>
              <a:endParaRPr lang="en-US" sz="1000" b="1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48977" y="4037351"/>
              <a:ext cx="7284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/>
                <a:t>He from cold box</a:t>
              </a:r>
              <a:endParaRPr lang="en-US" sz="1000" b="1" dirty="0"/>
            </a:p>
          </p:txBody>
        </p:sp>
        <p:cxnSp>
          <p:nvCxnSpPr>
            <p:cNvPr id="36" name="Straight Connector 35"/>
            <p:cNvCxnSpPr/>
            <p:nvPr/>
          </p:nvCxnSpPr>
          <p:spPr>
            <a:xfrm flipH="1">
              <a:off x="4937815" y="4261868"/>
              <a:ext cx="470774" cy="3325"/>
            </a:xfrm>
            <a:prstGeom prst="line">
              <a:avLst/>
            </a:prstGeom>
            <a:ln w="12700">
              <a:solidFill>
                <a:srgbClr val="FF0000"/>
              </a:solidFill>
              <a:prstDash val="solid"/>
              <a:head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7602883" y="3191200"/>
              <a:ext cx="96451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/>
                <a:t>High temperature Return</a:t>
              </a:r>
              <a:endParaRPr lang="en-US" sz="1000" b="1" dirty="0"/>
            </a:p>
          </p:txBody>
        </p:sp>
        <p:cxnSp>
          <p:nvCxnSpPr>
            <p:cNvPr id="38" name="Straight Connector 37"/>
            <p:cNvCxnSpPr/>
            <p:nvPr/>
          </p:nvCxnSpPr>
          <p:spPr>
            <a:xfrm flipV="1">
              <a:off x="4890986" y="2942292"/>
              <a:ext cx="1164165" cy="2116"/>
            </a:xfrm>
            <a:prstGeom prst="line">
              <a:avLst/>
            </a:prstGeom>
            <a:ln w="12700">
              <a:solidFill>
                <a:srgbClr val="008000"/>
              </a:solidFill>
              <a:prstDash val="solid"/>
              <a:headEnd type="triangl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oup 38"/>
            <p:cNvGrpSpPr/>
            <p:nvPr/>
          </p:nvGrpSpPr>
          <p:grpSpPr>
            <a:xfrm>
              <a:off x="6037257" y="2892618"/>
              <a:ext cx="312112" cy="536142"/>
              <a:chOff x="6531867" y="1812116"/>
              <a:chExt cx="312112" cy="536142"/>
            </a:xfrm>
          </p:grpSpPr>
          <p:sp>
            <p:nvSpPr>
              <p:cNvPr id="122" name="Rektangel 170"/>
              <p:cNvSpPr/>
              <p:nvPr/>
            </p:nvSpPr>
            <p:spPr>
              <a:xfrm flipH="1">
                <a:off x="6627979" y="1812116"/>
                <a:ext cx="216000" cy="53614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grpSp>
            <p:nvGrpSpPr>
              <p:cNvPr id="123" name="Grupp 27"/>
              <p:cNvGrpSpPr/>
              <p:nvPr/>
            </p:nvGrpSpPr>
            <p:grpSpPr>
              <a:xfrm flipH="1">
                <a:off x="6627984" y="1856795"/>
                <a:ext cx="86395" cy="446785"/>
                <a:chOff x="3419872" y="692696"/>
                <a:chExt cx="144008" cy="720080"/>
              </a:xfrm>
            </p:grpSpPr>
            <p:cxnSp>
              <p:nvCxnSpPr>
                <p:cNvPr id="139" name="Rak 186"/>
                <p:cNvCxnSpPr/>
                <p:nvPr/>
              </p:nvCxnSpPr>
              <p:spPr>
                <a:xfrm flipH="1">
                  <a:off x="3419872" y="692696"/>
                  <a:ext cx="72000" cy="720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Rak 187"/>
                <p:cNvCxnSpPr/>
                <p:nvPr/>
              </p:nvCxnSpPr>
              <p:spPr>
                <a:xfrm>
                  <a:off x="3419872" y="764704"/>
                  <a:ext cx="72000" cy="720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Rak 188"/>
                <p:cNvCxnSpPr/>
                <p:nvPr/>
              </p:nvCxnSpPr>
              <p:spPr>
                <a:xfrm flipH="1">
                  <a:off x="3419872" y="836720"/>
                  <a:ext cx="72000" cy="720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Rak 189"/>
                <p:cNvCxnSpPr/>
                <p:nvPr/>
              </p:nvCxnSpPr>
              <p:spPr>
                <a:xfrm>
                  <a:off x="3419872" y="908728"/>
                  <a:ext cx="72000" cy="720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Rak 190"/>
                <p:cNvCxnSpPr/>
                <p:nvPr/>
              </p:nvCxnSpPr>
              <p:spPr>
                <a:xfrm flipH="1">
                  <a:off x="3419872" y="980728"/>
                  <a:ext cx="72000" cy="720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Rak 191"/>
                <p:cNvCxnSpPr/>
                <p:nvPr/>
              </p:nvCxnSpPr>
              <p:spPr>
                <a:xfrm>
                  <a:off x="3419872" y="1052736"/>
                  <a:ext cx="72000" cy="720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Rak 192"/>
                <p:cNvCxnSpPr/>
                <p:nvPr/>
              </p:nvCxnSpPr>
              <p:spPr>
                <a:xfrm flipH="1">
                  <a:off x="3419872" y="1124744"/>
                  <a:ext cx="72000" cy="720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Rak 193"/>
                <p:cNvCxnSpPr/>
                <p:nvPr/>
              </p:nvCxnSpPr>
              <p:spPr>
                <a:xfrm>
                  <a:off x="3419872" y="1196752"/>
                  <a:ext cx="72000" cy="720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Rak 194"/>
                <p:cNvCxnSpPr/>
                <p:nvPr/>
              </p:nvCxnSpPr>
              <p:spPr>
                <a:xfrm flipH="1">
                  <a:off x="3419872" y="1268760"/>
                  <a:ext cx="72000" cy="720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Rak 195"/>
                <p:cNvCxnSpPr/>
                <p:nvPr/>
              </p:nvCxnSpPr>
              <p:spPr>
                <a:xfrm>
                  <a:off x="3419872" y="1340768"/>
                  <a:ext cx="72000" cy="720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Rak 196"/>
                <p:cNvCxnSpPr/>
                <p:nvPr/>
              </p:nvCxnSpPr>
              <p:spPr>
                <a:xfrm flipH="1">
                  <a:off x="3491872" y="692696"/>
                  <a:ext cx="72008" cy="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Rak 197"/>
                <p:cNvCxnSpPr/>
                <p:nvPr/>
              </p:nvCxnSpPr>
              <p:spPr>
                <a:xfrm flipH="1">
                  <a:off x="3491872" y="1412776"/>
                  <a:ext cx="72008" cy="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4" name="Grupp 28"/>
              <p:cNvGrpSpPr/>
              <p:nvPr/>
            </p:nvGrpSpPr>
            <p:grpSpPr>
              <a:xfrm>
                <a:off x="6757584" y="1856795"/>
                <a:ext cx="86395" cy="454589"/>
                <a:chOff x="3419872" y="692696"/>
                <a:chExt cx="144008" cy="732657"/>
              </a:xfrm>
            </p:grpSpPr>
            <p:cxnSp>
              <p:nvCxnSpPr>
                <p:cNvPr id="127" name="Rak 173"/>
                <p:cNvCxnSpPr/>
                <p:nvPr/>
              </p:nvCxnSpPr>
              <p:spPr>
                <a:xfrm flipH="1">
                  <a:off x="3419872" y="692696"/>
                  <a:ext cx="72000" cy="72000"/>
                </a:xfrm>
                <a:prstGeom prst="line">
                  <a:avLst/>
                </a:prstGeom>
                <a:ln w="19050"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Rak 174"/>
                <p:cNvCxnSpPr/>
                <p:nvPr/>
              </p:nvCxnSpPr>
              <p:spPr>
                <a:xfrm>
                  <a:off x="3419872" y="764704"/>
                  <a:ext cx="72000" cy="72000"/>
                </a:xfrm>
                <a:prstGeom prst="line">
                  <a:avLst/>
                </a:prstGeom>
                <a:ln w="19050"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Rak 175"/>
                <p:cNvCxnSpPr/>
                <p:nvPr/>
              </p:nvCxnSpPr>
              <p:spPr>
                <a:xfrm flipH="1">
                  <a:off x="3419872" y="836720"/>
                  <a:ext cx="72000" cy="72000"/>
                </a:xfrm>
                <a:prstGeom prst="line">
                  <a:avLst/>
                </a:prstGeom>
                <a:ln w="19050"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Rak 177"/>
                <p:cNvCxnSpPr/>
                <p:nvPr/>
              </p:nvCxnSpPr>
              <p:spPr>
                <a:xfrm>
                  <a:off x="3419872" y="908728"/>
                  <a:ext cx="72000" cy="72000"/>
                </a:xfrm>
                <a:prstGeom prst="line">
                  <a:avLst/>
                </a:prstGeom>
                <a:ln w="19050"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Rak 178"/>
                <p:cNvCxnSpPr/>
                <p:nvPr/>
              </p:nvCxnSpPr>
              <p:spPr>
                <a:xfrm flipH="1">
                  <a:off x="3419872" y="980728"/>
                  <a:ext cx="72000" cy="72000"/>
                </a:xfrm>
                <a:prstGeom prst="line">
                  <a:avLst/>
                </a:prstGeom>
                <a:ln w="19050"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Rak 179"/>
                <p:cNvCxnSpPr/>
                <p:nvPr/>
              </p:nvCxnSpPr>
              <p:spPr>
                <a:xfrm>
                  <a:off x="3419872" y="1052736"/>
                  <a:ext cx="72000" cy="72000"/>
                </a:xfrm>
                <a:prstGeom prst="line">
                  <a:avLst/>
                </a:prstGeom>
                <a:ln w="19050"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Rak 180"/>
                <p:cNvCxnSpPr/>
                <p:nvPr/>
              </p:nvCxnSpPr>
              <p:spPr>
                <a:xfrm flipH="1">
                  <a:off x="3419872" y="1124744"/>
                  <a:ext cx="72000" cy="72000"/>
                </a:xfrm>
                <a:prstGeom prst="line">
                  <a:avLst/>
                </a:prstGeom>
                <a:ln w="19050"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Rak 181"/>
                <p:cNvCxnSpPr/>
                <p:nvPr/>
              </p:nvCxnSpPr>
              <p:spPr>
                <a:xfrm>
                  <a:off x="3419872" y="1196752"/>
                  <a:ext cx="72000" cy="72000"/>
                </a:xfrm>
                <a:prstGeom prst="line">
                  <a:avLst/>
                </a:prstGeom>
                <a:ln w="19050"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Rak 182"/>
                <p:cNvCxnSpPr/>
                <p:nvPr/>
              </p:nvCxnSpPr>
              <p:spPr>
                <a:xfrm flipH="1">
                  <a:off x="3419872" y="1268760"/>
                  <a:ext cx="72000" cy="72000"/>
                </a:xfrm>
                <a:prstGeom prst="line">
                  <a:avLst/>
                </a:prstGeom>
                <a:ln w="19050"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Rak 183"/>
                <p:cNvCxnSpPr/>
                <p:nvPr/>
              </p:nvCxnSpPr>
              <p:spPr>
                <a:xfrm>
                  <a:off x="3419872" y="1353353"/>
                  <a:ext cx="72000" cy="72000"/>
                </a:xfrm>
                <a:prstGeom prst="line">
                  <a:avLst/>
                </a:prstGeom>
                <a:ln w="19050"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Rak 184"/>
                <p:cNvCxnSpPr/>
                <p:nvPr/>
              </p:nvCxnSpPr>
              <p:spPr>
                <a:xfrm flipH="1">
                  <a:off x="3491872" y="692696"/>
                  <a:ext cx="72008" cy="0"/>
                </a:xfrm>
                <a:prstGeom prst="line">
                  <a:avLst/>
                </a:prstGeom>
                <a:ln w="19050"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Rak 185"/>
                <p:cNvCxnSpPr/>
                <p:nvPr/>
              </p:nvCxnSpPr>
              <p:spPr>
                <a:xfrm flipH="1">
                  <a:off x="3491872" y="1412776"/>
                  <a:ext cx="72008" cy="0"/>
                </a:xfrm>
                <a:prstGeom prst="line">
                  <a:avLst/>
                </a:prstGeom>
                <a:ln w="19050"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5" name="Straight Connector 124"/>
              <p:cNvCxnSpPr/>
              <p:nvPr/>
            </p:nvCxnSpPr>
            <p:spPr>
              <a:xfrm flipH="1">
                <a:off x="6531867" y="1864334"/>
                <a:ext cx="96112" cy="0"/>
              </a:xfrm>
              <a:prstGeom prst="line">
                <a:avLst/>
              </a:prstGeom>
              <a:ln w="12700">
                <a:solidFill>
                  <a:srgbClr val="008000"/>
                </a:solidFill>
                <a:prstDash val="solid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 flipH="1">
                <a:off x="6531867" y="2302500"/>
                <a:ext cx="96112" cy="0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solid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0" name="Straight Connector 39"/>
            <p:cNvCxnSpPr/>
            <p:nvPr/>
          </p:nvCxnSpPr>
          <p:spPr>
            <a:xfrm flipH="1">
              <a:off x="5408589" y="3384675"/>
              <a:ext cx="646563" cy="3025"/>
            </a:xfrm>
            <a:prstGeom prst="line">
              <a:avLst/>
            </a:prstGeom>
            <a:ln w="12700">
              <a:solidFill>
                <a:srgbClr val="FF0000"/>
              </a:solidFill>
              <a:prstDash val="solid"/>
              <a:headEnd type="triangl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6349369" y="2935360"/>
              <a:ext cx="1086481" cy="3224"/>
            </a:xfrm>
            <a:prstGeom prst="line">
              <a:avLst/>
            </a:prstGeom>
            <a:ln w="12700">
              <a:solidFill>
                <a:srgbClr val="008000"/>
              </a:solidFill>
              <a:prstDash val="solid"/>
              <a:headEnd type="triangl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 flipV="1">
              <a:off x="6349370" y="3383170"/>
              <a:ext cx="1309420" cy="4530"/>
            </a:xfrm>
            <a:prstGeom prst="line">
              <a:avLst/>
            </a:prstGeom>
            <a:ln w="12700">
              <a:solidFill>
                <a:srgbClr val="FF0000"/>
              </a:solidFill>
              <a:prstDash val="solid"/>
              <a:headEnd type="triangl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Grupp 35"/>
            <p:cNvGrpSpPr>
              <a:grpSpLocks noChangeAspect="1"/>
            </p:cNvGrpSpPr>
            <p:nvPr/>
          </p:nvGrpSpPr>
          <p:grpSpPr>
            <a:xfrm>
              <a:off x="6762324" y="3250047"/>
              <a:ext cx="165994" cy="164184"/>
              <a:chOff x="611560" y="3530596"/>
              <a:chExt cx="864096" cy="854676"/>
            </a:xfrm>
          </p:grpSpPr>
          <p:sp>
            <p:nvSpPr>
              <p:cNvPr id="117" name="Likbent triangel 36"/>
              <p:cNvSpPr/>
              <p:nvPr/>
            </p:nvSpPr>
            <p:spPr>
              <a:xfrm rot="5400000">
                <a:off x="646123" y="4005069"/>
                <a:ext cx="345640" cy="414766"/>
              </a:xfrm>
              <a:prstGeom prst="triangl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18" name="Likbent triangel 37"/>
              <p:cNvSpPr/>
              <p:nvPr/>
            </p:nvSpPr>
            <p:spPr>
              <a:xfrm rot="16200000" flipH="1">
                <a:off x="1095453" y="4005069"/>
                <a:ext cx="345640" cy="414766"/>
              </a:xfrm>
              <a:prstGeom prst="triangl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19" name="Båge 38"/>
              <p:cNvSpPr/>
              <p:nvPr/>
            </p:nvSpPr>
            <p:spPr>
              <a:xfrm>
                <a:off x="646624" y="3530596"/>
                <a:ext cx="810560" cy="618484"/>
              </a:xfrm>
              <a:prstGeom prst="arc">
                <a:avLst>
                  <a:gd name="adj1" fmla="val 10796649"/>
                  <a:gd name="adj2" fmla="val 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cxnSp>
            <p:nvCxnSpPr>
              <p:cNvPr id="120" name="Rak 39"/>
              <p:cNvCxnSpPr>
                <a:stCxn id="119" idx="0"/>
                <a:endCxn id="119" idx="2"/>
              </p:cNvCxnSpPr>
              <p:nvPr/>
            </p:nvCxnSpPr>
            <p:spPr>
              <a:xfrm flipV="1">
                <a:off x="646624" y="3839838"/>
                <a:ext cx="810560" cy="39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Rak 40"/>
              <p:cNvCxnSpPr/>
              <p:nvPr/>
            </p:nvCxnSpPr>
            <p:spPr>
              <a:xfrm flipH="1" flipV="1">
                <a:off x="1053784" y="3839838"/>
                <a:ext cx="0" cy="37261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4" name="Straight Connector 43"/>
            <p:cNvCxnSpPr/>
            <p:nvPr/>
          </p:nvCxnSpPr>
          <p:spPr>
            <a:xfrm flipH="1">
              <a:off x="6647541" y="3731988"/>
              <a:ext cx="466082" cy="1937"/>
            </a:xfrm>
            <a:prstGeom prst="line">
              <a:avLst/>
            </a:prstGeom>
            <a:ln w="12700">
              <a:solidFill>
                <a:srgbClr val="008000"/>
              </a:solidFill>
              <a:prstDash val="solid"/>
              <a:headEnd type="triangl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6646484" y="3381514"/>
              <a:ext cx="1" cy="352411"/>
            </a:xfrm>
            <a:prstGeom prst="line">
              <a:avLst/>
            </a:prstGeom>
            <a:ln w="12700">
              <a:solidFill>
                <a:srgbClr val="008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6" name="Grupp 233"/>
            <p:cNvGrpSpPr/>
            <p:nvPr/>
          </p:nvGrpSpPr>
          <p:grpSpPr>
            <a:xfrm>
              <a:off x="5717753" y="2855333"/>
              <a:ext cx="180000" cy="216000"/>
              <a:chOff x="1907704" y="2492896"/>
              <a:chExt cx="288032" cy="360040"/>
            </a:xfrm>
          </p:grpSpPr>
          <p:sp>
            <p:nvSpPr>
              <p:cNvPr id="115" name="Likbent triangel 234"/>
              <p:cNvSpPr/>
              <p:nvPr/>
            </p:nvSpPr>
            <p:spPr>
              <a:xfrm>
                <a:off x="1907736" y="2636912"/>
                <a:ext cx="288000" cy="216024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16" name="Ellips 235"/>
              <p:cNvSpPr/>
              <p:nvPr/>
            </p:nvSpPr>
            <p:spPr>
              <a:xfrm>
                <a:off x="1907704" y="2492896"/>
                <a:ext cx="288032" cy="288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cxnSp>
          <p:nvCxnSpPr>
            <p:cNvPr id="47" name="Straight Connector 46"/>
            <p:cNvCxnSpPr/>
            <p:nvPr/>
          </p:nvCxnSpPr>
          <p:spPr>
            <a:xfrm flipH="1">
              <a:off x="2895313" y="3199273"/>
              <a:ext cx="475407" cy="0"/>
            </a:xfrm>
            <a:prstGeom prst="line">
              <a:avLst/>
            </a:prstGeom>
            <a:ln w="12700">
              <a:solidFill>
                <a:srgbClr val="FF0000"/>
              </a:solidFill>
              <a:prstDash val="solid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" name="Grupp 35"/>
            <p:cNvGrpSpPr>
              <a:grpSpLocks noChangeAspect="1"/>
            </p:cNvGrpSpPr>
            <p:nvPr/>
          </p:nvGrpSpPr>
          <p:grpSpPr>
            <a:xfrm>
              <a:off x="6765872" y="3597402"/>
              <a:ext cx="165994" cy="164184"/>
              <a:chOff x="611560" y="3530596"/>
              <a:chExt cx="864096" cy="854676"/>
            </a:xfrm>
          </p:grpSpPr>
          <p:sp>
            <p:nvSpPr>
              <p:cNvPr id="110" name="Likbent triangel 36"/>
              <p:cNvSpPr/>
              <p:nvPr/>
            </p:nvSpPr>
            <p:spPr>
              <a:xfrm rot="5400000">
                <a:off x="646123" y="4005069"/>
                <a:ext cx="345640" cy="414766"/>
              </a:xfrm>
              <a:prstGeom prst="triangl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11" name="Likbent triangel 37"/>
              <p:cNvSpPr/>
              <p:nvPr/>
            </p:nvSpPr>
            <p:spPr>
              <a:xfrm rot="16200000" flipH="1">
                <a:off x="1095453" y="4005069"/>
                <a:ext cx="345640" cy="414766"/>
              </a:xfrm>
              <a:prstGeom prst="triangl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12" name="Båge 38"/>
              <p:cNvSpPr/>
              <p:nvPr/>
            </p:nvSpPr>
            <p:spPr>
              <a:xfrm>
                <a:off x="646624" y="3530596"/>
                <a:ext cx="810560" cy="618484"/>
              </a:xfrm>
              <a:prstGeom prst="arc">
                <a:avLst>
                  <a:gd name="adj1" fmla="val 10796649"/>
                  <a:gd name="adj2" fmla="val 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cxnSp>
            <p:nvCxnSpPr>
              <p:cNvPr id="113" name="Rak 39"/>
              <p:cNvCxnSpPr>
                <a:stCxn id="112" idx="0"/>
                <a:endCxn id="112" idx="2"/>
              </p:cNvCxnSpPr>
              <p:nvPr/>
            </p:nvCxnSpPr>
            <p:spPr>
              <a:xfrm flipV="1">
                <a:off x="646624" y="3839838"/>
                <a:ext cx="810560" cy="39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Rak 40"/>
              <p:cNvCxnSpPr/>
              <p:nvPr/>
            </p:nvCxnSpPr>
            <p:spPr>
              <a:xfrm flipH="1" flipV="1">
                <a:off x="1053784" y="3839838"/>
                <a:ext cx="0" cy="37261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9" name="Straight Connector 48"/>
            <p:cNvCxnSpPr/>
            <p:nvPr/>
          </p:nvCxnSpPr>
          <p:spPr>
            <a:xfrm flipV="1">
              <a:off x="3379190" y="2217062"/>
              <a:ext cx="0" cy="982211"/>
            </a:xfrm>
            <a:prstGeom prst="line">
              <a:avLst/>
            </a:prstGeom>
            <a:ln w="12700">
              <a:solidFill>
                <a:srgbClr val="FF0000"/>
              </a:solidFill>
              <a:prstDash val="solid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7113622" y="1629210"/>
              <a:ext cx="97852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/>
                <a:t>Middle temperature Return</a:t>
              </a:r>
              <a:endParaRPr lang="en-US" sz="1000" b="1" dirty="0"/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6037257" y="1717793"/>
              <a:ext cx="312112" cy="536142"/>
              <a:chOff x="6531867" y="1812116"/>
              <a:chExt cx="312112" cy="536142"/>
            </a:xfrm>
          </p:grpSpPr>
          <p:sp>
            <p:nvSpPr>
              <p:cNvPr id="81" name="Rektangel 170"/>
              <p:cNvSpPr/>
              <p:nvPr/>
            </p:nvSpPr>
            <p:spPr>
              <a:xfrm flipH="1">
                <a:off x="6627979" y="1812116"/>
                <a:ext cx="216000" cy="53614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grpSp>
            <p:nvGrpSpPr>
              <p:cNvPr id="82" name="Grupp 27"/>
              <p:cNvGrpSpPr/>
              <p:nvPr/>
            </p:nvGrpSpPr>
            <p:grpSpPr>
              <a:xfrm flipH="1">
                <a:off x="6627984" y="1856795"/>
                <a:ext cx="86395" cy="446785"/>
                <a:chOff x="3419872" y="692696"/>
                <a:chExt cx="144008" cy="720080"/>
              </a:xfrm>
            </p:grpSpPr>
            <p:cxnSp>
              <p:nvCxnSpPr>
                <p:cNvPr id="98" name="Rak 186"/>
                <p:cNvCxnSpPr/>
                <p:nvPr/>
              </p:nvCxnSpPr>
              <p:spPr>
                <a:xfrm flipH="1">
                  <a:off x="3419872" y="692696"/>
                  <a:ext cx="72000" cy="720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Rak 187"/>
                <p:cNvCxnSpPr/>
                <p:nvPr/>
              </p:nvCxnSpPr>
              <p:spPr>
                <a:xfrm>
                  <a:off x="3419872" y="764704"/>
                  <a:ext cx="72000" cy="720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Rak 188"/>
                <p:cNvCxnSpPr/>
                <p:nvPr/>
              </p:nvCxnSpPr>
              <p:spPr>
                <a:xfrm flipH="1">
                  <a:off x="3419872" y="836720"/>
                  <a:ext cx="72000" cy="720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Rak 189"/>
                <p:cNvCxnSpPr/>
                <p:nvPr/>
              </p:nvCxnSpPr>
              <p:spPr>
                <a:xfrm>
                  <a:off x="3419872" y="908728"/>
                  <a:ext cx="72000" cy="720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Rak 190"/>
                <p:cNvCxnSpPr/>
                <p:nvPr/>
              </p:nvCxnSpPr>
              <p:spPr>
                <a:xfrm flipH="1">
                  <a:off x="3419872" y="980728"/>
                  <a:ext cx="72000" cy="720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Rak 191"/>
                <p:cNvCxnSpPr/>
                <p:nvPr/>
              </p:nvCxnSpPr>
              <p:spPr>
                <a:xfrm>
                  <a:off x="3419872" y="1052736"/>
                  <a:ext cx="72000" cy="720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Rak 192"/>
                <p:cNvCxnSpPr/>
                <p:nvPr/>
              </p:nvCxnSpPr>
              <p:spPr>
                <a:xfrm flipH="1">
                  <a:off x="3419872" y="1124744"/>
                  <a:ext cx="72000" cy="720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Rak 193"/>
                <p:cNvCxnSpPr/>
                <p:nvPr/>
              </p:nvCxnSpPr>
              <p:spPr>
                <a:xfrm>
                  <a:off x="3419872" y="1196752"/>
                  <a:ext cx="72000" cy="720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Rak 194"/>
                <p:cNvCxnSpPr/>
                <p:nvPr/>
              </p:nvCxnSpPr>
              <p:spPr>
                <a:xfrm flipH="1">
                  <a:off x="3419872" y="1268760"/>
                  <a:ext cx="72000" cy="720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Rak 195"/>
                <p:cNvCxnSpPr/>
                <p:nvPr/>
              </p:nvCxnSpPr>
              <p:spPr>
                <a:xfrm>
                  <a:off x="3419872" y="1340768"/>
                  <a:ext cx="72000" cy="720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Rak 196"/>
                <p:cNvCxnSpPr/>
                <p:nvPr/>
              </p:nvCxnSpPr>
              <p:spPr>
                <a:xfrm flipH="1">
                  <a:off x="3491872" y="692696"/>
                  <a:ext cx="72008" cy="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Rak 197"/>
                <p:cNvCxnSpPr/>
                <p:nvPr/>
              </p:nvCxnSpPr>
              <p:spPr>
                <a:xfrm flipH="1">
                  <a:off x="3491872" y="1412776"/>
                  <a:ext cx="72008" cy="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3" name="Grupp 28"/>
              <p:cNvGrpSpPr/>
              <p:nvPr/>
            </p:nvGrpSpPr>
            <p:grpSpPr>
              <a:xfrm>
                <a:off x="6757584" y="1856795"/>
                <a:ext cx="86395" cy="454589"/>
                <a:chOff x="3419872" y="692696"/>
                <a:chExt cx="144008" cy="732657"/>
              </a:xfrm>
            </p:grpSpPr>
            <p:cxnSp>
              <p:nvCxnSpPr>
                <p:cNvPr id="86" name="Rak 173"/>
                <p:cNvCxnSpPr/>
                <p:nvPr/>
              </p:nvCxnSpPr>
              <p:spPr>
                <a:xfrm flipH="1">
                  <a:off x="3419872" y="692696"/>
                  <a:ext cx="72000" cy="72000"/>
                </a:xfrm>
                <a:prstGeom prst="line">
                  <a:avLst/>
                </a:prstGeom>
                <a:ln w="19050"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Rak 174"/>
                <p:cNvCxnSpPr/>
                <p:nvPr/>
              </p:nvCxnSpPr>
              <p:spPr>
                <a:xfrm>
                  <a:off x="3419872" y="764704"/>
                  <a:ext cx="72000" cy="72000"/>
                </a:xfrm>
                <a:prstGeom prst="line">
                  <a:avLst/>
                </a:prstGeom>
                <a:ln w="19050"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Rak 175"/>
                <p:cNvCxnSpPr/>
                <p:nvPr/>
              </p:nvCxnSpPr>
              <p:spPr>
                <a:xfrm flipH="1">
                  <a:off x="3419872" y="836720"/>
                  <a:ext cx="72000" cy="72000"/>
                </a:xfrm>
                <a:prstGeom prst="line">
                  <a:avLst/>
                </a:prstGeom>
                <a:ln w="19050"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Rak 177"/>
                <p:cNvCxnSpPr/>
                <p:nvPr/>
              </p:nvCxnSpPr>
              <p:spPr>
                <a:xfrm>
                  <a:off x="3419872" y="908728"/>
                  <a:ext cx="72000" cy="72000"/>
                </a:xfrm>
                <a:prstGeom prst="line">
                  <a:avLst/>
                </a:prstGeom>
                <a:ln w="19050"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Rak 178"/>
                <p:cNvCxnSpPr/>
                <p:nvPr/>
              </p:nvCxnSpPr>
              <p:spPr>
                <a:xfrm flipH="1">
                  <a:off x="3419872" y="980728"/>
                  <a:ext cx="72000" cy="72000"/>
                </a:xfrm>
                <a:prstGeom prst="line">
                  <a:avLst/>
                </a:prstGeom>
                <a:ln w="19050"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Rak 179"/>
                <p:cNvCxnSpPr/>
                <p:nvPr/>
              </p:nvCxnSpPr>
              <p:spPr>
                <a:xfrm>
                  <a:off x="3419872" y="1052736"/>
                  <a:ext cx="72000" cy="72000"/>
                </a:xfrm>
                <a:prstGeom prst="line">
                  <a:avLst/>
                </a:prstGeom>
                <a:ln w="19050"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Rak 180"/>
                <p:cNvCxnSpPr/>
                <p:nvPr/>
              </p:nvCxnSpPr>
              <p:spPr>
                <a:xfrm flipH="1">
                  <a:off x="3419872" y="1124744"/>
                  <a:ext cx="72000" cy="72000"/>
                </a:xfrm>
                <a:prstGeom prst="line">
                  <a:avLst/>
                </a:prstGeom>
                <a:ln w="19050"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Rak 181"/>
                <p:cNvCxnSpPr/>
                <p:nvPr/>
              </p:nvCxnSpPr>
              <p:spPr>
                <a:xfrm>
                  <a:off x="3419872" y="1196752"/>
                  <a:ext cx="72000" cy="72000"/>
                </a:xfrm>
                <a:prstGeom prst="line">
                  <a:avLst/>
                </a:prstGeom>
                <a:ln w="19050"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Rak 182"/>
                <p:cNvCxnSpPr/>
                <p:nvPr/>
              </p:nvCxnSpPr>
              <p:spPr>
                <a:xfrm flipH="1">
                  <a:off x="3419872" y="1268760"/>
                  <a:ext cx="72000" cy="72000"/>
                </a:xfrm>
                <a:prstGeom prst="line">
                  <a:avLst/>
                </a:prstGeom>
                <a:ln w="19050"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Rak 183"/>
                <p:cNvCxnSpPr/>
                <p:nvPr/>
              </p:nvCxnSpPr>
              <p:spPr>
                <a:xfrm>
                  <a:off x="3419872" y="1353353"/>
                  <a:ext cx="72000" cy="72000"/>
                </a:xfrm>
                <a:prstGeom prst="line">
                  <a:avLst/>
                </a:prstGeom>
                <a:ln w="19050"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Rak 184"/>
                <p:cNvCxnSpPr/>
                <p:nvPr/>
              </p:nvCxnSpPr>
              <p:spPr>
                <a:xfrm flipH="1">
                  <a:off x="3491872" y="692696"/>
                  <a:ext cx="72008" cy="0"/>
                </a:xfrm>
                <a:prstGeom prst="line">
                  <a:avLst/>
                </a:prstGeom>
                <a:ln w="19050"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Rak 185"/>
                <p:cNvCxnSpPr/>
                <p:nvPr/>
              </p:nvCxnSpPr>
              <p:spPr>
                <a:xfrm flipH="1">
                  <a:off x="3491872" y="1412776"/>
                  <a:ext cx="72008" cy="0"/>
                </a:xfrm>
                <a:prstGeom prst="line">
                  <a:avLst/>
                </a:prstGeom>
                <a:ln w="19050"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4" name="Straight Connector 83"/>
              <p:cNvCxnSpPr/>
              <p:nvPr/>
            </p:nvCxnSpPr>
            <p:spPr>
              <a:xfrm flipH="1">
                <a:off x="6531867" y="1864334"/>
                <a:ext cx="96112" cy="0"/>
              </a:xfrm>
              <a:prstGeom prst="line">
                <a:avLst/>
              </a:prstGeom>
              <a:ln w="12700">
                <a:solidFill>
                  <a:srgbClr val="008000"/>
                </a:solidFill>
                <a:prstDash val="solid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flipH="1">
                <a:off x="6531867" y="2302500"/>
                <a:ext cx="96112" cy="0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solid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Connector 51"/>
            <p:cNvCxnSpPr/>
            <p:nvPr/>
          </p:nvCxnSpPr>
          <p:spPr>
            <a:xfrm flipH="1">
              <a:off x="3379190" y="2209850"/>
              <a:ext cx="2675963" cy="3025"/>
            </a:xfrm>
            <a:prstGeom prst="line">
              <a:avLst/>
            </a:prstGeom>
            <a:ln w="12700">
              <a:solidFill>
                <a:srgbClr val="FF0000"/>
              </a:solidFill>
              <a:prstDash val="solid"/>
              <a:headEnd type="triangl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6349369" y="1760535"/>
              <a:ext cx="330458" cy="0"/>
            </a:xfrm>
            <a:prstGeom prst="line">
              <a:avLst/>
            </a:prstGeom>
            <a:ln w="12700">
              <a:solidFill>
                <a:srgbClr val="008000"/>
              </a:solidFill>
              <a:prstDash val="solid"/>
              <a:headEnd type="triangl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 flipV="1">
              <a:off x="6349370" y="2208345"/>
              <a:ext cx="1309420" cy="4530"/>
            </a:xfrm>
            <a:prstGeom prst="line">
              <a:avLst/>
            </a:prstGeom>
            <a:ln w="12700">
              <a:solidFill>
                <a:srgbClr val="008000"/>
              </a:solidFill>
              <a:prstDash val="solid"/>
              <a:headEnd type="triangl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3102791" y="1770011"/>
              <a:ext cx="2938432" cy="4777"/>
            </a:xfrm>
            <a:prstGeom prst="line">
              <a:avLst/>
            </a:prstGeom>
            <a:ln w="12700">
              <a:solidFill>
                <a:srgbClr val="008000"/>
              </a:solidFill>
              <a:prstDash val="soli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" name="Grupp 233"/>
            <p:cNvGrpSpPr/>
            <p:nvPr/>
          </p:nvGrpSpPr>
          <p:grpSpPr>
            <a:xfrm>
              <a:off x="5717753" y="1680508"/>
              <a:ext cx="180000" cy="216000"/>
              <a:chOff x="1907704" y="2492896"/>
              <a:chExt cx="288032" cy="360040"/>
            </a:xfrm>
          </p:grpSpPr>
          <p:sp>
            <p:nvSpPr>
              <p:cNvPr id="79" name="Likbent triangel 234"/>
              <p:cNvSpPr/>
              <p:nvPr/>
            </p:nvSpPr>
            <p:spPr>
              <a:xfrm>
                <a:off x="1907736" y="2636912"/>
                <a:ext cx="288000" cy="216024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80" name="Ellips 235"/>
              <p:cNvSpPr/>
              <p:nvPr/>
            </p:nvSpPr>
            <p:spPr>
              <a:xfrm>
                <a:off x="1907704" y="2492896"/>
                <a:ext cx="288032" cy="288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cxnSp>
          <p:nvCxnSpPr>
            <p:cNvPr id="57" name="Straight Connector 56"/>
            <p:cNvCxnSpPr/>
            <p:nvPr/>
          </p:nvCxnSpPr>
          <p:spPr>
            <a:xfrm flipV="1">
              <a:off x="3102791" y="1766909"/>
              <a:ext cx="0" cy="1174824"/>
            </a:xfrm>
            <a:prstGeom prst="line">
              <a:avLst/>
            </a:prstGeom>
            <a:ln w="12700">
              <a:solidFill>
                <a:srgbClr val="008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 57"/>
            <p:cNvSpPr/>
            <p:nvPr/>
          </p:nvSpPr>
          <p:spPr>
            <a:xfrm>
              <a:off x="6582914" y="2141027"/>
              <a:ext cx="179410" cy="1376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Connector 58"/>
            <p:cNvCxnSpPr/>
            <p:nvPr/>
          </p:nvCxnSpPr>
          <p:spPr>
            <a:xfrm flipV="1">
              <a:off x="6679827" y="1766908"/>
              <a:ext cx="0" cy="1166543"/>
            </a:xfrm>
            <a:prstGeom prst="line">
              <a:avLst/>
            </a:prstGeom>
            <a:ln w="12700">
              <a:solidFill>
                <a:srgbClr val="008000"/>
              </a:solidFill>
              <a:prstDash val="solid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0" name="Group 59"/>
            <p:cNvGrpSpPr/>
            <p:nvPr/>
          </p:nvGrpSpPr>
          <p:grpSpPr>
            <a:xfrm>
              <a:off x="3691111" y="4944490"/>
              <a:ext cx="221591" cy="229565"/>
              <a:chOff x="3384636" y="3301608"/>
              <a:chExt cx="379382" cy="400534"/>
            </a:xfrm>
          </p:grpSpPr>
          <p:sp>
            <p:nvSpPr>
              <p:cNvPr id="77" name="Oval 76"/>
              <p:cNvSpPr/>
              <p:nvPr/>
            </p:nvSpPr>
            <p:spPr>
              <a:xfrm>
                <a:off x="3384636" y="3301608"/>
                <a:ext cx="379382" cy="40053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b="1"/>
              </a:p>
            </p:txBody>
          </p:sp>
          <p:sp>
            <p:nvSpPr>
              <p:cNvPr id="78" name="Isosceles Triangle 77"/>
              <p:cNvSpPr/>
              <p:nvPr/>
            </p:nvSpPr>
            <p:spPr>
              <a:xfrm rot="5400000">
                <a:off x="3487208" y="3341158"/>
                <a:ext cx="211667" cy="338667"/>
              </a:xfrm>
              <a:prstGeom prst="triangle">
                <a:avLst/>
              </a:prstGeom>
              <a:no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1" name="Rectangle 60"/>
            <p:cNvSpPr/>
            <p:nvPr/>
          </p:nvSpPr>
          <p:spPr>
            <a:xfrm>
              <a:off x="4793707" y="4996470"/>
              <a:ext cx="179410" cy="1376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" name="Straight Connector 61"/>
            <p:cNvCxnSpPr/>
            <p:nvPr/>
          </p:nvCxnSpPr>
          <p:spPr>
            <a:xfrm flipV="1">
              <a:off x="4883412" y="2946511"/>
              <a:ext cx="7574" cy="2367487"/>
            </a:xfrm>
            <a:prstGeom prst="line">
              <a:avLst/>
            </a:prstGeom>
            <a:ln w="12700">
              <a:solidFill>
                <a:srgbClr val="008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6306169" y="2707751"/>
              <a:ext cx="39066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smtClean="0"/>
                <a:t>25C</a:t>
              </a:r>
              <a:endParaRPr lang="en-US" sz="900" b="1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262974" y="1513794"/>
              <a:ext cx="39066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smtClean="0"/>
                <a:t>25C</a:t>
              </a:r>
              <a:endParaRPr lang="en-US" sz="900" b="1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306627" y="5099169"/>
              <a:ext cx="39066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smtClean="0"/>
                <a:t>27C</a:t>
              </a:r>
              <a:endParaRPr lang="en-US" sz="900" b="1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681581" y="2624501"/>
              <a:ext cx="39066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smtClean="0"/>
                <a:t>27C</a:t>
              </a:r>
              <a:endParaRPr lang="en-US" sz="900" b="1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306627" y="3612481"/>
              <a:ext cx="39066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smtClean="0"/>
                <a:t>27C</a:t>
              </a:r>
              <a:endParaRPr lang="en-US" sz="900" b="1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895313" y="3170257"/>
              <a:ext cx="39066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smtClean="0"/>
                <a:t>39C</a:t>
              </a:r>
              <a:endParaRPr lang="en-US" sz="900" b="1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306627" y="4852693"/>
              <a:ext cx="39066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smtClean="0"/>
                <a:t>85C</a:t>
              </a:r>
              <a:endParaRPr lang="en-US" sz="900" b="1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306627" y="4064357"/>
              <a:ext cx="39066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smtClean="0"/>
                <a:t>85C</a:t>
              </a:r>
              <a:endParaRPr lang="en-US" sz="900" b="1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3702086" y="4050923"/>
              <a:ext cx="39066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smtClean="0"/>
                <a:t>90C</a:t>
              </a:r>
              <a:endParaRPr lang="en-US" sz="900" b="1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730199" y="5114708"/>
              <a:ext cx="39066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smtClean="0"/>
                <a:t>32C</a:t>
              </a:r>
              <a:endParaRPr lang="en-US" sz="900" b="1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816742" y="4803078"/>
              <a:ext cx="39066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smtClean="0"/>
                <a:t>90C</a:t>
              </a:r>
              <a:endParaRPr lang="en-US" sz="900" b="1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730199" y="3597402"/>
              <a:ext cx="39066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smtClean="0"/>
                <a:t>32C</a:t>
              </a:r>
              <a:endParaRPr lang="en-US" sz="900" b="1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306169" y="3161054"/>
              <a:ext cx="39066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smtClean="0"/>
                <a:t>83C</a:t>
              </a:r>
              <a:endParaRPr lang="en-US" sz="900" b="1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6293484" y="1974834"/>
              <a:ext cx="39066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smtClean="0"/>
                <a:t>37C</a:t>
              </a:r>
              <a:endParaRPr lang="en-US" sz="9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847869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9059" b="9059"/>
          <a:stretch>
            <a:fillRect/>
          </a:stretch>
        </p:blipFill>
        <p:spPr>
          <a:xfrm>
            <a:off x="467544" y="1844824"/>
            <a:ext cx="8229600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81481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NSS Labs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Labs will have multiple components requiring cooling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err="1"/>
              <a:t>Reflectometers</a:t>
            </a:r>
            <a:r>
              <a:rPr lang="en-US" sz="2000" dirty="0"/>
              <a:t>/</a:t>
            </a:r>
            <a:r>
              <a:rPr lang="en-US" sz="2000" dirty="0" err="1"/>
              <a:t>diffractometers</a:t>
            </a:r>
            <a:endParaRPr lang="en-US" sz="2000" dirty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Furnaces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Cryogenic refrigerators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Electronic racks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Etc.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46363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4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cooling systems</a:t>
            </a:r>
            <a:endParaRPr lang="en-US" dirty="0"/>
          </a:p>
        </p:txBody>
      </p:sp>
      <p:grpSp>
        <p:nvGrpSpPr>
          <p:cNvPr id="48" name="Group 47"/>
          <p:cNvGrpSpPr/>
          <p:nvPr/>
        </p:nvGrpSpPr>
        <p:grpSpPr>
          <a:xfrm>
            <a:off x="971600" y="1628800"/>
            <a:ext cx="7353482" cy="5096712"/>
            <a:chOff x="366332" y="239701"/>
            <a:chExt cx="8174774" cy="6485811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1967823" y="152229"/>
              <a:ext cx="4971792" cy="8174774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1950538" y="3501570"/>
              <a:ext cx="67567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DO 00035</a:t>
              </a:r>
              <a:endParaRPr lang="en-US" sz="800" b="1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901341" y="3286125"/>
              <a:ext cx="67567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DO 00070</a:t>
              </a:r>
              <a:endParaRPr lang="en-US" sz="800" b="1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300422" y="3517252"/>
              <a:ext cx="67567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DO 00034</a:t>
              </a:r>
              <a:endParaRPr lang="en-US" sz="800" b="1" dirty="0"/>
            </a:p>
          </p:txBody>
        </p:sp>
        <p:cxnSp>
          <p:nvCxnSpPr>
            <p:cNvPr id="53" name="Straight Connector 52"/>
            <p:cNvCxnSpPr/>
            <p:nvPr/>
          </p:nvCxnSpPr>
          <p:spPr>
            <a:xfrm>
              <a:off x="1532466" y="1212222"/>
              <a:ext cx="6767789" cy="9795"/>
            </a:xfrm>
            <a:prstGeom prst="line">
              <a:avLst/>
            </a:prstGeom>
            <a:ln w="19050">
              <a:solidFill>
                <a:srgbClr val="336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793240" y="1374417"/>
              <a:ext cx="5933594" cy="8141"/>
            </a:xfrm>
            <a:prstGeom prst="line">
              <a:avLst/>
            </a:prstGeom>
            <a:ln w="19050">
              <a:solidFill>
                <a:srgbClr val="336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793240" y="918633"/>
              <a:ext cx="4233" cy="1262999"/>
            </a:xfrm>
            <a:prstGeom prst="line">
              <a:avLst/>
            </a:prstGeom>
            <a:ln w="19050">
              <a:solidFill>
                <a:srgbClr val="336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1109133" y="835115"/>
              <a:ext cx="0" cy="1344819"/>
            </a:xfrm>
            <a:prstGeom prst="line">
              <a:avLst/>
            </a:prstGeom>
            <a:ln w="19050">
              <a:solidFill>
                <a:srgbClr val="FF0000"/>
              </a:solidFill>
              <a:headEnd type="triangl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038121" y="1374417"/>
              <a:ext cx="0" cy="907488"/>
            </a:xfrm>
            <a:prstGeom prst="line">
              <a:avLst/>
            </a:prstGeom>
            <a:ln w="19050">
              <a:solidFill>
                <a:srgbClr val="336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8300255" y="1222017"/>
              <a:ext cx="0" cy="1021467"/>
            </a:xfrm>
            <a:prstGeom prst="line">
              <a:avLst/>
            </a:prstGeom>
            <a:ln w="19050">
              <a:solidFill>
                <a:srgbClr val="336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6726834" y="1374417"/>
              <a:ext cx="0" cy="907488"/>
            </a:xfrm>
            <a:prstGeom prst="line">
              <a:avLst/>
            </a:prstGeom>
            <a:ln w="19050">
              <a:solidFill>
                <a:srgbClr val="336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1967193" y="1222017"/>
              <a:ext cx="0" cy="1021467"/>
            </a:xfrm>
            <a:prstGeom prst="line">
              <a:avLst/>
            </a:prstGeom>
            <a:ln w="19050">
              <a:solidFill>
                <a:srgbClr val="336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5356424" y="1222017"/>
              <a:ext cx="0" cy="989248"/>
            </a:xfrm>
            <a:prstGeom prst="line">
              <a:avLst/>
            </a:prstGeom>
            <a:ln w="19050">
              <a:solidFill>
                <a:srgbClr val="336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1225699" y="1374417"/>
              <a:ext cx="0" cy="812721"/>
            </a:xfrm>
            <a:prstGeom prst="line">
              <a:avLst/>
            </a:prstGeom>
            <a:ln w="19050">
              <a:solidFill>
                <a:srgbClr val="336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>
              <a:off x="1532466" y="568527"/>
              <a:ext cx="2926" cy="643695"/>
            </a:xfrm>
            <a:prstGeom prst="line">
              <a:avLst/>
            </a:prstGeom>
            <a:ln w="19050">
              <a:solidFill>
                <a:srgbClr val="3366FF"/>
              </a:solidFill>
              <a:head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1642533" y="1368856"/>
              <a:ext cx="2926" cy="828062"/>
            </a:xfrm>
            <a:prstGeom prst="line">
              <a:avLst/>
            </a:prstGeom>
            <a:ln w="19050">
              <a:solidFill>
                <a:srgbClr val="336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3488267" y="1846791"/>
              <a:ext cx="92508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To </a:t>
              </a:r>
              <a:r>
                <a:rPr lang="en-US" sz="800" b="1" dirty="0" err="1" smtClean="0"/>
                <a:t>Cryo</a:t>
              </a:r>
              <a:r>
                <a:rPr lang="en-US" sz="800" b="1" dirty="0" smtClean="0"/>
                <a:t> cooling</a:t>
              </a:r>
              <a:endParaRPr lang="en-US" sz="800" b="1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840467" y="496561"/>
              <a:ext cx="5715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CW High</a:t>
              </a:r>
            </a:p>
            <a:p>
              <a:pPr algn="ctr"/>
              <a:r>
                <a:rPr lang="en-US" sz="800" b="1" dirty="0" smtClean="0"/>
                <a:t>return</a:t>
              </a:r>
              <a:endParaRPr lang="en-US" sz="800" b="1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91565" y="239813"/>
              <a:ext cx="6033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CW Low</a:t>
              </a:r>
            </a:p>
            <a:p>
              <a:pPr algn="ctr"/>
              <a:r>
                <a:rPr lang="en-US" sz="800" b="1" dirty="0" smtClean="0"/>
                <a:t>supply</a:t>
              </a:r>
              <a:endParaRPr lang="en-US" sz="800" b="1" dirty="0"/>
            </a:p>
          </p:txBody>
        </p:sp>
        <p:cxnSp>
          <p:nvCxnSpPr>
            <p:cNvPr id="68" name="Straight Connector 67"/>
            <p:cNvCxnSpPr/>
            <p:nvPr/>
          </p:nvCxnSpPr>
          <p:spPr>
            <a:xfrm flipH="1" flipV="1">
              <a:off x="793241" y="568527"/>
              <a:ext cx="4232" cy="350106"/>
            </a:xfrm>
            <a:prstGeom prst="line">
              <a:avLst/>
            </a:prstGeom>
            <a:ln w="19050">
              <a:solidFill>
                <a:srgbClr val="3366FF"/>
              </a:solidFill>
              <a:head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1532466" y="1212222"/>
              <a:ext cx="2926" cy="974916"/>
            </a:xfrm>
            <a:prstGeom prst="line">
              <a:avLst/>
            </a:prstGeom>
            <a:ln w="19050">
              <a:solidFill>
                <a:srgbClr val="336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1233717" y="239701"/>
              <a:ext cx="6033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CW Low</a:t>
              </a:r>
            </a:p>
            <a:p>
              <a:pPr algn="ctr"/>
              <a:r>
                <a:rPr lang="en-US" sz="800" b="1" dirty="0" smtClean="0"/>
                <a:t>return</a:t>
              </a:r>
              <a:endParaRPr lang="en-US" sz="800" b="1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2988733" y="1846791"/>
              <a:ext cx="1710267" cy="4435476"/>
            </a:xfrm>
            <a:prstGeom prst="rect">
              <a:avLst/>
            </a:prstGeom>
            <a:solidFill>
              <a:schemeClr val="bg1"/>
            </a:solidFill>
            <a:ln>
              <a:noFill/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491565" y="1079499"/>
              <a:ext cx="8049541" cy="182456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096383" y="409090"/>
              <a:ext cx="11708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CF cooling system scope</a:t>
              </a:r>
              <a:endParaRPr lang="en-US" sz="1200" b="1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024816" y="1908317"/>
              <a:ext cx="15010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Specialized Technical Services cooling scope</a:t>
              </a:r>
              <a:endParaRPr lang="en-US" sz="1200" b="1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197983" y="3147625"/>
              <a:ext cx="15010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Target cooling scope</a:t>
              </a:r>
              <a:endParaRPr lang="en-US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658171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775" t="44270"/>
          <a:stretch>
            <a:fillRect/>
          </a:stretch>
        </p:blipFill>
        <p:spPr bwMode="auto">
          <a:xfrm>
            <a:off x="1763688" y="5013176"/>
            <a:ext cx="4205325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://www.stewcav.co.nz/site/stewartcav/images/100_1536RevWeb.jpg"/>
          <p:cNvPicPr>
            <a:picLocks noChangeAspect="1" noChangeArrowheads="1"/>
          </p:cNvPicPr>
          <p:nvPr/>
        </p:nvPicPr>
        <p:blipFill>
          <a:blip r:embed="rId3" cstate="print"/>
          <a:srcRect l="7854" t="13068" r="9684" b="11138"/>
          <a:stretch>
            <a:fillRect/>
          </a:stretch>
        </p:blipFill>
        <p:spPr bwMode="auto">
          <a:xfrm>
            <a:off x="4050676" y="1484784"/>
            <a:ext cx="4337747" cy="2995105"/>
          </a:xfrm>
          <a:prstGeom prst="rect">
            <a:avLst/>
          </a:prstGeom>
          <a:noFill/>
        </p:spPr>
      </p:pic>
      <p:pic>
        <p:nvPicPr>
          <p:cNvPr id="25602" name="Picture 2" descr="http://www.steelseamlesspipe.com/photo/pl1026536-custom_astm_a268_tp405_tp409_tp409s_tp410_tp430_stainless_steel_u_bend_tube.jpg"/>
          <p:cNvPicPr>
            <a:picLocks noChangeAspect="1" noChangeArrowheads="1"/>
          </p:cNvPicPr>
          <p:nvPr/>
        </p:nvPicPr>
        <p:blipFill>
          <a:blip r:embed="rId4" cstate="print"/>
          <a:srcRect l="7347" r="4491"/>
          <a:stretch>
            <a:fillRect/>
          </a:stretch>
        </p:blipFill>
        <p:spPr bwMode="auto">
          <a:xfrm>
            <a:off x="5796136" y="4522758"/>
            <a:ext cx="2592288" cy="2286000"/>
          </a:xfrm>
          <a:prstGeom prst="rect">
            <a:avLst/>
          </a:prstGeom>
          <a:noFill/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/>
          <a:lstStyle/>
          <a:p>
            <a:r>
              <a:rPr lang="sv-SE" dirty="0" err="1" smtClean="0"/>
              <a:t>Typical</a:t>
            </a:r>
            <a:r>
              <a:rPr lang="sv-SE" dirty="0" smtClean="0"/>
              <a:t> </a:t>
            </a:r>
            <a:r>
              <a:rPr lang="sv-SE" dirty="0" err="1" smtClean="0"/>
              <a:t>components</a:t>
            </a:r>
            <a:r>
              <a:rPr lang="sv-SE" dirty="0" smtClean="0"/>
              <a:t> </a:t>
            </a:r>
            <a:endParaRPr lang="sv-SE" dirty="0"/>
          </a:p>
        </p:txBody>
      </p:sp>
      <p:pic>
        <p:nvPicPr>
          <p:cNvPr id="2" name="Picture 1" descr="images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789040"/>
            <a:ext cx="1857460" cy="1959620"/>
          </a:xfrm>
          <a:prstGeom prst="rect">
            <a:avLst/>
          </a:prstGeom>
        </p:spPr>
      </p:pic>
      <p:pic>
        <p:nvPicPr>
          <p:cNvPr id="3" name="Picture 2" descr="DSC08374-495x400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84784"/>
            <a:ext cx="2786810" cy="225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824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If you have questions later, don´t hesitate to contact me!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72356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Thank</a:t>
            </a:r>
            <a:r>
              <a:rPr lang="sv-SE" dirty="0" smtClean="0"/>
              <a:t> </a:t>
            </a:r>
            <a:r>
              <a:rPr lang="sv-SE" dirty="0" err="1" smtClean="0"/>
              <a:t>you</a:t>
            </a:r>
            <a:r>
              <a:rPr lang="sv-SE" dirty="0" smtClean="0"/>
              <a:t>!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16</a:t>
            </a:fld>
            <a:endParaRPr lang="sv-SE" dirty="0"/>
          </a:p>
        </p:txBody>
      </p:sp>
      <p:pic>
        <p:nvPicPr>
          <p:cNvPr id="5" name="Picture 4" descr="image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628800"/>
            <a:ext cx="6724352" cy="5043264"/>
          </a:xfrm>
          <a:prstGeom prst="rect">
            <a:avLst/>
          </a:prstGeom>
          <a:scene3d>
            <a:camera prst="orthographicFront">
              <a:rot lat="0" lon="5400000" rev="5400000"/>
            </a:camera>
            <a:lightRig rig="threePt" dir="t"/>
          </a:scene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2060848"/>
            <a:ext cx="5635236" cy="37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028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Outline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 smtClean="0"/>
              <a:t>Scope</a:t>
            </a:r>
            <a:endParaRPr lang="sv-SE" dirty="0" smtClean="0"/>
          </a:p>
          <a:p>
            <a:r>
              <a:rPr lang="sv-SE" dirty="0" smtClean="0"/>
              <a:t>Design </a:t>
            </a:r>
            <a:r>
              <a:rPr lang="sv-SE" dirty="0" err="1" smtClean="0"/>
              <a:t>objectives</a:t>
            </a:r>
            <a:endParaRPr lang="sv-SE" dirty="0" smtClean="0"/>
          </a:p>
          <a:p>
            <a:r>
              <a:rPr lang="sv-SE" dirty="0" smtClean="0"/>
              <a:t>CUB</a:t>
            </a:r>
          </a:p>
          <a:p>
            <a:r>
              <a:rPr lang="sv-SE" dirty="0" smtClean="0"/>
              <a:t>Accelerator </a:t>
            </a:r>
          </a:p>
          <a:p>
            <a:r>
              <a:rPr lang="sv-SE" dirty="0" smtClean="0"/>
              <a:t>Target </a:t>
            </a:r>
          </a:p>
          <a:p>
            <a:r>
              <a:rPr lang="sv-SE" dirty="0" smtClean="0"/>
              <a:t>NSS</a:t>
            </a:r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</a:t>
            </a:fld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DEC 2014</a:t>
            </a:r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AD and ICS Retreat mtg 2014</a:t>
            </a:r>
            <a:endParaRPr lang="sv-S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944" y="1988840"/>
            <a:ext cx="3530600" cy="408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616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different scopes?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DEC 2014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AD and ICS Retreat mtg 2014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</a:t>
            </a:fld>
            <a:endParaRPr lang="sv-SE"/>
          </a:p>
        </p:txBody>
      </p:sp>
      <p:sp>
        <p:nvSpPr>
          <p:cNvPr id="7" name="Rektangel med rundade hörn 12"/>
          <p:cNvSpPr/>
          <p:nvPr/>
        </p:nvSpPr>
        <p:spPr>
          <a:xfrm>
            <a:off x="6372200" y="5589240"/>
            <a:ext cx="2520280" cy="1224136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NSS design teams</a:t>
            </a:r>
          </a:p>
        </p:txBody>
      </p:sp>
      <p:sp>
        <p:nvSpPr>
          <p:cNvPr id="8" name="Rektangel med rundade hörn 11"/>
          <p:cNvSpPr/>
          <p:nvPr/>
        </p:nvSpPr>
        <p:spPr>
          <a:xfrm>
            <a:off x="3347864" y="5589240"/>
            <a:ext cx="2520280" cy="1224136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Target design teams</a:t>
            </a:r>
          </a:p>
        </p:txBody>
      </p:sp>
      <p:sp>
        <p:nvSpPr>
          <p:cNvPr id="9" name="Rektangel med rundade hörn 8"/>
          <p:cNvSpPr/>
          <p:nvPr/>
        </p:nvSpPr>
        <p:spPr>
          <a:xfrm>
            <a:off x="323528" y="5589240"/>
            <a:ext cx="2520280" cy="1224136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Accelerator design teams</a:t>
            </a:r>
          </a:p>
          <a:p>
            <a:pPr algn="ctr"/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Rektangel med rundade hörn 13"/>
          <p:cNvSpPr/>
          <p:nvPr/>
        </p:nvSpPr>
        <p:spPr>
          <a:xfrm>
            <a:off x="2843808" y="3645024"/>
            <a:ext cx="3528392" cy="136815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u="sng" dirty="0" smtClean="0">
                <a:solidFill>
                  <a:schemeClr val="tx1"/>
                </a:solidFill>
              </a:rPr>
              <a:t>“Work package 16”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CW requirement coordination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CW interface to “machine” Contaminated CW systems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Local CW systems</a:t>
            </a:r>
          </a:p>
        </p:txBody>
      </p:sp>
      <p:sp>
        <p:nvSpPr>
          <p:cNvPr id="11" name="Upp-Ned 14"/>
          <p:cNvSpPr/>
          <p:nvPr/>
        </p:nvSpPr>
        <p:spPr>
          <a:xfrm rot="2288852">
            <a:off x="2853812" y="5041932"/>
            <a:ext cx="288032" cy="563746"/>
          </a:xfrm>
          <a:prstGeom prst="up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Upp-Ned 15"/>
          <p:cNvSpPr/>
          <p:nvPr/>
        </p:nvSpPr>
        <p:spPr>
          <a:xfrm rot="19311148" flipH="1">
            <a:off x="6084832" y="5041932"/>
            <a:ext cx="288032" cy="563746"/>
          </a:xfrm>
          <a:prstGeom prst="up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Upp-Ned 16"/>
          <p:cNvSpPr/>
          <p:nvPr/>
        </p:nvSpPr>
        <p:spPr>
          <a:xfrm>
            <a:off x="4427984" y="5049232"/>
            <a:ext cx="288032" cy="468000"/>
          </a:xfrm>
          <a:prstGeom prst="up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 med rundade hörn 17"/>
          <p:cNvSpPr/>
          <p:nvPr/>
        </p:nvSpPr>
        <p:spPr>
          <a:xfrm>
            <a:off x="2843808" y="1772816"/>
            <a:ext cx="3528392" cy="1368152"/>
          </a:xfrm>
          <a:prstGeom prst="roundRect">
            <a:avLst/>
          </a:prstGeom>
          <a:solidFill>
            <a:srgbClr val="159BFF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u="sng" dirty="0" smtClean="0">
                <a:solidFill>
                  <a:schemeClr val="tx1"/>
                </a:solidFill>
              </a:rPr>
              <a:t>CF Process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Cooling Water production (CUB) 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Site distribution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Main headers in buildings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Heat recovery systems</a:t>
            </a:r>
          </a:p>
        </p:txBody>
      </p:sp>
      <p:sp>
        <p:nvSpPr>
          <p:cNvPr id="15" name="Upp-Ned 18"/>
          <p:cNvSpPr/>
          <p:nvPr/>
        </p:nvSpPr>
        <p:spPr>
          <a:xfrm>
            <a:off x="4427984" y="3177024"/>
            <a:ext cx="288032" cy="468000"/>
          </a:xfrm>
          <a:prstGeom prst="up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Rektangel med rundade hörn 20"/>
          <p:cNvSpPr/>
          <p:nvPr/>
        </p:nvSpPr>
        <p:spPr>
          <a:xfrm>
            <a:off x="7128232" y="1916832"/>
            <a:ext cx="1656184" cy="93610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u="sng" dirty="0" smtClean="0">
                <a:solidFill>
                  <a:schemeClr val="tx1"/>
                </a:solidFill>
              </a:rPr>
              <a:t>CF HVAC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Heating 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Cooling</a:t>
            </a:r>
          </a:p>
        </p:txBody>
      </p:sp>
      <p:sp>
        <p:nvSpPr>
          <p:cNvPr id="17" name="Upp-Ned 21"/>
          <p:cNvSpPr/>
          <p:nvPr/>
        </p:nvSpPr>
        <p:spPr>
          <a:xfrm rot="5400000">
            <a:off x="6606200" y="2114880"/>
            <a:ext cx="288032" cy="468000"/>
          </a:xfrm>
          <a:prstGeom prst="up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Rektangel med rundade hörn 22"/>
          <p:cNvSpPr/>
          <p:nvPr/>
        </p:nvSpPr>
        <p:spPr>
          <a:xfrm>
            <a:off x="359584" y="1916832"/>
            <a:ext cx="1656184" cy="93610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u="sng" dirty="0" smtClean="0">
                <a:solidFill>
                  <a:schemeClr val="tx1"/>
                </a:solidFill>
              </a:rPr>
              <a:t>ESS Energy Team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District Heating</a:t>
            </a:r>
          </a:p>
        </p:txBody>
      </p:sp>
      <p:sp>
        <p:nvSpPr>
          <p:cNvPr id="19" name="Upp-Ned 23"/>
          <p:cNvSpPr/>
          <p:nvPr/>
        </p:nvSpPr>
        <p:spPr>
          <a:xfrm rot="5400000">
            <a:off x="2249768" y="2114880"/>
            <a:ext cx="288032" cy="468000"/>
          </a:xfrm>
          <a:prstGeom prst="up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2195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Reliability		“..never cause shutdown of accelerator..”</a:t>
            </a:r>
          </a:p>
          <a:p>
            <a:pPr>
              <a:buFont typeface="Wingdings" pitchFamily="2" charset="2"/>
              <a:buChar char="§"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Availability		6500 hours per year at full load</a:t>
            </a:r>
          </a:p>
          <a:p>
            <a:pPr marL="0" indent="0"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			 “..never have total CW shutdown..” </a:t>
            </a:r>
          </a:p>
          <a:p>
            <a:pPr>
              <a:buFont typeface="Wingdings" pitchFamily="2" charset="2"/>
              <a:buChar char="§"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Stability		Supply temperature +/- 1 °C</a:t>
            </a:r>
          </a:p>
          <a:p>
            <a:pPr marL="0" indent="0"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			Supply pressure +/- 0,1 bar</a:t>
            </a:r>
          </a:p>
          <a:p>
            <a:pPr>
              <a:buFont typeface="Wingdings" pitchFamily="2" charset="2"/>
              <a:buChar char="§"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342900" lvl="6" indent="-342900">
              <a:buFont typeface="Wingdings" pitchFamily="2" charset="2"/>
              <a:buChar char="§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Flexibility		Wide operating range</a:t>
            </a:r>
          </a:p>
          <a:p>
            <a:pPr marL="0" indent="0"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			Design margins for critical components</a:t>
            </a:r>
          </a:p>
          <a:p>
            <a:pPr>
              <a:buFont typeface="Wingdings" pitchFamily="2" charset="2"/>
              <a:buChar char="§"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Recycling		Recover waste heat </a:t>
            </a: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buSzPts val="2400"/>
              <a:buFont typeface="Wingdings"/>
              <a:buChar char="§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Responsible		High energy efficiency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DEC 2014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AD and ICS Retreat mtg 2014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6390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CUB Process Layout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5</a:t>
            </a:fld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DEC 2014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AD and ICS Retreat mtg 2014</a:t>
            </a:r>
            <a:endParaRPr lang="sv-SE"/>
          </a:p>
        </p:txBody>
      </p:sp>
      <p:pic>
        <p:nvPicPr>
          <p:cNvPr id="7" name="Picture 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1412776"/>
            <a:ext cx="9180512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84461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2" cstate="print"/>
          <a:srcRect l="1172"/>
          <a:stretch>
            <a:fillRect/>
          </a:stretch>
        </p:blipFill>
        <p:spPr bwMode="auto">
          <a:xfrm>
            <a:off x="0" y="1628800"/>
            <a:ext cx="9147965" cy="3978894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piping – main </a:t>
            </a:r>
            <a:r>
              <a:rPr lang="en-US" dirty="0" err="1" smtClean="0"/>
              <a:t>distributiuon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6</a:t>
            </a:fld>
            <a:endParaRPr lang="sv-SE" dirty="0"/>
          </a:p>
        </p:txBody>
      </p:sp>
      <p:sp>
        <p:nvSpPr>
          <p:cNvPr id="6" name="5-udd 4"/>
          <p:cNvSpPr/>
          <p:nvPr/>
        </p:nvSpPr>
        <p:spPr>
          <a:xfrm>
            <a:off x="5534393" y="3501008"/>
            <a:ext cx="45719" cy="45719"/>
          </a:xfrm>
          <a:prstGeom prst="star5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5-udd 7"/>
          <p:cNvSpPr/>
          <p:nvPr/>
        </p:nvSpPr>
        <p:spPr>
          <a:xfrm>
            <a:off x="5004048" y="2735209"/>
            <a:ext cx="45719" cy="45719"/>
          </a:xfrm>
          <a:prstGeom prst="star5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5-udd 8"/>
          <p:cNvSpPr/>
          <p:nvPr/>
        </p:nvSpPr>
        <p:spPr>
          <a:xfrm>
            <a:off x="4355976" y="2231153"/>
            <a:ext cx="45719" cy="45719"/>
          </a:xfrm>
          <a:prstGeom prst="star5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5-udd 9"/>
          <p:cNvSpPr/>
          <p:nvPr/>
        </p:nvSpPr>
        <p:spPr>
          <a:xfrm>
            <a:off x="3022768" y="3239265"/>
            <a:ext cx="45719" cy="45719"/>
          </a:xfrm>
          <a:prstGeom prst="star5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5-udd 10"/>
          <p:cNvSpPr/>
          <p:nvPr/>
        </p:nvSpPr>
        <p:spPr>
          <a:xfrm>
            <a:off x="3374153" y="3501008"/>
            <a:ext cx="45719" cy="45719"/>
          </a:xfrm>
          <a:prstGeom prst="star5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5-udd 11"/>
          <p:cNvSpPr/>
          <p:nvPr/>
        </p:nvSpPr>
        <p:spPr>
          <a:xfrm>
            <a:off x="1187624" y="2996952"/>
            <a:ext cx="45719" cy="45719"/>
          </a:xfrm>
          <a:prstGeom prst="star5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5-udd 12"/>
          <p:cNvSpPr/>
          <p:nvPr/>
        </p:nvSpPr>
        <p:spPr>
          <a:xfrm>
            <a:off x="1835696" y="3743321"/>
            <a:ext cx="45719" cy="45719"/>
          </a:xfrm>
          <a:prstGeom prst="star5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3" name="Rak 16"/>
          <p:cNvCxnSpPr/>
          <p:nvPr/>
        </p:nvCxnSpPr>
        <p:spPr>
          <a:xfrm>
            <a:off x="4499992" y="2492896"/>
            <a:ext cx="864096" cy="288032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18"/>
          <p:cNvCxnSpPr/>
          <p:nvPr/>
        </p:nvCxnSpPr>
        <p:spPr>
          <a:xfrm>
            <a:off x="5364088" y="2780928"/>
            <a:ext cx="144016" cy="576064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22"/>
          <p:cNvCxnSpPr>
            <a:stCxn id="7" idx="4"/>
          </p:cNvCxnSpPr>
          <p:nvPr/>
        </p:nvCxnSpPr>
        <p:spPr>
          <a:xfrm flipV="1">
            <a:off x="5049767" y="2708920"/>
            <a:ext cx="26289" cy="4375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29"/>
          <p:cNvCxnSpPr/>
          <p:nvPr/>
        </p:nvCxnSpPr>
        <p:spPr>
          <a:xfrm>
            <a:off x="5508104" y="3356992"/>
            <a:ext cx="2880320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35"/>
          <p:cNvCxnSpPr/>
          <p:nvPr/>
        </p:nvCxnSpPr>
        <p:spPr>
          <a:xfrm flipH="1" flipV="1">
            <a:off x="4427984" y="2276872"/>
            <a:ext cx="72008" cy="216024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39"/>
          <p:cNvCxnSpPr/>
          <p:nvPr/>
        </p:nvCxnSpPr>
        <p:spPr>
          <a:xfrm flipV="1">
            <a:off x="4139952" y="2924944"/>
            <a:ext cx="504056" cy="144016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43"/>
          <p:cNvCxnSpPr/>
          <p:nvPr/>
        </p:nvCxnSpPr>
        <p:spPr>
          <a:xfrm>
            <a:off x="3131840" y="3068960"/>
            <a:ext cx="1008112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51"/>
          <p:cNvCxnSpPr/>
          <p:nvPr/>
        </p:nvCxnSpPr>
        <p:spPr>
          <a:xfrm flipH="1">
            <a:off x="3059832" y="3068960"/>
            <a:ext cx="72008" cy="144016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ktangel 60"/>
          <p:cNvSpPr/>
          <p:nvPr/>
        </p:nvSpPr>
        <p:spPr>
          <a:xfrm rot="20400000">
            <a:off x="4134597" y="2680003"/>
            <a:ext cx="378000" cy="288000"/>
          </a:xfrm>
          <a:prstGeom prst="rect">
            <a:avLst/>
          </a:prstGeom>
          <a:noFill/>
          <a:ln w="63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400" dirty="0" smtClean="0">
                <a:solidFill>
                  <a:srgbClr val="FF0000"/>
                </a:solidFill>
              </a:rPr>
              <a:t>CUB</a:t>
            </a:r>
          </a:p>
          <a:p>
            <a:pPr algn="ctr"/>
            <a:r>
              <a:rPr lang="sv-SE" sz="400" dirty="0" smtClean="0">
                <a:solidFill>
                  <a:srgbClr val="FF0000"/>
                </a:solidFill>
              </a:rPr>
              <a:t>expansion</a:t>
            </a:r>
          </a:p>
          <a:p>
            <a:pPr algn="ctr"/>
            <a:r>
              <a:rPr lang="sv-SE" sz="400" dirty="0" smtClean="0">
                <a:solidFill>
                  <a:srgbClr val="FF0000"/>
                </a:solidFill>
              </a:rPr>
              <a:t>area</a:t>
            </a:r>
            <a:endParaRPr lang="sv-SE" sz="400" dirty="0"/>
          </a:p>
        </p:txBody>
      </p:sp>
      <p:cxnSp>
        <p:nvCxnSpPr>
          <p:cNvPr id="22" name="Rak 61"/>
          <p:cNvCxnSpPr>
            <a:stCxn id="10" idx="0"/>
          </p:cNvCxnSpPr>
          <p:nvPr/>
        </p:nvCxnSpPr>
        <p:spPr>
          <a:xfrm flipV="1">
            <a:off x="3397013" y="3068960"/>
            <a:ext cx="94867" cy="432048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k 64"/>
          <p:cNvCxnSpPr>
            <a:endCxn id="6" idx="0"/>
          </p:cNvCxnSpPr>
          <p:nvPr/>
        </p:nvCxnSpPr>
        <p:spPr>
          <a:xfrm flipH="1">
            <a:off x="5557253" y="3356992"/>
            <a:ext cx="0" cy="144016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5-udd 68"/>
          <p:cNvSpPr/>
          <p:nvPr/>
        </p:nvSpPr>
        <p:spPr>
          <a:xfrm>
            <a:off x="6902545" y="3501008"/>
            <a:ext cx="45719" cy="45719"/>
          </a:xfrm>
          <a:prstGeom prst="star5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25" name="Rak 69"/>
          <p:cNvCxnSpPr>
            <a:endCxn id="24" idx="0"/>
          </p:cNvCxnSpPr>
          <p:nvPr/>
        </p:nvCxnSpPr>
        <p:spPr>
          <a:xfrm flipH="1">
            <a:off x="6925405" y="3356992"/>
            <a:ext cx="0" cy="144016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5-udd 70"/>
          <p:cNvSpPr/>
          <p:nvPr/>
        </p:nvSpPr>
        <p:spPr>
          <a:xfrm>
            <a:off x="8342705" y="3501008"/>
            <a:ext cx="45719" cy="45719"/>
          </a:xfrm>
          <a:prstGeom prst="star5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27" name="Rak 71"/>
          <p:cNvCxnSpPr>
            <a:endCxn id="26" idx="0"/>
          </p:cNvCxnSpPr>
          <p:nvPr/>
        </p:nvCxnSpPr>
        <p:spPr>
          <a:xfrm flipH="1">
            <a:off x="8365565" y="3356992"/>
            <a:ext cx="0" cy="144016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k 80"/>
          <p:cNvCxnSpPr>
            <a:endCxn id="12" idx="0"/>
          </p:cNvCxnSpPr>
          <p:nvPr/>
        </p:nvCxnSpPr>
        <p:spPr>
          <a:xfrm>
            <a:off x="1835696" y="3573016"/>
            <a:ext cx="22860" cy="17030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k 84"/>
          <p:cNvCxnSpPr/>
          <p:nvPr/>
        </p:nvCxnSpPr>
        <p:spPr>
          <a:xfrm flipH="1" flipV="1">
            <a:off x="1115616" y="3140968"/>
            <a:ext cx="720080" cy="43204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k 87"/>
          <p:cNvCxnSpPr/>
          <p:nvPr/>
        </p:nvCxnSpPr>
        <p:spPr>
          <a:xfrm flipV="1">
            <a:off x="1115616" y="3068960"/>
            <a:ext cx="54000" cy="7200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ak 97"/>
          <p:cNvCxnSpPr/>
          <p:nvPr/>
        </p:nvCxnSpPr>
        <p:spPr>
          <a:xfrm flipH="1" flipV="1">
            <a:off x="4499992" y="2492896"/>
            <a:ext cx="144016" cy="432048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k 100"/>
          <p:cNvCxnSpPr/>
          <p:nvPr/>
        </p:nvCxnSpPr>
        <p:spPr>
          <a:xfrm flipV="1">
            <a:off x="971600" y="3068960"/>
            <a:ext cx="144016" cy="72008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k 103"/>
          <p:cNvCxnSpPr/>
          <p:nvPr/>
        </p:nvCxnSpPr>
        <p:spPr>
          <a:xfrm flipH="1">
            <a:off x="827584" y="3140968"/>
            <a:ext cx="144016" cy="432048"/>
          </a:xfrm>
          <a:prstGeom prst="line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ruta 106"/>
          <p:cNvSpPr txBox="1"/>
          <p:nvPr/>
        </p:nvSpPr>
        <p:spPr>
          <a:xfrm>
            <a:off x="1763688" y="1772816"/>
            <a:ext cx="1239442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sv-SE" sz="800" u="sng" dirty="0" smtClean="0">
                <a:solidFill>
                  <a:srgbClr val="FF0000"/>
                </a:solidFill>
              </a:rPr>
              <a:t>Process </a:t>
            </a:r>
            <a:r>
              <a:rPr lang="sv-SE" sz="800" u="sng" dirty="0" err="1" smtClean="0">
                <a:solidFill>
                  <a:srgbClr val="FF0000"/>
                </a:solidFill>
              </a:rPr>
              <a:t>piping</a:t>
            </a:r>
            <a:r>
              <a:rPr lang="sv-SE" sz="800" u="sng" dirty="0" smtClean="0">
                <a:solidFill>
                  <a:srgbClr val="FF0000"/>
                </a:solidFill>
              </a:rPr>
              <a:t> in </a:t>
            </a:r>
            <a:r>
              <a:rPr lang="sv-SE" sz="800" u="sng" dirty="0" err="1" smtClean="0">
                <a:solidFill>
                  <a:srgbClr val="FF0000"/>
                </a:solidFill>
              </a:rPr>
              <a:t>ground</a:t>
            </a:r>
            <a:endParaRPr lang="sv-SE" sz="800" u="sng" dirty="0" smtClean="0">
              <a:solidFill>
                <a:srgbClr val="FF0000"/>
              </a:solidFill>
            </a:endParaRPr>
          </a:p>
          <a:p>
            <a:r>
              <a:rPr lang="sv-SE" sz="800" dirty="0">
                <a:solidFill>
                  <a:srgbClr val="FF0000"/>
                </a:solidFill>
              </a:rPr>
              <a:t>1</a:t>
            </a:r>
            <a:r>
              <a:rPr lang="sv-SE" sz="800" dirty="0" smtClean="0">
                <a:solidFill>
                  <a:srgbClr val="FF0000"/>
                </a:solidFill>
              </a:rPr>
              <a:t> m box </a:t>
            </a:r>
            <a:r>
              <a:rPr lang="sv-SE" sz="800" dirty="0" err="1" smtClean="0">
                <a:solidFill>
                  <a:srgbClr val="FF0000"/>
                </a:solidFill>
              </a:rPr>
              <a:t>culvert</a:t>
            </a:r>
            <a:r>
              <a:rPr lang="sv-SE" sz="800" dirty="0" smtClean="0">
                <a:solidFill>
                  <a:srgbClr val="FF0000"/>
                </a:solidFill>
              </a:rPr>
              <a:t> (</a:t>
            </a:r>
            <a:r>
              <a:rPr lang="sv-SE" sz="800" dirty="0" err="1" smtClean="0">
                <a:solidFill>
                  <a:srgbClr val="FF0000"/>
                </a:solidFill>
              </a:rPr>
              <a:t>surface</a:t>
            </a:r>
            <a:r>
              <a:rPr lang="sv-SE" sz="800" dirty="0" smtClean="0">
                <a:solidFill>
                  <a:srgbClr val="FF0000"/>
                </a:solidFill>
              </a:rPr>
              <a:t>) </a:t>
            </a:r>
          </a:p>
          <a:p>
            <a:r>
              <a:rPr lang="sv-SE" sz="800" dirty="0" smtClean="0">
                <a:solidFill>
                  <a:srgbClr val="FF0000"/>
                </a:solidFill>
              </a:rPr>
              <a:t>3 m underground </a:t>
            </a:r>
            <a:r>
              <a:rPr lang="sv-SE" sz="800" dirty="0" err="1" smtClean="0">
                <a:solidFill>
                  <a:srgbClr val="FF0000"/>
                </a:solidFill>
              </a:rPr>
              <a:t>piping</a:t>
            </a:r>
            <a:endParaRPr lang="sv-SE" sz="800" dirty="0" smtClean="0">
              <a:solidFill>
                <a:srgbClr val="FF0000"/>
              </a:solidFill>
            </a:endParaRPr>
          </a:p>
          <a:p>
            <a:r>
              <a:rPr lang="sv-SE" sz="800" dirty="0">
                <a:solidFill>
                  <a:srgbClr val="FF0000"/>
                </a:solidFill>
              </a:rPr>
              <a:t>1</a:t>
            </a:r>
            <a:r>
              <a:rPr lang="sv-SE" sz="800" dirty="0" smtClean="0">
                <a:solidFill>
                  <a:srgbClr val="FF0000"/>
                </a:solidFill>
              </a:rPr>
              <a:t> m </a:t>
            </a:r>
            <a:r>
              <a:rPr lang="sv-SE" sz="800" dirty="0" err="1" smtClean="0">
                <a:solidFill>
                  <a:srgbClr val="FF0000"/>
                </a:solidFill>
              </a:rPr>
              <a:t>future</a:t>
            </a:r>
            <a:endParaRPr lang="sv-SE" sz="800" dirty="0">
              <a:solidFill>
                <a:srgbClr val="FF0000"/>
              </a:solidFill>
            </a:endParaRPr>
          </a:p>
        </p:txBody>
      </p:sp>
      <p:sp>
        <p:nvSpPr>
          <p:cNvPr id="35" name="Frihandsfigur 107"/>
          <p:cNvSpPr/>
          <p:nvPr/>
        </p:nvSpPr>
        <p:spPr>
          <a:xfrm rot="16200000" flipV="1">
            <a:off x="1439652" y="2384884"/>
            <a:ext cx="936104" cy="864096"/>
          </a:xfrm>
          <a:custGeom>
            <a:avLst/>
            <a:gdLst>
              <a:gd name="connsiteX0" fmla="*/ 523875 w 523875"/>
              <a:gd name="connsiteY0" fmla="*/ 0 h 257175"/>
              <a:gd name="connsiteX1" fmla="*/ 200025 w 523875"/>
              <a:gd name="connsiteY1" fmla="*/ 95250 h 257175"/>
              <a:gd name="connsiteX2" fmla="*/ 0 w 523875"/>
              <a:gd name="connsiteY2" fmla="*/ 257175 h 25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3875" h="257175">
                <a:moveTo>
                  <a:pt x="523875" y="0"/>
                </a:moveTo>
                <a:cubicBezTo>
                  <a:pt x="405606" y="26194"/>
                  <a:pt x="287337" y="52388"/>
                  <a:pt x="200025" y="95250"/>
                </a:cubicBezTo>
                <a:cubicBezTo>
                  <a:pt x="112713" y="138112"/>
                  <a:pt x="0" y="257175"/>
                  <a:pt x="0" y="257175"/>
                </a:cubicBezTo>
              </a:path>
            </a:pathLst>
          </a:cu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textruta 108"/>
          <p:cNvSpPr txBox="1"/>
          <p:nvPr/>
        </p:nvSpPr>
        <p:spPr>
          <a:xfrm>
            <a:off x="539552" y="3573016"/>
            <a:ext cx="648072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900" b="1" dirty="0" smtClean="0">
                <a:solidFill>
                  <a:srgbClr val="FF0000"/>
                </a:solidFill>
              </a:rPr>
              <a:t>To Campus area</a:t>
            </a:r>
            <a:endParaRPr lang="sv-SE" sz="900" b="1" dirty="0">
              <a:solidFill>
                <a:srgbClr val="FF0000"/>
              </a:solidFill>
            </a:endParaRPr>
          </a:p>
        </p:txBody>
      </p:sp>
      <p:sp>
        <p:nvSpPr>
          <p:cNvPr id="37" name="textruta 109"/>
          <p:cNvSpPr txBox="1"/>
          <p:nvPr/>
        </p:nvSpPr>
        <p:spPr>
          <a:xfrm>
            <a:off x="5652120" y="2708920"/>
            <a:ext cx="434734" cy="2154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sv-SE" sz="800" u="sng" dirty="0" smtClean="0">
                <a:solidFill>
                  <a:srgbClr val="FF0000"/>
                </a:solidFill>
              </a:rPr>
              <a:t>G02-1</a:t>
            </a:r>
            <a:endParaRPr lang="sv-SE" sz="800" dirty="0">
              <a:solidFill>
                <a:srgbClr val="FF0000"/>
              </a:solidFill>
            </a:endParaRPr>
          </a:p>
        </p:txBody>
      </p:sp>
      <p:sp>
        <p:nvSpPr>
          <p:cNvPr id="38" name="Frihandsfigur 116"/>
          <p:cNvSpPr/>
          <p:nvPr/>
        </p:nvSpPr>
        <p:spPr>
          <a:xfrm rot="16200000" flipV="1">
            <a:off x="5544108" y="2888940"/>
            <a:ext cx="216024" cy="288032"/>
          </a:xfrm>
          <a:custGeom>
            <a:avLst/>
            <a:gdLst>
              <a:gd name="connsiteX0" fmla="*/ 523875 w 523875"/>
              <a:gd name="connsiteY0" fmla="*/ 0 h 257175"/>
              <a:gd name="connsiteX1" fmla="*/ 200025 w 523875"/>
              <a:gd name="connsiteY1" fmla="*/ 95250 h 257175"/>
              <a:gd name="connsiteX2" fmla="*/ 0 w 523875"/>
              <a:gd name="connsiteY2" fmla="*/ 257175 h 25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3875" h="257175">
                <a:moveTo>
                  <a:pt x="523875" y="0"/>
                </a:moveTo>
                <a:cubicBezTo>
                  <a:pt x="405606" y="26194"/>
                  <a:pt x="287337" y="52388"/>
                  <a:pt x="200025" y="95250"/>
                </a:cubicBezTo>
                <a:cubicBezTo>
                  <a:pt x="112713" y="138112"/>
                  <a:pt x="0" y="257175"/>
                  <a:pt x="0" y="257175"/>
                </a:cubicBezTo>
              </a:path>
            </a:pathLst>
          </a:cu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9" name="Frihandsfigur 117"/>
          <p:cNvSpPr/>
          <p:nvPr/>
        </p:nvSpPr>
        <p:spPr>
          <a:xfrm rot="16200000" flipV="1">
            <a:off x="5040052" y="2168860"/>
            <a:ext cx="288032" cy="504056"/>
          </a:xfrm>
          <a:custGeom>
            <a:avLst/>
            <a:gdLst>
              <a:gd name="connsiteX0" fmla="*/ 523875 w 523875"/>
              <a:gd name="connsiteY0" fmla="*/ 0 h 257175"/>
              <a:gd name="connsiteX1" fmla="*/ 200025 w 523875"/>
              <a:gd name="connsiteY1" fmla="*/ 95250 h 257175"/>
              <a:gd name="connsiteX2" fmla="*/ 0 w 523875"/>
              <a:gd name="connsiteY2" fmla="*/ 257175 h 25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3875" h="257175">
                <a:moveTo>
                  <a:pt x="523875" y="0"/>
                </a:moveTo>
                <a:cubicBezTo>
                  <a:pt x="405606" y="26194"/>
                  <a:pt x="287337" y="52388"/>
                  <a:pt x="200025" y="95250"/>
                </a:cubicBezTo>
                <a:cubicBezTo>
                  <a:pt x="112713" y="138112"/>
                  <a:pt x="0" y="257175"/>
                  <a:pt x="0" y="257175"/>
                </a:cubicBezTo>
              </a:path>
            </a:pathLst>
          </a:cu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0" name="Frihandsfigur 118"/>
          <p:cNvSpPr/>
          <p:nvPr/>
        </p:nvSpPr>
        <p:spPr>
          <a:xfrm rot="16200000">
            <a:off x="6228186" y="3212975"/>
            <a:ext cx="216024" cy="72009"/>
          </a:xfrm>
          <a:custGeom>
            <a:avLst/>
            <a:gdLst>
              <a:gd name="connsiteX0" fmla="*/ 523875 w 523875"/>
              <a:gd name="connsiteY0" fmla="*/ 0 h 257175"/>
              <a:gd name="connsiteX1" fmla="*/ 200025 w 523875"/>
              <a:gd name="connsiteY1" fmla="*/ 95250 h 257175"/>
              <a:gd name="connsiteX2" fmla="*/ 0 w 523875"/>
              <a:gd name="connsiteY2" fmla="*/ 257175 h 25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3875" h="257175">
                <a:moveTo>
                  <a:pt x="523875" y="0"/>
                </a:moveTo>
                <a:cubicBezTo>
                  <a:pt x="405606" y="26194"/>
                  <a:pt x="287337" y="52388"/>
                  <a:pt x="200025" y="95250"/>
                </a:cubicBezTo>
                <a:cubicBezTo>
                  <a:pt x="112713" y="138112"/>
                  <a:pt x="0" y="257175"/>
                  <a:pt x="0" y="257175"/>
                </a:cubicBezTo>
              </a:path>
            </a:pathLst>
          </a:cu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1" name="textruta 119"/>
          <p:cNvSpPr txBox="1"/>
          <p:nvPr/>
        </p:nvSpPr>
        <p:spPr>
          <a:xfrm>
            <a:off x="251520" y="1628800"/>
            <a:ext cx="1213794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sv-SE" sz="800" u="sng" dirty="0" smtClean="0">
                <a:solidFill>
                  <a:srgbClr val="FF0000"/>
                </a:solidFill>
              </a:rPr>
              <a:t>”HVAC” </a:t>
            </a:r>
            <a:r>
              <a:rPr lang="sv-SE" sz="800" u="sng" dirty="0" err="1" smtClean="0">
                <a:solidFill>
                  <a:srgbClr val="FF0000"/>
                </a:solidFill>
              </a:rPr>
              <a:t>piping</a:t>
            </a:r>
            <a:r>
              <a:rPr lang="sv-SE" sz="800" u="sng" dirty="0" smtClean="0">
                <a:solidFill>
                  <a:srgbClr val="FF0000"/>
                </a:solidFill>
              </a:rPr>
              <a:t> in </a:t>
            </a:r>
            <a:r>
              <a:rPr lang="sv-SE" sz="800" u="sng" dirty="0" err="1" smtClean="0">
                <a:solidFill>
                  <a:srgbClr val="FF0000"/>
                </a:solidFill>
              </a:rPr>
              <a:t>ground</a:t>
            </a:r>
            <a:endParaRPr lang="sv-SE" sz="800" u="sng" dirty="0" smtClean="0">
              <a:solidFill>
                <a:srgbClr val="FF0000"/>
              </a:solidFill>
            </a:endParaRPr>
          </a:p>
          <a:p>
            <a:r>
              <a:rPr lang="sv-SE" sz="800" dirty="0" smtClean="0">
                <a:solidFill>
                  <a:srgbClr val="FF0000"/>
                </a:solidFill>
              </a:rPr>
              <a:t>2 m underground </a:t>
            </a:r>
            <a:r>
              <a:rPr lang="sv-SE" sz="800" dirty="0" err="1" smtClean="0">
                <a:solidFill>
                  <a:srgbClr val="FF0000"/>
                </a:solidFill>
              </a:rPr>
              <a:t>piping</a:t>
            </a:r>
            <a:endParaRPr lang="sv-SE" sz="800" dirty="0" smtClean="0">
              <a:solidFill>
                <a:srgbClr val="FF0000"/>
              </a:solidFill>
            </a:endParaRPr>
          </a:p>
        </p:txBody>
      </p:sp>
      <p:sp>
        <p:nvSpPr>
          <p:cNvPr id="42" name="Frihandsfigur 120"/>
          <p:cNvSpPr/>
          <p:nvPr/>
        </p:nvSpPr>
        <p:spPr>
          <a:xfrm rot="16200000">
            <a:off x="359532" y="2456892"/>
            <a:ext cx="1080120" cy="144016"/>
          </a:xfrm>
          <a:custGeom>
            <a:avLst/>
            <a:gdLst>
              <a:gd name="connsiteX0" fmla="*/ 523875 w 523875"/>
              <a:gd name="connsiteY0" fmla="*/ 0 h 257175"/>
              <a:gd name="connsiteX1" fmla="*/ 200025 w 523875"/>
              <a:gd name="connsiteY1" fmla="*/ 95250 h 257175"/>
              <a:gd name="connsiteX2" fmla="*/ 0 w 523875"/>
              <a:gd name="connsiteY2" fmla="*/ 257175 h 25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3875" h="257175">
                <a:moveTo>
                  <a:pt x="523875" y="0"/>
                </a:moveTo>
                <a:cubicBezTo>
                  <a:pt x="405606" y="26194"/>
                  <a:pt x="287337" y="52388"/>
                  <a:pt x="200025" y="95250"/>
                </a:cubicBezTo>
                <a:cubicBezTo>
                  <a:pt x="112713" y="138112"/>
                  <a:pt x="0" y="257175"/>
                  <a:pt x="0" y="257175"/>
                </a:cubicBezTo>
              </a:path>
            </a:pathLst>
          </a:cu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3" name="Frihandsfigur 122"/>
          <p:cNvSpPr/>
          <p:nvPr/>
        </p:nvSpPr>
        <p:spPr>
          <a:xfrm rot="16200000">
            <a:off x="7668344" y="3212976"/>
            <a:ext cx="216024" cy="72008"/>
          </a:xfrm>
          <a:custGeom>
            <a:avLst/>
            <a:gdLst>
              <a:gd name="connsiteX0" fmla="*/ 523875 w 523875"/>
              <a:gd name="connsiteY0" fmla="*/ 0 h 257175"/>
              <a:gd name="connsiteX1" fmla="*/ 200025 w 523875"/>
              <a:gd name="connsiteY1" fmla="*/ 95250 h 257175"/>
              <a:gd name="connsiteX2" fmla="*/ 0 w 523875"/>
              <a:gd name="connsiteY2" fmla="*/ 257175 h 25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3875" h="257175">
                <a:moveTo>
                  <a:pt x="523875" y="0"/>
                </a:moveTo>
                <a:cubicBezTo>
                  <a:pt x="405606" y="26194"/>
                  <a:pt x="287337" y="52388"/>
                  <a:pt x="200025" y="95250"/>
                </a:cubicBezTo>
                <a:cubicBezTo>
                  <a:pt x="112713" y="138112"/>
                  <a:pt x="0" y="257175"/>
                  <a:pt x="0" y="257175"/>
                </a:cubicBezTo>
              </a:path>
            </a:pathLst>
          </a:cu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4" name="textruta 123"/>
          <p:cNvSpPr txBox="1"/>
          <p:nvPr/>
        </p:nvSpPr>
        <p:spPr>
          <a:xfrm>
            <a:off x="4644008" y="1556792"/>
            <a:ext cx="601447" cy="2154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sv-SE" sz="800" u="sng" dirty="0" smtClean="0">
                <a:solidFill>
                  <a:srgbClr val="FF0000"/>
                </a:solidFill>
              </a:rPr>
              <a:t>From CUB</a:t>
            </a:r>
            <a:endParaRPr lang="sv-SE" sz="800" dirty="0">
              <a:solidFill>
                <a:srgbClr val="FF0000"/>
              </a:solidFill>
            </a:endParaRPr>
          </a:p>
        </p:txBody>
      </p:sp>
      <p:sp>
        <p:nvSpPr>
          <p:cNvPr id="45" name="Frihandsfigur 124"/>
          <p:cNvSpPr/>
          <p:nvPr/>
        </p:nvSpPr>
        <p:spPr>
          <a:xfrm rot="16200000" flipV="1">
            <a:off x="4427984" y="1844824"/>
            <a:ext cx="576064" cy="432048"/>
          </a:xfrm>
          <a:custGeom>
            <a:avLst/>
            <a:gdLst>
              <a:gd name="connsiteX0" fmla="*/ 523875 w 523875"/>
              <a:gd name="connsiteY0" fmla="*/ 0 h 257175"/>
              <a:gd name="connsiteX1" fmla="*/ 200025 w 523875"/>
              <a:gd name="connsiteY1" fmla="*/ 95250 h 257175"/>
              <a:gd name="connsiteX2" fmla="*/ 0 w 523875"/>
              <a:gd name="connsiteY2" fmla="*/ 257175 h 25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3875" h="257175">
                <a:moveTo>
                  <a:pt x="523875" y="0"/>
                </a:moveTo>
                <a:cubicBezTo>
                  <a:pt x="405606" y="26194"/>
                  <a:pt x="287337" y="52388"/>
                  <a:pt x="200025" y="95250"/>
                </a:cubicBezTo>
                <a:cubicBezTo>
                  <a:pt x="112713" y="138112"/>
                  <a:pt x="0" y="257175"/>
                  <a:pt x="0" y="257175"/>
                </a:cubicBezTo>
              </a:path>
            </a:pathLst>
          </a:cu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6" name="textruta 48"/>
          <p:cNvSpPr txBox="1"/>
          <p:nvPr/>
        </p:nvSpPr>
        <p:spPr>
          <a:xfrm>
            <a:off x="3610513" y="2492896"/>
            <a:ext cx="611065" cy="2154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sv-SE" sz="800" u="sng" dirty="0" smtClean="0">
                <a:solidFill>
                  <a:srgbClr val="FF0000"/>
                </a:solidFill>
              </a:rPr>
              <a:t>D04 + D05</a:t>
            </a:r>
            <a:endParaRPr lang="sv-SE" sz="800" dirty="0">
              <a:solidFill>
                <a:srgbClr val="FF0000"/>
              </a:solidFill>
            </a:endParaRPr>
          </a:p>
        </p:txBody>
      </p:sp>
      <p:sp>
        <p:nvSpPr>
          <p:cNvPr id="47" name="textruta 49"/>
          <p:cNvSpPr txBox="1"/>
          <p:nvPr/>
        </p:nvSpPr>
        <p:spPr>
          <a:xfrm>
            <a:off x="3707904" y="3501588"/>
            <a:ext cx="349776" cy="2154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sv-SE" sz="800" u="sng" dirty="0" smtClean="0">
                <a:solidFill>
                  <a:srgbClr val="FF0000"/>
                </a:solidFill>
              </a:rPr>
              <a:t>D04</a:t>
            </a:r>
            <a:endParaRPr lang="sv-SE" sz="800" dirty="0">
              <a:solidFill>
                <a:srgbClr val="FF0000"/>
              </a:solidFill>
            </a:endParaRPr>
          </a:p>
        </p:txBody>
      </p:sp>
      <p:sp>
        <p:nvSpPr>
          <p:cNvPr id="48" name="textruta 50"/>
          <p:cNvSpPr txBox="1"/>
          <p:nvPr/>
        </p:nvSpPr>
        <p:spPr>
          <a:xfrm>
            <a:off x="2771800" y="2637492"/>
            <a:ext cx="349776" cy="2154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sv-SE" sz="800" u="sng" dirty="0" smtClean="0">
                <a:solidFill>
                  <a:srgbClr val="FF0000"/>
                </a:solidFill>
              </a:rPr>
              <a:t>D05</a:t>
            </a:r>
            <a:endParaRPr lang="sv-SE" sz="800" dirty="0">
              <a:solidFill>
                <a:srgbClr val="FF0000"/>
              </a:solidFill>
            </a:endParaRPr>
          </a:p>
        </p:txBody>
      </p:sp>
      <p:sp>
        <p:nvSpPr>
          <p:cNvPr id="49" name="Frihandsfigur 52"/>
          <p:cNvSpPr/>
          <p:nvPr/>
        </p:nvSpPr>
        <p:spPr>
          <a:xfrm rot="16200000">
            <a:off x="3779912" y="2852936"/>
            <a:ext cx="360040" cy="72008"/>
          </a:xfrm>
          <a:custGeom>
            <a:avLst/>
            <a:gdLst>
              <a:gd name="connsiteX0" fmla="*/ 523875 w 523875"/>
              <a:gd name="connsiteY0" fmla="*/ 0 h 257175"/>
              <a:gd name="connsiteX1" fmla="*/ 200025 w 523875"/>
              <a:gd name="connsiteY1" fmla="*/ 95250 h 257175"/>
              <a:gd name="connsiteX2" fmla="*/ 0 w 523875"/>
              <a:gd name="connsiteY2" fmla="*/ 257175 h 25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3875" h="257175">
                <a:moveTo>
                  <a:pt x="523875" y="0"/>
                </a:moveTo>
                <a:cubicBezTo>
                  <a:pt x="405606" y="26194"/>
                  <a:pt x="287337" y="52388"/>
                  <a:pt x="200025" y="95250"/>
                </a:cubicBezTo>
                <a:cubicBezTo>
                  <a:pt x="112713" y="138112"/>
                  <a:pt x="0" y="257175"/>
                  <a:pt x="0" y="257175"/>
                </a:cubicBezTo>
              </a:path>
            </a:pathLst>
          </a:cu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0" name="Frihandsfigur 53"/>
          <p:cNvSpPr/>
          <p:nvPr/>
        </p:nvSpPr>
        <p:spPr>
          <a:xfrm rot="16200000">
            <a:off x="2915816" y="2852936"/>
            <a:ext cx="216024" cy="216024"/>
          </a:xfrm>
          <a:custGeom>
            <a:avLst/>
            <a:gdLst>
              <a:gd name="connsiteX0" fmla="*/ 523875 w 523875"/>
              <a:gd name="connsiteY0" fmla="*/ 0 h 257175"/>
              <a:gd name="connsiteX1" fmla="*/ 200025 w 523875"/>
              <a:gd name="connsiteY1" fmla="*/ 95250 h 257175"/>
              <a:gd name="connsiteX2" fmla="*/ 0 w 523875"/>
              <a:gd name="connsiteY2" fmla="*/ 257175 h 25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3875" h="257175">
                <a:moveTo>
                  <a:pt x="523875" y="0"/>
                </a:moveTo>
                <a:cubicBezTo>
                  <a:pt x="405606" y="26194"/>
                  <a:pt x="287337" y="52388"/>
                  <a:pt x="200025" y="95250"/>
                </a:cubicBezTo>
                <a:cubicBezTo>
                  <a:pt x="112713" y="138112"/>
                  <a:pt x="0" y="257175"/>
                  <a:pt x="0" y="257175"/>
                </a:cubicBezTo>
              </a:path>
            </a:pathLst>
          </a:cu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1" name="Frihandsfigur 54"/>
          <p:cNvSpPr/>
          <p:nvPr/>
        </p:nvSpPr>
        <p:spPr>
          <a:xfrm rot="16200000" flipH="1" flipV="1">
            <a:off x="3563888" y="3212976"/>
            <a:ext cx="144016" cy="432048"/>
          </a:xfrm>
          <a:custGeom>
            <a:avLst/>
            <a:gdLst>
              <a:gd name="connsiteX0" fmla="*/ 523875 w 523875"/>
              <a:gd name="connsiteY0" fmla="*/ 0 h 257175"/>
              <a:gd name="connsiteX1" fmla="*/ 200025 w 523875"/>
              <a:gd name="connsiteY1" fmla="*/ 95250 h 257175"/>
              <a:gd name="connsiteX2" fmla="*/ 0 w 523875"/>
              <a:gd name="connsiteY2" fmla="*/ 257175 h 25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3875" h="257175">
                <a:moveTo>
                  <a:pt x="523875" y="0"/>
                </a:moveTo>
                <a:cubicBezTo>
                  <a:pt x="405606" y="26194"/>
                  <a:pt x="287337" y="52388"/>
                  <a:pt x="200025" y="95250"/>
                </a:cubicBezTo>
                <a:cubicBezTo>
                  <a:pt x="112713" y="138112"/>
                  <a:pt x="0" y="257175"/>
                  <a:pt x="0" y="257175"/>
                </a:cubicBezTo>
              </a:path>
            </a:pathLst>
          </a:cu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2" name="textruta 55"/>
          <p:cNvSpPr txBox="1"/>
          <p:nvPr/>
        </p:nvSpPr>
        <p:spPr>
          <a:xfrm>
            <a:off x="5220072" y="2060848"/>
            <a:ext cx="614271" cy="2154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sv-SE" sz="800" u="sng" dirty="0" smtClean="0">
                <a:solidFill>
                  <a:srgbClr val="FF0000"/>
                </a:solidFill>
              </a:rPr>
              <a:t>G02 + G04</a:t>
            </a:r>
            <a:endParaRPr lang="sv-SE" sz="800" dirty="0">
              <a:solidFill>
                <a:srgbClr val="FF0000"/>
              </a:solidFill>
            </a:endParaRPr>
          </a:p>
        </p:txBody>
      </p:sp>
      <p:sp>
        <p:nvSpPr>
          <p:cNvPr id="53" name="textruta 57"/>
          <p:cNvSpPr txBox="1"/>
          <p:nvPr/>
        </p:nvSpPr>
        <p:spPr>
          <a:xfrm>
            <a:off x="6156176" y="2924944"/>
            <a:ext cx="434734" cy="2154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sv-SE" sz="800" u="sng" dirty="0" smtClean="0">
                <a:solidFill>
                  <a:srgbClr val="FF0000"/>
                </a:solidFill>
              </a:rPr>
              <a:t>G02-2</a:t>
            </a:r>
            <a:endParaRPr lang="sv-SE" sz="800" dirty="0">
              <a:solidFill>
                <a:srgbClr val="FF0000"/>
              </a:solidFill>
            </a:endParaRPr>
          </a:p>
        </p:txBody>
      </p:sp>
      <p:sp>
        <p:nvSpPr>
          <p:cNvPr id="54" name="textruta 58"/>
          <p:cNvSpPr txBox="1"/>
          <p:nvPr/>
        </p:nvSpPr>
        <p:spPr>
          <a:xfrm>
            <a:off x="7524328" y="2924944"/>
            <a:ext cx="434734" cy="2154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sv-SE" sz="800" u="sng" dirty="0" smtClean="0">
                <a:solidFill>
                  <a:srgbClr val="FF0000"/>
                </a:solidFill>
              </a:rPr>
              <a:t>G02-3</a:t>
            </a:r>
            <a:endParaRPr lang="sv-SE" sz="800" dirty="0">
              <a:solidFill>
                <a:srgbClr val="FF0000"/>
              </a:solidFill>
            </a:endParaRPr>
          </a:p>
        </p:txBody>
      </p:sp>
      <p:sp>
        <p:nvSpPr>
          <p:cNvPr id="55" name="textruta 59"/>
          <p:cNvSpPr txBox="1"/>
          <p:nvPr/>
        </p:nvSpPr>
        <p:spPr>
          <a:xfrm>
            <a:off x="5004048" y="3717032"/>
            <a:ext cx="513282" cy="2154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sv-SE" sz="800" u="sng" dirty="0" smtClean="0">
                <a:solidFill>
                  <a:srgbClr val="FF0000"/>
                </a:solidFill>
              </a:rPr>
              <a:t>Subst. 1</a:t>
            </a:r>
            <a:endParaRPr lang="sv-SE" sz="800" dirty="0">
              <a:solidFill>
                <a:srgbClr val="FF0000"/>
              </a:solidFill>
            </a:endParaRPr>
          </a:p>
        </p:txBody>
      </p:sp>
      <p:sp>
        <p:nvSpPr>
          <p:cNvPr id="56" name="textruta 62"/>
          <p:cNvSpPr txBox="1"/>
          <p:nvPr/>
        </p:nvSpPr>
        <p:spPr>
          <a:xfrm>
            <a:off x="6444208" y="3717032"/>
            <a:ext cx="513282" cy="2154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sv-SE" sz="800" u="sng" dirty="0" smtClean="0">
                <a:solidFill>
                  <a:srgbClr val="FF0000"/>
                </a:solidFill>
              </a:rPr>
              <a:t>Subst. 2</a:t>
            </a:r>
            <a:endParaRPr lang="sv-SE" sz="800" dirty="0">
              <a:solidFill>
                <a:srgbClr val="FF0000"/>
              </a:solidFill>
            </a:endParaRPr>
          </a:p>
        </p:txBody>
      </p:sp>
      <p:sp>
        <p:nvSpPr>
          <p:cNvPr id="57" name="textruta 63"/>
          <p:cNvSpPr txBox="1"/>
          <p:nvPr/>
        </p:nvSpPr>
        <p:spPr>
          <a:xfrm>
            <a:off x="7812360" y="3717032"/>
            <a:ext cx="513282" cy="2154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sv-SE" sz="800" u="sng" dirty="0" smtClean="0">
                <a:solidFill>
                  <a:srgbClr val="FF0000"/>
                </a:solidFill>
              </a:rPr>
              <a:t>Subst. 3</a:t>
            </a:r>
            <a:endParaRPr lang="sv-SE" sz="800" dirty="0">
              <a:solidFill>
                <a:srgbClr val="FF0000"/>
              </a:solidFill>
            </a:endParaRPr>
          </a:p>
        </p:txBody>
      </p:sp>
      <p:sp>
        <p:nvSpPr>
          <p:cNvPr id="58" name="Frihandsfigur 65"/>
          <p:cNvSpPr/>
          <p:nvPr/>
        </p:nvSpPr>
        <p:spPr>
          <a:xfrm rot="16200000" flipH="1">
            <a:off x="5292080" y="3501008"/>
            <a:ext cx="216024" cy="216024"/>
          </a:xfrm>
          <a:custGeom>
            <a:avLst/>
            <a:gdLst>
              <a:gd name="connsiteX0" fmla="*/ 523875 w 523875"/>
              <a:gd name="connsiteY0" fmla="*/ 0 h 257175"/>
              <a:gd name="connsiteX1" fmla="*/ 200025 w 523875"/>
              <a:gd name="connsiteY1" fmla="*/ 95250 h 257175"/>
              <a:gd name="connsiteX2" fmla="*/ 0 w 523875"/>
              <a:gd name="connsiteY2" fmla="*/ 257175 h 25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3875" h="257175">
                <a:moveTo>
                  <a:pt x="523875" y="0"/>
                </a:moveTo>
                <a:cubicBezTo>
                  <a:pt x="405606" y="26194"/>
                  <a:pt x="287337" y="52388"/>
                  <a:pt x="200025" y="95250"/>
                </a:cubicBezTo>
                <a:cubicBezTo>
                  <a:pt x="112713" y="138112"/>
                  <a:pt x="0" y="257175"/>
                  <a:pt x="0" y="257175"/>
                </a:cubicBezTo>
              </a:path>
            </a:pathLst>
          </a:cu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9" name="Frihandsfigur 66"/>
          <p:cNvSpPr/>
          <p:nvPr/>
        </p:nvSpPr>
        <p:spPr>
          <a:xfrm rot="16200000" flipH="1">
            <a:off x="6660232" y="3501009"/>
            <a:ext cx="216024" cy="216024"/>
          </a:xfrm>
          <a:custGeom>
            <a:avLst/>
            <a:gdLst>
              <a:gd name="connsiteX0" fmla="*/ 523875 w 523875"/>
              <a:gd name="connsiteY0" fmla="*/ 0 h 257175"/>
              <a:gd name="connsiteX1" fmla="*/ 200025 w 523875"/>
              <a:gd name="connsiteY1" fmla="*/ 95250 h 257175"/>
              <a:gd name="connsiteX2" fmla="*/ 0 w 523875"/>
              <a:gd name="connsiteY2" fmla="*/ 257175 h 25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3875" h="257175">
                <a:moveTo>
                  <a:pt x="523875" y="0"/>
                </a:moveTo>
                <a:cubicBezTo>
                  <a:pt x="405606" y="26194"/>
                  <a:pt x="287337" y="52388"/>
                  <a:pt x="200025" y="95250"/>
                </a:cubicBezTo>
                <a:cubicBezTo>
                  <a:pt x="112713" y="138112"/>
                  <a:pt x="0" y="257175"/>
                  <a:pt x="0" y="257175"/>
                </a:cubicBezTo>
              </a:path>
            </a:pathLst>
          </a:cu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0" name="Frihandsfigur 67"/>
          <p:cNvSpPr/>
          <p:nvPr/>
        </p:nvSpPr>
        <p:spPr>
          <a:xfrm rot="16200000" flipH="1">
            <a:off x="8100392" y="3501009"/>
            <a:ext cx="216024" cy="216024"/>
          </a:xfrm>
          <a:custGeom>
            <a:avLst/>
            <a:gdLst>
              <a:gd name="connsiteX0" fmla="*/ 523875 w 523875"/>
              <a:gd name="connsiteY0" fmla="*/ 0 h 257175"/>
              <a:gd name="connsiteX1" fmla="*/ 200025 w 523875"/>
              <a:gd name="connsiteY1" fmla="*/ 95250 h 257175"/>
              <a:gd name="connsiteX2" fmla="*/ 0 w 523875"/>
              <a:gd name="connsiteY2" fmla="*/ 257175 h 25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3875" h="257175">
                <a:moveTo>
                  <a:pt x="523875" y="0"/>
                </a:moveTo>
                <a:cubicBezTo>
                  <a:pt x="405606" y="26194"/>
                  <a:pt x="287337" y="52388"/>
                  <a:pt x="200025" y="95250"/>
                </a:cubicBezTo>
                <a:cubicBezTo>
                  <a:pt x="112713" y="138112"/>
                  <a:pt x="0" y="257175"/>
                  <a:pt x="0" y="257175"/>
                </a:cubicBezTo>
              </a:path>
            </a:pathLst>
          </a:cu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1" name="5-udd 73"/>
          <p:cNvSpPr/>
          <p:nvPr/>
        </p:nvSpPr>
        <p:spPr>
          <a:xfrm>
            <a:off x="8532440" y="4031353"/>
            <a:ext cx="45719" cy="45719"/>
          </a:xfrm>
          <a:prstGeom prst="star5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62" name="Rak 74"/>
          <p:cNvCxnSpPr/>
          <p:nvPr/>
        </p:nvCxnSpPr>
        <p:spPr>
          <a:xfrm flipH="1">
            <a:off x="8460432" y="4077072"/>
            <a:ext cx="89508" cy="792088"/>
          </a:xfrm>
          <a:prstGeom prst="line">
            <a:avLst/>
          </a:prstGeom>
          <a:ln w="5715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ruta 77"/>
          <p:cNvSpPr txBox="1"/>
          <p:nvPr/>
        </p:nvSpPr>
        <p:spPr>
          <a:xfrm>
            <a:off x="7463171" y="4077072"/>
            <a:ext cx="798617" cy="2154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sv-SE" sz="800" u="sng" dirty="0" err="1" smtClean="0">
                <a:solidFill>
                  <a:srgbClr val="FF0000"/>
                </a:solidFill>
              </a:rPr>
              <a:t>Logistic</a:t>
            </a:r>
            <a:r>
              <a:rPr lang="sv-SE" sz="800" u="sng" dirty="0" smtClean="0">
                <a:solidFill>
                  <a:srgbClr val="FF0000"/>
                </a:solidFill>
              </a:rPr>
              <a:t> Center</a:t>
            </a:r>
            <a:endParaRPr lang="sv-SE" sz="800" dirty="0">
              <a:solidFill>
                <a:srgbClr val="FF0000"/>
              </a:solidFill>
            </a:endParaRPr>
          </a:p>
        </p:txBody>
      </p:sp>
      <p:sp>
        <p:nvSpPr>
          <p:cNvPr id="64" name="Frihandsfigur 78"/>
          <p:cNvSpPr/>
          <p:nvPr/>
        </p:nvSpPr>
        <p:spPr>
          <a:xfrm rot="16200000">
            <a:off x="8064389" y="4185084"/>
            <a:ext cx="288032" cy="504054"/>
          </a:xfrm>
          <a:custGeom>
            <a:avLst/>
            <a:gdLst>
              <a:gd name="connsiteX0" fmla="*/ 523875 w 523875"/>
              <a:gd name="connsiteY0" fmla="*/ 0 h 257175"/>
              <a:gd name="connsiteX1" fmla="*/ 200025 w 523875"/>
              <a:gd name="connsiteY1" fmla="*/ 95250 h 257175"/>
              <a:gd name="connsiteX2" fmla="*/ 0 w 523875"/>
              <a:gd name="connsiteY2" fmla="*/ 257175 h 25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3875" h="257175">
                <a:moveTo>
                  <a:pt x="523875" y="0"/>
                </a:moveTo>
                <a:cubicBezTo>
                  <a:pt x="405606" y="26194"/>
                  <a:pt x="287337" y="52388"/>
                  <a:pt x="200025" y="95250"/>
                </a:cubicBezTo>
                <a:cubicBezTo>
                  <a:pt x="112713" y="138112"/>
                  <a:pt x="0" y="257175"/>
                  <a:pt x="0" y="257175"/>
                </a:cubicBezTo>
              </a:path>
            </a:pathLst>
          </a:cu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8863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WP16 interfaces to Accelerator/Conventional facilities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7</a:t>
            </a:fld>
            <a:endParaRPr lang="sv-SE"/>
          </a:p>
        </p:txBody>
      </p:sp>
      <p:sp>
        <p:nvSpPr>
          <p:cNvPr id="48" name="TextBox 47"/>
          <p:cNvSpPr txBox="1"/>
          <p:nvPr/>
        </p:nvSpPr>
        <p:spPr>
          <a:xfrm>
            <a:off x="435385" y="4571444"/>
            <a:ext cx="10644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Ion source</a:t>
            </a:r>
          </a:p>
          <a:p>
            <a:r>
              <a:rPr lang="en-US" sz="1400" dirty="0" smtClean="0"/>
              <a:t>LEBT</a:t>
            </a:r>
          </a:p>
          <a:p>
            <a:r>
              <a:rPr lang="en-US" sz="1400" dirty="0" smtClean="0"/>
              <a:t>RFQ</a:t>
            </a:r>
          </a:p>
          <a:p>
            <a:r>
              <a:rPr lang="en-US" sz="1400" dirty="0" smtClean="0"/>
              <a:t>DTL</a:t>
            </a:r>
          </a:p>
          <a:p>
            <a:r>
              <a:rPr lang="en-US" sz="1400" dirty="0" smtClean="0"/>
              <a:t>MEBT</a:t>
            </a:r>
            <a:endParaRPr lang="en-US" sz="1400" dirty="0"/>
          </a:p>
        </p:txBody>
      </p:sp>
      <p:sp>
        <p:nvSpPr>
          <p:cNvPr id="58" name="TextBox 57"/>
          <p:cNvSpPr txBox="1"/>
          <p:nvPr/>
        </p:nvSpPr>
        <p:spPr>
          <a:xfrm>
            <a:off x="1499797" y="4571444"/>
            <a:ext cx="10644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Couplers</a:t>
            </a:r>
            <a:endParaRPr lang="en-US" sz="1400" dirty="0"/>
          </a:p>
        </p:txBody>
      </p:sp>
      <p:sp>
        <p:nvSpPr>
          <p:cNvPr id="59" name="TextBox 58"/>
          <p:cNvSpPr txBox="1"/>
          <p:nvPr/>
        </p:nvSpPr>
        <p:spPr>
          <a:xfrm>
            <a:off x="2570625" y="4571444"/>
            <a:ext cx="10644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Couplers</a:t>
            </a:r>
            <a:endParaRPr lang="en-US" sz="1400" dirty="0"/>
          </a:p>
        </p:txBody>
      </p:sp>
      <p:sp>
        <p:nvSpPr>
          <p:cNvPr id="60" name="TextBox 59"/>
          <p:cNvSpPr txBox="1"/>
          <p:nvPr/>
        </p:nvSpPr>
        <p:spPr>
          <a:xfrm>
            <a:off x="3760882" y="4571444"/>
            <a:ext cx="1064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HEBT</a:t>
            </a:r>
          </a:p>
          <a:p>
            <a:r>
              <a:rPr lang="en-US" sz="1400" dirty="0" smtClean="0"/>
              <a:t>LWU</a:t>
            </a:r>
            <a:endParaRPr lang="en-US" sz="1400" dirty="0"/>
          </a:p>
        </p:txBody>
      </p:sp>
      <p:sp>
        <p:nvSpPr>
          <p:cNvPr id="61" name="TextBox 60"/>
          <p:cNvSpPr txBox="1"/>
          <p:nvPr/>
        </p:nvSpPr>
        <p:spPr>
          <a:xfrm>
            <a:off x="4572000" y="4581128"/>
            <a:ext cx="143624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Klystron body</a:t>
            </a:r>
          </a:p>
          <a:p>
            <a:r>
              <a:rPr lang="en-US" sz="1400" dirty="0" err="1" smtClean="0"/>
              <a:t>Kly</a:t>
            </a:r>
            <a:r>
              <a:rPr lang="en-US" sz="1400" dirty="0" smtClean="0"/>
              <a:t>. collectors</a:t>
            </a:r>
          </a:p>
          <a:p>
            <a:r>
              <a:rPr lang="en-US" sz="1400" dirty="0" smtClean="0"/>
              <a:t>Amplifiers</a:t>
            </a:r>
          </a:p>
          <a:p>
            <a:r>
              <a:rPr lang="en-US" sz="1400" smtClean="0"/>
              <a:t>Power </a:t>
            </a:r>
            <a:r>
              <a:rPr lang="en-US" sz="1400" dirty="0" smtClean="0"/>
              <a:t>supp.</a:t>
            </a:r>
          </a:p>
          <a:p>
            <a:r>
              <a:rPr lang="en-US" sz="1400" dirty="0" smtClean="0"/>
              <a:t>Circulators</a:t>
            </a:r>
          </a:p>
          <a:p>
            <a:r>
              <a:rPr lang="en-US" sz="1400" dirty="0" smtClean="0"/>
              <a:t>Load</a:t>
            </a:r>
          </a:p>
          <a:p>
            <a:r>
              <a:rPr lang="en-US" sz="1400" dirty="0" smtClean="0"/>
              <a:t>LLRF</a:t>
            </a:r>
            <a:endParaRPr lang="en-US" sz="1400" dirty="0"/>
          </a:p>
        </p:txBody>
      </p:sp>
      <p:sp>
        <p:nvSpPr>
          <p:cNvPr id="62" name="TextBox 61"/>
          <p:cNvSpPr txBox="1"/>
          <p:nvPr/>
        </p:nvSpPr>
        <p:spPr>
          <a:xfrm>
            <a:off x="6948264" y="4581128"/>
            <a:ext cx="126346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Helium cooler</a:t>
            </a:r>
          </a:p>
          <a:p>
            <a:r>
              <a:rPr lang="en-US" sz="1400" dirty="0" smtClean="0"/>
              <a:t>Oil cooler</a:t>
            </a:r>
          </a:p>
          <a:p>
            <a:r>
              <a:rPr lang="en-US" sz="1400" dirty="0" smtClean="0"/>
              <a:t>Motor cooling</a:t>
            </a:r>
          </a:p>
          <a:p>
            <a:r>
              <a:rPr lang="en-US" sz="1400" dirty="0" smtClean="0"/>
              <a:t>Turbine breaker</a:t>
            </a:r>
            <a:endParaRPr lang="en-US" sz="1400" dirty="0"/>
          </a:p>
        </p:txBody>
      </p:sp>
      <p:sp>
        <p:nvSpPr>
          <p:cNvPr id="71" name="TextBox 70"/>
          <p:cNvSpPr txBox="1"/>
          <p:nvPr/>
        </p:nvSpPr>
        <p:spPr>
          <a:xfrm>
            <a:off x="5724128" y="4581128"/>
            <a:ext cx="143624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Klystron body</a:t>
            </a:r>
          </a:p>
          <a:p>
            <a:r>
              <a:rPr lang="en-US" sz="1400" dirty="0" err="1" smtClean="0"/>
              <a:t>Kly</a:t>
            </a:r>
            <a:r>
              <a:rPr lang="en-US" sz="1400" dirty="0" smtClean="0"/>
              <a:t>. collectors</a:t>
            </a:r>
          </a:p>
          <a:p>
            <a:r>
              <a:rPr lang="en-US" sz="1400" dirty="0" smtClean="0"/>
              <a:t>Amplifiers</a:t>
            </a:r>
          </a:p>
          <a:p>
            <a:r>
              <a:rPr lang="en-US" sz="1400" dirty="0" smtClean="0"/>
              <a:t>Modulators</a:t>
            </a:r>
          </a:p>
          <a:p>
            <a:r>
              <a:rPr lang="en-US" sz="1400" dirty="0" smtClean="0"/>
              <a:t>Power supp.</a:t>
            </a:r>
          </a:p>
          <a:p>
            <a:r>
              <a:rPr lang="en-US" sz="1400" dirty="0" smtClean="0"/>
              <a:t>Circulators</a:t>
            </a:r>
          </a:p>
          <a:p>
            <a:r>
              <a:rPr lang="en-US" sz="1400" dirty="0" smtClean="0"/>
              <a:t>Load</a:t>
            </a:r>
          </a:p>
          <a:p>
            <a:r>
              <a:rPr lang="en-US" sz="1400" dirty="0" smtClean="0"/>
              <a:t>LLRF</a:t>
            </a:r>
            <a:endParaRPr lang="en-US" sz="1400" dirty="0"/>
          </a:p>
        </p:txBody>
      </p:sp>
      <p:cxnSp>
        <p:nvCxnSpPr>
          <p:cNvPr id="72" name="Straight Connector 71"/>
          <p:cNvCxnSpPr/>
          <p:nvPr/>
        </p:nvCxnSpPr>
        <p:spPr>
          <a:xfrm flipH="1">
            <a:off x="175213" y="5052369"/>
            <a:ext cx="1210732" cy="415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1505052" y="4573624"/>
            <a:ext cx="2994940" cy="750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1390178" y="4561302"/>
            <a:ext cx="2" cy="90593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183678" y="4574002"/>
            <a:ext cx="4233" cy="115993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>
            <a:off x="208677" y="5479936"/>
            <a:ext cx="1300034" cy="160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>
            <a:off x="1504478" y="4565566"/>
            <a:ext cx="9038" cy="91013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3460277" y="4942302"/>
            <a:ext cx="4234" cy="13970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170978" y="5729703"/>
            <a:ext cx="1553633" cy="16933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V="1">
            <a:off x="1720378" y="4942302"/>
            <a:ext cx="1722967" cy="846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V="1">
            <a:off x="204845" y="4565536"/>
            <a:ext cx="1176866" cy="846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 flipV="1">
            <a:off x="4499992" y="4581128"/>
            <a:ext cx="1686" cy="49664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 flipV="1">
            <a:off x="1716841" y="4946158"/>
            <a:ext cx="7770" cy="79201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V="1">
            <a:off x="3460278" y="5082002"/>
            <a:ext cx="1045633" cy="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Rectangle 84"/>
          <p:cNvSpPr/>
          <p:nvPr/>
        </p:nvSpPr>
        <p:spPr>
          <a:xfrm>
            <a:off x="6948264" y="4581128"/>
            <a:ext cx="1224137" cy="1224136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8" name="Group 87"/>
          <p:cNvGrpSpPr/>
          <p:nvPr/>
        </p:nvGrpSpPr>
        <p:grpSpPr>
          <a:xfrm>
            <a:off x="323528" y="1556792"/>
            <a:ext cx="8664321" cy="2711630"/>
            <a:chOff x="595466" y="1306264"/>
            <a:chExt cx="8453030" cy="2956798"/>
          </a:xfrm>
        </p:grpSpPr>
        <p:sp>
          <p:nvSpPr>
            <p:cNvPr id="89" name="Rectangle 88"/>
            <p:cNvSpPr/>
            <p:nvPr/>
          </p:nvSpPr>
          <p:spPr>
            <a:xfrm>
              <a:off x="3895646" y="1306264"/>
              <a:ext cx="1896804" cy="56050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Central Utility Building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1659878" y="3681803"/>
              <a:ext cx="924705" cy="56050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WP4</a:t>
              </a:r>
            </a:p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Spokes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91" name="Straight Arrow Connector 90"/>
            <p:cNvCxnSpPr/>
            <p:nvPr/>
          </p:nvCxnSpPr>
          <p:spPr>
            <a:xfrm flipV="1">
              <a:off x="1114032" y="3256643"/>
              <a:ext cx="0" cy="421327"/>
            </a:xfrm>
            <a:prstGeom prst="straightConnector1">
              <a:avLst/>
            </a:prstGeom>
            <a:ln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 flipV="1">
              <a:off x="4809275" y="1867131"/>
              <a:ext cx="1" cy="531105"/>
            </a:xfrm>
            <a:prstGeom prst="straightConnector1">
              <a:avLst/>
            </a:prstGeom>
            <a:ln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>
              <a:off x="1114032" y="3256643"/>
              <a:ext cx="7377681" cy="4543"/>
            </a:xfrm>
            <a:prstGeom prst="straightConnector1">
              <a:avLst/>
            </a:prstGeom>
            <a:ln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Rectangle 93"/>
            <p:cNvSpPr/>
            <p:nvPr/>
          </p:nvSpPr>
          <p:spPr>
            <a:xfrm>
              <a:off x="2724290" y="3681803"/>
              <a:ext cx="924705" cy="56050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WP5</a:t>
              </a:r>
            </a:p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Elliptical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3763681" y="3677990"/>
              <a:ext cx="924705" cy="56050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WP6</a:t>
              </a:r>
            </a:p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Magnets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890413" y="3677990"/>
              <a:ext cx="924705" cy="56050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WP8</a:t>
              </a:r>
            </a:p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RF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5959270" y="3685316"/>
              <a:ext cx="818371" cy="56050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WP10</a:t>
              </a:r>
            </a:p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T.S.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6881702" y="3702553"/>
              <a:ext cx="786382" cy="56050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WP11</a:t>
              </a:r>
            </a:p>
            <a:p>
              <a:pPr algn="ctr"/>
              <a:r>
                <a:rPr lang="en-US" sz="1400" dirty="0" err="1" smtClean="0">
                  <a:solidFill>
                    <a:schemeClr val="tx1"/>
                  </a:solidFill>
                </a:rPr>
                <a:t>Cryo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595466" y="3681803"/>
              <a:ext cx="924705" cy="56050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WP3</a:t>
              </a:r>
            </a:p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NC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linac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4336100" y="2398236"/>
              <a:ext cx="924705" cy="56050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WP16</a:t>
              </a:r>
            </a:p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Cooling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7823587" y="3661819"/>
              <a:ext cx="1224909" cy="59055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WP17 </a:t>
              </a:r>
            </a:p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Power conv.</a:t>
              </a:r>
            </a:p>
          </p:txBody>
        </p:sp>
        <p:cxnSp>
          <p:nvCxnSpPr>
            <p:cNvPr id="102" name="Straight Arrow Connector 101"/>
            <p:cNvCxnSpPr/>
            <p:nvPr/>
          </p:nvCxnSpPr>
          <p:spPr>
            <a:xfrm flipV="1">
              <a:off x="7339657" y="3269227"/>
              <a:ext cx="0" cy="421327"/>
            </a:xfrm>
            <a:prstGeom prst="straightConnector1">
              <a:avLst/>
            </a:prstGeom>
            <a:ln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>
            <a:xfrm flipH="1" flipV="1">
              <a:off x="4809275" y="2957347"/>
              <a:ext cx="1" cy="313236"/>
            </a:xfrm>
            <a:prstGeom prst="straightConnector1">
              <a:avLst/>
            </a:prstGeom>
            <a:ln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 flipV="1">
              <a:off x="2114847" y="3263990"/>
              <a:ext cx="0" cy="421327"/>
            </a:xfrm>
            <a:prstGeom prst="straightConnector1">
              <a:avLst/>
            </a:prstGeom>
            <a:ln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/>
            <p:nvPr/>
          </p:nvCxnSpPr>
          <p:spPr>
            <a:xfrm flipV="1">
              <a:off x="3216113" y="3256643"/>
              <a:ext cx="0" cy="421327"/>
            </a:xfrm>
            <a:prstGeom prst="straightConnector1">
              <a:avLst/>
            </a:prstGeom>
            <a:ln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/>
            <p:nvPr/>
          </p:nvCxnSpPr>
          <p:spPr>
            <a:xfrm flipV="1">
              <a:off x="4233211" y="3256643"/>
              <a:ext cx="0" cy="421327"/>
            </a:xfrm>
            <a:prstGeom prst="straightConnector1">
              <a:avLst/>
            </a:prstGeom>
            <a:ln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/>
            <p:nvPr/>
          </p:nvCxnSpPr>
          <p:spPr>
            <a:xfrm flipV="1">
              <a:off x="5366331" y="3271336"/>
              <a:ext cx="0" cy="421327"/>
            </a:xfrm>
            <a:prstGeom prst="straightConnector1">
              <a:avLst/>
            </a:prstGeom>
            <a:ln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/>
            <p:nvPr/>
          </p:nvCxnSpPr>
          <p:spPr>
            <a:xfrm flipV="1">
              <a:off x="6447011" y="3263990"/>
              <a:ext cx="0" cy="421327"/>
            </a:xfrm>
            <a:prstGeom prst="straightConnector1">
              <a:avLst/>
            </a:prstGeom>
            <a:ln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/>
            <p:nvPr/>
          </p:nvCxnSpPr>
          <p:spPr>
            <a:xfrm flipV="1">
              <a:off x="8455879" y="3244180"/>
              <a:ext cx="0" cy="421327"/>
            </a:xfrm>
            <a:prstGeom prst="straightConnector1">
              <a:avLst/>
            </a:prstGeom>
            <a:ln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" name="Straight Connector 48"/>
          <p:cNvCxnSpPr/>
          <p:nvPr/>
        </p:nvCxnSpPr>
        <p:spPr>
          <a:xfrm flipH="1">
            <a:off x="190648" y="5291934"/>
            <a:ext cx="1210732" cy="415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9829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 End Building </a:t>
            </a:r>
            <a:endParaRPr lang="en-US" dirty="0"/>
          </a:p>
        </p:txBody>
      </p:sp>
      <p:pic>
        <p:nvPicPr>
          <p:cNvPr id="7" name="Content Placeholder 6" descr="01 FEB ISO ACC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2124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DEC 2014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AD and ICS Retreat mtg 2014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017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Gallery </a:t>
            </a:r>
            <a:endParaRPr lang="en-US" dirty="0"/>
          </a:p>
        </p:txBody>
      </p:sp>
      <p:pic>
        <p:nvPicPr>
          <p:cNvPr id="7" name="Content Placeholder 6" descr="04 MBL ISO RF copy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2124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DEC 2014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AD and ICS Retreat mtg 2014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4918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Core Powerpoint.pptx</Template>
  <TotalTime>4383</TotalTime>
  <Words>425</Words>
  <Application>Microsoft Macintosh PowerPoint</Application>
  <PresentationFormat>On-screen Show (4:3)</PresentationFormat>
  <Paragraphs>199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ESS Core Powerpoint</vt:lpstr>
      <vt:lpstr>Cooling ESS</vt:lpstr>
      <vt:lpstr>Outline</vt:lpstr>
      <vt:lpstr>What are the different scopes?  </vt:lpstr>
      <vt:lpstr>Design objectives</vt:lpstr>
      <vt:lpstr>CUB Process Layout</vt:lpstr>
      <vt:lpstr>Process piping – main distributiuon </vt:lpstr>
      <vt:lpstr>WP16 interfaces to Accelerator/Conventional facilities</vt:lpstr>
      <vt:lpstr>Front End Building </vt:lpstr>
      <vt:lpstr>RF Gallery </vt:lpstr>
      <vt:lpstr>Accelerator Cryoplant Cooling</vt:lpstr>
      <vt:lpstr>NSS</vt:lpstr>
      <vt:lpstr>NSS Labs</vt:lpstr>
      <vt:lpstr>Target cooling systems</vt:lpstr>
      <vt:lpstr>Typical components </vt:lpstr>
      <vt:lpstr>?</vt:lpstr>
      <vt:lpstr>Thank you!</vt:lpstr>
    </vt:vector>
  </TitlesOfParts>
  <Company>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Anton Lundmark</cp:lastModifiedBy>
  <cp:revision>22</cp:revision>
  <dcterms:created xsi:type="dcterms:W3CDTF">2013-10-29T16:05:10Z</dcterms:created>
  <dcterms:modified xsi:type="dcterms:W3CDTF">2014-12-10T11:16:11Z</dcterms:modified>
</cp:coreProperties>
</file>