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56" r:id="rId2"/>
    <p:sldId id="258" r:id="rId3"/>
    <p:sldId id="264" r:id="rId4"/>
    <p:sldId id="259" r:id="rId5"/>
    <p:sldId id="265" r:id="rId6"/>
    <p:sldId id="267" r:id="rId7"/>
    <p:sldId id="260" r:id="rId8"/>
    <p:sldId id="266" r:id="rId9"/>
    <p:sldId id="262" r:id="rId1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autoAdjust="0"/>
    <p:restoredTop sz="94676" autoAdjust="0"/>
  </p:normalViewPr>
  <p:slideViewPr>
    <p:cSldViewPr>
      <p:cViewPr>
        <p:scale>
          <a:sx n="75" d="100"/>
          <a:sy n="75" d="100"/>
        </p:scale>
        <p:origin x="-1812"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9B3CAE-4048-4E4E-A09E-9A5C35569D33}" type="datetimeFigureOut">
              <a:rPr lang="en-US" smtClean="0"/>
              <a:t>12/11/2014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515578-5CC2-FD44-9CC5-F3A16B4F3999}" type="slidenum">
              <a:rPr lang="en-US" smtClean="0"/>
              <a:t>‹#›</a:t>
            </a:fld>
            <a:endParaRPr lang="en-US"/>
          </a:p>
        </p:txBody>
      </p:sp>
    </p:spTree>
    <p:extLst>
      <p:ext uri="{BB962C8B-B14F-4D97-AF65-F5344CB8AC3E}">
        <p14:creationId xmlns:p14="http://schemas.microsoft.com/office/powerpoint/2010/main" val="3330451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2014-12-11</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COSY is a cooler synchrotron and storage ring for protons in the momentum range between 600 and 3700 MeV/c (corresponding to 175 and 2880 MeV). Protons with the desired energy are available for experiments with the circulating beam ("internal experiments") as well as for experiments with the extracted beam ("external experiments").</a:t>
            </a:r>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a:p>
        </p:txBody>
      </p:sp>
    </p:spTree>
    <p:extLst>
      <p:ext uri="{BB962C8B-B14F-4D97-AF65-F5344CB8AC3E}">
        <p14:creationId xmlns:p14="http://schemas.microsoft.com/office/powerpoint/2010/main" val="2542124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COSY is a cooler synchrotron and storage ring for protons in the momentum range between 600 and 3700 MeV/c (corresponding to 175 and 2880 MeV). Protons with the desired energy are available for experiments with the circulating beam ("internal experiments") as well as for experiments with the extracted beam ("external experiments").</a:t>
            </a:r>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a:p>
        </p:txBody>
      </p:sp>
    </p:spTree>
    <p:extLst>
      <p:ext uri="{BB962C8B-B14F-4D97-AF65-F5344CB8AC3E}">
        <p14:creationId xmlns:p14="http://schemas.microsoft.com/office/powerpoint/2010/main" val="2542124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r>
              <a:rPr lang="en-US" smtClean="0"/>
              <a:t>11 DEC 2014</a:t>
            </a:r>
            <a:endParaRPr lang="sv-SE"/>
          </a:p>
        </p:txBody>
      </p:sp>
      <p:sp>
        <p:nvSpPr>
          <p:cNvPr id="5" name="Footer Placeholder 4"/>
          <p:cNvSpPr>
            <a:spLocks noGrp="1"/>
          </p:cNvSpPr>
          <p:nvPr>
            <p:ph type="ftr" sz="quarter" idx="11"/>
          </p:nvPr>
        </p:nvSpPr>
        <p:spPr/>
        <p:txBody>
          <a:bodyPr/>
          <a:lstStyle/>
          <a:p>
            <a:r>
              <a:rPr lang="sv-SE" smtClean="0"/>
              <a:t>AD and ICS Retreat mtg 2014</a:t>
            </a:r>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r>
              <a:rPr lang="en-US" smtClean="0"/>
              <a:t>11 DEC 2014</a:t>
            </a:r>
            <a:endParaRPr lang="sv-SE"/>
          </a:p>
        </p:txBody>
      </p:sp>
      <p:sp>
        <p:nvSpPr>
          <p:cNvPr id="5" name="Footer Placeholder 4"/>
          <p:cNvSpPr>
            <a:spLocks noGrp="1"/>
          </p:cNvSpPr>
          <p:nvPr>
            <p:ph type="ftr" sz="quarter" idx="11"/>
          </p:nvPr>
        </p:nvSpPr>
        <p:spPr/>
        <p:txBody>
          <a:bodyPr/>
          <a:lstStyle/>
          <a:p>
            <a:r>
              <a:rPr lang="sv-SE" smtClean="0"/>
              <a:t>AD and ICS Retreat mtg 2014</a:t>
            </a:r>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r>
              <a:rPr lang="en-US" smtClean="0"/>
              <a:t>11 DEC 2014</a:t>
            </a:r>
            <a:endParaRPr lang="sv-SE"/>
          </a:p>
        </p:txBody>
      </p:sp>
      <p:sp>
        <p:nvSpPr>
          <p:cNvPr id="6" name="Footer Placeholder 5"/>
          <p:cNvSpPr>
            <a:spLocks noGrp="1"/>
          </p:cNvSpPr>
          <p:nvPr>
            <p:ph type="ftr" sz="quarter" idx="11"/>
          </p:nvPr>
        </p:nvSpPr>
        <p:spPr/>
        <p:txBody>
          <a:bodyPr/>
          <a:lstStyle/>
          <a:p>
            <a:r>
              <a:rPr lang="sv-SE" smtClean="0"/>
              <a:t>AD and ICS Retreat mtg 2014</a:t>
            </a:r>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r>
              <a:rPr lang="en-US" smtClean="0"/>
              <a:t>11 DEC 2014</a:t>
            </a:r>
            <a:endParaRPr lang="sv-SE"/>
          </a:p>
        </p:txBody>
      </p:sp>
      <p:sp>
        <p:nvSpPr>
          <p:cNvPr id="8" name="Footer Placeholder 7"/>
          <p:cNvSpPr>
            <a:spLocks noGrp="1"/>
          </p:cNvSpPr>
          <p:nvPr>
            <p:ph type="ftr" sz="quarter" idx="11"/>
          </p:nvPr>
        </p:nvSpPr>
        <p:spPr/>
        <p:txBody>
          <a:bodyPr/>
          <a:lstStyle/>
          <a:p>
            <a:r>
              <a:rPr lang="sv-SE" smtClean="0"/>
              <a:t>AD and ICS Retreat mtg 2014</a:t>
            </a:r>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 DEC 2014</a:t>
            </a:r>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AD and ICS Retreat mtg 2014</a:t>
            </a: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sv-SE" sz="4000" dirty="0" smtClean="0"/>
              <a:t>NON </a:t>
            </a:r>
            <a:r>
              <a:rPr lang="sv-SE" sz="4000" dirty="0"/>
              <a:t>INVASIVE TRANSVERSE </a:t>
            </a:r>
            <a:r>
              <a:rPr lang="sv-SE" sz="4000" dirty="0" smtClean="0"/>
              <a:t/>
            </a:r>
            <a:br>
              <a:rPr lang="sv-SE" sz="4000" dirty="0" smtClean="0"/>
            </a:br>
            <a:r>
              <a:rPr lang="sv-SE" sz="4000" dirty="0" smtClean="0"/>
              <a:t>BEAM PROFILE MONITORS </a:t>
            </a:r>
            <a:endParaRPr lang="sv-SE" sz="4000" dirty="0"/>
          </a:p>
        </p:txBody>
      </p:sp>
      <p:sp>
        <p:nvSpPr>
          <p:cNvPr id="3" name="Subtitle 2"/>
          <p:cNvSpPr>
            <a:spLocks noGrp="1"/>
          </p:cNvSpPr>
          <p:nvPr>
            <p:ph type="subTitle" idx="1"/>
          </p:nvPr>
        </p:nvSpPr>
        <p:spPr/>
        <p:txBody>
          <a:bodyPr>
            <a:noAutofit/>
          </a:bodyPr>
          <a:lstStyle/>
          <a:p>
            <a:r>
              <a:rPr lang="sv-SE" sz="2000" dirty="0" smtClean="0">
                <a:solidFill>
                  <a:schemeClr val="bg1"/>
                </a:solidFill>
              </a:rPr>
              <a:t>Charlotte Roose</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rPr>
              <a:t>AD and ICS Retreat </a:t>
            </a:r>
            <a:r>
              <a:rPr lang="en-GB" sz="1600" dirty="0" err="1" smtClean="0">
                <a:solidFill>
                  <a:srgbClr val="FFFFFF"/>
                </a:solidFill>
              </a:rPr>
              <a:t>mtg</a:t>
            </a:r>
            <a:r>
              <a:rPr lang="en-GB" sz="1600" dirty="0" smtClean="0">
                <a:solidFill>
                  <a:srgbClr val="FFFFFF"/>
                </a:solidFill>
              </a:rPr>
              <a:t> 2014</a:t>
            </a:r>
          </a:p>
          <a:p>
            <a:pPr algn="ctr"/>
            <a:r>
              <a:rPr lang="en-GB" sz="1400" dirty="0" smtClean="0">
                <a:solidFill>
                  <a:srgbClr val="FFFFFF"/>
                </a:solidFill>
              </a:rPr>
              <a:t>11 December 2014</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647493" y="6030851"/>
            <a:ext cx="603667" cy="628718"/>
          </a:xfrm>
          <a:prstGeom prst="rect">
            <a:avLst/>
          </a:prstGeom>
          <a:noFill/>
          <a:effectLst>
            <a:glow rad="127000">
              <a:schemeClr val="accent1">
                <a:alpha val="0"/>
              </a:schemeClr>
            </a:glow>
            <a:outerShdw blurRad="50800" dist="50800" dir="5400000" algn="ctr" rotWithShape="0">
              <a:srgbClr val="000000">
                <a:alpha val="0"/>
              </a:srgbClr>
            </a:outerShdw>
            <a:reflection stA="0" endPos="65000" dist="508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7338" y="6018644"/>
            <a:ext cx="663451" cy="64308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6030851"/>
            <a:ext cx="943075" cy="628717"/>
          </a:xfrm>
          <a:prstGeom prst="rect">
            <a:avLst/>
          </a:prstGeom>
        </p:spPr>
      </p:pic>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800" dirty="0" smtClean="0"/>
              <a:t>PROJECT</a:t>
            </a:r>
            <a:endParaRPr lang="sv-SE"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a:p>
        </p:txBody>
      </p:sp>
      <p:sp>
        <p:nvSpPr>
          <p:cNvPr id="5" name="Date Placeholder 4"/>
          <p:cNvSpPr>
            <a:spLocks noGrp="1"/>
          </p:cNvSpPr>
          <p:nvPr>
            <p:ph type="dt" sz="half" idx="10"/>
          </p:nvPr>
        </p:nvSpPr>
        <p:spPr/>
        <p:txBody>
          <a:bodyPr/>
          <a:lstStyle/>
          <a:p>
            <a:r>
              <a:rPr lang="en-US" smtClean="0"/>
              <a:t>11 DEC 2014</a:t>
            </a:r>
            <a:endParaRPr lang="sv-SE"/>
          </a:p>
        </p:txBody>
      </p:sp>
      <p:sp>
        <p:nvSpPr>
          <p:cNvPr id="6" name="Footer Placeholder 5"/>
          <p:cNvSpPr>
            <a:spLocks noGrp="1"/>
          </p:cNvSpPr>
          <p:nvPr>
            <p:ph type="ftr" sz="quarter" idx="11"/>
          </p:nvPr>
        </p:nvSpPr>
        <p:spPr/>
        <p:txBody>
          <a:bodyPr/>
          <a:lstStyle/>
          <a:p>
            <a:r>
              <a:rPr lang="sv-SE" smtClean="0"/>
              <a:t>AD and ICS Retreat mtg 2014</a:t>
            </a:r>
            <a:endParaRPr lang="sv-SE"/>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2857"/>
          <a:stretch/>
        </p:blipFill>
        <p:spPr bwMode="auto">
          <a:xfrm>
            <a:off x="254433" y="2348880"/>
            <a:ext cx="8655591" cy="172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490807" y="1628800"/>
            <a:ext cx="6201826" cy="830997"/>
          </a:xfrm>
          <a:prstGeom prst="rect">
            <a:avLst/>
          </a:prstGeom>
        </p:spPr>
        <p:txBody>
          <a:bodyPr wrap="square">
            <a:spAutoFit/>
          </a:bodyPr>
          <a:lstStyle/>
          <a:p>
            <a:pPr algn="ctr"/>
            <a:r>
              <a:rPr lang="sv-SE" sz="2400" dirty="0" smtClean="0">
                <a:solidFill>
                  <a:schemeClr val="bg1">
                    <a:lumMod val="50000"/>
                  </a:schemeClr>
                </a:solidFill>
              </a:rPr>
              <a:t>Transverse Beam Profile Monitor of a High Intensity Beam</a:t>
            </a:r>
            <a:endParaRPr lang="sv-SE" sz="2400" dirty="0">
              <a:solidFill>
                <a:schemeClr val="bg1">
                  <a:lumMod val="50000"/>
                </a:schemeClr>
              </a:solidFill>
            </a:endParaRPr>
          </a:p>
        </p:txBody>
      </p:sp>
      <p:sp>
        <p:nvSpPr>
          <p:cNvPr id="16" name="Rectangle 15"/>
          <p:cNvSpPr/>
          <p:nvPr/>
        </p:nvSpPr>
        <p:spPr>
          <a:xfrm>
            <a:off x="3203847" y="4293096"/>
            <a:ext cx="5472609" cy="1200329"/>
          </a:xfrm>
          <a:prstGeom prst="rect">
            <a:avLst/>
          </a:prstGeom>
        </p:spPr>
        <p:txBody>
          <a:bodyPr wrap="square">
            <a:spAutoFit/>
          </a:bodyPr>
          <a:lstStyle/>
          <a:p>
            <a:pPr algn="ctr"/>
            <a:r>
              <a:rPr lang="sv-SE" sz="2400" dirty="0" smtClean="0">
                <a:solidFill>
                  <a:schemeClr val="bg1">
                    <a:lumMod val="50000"/>
                  </a:schemeClr>
                </a:solidFill>
              </a:rPr>
              <a:t>Non Invasive Methods using the interaction between the beam and the residual gas</a:t>
            </a:r>
            <a:endParaRPr lang="sv-SE" sz="2400" dirty="0">
              <a:solidFill>
                <a:schemeClr val="bg1">
                  <a:lumMod val="50000"/>
                </a:schemeClr>
              </a:solidFill>
            </a:endParaRPr>
          </a:p>
        </p:txBody>
      </p:sp>
      <p:sp>
        <p:nvSpPr>
          <p:cNvPr id="19" name="Rectangle 18"/>
          <p:cNvSpPr/>
          <p:nvPr/>
        </p:nvSpPr>
        <p:spPr>
          <a:xfrm>
            <a:off x="3203846" y="5691946"/>
            <a:ext cx="4754993" cy="707886"/>
          </a:xfrm>
          <a:prstGeom prst="rect">
            <a:avLst/>
          </a:prstGeom>
        </p:spPr>
        <p:txBody>
          <a:bodyPr wrap="square">
            <a:spAutoFit/>
          </a:bodyPr>
          <a:lstStyle/>
          <a:p>
            <a:pPr algn="ctr"/>
            <a:r>
              <a:rPr lang="sv-SE" sz="2000" dirty="0" smtClean="0">
                <a:solidFill>
                  <a:schemeClr val="bg1">
                    <a:lumMod val="50000"/>
                  </a:schemeClr>
                </a:solidFill>
              </a:rPr>
              <a:t>Composed of H</a:t>
            </a:r>
            <a:r>
              <a:rPr lang="sv-SE" sz="2000" baseline="-25000" dirty="0" smtClean="0">
                <a:solidFill>
                  <a:schemeClr val="bg1">
                    <a:lumMod val="50000"/>
                  </a:schemeClr>
                </a:solidFill>
              </a:rPr>
              <a:t>2</a:t>
            </a:r>
            <a:r>
              <a:rPr lang="sv-SE" sz="2000" dirty="0" smtClean="0">
                <a:solidFill>
                  <a:schemeClr val="bg1">
                    <a:lumMod val="50000"/>
                  </a:schemeClr>
                </a:solidFill>
              </a:rPr>
              <a:t> (65-80%) the rest being a mixture of CO, CO</a:t>
            </a:r>
            <a:r>
              <a:rPr lang="sv-SE" sz="2000" baseline="-25000" dirty="0" smtClean="0">
                <a:solidFill>
                  <a:schemeClr val="bg1">
                    <a:lumMod val="50000"/>
                  </a:schemeClr>
                </a:solidFill>
              </a:rPr>
              <a:t>2</a:t>
            </a:r>
            <a:r>
              <a:rPr lang="sv-SE" sz="2000" dirty="0" smtClean="0">
                <a:solidFill>
                  <a:schemeClr val="bg1">
                    <a:lumMod val="50000"/>
                  </a:schemeClr>
                </a:solidFill>
              </a:rPr>
              <a:t>, CH</a:t>
            </a:r>
            <a:r>
              <a:rPr lang="sv-SE" sz="2000" baseline="-25000" dirty="0" smtClean="0">
                <a:solidFill>
                  <a:schemeClr val="bg1">
                    <a:lumMod val="50000"/>
                  </a:schemeClr>
                </a:solidFill>
              </a:rPr>
              <a:t>4</a:t>
            </a:r>
            <a:r>
              <a:rPr lang="sv-SE" sz="2000" dirty="0" smtClean="0">
                <a:solidFill>
                  <a:schemeClr val="bg1">
                    <a:lumMod val="50000"/>
                  </a:schemeClr>
                </a:solidFill>
              </a:rPr>
              <a:t>, Ar and H</a:t>
            </a:r>
            <a:r>
              <a:rPr lang="sv-SE" sz="2000" baseline="-25000" dirty="0" smtClean="0">
                <a:solidFill>
                  <a:schemeClr val="bg1">
                    <a:lumMod val="50000"/>
                  </a:schemeClr>
                </a:solidFill>
              </a:rPr>
              <a:t>2</a:t>
            </a:r>
            <a:r>
              <a:rPr lang="sv-SE" sz="2000" dirty="0" smtClean="0">
                <a:solidFill>
                  <a:schemeClr val="bg1">
                    <a:lumMod val="50000"/>
                  </a:schemeClr>
                </a:solidFill>
              </a:rPr>
              <a:t>0</a:t>
            </a:r>
            <a:r>
              <a:rPr lang="sv-SE" sz="2000" baseline="-25000" dirty="0" smtClean="0">
                <a:solidFill>
                  <a:schemeClr val="bg1">
                    <a:lumMod val="50000"/>
                  </a:schemeClr>
                </a:solidFill>
              </a:rPr>
              <a:t> </a:t>
            </a:r>
            <a:endParaRPr lang="sv-SE" sz="2000" baseline="-25000" dirty="0">
              <a:solidFill>
                <a:schemeClr val="bg1">
                  <a:lumMod val="50000"/>
                </a:schemeClr>
              </a:solidFill>
            </a:endParaRPr>
          </a:p>
        </p:txBody>
      </p:sp>
      <p:sp>
        <p:nvSpPr>
          <p:cNvPr id="20" name="Right Brace 19"/>
          <p:cNvSpPr/>
          <p:nvPr/>
        </p:nvSpPr>
        <p:spPr>
          <a:xfrm rot="16200000">
            <a:off x="5345357" y="3288586"/>
            <a:ext cx="471969" cy="4754993"/>
          </a:xfrm>
          <a:prstGeom prst="rightBrace">
            <a:avLst>
              <a:gd name="adj1" fmla="val 0"/>
              <a:gd name="adj2" fmla="val 5779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1" name="Group 10"/>
          <p:cNvGrpSpPr>
            <a:grpSpLocks noChangeAspect="1"/>
          </p:cNvGrpSpPr>
          <p:nvPr/>
        </p:nvGrpSpPr>
        <p:grpSpPr>
          <a:xfrm>
            <a:off x="516001" y="4154185"/>
            <a:ext cx="2524395" cy="2551823"/>
            <a:chOff x="1979713" y="1867416"/>
            <a:chExt cx="3758802" cy="3799642"/>
          </a:xfrm>
          <a:scene3d>
            <a:camera prst="perspectiveFront" fov="900000">
              <a:rot lat="21502085" lon="19252150" rev="21594000"/>
            </a:camera>
            <a:lightRig rig="harsh" dir="t">
              <a:rot lat="0" lon="0" rev="3000000"/>
            </a:lightRig>
          </a:scene3d>
        </p:grpSpPr>
        <p:sp>
          <p:nvSpPr>
            <p:cNvPr id="12" name="Rectangle 11"/>
            <p:cNvSpPr/>
            <p:nvPr/>
          </p:nvSpPr>
          <p:spPr>
            <a:xfrm>
              <a:off x="4125987" y="1867416"/>
              <a:ext cx="1584176" cy="1584176"/>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gradFill>
            <a:ln>
              <a:noFill/>
            </a:ln>
            <a:effectLst>
              <a:outerShdw blurRad="225425" dist="50800" dir="5220000" algn="ctr">
                <a:srgbClr val="000000">
                  <a:alpha val="33000"/>
                </a:srgbClr>
              </a:outerShdw>
            </a:effectLst>
            <a:sp3d extrusionH="254000" prstMaterial="powder">
              <a:bevelT w="82550" h="44450"/>
              <a:bevelB w="82550" h="444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8" descr="http://www.dcresource.com/images/news/nikon_042005/D70S_RightProfile_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2219301"/>
              <a:ext cx="1098362" cy="880406"/>
            </a:xfrm>
            <a:prstGeom prst="rect">
              <a:avLst/>
            </a:prstGeom>
            <a:noFill/>
            <a:ln>
              <a:noFill/>
            </a:ln>
            <a:effectLst>
              <a:outerShdw blurRad="225425" dist="50800" dir="5220000" algn="ctr">
                <a:srgbClr val="000000">
                  <a:alpha val="33000"/>
                </a:srgbClr>
              </a:outerShdw>
            </a:effectLst>
            <a:sp3d extrusionH="254000" prstMaterial="powder">
              <a:bevelT w="82550" h="44450"/>
              <a:bevelB w="82550" h="44450"/>
              <a:contourClr>
                <a:srgbClr val="FFFFFF"/>
              </a:contourClr>
            </a:sp3d>
            <a:extLst>
              <a:ext uri="{909E8E84-426E-40DD-AFC4-6F175D3DCCD1}">
                <a14:hiddenFill xmlns:a14="http://schemas.microsoft.com/office/drawing/2010/main">
                  <a:solidFill>
                    <a:srgbClr val="FFFFFF"/>
                  </a:solidFill>
                </a14:hiddenFill>
              </a:ext>
            </a:extLst>
          </p:spPr>
        </p:pic>
        <p:pic>
          <p:nvPicPr>
            <p:cNvPr id="15" name="Picture 8" descr="http://www.dcresource.com/images/news/nikon_042005/D70S_RightProfile_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368894" y="3681994"/>
              <a:ext cx="1098362" cy="880406"/>
            </a:xfrm>
            <a:prstGeom prst="rect">
              <a:avLst/>
            </a:prstGeom>
            <a:noFill/>
            <a:ln>
              <a:noFill/>
            </a:ln>
            <a:effectLst>
              <a:outerShdw blurRad="225425" dist="50800" dir="5220000" algn="ctr">
                <a:srgbClr val="000000">
                  <a:alpha val="33000"/>
                </a:srgbClr>
              </a:outerShdw>
            </a:effectLst>
            <a:sp3d extrusionH="254000" prstMaterial="powder">
              <a:bevelT w="82550" h="44450"/>
              <a:bevelB w="82550" h="44450"/>
              <a:contourClr>
                <a:srgbClr val="FFFFFF"/>
              </a:contourClr>
            </a:sp3d>
            <a:extLst>
              <a:ext uri="{909E8E84-426E-40DD-AFC4-6F175D3DCCD1}">
                <a14:hiddenFill xmlns:a14="http://schemas.microsoft.com/office/drawing/2010/main">
                  <a:solidFill>
                    <a:srgbClr val="FFFFFF"/>
                  </a:solidFill>
                </a14:hiddenFill>
              </a:ext>
            </a:extLst>
          </p:spPr>
        </p:pic>
        <p:pic>
          <p:nvPicPr>
            <p:cNvPr id="17" name="Picture 11" descr="Gaussian Window Fun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577035" y="2270095"/>
              <a:ext cx="1603253" cy="797898"/>
            </a:xfrm>
            <a:prstGeom prst="rect">
              <a:avLst/>
            </a:prstGeom>
            <a:noFill/>
            <a:ln>
              <a:noFill/>
            </a:ln>
            <a:effectLst>
              <a:outerShdw blurRad="225425" dist="50800" dir="5220000" algn="ctr">
                <a:srgbClr val="000000">
                  <a:alpha val="33000"/>
                </a:srgbClr>
              </a:outerShdw>
            </a:effectLst>
            <a:sp3d extrusionH="254000" prstMaterial="powder">
              <a:bevelT w="82550" h="44450"/>
              <a:bevelB w="82550" h="44450"/>
              <a:contourClr>
                <a:srgbClr val="FFFFFF"/>
              </a:contourClr>
            </a:sp3d>
            <a:extLst>
              <a:ext uri="{909E8E84-426E-40DD-AFC4-6F175D3DCCD1}">
                <a14:hiddenFill xmlns:a14="http://schemas.microsoft.com/office/drawing/2010/main">
                  <a:solidFill>
                    <a:srgbClr val="FFFFFF"/>
                  </a:solidFill>
                </a14:hiddenFill>
              </a:ext>
            </a:extLst>
          </p:spPr>
        </p:pic>
        <p:pic>
          <p:nvPicPr>
            <p:cNvPr id="18" name="Picture 11" descr="Gaussian Window Fun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5262" y="4869160"/>
              <a:ext cx="1603253" cy="797898"/>
            </a:xfrm>
            <a:prstGeom prst="rect">
              <a:avLst/>
            </a:prstGeom>
            <a:noFill/>
            <a:ln>
              <a:noFill/>
            </a:ln>
            <a:effectLst>
              <a:outerShdw blurRad="225425" dist="50800" dir="5220000" algn="ctr">
                <a:srgbClr val="000000">
                  <a:alpha val="33000"/>
                </a:srgbClr>
              </a:outerShdw>
            </a:effectLst>
            <a:sp3d extrusionH="254000" prstMaterial="powder">
              <a:bevelT w="82550" h="44450"/>
              <a:bevelB w="82550" h="44450"/>
              <a:contourClr>
                <a:srgbClr val="FFFFFF"/>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4815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800" dirty="0" smtClean="0"/>
              <a:t>PROJECT</a:t>
            </a:r>
            <a:endParaRPr lang="sv-SE"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a:p>
        </p:txBody>
      </p:sp>
      <p:sp>
        <p:nvSpPr>
          <p:cNvPr id="5" name="Date Placeholder 4"/>
          <p:cNvSpPr>
            <a:spLocks noGrp="1"/>
          </p:cNvSpPr>
          <p:nvPr>
            <p:ph type="dt" sz="half" idx="10"/>
          </p:nvPr>
        </p:nvSpPr>
        <p:spPr/>
        <p:txBody>
          <a:bodyPr/>
          <a:lstStyle/>
          <a:p>
            <a:r>
              <a:rPr lang="en-US" smtClean="0"/>
              <a:t>11 DEC 2014</a:t>
            </a:r>
            <a:endParaRPr lang="sv-SE"/>
          </a:p>
        </p:txBody>
      </p:sp>
      <p:sp>
        <p:nvSpPr>
          <p:cNvPr id="6" name="Footer Placeholder 5"/>
          <p:cNvSpPr>
            <a:spLocks noGrp="1"/>
          </p:cNvSpPr>
          <p:nvPr>
            <p:ph type="ftr" sz="quarter" idx="11"/>
          </p:nvPr>
        </p:nvSpPr>
        <p:spPr/>
        <p:txBody>
          <a:bodyPr/>
          <a:lstStyle/>
          <a:p>
            <a:r>
              <a:rPr lang="sv-SE" smtClean="0"/>
              <a:t>AD and ICS Retreat mtg 2014</a:t>
            </a:r>
            <a:endParaRPr lang="sv-S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1752"/>
            <a:ext cx="8655591" cy="223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4540209" y="3852703"/>
            <a:ext cx="2858376" cy="2343338"/>
            <a:chOff x="4767472" y="3754236"/>
            <a:chExt cx="3247199" cy="2593886"/>
          </a:xfrm>
        </p:grpSpPr>
        <p:pic>
          <p:nvPicPr>
            <p:cNvPr id="9" name="Picture 14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674" y="4232875"/>
              <a:ext cx="3070997" cy="211524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prstDash val="solid"/>
                  <a:miter lim="800000"/>
                  <a:headEnd/>
                  <a:tailEnd/>
                </a14:hiddenLine>
              </a:ext>
            </a:extLst>
          </p:spPr>
        </p:pic>
        <p:sp>
          <p:nvSpPr>
            <p:cNvPr id="10" name="TextBox 9"/>
            <p:cNvSpPr txBox="1"/>
            <p:nvPr/>
          </p:nvSpPr>
          <p:spPr>
            <a:xfrm>
              <a:off x="4767472" y="3754236"/>
              <a:ext cx="2681311" cy="369333"/>
            </a:xfrm>
            <a:prstGeom prst="rect">
              <a:avLst/>
            </a:prstGeom>
            <a:noFill/>
          </p:spPr>
          <p:txBody>
            <a:bodyPr wrap="none" rtlCol="0">
              <a:spAutoFit/>
            </a:bodyPr>
            <a:lstStyle/>
            <a:p>
              <a:r>
                <a:rPr lang="sv-SE" dirty="0" smtClean="0">
                  <a:solidFill>
                    <a:schemeClr val="bg1">
                      <a:lumMod val="50000"/>
                    </a:schemeClr>
                  </a:solidFill>
                </a:rPr>
                <a:t>Ionisation Profile Monitor</a:t>
              </a:r>
              <a:endParaRPr lang="en-GB" dirty="0">
                <a:solidFill>
                  <a:schemeClr val="bg1">
                    <a:lumMod val="50000"/>
                  </a:schemeClr>
                </a:solidFill>
              </a:endParaRPr>
            </a:p>
          </p:txBody>
        </p:sp>
      </p:grpSp>
      <p:grpSp>
        <p:nvGrpSpPr>
          <p:cNvPr id="26" name="Group 25"/>
          <p:cNvGrpSpPr/>
          <p:nvPr/>
        </p:nvGrpSpPr>
        <p:grpSpPr>
          <a:xfrm>
            <a:off x="1766959" y="3831491"/>
            <a:ext cx="2686317" cy="2364548"/>
            <a:chOff x="1077474" y="3699332"/>
            <a:chExt cx="3069279" cy="2745009"/>
          </a:xfrm>
        </p:grpSpPr>
        <p:sp>
          <p:nvSpPr>
            <p:cNvPr id="12" name="TextBox 11"/>
            <p:cNvSpPr txBox="1"/>
            <p:nvPr/>
          </p:nvSpPr>
          <p:spPr>
            <a:xfrm>
              <a:off x="1206951" y="3699332"/>
              <a:ext cx="2810325" cy="646331"/>
            </a:xfrm>
            <a:prstGeom prst="rect">
              <a:avLst/>
            </a:prstGeom>
            <a:noFill/>
          </p:spPr>
          <p:txBody>
            <a:bodyPr wrap="square" rtlCol="0">
              <a:spAutoFit/>
            </a:bodyPr>
            <a:lstStyle/>
            <a:p>
              <a:pPr algn="ctr"/>
              <a:r>
                <a:rPr lang="sv-SE" dirty="0" smtClean="0">
                  <a:solidFill>
                    <a:schemeClr val="bg1">
                      <a:lumMod val="50000"/>
                    </a:schemeClr>
                  </a:solidFill>
                </a:rPr>
                <a:t>Beam Induced Fluorescence monitor</a:t>
              </a:r>
              <a:endParaRPr lang="en-GB" dirty="0">
                <a:solidFill>
                  <a:schemeClr val="bg1">
                    <a:lumMod val="50000"/>
                  </a:schemeClr>
                </a:solidFill>
              </a:endParaRPr>
            </a:p>
          </p:txBody>
        </p:sp>
        <p:pic>
          <p:nvPicPr>
            <p:cNvPr id="13" name="Picture 1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474" y="4423108"/>
              <a:ext cx="3069279" cy="202123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prstDash val="solid"/>
                  <a:miter lim="800000"/>
                  <a:headEnd/>
                  <a:tailEnd/>
                </a14:hiddenLine>
              </a:ext>
            </a:extLst>
          </p:spPr>
        </p:pic>
      </p:grpSp>
      <p:sp>
        <p:nvSpPr>
          <p:cNvPr id="27" name="Rectangle 26"/>
          <p:cNvSpPr/>
          <p:nvPr/>
        </p:nvSpPr>
        <p:spPr>
          <a:xfrm>
            <a:off x="1619672" y="3717032"/>
            <a:ext cx="5778914" cy="2708334"/>
          </a:xfrm>
          <a:prstGeom prst="rect">
            <a:avLst/>
          </a:prstGeom>
          <a:noFill/>
          <a:ln w="34925">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2024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BEAM INDUCED FLUORESCENCE MONITOR </a:t>
            </a:r>
            <a:endParaRPr lang="en-US" sz="2800" dirty="0"/>
          </a:p>
        </p:txBody>
      </p:sp>
      <p:sp>
        <p:nvSpPr>
          <p:cNvPr id="10" name="Content Placeholder 9"/>
          <p:cNvSpPr>
            <a:spLocks noGrp="1"/>
          </p:cNvSpPr>
          <p:nvPr>
            <p:ph sz="half" idx="1"/>
          </p:nvPr>
        </p:nvSpPr>
        <p:spPr>
          <a:xfrm>
            <a:off x="457200" y="4365104"/>
            <a:ext cx="4330824" cy="1761059"/>
          </a:xfrm>
        </p:spPr>
        <p:txBody>
          <a:bodyPr>
            <a:normAutofit fontScale="92500" lnSpcReduction="20000"/>
          </a:bodyPr>
          <a:lstStyle/>
          <a:p>
            <a:r>
              <a:rPr lang="sv-SE" sz="2400" dirty="0"/>
              <a:t>Space avalaible 10 </a:t>
            </a:r>
            <a:r>
              <a:rPr lang="sv-SE" sz="2400" dirty="0" smtClean="0"/>
              <a:t>cm</a:t>
            </a:r>
          </a:p>
          <a:p>
            <a:r>
              <a:rPr lang="sv-SE" sz="2400" dirty="0" smtClean="0"/>
              <a:t>10</a:t>
            </a:r>
            <a:r>
              <a:rPr lang="sv-SE" sz="2400" baseline="30000" dirty="0" smtClean="0"/>
              <a:t>-7</a:t>
            </a:r>
            <a:r>
              <a:rPr lang="sv-SE" sz="2400" dirty="0" smtClean="0"/>
              <a:t> – 10</a:t>
            </a:r>
            <a:r>
              <a:rPr lang="sv-SE" sz="2400" baseline="30000" dirty="0" smtClean="0"/>
              <a:t>-8</a:t>
            </a:r>
            <a:r>
              <a:rPr lang="sv-SE" sz="2400" dirty="0" smtClean="0"/>
              <a:t> mbar</a:t>
            </a:r>
          </a:p>
          <a:p>
            <a:r>
              <a:rPr lang="sv-SE" sz="2400" dirty="0" smtClean="0"/>
              <a:t>300 K</a:t>
            </a:r>
          </a:p>
          <a:p>
            <a:r>
              <a:rPr lang="sv-SE" sz="2400" dirty="0" smtClean="0"/>
              <a:t>Energy: from 75 keV to 90 MeV and 2 GeV </a:t>
            </a:r>
            <a:endParaRPr lang="en-GB" sz="2400" dirty="0"/>
          </a:p>
        </p:txBody>
      </p:sp>
      <p:sp>
        <p:nvSpPr>
          <p:cNvPr id="11" name="Content Placeholder 10"/>
          <p:cNvSpPr>
            <a:spLocks noGrp="1"/>
          </p:cNvSpPr>
          <p:nvPr>
            <p:ph sz="half" idx="2"/>
          </p:nvPr>
        </p:nvSpPr>
        <p:spPr>
          <a:xfrm>
            <a:off x="4283968" y="1600200"/>
            <a:ext cx="4402832" cy="4525963"/>
          </a:xfrm>
        </p:spPr>
        <p:txBody>
          <a:bodyPr>
            <a:normAutofit fontScale="92500" lnSpcReduction="20000"/>
          </a:bodyPr>
          <a:lstStyle/>
          <a:p>
            <a:r>
              <a:rPr lang="sv-SE" sz="2400" dirty="0" smtClean="0"/>
              <a:t>H</a:t>
            </a:r>
            <a:r>
              <a:rPr lang="sv-SE" sz="2400" baseline="-25000" dirty="0" smtClean="0"/>
              <a:t>2</a:t>
            </a:r>
            <a:r>
              <a:rPr lang="sv-SE" sz="2400" dirty="0" smtClean="0"/>
              <a:t> wavelength spectrum</a:t>
            </a:r>
            <a:endParaRPr lang="en-GB" sz="2400" dirty="0"/>
          </a:p>
        </p:txBody>
      </p:sp>
      <p:sp>
        <p:nvSpPr>
          <p:cNvPr id="4" name="Date Placeholder 3"/>
          <p:cNvSpPr>
            <a:spLocks noGrp="1"/>
          </p:cNvSpPr>
          <p:nvPr>
            <p:ph type="dt" sz="half" idx="10"/>
          </p:nvPr>
        </p:nvSpPr>
        <p:spPr/>
        <p:txBody>
          <a:bodyPr/>
          <a:lstStyle/>
          <a:p>
            <a:r>
              <a:rPr lang="en-US" smtClean="0"/>
              <a:t>11 DEC 2014</a:t>
            </a:r>
            <a:endParaRPr lang="sv-SE"/>
          </a:p>
        </p:txBody>
      </p:sp>
      <p:sp>
        <p:nvSpPr>
          <p:cNvPr id="5" name="Footer Placeholder 4"/>
          <p:cNvSpPr>
            <a:spLocks noGrp="1"/>
          </p:cNvSpPr>
          <p:nvPr>
            <p:ph type="ftr" sz="quarter" idx="11"/>
          </p:nvPr>
        </p:nvSpPr>
        <p:spPr/>
        <p:txBody>
          <a:bodyPr/>
          <a:lstStyle/>
          <a:p>
            <a:r>
              <a:rPr lang="sv-SE" dirty="0" smtClean="0"/>
              <a:t>AD and ICS Retreat mtg 2014</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4</a:t>
            </a:fld>
            <a:endParaRPr lang="sv-SE"/>
          </a:p>
        </p:txBody>
      </p:sp>
      <p:pic>
        <p:nvPicPr>
          <p:cNvPr id="9" name="Picture 14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16832"/>
            <a:ext cx="3600400" cy="237099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prstDash val="solid"/>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132856"/>
            <a:ext cx="3147142" cy="2352863"/>
          </a:xfrm>
          <a:prstGeom prst="rect">
            <a:avLst/>
          </a:prstGeom>
        </p:spPr>
      </p:pic>
      <p:sp>
        <p:nvSpPr>
          <p:cNvPr id="13" name="TextBox 12"/>
          <p:cNvSpPr txBox="1"/>
          <p:nvPr/>
        </p:nvSpPr>
        <p:spPr>
          <a:xfrm>
            <a:off x="4788024" y="5157192"/>
            <a:ext cx="184731" cy="369332"/>
          </a:xfrm>
          <a:prstGeom prst="rect">
            <a:avLst/>
          </a:prstGeom>
          <a:noFill/>
        </p:spPr>
        <p:txBody>
          <a:bodyPr wrap="none" rtlCol="0">
            <a:spAutoFit/>
          </a:bodyPr>
          <a:lstStyle/>
          <a:p>
            <a:endParaRPr lang="en-GB" dirty="0"/>
          </a:p>
        </p:txBody>
      </p:sp>
      <p:sp>
        <p:nvSpPr>
          <p:cNvPr id="14" name="TextBox 13"/>
          <p:cNvSpPr txBox="1"/>
          <p:nvPr/>
        </p:nvSpPr>
        <p:spPr>
          <a:xfrm>
            <a:off x="4788025" y="4555361"/>
            <a:ext cx="3888432" cy="923330"/>
          </a:xfrm>
          <a:prstGeom prst="rect">
            <a:avLst/>
          </a:prstGeom>
          <a:noFill/>
        </p:spPr>
        <p:txBody>
          <a:bodyPr wrap="square" rtlCol="0">
            <a:spAutoFit/>
          </a:bodyPr>
          <a:lstStyle/>
          <a:p>
            <a:r>
              <a:rPr lang="sv-SE" dirty="0" smtClean="0">
                <a:solidFill>
                  <a:schemeClr val="bg1">
                    <a:lumMod val="50000"/>
                  </a:schemeClr>
                </a:solidFill>
              </a:rPr>
              <a:t>Spectrum analysis of a residual gas composed of 98% of H</a:t>
            </a:r>
            <a:r>
              <a:rPr lang="sv-SE" baseline="-25000" dirty="0" smtClean="0">
                <a:solidFill>
                  <a:schemeClr val="bg1">
                    <a:lumMod val="50000"/>
                  </a:schemeClr>
                </a:solidFill>
              </a:rPr>
              <a:t>2</a:t>
            </a:r>
            <a:r>
              <a:rPr lang="sv-SE" dirty="0" smtClean="0">
                <a:solidFill>
                  <a:schemeClr val="bg1">
                    <a:lumMod val="50000"/>
                  </a:schemeClr>
                </a:solidFill>
              </a:rPr>
              <a:t> interacting with a 95 keV proton beam </a:t>
            </a:r>
            <a:endParaRPr lang="en-GB" baseline="-25000" dirty="0">
              <a:solidFill>
                <a:schemeClr val="bg1">
                  <a:lumMod val="50000"/>
                </a:schemeClr>
              </a:solidFill>
            </a:endParaRPr>
          </a:p>
        </p:txBody>
      </p:sp>
      <p:sp>
        <p:nvSpPr>
          <p:cNvPr id="15" name="TextBox 14"/>
          <p:cNvSpPr txBox="1"/>
          <p:nvPr/>
        </p:nvSpPr>
        <p:spPr>
          <a:xfrm>
            <a:off x="8079182" y="4263742"/>
            <a:ext cx="381250" cy="261610"/>
          </a:xfrm>
          <a:prstGeom prst="rect">
            <a:avLst/>
          </a:prstGeom>
          <a:noFill/>
        </p:spPr>
        <p:txBody>
          <a:bodyPr wrap="square" rtlCol="0">
            <a:spAutoFit/>
          </a:bodyPr>
          <a:lstStyle/>
          <a:p>
            <a:r>
              <a:rPr lang="sv-SE" sz="1100" dirty="0" smtClean="0"/>
              <a:t>[1]</a:t>
            </a:r>
            <a:endParaRPr lang="en-GB" sz="1100" dirty="0"/>
          </a:p>
        </p:txBody>
      </p:sp>
      <p:sp>
        <p:nvSpPr>
          <p:cNvPr id="16" name="TextBox 15"/>
          <p:cNvSpPr txBox="1"/>
          <p:nvPr/>
        </p:nvSpPr>
        <p:spPr>
          <a:xfrm>
            <a:off x="572228" y="6165304"/>
            <a:ext cx="8320252" cy="261610"/>
          </a:xfrm>
          <a:prstGeom prst="rect">
            <a:avLst/>
          </a:prstGeom>
          <a:noFill/>
        </p:spPr>
        <p:txBody>
          <a:bodyPr wrap="square" rtlCol="0">
            <a:spAutoFit/>
          </a:bodyPr>
          <a:lstStyle/>
          <a:p>
            <a:r>
              <a:rPr lang="sv-SE" sz="1100" dirty="0" smtClean="0"/>
              <a:t>[1] B. Pottin ’Etude d’un profileur optique de faisceaux intenses de protons par absorption laser’, PhD diss, Université Paris Sud, France, 2013</a:t>
            </a:r>
            <a:endParaRPr lang="en-GB" sz="1100" dirty="0"/>
          </a:p>
        </p:txBody>
      </p:sp>
    </p:spTree>
    <p:extLst>
      <p:ext uri="{BB962C8B-B14F-4D97-AF65-F5344CB8AC3E}">
        <p14:creationId xmlns:p14="http://schemas.microsoft.com/office/powerpoint/2010/main" val="2673675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BEAM INDUCED FLUORESCENCE MONITOR </a:t>
            </a:r>
            <a:endParaRPr lang="en-US" sz="2800" dirty="0"/>
          </a:p>
        </p:txBody>
      </p:sp>
      <p:sp>
        <p:nvSpPr>
          <p:cNvPr id="11" name="Content Placeholder 10"/>
          <p:cNvSpPr>
            <a:spLocks noGrp="1"/>
          </p:cNvSpPr>
          <p:nvPr>
            <p:ph sz="half" idx="1"/>
          </p:nvPr>
        </p:nvSpPr>
        <p:spPr/>
        <p:txBody>
          <a:bodyPr>
            <a:normAutofit/>
          </a:bodyPr>
          <a:lstStyle/>
          <a:p>
            <a:r>
              <a:rPr lang="sv-SE" sz="2400" dirty="0" smtClean="0"/>
              <a:t>Fluorescence Yield</a:t>
            </a:r>
          </a:p>
          <a:p>
            <a:pPr>
              <a:buFont typeface="Wingdings"/>
              <a:buChar char="à"/>
            </a:pPr>
            <a:r>
              <a:rPr lang="sv-SE" sz="2400" dirty="0" smtClean="0">
                <a:sym typeface="Wingdings" panose="05000000000000000000" pitchFamily="2" charset="2"/>
              </a:rPr>
              <a:t>Experiment at the COSY facility </a:t>
            </a:r>
          </a:p>
          <a:p>
            <a:pPr lvl="1">
              <a:buFont typeface="Wingdings"/>
              <a:buChar char="à"/>
            </a:pPr>
            <a:r>
              <a:rPr lang="sv-SE" sz="2000" dirty="0" smtClean="0">
                <a:sym typeface="Wingdings" panose="05000000000000000000" pitchFamily="2" charset="2"/>
              </a:rPr>
              <a:t>Energy at 45 MeV, 135 MeV, 500 MeV, 1 GeV and 2 GeV</a:t>
            </a:r>
          </a:p>
          <a:p>
            <a:pPr lvl="1">
              <a:buFont typeface="Wingdings"/>
              <a:buChar char="à"/>
            </a:pPr>
            <a:r>
              <a:rPr lang="sv-SE" sz="2000" dirty="0" smtClean="0">
                <a:sym typeface="Wingdings" panose="05000000000000000000" pitchFamily="2" charset="2"/>
              </a:rPr>
              <a:t> Around 10</a:t>
            </a:r>
            <a:r>
              <a:rPr lang="sv-SE" sz="2000" baseline="30000" dirty="0" smtClean="0">
                <a:sym typeface="Wingdings" panose="05000000000000000000" pitchFamily="2" charset="2"/>
              </a:rPr>
              <a:t>10</a:t>
            </a:r>
            <a:r>
              <a:rPr lang="sv-SE" sz="2000" dirty="0" smtClean="0">
                <a:sym typeface="Wingdings" panose="05000000000000000000" pitchFamily="2" charset="2"/>
              </a:rPr>
              <a:t> particles</a:t>
            </a:r>
          </a:p>
          <a:p>
            <a:pPr lvl="1">
              <a:buFont typeface="Wingdings"/>
              <a:buChar char="à"/>
            </a:pPr>
            <a:r>
              <a:rPr lang="sv-SE" sz="2000" dirty="0" smtClean="0">
                <a:sym typeface="Wingdings" panose="05000000000000000000" pitchFamily="2" charset="2"/>
              </a:rPr>
              <a:t>H</a:t>
            </a:r>
            <a:r>
              <a:rPr lang="sv-SE" sz="2000" baseline="-25000" dirty="0" smtClean="0">
                <a:sym typeface="Wingdings" panose="05000000000000000000" pitchFamily="2" charset="2"/>
              </a:rPr>
              <a:t>2</a:t>
            </a:r>
            <a:r>
              <a:rPr lang="sv-SE" sz="2000" dirty="0" smtClean="0">
                <a:sym typeface="Wingdings" panose="05000000000000000000" pitchFamily="2" charset="2"/>
              </a:rPr>
              <a:t> gas inject into the ring with a maximum pressure of        10</a:t>
            </a:r>
            <a:r>
              <a:rPr lang="sv-SE" sz="2000" baseline="30000" dirty="0" smtClean="0">
                <a:sym typeface="Wingdings" panose="05000000000000000000" pitchFamily="2" charset="2"/>
              </a:rPr>
              <a:t>-6</a:t>
            </a:r>
            <a:r>
              <a:rPr lang="sv-SE" sz="2000" dirty="0" smtClean="0">
                <a:sym typeface="Wingdings" panose="05000000000000000000" pitchFamily="2" charset="2"/>
              </a:rPr>
              <a:t> mbar</a:t>
            </a:r>
            <a:endParaRPr lang="sv-SE" sz="2000" dirty="0"/>
          </a:p>
        </p:txBody>
      </p:sp>
      <p:sp>
        <p:nvSpPr>
          <p:cNvPr id="4" name="Date Placeholder 3"/>
          <p:cNvSpPr>
            <a:spLocks noGrp="1"/>
          </p:cNvSpPr>
          <p:nvPr>
            <p:ph type="dt" sz="half" idx="10"/>
          </p:nvPr>
        </p:nvSpPr>
        <p:spPr/>
        <p:txBody>
          <a:bodyPr/>
          <a:lstStyle/>
          <a:p>
            <a:r>
              <a:rPr lang="en-US" smtClean="0"/>
              <a:t>11 DEC 2014</a:t>
            </a:r>
            <a:endParaRPr lang="sv-SE"/>
          </a:p>
        </p:txBody>
      </p:sp>
      <p:sp>
        <p:nvSpPr>
          <p:cNvPr id="5" name="Footer Placeholder 4"/>
          <p:cNvSpPr>
            <a:spLocks noGrp="1"/>
          </p:cNvSpPr>
          <p:nvPr>
            <p:ph type="ftr" sz="quarter" idx="11"/>
          </p:nvPr>
        </p:nvSpPr>
        <p:spPr/>
        <p:txBody>
          <a:bodyPr/>
          <a:lstStyle/>
          <a:p>
            <a:r>
              <a:rPr lang="sv-SE" dirty="0" smtClean="0"/>
              <a:t>AD and ICS Retreat mtg 2014</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5</a:t>
            </a:fld>
            <a:endParaRPr lang="sv-SE"/>
          </a:p>
        </p:txBody>
      </p:sp>
      <p:sp>
        <p:nvSpPr>
          <p:cNvPr id="13" name="TextBox 12"/>
          <p:cNvSpPr txBox="1"/>
          <p:nvPr/>
        </p:nvSpPr>
        <p:spPr>
          <a:xfrm>
            <a:off x="4788024" y="5157192"/>
            <a:ext cx="184731" cy="369332"/>
          </a:xfrm>
          <a:prstGeom prst="rect">
            <a:avLst/>
          </a:prstGeom>
          <a:noFill/>
        </p:spPr>
        <p:txBody>
          <a:bodyPr wrap="none" rtlCol="0">
            <a:spAutoFit/>
          </a:bodyPr>
          <a:lstStyle/>
          <a:p>
            <a:endParaRPr lang="en-GB" dirty="0"/>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717"/>
          <a:stretch/>
        </p:blipFill>
        <p:spPr bwMode="auto">
          <a:xfrm rot="5400000">
            <a:off x="4614393" y="2234479"/>
            <a:ext cx="3923750" cy="35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886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BEAM INDUCED FLUORESCENCE MONITOR </a:t>
            </a:r>
            <a:endParaRPr lang="en-US" sz="2800" dirty="0"/>
          </a:p>
        </p:txBody>
      </p:sp>
      <p:sp>
        <p:nvSpPr>
          <p:cNvPr id="11" name="Content Placeholder 10"/>
          <p:cNvSpPr>
            <a:spLocks noGrp="1"/>
          </p:cNvSpPr>
          <p:nvPr>
            <p:ph sz="half" idx="1"/>
          </p:nvPr>
        </p:nvSpPr>
        <p:spPr/>
        <p:txBody>
          <a:bodyPr>
            <a:normAutofit/>
          </a:bodyPr>
          <a:lstStyle/>
          <a:p>
            <a:r>
              <a:rPr lang="sv-SE" sz="2400" dirty="0" smtClean="0"/>
              <a:t>Fluorescence Yield</a:t>
            </a:r>
          </a:p>
          <a:p>
            <a:pPr>
              <a:buFont typeface="Wingdings"/>
              <a:buChar char="à"/>
            </a:pPr>
            <a:r>
              <a:rPr lang="sv-SE" sz="2400" dirty="0" smtClean="0">
                <a:sym typeface="Wingdings" panose="05000000000000000000" pitchFamily="2" charset="2"/>
              </a:rPr>
              <a:t>Experiment at the COSY facility </a:t>
            </a:r>
          </a:p>
          <a:p>
            <a:pPr lvl="1">
              <a:buFont typeface="Wingdings"/>
              <a:buChar char="à"/>
            </a:pPr>
            <a:r>
              <a:rPr lang="sv-SE" sz="2000" dirty="0" smtClean="0">
                <a:sym typeface="Wingdings" panose="05000000000000000000" pitchFamily="2" charset="2"/>
              </a:rPr>
              <a:t>Mass spectrometer to check the gas composition evolution</a:t>
            </a:r>
          </a:p>
          <a:p>
            <a:pPr lvl="1">
              <a:buFont typeface="Wingdings"/>
              <a:buChar char="à"/>
            </a:pPr>
            <a:r>
              <a:rPr lang="sv-SE" sz="2000" dirty="0" smtClean="0">
                <a:sym typeface="Wingdings" panose="05000000000000000000" pitchFamily="2" charset="2"/>
              </a:rPr>
              <a:t>Test with a filter to cut photons coming from N</a:t>
            </a:r>
            <a:r>
              <a:rPr lang="sv-SE" sz="2000" baseline="-25000" dirty="0" smtClean="0">
                <a:sym typeface="Wingdings" panose="05000000000000000000" pitchFamily="2" charset="2"/>
              </a:rPr>
              <a:t>2 </a:t>
            </a:r>
            <a:r>
              <a:rPr lang="sv-SE" sz="2000" dirty="0" smtClean="0">
                <a:sym typeface="Wingdings" panose="05000000000000000000" pitchFamily="2" charset="2"/>
              </a:rPr>
              <a:t>fluorescence</a:t>
            </a:r>
            <a:endParaRPr lang="sv-SE" sz="2000" dirty="0"/>
          </a:p>
        </p:txBody>
      </p:sp>
      <p:sp>
        <p:nvSpPr>
          <p:cNvPr id="4" name="Date Placeholder 3"/>
          <p:cNvSpPr>
            <a:spLocks noGrp="1"/>
          </p:cNvSpPr>
          <p:nvPr>
            <p:ph type="dt" sz="half" idx="10"/>
          </p:nvPr>
        </p:nvSpPr>
        <p:spPr/>
        <p:txBody>
          <a:bodyPr/>
          <a:lstStyle/>
          <a:p>
            <a:r>
              <a:rPr lang="en-US" smtClean="0"/>
              <a:t>11 DEC 2014</a:t>
            </a:r>
            <a:endParaRPr lang="sv-SE"/>
          </a:p>
        </p:txBody>
      </p:sp>
      <p:sp>
        <p:nvSpPr>
          <p:cNvPr id="5" name="Footer Placeholder 4"/>
          <p:cNvSpPr>
            <a:spLocks noGrp="1"/>
          </p:cNvSpPr>
          <p:nvPr>
            <p:ph type="ftr" sz="quarter" idx="11"/>
          </p:nvPr>
        </p:nvSpPr>
        <p:spPr/>
        <p:txBody>
          <a:bodyPr/>
          <a:lstStyle/>
          <a:p>
            <a:r>
              <a:rPr lang="sv-SE" dirty="0" smtClean="0"/>
              <a:t>AD and ICS Retreat mtg 2014</a:t>
            </a:r>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6</a:t>
            </a:fld>
            <a:endParaRPr lang="sv-SE"/>
          </a:p>
        </p:txBody>
      </p:sp>
      <p:sp>
        <p:nvSpPr>
          <p:cNvPr id="13" name="TextBox 12"/>
          <p:cNvSpPr txBox="1"/>
          <p:nvPr/>
        </p:nvSpPr>
        <p:spPr>
          <a:xfrm>
            <a:off x="4788024" y="5157192"/>
            <a:ext cx="184731" cy="369332"/>
          </a:xfrm>
          <a:prstGeom prst="rect">
            <a:avLst/>
          </a:prstGeom>
          <a:noFill/>
        </p:spPr>
        <p:txBody>
          <a:bodyPr wrap="none" rtlCol="0">
            <a:spAutoFit/>
          </a:bodyPr>
          <a:lstStyle/>
          <a:p>
            <a:endParaRPr lang="en-GB" dirty="0"/>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292080" y="1772816"/>
            <a:ext cx="3119328" cy="233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644008" y="5574031"/>
            <a:ext cx="4824536" cy="400110"/>
          </a:xfrm>
          <a:prstGeom prst="rect">
            <a:avLst/>
          </a:prstGeom>
        </p:spPr>
        <p:txBody>
          <a:bodyPr wrap="square">
            <a:spAutoFit/>
          </a:bodyPr>
          <a:lstStyle/>
          <a:p>
            <a:pPr lvl="3"/>
            <a:r>
              <a:rPr lang="sv-SE" sz="2000" dirty="0" smtClean="0">
                <a:solidFill>
                  <a:schemeClr val="bg1">
                    <a:lumMod val="50000"/>
                  </a:schemeClr>
                </a:solidFill>
                <a:sym typeface="Wingdings" panose="05000000000000000000" pitchFamily="2" charset="2"/>
              </a:rPr>
              <a:t> More in January</a:t>
            </a:r>
            <a:endParaRPr lang="sv-SE" sz="2000" dirty="0">
              <a:solidFill>
                <a:schemeClr val="bg1">
                  <a:lumMod val="50000"/>
                </a:schemeClr>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0808" y="4198037"/>
            <a:ext cx="4007539" cy="137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4564618"/>
            <a:ext cx="207264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076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IONISATION</a:t>
            </a:r>
            <a:r>
              <a:rPr lang="en-US" sz="2800" dirty="0" smtClean="0"/>
              <a:t> PROFILE MONITOR </a:t>
            </a:r>
            <a:endParaRPr lang="en-US" sz="2800" dirty="0"/>
          </a:p>
        </p:txBody>
      </p:sp>
      <p:sp>
        <p:nvSpPr>
          <p:cNvPr id="9" name="Content Placeholder 9"/>
          <p:cNvSpPr>
            <a:spLocks noGrp="1"/>
          </p:cNvSpPr>
          <p:nvPr>
            <p:ph sz="half" idx="1"/>
          </p:nvPr>
        </p:nvSpPr>
        <p:spPr>
          <a:xfrm>
            <a:off x="467544" y="4293096"/>
            <a:ext cx="4038600" cy="1789658"/>
          </a:xfrm>
        </p:spPr>
        <p:txBody>
          <a:bodyPr>
            <a:normAutofit fontScale="92500" lnSpcReduction="20000"/>
          </a:bodyPr>
          <a:lstStyle/>
          <a:p>
            <a:r>
              <a:rPr lang="sv-SE" sz="2400" dirty="0"/>
              <a:t>Space avalaible </a:t>
            </a:r>
            <a:r>
              <a:rPr lang="sv-SE" sz="2400" dirty="0" smtClean="0"/>
              <a:t> 327 cm and     359 cm </a:t>
            </a:r>
          </a:p>
          <a:p>
            <a:r>
              <a:rPr lang="sv-SE" sz="2400" dirty="0" smtClean="0"/>
              <a:t>10</a:t>
            </a:r>
            <a:r>
              <a:rPr lang="sv-SE" sz="2400" baseline="30000" dirty="0" smtClean="0"/>
              <a:t>-9</a:t>
            </a:r>
            <a:r>
              <a:rPr lang="sv-SE" sz="2400" dirty="0" smtClean="0"/>
              <a:t> mbar</a:t>
            </a:r>
          </a:p>
          <a:p>
            <a:r>
              <a:rPr lang="sv-SE" sz="2400" dirty="0" smtClean="0"/>
              <a:t>2 K</a:t>
            </a:r>
          </a:p>
          <a:p>
            <a:r>
              <a:rPr lang="sv-SE" sz="2400" dirty="0" smtClean="0"/>
              <a:t>Energy: from 90 MeV to 2 GeV </a:t>
            </a:r>
            <a:endParaRPr lang="en-GB" sz="2400" dirty="0"/>
          </a:p>
        </p:txBody>
      </p:sp>
      <p:sp>
        <p:nvSpPr>
          <p:cNvPr id="10" name="Content Placeholder 9"/>
          <p:cNvSpPr>
            <a:spLocks noGrp="1"/>
          </p:cNvSpPr>
          <p:nvPr>
            <p:ph sz="half" idx="2"/>
          </p:nvPr>
        </p:nvSpPr>
        <p:spPr>
          <a:xfrm>
            <a:off x="4283968" y="1600200"/>
            <a:ext cx="4752528" cy="4525963"/>
          </a:xfrm>
        </p:spPr>
        <p:txBody>
          <a:bodyPr>
            <a:normAutofit fontScale="92500" lnSpcReduction="20000"/>
          </a:bodyPr>
          <a:lstStyle/>
          <a:p>
            <a:r>
              <a:rPr lang="sv-SE" sz="2400" dirty="0" smtClean="0"/>
              <a:t>Scintillator screen</a:t>
            </a:r>
          </a:p>
          <a:p>
            <a:pPr lvl="1"/>
            <a:r>
              <a:rPr lang="sv-SE" sz="1700" dirty="0" smtClean="0"/>
              <a:t>P47 screen with a ITO layer</a:t>
            </a:r>
          </a:p>
          <a:p>
            <a:pPr lvl="1"/>
            <a:r>
              <a:rPr lang="sv-SE" sz="1700" dirty="0" smtClean="0"/>
              <a:t>P47 screen with an Al layer </a:t>
            </a:r>
          </a:p>
          <a:p>
            <a:pPr lvl="1"/>
            <a:r>
              <a:rPr lang="sv-SE" sz="1700" dirty="0" smtClean="0"/>
              <a:t>YAG:Ce screen with a conductive layer </a:t>
            </a:r>
          </a:p>
          <a:p>
            <a:pPr lvl="1"/>
            <a:r>
              <a:rPr lang="sv-SE" sz="1700" dirty="0" smtClean="0"/>
              <a:t>CaF2:Eu screen with a conductive layer </a:t>
            </a:r>
            <a:endParaRPr lang="en-GB" sz="1700" dirty="0"/>
          </a:p>
        </p:txBody>
      </p:sp>
      <p:sp>
        <p:nvSpPr>
          <p:cNvPr id="4" name="Date Placeholder 3"/>
          <p:cNvSpPr>
            <a:spLocks noGrp="1"/>
          </p:cNvSpPr>
          <p:nvPr>
            <p:ph type="dt" sz="half" idx="10"/>
          </p:nvPr>
        </p:nvSpPr>
        <p:spPr/>
        <p:txBody>
          <a:bodyPr/>
          <a:lstStyle/>
          <a:p>
            <a:r>
              <a:rPr lang="en-US" smtClean="0"/>
              <a:t>11 DEC 2014</a:t>
            </a:r>
            <a:endParaRPr lang="sv-SE"/>
          </a:p>
        </p:txBody>
      </p:sp>
      <p:sp>
        <p:nvSpPr>
          <p:cNvPr id="5" name="Footer Placeholder 4"/>
          <p:cNvSpPr>
            <a:spLocks noGrp="1"/>
          </p:cNvSpPr>
          <p:nvPr>
            <p:ph type="ftr" sz="quarter" idx="11"/>
          </p:nvPr>
        </p:nvSpPr>
        <p:spPr/>
        <p:txBody>
          <a:bodyPr/>
          <a:lstStyle/>
          <a:p>
            <a:r>
              <a:rPr lang="sv-SE" smtClean="0"/>
              <a:t>AD and ICS Retreat mtg 2014</a:t>
            </a:r>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7</a:t>
            </a:fld>
            <a:endParaRPr lang="sv-SE"/>
          </a:p>
        </p:txBody>
      </p:sp>
      <p:pic>
        <p:nvPicPr>
          <p:cNvPr id="7" name="Picture 14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00808"/>
            <a:ext cx="3456384" cy="238069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prstDash val="solid"/>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12976"/>
            <a:ext cx="4080322" cy="271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546196" y="5923699"/>
            <a:ext cx="2131930" cy="430887"/>
          </a:xfrm>
          <a:prstGeom prst="rect">
            <a:avLst/>
          </a:prstGeom>
          <a:noFill/>
        </p:spPr>
        <p:txBody>
          <a:bodyPr wrap="none" rtlCol="0">
            <a:spAutoFit/>
          </a:bodyPr>
          <a:lstStyle/>
          <a:p>
            <a:r>
              <a:rPr lang="sv-SE" dirty="0" smtClean="0">
                <a:solidFill>
                  <a:schemeClr val="bg1">
                    <a:lumMod val="50000"/>
                  </a:schemeClr>
                </a:solidFill>
                <a:sym typeface="Wingdings" panose="05000000000000000000" pitchFamily="2" charset="2"/>
              </a:rPr>
              <a:t></a:t>
            </a:r>
            <a:r>
              <a:rPr lang="sv-SE" dirty="0" smtClean="0">
                <a:sym typeface="Wingdings" panose="05000000000000000000" pitchFamily="2" charset="2"/>
              </a:rPr>
              <a:t> </a:t>
            </a:r>
            <a:r>
              <a:rPr lang="sv-SE" sz="2200" dirty="0">
                <a:solidFill>
                  <a:schemeClr val="bg1">
                    <a:lumMod val="50000"/>
                  </a:schemeClr>
                </a:solidFill>
              </a:rPr>
              <a:t>Degradation ? </a:t>
            </a:r>
            <a:endParaRPr lang="en-GB" sz="2200" dirty="0">
              <a:solidFill>
                <a:schemeClr val="bg1">
                  <a:lumMod val="50000"/>
                </a:schemeClr>
              </a:solidFill>
            </a:endParaRPr>
          </a:p>
        </p:txBody>
      </p:sp>
      <p:pic>
        <p:nvPicPr>
          <p:cNvPr id="12" name="Picture 16" descr="Z:\Non_Invasive_Profile\140303_Stockholm_Tests\Pictures\IMG_26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624" t="21940" r="29785" b="27080"/>
          <a:stretch/>
        </p:blipFill>
        <p:spPr bwMode="auto">
          <a:xfrm>
            <a:off x="3491880" y="1942994"/>
            <a:ext cx="1224434" cy="126998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70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IONISATION</a:t>
            </a:r>
            <a:r>
              <a:rPr lang="en-US" sz="2800" dirty="0" smtClean="0"/>
              <a:t> PROFILE MONITOR </a:t>
            </a:r>
            <a:endParaRPr lang="en-US" sz="2800" dirty="0"/>
          </a:p>
        </p:txBody>
      </p:sp>
      <p:sp>
        <p:nvSpPr>
          <p:cNvPr id="4" name="Date Placeholder 3"/>
          <p:cNvSpPr>
            <a:spLocks noGrp="1"/>
          </p:cNvSpPr>
          <p:nvPr>
            <p:ph type="dt" sz="half" idx="10"/>
          </p:nvPr>
        </p:nvSpPr>
        <p:spPr/>
        <p:txBody>
          <a:bodyPr/>
          <a:lstStyle/>
          <a:p>
            <a:r>
              <a:rPr lang="en-US" smtClean="0"/>
              <a:t>11 DEC 2014</a:t>
            </a:r>
            <a:endParaRPr lang="sv-SE"/>
          </a:p>
        </p:txBody>
      </p:sp>
      <p:sp>
        <p:nvSpPr>
          <p:cNvPr id="5" name="Footer Placeholder 4"/>
          <p:cNvSpPr>
            <a:spLocks noGrp="1"/>
          </p:cNvSpPr>
          <p:nvPr>
            <p:ph type="ftr" sz="quarter" idx="11"/>
          </p:nvPr>
        </p:nvSpPr>
        <p:spPr/>
        <p:txBody>
          <a:bodyPr/>
          <a:lstStyle/>
          <a:p>
            <a:r>
              <a:rPr lang="sv-SE" smtClean="0"/>
              <a:t>AD and ICS Retreat mtg 2014</a:t>
            </a:r>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8</a:t>
            </a:fld>
            <a:endParaRPr lang="sv-SE"/>
          </a:p>
        </p:txBody>
      </p:sp>
      <p:sp>
        <p:nvSpPr>
          <p:cNvPr id="8" name="Content Placeholder 7"/>
          <p:cNvSpPr>
            <a:spLocks noGrp="1"/>
          </p:cNvSpPr>
          <p:nvPr>
            <p:ph sz="half" idx="1"/>
          </p:nvPr>
        </p:nvSpPr>
        <p:spPr>
          <a:xfrm>
            <a:off x="457200" y="1600200"/>
            <a:ext cx="8219256" cy="4525963"/>
          </a:xfrm>
        </p:spPr>
        <p:txBody>
          <a:bodyPr>
            <a:normAutofit/>
          </a:bodyPr>
          <a:lstStyle/>
          <a:p>
            <a:r>
              <a:rPr lang="sv-SE" sz="2400" dirty="0" smtClean="0"/>
              <a:t>Space charge influence on the IPM Design</a:t>
            </a:r>
          </a:p>
          <a:p>
            <a:pPr lvl="1"/>
            <a:r>
              <a:rPr lang="sv-SE" sz="2000" dirty="0" smtClean="0">
                <a:sym typeface="Wingdings" panose="05000000000000000000" pitchFamily="2" charset="2"/>
              </a:rPr>
              <a:t>Dynamic electric field strength produced by a moving bunch was simulated with the use of the Particle-in-Cell solver of CST</a:t>
            </a:r>
          </a:p>
          <a:p>
            <a:pPr lvl="1"/>
            <a:r>
              <a:rPr lang="sv-SE" sz="2000" dirty="0" smtClean="0">
                <a:sym typeface="Wingdings" panose="05000000000000000000" pitchFamily="2" charset="2"/>
              </a:rPr>
              <a:t>MATLAB routine to track the H+ secondary ions moving in the total electric field</a:t>
            </a:r>
          </a:p>
          <a:p>
            <a:pPr lvl="1"/>
            <a:r>
              <a:rPr lang="sv-SE" sz="2000" dirty="0" smtClean="0">
                <a:sym typeface="Wingdings" panose="05000000000000000000" pitchFamily="2" charset="2"/>
              </a:rPr>
              <a:t>Preliminary results </a:t>
            </a:r>
            <a:endParaRPr lang="en-GB"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429000"/>
            <a:ext cx="3621758" cy="286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905136"/>
            <a:ext cx="3916305" cy="1915890"/>
          </a:xfrm>
          <a:prstGeom prst="rect">
            <a:avLst/>
          </a:prstGeom>
        </p:spPr>
      </p:pic>
    </p:spTree>
    <p:extLst>
      <p:ext uri="{BB962C8B-B14F-4D97-AF65-F5344CB8AC3E}">
        <p14:creationId xmlns:p14="http://schemas.microsoft.com/office/powerpoint/2010/main" val="2285134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800" dirty="0" smtClean="0"/>
              <a:t>THANK YOU FOR YOUR ATTENTION</a:t>
            </a:r>
            <a:endParaRPr lang="en-GB" dirty="0"/>
          </a:p>
        </p:txBody>
      </p:sp>
      <p:sp>
        <p:nvSpPr>
          <p:cNvPr id="3" name="Content Placeholder 2"/>
          <p:cNvSpPr>
            <a:spLocks noGrp="1"/>
          </p:cNvSpPr>
          <p:nvPr>
            <p:ph idx="1"/>
          </p:nvPr>
        </p:nvSpPr>
        <p:spPr>
          <a:xfrm>
            <a:off x="457200" y="2492896"/>
            <a:ext cx="8229600" cy="3633267"/>
          </a:xfrm>
        </p:spPr>
        <p:txBody>
          <a:bodyPr>
            <a:normAutofit/>
          </a:bodyPr>
          <a:lstStyle/>
          <a:p>
            <a:pPr marL="0" indent="0" algn="ctr">
              <a:buNone/>
            </a:pPr>
            <a:r>
              <a:rPr lang="en-GB" altLang="en-US" sz="2000" dirty="0">
                <a:latin typeface="Titillium" pitchFamily="2" charset="0"/>
              </a:rPr>
              <a:t>This project has received funding from the European Union’s Seventh Framework Programme for research, technological development and demonstration under grant agreement no 289485</a:t>
            </a:r>
            <a:endParaRPr lang="fr-BE" altLang="en-US" sz="2000" dirty="0">
              <a:latin typeface="Titillium" pitchFamily="2" charset="0"/>
            </a:endParaRPr>
          </a:p>
          <a:p>
            <a:endParaRPr lang="en-GB" sz="2000" dirty="0"/>
          </a:p>
        </p:txBody>
      </p:sp>
      <p:sp>
        <p:nvSpPr>
          <p:cNvPr id="4" name="Date Placeholder 3"/>
          <p:cNvSpPr>
            <a:spLocks noGrp="1"/>
          </p:cNvSpPr>
          <p:nvPr>
            <p:ph type="dt" sz="half" idx="10"/>
          </p:nvPr>
        </p:nvSpPr>
        <p:spPr/>
        <p:txBody>
          <a:bodyPr/>
          <a:lstStyle/>
          <a:p>
            <a:r>
              <a:rPr lang="en-US" smtClean="0"/>
              <a:t>11 DEC 2014</a:t>
            </a:r>
            <a:endParaRPr lang="sv-SE"/>
          </a:p>
        </p:txBody>
      </p:sp>
      <p:sp>
        <p:nvSpPr>
          <p:cNvPr id="5" name="Footer Placeholder 4"/>
          <p:cNvSpPr>
            <a:spLocks noGrp="1"/>
          </p:cNvSpPr>
          <p:nvPr>
            <p:ph type="ftr" sz="quarter" idx="11"/>
          </p:nvPr>
        </p:nvSpPr>
        <p:spPr/>
        <p:txBody>
          <a:bodyPr/>
          <a:lstStyle/>
          <a:p>
            <a:r>
              <a:rPr lang="sv-SE" smtClean="0"/>
              <a:t>AD and ICS Retreat mtg 2014</a:t>
            </a:r>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9</a:t>
            </a:fld>
            <a:endParaRPr lang="sv-S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3908" y="3717032"/>
            <a:ext cx="1656184" cy="1104123"/>
          </a:xfrm>
          <a:prstGeom prst="rect">
            <a:avLst/>
          </a:prstGeom>
        </p:spPr>
      </p:pic>
    </p:spTree>
    <p:extLst>
      <p:ext uri="{BB962C8B-B14F-4D97-AF65-F5344CB8AC3E}">
        <p14:creationId xmlns:p14="http://schemas.microsoft.com/office/powerpoint/2010/main" val="2089522848"/>
      </p:ext>
    </p:extLst>
  </p:cSld>
  <p:clrMapOvr>
    <a:masterClrMapping/>
  </p:clrMapOvr>
</p:sld>
</file>

<file path=ppt/theme/theme1.xml><?xml version="1.0" encoding="utf-8"?>
<a:theme xmlns:a="http://schemas.openxmlformats.org/drawingml/2006/main" name="ESS Core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 Core Powerpoint template.potx</Template>
  <TotalTime>1242</TotalTime>
  <Words>546</Words>
  <Application>Microsoft Office PowerPoint</Application>
  <PresentationFormat>On-screen Show (4:3)</PresentationFormat>
  <Paragraphs>78</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ESS Core Powerpoint template</vt:lpstr>
      <vt:lpstr>NON INVASIVE TRANSVERSE  BEAM PROFILE MONITORS </vt:lpstr>
      <vt:lpstr>PROJECT</vt:lpstr>
      <vt:lpstr>PROJECT</vt:lpstr>
      <vt:lpstr>BEAM INDUCED FLUORESCENCE MONITOR </vt:lpstr>
      <vt:lpstr>BEAM INDUCED FLUORESCENCE MONITOR </vt:lpstr>
      <vt:lpstr>BEAM INDUCED FLUORESCENCE MONITOR </vt:lpstr>
      <vt:lpstr>IONISATION PROFILE MONITOR </vt:lpstr>
      <vt:lpstr>IONISATION PROFILE MONITOR </vt:lpstr>
      <vt:lpstr>THANK YOU FOR YOUR ATTENTION</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Charlotte Roose</cp:lastModifiedBy>
  <cp:revision>40</cp:revision>
  <dcterms:created xsi:type="dcterms:W3CDTF">2013-10-29T16:05:10Z</dcterms:created>
  <dcterms:modified xsi:type="dcterms:W3CDTF">2014-12-11T10:18:49Z</dcterms:modified>
</cp:coreProperties>
</file>