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71" r:id="rId4"/>
    <p:sldId id="269" r:id="rId5"/>
    <p:sldId id="262" r:id="rId6"/>
    <p:sldId id="261" r:id="rId7"/>
    <p:sldId id="257" r:id="rId8"/>
    <p:sldId id="267" r:id="rId9"/>
    <p:sldId id="268" r:id="rId10"/>
    <p:sldId id="263" r:id="rId11"/>
    <p:sldId id="264" r:id="rId12"/>
    <p:sldId id="270" r:id="rId13"/>
    <p:sldId id="258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B3CAE-4048-4E4E-A09E-9A5C35569D33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15578-5CC2-FD44-9CC5-F3A16B4F3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512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2014-11-18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0327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0327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0327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0327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0327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 DEC 2014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4000" dirty="0"/>
              <a:t>Numerical modelling of cold </a:t>
            </a:r>
            <a:r>
              <a:rPr lang="sv-SE" sz="4000" dirty="0" smtClean="0"/>
              <a:t>helium safety discharges </a:t>
            </a:r>
            <a:r>
              <a:rPr lang="sv-SE" sz="4000" dirty="0"/>
              <a:t>from the </a:t>
            </a:r>
            <a:r>
              <a:rPr lang="sv-SE" sz="4000" dirty="0" smtClean="0"/>
              <a:t>cryogenic distribution line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sv-SE" sz="2000" dirty="0" smtClean="0">
              <a:solidFill>
                <a:schemeClr val="bg1"/>
              </a:solidFill>
            </a:endParaRPr>
          </a:p>
          <a:p>
            <a:r>
              <a:rPr lang="sv-SE" sz="2000" dirty="0" smtClean="0">
                <a:solidFill>
                  <a:schemeClr val="bg1"/>
                </a:solidFill>
              </a:rPr>
              <a:t>Jonathan Persson	</a:t>
            </a:r>
          </a:p>
          <a:p>
            <a:r>
              <a:rPr lang="sv-SE" sz="2000" dirty="0" smtClean="0">
                <a:solidFill>
                  <a:schemeClr val="bg1"/>
                </a:solidFill>
              </a:rPr>
              <a:t>MSc. Engineering Physics</a:t>
            </a:r>
            <a:endParaRPr lang="sv-SE" sz="20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AD and ICS Retreat </a:t>
            </a:r>
            <a:r>
              <a:rPr lang="en-GB" sz="1600" dirty="0" err="1" smtClean="0">
                <a:solidFill>
                  <a:srgbClr val="FFFFFF"/>
                </a:solidFill>
              </a:rPr>
              <a:t>mtg</a:t>
            </a:r>
            <a:r>
              <a:rPr lang="en-GB" sz="1600" dirty="0" smtClean="0">
                <a:solidFill>
                  <a:srgbClr val="FFFFFF"/>
                </a:solidFill>
              </a:rPr>
              <a:t> 2014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11 December 2014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Post processing - verification cases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B0F0"/>
                </a:solidFill>
              </a:rPr>
              <a:t>Fanno flow</a:t>
            </a: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Only friction (as derived from Moody chart)</a:t>
            </a:r>
          </a:p>
          <a:p>
            <a:r>
              <a:rPr lang="sv-SE" dirty="0" smtClean="0">
                <a:solidFill>
                  <a:srgbClr val="00B0F0"/>
                </a:solidFill>
              </a:rPr>
              <a:t>Rayleigh flow</a:t>
            </a: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Only heat transfer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Assumptions</a:t>
            </a: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Quasi-1D flow</a:t>
            </a: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Perfect gas</a:t>
            </a: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Constant </a:t>
            </a:r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pic>
        <p:nvPicPr>
          <p:cNvPr id="3074" name="Picture 2" descr="http://upload.wikimedia.org/wikipedia/commons/0/06/Fanno_Properti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858" y="2924944"/>
            <a:ext cx="4546912" cy="322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4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139136" cy="1143000"/>
          </a:xfrm>
        </p:spPr>
        <p:txBody>
          <a:bodyPr/>
          <a:lstStyle/>
          <a:p>
            <a:r>
              <a:rPr lang="sv-SE" dirty="0" smtClean="0"/>
              <a:t>Desired results</a:t>
            </a:r>
            <a:endParaRPr lang="sv-S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v-SE" dirty="0" smtClean="0">
                    <a:solidFill>
                      <a:schemeClr val="tx1"/>
                    </a:solidFill>
                  </a:rPr>
                  <a:t>Validation &amp; benchmarking</a:t>
                </a:r>
              </a:p>
              <a:p>
                <a:pPr lvl="1"/>
                <a:r>
                  <a:rPr lang="sv-SE" dirty="0" smtClean="0">
                    <a:solidFill>
                      <a:schemeClr val="tx1"/>
                    </a:solidFill>
                  </a:rPr>
                  <a:t>No experiments found; venting of cold He</a:t>
                </a:r>
              </a:p>
              <a:p>
                <a:pPr lvl="1"/>
                <a:r>
                  <a:rPr lang="sv-SE" dirty="0" smtClean="0">
                    <a:solidFill>
                      <a:schemeClr val="tx1"/>
                    </a:solidFill>
                  </a:rPr>
                  <a:t>Set of comparable, scalable cases</a:t>
                </a:r>
              </a:p>
              <a:p>
                <a:pPr marL="457200" indent="-457200"/>
                <a:r>
                  <a:rPr lang="sv-SE" dirty="0">
                    <a:solidFill>
                      <a:schemeClr val="tx1"/>
                    </a:solidFill>
                  </a:rPr>
                  <a:t>Transient</a:t>
                </a:r>
                <a:r>
                  <a:rPr lang="sv-SE" b="1" dirty="0">
                    <a:solidFill>
                      <a:schemeClr val="tx1"/>
                    </a:solidFill>
                  </a:rPr>
                  <a:t> </a:t>
                </a:r>
                <a:r>
                  <a:rPr lang="sv-SE" dirty="0">
                    <a:solidFill>
                      <a:schemeClr val="tx1"/>
                    </a:solidFill>
                  </a:rPr>
                  <a:t>simulations: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sv-SE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sv-SE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</m:acc>
                      </m:e>
                      <m:sub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𝒎𝒂𝒙</m:t>
                        </m:r>
                      </m:sub>
                    </m:sSub>
                    <m:r>
                      <a:rPr lang="sv-SE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sv-SE" b="1" i="1">
                        <a:solidFill>
                          <a:schemeClr val="tx1"/>
                        </a:solidFill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sv-SE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𝒑</m:t>
                        </m:r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𝑫</m:t>
                        </m:r>
                      </m:e>
                    </m:d>
                  </m:oMath>
                </a14:m>
                <a:endParaRPr lang="sv-SE" b="1" dirty="0">
                  <a:solidFill>
                    <a:schemeClr val="tx1"/>
                  </a:solidFill>
                  <a:ea typeface="Cambria Math"/>
                </a:endParaRPr>
              </a:p>
              <a:p>
                <a:pPr marL="457200" indent="-457200"/>
                <a:r>
                  <a:rPr lang="sv-SE" dirty="0" smtClean="0">
                    <a:solidFill>
                      <a:schemeClr val="tx1"/>
                    </a:solidFill>
                  </a:rPr>
                  <a:t>Steady</a:t>
                </a:r>
                <a:r>
                  <a:rPr lang="sv-SE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sv-SE" dirty="0">
                    <a:solidFill>
                      <a:schemeClr val="tx1"/>
                    </a:solidFill>
                  </a:rPr>
                  <a:t>simulations: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sv-SE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e>
                    </m:acc>
                    <m:r>
                      <a:rPr lang="sv-SE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sv-SE" b="1" i="1">
                        <a:solidFill>
                          <a:schemeClr val="tx1"/>
                        </a:solidFill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sv-SE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𝒑</m:t>
                        </m:r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𝑫</m:t>
                        </m:r>
                      </m:e>
                    </m:d>
                  </m:oMath>
                </a14:m>
                <a:endParaRPr lang="sv-SE" b="1" dirty="0">
                  <a:solidFill>
                    <a:schemeClr val="tx1"/>
                  </a:solidFill>
                </a:endParaRPr>
              </a:p>
              <a:p>
                <a:pPr marL="457200" indent="-457200"/>
                <a:r>
                  <a:rPr lang="sv-SE" dirty="0">
                    <a:solidFill>
                      <a:schemeClr val="tx1"/>
                    </a:solidFill>
                  </a:rPr>
                  <a:t>Investigation of specification of </a:t>
                </a:r>
                <a:r>
                  <a:rPr lang="sv-SE" b="1" dirty="0">
                    <a:solidFill>
                      <a:schemeClr val="tx1"/>
                    </a:solidFill>
                  </a:rPr>
                  <a:t>optimal choice </a:t>
                </a:r>
                <a:r>
                  <a:rPr lang="sv-SE" dirty="0">
                    <a:solidFill>
                      <a:schemeClr val="tx1"/>
                    </a:solidFill>
                  </a:rPr>
                  <a:t> for different </a:t>
                </a:r>
                <a:r>
                  <a:rPr lang="sv-SE" dirty="0" smtClean="0">
                    <a:solidFill>
                      <a:schemeClr val="tx1"/>
                    </a:solidFill>
                  </a:rPr>
                  <a:t>setups</a:t>
                </a:r>
              </a:p>
              <a:p>
                <a:pPr marL="0" indent="0">
                  <a:buNone/>
                </a:pPr>
                <a:endParaRPr lang="sv-SE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95536" y="2996952"/>
            <a:ext cx="7776864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endParaRPr lang="sv-SE" dirty="0" smtClean="0"/>
          </a:p>
          <a:p>
            <a:pPr marL="457200" indent="-457200"/>
            <a:endParaRPr lang="sv-SE" dirty="0" smtClean="0"/>
          </a:p>
          <a:p>
            <a:pPr marL="457200" indent="-457200"/>
            <a:endParaRPr lang="sv-SE" b="1" dirty="0" smtClean="0"/>
          </a:p>
          <a:p>
            <a:pPr marL="457200" indent="-457200"/>
            <a:endParaRPr lang="sv-SE" dirty="0" smtClean="0"/>
          </a:p>
          <a:p>
            <a:pPr marL="457200" indent="-457200"/>
            <a:endParaRPr lang="sv-SE" dirty="0" smtClean="0"/>
          </a:p>
          <a:p>
            <a:endParaRPr lang="sv-SE" dirty="0" smtClean="0"/>
          </a:p>
          <a:p>
            <a:pPr marL="457200" indent="-457200"/>
            <a:endParaRPr lang="sv-SE" dirty="0" smtClean="0"/>
          </a:p>
          <a:p>
            <a:pPr marL="457200" indent="-457200"/>
            <a:endParaRPr lang="sv-SE" dirty="0" smtClean="0"/>
          </a:p>
          <a:p>
            <a:pPr marL="457200" indent="-457200"/>
            <a:endParaRPr lang="sv-SE" dirty="0" smtClean="0"/>
          </a:p>
          <a:p>
            <a:pPr marL="457200" indent="-457200"/>
            <a:endParaRPr lang="sv-SE" dirty="0" smtClean="0"/>
          </a:p>
          <a:p>
            <a:pPr marL="457200" indent="-457200"/>
            <a:endParaRPr lang="sv-SE" dirty="0" smtClean="0"/>
          </a:p>
          <a:p>
            <a:pPr marL="457200" indent="-457200"/>
            <a:endParaRPr lang="sv-SE" dirty="0" smtClean="0"/>
          </a:p>
          <a:p>
            <a:pPr marL="457200" indent="-457200"/>
            <a:endParaRPr lang="sv-SE" dirty="0" smtClean="0"/>
          </a:p>
          <a:p>
            <a:pPr marL="457200" indent="-45720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88600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Fanno flow – example comparison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 DEC 2014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1514475"/>
            <a:ext cx="8353425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21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Fanno flow – example comparison</a:t>
            </a:r>
            <a:endParaRPr lang="sv-S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v-SE" dirty="0" smtClean="0">
                    <a:solidFill>
                      <a:schemeClr val="tx1"/>
                    </a:solidFill>
                  </a:rPr>
                  <a:t>1D-flow </a:t>
                </a:r>
                <a:r>
                  <a:rPr lang="sv-SE" dirty="0">
                    <a:solidFill>
                      <a:schemeClr val="tx1"/>
                    </a:solidFill>
                  </a:rPr>
                  <a:t>assumption </a:t>
                </a:r>
                <a:r>
                  <a:rPr lang="sv-SE" dirty="0" smtClean="0">
                    <a:solidFill>
                      <a:schemeClr val="tx1"/>
                    </a:solidFill>
                  </a:rPr>
                  <a:t>reasonable</a:t>
                </a:r>
              </a:p>
              <a:p>
                <a:pPr lvl="1"/>
                <a:r>
                  <a:rPr lang="sv-SE" dirty="0" smtClean="0">
                    <a:solidFill>
                      <a:schemeClr val="tx1"/>
                    </a:solidFill>
                  </a:rPr>
                  <a:t>Velocity profile assumed almost flat (except boundary zones)</a:t>
                </a:r>
              </a:p>
              <a:p>
                <a:r>
                  <a:rPr lang="sv-SE" dirty="0" smtClean="0">
                    <a:solidFill>
                      <a:schemeClr val="tx1"/>
                    </a:solidFill>
                  </a:rPr>
                  <a:t>Model error of 1.3% for mass flow rate,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sv-SE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e>
                    </m:acc>
                  </m:oMath>
                </a14:m>
                <a:endParaRPr lang="sv-SE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sv-SE" dirty="0" smtClean="0">
                    <a:solidFill>
                      <a:schemeClr val="tx1"/>
                    </a:solidFill>
                  </a:rPr>
                  <a:t>Internal error for model 0.2%</a:t>
                </a:r>
              </a:p>
              <a:p>
                <a:pPr lvl="1"/>
                <a:r>
                  <a:rPr lang="sv-SE" dirty="0" smtClean="0">
                    <a:solidFill>
                      <a:schemeClr val="tx1"/>
                    </a:solidFill>
                  </a:rPr>
                  <a:t>Comparable with assumptions</a:t>
                </a:r>
              </a:p>
              <a:p>
                <a:pPr marL="0" indent="0">
                  <a:buNone/>
                </a:pPr>
                <a:endParaRPr lang="sv-SE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13</a:t>
            </a:fld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 DEC 2014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139136" cy="1143000"/>
          </a:xfrm>
        </p:spPr>
        <p:txBody>
          <a:bodyPr/>
          <a:lstStyle/>
          <a:p>
            <a:r>
              <a:rPr lang="sv-SE" dirty="0" smtClean="0"/>
              <a:t>Problem formulation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Failure modes, such as vacuum loss in CDL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System protection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ODH - Oxygen Deficiency Hazard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Is venting from CDL to atmosphere viable option?</a:t>
            </a:r>
          </a:p>
          <a:p>
            <a:pPr marL="0" indent="0">
              <a:buNone/>
            </a:pPr>
            <a:r>
              <a:rPr lang="sv-SE" dirty="0" smtClean="0">
                <a:solidFill>
                  <a:schemeClr val="tx1"/>
                </a:solidFill>
              </a:rPr>
              <a:t>My part: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Numerical model to simulate relief pipes</a:t>
            </a: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Various geometries, worst case scenarios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032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32" y="2348880"/>
            <a:ext cx="8895727" cy="1387316"/>
            <a:chOff x="930852" y="4050691"/>
            <a:chExt cx="8895727" cy="1387316"/>
          </a:xfrm>
        </p:grpSpPr>
        <p:sp>
          <p:nvSpPr>
            <p:cNvPr id="196" name="Rectangle 195"/>
            <p:cNvSpPr/>
            <p:nvPr/>
          </p:nvSpPr>
          <p:spPr>
            <a:xfrm>
              <a:off x="3486628" y="4050691"/>
              <a:ext cx="367895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/>
                <a:t>Cryogenic Distribution </a:t>
              </a:r>
              <a:r>
                <a:rPr lang="en-US" sz="1400" dirty="0"/>
                <a:t>Line  (</a:t>
              </a:r>
              <a:r>
                <a:rPr lang="en-US" sz="1400" dirty="0" smtClean="0"/>
                <a:t>310 </a:t>
              </a:r>
              <a:r>
                <a:rPr lang="en-US" sz="1400" dirty="0"/>
                <a:t>m) </a:t>
              </a:r>
            </a:p>
            <a:p>
              <a:pPr algn="ctr"/>
              <a:r>
                <a:rPr lang="en-US" sz="1400" dirty="0" smtClean="0"/>
                <a:t>comprising 43 valve boxes </a:t>
              </a: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9031244" y="4770771"/>
              <a:ext cx="79533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err="1" smtClean="0"/>
                <a:t>Endbox</a:t>
              </a:r>
              <a:endParaRPr lang="en-US" sz="1400" dirty="0"/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2190484" y="4927883"/>
              <a:ext cx="6910175" cy="269844"/>
              <a:chOff x="1298961" y="3596688"/>
              <a:chExt cx="7398032" cy="292728"/>
            </a:xfrm>
          </p:grpSpPr>
          <p:sp>
            <p:nvSpPr>
              <p:cNvPr id="207" name="Rectangle 206"/>
              <p:cNvSpPr/>
              <p:nvPr/>
            </p:nvSpPr>
            <p:spPr>
              <a:xfrm>
                <a:off x="1298961" y="3632544"/>
                <a:ext cx="7323977" cy="7251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1416858" y="3612567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9" name="Straight Connector 208"/>
              <p:cNvCxnSpPr>
                <a:stCxn id="208" idx="4"/>
              </p:cNvCxnSpPr>
              <p:nvPr/>
            </p:nvCxnSpPr>
            <p:spPr>
              <a:xfrm flipH="1">
                <a:off x="1453628" y="3746974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0" name="Oval 209"/>
              <p:cNvSpPr/>
              <p:nvPr/>
            </p:nvSpPr>
            <p:spPr>
              <a:xfrm>
                <a:off x="1606028" y="3612567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1" name="Straight Connector 210"/>
              <p:cNvCxnSpPr>
                <a:stCxn id="210" idx="4"/>
              </p:cNvCxnSpPr>
              <p:nvPr/>
            </p:nvCxnSpPr>
            <p:spPr>
              <a:xfrm flipH="1">
                <a:off x="1642798" y="3746974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2" name="Oval 211"/>
              <p:cNvSpPr/>
              <p:nvPr/>
            </p:nvSpPr>
            <p:spPr>
              <a:xfrm>
                <a:off x="1796810" y="3612567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3" name="Straight Connector 212"/>
              <p:cNvCxnSpPr>
                <a:stCxn id="212" idx="4"/>
              </p:cNvCxnSpPr>
              <p:nvPr/>
            </p:nvCxnSpPr>
            <p:spPr>
              <a:xfrm flipH="1">
                <a:off x="1833580" y="3746974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4" name="Oval 213"/>
              <p:cNvSpPr/>
              <p:nvPr/>
            </p:nvSpPr>
            <p:spPr>
              <a:xfrm>
                <a:off x="1974610" y="3609408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5" name="Straight Connector 214"/>
              <p:cNvCxnSpPr>
                <a:stCxn id="214" idx="4"/>
              </p:cNvCxnSpPr>
              <p:nvPr/>
            </p:nvCxnSpPr>
            <p:spPr>
              <a:xfrm flipH="1">
                <a:off x="2011380" y="3743815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6" name="Oval 215"/>
              <p:cNvSpPr/>
              <p:nvPr/>
            </p:nvSpPr>
            <p:spPr>
              <a:xfrm>
                <a:off x="2171743" y="3608351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7" name="Straight Connector 216"/>
              <p:cNvCxnSpPr>
                <a:stCxn id="216" idx="4"/>
              </p:cNvCxnSpPr>
              <p:nvPr/>
            </p:nvCxnSpPr>
            <p:spPr>
              <a:xfrm flipH="1">
                <a:off x="2208513" y="3742758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8" name="Oval 217"/>
              <p:cNvSpPr/>
              <p:nvPr/>
            </p:nvSpPr>
            <p:spPr>
              <a:xfrm>
                <a:off x="2359178" y="3607274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9" name="Straight Connector 218"/>
              <p:cNvCxnSpPr>
                <a:stCxn id="218" idx="4"/>
              </p:cNvCxnSpPr>
              <p:nvPr/>
            </p:nvCxnSpPr>
            <p:spPr>
              <a:xfrm flipH="1">
                <a:off x="2395948" y="3741681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0" name="Oval 219"/>
              <p:cNvSpPr/>
              <p:nvPr/>
            </p:nvSpPr>
            <p:spPr>
              <a:xfrm>
                <a:off x="2549960" y="3607274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1" name="Straight Connector 220"/>
              <p:cNvCxnSpPr>
                <a:stCxn id="220" idx="4"/>
              </p:cNvCxnSpPr>
              <p:nvPr/>
            </p:nvCxnSpPr>
            <p:spPr>
              <a:xfrm flipH="1">
                <a:off x="2586730" y="3741681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2" name="Oval 221"/>
              <p:cNvSpPr/>
              <p:nvPr/>
            </p:nvSpPr>
            <p:spPr>
              <a:xfrm>
                <a:off x="2739130" y="3607274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3" name="Straight Connector 222"/>
              <p:cNvCxnSpPr>
                <a:stCxn id="222" idx="4"/>
              </p:cNvCxnSpPr>
              <p:nvPr/>
            </p:nvCxnSpPr>
            <p:spPr>
              <a:xfrm flipH="1">
                <a:off x="2775900" y="3741681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4" name="Oval 223"/>
              <p:cNvSpPr/>
              <p:nvPr/>
            </p:nvSpPr>
            <p:spPr>
              <a:xfrm>
                <a:off x="2929912" y="3607274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5" name="Straight Connector 224"/>
              <p:cNvCxnSpPr>
                <a:stCxn id="224" idx="4"/>
              </p:cNvCxnSpPr>
              <p:nvPr/>
            </p:nvCxnSpPr>
            <p:spPr>
              <a:xfrm flipH="1">
                <a:off x="2966682" y="3741681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6" name="Oval 225"/>
              <p:cNvSpPr/>
              <p:nvPr/>
            </p:nvSpPr>
            <p:spPr>
              <a:xfrm>
                <a:off x="3107712" y="3604115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7" name="Straight Connector 226"/>
              <p:cNvCxnSpPr>
                <a:stCxn id="226" idx="4"/>
              </p:cNvCxnSpPr>
              <p:nvPr/>
            </p:nvCxnSpPr>
            <p:spPr>
              <a:xfrm flipH="1">
                <a:off x="3144482" y="3738522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8" name="Oval 227"/>
              <p:cNvSpPr/>
              <p:nvPr/>
            </p:nvSpPr>
            <p:spPr>
              <a:xfrm>
                <a:off x="3304845" y="3603058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9" name="Straight Connector 228"/>
              <p:cNvCxnSpPr>
                <a:stCxn id="228" idx="4"/>
              </p:cNvCxnSpPr>
              <p:nvPr/>
            </p:nvCxnSpPr>
            <p:spPr>
              <a:xfrm flipH="1">
                <a:off x="3341615" y="3737465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0" name="Oval 229"/>
              <p:cNvSpPr/>
              <p:nvPr/>
            </p:nvSpPr>
            <p:spPr>
              <a:xfrm>
                <a:off x="3495082" y="3601981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1" name="Straight Connector 230"/>
              <p:cNvCxnSpPr>
                <a:stCxn id="230" idx="4"/>
              </p:cNvCxnSpPr>
              <p:nvPr/>
            </p:nvCxnSpPr>
            <p:spPr>
              <a:xfrm flipH="1">
                <a:off x="3531852" y="3736388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2" name="Oval 231"/>
              <p:cNvSpPr/>
              <p:nvPr/>
            </p:nvSpPr>
            <p:spPr>
              <a:xfrm>
                <a:off x="3685864" y="3601981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3" name="Straight Connector 232"/>
              <p:cNvCxnSpPr>
                <a:stCxn id="232" idx="4"/>
              </p:cNvCxnSpPr>
              <p:nvPr/>
            </p:nvCxnSpPr>
            <p:spPr>
              <a:xfrm flipH="1">
                <a:off x="3722634" y="3736388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4" name="Oval 233"/>
              <p:cNvSpPr/>
              <p:nvPr/>
            </p:nvSpPr>
            <p:spPr>
              <a:xfrm>
                <a:off x="3875034" y="3601981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5" name="Straight Connector 234"/>
              <p:cNvCxnSpPr>
                <a:stCxn id="234" idx="4"/>
              </p:cNvCxnSpPr>
              <p:nvPr/>
            </p:nvCxnSpPr>
            <p:spPr>
              <a:xfrm flipH="1">
                <a:off x="3911804" y="3736388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6" name="Oval 235"/>
              <p:cNvSpPr/>
              <p:nvPr/>
            </p:nvSpPr>
            <p:spPr>
              <a:xfrm>
                <a:off x="4065816" y="3601981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7" name="Straight Connector 236"/>
              <p:cNvCxnSpPr>
                <a:stCxn id="236" idx="4"/>
              </p:cNvCxnSpPr>
              <p:nvPr/>
            </p:nvCxnSpPr>
            <p:spPr>
              <a:xfrm flipH="1">
                <a:off x="4102586" y="3736388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Oval 237"/>
              <p:cNvSpPr/>
              <p:nvPr/>
            </p:nvSpPr>
            <p:spPr>
              <a:xfrm>
                <a:off x="4243616" y="3598822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9" name="Straight Connector 238"/>
              <p:cNvCxnSpPr>
                <a:stCxn id="238" idx="4"/>
              </p:cNvCxnSpPr>
              <p:nvPr/>
            </p:nvCxnSpPr>
            <p:spPr>
              <a:xfrm flipH="1">
                <a:off x="4280386" y="3733229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0" name="Oval 239"/>
              <p:cNvSpPr/>
              <p:nvPr/>
            </p:nvSpPr>
            <p:spPr>
              <a:xfrm>
                <a:off x="4440749" y="3597765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1" name="Straight Connector 240"/>
              <p:cNvCxnSpPr>
                <a:stCxn id="240" idx="4"/>
              </p:cNvCxnSpPr>
              <p:nvPr/>
            </p:nvCxnSpPr>
            <p:spPr>
              <a:xfrm flipH="1">
                <a:off x="4477519" y="3732172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2" name="Oval 241"/>
              <p:cNvSpPr/>
              <p:nvPr/>
            </p:nvSpPr>
            <p:spPr>
              <a:xfrm>
                <a:off x="4634977" y="3596688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3" name="Straight Connector 242"/>
              <p:cNvCxnSpPr>
                <a:stCxn id="242" idx="4"/>
              </p:cNvCxnSpPr>
              <p:nvPr/>
            </p:nvCxnSpPr>
            <p:spPr>
              <a:xfrm flipH="1">
                <a:off x="4671747" y="3731095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4" name="Oval 243"/>
              <p:cNvSpPr/>
              <p:nvPr/>
            </p:nvSpPr>
            <p:spPr>
              <a:xfrm>
                <a:off x="4825759" y="3596688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5" name="Straight Connector 244"/>
              <p:cNvCxnSpPr>
                <a:stCxn id="244" idx="4"/>
              </p:cNvCxnSpPr>
              <p:nvPr/>
            </p:nvCxnSpPr>
            <p:spPr>
              <a:xfrm flipH="1">
                <a:off x="4862529" y="3731095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6" name="Oval 245"/>
              <p:cNvSpPr/>
              <p:nvPr/>
            </p:nvSpPr>
            <p:spPr>
              <a:xfrm>
                <a:off x="5014929" y="3596688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7" name="Straight Connector 246"/>
              <p:cNvCxnSpPr>
                <a:stCxn id="246" idx="4"/>
              </p:cNvCxnSpPr>
              <p:nvPr/>
            </p:nvCxnSpPr>
            <p:spPr>
              <a:xfrm flipH="1">
                <a:off x="5051699" y="3731095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8" name="Oval 247"/>
              <p:cNvSpPr/>
              <p:nvPr/>
            </p:nvSpPr>
            <p:spPr>
              <a:xfrm>
                <a:off x="5205711" y="3596688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9" name="Straight Connector 248"/>
              <p:cNvCxnSpPr>
                <a:stCxn id="248" idx="4"/>
              </p:cNvCxnSpPr>
              <p:nvPr/>
            </p:nvCxnSpPr>
            <p:spPr>
              <a:xfrm flipH="1">
                <a:off x="5242481" y="3731095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0" name="Oval 249"/>
              <p:cNvSpPr/>
              <p:nvPr/>
            </p:nvSpPr>
            <p:spPr>
              <a:xfrm>
                <a:off x="5593344" y="3605172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1" name="Straight Connector 250"/>
              <p:cNvCxnSpPr>
                <a:stCxn id="250" idx="4"/>
              </p:cNvCxnSpPr>
              <p:nvPr/>
            </p:nvCxnSpPr>
            <p:spPr>
              <a:xfrm flipH="1">
                <a:off x="5630114" y="3739579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2" name="Oval 251"/>
              <p:cNvSpPr/>
              <p:nvPr/>
            </p:nvSpPr>
            <p:spPr>
              <a:xfrm>
                <a:off x="5783077" y="3608351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3" name="Straight Connector 252"/>
              <p:cNvCxnSpPr>
                <a:stCxn id="252" idx="4"/>
              </p:cNvCxnSpPr>
              <p:nvPr/>
            </p:nvCxnSpPr>
            <p:spPr>
              <a:xfrm flipH="1">
                <a:off x="5819847" y="3742758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4" name="Oval 253"/>
              <p:cNvSpPr/>
              <p:nvPr/>
            </p:nvSpPr>
            <p:spPr>
              <a:xfrm>
                <a:off x="5960877" y="3605192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5" name="Straight Connector 254"/>
              <p:cNvCxnSpPr>
                <a:stCxn id="254" idx="4"/>
              </p:cNvCxnSpPr>
              <p:nvPr/>
            </p:nvCxnSpPr>
            <p:spPr>
              <a:xfrm flipH="1">
                <a:off x="5997647" y="3739599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" name="Oval 255"/>
              <p:cNvSpPr/>
              <p:nvPr/>
            </p:nvSpPr>
            <p:spPr>
              <a:xfrm>
                <a:off x="6158010" y="3604135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7" name="Straight Connector 256"/>
              <p:cNvCxnSpPr>
                <a:stCxn id="256" idx="4"/>
              </p:cNvCxnSpPr>
              <p:nvPr/>
            </p:nvCxnSpPr>
            <p:spPr>
              <a:xfrm flipH="1">
                <a:off x="6194780" y="3738542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8" name="Oval 257"/>
              <p:cNvSpPr/>
              <p:nvPr/>
            </p:nvSpPr>
            <p:spPr>
              <a:xfrm>
                <a:off x="6352238" y="3603058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9" name="Straight Connector 258"/>
              <p:cNvCxnSpPr>
                <a:stCxn id="258" idx="4"/>
              </p:cNvCxnSpPr>
              <p:nvPr/>
            </p:nvCxnSpPr>
            <p:spPr>
              <a:xfrm flipH="1">
                <a:off x="6389008" y="3737465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0" name="Oval 259"/>
              <p:cNvSpPr/>
              <p:nvPr/>
            </p:nvSpPr>
            <p:spPr>
              <a:xfrm>
                <a:off x="6543020" y="3603058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1" name="Straight Connector 260"/>
              <p:cNvCxnSpPr>
                <a:stCxn id="260" idx="4"/>
              </p:cNvCxnSpPr>
              <p:nvPr/>
            </p:nvCxnSpPr>
            <p:spPr>
              <a:xfrm flipH="1">
                <a:off x="6579790" y="3737465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2" name="Oval 261"/>
              <p:cNvSpPr/>
              <p:nvPr/>
            </p:nvSpPr>
            <p:spPr>
              <a:xfrm>
                <a:off x="6732190" y="3603058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3" name="Straight Connector 262"/>
              <p:cNvCxnSpPr>
                <a:stCxn id="262" idx="4"/>
              </p:cNvCxnSpPr>
              <p:nvPr/>
            </p:nvCxnSpPr>
            <p:spPr>
              <a:xfrm flipH="1">
                <a:off x="6768960" y="3737465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4" name="Oval 263"/>
              <p:cNvSpPr/>
              <p:nvPr/>
            </p:nvSpPr>
            <p:spPr>
              <a:xfrm>
                <a:off x="6922972" y="3603058"/>
                <a:ext cx="76765" cy="13440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5" name="Straight Connector 264"/>
              <p:cNvCxnSpPr>
                <a:stCxn id="264" idx="4"/>
              </p:cNvCxnSpPr>
              <p:nvPr/>
            </p:nvCxnSpPr>
            <p:spPr>
              <a:xfrm flipH="1">
                <a:off x="6959742" y="3737465"/>
                <a:ext cx="1613" cy="1424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6" name="Group 265"/>
              <p:cNvGrpSpPr/>
              <p:nvPr/>
            </p:nvGrpSpPr>
            <p:grpSpPr>
              <a:xfrm>
                <a:off x="7094969" y="3596708"/>
                <a:ext cx="1438382" cy="287435"/>
                <a:chOff x="5656112" y="1909156"/>
                <a:chExt cx="2352564" cy="287435"/>
              </a:xfrm>
            </p:grpSpPr>
            <p:sp>
              <p:nvSpPr>
                <p:cNvPr id="268" name="Oval 267"/>
                <p:cNvSpPr/>
                <p:nvPr/>
              </p:nvSpPr>
              <p:spPr>
                <a:xfrm>
                  <a:off x="5656112" y="1919742"/>
                  <a:ext cx="76765" cy="13440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9" name="Straight Connector 268"/>
                <p:cNvCxnSpPr>
                  <a:stCxn id="268" idx="4"/>
                </p:cNvCxnSpPr>
                <p:nvPr/>
              </p:nvCxnSpPr>
              <p:spPr>
                <a:xfrm flipH="1">
                  <a:off x="5692882" y="2054149"/>
                  <a:ext cx="1613" cy="14244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0" name="Oval 269"/>
                <p:cNvSpPr/>
                <p:nvPr/>
              </p:nvSpPr>
              <p:spPr>
                <a:xfrm>
                  <a:off x="5833912" y="1916583"/>
                  <a:ext cx="76765" cy="13440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1" name="Straight Connector 270"/>
                <p:cNvCxnSpPr>
                  <a:stCxn id="270" idx="4"/>
                </p:cNvCxnSpPr>
                <p:nvPr/>
              </p:nvCxnSpPr>
              <p:spPr>
                <a:xfrm flipH="1">
                  <a:off x="5870682" y="2050990"/>
                  <a:ext cx="1613" cy="14244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2" name="Oval 271"/>
                <p:cNvSpPr/>
                <p:nvPr/>
              </p:nvSpPr>
              <p:spPr>
                <a:xfrm>
                  <a:off x="6031045" y="1915526"/>
                  <a:ext cx="76765" cy="13440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3" name="Straight Connector 272"/>
                <p:cNvCxnSpPr>
                  <a:stCxn id="272" idx="4"/>
                </p:cNvCxnSpPr>
                <p:nvPr/>
              </p:nvCxnSpPr>
              <p:spPr>
                <a:xfrm flipH="1">
                  <a:off x="6067815" y="2049933"/>
                  <a:ext cx="1613" cy="14244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4" name="Oval 273"/>
                <p:cNvSpPr/>
                <p:nvPr/>
              </p:nvSpPr>
              <p:spPr>
                <a:xfrm>
                  <a:off x="6221282" y="1914449"/>
                  <a:ext cx="76765" cy="13440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5" name="Straight Connector 274"/>
                <p:cNvCxnSpPr>
                  <a:stCxn id="274" idx="4"/>
                </p:cNvCxnSpPr>
                <p:nvPr/>
              </p:nvCxnSpPr>
              <p:spPr>
                <a:xfrm flipH="1">
                  <a:off x="6258052" y="2048856"/>
                  <a:ext cx="1613" cy="14244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6" name="Oval 275"/>
                <p:cNvSpPr/>
                <p:nvPr/>
              </p:nvSpPr>
              <p:spPr>
                <a:xfrm>
                  <a:off x="6412064" y="1914449"/>
                  <a:ext cx="76765" cy="13440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7" name="Straight Connector 276"/>
                <p:cNvCxnSpPr>
                  <a:stCxn id="276" idx="4"/>
                </p:cNvCxnSpPr>
                <p:nvPr/>
              </p:nvCxnSpPr>
              <p:spPr>
                <a:xfrm flipH="1">
                  <a:off x="6448834" y="2048856"/>
                  <a:ext cx="1613" cy="14244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8" name="Oval 277"/>
                <p:cNvSpPr/>
                <p:nvPr/>
              </p:nvSpPr>
              <p:spPr>
                <a:xfrm>
                  <a:off x="6601234" y="1914449"/>
                  <a:ext cx="76765" cy="13440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9" name="Straight Connector 278"/>
                <p:cNvCxnSpPr>
                  <a:stCxn id="278" idx="4"/>
                </p:cNvCxnSpPr>
                <p:nvPr/>
              </p:nvCxnSpPr>
              <p:spPr>
                <a:xfrm flipH="1">
                  <a:off x="6638004" y="2048856"/>
                  <a:ext cx="1613" cy="14244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0" name="Oval 279"/>
                <p:cNvSpPr/>
                <p:nvPr/>
              </p:nvSpPr>
              <p:spPr>
                <a:xfrm>
                  <a:off x="6792016" y="1914449"/>
                  <a:ext cx="76765" cy="13440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1" name="Straight Connector 280"/>
                <p:cNvCxnSpPr>
                  <a:stCxn id="280" idx="4"/>
                </p:cNvCxnSpPr>
                <p:nvPr/>
              </p:nvCxnSpPr>
              <p:spPr>
                <a:xfrm flipH="1">
                  <a:off x="6828786" y="2048856"/>
                  <a:ext cx="1613" cy="14244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2" name="Oval 281"/>
                <p:cNvSpPr/>
                <p:nvPr/>
              </p:nvSpPr>
              <p:spPr>
                <a:xfrm>
                  <a:off x="6969816" y="1911290"/>
                  <a:ext cx="76765" cy="13440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3" name="Straight Connector 282"/>
                <p:cNvCxnSpPr>
                  <a:stCxn id="282" idx="4"/>
                </p:cNvCxnSpPr>
                <p:nvPr/>
              </p:nvCxnSpPr>
              <p:spPr>
                <a:xfrm flipH="1">
                  <a:off x="7006586" y="2045697"/>
                  <a:ext cx="1613" cy="14244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4" name="Oval 283"/>
                <p:cNvSpPr/>
                <p:nvPr/>
              </p:nvSpPr>
              <p:spPr>
                <a:xfrm>
                  <a:off x="7166949" y="1910233"/>
                  <a:ext cx="76765" cy="13440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5" name="Straight Connector 284"/>
                <p:cNvCxnSpPr>
                  <a:stCxn id="284" idx="4"/>
                </p:cNvCxnSpPr>
                <p:nvPr/>
              </p:nvCxnSpPr>
              <p:spPr>
                <a:xfrm flipH="1">
                  <a:off x="7203719" y="2044640"/>
                  <a:ext cx="1613" cy="14244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6" name="Oval 285"/>
                <p:cNvSpPr/>
                <p:nvPr/>
              </p:nvSpPr>
              <p:spPr>
                <a:xfrm>
                  <a:off x="7361177" y="1909156"/>
                  <a:ext cx="76765" cy="13440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7" name="Straight Connector 286"/>
                <p:cNvCxnSpPr>
                  <a:stCxn id="286" idx="4"/>
                </p:cNvCxnSpPr>
                <p:nvPr/>
              </p:nvCxnSpPr>
              <p:spPr>
                <a:xfrm flipH="1">
                  <a:off x="7397947" y="2043563"/>
                  <a:ext cx="1613" cy="14244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8" name="Oval 287"/>
                <p:cNvSpPr/>
                <p:nvPr/>
              </p:nvSpPr>
              <p:spPr>
                <a:xfrm>
                  <a:off x="7551959" y="1909156"/>
                  <a:ext cx="76765" cy="13440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9" name="Straight Connector 288"/>
                <p:cNvCxnSpPr>
                  <a:stCxn id="288" idx="4"/>
                </p:cNvCxnSpPr>
                <p:nvPr/>
              </p:nvCxnSpPr>
              <p:spPr>
                <a:xfrm flipH="1">
                  <a:off x="7588729" y="2043563"/>
                  <a:ext cx="1613" cy="14244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0" name="Oval 289"/>
                <p:cNvSpPr/>
                <p:nvPr/>
              </p:nvSpPr>
              <p:spPr>
                <a:xfrm>
                  <a:off x="7741129" y="1909156"/>
                  <a:ext cx="76765" cy="13440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1" name="Straight Connector 290"/>
                <p:cNvCxnSpPr>
                  <a:stCxn id="290" idx="4"/>
                </p:cNvCxnSpPr>
                <p:nvPr/>
              </p:nvCxnSpPr>
              <p:spPr>
                <a:xfrm flipH="1">
                  <a:off x="7777899" y="2043563"/>
                  <a:ext cx="1613" cy="14244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2" name="Oval 291"/>
                <p:cNvSpPr/>
                <p:nvPr/>
              </p:nvSpPr>
              <p:spPr>
                <a:xfrm>
                  <a:off x="7931911" y="1909156"/>
                  <a:ext cx="76765" cy="13440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3" name="Straight Connector 292"/>
                <p:cNvCxnSpPr>
                  <a:stCxn id="292" idx="4"/>
                </p:cNvCxnSpPr>
                <p:nvPr/>
              </p:nvCxnSpPr>
              <p:spPr>
                <a:xfrm flipH="1">
                  <a:off x="7968681" y="2043563"/>
                  <a:ext cx="1613" cy="14244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7" name="Oval 266"/>
              <p:cNvSpPr/>
              <p:nvPr/>
            </p:nvSpPr>
            <p:spPr>
              <a:xfrm>
                <a:off x="8557013" y="3603059"/>
                <a:ext cx="139980" cy="129134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1" name="Group 200"/>
            <p:cNvGrpSpPr/>
            <p:nvPr/>
          </p:nvGrpSpPr>
          <p:grpSpPr>
            <a:xfrm>
              <a:off x="1167140" y="4050691"/>
              <a:ext cx="1119978" cy="913060"/>
              <a:chOff x="-57316" y="2645103"/>
              <a:chExt cx="1199048" cy="990493"/>
            </a:xfrm>
          </p:grpSpPr>
          <p:sp>
            <p:nvSpPr>
              <p:cNvPr id="205" name="Rectangle 204"/>
              <p:cNvSpPr/>
              <p:nvPr/>
            </p:nvSpPr>
            <p:spPr>
              <a:xfrm>
                <a:off x="-57316" y="2723218"/>
                <a:ext cx="1156376" cy="80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dirty="0" smtClean="0"/>
                  <a:t>Cryogenic </a:t>
                </a:r>
              </a:p>
              <a:p>
                <a:pPr algn="r"/>
                <a:r>
                  <a:rPr lang="en-US" sz="1400" dirty="0" smtClean="0"/>
                  <a:t>Transfer </a:t>
                </a:r>
              </a:p>
              <a:p>
                <a:pPr algn="r"/>
                <a:r>
                  <a:rPr lang="en-US" sz="1400" dirty="0" smtClean="0"/>
                  <a:t>Line (75 m)</a:t>
                </a:r>
                <a:endParaRPr lang="en-US" sz="1400" dirty="0"/>
              </a:p>
            </p:txBody>
          </p:sp>
          <p:sp>
            <p:nvSpPr>
              <p:cNvPr id="206" name="Rectangle 205"/>
              <p:cNvSpPr/>
              <p:nvPr/>
            </p:nvSpPr>
            <p:spPr>
              <a:xfrm rot="5400000">
                <a:off x="608478" y="3102343"/>
                <a:ext cx="990493" cy="76014"/>
              </a:xfrm>
              <a:prstGeom prst="rect">
                <a:avLst/>
              </a:prstGeom>
              <a:pattFill prst="dkHorz">
                <a:fgClr>
                  <a:srgbClr val="FF0000"/>
                </a:fgClr>
                <a:bgClr>
                  <a:prstClr val="white"/>
                </a:bgClr>
              </a:patt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3" name="Oval 202"/>
            <p:cNvSpPr/>
            <p:nvPr/>
          </p:nvSpPr>
          <p:spPr>
            <a:xfrm>
              <a:off x="6026338" y="4932781"/>
              <a:ext cx="71703" cy="12390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4" name="Straight Connector 203"/>
            <p:cNvCxnSpPr>
              <a:stCxn id="203" idx="4"/>
            </p:cNvCxnSpPr>
            <p:nvPr/>
          </p:nvCxnSpPr>
          <p:spPr>
            <a:xfrm flipH="1">
              <a:off x="6060683" y="5056681"/>
              <a:ext cx="1507" cy="13130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Oval 293"/>
            <p:cNvSpPr/>
            <p:nvPr/>
          </p:nvSpPr>
          <p:spPr>
            <a:xfrm>
              <a:off x="2204892" y="4930426"/>
              <a:ext cx="88467" cy="126097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930852" y="4914787"/>
              <a:ext cx="127748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400" dirty="0" smtClean="0"/>
                <a:t>Splitting </a:t>
              </a:r>
            </a:p>
            <a:p>
              <a:pPr algn="r"/>
              <a:r>
                <a:rPr lang="en-US" sz="1400" dirty="0" smtClean="0"/>
                <a:t>box</a:t>
              </a:r>
              <a:endParaRPr lang="en-US" sz="1400" dirty="0"/>
            </a:p>
          </p:txBody>
        </p:sp>
      </p:grpSp>
      <p:sp>
        <p:nvSpPr>
          <p:cNvPr id="296" name="Title 1"/>
          <p:cNvSpPr>
            <a:spLocks noGrp="1"/>
          </p:cNvSpPr>
          <p:nvPr>
            <p:ph type="title"/>
          </p:nvPr>
        </p:nvSpPr>
        <p:spPr>
          <a:xfrm>
            <a:off x="98199" y="66610"/>
            <a:ext cx="8949238" cy="1274158"/>
          </a:xfrm>
        </p:spPr>
        <p:txBody>
          <a:bodyPr>
            <a:normAutofit/>
          </a:bodyPr>
          <a:lstStyle/>
          <a:p>
            <a:r>
              <a:rPr lang="en-US" dirty="0" err="1">
                <a:cs typeface="Papyrus"/>
              </a:rPr>
              <a:t>Linac</a:t>
            </a:r>
            <a:r>
              <a:rPr lang="en-US" dirty="0">
                <a:cs typeface="Papyrus"/>
              </a:rPr>
              <a:t> CDS </a:t>
            </a:r>
            <a:r>
              <a:rPr lang="en-US" dirty="0" smtClean="0">
                <a:cs typeface="Papyrus"/>
              </a:rPr>
              <a:t>– </a:t>
            </a:r>
            <a:r>
              <a:rPr lang="en-US" dirty="0">
                <a:cs typeface="Papyrus"/>
              </a:rPr>
              <a:t>function and layouts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98361" y="1885074"/>
            <a:ext cx="7755930" cy="3003831"/>
            <a:chOff x="283129" y="1741058"/>
            <a:chExt cx="7755930" cy="3003831"/>
          </a:xfrm>
        </p:grpSpPr>
        <p:grpSp>
          <p:nvGrpSpPr>
            <p:cNvPr id="8" name="Group 7"/>
            <p:cNvGrpSpPr/>
            <p:nvPr/>
          </p:nvGrpSpPr>
          <p:grpSpPr>
            <a:xfrm>
              <a:off x="283129" y="1741058"/>
              <a:ext cx="7755930" cy="2633503"/>
              <a:chOff x="404087" y="2196495"/>
              <a:chExt cx="7755930" cy="2633503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1475656" y="4149080"/>
                <a:ext cx="3517608" cy="6809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 smtClean="0"/>
                  <a:t>21 High Beta </a:t>
                </a:r>
                <a:br>
                  <a:rPr lang="en-US" sz="1400" dirty="0" smtClean="0"/>
                </a:br>
                <a:r>
                  <a:rPr lang="en-US" sz="1400" dirty="0" err="1" smtClean="0"/>
                  <a:t>Cryomodules</a:t>
                </a:r>
                <a:r>
                  <a:rPr lang="en-US" sz="1400" dirty="0" smtClean="0"/>
                  <a:t> </a:t>
                </a:r>
                <a:br>
                  <a:rPr lang="en-US" sz="1400" dirty="0" smtClean="0"/>
                </a:br>
                <a:r>
                  <a:rPr lang="en-US" sz="1400" dirty="0" smtClean="0"/>
                  <a:t>(174 m)</a:t>
                </a:r>
                <a:endParaRPr lang="en-US" sz="1400" dirty="0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5343589" y="4149080"/>
                <a:ext cx="1219940" cy="6809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 smtClean="0"/>
                  <a:t>9 Medium </a:t>
                </a:r>
                <a:r>
                  <a:rPr lang="en-US" sz="1400" dirty="0"/>
                  <a:t>Beta </a:t>
                </a:r>
                <a:endParaRPr lang="en-US" sz="1400" dirty="0" smtClean="0"/>
              </a:p>
              <a:p>
                <a:pPr algn="ctr"/>
                <a:r>
                  <a:rPr lang="en-US" sz="1400" dirty="0" err="1" smtClean="0"/>
                  <a:t>Cryomodules</a:t>
                </a:r>
                <a:endParaRPr lang="en-US" sz="1400" dirty="0" smtClean="0"/>
              </a:p>
              <a:p>
                <a:pPr algn="ctr"/>
                <a:r>
                  <a:rPr lang="en-US" sz="1400" dirty="0" smtClean="0"/>
                  <a:t>(75 m)</a:t>
                </a:r>
                <a:endParaRPr lang="en-US" sz="1400" dirty="0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1449602" y="3806994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1627629" y="3807680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1806362" y="3807337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976175" y="3806824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2154908" y="3806481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2332935" y="3807166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2511667" y="3806824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689695" y="3806481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2868427" y="3806138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3038241" y="3805967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3216973" y="3805624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3395000" y="3806310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3573733" y="3805967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3743546" y="3805454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3922279" y="3805111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100306" y="3805797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4279039" y="3805454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457066" y="3805111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35798" y="3804768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814531" y="3804768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993263" y="3804425"/>
                <a:ext cx="151975" cy="28131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5348664" y="3808709"/>
                <a:ext cx="151975" cy="28131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5527397" y="3808366"/>
                <a:ext cx="151975" cy="28131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5705424" y="3809052"/>
                <a:ext cx="151975" cy="28131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5884157" y="3808709"/>
                <a:ext cx="151975" cy="28131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6062184" y="3808366"/>
                <a:ext cx="151975" cy="28131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6240916" y="3808023"/>
                <a:ext cx="151975" cy="28131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6419649" y="3808023"/>
                <a:ext cx="151975" cy="28131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6598382" y="3807680"/>
                <a:ext cx="151975" cy="28131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6876578" y="3810764"/>
                <a:ext cx="92966" cy="28131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6985913" y="3810421"/>
                <a:ext cx="92966" cy="28131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094815" y="3811107"/>
                <a:ext cx="92966" cy="28131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204150" y="3810764"/>
                <a:ext cx="92966" cy="28131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308029" y="3810251"/>
                <a:ext cx="92966" cy="28131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7417363" y="3809908"/>
                <a:ext cx="92966" cy="28131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7526266" y="3810594"/>
                <a:ext cx="92966" cy="28131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635600" y="3810251"/>
                <a:ext cx="92966" cy="28131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744504" y="3809908"/>
                <a:ext cx="92966" cy="28131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853838" y="3809565"/>
                <a:ext cx="92966" cy="28131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957716" y="3809394"/>
                <a:ext cx="92966" cy="28131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8067051" y="3809052"/>
                <a:ext cx="92966" cy="28131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6767244" y="3809052"/>
                <a:ext cx="92966" cy="28131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6907658" y="4149080"/>
                <a:ext cx="1070865" cy="6809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 smtClean="0"/>
                  <a:t>13 Spoke </a:t>
                </a:r>
              </a:p>
              <a:p>
                <a:pPr algn="ctr"/>
                <a:r>
                  <a:rPr lang="en-US" sz="1400" dirty="0" err="1" smtClean="0"/>
                  <a:t>Cryomodules</a:t>
                </a:r>
                <a:endParaRPr lang="en-US" sz="1400" dirty="0" smtClean="0"/>
              </a:p>
              <a:p>
                <a:pPr algn="ctr"/>
                <a:r>
                  <a:rPr lang="en-US" sz="1400" dirty="0" smtClean="0"/>
                  <a:t>(54 m)</a:t>
                </a:r>
                <a:endParaRPr lang="en-US" sz="1400" dirty="0"/>
              </a:p>
            </p:txBody>
          </p:sp>
          <p:sp>
            <p:nvSpPr>
              <p:cNvPr id="199" name="Rectangle 198"/>
              <p:cNvSpPr/>
              <p:nvPr/>
            </p:nvSpPr>
            <p:spPr>
              <a:xfrm rot="5400000">
                <a:off x="1248282" y="2247128"/>
                <a:ext cx="386864" cy="44592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04087" y="2196495"/>
                <a:ext cx="835906" cy="482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400" dirty="0" err="1" smtClean="0"/>
                  <a:t>Linac</a:t>
                </a:r>
                <a:endParaRPr lang="en-US" sz="1400" dirty="0" smtClean="0"/>
              </a:p>
              <a:p>
                <a:pPr algn="r"/>
                <a:r>
                  <a:rPr lang="en-US" sz="1400" dirty="0" err="1" smtClean="0"/>
                  <a:t>Cryoplant</a:t>
                </a:r>
                <a:endParaRPr lang="en-US" sz="1400" dirty="0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5172483" y="3807398"/>
                <a:ext cx="151975" cy="28131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6" name="Rectangle 305"/>
            <p:cNvSpPr/>
            <p:nvPr/>
          </p:nvSpPr>
          <p:spPr>
            <a:xfrm>
              <a:off x="3131840" y="4437112"/>
              <a:ext cx="43204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/>
                <a:t>Superconducting section of the </a:t>
              </a:r>
              <a:r>
                <a:rPr lang="en-US" sz="1400" dirty="0" err="1" smtClean="0"/>
                <a:t>Optimus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linac</a:t>
              </a:r>
              <a:r>
                <a:rPr lang="en-US" sz="1400" dirty="0" smtClean="0"/>
                <a:t> (303 m) </a:t>
              </a:r>
              <a:endParaRPr lang="en-US" sz="1400" dirty="0"/>
            </a:p>
          </p:txBody>
        </p:sp>
      </p:grpSp>
      <p:cxnSp>
        <p:nvCxnSpPr>
          <p:cNvPr id="30" name="Straight Connector 29"/>
          <p:cNvCxnSpPr/>
          <p:nvPr/>
        </p:nvCxnSpPr>
        <p:spPr>
          <a:xfrm flipH="1" flipV="1">
            <a:off x="1418880" y="3140968"/>
            <a:ext cx="6696744" cy="98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>
            <a:off x="1418880" y="2348880"/>
            <a:ext cx="0" cy="7920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/>
          <p:nvPr/>
        </p:nvCxnSpPr>
        <p:spPr>
          <a:xfrm flipV="1">
            <a:off x="3075064" y="2708920"/>
            <a:ext cx="288032" cy="576064"/>
          </a:xfrm>
          <a:prstGeom prst="line">
            <a:avLst/>
          </a:prstGeom>
          <a:ln w="6350" cmpd="sng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2" name="Rectangle 321"/>
          <p:cNvSpPr/>
          <p:nvPr/>
        </p:nvSpPr>
        <p:spPr>
          <a:xfrm>
            <a:off x="5364088" y="2852936"/>
            <a:ext cx="29523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Auxiliary process lines </a:t>
            </a:r>
            <a:endParaRPr lang="en-US" sz="1400" dirty="0"/>
          </a:p>
        </p:txBody>
      </p:sp>
      <p:sp>
        <p:nvSpPr>
          <p:cNvPr id="330" name="TextBox 329"/>
          <p:cNvSpPr txBox="1"/>
          <p:nvPr/>
        </p:nvSpPr>
        <p:spPr>
          <a:xfrm>
            <a:off x="899592" y="1484784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3366FF"/>
                </a:solidFill>
              </a:rPr>
              <a:t>Linac</a:t>
            </a:r>
            <a:r>
              <a:rPr lang="en-US" sz="2000" b="1" dirty="0" smtClean="0">
                <a:solidFill>
                  <a:srgbClr val="3366FF"/>
                </a:solidFill>
              </a:rPr>
              <a:t> Cryogenic System</a:t>
            </a:r>
          </a:p>
        </p:txBody>
      </p:sp>
      <p:sp>
        <p:nvSpPr>
          <p:cNvPr id="331" name="TextBox 330"/>
          <p:cNvSpPr txBox="1"/>
          <p:nvPr/>
        </p:nvSpPr>
        <p:spPr>
          <a:xfrm>
            <a:off x="2339752" y="198884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66FF"/>
                </a:solidFill>
              </a:rPr>
              <a:t>Layout</a:t>
            </a:r>
          </a:p>
        </p:txBody>
      </p:sp>
    </p:spTree>
    <p:extLst>
      <p:ext uri="{BB962C8B-B14F-4D97-AF65-F5344CB8AC3E}">
        <p14:creationId xmlns:p14="http://schemas.microsoft.com/office/powerpoint/2010/main" val="202461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139136" cy="1143000"/>
          </a:xfrm>
        </p:spPr>
        <p:txBody>
          <a:bodyPr/>
          <a:lstStyle/>
          <a:p>
            <a:r>
              <a:rPr lang="sv-SE" dirty="0" smtClean="0"/>
              <a:t>Problem formulation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Problem setup </a:t>
            </a: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Relief system of valves and burst disk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Main focus on the joint vent line for mechanisms</a:t>
            </a: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Back pressures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Steady-state vs. Transient models</a:t>
            </a: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How well do worst cases correspond?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Heat transfer modeling</a:t>
            </a: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Bare pipe, frosting and air condensation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484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-1147"/>
            <a:ext cx="7344817" cy="1413924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Papyrus"/>
              </a:rPr>
              <a:t>End box – 3D model isometric view</a:t>
            </a:r>
            <a:endParaRPr lang="en-US" dirty="0">
              <a:cs typeface="Papyrus"/>
            </a:endParaRPr>
          </a:p>
        </p:txBody>
      </p:sp>
      <p:pic>
        <p:nvPicPr>
          <p:cNvPr id="2" name="Picture 1" descr="Picture_1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2" t="1827" r="-1" b="54509"/>
          <a:stretch/>
        </p:blipFill>
        <p:spPr>
          <a:xfrm rot="21438311">
            <a:off x="190177" y="1607796"/>
            <a:ext cx="3995936" cy="4979383"/>
          </a:xfrm>
          <a:prstGeom prst="rect">
            <a:avLst/>
          </a:prstGeom>
        </p:spPr>
      </p:pic>
      <p:pic>
        <p:nvPicPr>
          <p:cNvPr id="16" name="Picture 15" descr="Picture_8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53" r="22607"/>
          <a:stretch/>
        </p:blipFill>
        <p:spPr>
          <a:xfrm>
            <a:off x="5148064" y="1556792"/>
            <a:ext cx="3916947" cy="504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-1147"/>
            <a:ext cx="7344817" cy="1413924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Papyrus"/>
              </a:rPr>
              <a:t>End box in the ESS linac tunnel</a:t>
            </a:r>
            <a:endParaRPr lang="en-US" dirty="0">
              <a:cs typeface="Papyrus"/>
            </a:endParaRPr>
          </a:p>
        </p:txBody>
      </p:sp>
      <p:pic>
        <p:nvPicPr>
          <p:cNvPr id="4" name="Picture 3" descr="DTL_3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43" r="14282" b="2047"/>
          <a:stretch/>
        </p:blipFill>
        <p:spPr>
          <a:xfrm>
            <a:off x="899592" y="1484784"/>
            <a:ext cx="7416824" cy="525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05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139136" cy="1143000"/>
          </a:xfrm>
        </p:spPr>
        <p:txBody>
          <a:bodyPr/>
          <a:lstStyle/>
          <a:p>
            <a:r>
              <a:rPr lang="sv-SE" dirty="0" smtClean="0"/>
              <a:t>Methods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Main modelling software</a:t>
            </a:r>
            <a:endParaRPr lang="sv-SE" dirty="0">
              <a:solidFill>
                <a:schemeClr val="tx1"/>
              </a:solidFill>
            </a:endParaRP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ANSYS Fluent (first ANSYS CFX, OpenFoam considered)</a:t>
            </a:r>
          </a:p>
          <a:p>
            <a:pPr lvl="2"/>
            <a:r>
              <a:rPr lang="sv-SE" dirty="0" smtClean="0">
                <a:solidFill>
                  <a:schemeClr val="tx1"/>
                </a:solidFill>
              </a:rPr>
              <a:t>CAD, Mesh, Pre-processing, Solver, Post-processing</a:t>
            </a:r>
          </a:p>
          <a:p>
            <a:pPr lvl="2"/>
            <a:r>
              <a:rPr lang="sv-SE" dirty="0" smtClean="0">
                <a:solidFill>
                  <a:schemeClr val="tx1"/>
                </a:solidFill>
              </a:rPr>
              <a:t>Good 2D (axisymmetric) modelling</a:t>
            </a:r>
          </a:p>
          <a:p>
            <a:pPr lvl="2"/>
            <a:r>
              <a:rPr lang="sv-SE" dirty="0" smtClean="0">
                <a:solidFill>
                  <a:schemeClr val="tx1"/>
                </a:solidFill>
              </a:rPr>
              <a:t>C-scripts for ”User Defined Functions”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Hepak – reference data software</a:t>
            </a: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Thermodynamic properties of He</a:t>
            </a: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Similar sources for stainless steel and comparable gases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Matlab</a:t>
            </a: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Analytical approximations for verification</a:t>
            </a: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Fanno flow, Rayleigh flow and combination</a:t>
            </a:r>
          </a:p>
          <a:p>
            <a:endParaRPr lang="sv-SE" i="1" dirty="0" smtClean="0"/>
          </a:p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139136" cy="1143000"/>
          </a:xfrm>
        </p:spPr>
        <p:txBody>
          <a:bodyPr/>
          <a:lstStyle/>
          <a:p>
            <a:r>
              <a:rPr lang="sv-SE" dirty="0" smtClean="0"/>
              <a:t>Methods – Meshing axisymmetric 2D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1516711"/>
            <a:ext cx="6552728" cy="4923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1520" y="3793606"/>
            <a:ext cx="697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Inlet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90061" y="6082088"/>
            <a:ext cx="115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Centreline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63381" y="1588150"/>
            <a:ext cx="154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 smtClean="0"/>
              <a:t>Tri-dominant</a:t>
            </a:r>
            <a:endParaRPr lang="sv-SE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44308" y="3793606"/>
            <a:ext cx="1799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 smtClean="0"/>
              <a:t>Quad-dominant</a:t>
            </a:r>
            <a:endParaRPr lang="sv-SE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47830" y="195748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 smtClean="0"/>
              <a:t>Inflation</a:t>
            </a:r>
            <a:endParaRPr lang="sv-SE" b="1" i="1" dirty="0"/>
          </a:p>
        </p:txBody>
      </p:sp>
    </p:spTree>
    <p:extLst>
      <p:ext uri="{BB962C8B-B14F-4D97-AF65-F5344CB8AC3E}">
        <p14:creationId xmlns:p14="http://schemas.microsoft.com/office/powerpoint/2010/main" val="26388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139136" cy="1143000"/>
          </a:xfrm>
        </p:spPr>
        <p:txBody>
          <a:bodyPr/>
          <a:lstStyle/>
          <a:p>
            <a:r>
              <a:rPr lang="sv-SE" dirty="0" smtClean="0"/>
              <a:t>Methods – Pre-processing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 smtClean="0">
                <a:solidFill>
                  <a:schemeClr val="tx1"/>
                </a:solidFill>
              </a:rPr>
              <a:t>Turbulence: available alternatives</a:t>
            </a:r>
          </a:p>
          <a:p>
            <a:pPr lvl="1"/>
            <a:r>
              <a:rPr lang="sv-SE" sz="1800" dirty="0" smtClean="0">
                <a:solidFill>
                  <a:schemeClr val="tx1"/>
                </a:solidFill>
              </a:rPr>
              <a:t>k-</a:t>
            </a:r>
            <a:r>
              <a:rPr lang="el-GR" sz="1800" dirty="0" smtClean="0">
                <a:solidFill>
                  <a:schemeClr val="tx1"/>
                </a:solidFill>
              </a:rPr>
              <a:t>ω</a:t>
            </a:r>
            <a:r>
              <a:rPr lang="sv-SE" sz="1800" dirty="0" smtClean="0">
                <a:solidFill>
                  <a:schemeClr val="tx1"/>
                </a:solidFill>
              </a:rPr>
              <a:t> (SST/Standard)  </a:t>
            </a:r>
            <a:r>
              <a:rPr lang="sv-SE" sz="1800" dirty="0" smtClean="0">
                <a:solidFill>
                  <a:srgbClr val="00B0F0"/>
                </a:solidFill>
              </a:rPr>
              <a:t>(Best results for Fanno flow)</a:t>
            </a:r>
          </a:p>
          <a:p>
            <a:pPr lvl="1"/>
            <a:r>
              <a:rPr lang="sv-SE" sz="1800" dirty="0" smtClean="0">
                <a:solidFill>
                  <a:schemeClr val="tx1"/>
                </a:solidFill>
              </a:rPr>
              <a:t>k-</a:t>
            </a:r>
            <a:r>
              <a:rPr lang="el-GR" sz="1800" dirty="0" smtClean="0">
                <a:solidFill>
                  <a:schemeClr val="tx1"/>
                </a:solidFill>
              </a:rPr>
              <a:t>ε</a:t>
            </a:r>
            <a:r>
              <a:rPr lang="sv-SE" sz="1800" dirty="0">
                <a:solidFill>
                  <a:schemeClr val="tx1"/>
                </a:solidFill>
              </a:rPr>
              <a:t> </a:t>
            </a:r>
            <a:r>
              <a:rPr lang="sv-SE" sz="1800" dirty="0" smtClean="0">
                <a:solidFill>
                  <a:schemeClr val="tx1"/>
                </a:solidFill>
              </a:rPr>
              <a:t>(Realizable)</a:t>
            </a:r>
          </a:p>
          <a:p>
            <a:pPr lvl="1"/>
            <a:r>
              <a:rPr lang="sv-SE" sz="1800" dirty="0" smtClean="0">
                <a:solidFill>
                  <a:schemeClr val="tx1"/>
                </a:solidFill>
              </a:rPr>
              <a:t>Reynolds stress tensor (</a:t>
            </a:r>
            <a:r>
              <a:rPr lang="sv-SE" sz="1800" dirty="0">
                <a:solidFill>
                  <a:schemeClr val="tx1"/>
                </a:solidFill>
              </a:rPr>
              <a:t>k-</a:t>
            </a:r>
            <a:r>
              <a:rPr lang="el-GR" sz="1800" dirty="0" smtClean="0">
                <a:solidFill>
                  <a:schemeClr val="tx1"/>
                </a:solidFill>
              </a:rPr>
              <a:t>ε</a:t>
            </a:r>
            <a:r>
              <a:rPr lang="sv-SE" sz="18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sv-SE" sz="1800" dirty="0" smtClean="0">
                <a:solidFill>
                  <a:schemeClr val="tx1"/>
                </a:solidFill>
              </a:rPr>
              <a:t>Transition SST (k-</a:t>
            </a:r>
            <a:r>
              <a:rPr lang="el-GR" sz="1800" dirty="0" smtClean="0">
                <a:solidFill>
                  <a:schemeClr val="tx1"/>
                </a:solidFill>
              </a:rPr>
              <a:t>ω</a:t>
            </a:r>
            <a:r>
              <a:rPr lang="sv-SE" sz="1800" dirty="0" smtClean="0">
                <a:solidFill>
                  <a:schemeClr val="tx1"/>
                </a:solidFill>
              </a:rPr>
              <a:t>)</a:t>
            </a:r>
          </a:p>
          <a:p>
            <a:r>
              <a:rPr lang="sv-SE" sz="1800" dirty="0" smtClean="0">
                <a:solidFill>
                  <a:schemeClr val="tx1"/>
                </a:solidFill>
              </a:rPr>
              <a:t>Heat transfer : (Forced convection dominant – Dittus-Bölter eq)</a:t>
            </a:r>
            <a:endParaRPr lang="sv-SE" dirty="0" smtClean="0">
              <a:solidFill>
                <a:schemeClr val="tx1"/>
              </a:solidFill>
            </a:endParaRPr>
          </a:p>
          <a:p>
            <a:pPr lvl="1"/>
            <a:endParaRPr lang="sv-SE" dirty="0" smtClean="0"/>
          </a:p>
          <a:p>
            <a:pPr lvl="1"/>
            <a:endParaRPr lang="sv-SE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645024"/>
            <a:ext cx="5904656" cy="268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928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 template.potx</Template>
  <TotalTime>32642</TotalTime>
  <Words>533</Words>
  <Application>Microsoft Office PowerPoint</Application>
  <PresentationFormat>On-screen Show (4:3)</PresentationFormat>
  <Paragraphs>142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ESS Core Powerpoint template</vt:lpstr>
      <vt:lpstr>Numerical modelling of cold helium safety discharges from the cryogenic distribution line</vt:lpstr>
      <vt:lpstr>Problem formulation</vt:lpstr>
      <vt:lpstr>Linac CDS – function and layouts</vt:lpstr>
      <vt:lpstr>Problem formulation</vt:lpstr>
      <vt:lpstr>End box – 3D model isometric view</vt:lpstr>
      <vt:lpstr>End box in the ESS linac tunnel</vt:lpstr>
      <vt:lpstr>Methods</vt:lpstr>
      <vt:lpstr>Methods – Meshing axisymmetric 2D</vt:lpstr>
      <vt:lpstr>Methods – Pre-processing</vt:lpstr>
      <vt:lpstr>Post processing - verification cases</vt:lpstr>
      <vt:lpstr>Desired results</vt:lpstr>
      <vt:lpstr>Fanno flow – example comparison</vt:lpstr>
      <vt:lpstr>Fanno flow – example comparison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Jonathan Persson</cp:lastModifiedBy>
  <cp:revision>32</cp:revision>
  <dcterms:created xsi:type="dcterms:W3CDTF">2013-10-29T16:05:10Z</dcterms:created>
  <dcterms:modified xsi:type="dcterms:W3CDTF">2014-12-10T13:47:36Z</dcterms:modified>
</cp:coreProperties>
</file>