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66" r:id="rId4"/>
    <p:sldId id="257" r:id="rId5"/>
    <p:sldId id="258" r:id="rId6"/>
    <p:sldId id="269" r:id="rId7"/>
    <p:sldId id="271" r:id="rId8"/>
    <p:sldId id="270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6" autoAdjust="0"/>
  </p:normalViewPr>
  <p:slideViewPr>
    <p:cSldViewPr>
      <p:cViewPr>
        <p:scale>
          <a:sx n="100" d="100"/>
          <a:sy n="100" d="100"/>
        </p:scale>
        <p:origin x="-1288" y="-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12/10/14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12/10/14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12/10/14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12/10/14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12/10/14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12/10/14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sv-SE" sz="8000" dirty="0" smtClean="0"/>
              <a:t>LEGAL WORK</a:t>
            </a:r>
            <a:br>
              <a:rPr lang="sv-SE" sz="8000" dirty="0" smtClean="0"/>
            </a:br>
            <a:r>
              <a:rPr lang="sv-SE" sz="8000" dirty="0" smtClean="0"/>
              <a:t>@</a:t>
            </a:r>
            <a:br>
              <a:rPr lang="sv-SE" sz="8000" dirty="0" smtClean="0"/>
            </a:br>
            <a:r>
              <a:rPr lang="sv-SE" sz="8000" dirty="0" smtClean="0"/>
              <a:t>ESS</a:t>
            </a:r>
            <a:endParaRPr lang="sv-SE" sz="8000" dirty="0"/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8186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AD &amp; ICS </a:t>
            </a:r>
            <a:r>
              <a:rPr lang="sv-SE" sz="1400" dirty="0" smtClean="0">
                <a:solidFill>
                  <a:srgbClr val="FFFFFF"/>
                </a:solidFill>
              </a:rPr>
              <a:t>Retreat</a:t>
            </a: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11 December 2014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Been in place since 2012</a:t>
            </a:r>
          </a:p>
          <a:p>
            <a:pPr>
              <a:lnSpc>
                <a:spcPct val="13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Ohad</a:t>
            </a:r>
            <a:r>
              <a:rPr lang="en-US" dirty="0" smtClean="0">
                <a:solidFill>
                  <a:srgbClr val="000000"/>
                </a:solidFill>
              </a:rPr>
              <a:t> Graber-</a:t>
            </a:r>
            <a:r>
              <a:rPr lang="en-US" dirty="0" err="1" smtClean="0">
                <a:solidFill>
                  <a:srgbClr val="000000"/>
                </a:solidFill>
              </a:rPr>
              <a:t>Soudry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recruited to build division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Currently 6 members in the team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Panel of external legal advisors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691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team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Rounded Rectangle 10"/>
          <p:cNvSpPr>
            <a:spLocks noGrp="1"/>
          </p:cNvSpPr>
          <p:nvPr>
            <p:ph idx="1"/>
          </p:nvPr>
        </p:nvSpPr>
        <p:spPr>
          <a:xfrm>
            <a:off x="3779912" y="1628800"/>
            <a:ext cx="2592288" cy="1036711"/>
          </a:xfrm>
          <a:custGeom>
            <a:avLst/>
            <a:gdLst>
              <a:gd name="connsiteX0" fmla="*/ 0 w 1874380"/>
              <a:gd name="connsiteY0" fmla="*/ 141678 h 850050"/>
              <a:gd name="connsiteX1" fmla="*/ 141678 w 1874380"/>
              <a:gd name="connsiteY1" fmla="*/ 0 h 850050"/>
              <a:gd name="connsiteX2" fmla="*/ 1732702 w 1874380"/>
              <a:gd name="connsiteY2" fmla="*/ 0 h 850050"/>
              <a:gd name="connsiteX3" fmla="*/ 1874380 w 1874380"/>
              <a:gd name="connsiteY3" fmla="*/ 141678 h 850050"/>
              <a:gd name="connsiteX4" fmla="*/ 1874380 w 1874380"/>
              <a:gd name="connsiteY4" fmla="*/ 708372 h 850050"/>
              <a:gd name="connsiteX5" fmla="*/ 1732702 w 1874380"/>
              <a:gd name="connsiteY5" fmla="*/ 850050 h 850050"/>
              <a:gd name="connsiteX6" fmla="*/ 141678 w 1874380"/>
              <a:gd name="connsiteY6" fmla="*/ 850050 h 850050"/>
              <a:gd name="connsiteX7" fmla="*/ 0 w 1874380"/>
              <a:gd name="connsiteY7" fmla="*/ 708372 h 850050"/>
              <a:gd name="connsiteX8" fmla="*/ 0 w 1874380"/>
              <a:gd name="connsiteY8" fmla="*/ 141678 h 850050"/>
              <a:gd name="connsiteX0" fmla="*/ 0 w 1874380"/>
              <a:gd name="connsiteY0" fmla="*/ 141678 h 850050"/>
              <a:gd name="connsiteX1" fmla="*/ 141678 w 1874380"/>
              <a:gd name="connsiteY1" fmla="*/ 0 h 850050"/>
              <a:gd name="connsiteX2" fmla="*/ 1732702 w 1874380"/>
              <a:gd name="connsiteY2" fmla="*/ 0 h 850050"/>
              <a:gd name="connsiteX3" fmla="*/ 1874380 w 1874380"/>
              <a:gd name="connsiteY3" fmla="*/ 141678 h 850050"/>
              <a:gd name="connsiteX4" fmla="*/ 1874380 w 1874380"/>
              <a:gd name="connsiteY4" fmla="*/ 708372 h 850050"/>
              <a:gd name="connsiteX5" fmla="*/ 1732702 w 1874380"/>
              <a:gd name="connsiteY5" fmla="*/ 850050 h 850050"/>
              <a:gd name="connsiteX6" fmla="*/ 141678 w 1874380"/>
              <a:gd name="connsiteY6" fmla="*/ 850050 h 850050"/>
              <a:gd name="connsiteX7" fmla="*/ 0 w 1874380"/>
              <a:gd name="connsiteY7" fmla="*/ 708372 h 850050"/>
              <a:gd name="connsiteX8" fmla="*/ 0 w 1874380"/>
              <a:gd name="connsiteY8" fmla="*/ 141678 h 85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4380" h="850050">
                <a:moveTo>
                  <a:pt x="0" y="141678"/>
                </a:moveTo>
                <a:cubicBezTo>
                  <a:pt x="0" y="63431"/>
                  <a:pt x="63431" y="0"/>
                  <a:pt x="141678" y="0"/>
                </a:cubicBezTo>
                <a:lnTo>
                  <a:pt x="1732702" y="0"/>
                </a:lnTo>
                <a:cubicBezTo>
                  <a:pt x="1810949" y="0"/>
                  <a:pt x="1836280" y="25331"/>
                  <a:pt x="1874380" y="141678"/>
                </a:cubicBezTo>
                <a:lnTo>
                  <a:pt x="1874380" y="708372"/>
                </a:lnTo>
                <a:cubicBezTo>
                  <a:pt x="1874380" y="786619"/>
                  <a:pt x="1810949" y="850050"/>
                  <a:pt x="1732702" y="850050"/>
                </a:cubicBezTo>
                <a:lnTo>
                  <a:pt x="141678" y="850050"/>
                </a:lnTo>
                <a:cubicBezTo>
                  <a:pt x="63431" y="850050"/>
                  <a:pt x="0" y="786619"/>
                  <a:pt x="0" y="708372"/>
                </a:cubicBezTo>
                <a:lnTo>
                  <a:pt x="0" y="14167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73000">
                <a:srgbClr val="EDF5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Ohad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Graber-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Soudry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Head of Legal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2690" y="29394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7" name="Elbow Connector 6"/>
          <p:cNvCxnSpPr/>
          <p:nvPr/>
        </p:nvCxnSpPr>
        <p:spPr>
          <a:xfrm rot="10800000" flipV="1">
            <a:off x="3347864" y="2708920"/>
            <a:ext cx="1272816" cy="753567"/>
          </a:xfrm>
          <a:prstGeom prst="bentConnector3">
            <a:avLst>
              <a:gd name="adj1" fmla="val -72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44008" y="3429000"/>
            <a:ext cx="1152128" cy="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55390" y="35699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03648" y="2996952"/>
            <a:ext cx="1930400" cy="7535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3000">
                <a:srgbClr val="EDF5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Inglis Persson</a:t>
            </a:r>
          </a:p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Legal Administrator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96136" y="2996952"/>
            <a:ext cx="1930400" cy="7535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3000">
                <a:srgbClr val="EDF5FF"/>
              </a:gs>
            </a:gsLst>
          </a:gra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Elna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Jönsson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Legal Officer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</a:p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(IP &amp; Innovation)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2933" y="44846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7" name="Elbow Connector 16"/>
          <p:cNvCxnSpPr/>
          <p:nvPr/>
        </p:nvCxnSpPr>
        <p:spPr>
          <a:xfrm>
            <a:off x="3478064" y="4005064"/>
            <a:ext cx="3259668" cy="50798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07597" y="40584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06116" y="42271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644008" y="4005064"/>
            <a:ext cx="0" cy="5164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83768" y="4005064"/>
            <a:ext cx="0" cy="5079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77368" y="47155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475656" y="4509120"/>
            <a:ext cx="2019999" cy="7535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3000">
                <a:srgbClr val="EDF5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Fredrik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Livendahl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Legal Officer</a:t>
            </a:r>
          </a:p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(Commercial &amp; IT)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4452" y="47866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635896" y="4509120"/>
            <a:ext cx="1930400" cy="7535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3000">
                <a:srgbClr val="EDF5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Johan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Långberg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Legal Officer</a:t>
            </a:r>
          </a:p>
          <a:p>
            <a:pPr algn="ctr"/>
            <a:r>
              <a:rPr lang="en-US" sz="1300" i="1" dirty="0" smtClean="0">
                <a:solidFill>
                  <a:schemeClr val="bg1">
                    <a:lumMod val="50000"/>
                  </a:schemeClr>
                </a:solidFill>
              </a:rPr>
              <a:t>(Contract administration)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82320" y="4509120"/>
            <a:ext cx="1930400" cy="7535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3000">
                <a:srgbClr val="EDF5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Karin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Börjesson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Legal Officer</a:t>
            </a:r>
          </a:p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(Tax)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96136" y="3789040"/>
            <a:ext cx="2076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/>
              <a:t>*Mondays, Tuesdays and Thursdays</a:t>
            </a:r>
            <a:endParaRPr lang="en-US" sz="900" i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64904"/>
            <a:ext cx="1184558" cy="12403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482" y="1556792"/>
            <a:ext cx="1383670" cy="115212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140" y="2564904"/>
            <a:ext cx="1090453" cy="123111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384" y="5373216"/>
            <a:ext cx="1057300" cy="1268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4128" y="5373216"/>
            <a:ext cx="947440" cy="1296144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2483768" y="4005064"/>
            <a:ext cx="10081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44008" y="3429000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F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373216"/>
            <a:ext cx="1265436" cy="126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1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Responsibilities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v-SE" sz="1800" dirty="0" smtClean="0"/>
          </a:p>
          <a:p>
            <a:r>
              <a:rPr lang="en-GB" sz="3600" dirty="0" smtClean="0">
                <a:solidFill>
                  <a:schemeClr val="tx1"/>
                </a:solidFill>
              </a:rPr>
              <a:t>As the Administration Directorate a </a:t>
            </a:r>
            <a:r>
              <a:rPr lang="en-GB" sz="3600" b="1" dirty="0" smtClean="0">
                <a:solidFill>
                  <a:schemeClr val="tx1"/>
                </a:solidFill>
              </a:rPr>
              <a:t>support </a:t>
            </a:r>
            <a:r>
              <a:rPr lang="en-GB" sz="3600" b="1" dirty="0">
                <a:solidFill>
                  <a:schemeClr val="tx1"/>
                </a:solidFill>
              </a:rPr>
              <a:t>function</a:t>
            </a:r>
          </a:p>
          <a:p>
            <a:pPr marL="0" indent="0">
              <a:buNone/>
            </a:pPr>
            <a:endParaRPr lang="en-GB" sz="3600" dirty="0" smtClean="0">
              <a:solidFill>
                <a:schemeClr val="tx1"/>
              </a:solidFill>
            </a:endParaRPr>
          </a:p>
          <a:p>
            <a:r>
              <a:rPr lang="en-GB" sz="3600" dirty="0" smtClean="0">
                <a:solidFill>
                  <a:schemeClr val="tx1"/>
                </a:solidFill>
              </a:rPr>
              <a:t>Support the ESS to </a:t>
            </a:r>
            <a:r>
              <a:rPr lang="en-GB" sz="3600" b="1" dirty="0" smtClean="0">
                <a:solidFill>
                  <a:schemeClr val="tx1"/>
                </a:solidFill>
              </a:rPr>
              <a:t>meet its objectives</a:t>
            </a:r>
            <a:r>
              <a:rPr lang="en-GB" sz="3600" dirty="0" smtClean="0">
                <a:solidFill>
                  <a:schemeClr val="tx1"/>
                </a:solidFill>
              </a:rPr>
              <a:t> and act within the </a:t>
            </a:r>
            <a:r>
              <a:rPr lang="en-GB" sz="3600" b="1" dirty="0" smtClean="0">
                <a:solidFill>
                  <a:schemeClr val="tx1"/>
                </a:solidFill>
              </a:rPr>
              <a:t>law</a:t>
            </a:r>
          </a:p>
          <a:p>
            <a:pPr marL="0" indent="0">
              <a:buNone/>
            </a:pPr>
            <a:endParaRPr lang="en-GB" sz="3600" dirty="0" smtClean="0">
              <a:solidFill>
                <a:schemeClr val="tx1"/>
              </a:solidFill>
            </a:endParaRPr>
          </a:p>
          <a:p>
            <a:r>
              <a:rPr lang="en-GB" sz="3600" dirty="0" smtClean="0">
                <a:solidFill>
                  <a:schemeClr val="tx1"/>
                </a:solidFill>
              </a:rPr>
              <a:t>Preventing or reducing the </a:t>
            </a:r>
            <a:r>
              <a:rPr lang="en-GB" sz="3600" b="1" dirty="0" smtClean="0">
                <a:solidFill>
                  <a:schemeClr val="tx1"/>
                </a:solidFill>
              </a:rPr>
              <a:t>risk of liability </a:t>
            </a:r>
            <a:r>
              <a:rPr lang="en-GB" sz="3600" dirty="0" smtClean="0">
                <a:solidFill>
                  <a:schemeClr val="tx1"/>
                </a:solidFill>
              </a:rPr>
              <a:t>and subsequent </a:t>
            </a:r>
            <a:r>
              <a:rPr lang="en-GB" sz="3600" b="1" dirty="0" smtClean="0">
                <a:solidFill>
                  <a:schemeClr val="tx1"/>
                </a:solidFill>
              </a:rPr>
              <a:t>litigation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Overall tasks</a:t>
            </a:r>
            <a:endParaRPr lang="sv-S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Drafting, reviewing and negotiating </a:t>
            </a:r>
            <a:r>
              <a:rPr lang="en-US" b="1" dirty="0">
                <a:solidFill>
                  <a:srgbClr val="000000"/>
                </a:solidFill>
              </a:rPr>
              <a:t>legal </a:t>
            </a:r>
            <a:r>
              <a:rPr lang="en-US" b="1" dirty="0" smtClean="0">
                <a:solidFill>
                  <a:srgbClr val="000000"/>
                </a:solidFill>
              </a:rPr>
              <a:t>documents</a:t>
            </a:r>
            <a:endParaRPr lang="en-US" b="1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Advising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procurement </a:t>
            </a:r>
            <a:r>
              <a:rPr lang="en-US" dirty="0">
                <a:solidFill>
                  <a:srgbClr val="000000"/>
                </a:solidFill>
              </a:rPr>
              <a:t>of works, services and supplies by ESS to ensure compliance with </a:t>
            </a:r>
            <a:r>
              <a:rPr lang="en-US" b="1" dirty="0" smtClean="0">
                <a:solidFill>
                  <a:srgbClr val="000000"/>
                </a:solidFill>
              </a:rPr>
              <a:t>applicable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law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Advising on </a:t>
            </a:r>
            <a:r>
              <a:rPr lang="en-US" b="1" dirty="0">
                <a:solidFill>
                  <a:srgbClr val="000000"/>
                </a:solidFill>
              </a:rPr>
              <a:t>corporate governance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legal strategy </a:t>
            </a:r>
            <a:r>
              <a:rPr lang="en-US" dirty="0">
                <a:solidFill>
                  <a:srgbClr val="000000"/>
                </a:solidFill>
              </a:rPr>
              <a:t>and ensuring </a:t>
            </a:r>
            <a:r>
              <a:rPr lang="en-US" b="1" dirty="0">
                <a:solidFill>
                  <a:srgbClr val="000000"/>
                </a:solidFill>
              </a:rPr>
              <a:t>regulatory</a:t>
            </a:r>
            <a:r>
              <a:rPr lang="en-US" dirty="0">
                <a:solidFill>
                  <a:srgbClr val="000000"/>
                </a:solidFill>
              </a:rPr>
              <a:t> compliance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Managing the </a:t>
            </a:r>
            <a:r>
              <a:rPr lang="en-US" b="1" dirty="0">
                <a:solidFill>
                  <a:srgbClr val="000000"/>
                </a:solidFill>
              </a:rPr>
              <a:t>sourcing of external legal advice</a:t>
            </a:r>
            <a:r>
              <a:rPr lang="en-GB" b="1" dirty="0">
                <a:solidFill>
                  <a:srgbClr val="000000"/>
                </a:solidFill>
              </a:rPr>
              <a:t> 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Develop and provide </a:t>
            </a:r>
            <a:r>
              <a:rPr lang="en-US" b="1" dirty="0">
                <a:solidFill>
                  <a:srgbClr val="000000"/>
                </a:solidFill>
              </a:rPr>
              <a:t>templates</a:t>
            </a:r>
            <a:r>
              <a:rPr lang="en-US" dirty="0">
                <a:solidFill>
                  <a:srgbClr val="000000"/>
                </a:solidFill>
              </a:rPr>
              <a:t> for different kind of </a:t>
            </a:r>
            <a:r>
              <a:rPr lang="en-US" dirty="0" smtClean="0">
                <a:solidFill>
                  <a:srgbClr val="000000"/>
                </a:solidFill>
              </a:rPr>
              <a:t>contractual arrangements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Management of the </a:t>
            </a:r>
            <a:r>
              <a:rPr lang="en-US" b="1" dirty="0">
                <a:solidFill>
                  <a:srgbClr val="000000"/>
                </a:solidFill>
              </a:rPr>
              <a:t>contract archive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Some practical examples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</a:rPr>
              <a:t>Engaging third parties – together with procurement</a:t>
            </a:r>
          </a:p>
          <a:p>
            <a:pPr lvl="1">
              <a:lnSpc>
                <a:spcPct val="11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Purchase vs. non-purchase</a:t>
            </a:r>
          </a:p>
          <a:p>
            <a:pPr lvl="1">
              <a:lnSpc>
                <a:spcPct val="11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your </a:t>
            </a:r>
            <a:r>
              <a:rPr lang="en-US" sz="2100" dirty="0">
                <a:solidFill>
                  <a:schemeClr val="tx1"/>
                </a:solidFill>
              </a:rPr>
              <a:t>input – the basis for the </a:t>
            </a:r>
            <a:r>
              <a:rPr lang="en-US" sz="2100" dirty="0" smtClean="0">
                <a:solidFill>
                  <a:schemeClr val="tx1"/>
                </a:solidFill>
              </a:rPr>
              <a:t>agreement!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</a:rPr>
              <a:t>Review </a:t>
            </a:r>
            <a:r>
              <a:rPr lang="en-US" dirty="0">
                <a:solidFill>
                  <a:schemeClr val="tx1"/>
                </a:solidFill>
              </a:rPr>
              <a:t>of legal </a:t>
            </a:r>
            <a:r>
              <a:rPr lang="en-US" dirty="0" smtClean="0">
                <a:solidFill>
                  <a:schemeClr val="tx1"/>
                </a:solidFill>
              </a:rPr>
              <a:t>documents before signature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Consistency, coherence and minimize legal risks</a:t>
            </a:r>
          </a:p>
          <a:p>
            <a:pPr lvl="1">
              <a:lnSpc>
                <a:spcPct val="11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ESS templates vs. the counterpart’s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</a:rPr>
              <a:t>Contract management – interpretation of existing provisions</a:t>
            </a:r>
          </a:p>
          <a:p>
            <a:pPr lvl="1">
              <a:lnSpc>
                <a:spcPct val="11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Increased costs, late or defect delivery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</a:rPr>
              <a:t>General legal advise</a:t>
            </a:r>
          </a:p>
          <a:p>
            <a:pPr lvl="1">
              <a:lnSpc>
                <a:spcPct val="11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Practical notes &amp; memos on specific topics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</a:rPr>
              <a:t>Legal </a:t>
            </a:r>
            <a:r>
              <a:rPr lang="en-US" dirty="0" err="1" smtClean="0">
                <a:solidFill>
                  <a:schemeClr val="tx1"/>
                </a:solidFill>
              </a:rPr>
              <a:t>fika</a:t>
            </a:r>
            <a:r>
              <a:rPr lang="en-US" dirty="0" smtClean="0">
                <a:solidFill>
                  <a:schemeClr val="tx1"/>
                </a:solidFill>
              </a:rPr>
              <a:t> seminars</a:t>
            </a:r>
          </a:p>
          <a:p>
            <a:pPr lvl="1">
              <a:lnSpc>
                <a:spcPct val="11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In-kind, ERIC, Procurement, IPR, Tax etc.</a:t>
            </a:r>
          </a:p>
          <a:p>
            <a:pPr lvl="1">
              <a:lnSpc>
                <a:spcPct val="11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Weekly coordination meetings -&gt; your input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238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On-going and upcoming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</a:rPr>
              <a:t>Transfer from ESS AB to ESS ERIC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</a:rPr>
              <a:t>ESS ERIC Statutes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</a:rPr>
              <a:t>ESS ERIC Procurement rules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</a:rPr>
              <a:t>IP &amp; Data Policy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</a:rPr>
              <a:t>Heads of Agreements &amp; In-kind Contracts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</a:rPr>
              <a:t>Procurement of e.g. klystron, </a:t>
            </a:r>
            <a:r>
              <a:rPr lang="en-US" dirty="0" err="1" smtClean="0">
                <a:solidFill>
                  <a:srgbClr val="000000"/>
                </a:solidFill>
              </a:rPr>
              <a:t>cryo</a:t>
            </a:r>
            <a:r>
              <a:rPr lang="en-US" dirty="0" smtClean="0">
                <a:solidFill>
                  <a:srgbClr val="000000"/>
                </a:solidFill>
              </a:rPr>
              <a:t> and power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396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listening!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161277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If you have any questions, thoughts or suggestions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feel free to drop by!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5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726</TotalTime>
  <Words>336</Words>
  <Application>Microsoft Macintosh PowerPoint</Application>
  <PresentationFormat>On-screen Show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ESS Core Powerpoint</vt:lpstr>
      <vt:lpstr>LEGAL WORK @ ESS</vt:lpstr>
      <vt:lpstr>Background</vt:lpstr>
      <vt:lpstr>The team</vt:lpstr>
      <vt:lpstr>Responsibilities</vt:lpstr>
      <vt:lpstr>Overall tasks</vt:lpstr>
      <vt:lpstr>Some practical examples</vt:lpstr>
      <vt:lpstr>On-going and upcoming issues</vt:lpstr>
      <vt:lpstr>Thank you for listening!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Johan Långberg</cp:lastModifiedBy>
  <cp:revision>80</cp:revision>
  <cp:lastPrinted>2014-09-18T11:52:05Z</cp:lastPrinted>
  <dcterms:created xsi:type="dcterms:W3CDTF">2013-10-29T16:05:10Z</dcterms:created>
  <dcterms:modified xsi:type="dcterms:W3CDTF">2014-12-10T08:10:59Z</dcterms:modified>
</cp:coreProperties>
</file>