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66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B3CAE-4048-4E4E-A09E-9A5C35569D3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15578-5CC2-FD44-9CC5-F3A16B4F3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1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2014-12-09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smtClean="0"/>
              <a:t>Interlock Systems for Machine Protection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Manuel Zaera-Sanz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Interlocks Engineer – ICS / Protection Systems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AD and ICS Retreat </a:t>
            </a:r>
            <a:r>
              <a:rPr lang="en-GB" sz="1600" dirty="0" err="1" smtClean="0">
                <a:solidFill>
                  <a:srgbClr val="FFFFFF"/>
                </a:solidFill>
              </a:rPr>
              <a:t>mtg</a:t>
            </a:r>
            <a:r>
              <a:rPr lang="en-GB" sz="1600" dirty="0" smtClean="0">
                <a:solidFill>
                  <a:srgbClr val="FFFFFF"/>
                </a:solidFill>
              </a:rPr>
              <a:t> 2014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11 December 2014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Murphy’s laws on critical systems...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ct val="20000"/>
              </a:spcAft>
              <a:buFontTx/>
              <a:buChar char="-"/>
            </a:pPr>
            <a:r>
              <a:rPr lang="en-US" altLang="en-US" i="1" dirty="0">
                <a:latin typeface="Arial" charset="0"/>
              </a:rPr>
              <a:t>“Sooner or later, the worst possible combination of </a:t>
            </a:r>
            <a:r>
              <a:rPr lang="en-US" altLang="en-US" i="1" dirty="0" smtClean="0">
                <a:latin typeface="Arial" charset="0"/>
              </a:rPr>
              <a:t>circumstances will happen”</a:t>
            </a:r>
            <a:endParaRPr lang="en-US" altLang="en-US" i="1" dirty="0">
              <a:latin typeface="Arial" charset="0"/>
            </a:endParaRPr>
          </a:p>
          <a:p>
            <a:pPr>
              <a:spcAft>
                <a:spcPct val="20000"/>
              </a:spcAft>
              <a:buFontTx/>
              <a:buChar char="-"/>
            </a:pPr>
            <a:r>
              <a:rPr lang="en-US" altLang="en-US" i="1" dirty="0" smtClean="0">
                <a:latin typeface="Arial" charset="0"/>
              </a:rPr>
              <a:t>“</a:t>
            </a:r>
            <a:r>
              <a:rPr lang="en-US" altLang="en-US" i="1" dirty="0">
                <a:latin typeface="Arial" charset="0"/>
              </a:rPr>
              <a:t>If a system stops working, it will do it at the worst </a:t>
            </a:r>
            <a:r>
              <a:rPr lang="en-US" altLang="en-US" i="1" dirty="0" smtClean="0">
                <a:latin typeface="Arial" charset="0"/>
              </a:rPr>
              <a:t>possible time”</a:t>
            </a:r>
            <a:endParaRPr lang="en-US" altLang="en-US" i="1" dirty="0">
              <a:latin typeface="Arial" charset="0"/>
            </a:endParaRPr>
          </a:p>
          <a:p>
            <a:pPr>
              <a:spcAft>
                <a:spcPct val="20000"/>
              </a:spcAft>
              <a:buFontTx/>
              <a:buChar char="-"/>
            </a:pPr>
            <a:r>
              <a:rPr lang="en-US" altLang="en-US" i="1" dirty="0" smtClean="0">
                <a:latin typeface="Arial" charset="0"/>
              </a:rPr>
              <a:t>“</a:t>
            </a:r>
            <a:r>
              <a:rPr lang="en-US" altLang="en-US" i="1" dirty="0">
                <a:latin typeface="Arial" charset="0"/>
              </a:rPr>
              <a:t>Any SW bug will tend to maximize the damage</a:t>
            </a:r>
            <a:r>
              <a:rPr lang="en-US" altLang="en-US" i="1" dirty="0" smtClean="0">
                <a:latin typeface="Arial" charset="0"/>
              </a:rPr>
              <a:t>”</a:t>
            </a:r>
            <a:endParaRPr lang="en-US" altLang="en-US" i="1" dirty="0">
              <a:latin typeface="Arial" charset="0"/>
            </a:endParaRPr>
          </a:p>
          <a:p>
            <a:pPr>
              <a:spcAft>
                <a:spcPct val="20000"/>
              </a:spcAft>
              <a:buFontTx/>
              <a:buChar char="-"/>
            </a:pPr>
            <a:r>
              <a:rPr lang="en-US" altLang="en-US" i="1" dirty="0">
                <a:latin typeface="Arial" charset="0"/>
              </a:rPr>
              <a:t>“The worst SW bug will be discovered six months after the field test</a:t>
            </a:r>
            <a:r>
              <a:rPr lang="en-US" altLang="en-US" i="1" dirty="0" smtClean="0">
                <a:latin typeface="Arial" charset="0"/>
              </a:rPr>
              <a:t>”</a:t>
            </a:r>
            <a:endParaRPr lang="en-US" altLang="en-US" i="1" dirty="0">
              <a:latin typeface="Arial" charset="0"/>
            </a:endParaRPr>
          </a:p>
          <a:p>
            <a:pPr>
              <a:spcAft>
                <a:spcPct val="20000"/>
              </a:spcAft>
              <a:buFontTx/>
              <a:buChar char="-"/>
            </a:pPr>
            <a:r>
              <a:rPr lang="en-US" altLang="en-US" i="1" dirty="0">
                <a:latin typeface="Arial" charset="0"/>
              </a:rPr>
              <a:t>“Damage to an object is proportional to its value</a:t>
            </a:r>
            <a:r>
              <a:rPr lang="en-US" altLang="en-US" i="1" dirty="0" smtClean="0">
                <a:latin typeface="Arial" charset="0"/>
              </a:rPr>
              <a:t>”</a:t>
            </a:r>
            <a:endParaRPr lang="en-US" altLang="en-US" i="1" dirty="0">
              <a:latin typeface="Arial" charset="0"/>
            </a:endParaRPr>
          </a:p>
          <a:p>
            <a:pPr>
              <a:buFontTx/>
              <a:buChar char="-"/>
            </a:pPr>
            <a:r>
              <a:rPr lang="en-US" altLang="en-US" i="1" dirty="0">
                <a:latin typeface="Arial" charset="0"/>
              </a:rPr>
              <a:t>“If something can go wrong, it will go wrong</a:t>
            </a:r>
            <a:r>
              <a:rPr lang="en-US" altLang="en-US" i="1" dirty="0" smtClean="0">
                <a:latin typeface="Arial" charset="0"/>
              </a:rPr>
              <a:t>”</a:t>
            </a:r>
            <a:endParaRPr lang="en-US" altLang="en-US" i="1" dirty="0">
              <a:latin typeface="Arial" charset="0"/>
            </a:endParaRP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Some real-world examples...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Aft>
                <a:spcPct val="20000"/>
              </a:spcAft>
              <a:buFontTx/>
              <a:buChar char="-"/>
            </a:pPr>
            <a:r>
              <a:rPr lang="en-US" altLang="en-US" dirty="0">
                <a:latin typeface="Arial" charset="0"/>
              </a:rPr>
              <a:t>An error in </a:t>
            </a:r>
            <a:r>
              <a:rPr lang="en-US" altLang="en-US" dirty="0" smtClean="0">
                <a:latin typeface="Arial" charset="0"/>
              </a:rPr>
              <a:t>a data type conversion for horizontal speed computation  provoked the </a:t>
            </a:r>
            <a:r>
              <a:rPr lang="en-US" altLang="en-US" dirty="0">
                <a:latin typeface="Arial" charset="0"/>
              </a:rPr>
              <a:t>explosion of </a:t>
            </a:r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dirty="0" err="1" smtClean="0">
                <a:latin typeface="Arial" charset="0"/>
              </a:rPr>
              <a:t>Ariane</a:t>
            </a:r>
            <a:r>
              <a:rPr lang="en-US" altLang="en-US" dirty="0" smtClean="0">
                <a:latin typeface="Arial" charset="0"/>
              </a:rPr>
              <a:t> V first flight (Jun 1996)</a:t>
            </a:r>
            <a:endParaRPr lang="en-US" altLang="en-US" dirty="0">
              <a:latin typeface="Arial" charset="0"/>
            </a:endParaRPr>
          </a:p>
          <a:p>
            <a:pPr algn="just">
              <a:spcAft>
                <a:spcPct val="20000"/>
              </a:spcAft>
              <a:buFontTx/>
              <a:buChar char="-"/>
            </a:pPr>
            <a:r>
              <a:rPr lang="en-US" altLang="en-US" dirty="0" smtClean="0">
                <a:latin typeface="Arial" charset="0"/>
              </a:rPr>
              <a:t>A design fault of the upper stage of the Soyuz rocket (freezing the fuel of the thrusters), sent Galileo </a:t>
            </a:r>
            <a:r>
              <a:rPr lang="en-US" altLang="en-US" dirty="0" smtClean="0">
                <a:latin typeface="Arial" charset="0"/>
              </a:rPr>
              <a:t>satellites </a:t>
            </a:r>
            <a:r>
              <a:rPr lang="en-US" altLang="en-US" dirty="0" smtClean="0">
                <a:latin typeface="Arial" charset="0"/>
              </a:rPr>
              <a:t>into wrong orbits (August 2014)</a:t>
            </a:r>
            <a:endParaRPr lang="en-US" altLang="en-US" dirty="0">
              <a:latin typeface="Arial" charset="0"/>
            </a:endParaRPr>
          </a:p>
          <a:p>
            <a:pPr algn="just">
              <a:spcAft>
                <a:spcPct val="20000"/>
              </a:spcAft>
              <a:buFontTx/>
              <a:buChar char="-"/>
            </a:pPr>
            <a:r>
              <a:rPr lang="en-US" altLang="en-US" dirty="0" smtClean="0">
                <a:latin typeface="Arial" charset="0"/>
              </a:rPr>
              <a:t>Philae robotic lander (Rosetta mission) landed in a shadow area of the comet due to a failure in the harpoons propulsion system (Nov 2014)</a:t>
            </a:r>
            <a:endParaRPr lang="en-US" altLang="en-US" dirty="0">
              <a:latin typeface="Arial" charset="0"/>
            </a:endParaRPr>
          </a:p>
          <a:p>
            <a:pPr algn="just">
              <a:spcAft>
                <a:spcPct val="20000"/>
              </a:spcAft>
              <a:buFontTx/>
              <a:buChar char="-"/>
            </a:pPr>
            <a:r>
              <a:rPr lang="en-US" altLang="en-US" dirty="0">
                <a:latin typeface="Arial" charset="0"/>
              </a:rPr>
              <a:t>The RADAR of the NORAD defense system misunderstood the moon by an enemy </a:t>
            </a:r>
            <a:r>
              <a:rPr lang="en-US" altLang="en-US" dirty="0" smtClean="0">
                <a:latin typeface="Arial" charset="0"/>
              </a:rPr>
              <a:t>missile (1979)</a:t>
            </a:r>
            <a:endParaRPr lang="en-US" altLang="en-US" dirty="0">
              <a:latin typeface="Arial" charset="0"/>
            </a:endParaRPr>
          </a:p>
          <a:p>
            <a:pPr algn="just">
              <a:spcAft>
                <a:spcPct val="20000"/>
              </a:spcAft>
              <a:buFontTx/>
              <a:buChar char="-"/>
            </a:pPr>
            <a:r>
              <a:rPr lang="en-US" altLang="en-US" dirty="0">
                <a:latin typeface="Arial" charset="0"/>
              </a:rPr>
              <a:t>A 767 plane (United Airlines) was frozen due to the system for fuel saving was “too much” </a:t>
            </a:r>
            <a:r>
              <a:rPr lang="en-US" altLang="en-US" dirty="0" smtClean="0">
                <a:latin typeface="Arial" charset="0"/>
              </a:rPr>
              <a:t>efficient (Aug 1983)</a:t>
            </a:r>
            <a:endParaRPr lang="en-US" altLang="en-US" dirty="0">
              <a:latin typeface="Arial" charset="0"/>
            </a:endParaRPr>
          </a:p>
          <a:p>
            <a:pPr algn="just">
              <a:buFontTx/>
              <a:buChar char="-"/>
            </a:pPr>
            <a:r>
              <a:rPr lang="en-US" altLang="en-US" dirty="0">
                <a:latin typeface="Arial" charset="0"/>
              </a:rPr>
              <a:t>An error in a soviet missile implied that the target was Hamburg instead of the Artic </a:t>
            </a:r>
            <a:r>
              <a:rPr lang="en-US" altLang="en-US" dirty="0" smtClean="0">
                <a:latin typeface="Arial" charset="0"/>
              </a:rPr>
              <a:t>ocean (Dec 1984)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6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Barriers to prevent failures: Fault Avoidance (FA) &amp; Fault Tolerance (FT)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58825" y="1828800"/>
            <a:ext cx="17526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35025" y="2971800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DESIGN &amp;</a:t>
            </a:r>
          </a:p>
          <a:p>
            <a:pPr algn="ctr"/>
            <a:r>
              <a:rPr lang="en-GB" altLang="en-US" sz="1400">
                <a:latin typeface="Arial" charset="0"/>
              </a:rPr>
              <a:t>SPECIFICATION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835025" y="3505200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IMPLEMENT. &amp;</a:t>
            </a:r>
          </a:p>
          <a:p>
            <a:pPr algn="ctr"/>
            <a:r>
              <a:rPr lang="en-GB" altLang="en-US" sz="1400">
                <a:latin typeface="Arial" charset="0"/>
              </a:rPr>
              <a:t>VALIDATION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835025" y="4038600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INTERNAL</a:t>
            </a:r>
          </a:p>
          <a:p>
            <a:pPr algn="ctr"/>
            <a:r>
              <a:rPr lang="en-GB" altLang="en-US" sz="1400">
                <a:latin typeface="Arial" charset="0"/>
              </a:rPr>
              <a:t>PHYSICAL</a:t>
            </a:r>
          </a:p>
          <a:p>
            <a:pPr algn="ctr"/>
            <a:r>
              <a:rPr lang="en-GB" altLang="en-US" sz="1400">
                <a:latin typeface="Arial" charset="0"/>
              </a:rPr>
              <a:t>CAUSES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835025" y="4724400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EXTERNAL</a:t>
            </a:r>
          </a:p>
          <a:p>
            <a:pPr algn="ctr"/>
            <a:r>
              <a:rPr lang="en-GB" altLang="en-US" sz="1400">
                <a:latin typeface="Arial" charset="0"/>
              </a:rPr>
              <a:t>PHYSICAL</a:t>
            </a:r>
          </a:p>
          <a:p>
            <a:pPr algn="ctr"/>
            <a:r>
              <a:rPr lang="en-GB" altLang="en-US" sz="1400">
                <a:latin typeface="Arial" charset="0"/>
              </a:rPr>
              <a:t>CAUSES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835025" y="5410200"/>
            <a:ext cx="1600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INTERACTION &amp;</a:t>
            </a:r>
          </a:p>
          <a:p>
            <a:pPr algn="ctr"/>
            <a:r>
              <a:rPr lang="en-GB" altLang="en-US" sz="1400">
                <a:latin typeface="Arial" charset="0"/>
              </a:rPr>
              <a:t>OPERATION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133475" y="252888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charset="0"/>
              </a:rPr>
              <a:t>ORIGIN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069975" y="19192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charset="0"/>
              </a:rPr>
              <a:t>FAULTS</a:t>
            </a: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758825" y="2362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968625" y="2895600"/>
            <a:ext cx="228600" cy="2971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2435225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2435225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2435225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2435225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2435225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502025" y="1828800"/>
            <a:ext cx="1981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3654425" y="3200400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SOFTWARE</a:t>
            </a:r>
          </a:p>
          <a:p>
            <a:pPr algn="ctr"/>
            <a:r>
              <a:rPr lang="en-GB" altLang="en-US" sz="1400">
                <a:latin typeface="Arial" charset="0"/>
              </a:rPr>
              <a:t>FAULTS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654425" y="44958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>
                <a:latin typeface="Arial" charset="0"/>
              </a:rPr>
              <a:t>HARDWARE</a:t>
            </a:r>
          </a:p>
          <a:p>
            <a:pPr algn="ctr"/>
            <a:r>
              <a:rPr lang="en-GB" altLang="en-US" sz="1400">
                <a:latin typeface="Arial" charset="0"/>
              </a:rPr>
              <a:t>FAULTS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3425825" y="2528888"/>
            <a:ext cx="212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charset="0"/>
              </a:rPr>
              <a:t>CONSEQUENCES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965575" y="19192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charset="0"/>
              </a:rPr>
              <a:t>FAULTS</a:t>
            </a: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>
            <a:off x="3502025" y="236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3197225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3197225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2558485" y="2276872"/>
            <a:ext cx="10054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 dirty="0">
                <a:solidFill>
                  <a:srgbClr val="00FF00"/>
                </a:solidFill>
                <a:latin typeface="Arial" charset="0"/>
              </a:rPr>
              <a:t>Barrier </a:t>
            </a:r>
            <a:r>
              <a:rPr lang="en-GB" altLang="en-US" sz="1800" dirty="0" smtClean="0">
                <a:solidFill>
                  <a:srgbClr val="00FF00"/>
                </a:solidFill>
                <a:latin typeface="Arial" charset="0"/>
              </a:rPr>
              <a:t>I</a:t>
            </a:r>
          </a:p>
          <a:p>
            <a:pPr algn="ctr"/>
            <a:r>
              <a:rPr lang="en-GB" altLang="en-US" dirty="0" smtClean="0">
                <a:solidFill>
                  <a:srgbClr val="00FF00"/>
                </a:solidFill>
                <a:latin typeface="Arial" charset="0"/>
              </a:rPr>
              <a:t>FA</a:t>
            </a:r>
            <a:endParaRPr lang="en-GB" altLang="en-US" sz="1800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5857875" y="2895600"/>
            <a:ext cx="228600" cy="297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5436096" y="2276872"/>
            <a:ext cx="10695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 dirty="0">
                <a:solidFill>
                  <a:srgbClr val="E2F907"/>
                </a:solidFill>
                <a:latin typeface="Arial" charset="0"/>
              </a:rPr>
              <a:t>Barrier </a:t>
            </a:r>
            <a:r>
              <a:rPr lang="en-GB" altLang="en-US" sz="1800" dirty="0" smtClean="0">
                <a:solidFill>
                  <a:srgbClr val="E2F907"/>
                </a:solidFill>
                <a:latin typeface="Arial" charset="0"/>
              </a:rPr>
              <a:t>II</a:t>
            </a:r>
          </a:p>
          <a:p>
            <a:pPr algn="ctr"/>
            <a:r>
              <a:rPr lang="en-GB" altLang="en-US" dirty="0" smtClean="0">
                <a:solidFill>
                  <a:srgbClr val="E2F907"/>
                </a:solidFill>
                <a:latin typeface="Arial" charset="0"/>
              </a:rPr>
              <a:t>FT</a:t>
            </a:r>
            <a:endParaRPr lang="en-GB" altLang="en-US" sz="1800" dirty="0">
              <a:solidFill>
                <a:srgbClr val="E2F907"/>
              </a:solidFill>
              <a:latin typeface="Arial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5254625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52"/>
          <p:cNvSpPr>
            <a:spLocks noChangeShapeType="1"/>
          </p:cNvSpPr>
          <p:nvPr/>
        </p:nvSpPr>
        <p:spPr bwMode="auto">
          <a:xfrm>
            <a:off x="5254625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Rectangle 53"/>
          <p:cNvSpPr>
            <a:spLocks noChangeArrowheads="1"/>
          </p:cNvSpPr>
          <p:nvPr/>
        </p:nvSpPr>
        <p:spPr bwMode="auto">
          <a:xfrm>
            <a:off x="6702425" y="3124200"/>
            <a:ext cx="4572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Arial" charset="0"/>
              </a:rPr>
              <a:t>E</a:t>
            </a:r>
          </a:p>
          <a:p>
            <a:pPr algn="ctr"/>
            <a:r>
              <a:rPr lang="en-GB" altLang="en-US" sz="1800">
                <a:latin typeface="Arial" charset="0"/>
              </a:rPr>
              <a:t>R</a:t>
            </a:r>
          </a:p>
          <a:p>
            <a:pPr algn="ctr"/>
            <a:r>
              <a:rPr lang="en-GB" altLang="en-US" sz="1800">
                <a:latin typeface="Arial" charset="0"/>
              </a:rPr>
              <a:t>R</a:t>
            </a:r>
          </a:p>
          <a:p>
            <a:pPr algn="ctr"/>
            <a:r>
              <a:rPr lang="en-GB" altLang="en-US" sz="1800">
                <a:latin typeface="Arial" charset="0"/>
              </a:rPr>
              <a:t>O</a:t>
            </a:r>
          </a:p>
          <a:p>
            <a:pPr algn="ctr"/>
            <a:r>
              <a:rPr lang="en-GB" altLang="en-US" sz="1800">
                <a:latin typeface="Arial" charset="0"/>
              </a:rPr>
              <a:t>R</a:t>
            </a:r>
          </a:p>
          <a:p>
            <a:pPr algn="ctr"/>
            <a:r>
              <a:rPr lang="en-GB" altLang="en-US" sz="1800">
                <a:latin typeface="Arial" charset="0"/>
              </a:rPr>
              <a:t>S</a:t>
            </a:r>
          </a:p>
        </p:txBody>
      </p:sp>
      <p:sp>
        <p:nvSpPr>
          <p:cNvPr id="37" name="Line 55"/>
          <p:cNvSpPr>
            <a:spLocks noChangeShapeType="1"/>
          </p:cNvSpPr>
          <p:nvPr/>
        </p:nvSpPr>
        <p:spPr bwMode="auto">
          <a:xfrm>
            <a:off x="6092825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Rectangle 56"/>
          <p:cNvSpPr>
            <a:spLocks noChangeArrowheads="1"/>
          </p:cNvSpPr>
          <p:nvPr/>
        </p:nvSpPr>
        <p:spPr bwMode="auto">
          <a:xfrm>
            <a:off x="7616825" y="2895600"/>
            <a:ext cx="228600" cy="297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57"/>
          <p:cNvSpPr txBox="1">
            <a:spLocks noChangeArrowheads="1"/>
          </p:cNvSpPr>
          <p:nvPr/>
        </p:nvSpPr>
        <p:spPr bwMode="auto">
          <a:xfrm>
            <a:off x="7165975" y="2276872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 dirty="0">
                <a:solidFill>
                  <a:srgbClr val="FF0000"/>
                </a:solidFill>
                <a:latin typeface="Arial" charset="0"/>
              </a:rPr>
              <a:t>Barrier </a:t>
            </a:r>
            <a:r>
              <a:rPr lang="en-GB" altLang="en-US" sz="1800" dirty="0" smtClean="0">
                <a:solidFill>
                  <a:srgbClr val="FF0000"/>
                </a:solidFill>
                <a:latin typeface="Arial" charset="0"/>
              </a:rPr>
              <a:t>III</a:t>
            </a:r>
          </a:p>
          <a:p>
            <a:pPr algn="ctr"/>
            <a:r>
              <a:rPr lang="en-GB" altLang="en-US" dirty="0" smtClean="0">
                <a:solidFill>
                  <a:srgbClr val="FF0000"/>
                </a:solidFill>
                <a:latin typeface="Arial" charset="0"/>
              </a:rPr>
              <a:t>FT</a:t>
            </a:r>
            <a:endParaRPr lang="en-GB" alt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0" name="Line 58"/>
          <p:cNvSpPr>
            <a:spLocks noChangeShapeType="1"/>
          </p:cNvSpPr>
          <p:nvPr/>
        </p:nvSpPr>
        <p:spPr bwMode="auto">
          <a:xfrm>
            <a:off x="7159625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Rectangle 59"/>
          <p:cNvSpPr>
            <a:spLocks noChangeArrowheads="1"/>
          </p:cNvSpPr>
          <p:nvPr/>
        </p:nvSpPr>
        <p:spPr bwMode="auto">
          <a:xfrm>
            <a:off x="8378825" y="3048000"/>
            <a:ext cx="45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Arial" charset="0"/>
              </a:rPr>
              <a:t>F</a:t>
            </a:r>
          </a:p>
          <a:p>
            <a:pPr algn="ctr"/>
            <a:r>
              <a:rPr lang="en-GB" altLang="en-US" sz="1800">
                <a:latin typeface="Arial" charset="0"/>
              </a:rPr>
              <a:t>A</a:t>
            </a:r>
          </a:p>
          <a:p>
            <a:pPr algn="ctr"/>
            <a:r>
              <a:rPr lang="en-GB" altLang="en-US" sz="1800">
                <a:latin typeface="Arial" charset="0"/>
              </a:rPr>
              <a:t>I</a:t>
            </a:r>
          </a:p>
          <a:p>
            <a:pPr algn="ctr"/>
            <a:r>
              <a:rPr lang="en-GB" altLang="en-US" sz="1800">
                <a:latin typeface="Arial" charset="0"/>
              </a:rPr>
              <a:t>L</a:t>
            </a:r>
          </a:p>
          <a:p>
            <a:pPr algn="ctr"/>
            <a:r>
              <a:rPr lang="en-GB" altLang="en-US" sz="1800">
                <a:latin typeface="Arial" charset="0"/>
              </a:rPr>
              <a:t>U</a:t>
            </a:r>
          </a:p>
          <a:p>
            <a:pPr algn="ctr"/>
            <a:r>
              <a:rPr lang="en-GB" altLang="en-US" sz="1800">
                <a:latin typeface="Arial" charset="0"/>
              </a:rPr>
              <a:t>R</a:t>
            </a:r>
          </a:p>
          <a:p>
            <a:pPr algn="ctr"/>
            <a:r>
              <a:rPr lang="en-GB" altLang="en-US" sz="1800">
                <a:latin typeface="Arial" charset="0"/>
              </a:rPr>
              <a:t>E</a:t>
            </a:r>
          </a:p>
          <a:p>
            <a:pPr algn="ctr"/>
            <a:r>
              <a:rPr lang="en-GB" altLang="en-US" sz="1800">
                <a:latin typeface="Arial" charset="0"/>
              </a:rPr>
              <a:t>S</a:t>
            </a:r>
          </a:p>
        </p:txBody>
      </p:sp>
      <p:sp>
        <p:nvSpPr>
          <p:cNvPr id="42" name="Line 60"/>
          <p:cNvSpPr>
            <a:spLocks noChangeShapeType="1"/>
          </p:cNvSpPr>
          <p:nvPr/>
        </p:nvSpPr>
        <p:spPr bwMode="auto">
          <a:xfrm>
            <a:off x="7845425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Those barriers are </a:t>
            </a:r>
            <a:r>
              <a:rPr lang="sv-SE" u="sng" dirty="0" smtClean="0"/>
              <a:t>not enough</a:t>
            </a:r>
            <a:r>
              <a:rPr lang="sv-SE" dirty="0" smtClean="0"/>
              <a:t>...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Interlocks for machine protection:</a:t>
            </a:r>
          </a:p>
          <a:p>
            <a:pPr marL="457200" lvl="1" indent="0" algn="just">
              <a:buNone/>
            </a:pPr>
            <a:r>
              <a:rPr lang="en-US" sz="3000" u="sng" dirty="0" smtClean="0"/>
              <a:t>Protection of equipment</a:t>
            </a:r>
            <a:r>
              <a:rPr lang="en-US" sz="3000" dirty="0" smtClean="0"/>
              <a:t>, taking the proper actions to avoid any damage with a high confidence (highly </a:t>
            </a:r>
            <a:r>
              <a:rPr lang="en-US" sz="3000" u="sng" dirty="0" smtClean="0"/>
              <a:t>dependable</a:t>
            </a:r>
            <a:r>
              <a:rPr lang="en-US" sz="3000" dirty="0" smtClean="0"/>
              <a:t>) defined in a previous risk analysis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r>
              <a:rPr lang="en-US" sz="3000" dirty="0" smtClean="0"/>
              <a:t>Interlocks for machine protection at </a:t>
            </a:r>
            <a:r>
              <a:rPr lang="en-US" sz="3000" u="sng" dirty="0" smtClean="0"/>
              <a:t>ESS</a:t>
            </a:r>
            <a:r>
              <a:rPr lang="en-US" sz="3000" dirty="0" smtClean="0"/>
              <a:t>:</a:t>
            </a:r>
          </a:p>
          <a:p>
            <a:pPr marL="457200" lvl="1" indent="0" algn="just">
              <a:buNone/>
            </a:pPr>
            <a:r>
              <a:rPr lang="en-US" sz="3000" dirty="0" smtClean="0"/>
              <a:t>Devices used to protect the investment, i.e., our </a:t>
            </a:r>
            <a:r>
              <a:rPr lang="en-US" sz="3000" u="sng" dirty="0" smtClean="0"/>
              <a:t>linear accelerator </a:t>
            </a:r>
            <a:r>
              <a:rPr lang="en-US" sz="3000" dirty="0" smtClean="0"/>
              <a:t>(its equipment) and the </a:t>
            </a:r>
            <a:r>
              <a:rPr lang="en-US" sz="3000" u="sng" dirty="0" smtClean="0"/>
              <a:t>target</a:t>
            </a:r>
            <a:r>
              <a:rPr lang="en-US" sz="3000" dirty="0" smtClean="0"/>
              <a:t>, by taking the proper actions to </a:t>
            </a:r>
            <a:r>
              <a:rPr lang="en-US" sz="3000" u="sng" dirty="0" smtClean="0"/>
              <a:t>stop/allow beam </a:t>
            </a:r>
            <a:r>
              <a:rPr lang="en-US" sz="3000" dirty="0" smtClean="0"/>
              <a:t>operation and </a:t>
            </a:r>
            <a:r>
              <a:rPr lang="en-US" sz="3000" u="sng" dirty="0" smtClean="0"/>
              <a:t>abort/allow powering</a:t>
            </a:r>
          </a:p>
          <a:p>
            <a:pPr marL="0" indent="0">
              <a:buNone/>
            </a:pPr>
            <a:endParaRPr lang="sv-SE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DEC 2014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83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 </a:t>
            </a:r>
            <a:r>
              <a:rPr lang="en-US" dirty="0"/>
              <a:t>s</a:t>
            </a:r>
            <a:r>
              <a:rPr lang="en-US" dirty="0" smtClean="0"/>
              <a:t>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sz="2800" dirty="0" smtClean="0"/>
              <a:t>Protect the </a:t>
            </a:r>
            <a:r>
              <a:rPr lang="en-US" sz="2800" u="sng" dirty="0" smtClean="0"/>
              <a:t>Investment</a:t>
            </a:r>
            <a:r>
              <a:rPr lang="en-US" sz="2800" dirty="0" smtClean="0"/>
              <a:t> (1800 MEURO)</a:t>
            </a:r>
          </a:p>
          <a:p>
            <a:pPr marL="0" indent="0" algn="ctr">
              <a:buNone/>
            </a:pPr>
            <a:r>
              <a:rPr lang="en-US" dirty="0" smtClean="0"/>
              <a:t>	A LINAC without interlocks is “like a car without brakes”</a:t>
            </a:r>
          </a:p>
          <a:p>
            <a:pPr lvl="1"/>
            <a:r>
              <a:rPr lang="en-US" sz="2800" dirty="0" smtClean="0"/>
              <a:t>Protect the </a:t>
            </a:r>
            <a:r>
              <a:rPr lang="en-US" sz="2800" u="sng" dirty="0" smtClean="0"/>
              <a:t>beam</a:t>
            </a:r>
            <a:r>
              <a:rPr lang="en-US" sz="2800" dirty="0" smtClean="0"/>
              <a:t>: No beam =&gt; No neutrons</a:t>
            </a:r>
          </a:p>
          <a:p>
            <a:pPr lvl="1"/>
            <a:r>
              <a:rPr lang="en-US" sz="2800" dirty="0" smtClean="0"/>
              <a:t>Provide the </a:t>
            </a:r>
            <a:r>
              <a:rPr lang="en-US" sz="2800" u="sng" dirty="0" smtClean="0"/>
              <a:t>evidence</a:t>
            </a:r>
          </a:p>
          <a:p>
            <a:r>
              <a:rPr lang="en-US" dirty="0" smtClean="0"/>
              <a:t>How ? Using programmable electronics and hardwired links =&gt; </a:t>
            </a:r>
            <a:r>
              <a:rPr lang="en-US" u="sng" dirty="0" smtClean="0"/>
              <a:t>Slow and Fast </a:t>
            </a:r>
            <a:r>
              <a:rPr lang="en-US" dirty="0" smtClean="0"/>
              <a:t>machine protection systems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machine protection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Equipment to be protected:</a:t>
            </a:r>
          </a:p>
          <a:p>
            <a:pPr lvl="1"/>
            <a:r>
              <a:rPr lang="en-US" dirty="0" smtClean="0"/>
              <a:t>Magnets (Magnet Powering Interlocks)</a:t>
            </a:r>
          </a:p>
          <a:p>
            <a:pPr lvl="1"/>
            <a:r>
              <a:rPr lang="en-US" dirty="0" smtClean="0"/>
              <a:t>Vacuum system</a:t>
            </a:r>
          </a:p>
          <a:p>
            <a:pPr lvl="1"/>
            <a:r>
              <a:rPr lang="en-US" dirty="0" smtClean="0"/>
              <a:t>Insertable devices (Faraday cups, wire scanners)</a:t>
            </a:r>
          </a:p>
          <a:p>
            <a:pPr lvl="1"/>
            <a:r>
              <a:rPr lang="en-US" dirty="0" smtClean="0"/>
              <a:t>Target system</a:t>
            </a:r>
          </a:p>
          <a:p>
            <a:r>
              <a:rPr lang="en-US" dirty="0" smtClean="0"/>
              <a:t>How ? </a:t>
            </a:r>
          </a:p>
          <a:p>
            <a:pPr lvl="1"/>
            <a:r>
              <a:rPr lang="en-US" dirty="0" smtClean="0"/>
              <a:t>Using </a:t>
            </a:r>
            <a:r>
              <a:rPr lang="en-US" u="sng" dirty="0" smtClean="0"/>
              <a:t>PLCs</a:t>
            </a:r>
            <a:r>
              <a:rPr lang="en-US" dirty="0" smtClean="0"/>
              <a:t> (Programmable Logic Controllers)</a:t>
            </a:r>
          </a:p>
          <a:p>
            <a:pPr lvl="1"/>
            <a:r>
              <a:rPr lang="en-US" dirty="0" smtClean="0"/>
              <a:t>Following standard IEC 61508 (no need of certification)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8" name="Picture 7" descr="CPU1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305026"/>
            <a:ext cx="1152128" cy="1042802"/>
          </a:xfrm>
          <a:prstGeom prst="rect">
            <a:avLst/>
          </a:prstGeom>
        </p:spPr>
      </p:pic>
      <p:pic>
        <p:nvPicPr>
          <p:cNvPr id="9" name="Picture 8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264683"/>
            <a:ext cx="1516403" cy="1083145"/>
          </a:xfrm>
          <a:prstGeom prst="rect">
            <a:avLst/>
          </a:prstGeom>
        </p:spPr>
      </p:pic>
      <p:pic>
        <p:nvPicPr>
          <p:cNvPr id="10" name="Picture 9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370644"/>
            <a:ext cx="1931308" cy="87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machine protection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Equipment to be protected:</a:t>
            </a:r>
          </a:p>
          <a:p>
            <a:pPr lvl="1"/>
            <a:r>
              <a:rPr lang="en-US" dirty="0" smtClean="0"/>
              <a:t>Ion source status</a:t>
            </a:r>
          </a:p>
          <a:p>
            <a:pPr lvl="1"/>
            <a:r>
              <a:rPr lang="en-US" dirty="0" smtClean="0"/>
              <a:t>Choppers</a:t>
            </a:r>
          </a:p>
          <a:p>
            <a:pPr lvl="1"/>
            <a:r>
              <a:rPr lang="en-US" dirty="0" err="1" smtClean="0"/>
              <a:t>Steerers</a:t>
            </a:r>
            <a:endParaRPr lang="en-US" dirty="0" smtClean="0"/>
          </a:p>
          <a:p>
            <a:pPr lvl="1"/>
            <a:r>
              <a:rPr lang="en-US" dirty="0" smtClean="0"/>
              <a:t>RFQ (Radio Frequency Quadruple)</a:t>
            </a:r>
          </a:p>
          <a:p>
            <a:pPr lvl="1"/>
            <a:r>
              <a:rPr lang="en-US" dirty="0" smtClean="0"/>
              <a:t>Raster Magnets </a:t>
            </a:r>
          </a:p>
          <a:p>
            <a:pPr lvl="1"/>
            <a:r>
              <a:rPr lang="en-US" dirty="0" smtClean="0"/>
              <a:t>Beam diagnostics (Beam Loss Monitors, Beam current monitors)</a:t>
            </a:r>
          </a:p>
          <a:p>
            <a:pPr lvl="1"/>
            <a:r>
              <a:rPr lang="en-US" dirty="0" smtClean="0"/>
              <a:t>RF system</a:t>
            </a:r>
          </a:p>
          <a:p>
            <a:r>
              <a:rPr lang="en-US" dirty="0" smtClean="0"/>
              <a:t>How ? </a:t>
            </a:r>
          </a:p>
          <a:p>
            <a:pPr lvl="1"/>
            <a:r>
              <a:rPr lang="en-US" dirty="0" smtClean="0"/>
              <a:t>Using </a:t>
            </a:r>
            <a:r>
              <a:rPr lang="en-US" u="sng" dirty="0" smtClean="0"/>
              <a:t>FPGAs</a:t>
            </a:r>
            <a:r>
              <a:rPr lang="en-US" dirty="0" smtClean="0"/>
              <a:t> (Field Programmable Gate Arrays)</a:t>
            </a:r>
          </a:p>
          <a:p>
            <a:pPr lvl="1"/>
            <a:r>
              <a:rPr lang="en-US" dirty="0" smtClean="0"/>
              <a:t>Following standard IEC 61508 (no need of certification)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821081"/>
            <a:ext cx="1368152" cy="871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733256"/>
            <a:ext cx="958057" cy="104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 DEC 2014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AD and ICS Retreat mtg 2014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Interlocks </a:t>
            </a:r>
            <a:r>
              <a:rPr lang="en-US" dirty="0" smtClean="0"/>
              <a:t>for machine protection is </a:t>
            </a:r>
            <a:r>
              <a:rPr lang="en-US" dirty="0" smtClean="0"/>
              <a:t>protecting an investment of </a:t>
            </a:r>
            <a:r>
              <a:rPr lang="en-US" dirty="0" smtClean="0"/>
              <a:t>1800 MEURO </a:t>
            </a:r>
            <a:r>
              <a:rPr lang="en-US" dirty="0" smtClean="0"/>
              <a:t>LINAC =&gt; </a:t>
            </a:r>
            <a:r>
              <a:rPr lang="en-US" u="sng" dirty="0" smtClean="0"/>
              <a:t>Critical system</a:t>
            </a:r>
            <a:endParaRPr lang="en-US" u="sng" dirty="0" smtClean="0"/>
          </a:p>
          <a:p>
            <a:r>
              <a:rPr lang="en-US" u="sng" dirty="0" smtClean="0"/>
              <a:t>Unique and complex machine </a:t>
            </a:r>
            <a:r>
              <a:rPr lang="en-US" dirty="0" smtClean="0"/>
              <a:t>with many non-linear components and interactions</a:t>
            </a:r>
          </a:p>
          <a:p>
            <a:r>
              <a:rPr lang="en-US" u="sng" dirty="0" smtClean="0"/>
              <a:t>High power </a:t>
            </a:r>
            <a:r>
              <a:rPr lang="en-US" dirty="0" smtClean="0"/>
              <a:t>pulses of up to 5 </a:t>
            </a:r>
            <a:r>
              <a:rPr lang="en-US" dirty="0" err="1" smtClean="0"/>
              <a:t>MWatt</a:t>
            </a:r>
            <a:r>
              <a:rPr lang="en-US" dirty="0" smtClean="0"/>
              <a:t> @ 14Hz</a:t>
            </a:r>
          </a:p>
          <a:p>
            <a:r>
              <a:rPr lang="en-US" u="sng" dirty="0" smtClean="0"/>
              <a:t>High availability </a:t>
            </a:r>
            <a:r>
              <a:rPr lang="en-US" dirty="0" smtClean="0"/>
              <a:t>required (95 %)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Failures may occur even if fault avoidance and fault </a:t>
            </a:r>
            <a:r>
              <a:rPr lang="en-US" b="1" dirty="0"/>
              <a:t>t</a:t>
            </a:r>
            <a:r>
              <a:rPr lang="en-US" b="1" dirty="0" smtClean="0"/>
              <a:t>olerance techniques are used, therefore a high dependable interlocks system is required </a:t>
            </a:r>
          </a:p>
          <a:p>
            <a:endParaRPr lang="en-US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602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1297</TotalTime>
  <Words>655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 Core Powerpoint template</vt:lpstr>
      <vt:lpstr>Interlock Systems for Machine Protection</vt:lpstr>
      <vt:lpstr>Murphy’s laws on critical systems...</vt:lpstr>
      <vt:lpstr>Some real-world examples...</vt:lpstr>
      <vt:lpstr>Barriers to prevent failures: Fault Avoidance (FA) &amp; Fault Tolerance (FT)</vt:lpstr>
      <vt:lpstr>Those barriers are not enough...</vt:lpstr>
      <vt:lpstr>Our mission statement</vt:lpstr>
      <vt:lpstr>Slow machine protection systems</vt:lpstr>
      <vt:lpstr>Fast machine protection systems</vt:lpstr>
      <vt:lpstr>Conclusions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Manuel Zaera-Sanz</cp:lastModifiedBy>
  <cp:revision>73</cp:revision>
  <dcterms:created xsi:type="dcterms:W3CDTF">2013-10-29T16:05:10Z</dcterms:created>
  <dcterms:modified xsi:type="dcterms:W3CDTF">2014-12-09T09:57:30Z</dcterms:modified>
</cp:coreProperties>
</file>