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317" r:id="rId3"/>
    <p:sldId id="315" r:id="rId4"/>
    <p:sldId id="316" r:id="rId5"/>
    <p:sldId id="305" r:id="rId6"/>
    <p:sldId id="310" r:id="rId7"/>
    <p:sldId id="308" r:id="rId8"/>
    <p:sldId id="307" r:id="rId9"/>
    <p:sldId id="304" r:id="rId10"/>
    <p:sldId id="257" r:id="rId11"/>
    <p:sldId id="311" r:id="rId12"/>
    <p:sldId id="312" r:id="rId13"/>
    <p:sldId id="313" r:id="rId14"/>
    <p:sldId id="314" r:id="rId15"/>
    <p:sldId id="267" r:id="rId16"/>
    <p:sldId id="282" r:id="rId17"/>
    <p:sldId id="283" r:id="rId18"/>
    <p:sldId id="259" r:id="rId19"/>
    <p:sldId id="299" r:id="rId2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5" autoAdjust="0"/>
    <p:restoredTop sz="92028" autoAdjust="0"/>
  </p:normalViewPr>
  <p:slideViewPr>
    <p:cSldViewPr>
      <p:cViewPr>
        <p:scale>
          <a:sx n="150" d="100"/>
          <a:sy n="150" d="100"/>
        </p:scale>
        <p:origin x="-952" y="-8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nricbargallo:Desktop:Reliability%20plots%20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nricbargallo:Desktop:Reliability%20plots%20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feel\Escritorio\Dropbox\FEEL\Documents%20FEEL\DDD-II%20Accelerador\Analisis%20trip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88647901129265"/>
          <c:y val="0.0144961062165087"/>
          <c:w val="0.894529976060008"/>
          <c:h val="0.87468268365919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'SNS 2013-2014'!$K$40</c:f>
              <c:strCache>
                <c:ptCount val="1"/>
                <c:pt idx="0">
                  <c:v>SNS FY13-FY14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'SNS 2013-2014'!$I$186:$I$191</c:f>
              <c:strCache>
                <c:ptCount val="6"/>
                <c:pt idx="0">
                  <c:v>1 second - 6 seconds</c:v>
                </c:pt>
                <c:pt idx="1">
                  <c:v>6 seconds - 1 minute</c:v>
                </c:pt>
                <c:pt idx="2">
                  <c:v>1 minute - 6 minutes</c:v>
                </c:pt>
                <c:pt idx="3">
                  <c:v>6 minutes - 20 minutes</c:v>
                </c:pt>
                <c:pt idx="4">
                  <c:v>20 minutes - 1 hour</c:v>
                </c:pt>
                <c:pt idx="5">
                  <c:v>1 hour - 3 hours</c:v>
                </c:pt>
              </c:strCache>
            </c:strRef>
          </c:cat>
          <c:val>
            <c:numRef>
              <c:f>'SNS 2013-2014'!$K$42:$K$47</c:f>
              <c:numCache>
                <c:formatCode>0.00</c:formatCode>
                <c:ptCount val="6"/>
                <c:pt idx="0">
                  <c:v>6.704761904761904</c:v>
                </c:pt>
                <c:pt idx="1">
                  <c:v>9.18809523809524</c:v>
                </c:pt>
                <c:pt idx="2">
                  <c:v>1.485714285714286</c:v>
                </c:pt>
                <c:pt idx="3">
                  <c:v>1.395238095238095</c:v>
                </c:pt>
                <c:pt idx="4">
                  <c:v>0.657142857142857</c:v>
                </c:pt>
                <c:pt idx="5">
                  <c:v>0.20952380952381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7852584"/>
        <c:axId val="-2134031656"/>
      </c:barChart>
      <c:scatterChart>
        <c:scatterStyle val="lineMarker"/>
        <c:varyColors val="0"/>
        <c:ser>
          <c:idx val="0"/>
          <c:order val="1"/>
          <c:tx>
            <c:strRef>
              <c:f>'SNS 2013-2014'!$V$155</c:f>
              <c:strCache>
                <c:ptCount val="1"/>
                <c:pt idx="0">
                  <c:v>ESS requirement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2"/>
              <c:delete val="1"/>
            </c:dLbl>
            <c:dLbl>
              <c:idx val="4"/>
              <c:delete val="1"/>
            </c:dLbl>
            <c:dLbl>
              <c:idx val="6"/>
              <c:delete val="1"/>
            </c:dLbl>
            <c:dLbl>
              <c:idx val="8"/>
              <c:delete val="1"/>
            </c:dLbl>
            <c:dLbl>
              <c:idx val="10"/>
              <c:delete val="1"/>
            </c:dLbl>
            <c:dLbl>
              <c:idx val="11"/>
              <c:layout>
                <c:manualLayout>
                  <c:x val="-0.017038007863696"/>
                  <c:y val="-0.02637362637362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'SNS 2013-2014'!$W$156:$W$167</c:f>
              <c:numCache>
                <c:formatCode>General</c:formatCode>
                <c:ptCount val="12"/>
                <c:pt idx="0">
                  <c:v>0.6</c:v>
                </c:pt>
                <c:pt idx="1">
                  <c:v>1.4</c:v>
                </c:pt>
                <c:pt idx="2">
                  <c:v>1.6</c:v>
                </c:pt>
                <c:pt idx="3">
                  <c:v>2.4</c:v>
                </c:pt>
                <c:pt idx="4">
                  <c:v>2.6</c:v>
                </c:pt>
                <c:pt idx="5">
                  <c:v>3.4</c:v>
                </c:pt>
                <c:pt idx="6">
                  <c:v>3.6</c:v>
                </c:pt>
                <c:pt idx="7">
                  <c:v>4.4</c:v>
                </c:pt>
                <c:pt idx="8">
                  <c:v>4.6</c:v>
                </c:pt>
                <c:pt idx="9">
                  <c:v>5.4</c:v>
                </c:pt>
                <c:pt idx="10">
                  <c:v>5.6</c:v>
                </c:pt>
                <c:pt idx="11">
                  <c:v>6.4</c:v>
                </c:pt>
              </c:numCache>
            </c:numRef>
          </c:xVal>
          <c:yVal>
            <c:numRef>
              <c:f>'SNS 2013-2014'!$V$156:$V$167</c:f>
              <c:numCache>
                <c:formatCode>0.00</c:formatCode>
                <c:ptCount val="12"/>
                <c:pt idx="0">
                  <c:v>758.595712736349</c:v>
                </c:pt>
                <c:pt idx="1">
                  <c:v>758.595712736349</c:v>
                </c:pt>
                <c:pt idx="2">
                  <c:v>136.5472282925429</c:v>
                </c:pt>
                <c:pt idx="3">
                  <c:v>136.5472282925429</c:v>
                </c:pt>
                <c:pt idx="4">
                  <c:v>12.64326187893915</c:v>
                </c:pt>
                <c:pt idx="5">
                  <c:v>12.64326187893915</c:v>
                </c:pt>
                <c:pt idx="6">
                  <c:v>1.770056663051481</c:v>
                </c:pt>
                <c:pt idx="7">
                  <c:v>1.770056663051481</c:v>
                </c:pt>
                <c:pt idx="8">
                  <c:v>0.505730475157567</c:v>
                </c:pt>
                <c:pt idx="9">
                  <c:v>0.505730475157567</c:v>
                </c:pt>
                <c:pt idx="10">
                  <c:v>0.168576825052522</c:v>
                </c:pt>
                <c:pt idx="11">
                  <c:v>0.168576825052522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4170760"/>
        <c:axId val="-2134352392"/>
      </c:scatterChart>
      <c:catAx>
        <c:axId val="21378525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Duration of the trip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5227076023811"/>
              <c:y val="0.95642955063907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-2134031656"/>
        <c:crossesAt val="0.0"/>
        <c:auto val="1"/>
        <c:lblAlgn val="ctr"/>
        <c:lblOffset val="100"/>
        <c:noMultiLvlLbl val="0"/>
      </c:catAx>
      <c:valAx>
        <c:axId val="-2134031656"/>
        <c:scaling>
          <c:logBase val="10.0"/>
          <c:orientation val="minMax"/>
          <c:max val="1000.0"/>
          <c:min val="0.0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Trips per day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00142233300242625"/>
              <c:y val="0.392833107184982"/>
            </c:manualLayout>
          </c:layout>
          <c:overlay val="0"/>
        </c:title>
        <c:numFmt formatCode="0.0E+00" sourceLinked="0"/>
        <c:majorTickMark val="out"/>
        <c:minorTickMark val="none"/>
        <c:tickLblPos val="nextTo"/>
        <c:crossAx val="2137852584"/>
        <c:crosses val="autoZero"/>
        <c:crossBetween val="between"/>
        <c:minorUnit val="10.0"/>
      </c:valAx>
      <c:valAx>
        <c:axId val="-2134352392"/>
        <c:scaling>
          <c:logBase val="10.0"/>
          <c:orientation val="minMax"/>
          <c:min val="0.01"/>
        </c:scaling>
        <c:delete val="0"/>
        <c:axPos val="r"/>
        <c:numFmt formatCode="0.00" sourceLinked="1"/>
        <c:majorTickMark val="none"/>
        <c:minorTickMark val="none"/>
        <c:tickLblPos val="none"/>
        <c:crossAx val="-2134170760"/>
        <c:crosses val="max"/>
        <c:crossBetween val="midCat"/>
        <c:minorUnit val="10.0"/>
      </c:valAx>
      <c:valAx>
        <c:axId val="-2134170760"/>
        <c:scaling>
          <c:orientation val="minMax"/>
          <c:max val="6.5"/>
          <c:min val="0.5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-2134352392"/>
        <c:crossesAt val="0.0"/>
        <c:crossBetween val="midCat"/>
      </c:valAx>
    </c:plotArea>
    <c:legend>
      <c:legendPos val="r"/>
      <c:layout>
        <c:manualLayout>
          <c:xMode val="edge"/>
          <c:yMode val="edge"/>
          <c:x val="0.820489591658274"/>
          <c:y val="0.0553134887600008"/>
          <c:w val="0.142284492065206"/>
          <c:h val="0.10357179404297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24021980750971"/>
          <c:y val="0.0318444555543211"/>
          <c:w val="0.892102908266962"/>
          <c:h val="0.8564457344245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'Downtime comparison with SNS'!$L$4</c:f>
              <c:strCache>
                <c:ptCount val="1"/>
                <c:pt idx="0">
                  <c:v>SNS (2010-2013)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'Downtime comparison with SNS'!$J$5:$J$8</c:f>
              <c:strCache>
                <c:ptCount val="4"/>
                <c:pt idx="0">
                  <c:v>1h-3h</c:v>
                </c:pt>
                <c:pt idx="1">
                  <c:v>3h-8h</c:v>
                </c:pt>
                <c:pt idx="2">
                  <c:v>8h-24h</c:v>
                </c:pt>
                <c:pt idx="3">
                  <c:v>More than 24h</c:v>
                </c:pt>
              </c:strCache>
            </c:strRef>
          </c:cat>
          <c:val>
            <c:numRef>
              <c:f>'Downtime comparison with SNS'!$L$5:$L$8</c:f>
              <c:numCache>
                <c:formatCode>0.00</c:formatCode>
                <c:ptCount val="4"/>
                <c:pt idx="0">
                  <c:v>47.30392156862738</c:v>
                </c:pt>
                <c:pt idx="1">
                  <c:v>49.75490196078432</c:v>
                </c:pt>
                <c:pt idx="2">
                  <c:v>24.01960784313722</c:v>
                </c:pt>
                <c:pt idx="3">
                  <c:v>8.333333333333333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9474856"/>
        <c:axId val="-2131087848"/>
      </c:barChart>
      <c:scatterChart>
        <c:scatterStyle val="lineMarker"/>
        <c:varyColors val="0"/>
        <c:ser>
          <c:idx val="0"/>
          <c:order val="1"/>
          <c:tx>
            <c:strRef>
              <c:f>'Downtime comparison with SNS'!$K$4</c:f>
              <c:strCache>
                <c:ptCount val="1"/>
                <c:pt idx="0">
                  <c:v>ESS requirements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.134401972872996"/>
                  <c:y val="-0.02074688796680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-0.0283600493218249"/>
                  <c:y val="-0.02489626556016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dLbl>
              <c:idx val="5"/>
              <c:layout>
                <c:manualLayout>
                  <c:x val="-0.027127003699137"/>
                  <c:y val="-0.02282157676348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delete val="1"/>
            </c:dLbl>
            <c:dLbl>
              <c:idx val="7"/>
              <c:layout>
                <c:manualLayout>
                  <c:x val="-0.0345253745254715"/>
                  <c:y val="-0.02282157676348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'Downtime comparison with SNS'!$S$64:$S$71</c:f>
              <c:numCache>
                <c:formatCode>General</c:formatCode>
                <c:ptCount val="8"/>
                <c:pt idx="0">
                  <c:v>0.6</c:v>
                </c:pt>
                <c:pt idx="1">
                  <c:v>1.4</c:v>
                </c:pt>
                <c:pt idx="2">
                  <c:v>1.6</c:v>
                </c:pt>
                <c:pt idx="3">
                  <c:v>2.4</c:v>
                </c:pt>
                <c:pt idx="4">
                  <c:v>2.6</c:v>
                </c:pt>
                <c:pt idx="5">
                  <c:v>3.4</c:v>
                </c:pt>
                <c:pt idx="6">
                  <c:v>3.6</c:v>
                </c:pt>
                <c:pt idx="7">
                  <c:v>4.4</c:v>
                </c:pt>
              </c:numCache>
            </c:numRef>
          </c:xVal>
          <c:yVal>
            <c:numRef>
              <c:f>'Downtime comparison with SNS'!$R$64:$R$71</c:f>
              <c:numCache>
                <c:formatCode>0.00</c:formatCode>
                <c:ptCount val="8"/>
                <c:pt idx="0">
                  <c:v>33.7153650105044</c:v>
                </c:pt>
                <c:pt idx="1">
                  <c:v>33.7153650105044</c:v>
                </c:pt>
                <c:pt idx="2">
                  <c:v>10.53605156578263</c:v>
                </c:pt>
                <c:pt idx="3">
                  <c:v>10.53605156578263</c:v>
                </c:pt>
                <c:pt idx="4">
                  <c:v>4.214420626313045</c:v>
                </c:pt>
                <c:pt idx="5">
                  <c:v>4.214420626313045</c:v>
                </c:pt>
                <c:pt idx="6">
                  <c:v>2.107210313156526</c:v>
                </c:pt>
                <c:pt idx="7">
                  <c:v>2.107210313156526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9474856"/>
        <c:axId val="-2131087848"/>
      </c:scatterChart>
      <c:catAx>
        <c:axId val="21394748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Duration of the trip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5395504607798"/>
              <c:y val="0.94610938290807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-2131087848"/>
        <c:crossesAt val="0.0"/>
        <c:auto val="1"/>
        <c:lblAlgn val="ctr"/>
        <c:lblOffset val="100"/>
        <c:noMultiLvlLbl val="0"/>
      </c:catAx>
      <c:valAx>
        <c:axId val="-2131087848"/>
        <c:scaling>
          <c:logBase val="10.0"/>
          <c:orientation val="minMax"/>
          <c:min val="0.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Trips per year</a:t>
                </a:r>
                <a:endParaRPr lang="en-US" dirty="0"/>
              </a:p>
            </c:rich>
          </c:tx>
          <c:layout/>
          <c:overlay val="0"/>
        </c:title>
        <c:numFmt formatCode="0.0E+00" sourceLinked="0"/>
        <c:majorTickMark val="out"/>
        <c:minorTickMark val="none"/>
        <c:tickLblPos val="nextTo"/>
        <c:crossAx val="2139474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1425329434941"/>
          <c:y val="0.0711215343356911"/>
          <c:w val="0.14846284017223"/>
          <c:h val="0.098389145033267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324655846591"/>
          <c:y val="0.0577490320007015"/>
          <c:w val="0.685993046537989"/>
          <c:h val="0.699673055337537"/>
        </c:manualLayout>
      </c:layout>
      <c:lineChart>
        <c:grouping val="standard"/>
        <c:varyColors val="0"/>
        <c:ser>
          <c:idx val="2"/>
          <c:order val="0"/>
          <c:tx>
            <c:strRef>
              <c:f>Full1!$O$23</c:f>
              <c:strCache>
                <c:ptCount val="1"/>
                <c:pt idx="0">
                  <c:v>PSI</c:v>
                </c:pt>
              </c:strCache>
            </c:strRef>
          </c:tx>
          <c:spPr>
            <a:ln>
              <a:prstDash val="dash"/>
            </a:ln>
          </c:spPr>
          <c:cat>
            <c:strRef>
              <c:f>Full1!$I$24:$I$27</c:f>
              <c:strCache>
                <c:ptCount val="4"/>
                <c:pt idx="0">
                  <c:v>1 seg - 1 min (Trips/day)</c:v>
                </c:pt>
                <c:pt idx="1">
                  <c:v>1 min - 1 h (Trips/day)</c:v>
                </c:pt>
                <c:pt idx="2">
                  <c:v>1h - 3 h (Trips/day)</c:v>
                </c:pt>
                <c:pt idx="3">
                  <c:v>3h - 1 day (Trips/day)</c:v>
                </c:pt>
              </c:strCache>
            </c:strRef>
          </c:cat>
          <c:val>
            <c:numRef>
              <c:f>Full1!$O$24:$O$27</c:f>
              <c:numCache>
                <c:formatCode>General</c:formatCode>
                <c:ptCount val="4"/>
                <c:pt idx="0">
                  <c:v>50.0</c:v>
                </c:pt>
                <c:pt idx="1">
                  <c:v>20.0</c:v>
                </c:pt>
                <c:pt idx="2">
                  <c:v>0.4</c:v>
                </c:pt>
                <c:pt idx="3">
                  <c:v>0.1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Full1!$P$23</c:f>
              <c:strCache>
                <c:ptCount val="1"/>
                <c:pt idx="0">
                  <c:v>ISIS</c:v>
                </c:pt>
              </c:strCache>
            </c:strRef>
          </c:tx>
          <c:spPr>
            <a:ln>
              <a:prstDash val="dash"/>
            </a:ln>
          </c:spPr>
          <c:marker>
            <c:symbol val="x"/>
            <c:size val="7"/>
          </c:marker>
          <c:cat>
            <c:strRef>
              <c:f>Full1!$I$24:$I$27</c:f>
              <c:strCache>
                <c:ptCount val="4"/>
                <c:pt idx="0">
                  <c:v>1 seg - 1 min (Trips/day)</c:v>
                </c:pt>
                <c:pt idx="1">
                  <c:v>1 min - 1 h (Trips/day)</c:v>
                </c:pt>
                <c:pt idx="2">
                  <c:v>1h - 3 h (Trips/day)</c:v>
                </c:pt>
                <c:pt idx="3">
                  <c:v>3h - 1 day (Trips/day)</c:v>
                </c:pt>
              </c:strCache>
            </c:strRef>
          </c:cat>
          <c:val>
            <c:numRef>
              <c:f>Full1!$P$24:$P$27</c:f>
              <c:numCache>
                <c:formatCode>General</c:formatCode>
                <c:ptCount val="4"/>
                <c:pt idx="0">
                  <c:v>35.0</c:v>
                </c:pt>
                <c:pt idx="2">
                  <c:v>0.35</c:v>
                </c:pt>
                <c:pt idx="3">
                  <c:v>0.2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Full1!$R$23</c:f>
              <c:strCache>
                <c:ptCount val="1"/>
                <c:pt idx="0">
                  <c:v>SNS</c:v>
                </c:pt>
              </c:strCache>
            </c:strRef>
          </c:tx>
          <c:spPr>
            <a:ln>
              <a:prstDash val="dash"/>
            </a:ln>
          </c:spPr>
          <c:cat>
            <c:strRef>
              <c:f>Full1!$I$24:$I$27</c:f>
              <c:strCache>
                <c:ptCount val="4"/>
                <c:pt idx="0">
                  <c:v>1 seg - 1 min (Trips/day)</c:v>
                </c:pt>
                <c:pt idx="1">
                  <c:v>1 min - 1 h (Trips/day)</c:v>
                </c:pt>
                <c:pt idx="2">
                  <c:v>1h - 3 h (Trips/day)</c:v>
                </c:pt>
                <c:pt idx="3">
                  <c:v>3h - 1 day (Trips/day)</c:v>
                </c:pt>
              </c:strCache>
            </c:strRef>
          </c:cat>
          <c:val>
            <c:numRef>
              <c:f>Full1!$R$24:$R$27</c:f>
              <c:numCache>
                <c:formatCode>General</c:formatCode>
                <c:ptCount val="4"/>
                <c:pt idx="0">
                  <c:v>200.0</c:v>
                </c:pt>
                <c:pt idx="1">
                  <c:v>9.0</c:v>
                </c:pt>
                <c:pt idx="2">
                  <c:v>0.600000000000002</c:v>
                </c:pt>
                <c:pt idx="3">
                  <c:v>0.4</c:v>
                </c:pt>
              </c:numCache>
            </c:numRef>
          </c:val>
          <c:smooth val="0"/>
        </c:ser>
        <c:ser>
          <c:idx val="6"/>
          <c:order val="3"/>
          <c:tx>
            <c:strRef>
              <c:f>Full1!$S$23</c:f>
              <c:strCache>
                <c:ptCount val="1"/>
                <c:pt idx="0">
                  <c:v>LANSCE (H+)</c:v>
                </c:pt>
              </c:strCache>
            </c:strRef>
          </c:tx>
          <c:spPr>
            <a:ln>
              <a:prstDash val="dash"/>
            </a:ln>
          </c:spPr>
          <c:cat>
            <c:strRef>
              <c:f>Full1!$I$24:$I$27</c:f>
              <c:strCache>
                <c:ptCount val="4"/>
                <c:pt idx="0">
                  <c:v>1 seg - 1 min (Trips/day)</c:v>
                </c:pt>
                <c:pt idx="1">
                  <c:v>1 min - 1 h (Trips/day)</c:v>
                </c:pt>
                <c:pt idx="2">
                  <c:v>1h - 3 h (Trips/day)</c:v>
                </c:pt>
                <c:pt idx="3">
                  <c:v>3h - 1 day (Trips/day)</c:v>
                </c:pt>
              </c:strCache>
            </c:strRef>
          </c:cat>
          <c:val>
            <c:numRef>
              <c:f>Full1!$S$24:$S$27</c:f>
              <c:numCache>
                <c:formatCode>General</c:formatCode>
                <c:ptCount val="4"/>
                <c:pt idx="0">
                  <c:v>29.39372822299653</c:v>
                </c:pt>
                <c:pt idx="1">
                  <c:v>8.947735191637631</c:v>
                </c:pt>
                <c:pt idx="2">
                  <c:v>0.493379790940773</c:v>
                </c:pt>
                <c:pt idx="3">
                  <c:v>0.0919860627177702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8317928"/>
        <c:axId val="2140170792"/>
      </c:lineChart>
      <c:catAx>
        <c:axId val="-2138317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Duration of the trip</a:t>
                </a:r>
              </a:p>
            </c:rich>
          </c:tx>
          <c:layout>
            <c:manualLayout>
              <c:xMode val="edge"/>
              <c:yMode val="edge"/>
              <c:x val="0.323442426839503"/>
              <c:y val="0.916442188147533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2140170792"/>
        <c:crossesAt val="0.01"/>
        <c:auto val="1"/>
        <c:lblAlgn val="ctr"/>
        <c:lblOffset val="100"/>
        <c:noMultiLvlLbl val="0"/>
      </c:catAx>
      <c:valAx>
        <c:axId val="2140170792"/>
        <c:scaling>
          <c:logBase val="10.0"/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trips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-2138317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405772688085"/>
          <c:y val="0.0785818116938261"/>
          <c:w val="0.200203100667866"/>
          <c:h val="0.65839966186580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08/12/14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08/12/14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08/12/14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08/12/14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08/12/14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08/12/14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sz="4000" dirty="0" smtClean="0"/>
              <a:t>RAMI analysis at ESS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>(RAMI = Reliability Availability Maintainability </a:t>
            </a:r>
            <a:r>
              <a:rPr lang="en-US" sz="2000" dirty="0" err="1" smtClean="0"/>
              <a:t>Inspectability</a:t>
            </a:r>
            <a:r>
              <a:rPr lang="en-US" sz="2000" dirty="0" smtClean="0"/>
              <a:t>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Enric Bargalló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ESS accelerator reliability expert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r>
              <a:rPr lang="en-GB" sz="1400" dirty="0" smtClean="0">
                <a:solidFill>
                  <a:srgbClr val="FFFFFF"/>
                </a:solidFill>
              </a:rPr>
              <a:t>December 11, </a:t>
            </a:r>
            <a:r>
              <a:rPr lang="en-GB" sz="1400" dirty="0" smtClean="0">
                <a:solidFill>
                  <a:srgbClr val="FFFFFF"/>
                </a:solidFill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RAMI approach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000" dirty="0" smtClean="0"/>
              <a:t>Clarify goals and requirements and allocate the among subsystems</a:t>
            </a:r>
          </a:p>
          <a:p>
            <a:pPr>
              <a:lnSpc>
                <a:spcPct val="110000"/>
              </a:lnSpc>
            </a:pPr>
            <a:endParaRPr lang="en-US" sz="1000" dirty="0" smtClean="0"/>
          </a:p>
          <a:p>
            <a:pPr>
              <a:lnSpc>
                <a:spcPct val="110000"/>
              </a:lnSpc>
            </a:pPr>
            <a:r>
              <a:rPr lang="en-US" sz="2000" dirty="0" smtClean="0"/>
              <a:t>Estimate </a:t>
            </a:r>
            <a:r>
              <a:rPr lang="en-US" sz="2000" dirty="0"/>
              <a:t>the accomplishment of the requirements </a:t>
            </a:r>
            <a:r>
              <a:rPr lang="en-US" sz="2000" dirty="0" smtClean="0"/>
              <a:t>(iterative</a:t>
            </a:r>
            <a:r>
              <a:rPr lang="en-US" sz="2000" dirty="0" smtClean="0"/>
              <a:t>)</a:t>
            </a:r>
          </a:p>
          <a:p>
            <a:pPr lvl="3">
              <a:lnSpc>
                <a:spcPct val="110000"/>
              </a:lnSpc>
            </a:pPr>
            <a:endParaRPr lang="en-US" sz="1000" dirty="0" smtClean="0"/>
          </a:p>
          <a:p>
            <a:pPr>
              <a:lnSpc>
                <a:spcPct val="110000"/>
              </a:lnSpc>
            </a:pPr>
            <a:r>
              <a:rPr lang="en-US" sz="2000" dirty="0" smtClean="0"/>
              <a:t>Guide </a:t>
            </a:r>
            <a:r>
              <a:rPr lang="en-US" sz="2000" dirty="0"/>
              <a:t>the </a:t>
            </a:r>
            <a:r>
              <a:rPr lang="en-US" sz="2000" dirty="0" smtClean="0"/>
              <a:t>design, construction, commissioning and operation phases </a:t>
            </a:r>
            <a:r>
              <a:rPr lang="en-US" sz="2000" dirty="0"/>
              <a:t>to obtain high RAMI </a:t>
            </a:r>
            <a:r>
              <a:rPr lang="en-US" sz="2000" dirty="0" smtClean="0"/>
              <a:t>performances</a:t>
            </a:r>
          </a:p>
          <a:p>
            <a:pPr lvl="3">
              <a:lnSpc>
                <a:spcPct val="110000"/>
              </a:lnSpc>
            </a:pPr>
            <a:endParaRPr lang="en-US" sz="1000" dirty="0" smtClean="0"/>
          </a:p>
          <a:p>
            <a:pPr>
              <a:lnSpc>
                <a:spcPct val="110000"/>
              </a:lnSpc>
            </a:pPr>
            <a:r>
              <a:rPr lang="en-US" sz="2000" dirty="0" smtClean="0"/>
              <a:t>Other </a:t>
            </a:r>
            <a:r>
              <a:rPr lang="en-US" sz="2000" dirty="0" smtClean="0"/>
              <a:t>outputs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Maintenance plans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Manpower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Logistics and spares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Estimation of </a:t>
            </a:r>
            <a:r>
              <a:rPr lang="en-US" sz="1800" dirty="0" smtClean="0"/>
              <a:t>degradation of beam parameters</a:t>
            </a:r>
            <a:endParaRPr lang="en-US" sz="1800" dirty="0" smtClean="0"/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…</a:t>
            </a:r>
            <a:endParaRPr lang="en-US" sz="1800" dirty="0"/>
          </a:p>
          <a:p>
            <a:pPr>
              <a:lnSpc>
                <a:spcPct val="110000"/>
              </a:lnSpc>
            </a:pPr>
            <a:endParaRPr lang="sv-SE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Organization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11</a:t>
            </a:fld>
            <a:endParaRPr lang="sv-SE"/>
          </a:p>
        </p:txBody>
      </p:sp>
      <p:sp>
        <p:nvSpPr>
          <p:cNvPr id="6" name="Rounded Rectangle 5"/>
          <p:cNvSpPr/>
          <p:nvPr/>
        </p:nvSpPr>
        <p:spPr>
          <a:xfrm>
            <a:off x="179512" y="1556792"/>
            <a:ext cx="4320480" cy="504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XFWG on reliability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644008" y="1556792"/>
            <a:ext cx="4392488" cy="504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RAMI group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44016" y="2204864"/>
            <a:ext cx="4355976" cy="4581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r>
              <a:rPr lang="en-US" b="1" dirty="0" smtClean="0"/>
              <a:t>Accelerator</a:t>
            </a:r>
          </a:p>
          <a:p>
            <a:pPr marL="742950" lvl="1" indent="-285750">
              <a:buFont typeface="Lucida Grande"/>
              <a:buChar char="-"/>
            </a:pPr>
            <a:r>
              <a:rPr lang="en-US" dirty="0" smtClean="0"/>
              <a:t>Enric Bargalló</a:t>
            </a:r>
          </a:p>
          <a:p>
            <a:pPr marL="742950" lvl="1" indent="-285750">
              <a:buFont typeface="Lucida Grande"/>
              <a:buChar char="-"/>
            </a:pPr>
            <a:r>
              <a:rPr lang="en-US" dirty="0" smtClean="0"/>
              <a:t>Andreas </a:t>
            </a:r>
            <a:r>
              <a:rPr lang="en-US" dirty="0" err="1" smtClean="0"/>
              <a:t>Jansson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Target</a:t>
            </a:r>
          </a:p>
          <a:p>
            <a:pPr marL="742950" lvl="1" indent="-285750">
              <a:buFont typeface="Lucida Grande"/>
              <a:buChar char="-"/>
            </a:pPr>
            <a:r>
              <a:rPr lang="en-US" dirty="0" smtClean="0"/>
              <a:t>Eric Pitcher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Instruments and science</a:t>
            </a:r>
          </a:p>
          <a:p>
            <a:pPr marL="742950" lvl="1" indent="-285750">
              <a:buFont typeface="Lucida Grande"/>
              <a:buChar char="-"/>
            </a:pPr>
            <a:r>
              <a:rPr lang="en-US" dirty="0" smtClean="0"/>
              <a:t>Ken Andersen </a:t>
            </a:r>
            <a:endParaRPr lang="en-US" dirty="0"/>
          </a:p>
          <a:p>
            <a:pPr marL="742950" lvl="1" indent="-285750">
              <a:buFont typeface="Lucida Grande"/>
              <a:buChar char="-"/>
            </a:pPr>
            <a:r>
              <a:rPr lang="en-US" dirty="0" smtClean="0"/>
              <a:t>Arno </a:t>
            </a:r>
            <a:r>
              <a:rPr lang="en-US" dirty="0" err="1" smtClean="0"/>
              <a:t>Hiess</a:t>
            </a:r>
            <a:endParaRPr lang="en-US" dirty="0"/>
          </a:p>
          <a:p>
            <a:pPr marL="742950" lvl="1" indent="-285750">
              <a:buFont typeface="Lucida Grande"/>
              <a:buChar char="-"/>
            </a:pPr>
            <a:r>
              <a:rPr lang="en-US" dirty="0" smtClean="0"/>
              <a:t>Robert </a:t>
            </a:r>
            <a:r>
              <a:rPr lang="en-US" dirty="0" err="1" smtClean="0"/>
              <a:t>Connatser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ICS</a:t>
            </a:r>
            <a:endParaRPr lang="en-US" b="1" dirty="0"/>
          </a:p>
          <a:p>
            <a:pPr marL="742950" lvl="1" indent="-285750">
              <a:buFont typeface="Lucida Grande"/>
              <a:buChar char="-"/>
            </a:pPr>
            <a:r>
              <a:rPr lang="en-US" dirty="0" smtClean="0"/>
              <a:t>Annika </a:t>
            </a:r>
            <a:r>
              <a:rPr lang="en-US" dirty="0" err="1" smtClean="0"/>
              <a:t>Nordt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Site infrastructure</a:t>
            </a:r>
          </a:p>
          <a:p>
            <a:pPr marL="742950" lvl="1" indent="-285750">
              <a:buFont typeface="Lucida Grande"/>
              <a:buChar char="-"/>
            </a:pPr>
            <a:r>
              <a:rPr lang="en-US" dirty="0" smtClean="0"/>
              <a:t>Ronny </a:t>
            </a:r>
            <a:r>
              <a:rPr lang="en-US" dirty="0" err="1" smtClean="0"/>
              <a:t>Sjöholm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Systems engineering</a:t>
            </a:r>
          </a:p>
          <a:p>
            <a:pPr marL="742950" lvl="1" indent="-285750">
              <a:buFont typeface="Lucida Grande"/>
              <a:buChar char="-"/>
            </a:pPr>
            <a:r>
              <a:rPr lang="en-US" dirty="0" smtClean="0"/>
              <a:t>Johan </a:t>
            </a:r>
            <a:r>
              <a:rPr lang="en-US" dirty="0" err="1" smtClean="0"/>
              <a:t>Waldeck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644008" y="2204864"/>
            <a:ext cx="4355976" cy="4581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r>
              <a:rPr lang="en-US" b="1" dirty="0" smtClean="0"/>
              <a:t>Accelerator</a:t>
            </a:r>
          </a:p>
          <a:p>
            <a:pPr marL="742950" lvl="1" indent="-285750">
              <a:buFont typeface="Lucida Grande"/>
              <a:buChar char="-"/>
            </a:pPr>
            <a:r>
              <a:rPr lang="en-US" dirty="0" smtClean="0"/>
              <a:t>Enric Bargalló</a:t>
            </a:r>
          </a:p>
          <a:p>
            <a:pPr marL="742950" lvl="1" indent="-285750">
              <a:buFont typeface="Lucida Grande"/>
              <a:buChar char="-"/>
            </a:pPr>
            <a:r>
              <a:rPr lang="en-US" dirty="0" err="1" smtClean="0"/>
              <a:t>Iñigo</a:t>
            </a:r>
            <a:r>
              <a:rPr lang="en-US" dirty="0" smtClean="0"/>
              <a:t> Alonso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Target</a:t>
            </a:r>
          </a:p>
          <a:p>
            <a:pPr marL="742950" lvl="1" indent="-285750">
              <a:buFont typeface="Lucida Grande"/>
              <a:buChar char="-"/>
            </a:pPr>
            <a:r>
              <a:rPr lang="en-US" dirty="0" smtClean="0"/>
              <a:t>Alex Garcia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Instruments and science</a:t>
            </a:r>
          </a:p>
          <a:p>
            <a:pPr marL="742950" lvl="1" indent="-285750">
              <a:buFont typeface="Lucida Grande"/>
              <a:buChar char="-"/>
            </a:pPr>
            <a:r>
              <a:rPr lang="en-US" dirty="0"/>
              <a:t>Peter </a:t>
            </a:r>
            <a:r>
              <a:rPr lang="en-US" dirty="0" err="1"/>
              <a:t>Sångberg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ICS</a:t>
            </a:r>
            <a:endParaRPr lang="en-US" b="1" dirty="0"/>
          </a:p>
          <a:p>
            <a:pPr marL="742950" lvl="1" indent="-285750">
              <a:buFont typeface="Lucida Grande"/>
              <a:buChar char="-"/>
            </a:pPr>
            <a:r>
              <a:rPr lang="en-US" dirty="0" err="1" smtClean="0"/>
              <a:t>Riccard</a:t>
            </a:r>
            <a:r>
              <a:rPr lang="en-US" dirty="0" smtClean="0"/>
              <a:t> </a:t>
            </a:r>
            <a:r>
              <a:rPr lang="en-US" dirty="0" err="1" smtClean="0"/>
              <a:t>Andersson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Site infrastructure</a:t>
            </a:r>
          </a:p>
          <a:p>
            <a:pPr marL="742950" lvl="1" indent="-285750">
              <a:buFont typeface="Lucida Grande"/>
              <a:buChar char="-"/>
            </a:pPr>
            <a:r>
              <a:rPr lang="en-US" dirty="0" err="1" smtClean="0"/>
              <a:t>Björn</a:t>
            </a:r>
            <a:r>
              <a:rPr lang="en-US" dirty="0" smtClean="0"/>
              <a:t> </a:t>
            </a:r>
            <a:r>
              <a:rPr lang="en-US" dirty="0" err="1" smtClean="0"/>
              <a:t>Yndemark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32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Thanks for your attention!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1458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endParaRPr lang="en-US" sz="1200" b="1" dirty="0" smtClean="0"/>
          </a:p>
          <a:p>
            <a:pPr lvl="0"/>
            <a:endParaRPr lang="en-US" sz="2000" b="1" dirty="0" smtClean="0"/>
          </a:p>
          <a:p>
            <a:pPr lvl="0"/>
            <a:r>
              <a:rPr lang="en-US" sz="2000" b="1" dirty="0" smtClean="0"/>
              <a:t>The </a:t>
            </a:r>
            <a:r>
              <a:rPr lang="en-US" sz="2000" b="1" dirty="0"/>
              <a:t>key metric is </a:t>
            </a:r>
            <a:r>
              <a:rPr lang="en-US" sz="2000" b="1" dirty="0" smtClean="0"/>
              <a:t>beam reliability</a:t>
            </a:r>
            <a:r>
              <a:rPr lang="en-US" sz="2000" dirty="0"/>
              <a:t>: </a:t>
            </a:r>
            <a:r>
              <a:rPr lang="en-US" sz="2000" dirty="0" smtClean="0"/>
              <a:t>minimize the probability of having a beam trip during a measurement. </a:t>
            </a:r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r>
              <a:rPr lang="en-US" sz="2000" b="1" u="sng" dirty="0"/>
              <a:t>Kinetic </a:t>
            </a:r>
            <a:r>
              <a:rPr lang="en-US" sz="2000" b="1" u="sng" dirty="0" smtClean="0"/>
              <a:t>experiments needs</a:t>
            </a:r>
            <a:r>
              <a:rPr lang="en-US" sz="2000" u="sng" dirty="0" smtClean="0"/>
              <a:t>:</a:t>
            </a:r>
            <a:r>
              <a:rPr lang="en-US" sz="2000" dirty="0" smtClean="0"/>
              <a:t> </a:t>
            </a:r>
          </a:p>
          <a:p>
            <a:pPr marL="0" indent="0" algn="ctr">
              <a:buNone/>
            </a:pPr>
            <a:r>
              <a:rPr lang="en-US" sz="2000" i="1" dirty="0" smtClean="0"/>
              <a:t>A </a:t>
            </a:r>
            <a:r>
              <a:rPr lang="en-US" sz="2000" i="1" dirty="0"/>
              <a:t>reliability of at least 90% should be provided for the duration of the measurement. The measurement will be considered failed when the beam power is reduced to less than 50% of the scheduled power for more than 1/10</a:t>
            </a:r>
            <a:r>
              <a:rPr lang="en-US" sz="2000" i="1" baseline="30000" dirty="0"/>
              <a:t>th</a:t>
            </a:r>
            <a:r>
              <a:rPr lang="en-US" sz="2000" i="1" dirty="0"/>
              <a:t> of the measurement length.</a:t>
            </a:r>
          </a:p>
          <a:p>
            <a:pPr lvl="0"/>
            <a:endParaRPr lang="en-US" sz="2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6983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Integrated-flux experiments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20000"/>
              </a:lnSpc>
            </a:pPr>
            <a:endParaRPr lang="en-US" sz="2000" dirty="0" smtClean="0"/>
          </a:p>
          <a:p>
            <a:pPr lvl="3">
              <a:lnSpc>
                <a:spcPct val="120000"/>
              </a:lnSpc>
            </a:pPr>
            <a:endParaRPr lang="en-US" sz="1000" dirty="0" smtClean="0"/>
          </a:p>
          <a:p>
            <a:pPr lvl="0">
              <a:lnSpc>
                <a:spcPct val="120000"/>
              </a:lnSpc>
            </a:pPr>
            <a:r>
              <a:rPr lang="en-US" sz="2000" dirty="0" smtClean="0"/>
              <a:t>The </a:t>
            </a:r>
            <a:r>
              <a:rPr lang="en-US" sz="2000" dirty="0"/>
              <a:t>key </a:t>
            </a:r>
            <a:r>
              <a:rPr lang="en-US" sz="2000" dirty="0" smtClean="0"/>
              <a:t>metrics are </a:t>
            </a:r>
            <a:r>
              <a:rPr lang="en-US" sz="2000" b="1" dirty="0" smtClean="0"/>
              <a:t>beam availability </a:t>
            </a:r>
            <a:r>
              <a:rPr lang="en-US" sz="2000" dirty="0" smtClean="0"/>
              <a:t>and</a:t>
            </a:r>
            <a:r>
              <a:rPr lang="en-US" sz="2000" b="1" dirty="0" smtClean="0"/>
              <a:t> average beam power</a:t>
            </a:r>
            <a:endParaRPr lang="en-US" sz="2000" dirty="0"/>
          </a:p>
          <a:p>
            <a:pPr lvl="3">
              <a:lnSpc>
                <a:spcPct val="120000"/>
              </a:lnSpc>
            </a:pPr>
            <a:endParaRPr lang="en-US" sz="1000" dirty="0" smtClean="0"/>
          </a:p>
          <a:p>
            <a:pPr lvl="3">
              <a:lnSpc>
                <a:spcPct val="120000"/>
              </a:lnSpc>
            </a:pPr>
            <a:endParaRPr lang="en-US" sz="1000" dirty="0" smtClean="0"/>
          </a:p>
          <a:p>
            <a:pPr lvl="3">
              <a:lnSpc>
                <a:spcPct val="120000"/>
              </a:lnSpc>
            </a:pPr>
            <a:endParaRPr lang="en-US" sz="1000" dirty="0"/>
          </a:p>
          <a:p>
            <a:pPr lvl="3">
              <a:lnSpc>
                <a:spcPct val="120000"/>
              </a:lnSpc>
            </a:pPr>
            <a:endParaRPr lang="en-US" sz="1000" dirty="0" smtClean="0"/>
          </a:p>
          <a:p>
            <a:r>
              <a:rPr lang="en-US" sz="2000" b="1" u="sng" dirty="0" smtClean="0"/>
              <a:t>Integrated-flux experiments needs</a:t>
            </a:r>
            <a:r>
              <a:rPr lang="en-US" sz="2000" u="sng" dirty="0" smtClean="0"/>
              <a:t>:</a:t>
            </a:r>
            <a:r>
              <a:rPr lang="en-US" sz="2000" dirty="0" smtClean="0"/>
              <a:t> </a:t>
            </a:r>
          </a:p>
          <a:p>
            <a:pPr marL="0" indent="0" algn="ctr">
              <a:buNone/>
            </a:pPr>
            <a:r>
              <a:rPr lang="en-US" sz="2000" i="1" dirty="0" smtClean="0"/>
              <a:t>At </a:t>
            </a:r>
            <a:r>
              <a:rPr lang="en-US" sz="2000" i="1" dirty="0"/>
              <a:t>least 90% of the experiments should have at least 90% of beam availability and </a:t>
            </a:r>
            <a:r>
              <a:rPr lang="en-US" sz="2000" i="1" dirty="0" smtClean="0"/>
              <a:t>more </a:t>
            </a:r>
            <a:r>
              <a:rPr lang="en-US" sz="2000" i="1" dirty="0"/>
              <a:t>than 80% of </a:t>
            </a:r>
            <a:r>
              <a:rPr lang="en-US" sz="2000" i="1" dirty="0" smtClean="0"/>
              <a:t>the scheduled </a:t>
            </a:r>
            <a:r>
              <a:rPr lang="en-US" sz="2000" i="1" dirty="0"/>
              <a:t>beam power for the duration of the experiments. The beam will be considered unavailable when its power is less than 50% of its scheduled power for more than one minute</a:t>
            </a:r>
            <a:r>
              <a:rPr lang="en-US" sz="2000" i="1" dirty="0" smtClean="0"/>
              <a:t>.</a:t>
            </a:r>
            <a:endParaRPr lang="en-US" sz="2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2786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data from other facilities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15</a:t>
            </a:fld>
            <a:endParaRPr lang="sv-SE"/>
          </a:p>
        </p:txBody>
      </p:sp>
      <p:graphicFrame>
        <p:nvGraphicFramePr>
          <p:cNvPr id="5" name="Gràfic 1"/>
          <p:cNvGraphicFramePr/>
          <p:nvPr>
            <p:extLst>
              <p:ext uri="{D42A27DB-BD31-4B8C-83A1-F6EECF244321}">
                <p14:modId xmlns:p14="http://schemas.microsoft.com/office/powerpoint/2010/main" val="2338465894"/>
              </p:ext>
            </p:extLst>
          </p:nvPr>
        </p:nvGraphicFramePr>
        <p:xfrm>
          <a:off x="251520" y="1772816"/>
          <a:ext cx="871296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576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 trip frequency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16</a:t>
            </a:fld>
            <a:endParaRPr lang="sv-SE"/>
          </a:p>
        </p:txBody>
      </p:sp>
      <p:pic>
        <p:nvPicPr>
          <p:cNvPr id="5" name="Picture 4" descr="TripsPerDa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897377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379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PSI: Availability vs. Beam 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Availability decreases with the beam current but increases with facility maturity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17</a:t>
            </a:fld>
            <a:endParaRPr lang="sv-SE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564904"/>
            <a:ext cx="7068347" cy="42975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0314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92696"/>
            <a:ext cx="9144000" cy="6165304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60657" y="764704"/>
            <a:ext cx="7959815" cy="248410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728512" y="881226"/>
            <a:ext cx="1056389" cy="4985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ESS requirements</a:t>
            </a:r>
            <a:endParaRPr lang="en-US" sz="1100" dirty="0"/>
          </a:p>
        </p:txBody>
      </p:sp>
      <p:sp>
        <p:nvSpPr>
          <p:cNvPr id="4" name="Rounded Rectangle 3"/>
          <p:cNvSpPr/>
          <p:nvPr/>
        </p:nvSpPr>
        <p:spPr>
          <a:xfrm>
            <a:off x="3728512" y="1766719"/>
            <a:ext cx="1056389" cy="4985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Accelerator requirements</a:t>
            </a:r>
            <a:endParaRPr lang="en-US" sz="1100" dirty="0"/>
          </a:p>
        </p:txBody>
      </p:sp>
      <p:sp>
        <p:nvSpPr>
          <p:cNvPr id="5" name="Rounded Rectangle 4"/>
          <p:cNvSpPr/>
          <p:nvPr/>
        </p:nvSpPr>
        <p:spPr>
          <a:xfrm>
            <a:off x="6190707" y="1019061"/>
            <a:ext cx="1056389" cy="24307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Stakeholders</a:t>
            </a:r>
            <a:endParaRPr lang="en-US" sz="1100" dirty="0"/>
          </a:p>
        </p:txBody>
      </p:sp>
      <p:sp>
        <p:nvSpPr>
          <p:cNvPr id="7" name="Rounded Rectangle 6"/>
          <p:cNvSpPr/>
          <p:nvPr/>
        </p:nvSpPr>
        <p:spPr>
          <a:xfrm>
            <a:off x="2006910" y="1019061"/>
            <a:ext cx="1056389" cy="24307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Users</a:t>
            </a:r>
            <a:endParaRPr lang="en-US" sz="1100" dirty="0"/>
          </a:p>
        </p:txBody>
      </p:sp>
      <p:sp>
        <p:nvSpPr>
          <p:cNvPr id="8" name="Rounded Rectangle 7"/>
          <p:cNvSpPr/>
          <p:nvPr/>
        </p:nvSpPr>
        <p:spPr>
          <a:xfrm>
            <a:off x="3728512" y="2639821"/>
            <a:ext cx="1056389" cy="4985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Systems requirements</a:t>
            </a:r>
            <a:endParaRPr lang="en-US" sz="1100" dirty="0"/>
          </a:p>
        </p:txBody>
      </p:sp>
      <p:sp>
        <p:nvSpPr>
          <p:cNvPr id="9" name="Rounded Rectangle 8"/>
          <p:cNvSpPr/>
          <p:nvPr/>
        </p:nvSpPr>
        <p:spPr>
          <a:xfrm>
            <a:off x="7060916" y="1603107"/>
            <a:ext cx="1129484" cy="72192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Experiences in other facilities or experts opinion</a:t>
            </a:r>
            <a:endParaRPr lang="en-US" sz="1100" dirty="0"/>
          </a:p>
        </p:txBody>
      </p:sp>
      <p:sp>
        <p:nvSpPr>
          <p:cNvPr id="10" name="Rounded Rectangle 9"/>
          <p:cNvSpPr/>
          <p:nvPr/>
        </p:nvSpPr>
        <p:spPr>
          <a:xfrm>
            <a:off x="7060916" y="2531622"/>
            <a:ext cx="1129484" cy="49854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Previous analyses</a:t>
            </a:r>
            <a:endParaRPr lang="en-US" sz="1100" dirty="0"/>
          </a:p>
        </p:txBody>
      </p:sp>
      <p:sp>
        <p:nvSpPr>
          <p:cNvPr id="11" name="Rounded Rectangle 10"/>
          <p:cNvSpPr/>
          <p:nvPr/>
        </p:nvSpPr>
        <p:spPr>
          <a:xfrm>
            <a:off x="5187999" y="1451071"/>
            <a:ext cx="1056389" cy="243075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Allocation</a:t>
            </a:r>
            <a:endParaRPr lang="en-US" sz="1100" dirty="0"/>
          </a:p>
        </p:txBody>
      </p:sp>
      <p:sp>
        <p:nvSpPr>
          <p:cNvPr id="12" name="Rounded Rectangle 11"/>
          <p:cNvSpPr/>
          <p:nvPr/>
        </p:nvSpPr>
        <p:spPr>
          <a:xfrm>
            <a:off x="5187999" y="2355838"/>
            <a:ext cx="1056389" cy="243075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Allocation</a:t>
            </a:r>
            <a:endParaRPr lang="en-US" sz="11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254280" y="1451071"/>
            <a:ext cx="0" cy="2839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254280" y="2325034"/>
            <a:ext cx="0" cy="2839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351089" y="1580552"/>
            <a:ext cx="73024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351089" y="2490241"/>
            <a:ext cx="73024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6311651" y="2558030"/>
            <a:ext cx="681202" cy="1357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311651" y="2015993"/>
            <a:ext cx="681200" cy="4742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6311651" y="1603107"/>
            <a:ext cx="681200" cy="327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4861649" y="1138293"/>
            <a:ext cx="1203939" cy="23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175795" y="1140599"/>
            <a:ext cx="46323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860657" y="3322403"/>
            <a:ext cx="3370498" cy="34993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003428" y="4098181"/>
            <a:ext cx="1056389" cy="4985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Individual models</a:t>
            </a:r>
            <a:endParaRPr lang="en-US" sz="1100" dirty="0"/>
          </a:p>
        </p:txBody>
      </p:sp>
      <p:sp>
        <p:nvSpPr>
          <p:cNvPr id="43" name="Rounded Rectangle 42"/>
          <p:cNvSpPr/>
          <p:nvPr/>
        </p:nvSpPr>
        <p:spPr>
          <a:xfrm>
            <a:off x="1887360" y="3560839"/>
            <a:ext cx="1056389" cy="4985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Global model</a:t>
            </a:r>
            <a:endParaRPr lang="en-US" sz="1100" dirty="0"/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3639028" y="3179135"/>
            <a:ext cx="592127" cy="822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2469949" y="2265269"/>
            <a:ext cx="1258563" cy="11996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2946536" y="3121089"/>
            <a:ext cx="692492" cy="3923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Down Arrow 53"/>
          <p:cNvSpPr/>
          <p:nvPr/>
        </p:nvSpPr>
        <p:spPr>
          <a:xfrm>
            <a:off x="1342316" y="1082887"/>
            <a:ext cx="402281" cy="187183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473432" y="1689146"/>
            <a:ext cx="1368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Top-down</a:t>
            </a:r>
            <a:endParaRPr lang="en-US" dirty="0"/>
          </a:p>
        </p:txBody>
      </p:sp>
      <p:sp>
        <p:nvSpPr>
          <p:cNvPr id="56" name="Down Arrow 55"/>
          <p:cNvSpPr/>
          <p:nvPr/>
        </p:nvSpPr>
        <p:spPr>
          <a:xfrm rot="10800000">
            <a:off x="1342318" y="4043926"/>
            <a:ext cx="402281" cy="187183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 rot="16200000">
            <a:off x="473436" y="4807990"/>
            <a:ext cx="1368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Bottom-up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 flipH="1" flipV="1">
            <a:off x="3003975" y="3758897"/>
            <a:ext cx="424976" cy="2850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Rounded Rectangle 61"/>
          <p:cNvSpPr/>
          <p:nvPr/>
        </p:nvSpPr>
        <p:spPr>
          <a:xfrm>
            <a:off x="7624704" y="3322403"/>
            <a:ext cx="1195768" cy="34905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7690540" y="3601311"/>
            <a:ext cx="1056389" cy="498548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Redefine requirements</a:t>
            </a:r>
            <a:endParaRPr lang="en-US" sz="1100" dirty="0"/>
          </a:p>
        </p:txBody>
      </p:sp>
      <p:sp>
        <p:nvSpPr>
          <p:cNvPr id="64" name="Rounded Rectangle 63"/>
          <p:cNvSpPr/>
          <p:nvPr/>
        </p:nvSpPr>
        <p:spPr>
          <a:xfrm>
            <a:off x="7690540" y="4308438"/>
            <a:ext cx="1056389" cy="498548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Reallocate requirements</a:t>
            </a:r>
            <a:endParaRPr lang="en-US" sz="1100" dirty="0"/>
          </a:p>
        </p:txBody>
      </p:sp>
      <p:sp>
        <p:nvSpPr>
          <p:cNvPr id="65" name="Rounded Rectangle 64"/>
          <p:cNvSpPr/>
          <p:nvPr/>
        </p:nvSpPr>
        <p:spPr>
          <a:xfrm>
            <a:off x="7690540" y="5009185"/>
            <a:ext cx="1056389" cy="498548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Change design</a:t>
            </a:r>
            <a:endParaRPr lang="en-US" sz="1100" dirty="0"/>
          </a:p>
        </p:txBody>
      </p:sp>
      <p:sp>
        <p:nvSpPr>
          <p:cNvPr id="66" name="Rectangle 65"/>
          <p:cNvSpPr/>
          <p:nvPr/>
        </p:nvSpPr>
        <p:spPr>
          <a:xfrm rot="16200000">
            <a:off x="-832700" y="1723605"/>
            <a:ext cx="2484103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Requirements allocation and definition</a:t>
            </a:r>
          </a:p>
        </p:txBody>
      </p:sp>
      <p:sp>
        <p:nvSpPr>
          <p:cNvPr id="67" name="Rectangle 66"/>
          <p:cNvSpPr/>
          <p:nvPr/>
        </p:nvSpPr>
        <p:spPr>
          <a:xfrm rot="16200000">
            <a:off x="-878138" y="4753998"/>
            <a:ext cx="257497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Models and RAMI parameters estimation</a:t>
            </a:r>
          </a:p>
        </p:txBody>
      </p:sp>
      <p:sp>
        <p:nvSpPr>
          <p:cNvPr id="68" name="Rectangle 67"/>
          <p:cNvSpPr/>
          <p:nvPr/>
        </p:nvSpPr>
        <p:spPr>
          <a:xfrm>
            <a:off x="7624704" y="6411997"/>
            <a:ext cx="11957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Outcomes</a:t>
            </a:r>
            <a:endParaRPr lang="en-US" sz="1600" dirty="0"/>
          </a:p>
        </p:txBody>
      </p:sp>
      <p:sp>
        <p:nvSpPr>
          <p:cNvPr id="50" name="Rounded Rectangle 49"/>
          <p:cNvSpPr/>
          <p:nvPr/>
        </p:nvSpPr>
        <p:spPr>
          <a:xfrm>
            <a:off x="3003975" y="5206075"/>
            <a:ext cx="1056389" cy="49854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Systems and components</a:t>
            </a:r>
            <a:endParaRPr lang="en-US" sz="1100" dirty="0"/>
          </a:p>
        </p:txBody>
      </p:sp>
      <p:sp>
        <p:nvSpPr>
          <p:cNvPr id="51" name="Rounded Rectangle 50"/>
          <p:cNvSpPr/>
          <p:nvPr/>
        </p:nvSpPr>
        <p:spPr>
          <a:xfrm>
            <a:off x="1890147" y="4691950"/>
            <a:ext cx="1056389" cy="49854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Functions</a:t>
            </a:r>
            <a:endParaRPr lang="en-US" sz="1100" dirty="0"/>
          </a:p>
        </p:txBody>
      </p:sp>
      <p:sp>
        <p:nvSpPr>
          <p:cNvPr id="52" name="Rounded Rectangle 51"/>
          <p:cNvSpPr/>
          <p:nvPr/>
        </p:nvSpPr>
        <p:spPr>
          <a:xfrm>
            <a:off x="3003620" y="5882209"/>
            <a:ext cx="1056389" cy="49854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Reliability data</a:t>
            </a:r>
            <a:endParaRPr lang="en-US" sz="1100" dirty="0"/>
          </a:p>
        </p:txBody>
      </p:sp>
      <p:sp>
        <p:nvSpPr>
          <p:cNvPr id="53" name="Rounded Rectangle 52"/>
          <p:cNvSpPr/>
          <p:nvPr/>
        </p:nvSpPr>
        <p:spPr>
          <a:xfrm>
            <a:off x="1887005" y="5882209"/>
            <a:ext cx="1056389" cy="49854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Operations information</a:t>
            </a:r>
            <a:endParaRPr lang="en-US" sz="1100" dirty="0"/>
          </a:p>
        </p:txBody>
      </p:sp>
      <p:sp>
        <p:nvSpPr>
          <p:cNvPr id="71" name="Rounded Rectangle 70"/>
          <p:cNvSpPr/>
          <p:nvPr/>
        </p:nvSpPr>
        <p:spPr>
          <a:xfrm>
            <a:off x="7696146" y="5738987"/>
            <a:ext cx="1056389" cy="498548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Components’ requirements</a:t>
            </a:r>
            <a:endParaRPr lang="en-US" sz="1100" dirty="0"/>
          </a:p>
        </p:txBody>
      </p:sp>
      <p:sp>
        <p:nvSpPr>
          <p:cNvPr id="109" name="Rectangle 108"/>
          <p:cNvSpPr/>
          <p:nvPr/>
        </p:nvSpPr>
        <p:spPr>
          <a:xfrm>
            <a:off x="1887005" y="6483209"/>
            <a:ext cx="14169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Availability</a:t>
            </a:r>
            <a:endParaRPr lang="en-US" sz="1600" dirty="0"/>
          </a:p>
        </p:txBody>
      </p:sp>
      <p:sp>
        <p:nvSpPr>
          <p:cNvPr id="110" name="Rounded Rectangle 109"/>
          <p:cNvSpPr/>
          <p:nvPr/>
        </p:nvSpPr>
        <p:spPr>
          <a:xfrm>
            <a:off x="4316528" y="3322403"/>
            <a:ext cx="3214983" cy="34993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5221922" y="6474397"/>
            <a:ext cx="14169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Reliability</a:t>
            </a:r>
            <a:endParaRPr lang="en-US" sz="1600" dirty="0"/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3860934" y="2877361"/>
            <a:ext cx="3131919" cy="114123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4" name="Rounded Rectangle 113"/>
          <p:cNvSpPr/>
          <p:nvPr/>
        </p:nvSpPr>
        <p:spPr>
          <a:xfrm>
            <a:off x="4626555" y="4803528"/>
            <a:ext cx="1056389" cy="4985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Failures</a:t>
            </a:r>
            <a:endParaRPr lang="en-US" sz="1100" dirty="0"/>
          </a:p>
        </p:txBody>
      </p:sp>
      <p:sp>
        <p:nvSpPr>
          <p:cNvPr id="115" name="Rounded Rectangle 114"/>
          <p:cNvSpPr/>
          <p:nvPr/>
        </p:nvSpPr>
        <p:spPr>
          <a:xfrm>
            <a:off x="6064061" y="4803528"/>
            <a:ext cx="1056389" cy="4985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Trips</a:t>
            </a:r>
            <a:endParaRPr lang="en-US" sz="1100" dirty="0"/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4112017" y="4409947"/>
            <a:ext cx="441126" cy="3935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0" name="Rounded Rectangle 119"/>
          <p:cNvSpPr/>
          <p:nvPr/>
        </p:nvSpPr>
        <p:spPr>
          <a:xfrm>
            <a:off x="4873985" y="3703313"/>
            <a:ext cx="1056389" cy="4985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Number of stops and durations</a:t>
            </a:r>
            <a:endParaRPr lang="en-US" sz="1100" dirty="0"/>
          </a:p>
        </p:txBody>
      </p:sp>
      <p:sp>
        <p:nvSpPr>
          <p:cNvPr id="121" name="Rounded Rectangle 120"/>
          <p:cNvSpPr/>
          <p:nvPr/>
        </p:nvSpPr>
        <p:spPr>
          <a:xfrm>
            <a:off x="4990120" y="5866535"/>
            <a:ext cx="1056389" cy="49854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Trips in similar systems</a:t>
            </a:r>
            <a:endParaRPr lang="en-US" sz="1100" dirty="0"/>
          </a:p>
        </p:txBody>
      </p:sp>
      <p:sp>
        <p:nvSpPr>
          <p:cNvPr id="122" name="Rounded Rectangle 121"/>
          <p:cNvSpPr/>
          <p:nvPr/>
        </p:nvSpPr>
        <p:spPr>
          <a:xfrm>
            <a:off x="6288952" y="3703313"/>
            <a:ext cx="1129484" cy="49854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Comparison with other facilities</a:t>
            </a:r>
            <a:endParaRPr lang="en-US" sz="1100" dirty="0"/>
          </a:p>
        </p:txBody>
      </p:sp>
      <p:cxnSp>
        <p:nvCxnSpPr>
          <p:cNvPr id="123" name="Straight Arrow Connector 122"/>
          <p:cNvCxnSpPr/>
          <p:nvPr/>
        </p:nvCxnSpPr>
        <p:spPr>
          <a:xfrm flipH="1" flipV="1">
            <a:off x="4784901" y="3121090"/>
            <a:ext cx="532612" cy="4397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V="1">
            <a:off x="5187999" y="4258141"/>
            <a:ext cx="129514" cy="4683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flipH="1" flipV="1">
            <a:off x="5714397" y="4281308"/>
            <a:ext cx="769189" cy="436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H="1">
            <a:off x="5973574" y="3961197"/>
            <a:ext cx="26421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Rounded Rectangle 136"/>
          <p:cNvSpPr/>
          <p:nvPr/>
        </p:nvSpPr>
        <p:spPr>
          <a:xfrm>
            <a:off x="6288952" y="5861083"/>
            <a:ext cx="1056389" cy="49854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Trips in similar components</a:t>
            </a:r>
            <a:endParaRPr lang="en-US" sz="1100" dirty="0"/>
          </a:p>
        </p:txBody>
      </p:sp>
      <p:cxnSp>
        <p:nvCxnSpPr>
          <p:cNvPr id="138" name="Straight Arrow Connector 137"/>
          <p:cNvCxnSpPr/>
          <p:nvPr/>
        </p:nvCxnSpPr>
        <p:spPr>
          <a:xfrm flipV="1">
            <a:off x="5608771" y="5370061"/>
            <a:ext cx="788419" cy="4348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flipH="1" flipV="1">
            <a:off x="6638826" y="5370061"/>
            <a:ext cx="274298" cy="4348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 flipV="1">
            <a:off x="4784901" y="2325034"/>
            <a:ext cx="777492" cy="12699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Title 1"/>
          <p:cNvSpPr>
            <a:spLocks noGrp="1"/>
          </p:cNvSpPr>
          <p:nvPr>
            <p:ph type="title"/>
          </p:nvPr>
        </p:nvSpPr>
        <p:spPr>
          <a:xfrm>
            <a:off x="35496" y="72008"/>
            <a:ext cx="7632848" cy="54868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A. Estimate accomplishment of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399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41" grpId="0" animBg="1"/>
      <p:bldP spid="42" grpId="0" animBg="1"/>
      <p:bldP spid="43" grpId="0" animBg="1"/>
      <p:bldP spid="54" grpId="0" animBg="1"/>
      <p:bldP spid="55" grpId="0"/>
      <p:bldP spid="56" grpId="0" animBg="1"/>
      <p:bldP spid="57" grpId="0"/>
      <p:bldP spid="62" grpId="0" animBg="1"/>
      <p:bldP spid="63" grpId="0" animBg="1"/>
      <p:bldP spid="64" grpId="0" animBg="1"/>
      <p:bldP spid="65" grpId="0" animBg="1"/>
      <p:bldP spid="66" grpId="0"/>
      <p:bldP spid="67" grpId="0"/>
      <p:bldP spid="68" grpId="0"/>
      <p:bldP spid="50" grpId="0" animBg="1"/>
      <p:bldP spid="51" grpId="0" animBg="1"/>
      <p:bldP spid="52" grpId="0" animBg="1"/>
      <p:bldP spid="53" grpId="0" animBg="1"/>
      <p:bldP spid="71" grpId="0" animBg="1"/>
      <p:bldP spid="109" grpId="0"/>
      <p:bldP spid="110" grpId="0" animBg="1"/>
      <p:bldP spid="111" grpId="0"/>
      <p:bldP spid="114" grpId="0" animBg="1"/>
      <p:bldP spid="115" grpId="0" animBg="1"/>
      <p:bldP spid="120" grpId="0" animBg="1"/>
      <p:bldP spid="121" grpId="0" animBg="1"/>
      <p:bldP spid="122" grpId="0" animBg="1"/>
      <p:bldP spid="1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allocation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19</a:t>
            </a:fld>
            <a:endParaRPr lang="sv-SE"/>
          </a:p>
        </p:txBody>
      </p:sp>
      <p:sp>
        <p:nvSpPr>
          <p:cNvPr id="5" name="Oval 4"/>
          <p:cNvSpPr/>
          <p:nvPr/>
        </p:nvSpPr>
        <p:spPr>
          <a:xfrm>
            <a:off x="513010" y="3140968"/>
            <a:ext cx="337759" cy="199578"/>
          </a:xfrm>
          <a:prstGeom prst="ellips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" name="TextBox 5"/>
          <p:cNvSpPr txBox="1"/>
          <p:nvPr/>
        </p:nvSpPr>
        <p:spPr>
          <a:xfrm>
            <a:off x="539552" y="3095382"/>
            <a:ext cx="4375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L2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6485" y="3387276"/>
            <a:ext cx="9311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ESS </a:t>
            </a:r>
            <a:r>
              <a:rPr lang="en-US" sz="1050" dirty="0"/>
              <a:t>S</a:t>
            </a:r>
            <a:r>
              <a:rPr lang="en-US" sz="1050" dirty="0" smtClean="0"/>
              <a:t>YSTEMS ‘PROJECTS’</a:t>
            </a:r>
            <a:endParaRPr lang="en-US" sz="1050" dirty="0"/>
          </a:p>
        </p:txBody>
      </p:sp>
      <p:sp>
        <p:nvSpPr>
          <p:cNvPr id="8" name="Rounded Rectangle 7"/>
          <p:cNvSpPr/>
          <p:nvPr/>
        </p:nvSpPr>
        <p:spPr>
          <a:xfrm>
            <a:off x="1403648" y="3166450"/>
            <a:ext cx="6708484" cy="556022"/>
          </a:xfrm>
          <a:prstGeom prst="roundRect">
            <a:avLst/>
          </a:prstGeom>
          <a:solidFill>
            <a:srgbClr val="80008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" name="TextBox 8"/>
          <p:cNvSpPr txBox="1"/>
          <p:nvPr/>
        </p:nvSpPr>
        <p:spPr>
          <a:xfrm>
            <a:off x="1509021" y="3172294"/>
            <a:ext cx="23818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ACC – LINEAR ACCELERATOR (LINAC)</a:t>
            </a:r>
          </a:p>
          <a:p>
            <a:r>
              <a:rPr lang="en-US" sz="1100" dirty="0" smtClean="0">
                <a:solidFill>
                  <a:schemeClr val="bg1"/>
                </a:solidFill>
              </a:rPr>
              <a:t>‘ACCSYS’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96771" y="4494290"/>
            <a:ext cx="307529" cy="18171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" name="TextBox 10"/>
          <p:cNvSpPr txBox="1"/>
          <p:nvPr/>
        </p:nvSpPr>
        <p:spPr>
          <a:xfrm>
            <a:off x="509877" y="4449564"/>
            <a:ext cx="3983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L4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107504" y="4690988"/>
            <a:ext cx="1209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DISCIPLINE SYSTEMS (Mapping to WBS Work Packages shown) </a:t>
            </a:r>
            <a:endParaRPr lang="en-US" sz="1000" dirty="0"/>
          </a:p>
        </p:txBody>
      </p:sp>
      <p:sp>
        <p:nvSpPr>
          <p:cNvPr id="13" name="Rounded Rectangle 12"/>
          <p:cNvSpPr/>
          <p:nvPr/>
        </p:nvSpPr>
        <p:spPr>
          <a:xfrm>
            <a:off x="4189113" y="4020136"/>
            <a:ext cx="1156246" cy="50625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4" name="TextBox 13"/>
          <p:cNvSpPr txBox="1"/>
          <p:nvPr/>
        </p:nvSpPr>
        <p:spPr>
          <a:xfrm>
            <a:off x="4117947" y="3977582"/>
            <a:ext cx="137633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BMD</a:t>
            </a:r>
          </a:p>
          <a:p>
            <a:pPr algn="ctr"/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</a:rPr>
              <a:t>Beam Magnets &amp;, Deflectors (</a:t>
            </a:r>
            <a:r>
              <a:rPr lang="en-US" sz="1050" dirty="0" smtClean="0"/>
              <a:t>BM*</a:t>
            </a:r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en-US" sz="1050" dirty="0"/>
          </a:p>
        </p:txBody>
      </p:sp>
      <p:sp>
        <p:nvSpPr>
          <p:cNvPr id="15" name="Rounded Rectangle 14"/>
          <p:cNvSpPr/>
          <p:nvPr/>
        </p:nvSpPr>
        <p:spPr>
          <a:xfrm>
            <a:off x="1347308" y="4978996"/>
            <a:ext cx="1156246" cy="50625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" name="TextBox 15"/>
          <p:cNvSpPr txBox="1"/>
          <p:nvPr/>
        </p:nvSpPr>
        <p:spPr>
          <a:xfrm>
            <a:off x="1257626" y="4963109"/>
            <a:ext cx="137633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RFS</a:t>
            </a:r>
          </a:p>
          <a:p>
            <a:pPr algn="ctr"/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</a:rPr>
              <a:t>Radio Frequency Systems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606100" y="4015378"/>
            <a:ext cx="1156246" cy="50625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8" name="TextBox 17"/>
          <p:cNvSpPr txBox="1"/>
          <p:nvPr/>
        </p:nvSpPr>
        <p:spPr>
          <a:xfrm>
            <a:off x="5448796" y="3949999"/>
            <a:ext cx="144016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EMR</a:t>
            </a:r>
          </a:p>
          <a:p>
            <a:pPr algn="ctr"/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</a:rPr>
              <a:t>EM Resonators</a:t>
            </a:r>
          </a:p>
          <a:p>
            <a:pPr algn="ctr"/>
            <a:r>
              <a:rPr lang="en-US" sz="7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US" sz="700" dirty="0" err="1" smtClean="0">
                <a:solidFill>
                  <a:schemeClr val="accent4">
                    <a:lumMod val="75000"/>
                  </a:schemeClr>
                </a:solidFill>
              </a:rPr>
              <a:t>Bunchers</a:t>
            </a:r>
            <a:r>
              <a:rPr lang="en-US" sz="700" dirty="0" smtClean="0">
                <a:solidFill>
                  <a:schemeClr val="accent4">
                    <a:lumMod val="75000"/>
                  </a:schemeClr>
                </a:solidFill>
              </a:rPr>
              <a:t>, RFQ, DTL tanks,</a:t>
            </a:r>
          </a:p>
          <a:p>
            <a:pPr algn="ctr"/>
            <a:r>
              <a:rPr lang="en-US" sz="700" dirty="0" smtClean="0">
                <a:solidFill>
                  <a:schemeClr val="accent4">
                    <a:lumMod val="75000"/>
                  </a:schemeClr>
                </a:solidFill>
              </a:rPr>
              <a:t> CMs)</a:t>
            </a:r>
            <a:endParaRPr lang="en-US" sz="7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041121" y="4015183"/>
            <a:ext cx="1156246" cy="50625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0" name="TextBox 19"/>
          <p:cNvSpPr txBox="1"/>
          <p:nvPr/>
        </p:nvSpPr>
        <p:spPr>
          <a:xfrm>
            <a:off x="6948264" y="3977319"/>
            <a:ext cx="137633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PBI</a:t>
            </a:r>
          </a:p>
          <a:p>
            <a:pPr algn="ctr"/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</a:rPr>
              <a:t>Proton Beam Instrumentation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197333" y="4952097"/>
            <a:ext cx="1156246" cy="50625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2" name="TextBox 21"/>
          <p:cNvSpPr txBox="1"/>
          <p:nvPr/>
        </p:nvSpPr>
        <p:spPr>
          <a:xfrm>
            <a:off x="4131765" y="4926515"/>
            <a:ext cx="137633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CRYO</a:t>
            </a:r>
          </a:p>
          <a:p>
            <a:pPr algn="ctr"/>
            <a:r>
              <a:rPr lang="en-US" sz="1050" dirty="0" err="1" smtClean="0">
                <a:solidFill>
                  <a:schemeClr val="accent4">
                    <a:lumMod val="75000"/>
                  </a:schemeClr>
                </a:solidFill>
              </a:rPr>
              <a:t>Cryo</a:t>
            </a:r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</a:rPr>
              <a:t> Plant (</a:t>
            </a:r>
            <a:r>
              <a:rPr lang="en-US" sz="1050" dirty="0" smtClean="0"/>
              <a:t>ACP*</a:t>
            </a:r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</a:rPr>
              <a:t>) &amp; Distribution (</a:t>
            </a:r>
            <a:r>
              <a:rPr lang="en-US" sz="1050" dirty="0" smtClean="0">
                <a:solidFill>
                  <a:srgbClr val="000000"/>
                </a:solidFill>
              </a:rPr>
              <a:t>CDS*</a:t>
            </a:r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794913" y="4971019"/>
            <a:ext cx="1156246" cy="50625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4" name="TextBox 23"/>
          <p:cNvSpPr txBox="1"/>
          <p:nvPr/>
        </p:nvSpPr>
        <p:spPr>
          <a:xfrm>
            <a:off x="2863459" y="4979020"/>
            <a:ext cx="9884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VAC</a:t>
            </a:r>
          </a:p>
          <a:p>
            <a:pPr algn="ctr"/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</a:rPr>
              <a:t>Vacuum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605030" y="4990642"/>
            <a:ext cx="1156246" cy="50625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6" name="TextBox 25"/>
          <p:cNvSpPr txBox="1"/>
          <p:nvPr/>
        </p:nvSpPr>
        <p:spPr>
          <a:xfrm>
            <a:off x="5508104" y="5052189"/>
            <a:ext cx="13763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WTRC</a:t>
            </a:r>
          </a:p>
          <a:p>
            <a:pPr algn="ctr"/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</a:rPr>
              <a:t>Water Cooling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7017316" y="4958112"/>
            <a:ext cx="1156246" cy="50625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8" name="TextBox 27"/>
          <p:cNvSpPr txBox="1"/>
          <p:nvPr/>
        </p:nvSpPr>
        <p:spPr>
          <a:xfrm>
            <a:off x="6920390" y="4980181"/>
            <a:ext cx="13763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CNPW*</a:t>
            </a:r>
          </a:p>
          <a:p>
            <a:pPr algn="ctr"/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</a:rPr>
              <a:t>Conventional Power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61698" y="4545932"/>
            <a:ext cx="12091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SUPPLIED BY WP 6</a:t>
            </a:r>
            <a:endParaRPr lang="en-US" sz="1000" dirty="0"/>
          </a:p>
        </p:txBody>
      </p:sp>
      <p:sp>
        <p:nvSpPr>
          <p:cNvPr id="30" name="TextBox 29"/>
          <p:cNvSpPr txBox="1"/>
          <p:nvPr/>
        </p:nvSpPr>
        <p:spPr>
          <a:xfrm>
            <a:off x="5536630" y="4569933"/>
            <a:ext cx="12091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SUPPLIED BY WP 3,4,5</a:t>
            </a:r>
            <a:endParaRPr lang="en-US" sz="1000" dirty="0"/>
          </a:p>
        </p:txBody>
      </p:sp>
      <p:sp>
        <p:nvSpPr>
          <p:cNvPr id="31" name="TextBox 30"/>
          <p:cNvSpPr txBox="1"/>
          <p:nvPr/>
        </p:nvSpPr>
        <p:spPr>
          <a:xfrm>
            <a:off x="7042238" y="4563112"/>
            <a:ext cx="12091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SUPPLIED BY WP 7</a:t>
            </a:r>
            <a:endParaRPr lang="en-US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1363343" y="5543677"/>
            <a:ext cx="12091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SUPPLIED BY WP 8</a:t>
            </a:r>
            <a:endParaRPr lang="en-US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2767660" y="5540180"/>
            <a:ext cx="1209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SUPPLIED BY WP 12</a:t>
            </a:r>
            <a:endParaRPr lang="en-US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4165196" y="5524887"/>
            <a:ext cx="1209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SUPPLIED BY WP 11</a:t>
            </a:r>
            <a:endParaRPr lang="en-US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5560711" y="5559043"/>
            <a:ext cx="1209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SUPPLIED BY WP 15</a:t>
            </a:r>
            <a:endParaRPr lang="en-US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6981446" y="5535450"/>
            <a:ext cx="1209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SUPPLIED BY WP 15</a:t>
            </a:r>
            <a:endParaRPr lang="en-US" sz="1000" dirty="0"/>
          </a:p>
        </p:txBody>
      </p:sp>
      <p:sp>
        <p:nvSpPr>
          <p:cNvPr id="37" name="Rounded Rectangle 36"/>
          <p:cNvSpPr/>
          <p:nvPr/>
        </p:nvSpPr>
        <p:spPr>
          <a:xfrm>
            <a:off x="2789474" y="4031058"/>
            <a:ext cx="1156246" cy="50625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8" name="TextBox 37"/>
          <p:cNvSpPr txBox="1"/>
          <p:nvPr/>
        </p:nvSpPr>
        <p:spPr>
          <a:xfrm>
            <a:off x="2691605" y="4014154"/>
            <a:ext cx="137633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err="1" smtClean="0"/>
              <a:t>ISrc</a:t>
            </a:r>
            <a:endParaRPr lang="en-US" sz="1050" dirty="0" smtClean="0"/>
          </a:p>
          <a:p>
            <a:pPr algn="ctr"/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</a:rPr>
              <a:t>Ion Source </a:t>
            </a:r>
          </a:p>
          <a:p>
            <a:pPr algn="ctr"/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</a:rPr>
              <a:t>Specialties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762059" y="4556854"/>
            <a:ext cx="12091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SUPPLIED BY WP 3</a:t>
            </a:r>
            <a:endParaRPr lang="en-US" sz="1000" dirty="0"/>
          </a:p>
        </p:txBody>
      </p:sp>
      <p:sp>
        <p:nvSpPr>
          <p:cNvPr id="40" name="Rounded Rectangle 39"/>
          <p:cNvSpPr/>
          <p:nvPr/>
        </p:nvSpPr>
        <p:spPr>
          <a:xfrm>
            <a:off x="1360640" y="4043648"/>
            <a:ext cx="1156246" cy="50625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TextBox 40"/>
          <p:cNvSpPr txBox="1"/>
          <p:nvPr/>
        </p:nvSpPr>
        <p:spPr>
          <a:xfrm>
            <a:off x="1302592" y="4597678"/>
            <a:ext cx="12091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SUPPLIED BY WP 6,8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59632" y="4015171"/>
            <a:ext cx="137633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PWRC*</a:t>
            </a:r>
          </a:p>
          <a:p>
            <a:pPr algn="ctr"/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</a:rPr>
              <a:t>PS*, HV Power Convertors*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051720" y="6021288"/>
            <a:ext cx="4603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Labels to identify LINAC sections</a:t>
            </a:r>
          </a:p>
          <a:p>
            <a:pPr algn="ctr"/>
            <a:r>
              <a:rPr lang="en-US" dirty="0" smtClean="0"/>
              <a:t>Subsystems and components following the PBS</a:t>
            </a:r>
          </a:p>
        </p:txBody>
      </p:sp>
      <p:sp>
        <p:nvSpPr>
          <p:cNvPr id="46" name="Content Placeholder 4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60"/>
          </a:xfrm>
        </p:spPr>
        <p:txBody>
          <a:bodyPr>
            <a:noAutofit/>
          </a:bodyPr>
          <a:lstStyle/>
          <a:p>
            <a:r>
              <a:rPr lang="en-US" sz="1800" dirty="0" smtClean="0"/>
              <a:t>Allocation structure should consider:</a:t>
            </a:r>
          </a:p>
          <a:p>
            <a:pPr lvl="1"/>
            <a:r>
              <a:rPr lang="en-US" sz="1600" dirty="0" smtClean="0"/>
              <a:t>Possibility to track requirements</a:t>
            </a:r>
          </a:p>
          <a:p>
            <a:pPr lvl="1"/>
            <a:r>
              <a:rPr lang="en-US" sz="1600" dirty="0" smtClean="0"/>
              <a:t>Easy to compare with other facilities</a:t>
            </a:r>
          </a:p>
          <a:p>
            <a:pPr lvl="1"/>
            <a:r>
              <a:rPr lang="en-US" sz="1600" dirty="0" smtClean="0"/>
              <a:t>Easy to model and to analyze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42206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RAMI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lnSpc>
                <a:spcPct val="120000"/>
              </a:lnSpc>
            </a:pPr>
            <a:endParaRPr lang="en-US" sz="1200" dirty="0"/>
          </a:p>
          <a:p>
            <a:pPr>
              <a:lnSpc>
                <a:spcPct val="120000"/>
              </a:lnSpc>
            </a:pPr>
            <a:r>
              <a:rPr lang="en-US" sz="2000" b="1" dirty="0" smtClean="0"/>
              <a:t>Reliability</a:t>
            </a:r>
            <a:r>
              <a:rPr lang="en-US" sz="2000" dirty="0" smtClean="0"/>
              <a:t>: Probability of success over a certain period of time </a:t>
            </a:r>
          </a:p>
          <a:p>
            <a:pPr marL="457200" lvl="1" indent="0" algn="ctr">
              <a:lnSpc>
                <a:spcPct val="120000"/>
              </a:lnSpc>
              <a:buNone/>
            </a:pPr>
            <a:r>
              <a:rPr lang="en-US" sz="1800" i="1" dirty="0" smtClean="0"/>
              <a:t>E.g. probability that the proton beam will not have any trip for one hour</a:t>
            </a:r>
          </a:p>
          <a:p>
            <a:endParaRPr lang="en-US" sz="2400" b="1" dirty="0" smtClean="0"/>
          </a:p>
          <a:p>
            <a:r>
              <a:rPr lang="en-US" sz="2000" b="1" dirty="0" smtClean="0"/>
              <a:t>Availability</a:t>
            </a:r>
            <a:r>
              <a:rPr lang="en-US" sz="2000" dirty="0"/>
              <a:t>:</a:t>
            </a:r>
          </a:p>
          <a:p>
            <a:endParaRPr lang="en-US" b="1" dirty="0" smtClean="0"/>
          </a:p>
          <a:p>
            <a:r>
              <a:rPr lang="en-US" sz="2000" b="1" dirty="0" smtClean="0"/>
              <a:t>Maintainability</a:t>
            </a:r>
            <a:r>
              <a:rPr lang="en-US" sz="2000" dirty="0"/>
              <a:t>: capability of performing maintenance to a system or component.</a:t>
            </a:r>
          </a:p>
          <a:p>
            <a:endParaRPr lang="en-US" sz="2000" dirty="0"/>
          </a:p>
          <a:p>
            <a:r>
              <a:rPr lang="en-US" sz="2000" b="1" dirty="0" err="1"/>
              <a:t>Inspectability</a:t>
            </a:r>
            <a:r>
              <a:rPr lang="en-US" sz="2000" dirty="0"/>
              <a:t>: capability </a:t>
            </a:r>
            <a:r>
              <a:rPr lang="en-US" sz="2000" dirty="0" smtClean="0"/>
              <a:t>to </a:t>
            </a:r>
            <a:r>
              <a:rPr lang="en-US" sz="2000" dirty="0"/>
              <a:t>inspect, test and monitor a system and its possible failures.</a:t>
            </a:r>
          </a:p>
          <a:p>
            <a:pPr marL="457200" lvl="1" indent="0" algn="ctr">
              <a:lnSpc>
                <a:spcPct val="120000"/>
              </a:lnSpc>
              <a:buNone/>
            </a:pPr>
            <a:endParaRPr lang="en-US" sz="18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/>
          </a:p>
        </p:txBody>
      </p:sp>
      <p:pic>
        <p:nvPicPr>
          <p:cNvPr id="6" name="Picture 5" descr="Screen Shot 2014-12-11 at 10.30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996952"/>
            <a:ext cx="3566492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647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RAMI at 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/>
              <a:t>ESS goal</a:t>
            </a:r>
            <a:r>
              <a:rPr lang="en-US" sz="2400" dirty="0" smtClean="0"/>
              <a:t>: science produced by the users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High brightness neutron </a:t>
            </a:r>
            <a:r>
              <a:rPr lang="en-US" sz="2000" dirty="0"/>
              <a:t>beam</a:t>
            </a:r>
            <a:r>
              <a:rPr lang="en-US" sz="2000" dirty="0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High availability and reliability of the beam</a:t>
            </a:r>
          </a:p>
          <a:p>
            <a:pPr lvl="3">
              <a:lnSpc>
                <a:spcPct val="120000"/>
              </a:lnSpc>
            </a:pPr>
            <a:endParaRPr lang="en-US" sz="1800" dirty="0"/>
          </a:p>
          <a:p>
            <a:pPr>
              <a:lnSpc>
                <a:spcPct val="120000"/>
              </a:lnSpc>
            </a:pPr>
            <a:r>
              <a:rPr lang="en-US" sz="2400" b="1" dirty="0" smtClean="0"/>
              <a:t>RAMI goals</a:t>
            </a:r>
            <a:r>
              <a:rPr lang="en-US" sz="2400" dirty="0" smtClean="0"/>
              <a:t>: 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Translate users needs to technical requirements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Analyze the design to see if the requirements can be achieved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Propose changes if necessary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Give a global overview of the future operation of the machine in the design phase</a:t>
            </a:r>
          </a:p>
          <a:p>
            <a:pPr lvl="1">
              <a:lnSpc>
                <a:spcPct val="120000"/>
              </a:lnSpc>
            </a:pPr>
            <a:endParaRPr lang="en-US" sz="2000" dirty="0" smtClean="0"/>
          </a:p>
          <a:p>
            <a:pPr lvl="1">
              <a:lnSpc>
                <a:spcPct val="120000"/>
              </a:lnSpc>
            </a:pPr>
            <a:endParaRPr lang="en-US" sz="2000" dirty="0" smtClean="0"/>
          </a:p>
          <a:p>
            <a:pPr>
              <a:lnSpc>
                <a:spcPct val="120000"/>
              </a:lnSpc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2918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 at 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/>
              <a:t>22 instruments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Beam time for a user: from 1 day to 7 days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Neutron beam needs: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/>
          </a:p>
        </p:txBody>
      </p:sp>
      <p:sp>
        <p:nvSpPr>
          <p:cNvPr id="6" name="Rectangle 5"/>
          <p:cNvSpPr/>
          <p:nvPr/>
        </p:nvSpPr>
        <p:spPr>
          <a:xfrm>
            <a:off x="323528" y="3573016"/>
            <a:ext cx="4248472" cy="25922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Kinetic experiments</a:t>
            </a:r>
          </a:p>
          <a:p>
            <a:pPr algn="ctr"/>
            <a:endParaRPr lang="en-US" dirty="0"/>
          </a:p>
          <a:p>
            <a:pPr algn="ctr"/>
            <a:r>
              <a:rPr lang="en-US" b="1" dirty="0" smtClean="0"/>
              <a:t>90% reliability </a:t>
            </a:r>
            <a:r>
              <a:rPr lang="en-US" dirty="0" smtClean="0"/>
              <a:t>for the duration of the measurement</a:t>
            </a:r>
          </a:p>
          <a:p>
            <a:pPr algn="ctr"/>
            <a:endParaRPr lang="en-US" i="1" dirty="0" smtClean="0"/>
          </a:p>
          <a:p>
            <a:pPr algn="ctr"/>
            <a:r>
              <a:rPr lang="en-US" sz="1600" i="1" dirty="0" smtClean="0"/>
              <a:t>Failure: Beam trip with a duration of more than 1/10</a:t>
            </a:r>
            <a:r>
              <a:rPr lang="en-US" sz="1600" i="1" baseline="30000" dirty="0" smtClean="0"/>
              <a:t>th</a:t>
            </a:r>
            <a:r>
              <a:rPr lang="en-US" sz="1600" i="1" dirty="0" smtClean="0"/>
              <a:t> of the measurement length</a:t>
            </a:r>
          </a:p>
          <a:p>
            <a:pPr algn="ctr"/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4716016" y="3573016"/>
            <a:ext cx="4032448" cy="25922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Integrated-flux experiments</a:t>
            </a:r>
          </a:p>
          <a:p>
            <a:pPr algn="ctr"/>
            <a:endParaRPr lang="en-US" dirty="0"/>
          </a:p>
          <a:p>
            <a:pPr algn="ctr"/>
            <a:r>
              <a:rPr lang="en-US" b="1" dirty="0" smtClean="0"/>
              <a:t>90% beam availability </a:t>
            </a:r>
            <a:r>
              <a:rPr lang="en-US" dirty="0" smtClean="0"/>
              <a:t>and </a:t>
            </a:r>
            <a:r>
              <a:rPr lang="en-US" b="1" dirty="0" smtClean="0"/>
              <a:t>80% average beam power </a:t>
            </a:r>
            <a:r>
              <a:rPr lang="en-US" dirty="0"/>
              <a:t>f</a:t>
            </a:r>
            <a:r>
              <a:rPr lang="en-US" dirty="0" smtClean="0"/>
              <a:t>or the duration of the experiments</a:t>
            </a:r>
          </a:p>
          <a:p>
            <a:pPr algn="ctr"/>
            <a:endParaRPr lang="en-US" dirty="0" smtClean="0"/>
          </a:p>
          <a:p>
            <a:pPr algn="ctr"/>
            <a:r>
              <a:rPr lang="en-US" sz="1600" i="1" dirty="0" smtClean="0"/>
              <a:t>Beam unavailable: power less than 50% for more than one minute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4134991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RAMI for the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/>
              <a:t>The global ESS availability figure is not the most important</a:t>
            </a:r>
          </a:p>
          <a:p>
            <a:pPr lvl="2">
              <a:lnSpc>
                <a:spcPct val="120000"/>
              </a:lnSpc>
            </a:pPr>
            <a:endParaRPr lang="en-US" sz="1600" dirty="0" smtClean="0"/>
          </a:p>
          <a:p>
            <a:pPr>
              <a:lnSpc>
                <a:spcPct val="120000"/>
              </a:lnSpc>
            </a:pPr>
            <a:r>
              <a:rPr lang="en-US" sz="2400" dirty="0" smtClean="0"/>
              <a:t>What is important for them is the distribution of failures:</a:t>
            </a:r>
          </a:p>
          <a:p>
            <a:pPr lvl="3">
              <a:lnSpc>
                <a:spcPct val="120000"/>
              </a:lnSpc>
            </a:pPr>
            <a:endParaRPr lang="en-US" sz="1400" dirty="0" smtClean="0"/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Failures (or beam trips) of less than 1 hour can be easily accepted</a:t>
            </a:r>
          </a:p>
          <a:p>
            <a:pPr lvl="3">
              <a:lnSpc>
                <a:spcPct val="120000"/>
              </a:lnSpc>
            </a:pPr>
            <a:endParaRPr lang="en-US" sz="1400" dirty="0" smtClean="0"/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Failures from 1 hour to 48 hours are the most problematic</a:t>
            </a:r>
          </a:p>
          <a:p>
            <a:pPr lvl="3">
              <a:lnSpc>
                <a:spcPct val="120000"/>
              </a:lnSpc>
            </a:pPr>
            <a:endParaRPr lang="en-US" sz="1400" dirty="0" smtClean="0"/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Failures longer than some days will imply to reschedule the experiments (also happen in reactors)</a:t>
            </a:r>
          </a:p>
          <a:p>
            <a:pPr lvl="1">
              <a:lnSpc>
                <a:spcPct val="120000"/>
              </a:lnSpc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7070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kinetic ESS </a:t>
            </a:r>
            <a:r>
              <a:rPr lang="en-US" dirty="0" smtClean="0"/>
              <a:t>requirements compared </a:t>
            </a:r>
            <a:r>
              <a:rPr lang="en-US" dirty="0"/>
              <a:t>with values achieved at SNS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2296203"/>
              </p:ext>
            </p:extLst>
          </p:nvPr>
        </p:nvGraphicFramePr>
        <p:xfrm>
          <a:off x="107504" y="1484784"/>
          <a:ext cx="892899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6581001"/>
            <a:ext cx="331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Data from SNS provided by Charles C. Peters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614260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series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requirements for Integrated-flux </a:t>
            </a:r>
            <a:r>
              <a:rPr lang="en-US" dirty="0" smtClean="0"/>
              <a:t>experiments (compared with SNS)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423140"/>
              </p:ext>
            </p:extLst>
          </p:nvPr>
        </p:nvGraphicFramePr>
        <p:xfrm>
          <a:off x="179512" y="1556792"/>
          <a:ext cx="856895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2021" y="6581001"/>
            <a:ext cx="29715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Data from SNS provided by George Dodson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560889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RAMI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30000"/>
              </a:lnSpc>
            </a:pPr>
            <a:r>
              <a:rPr lang="en-US" sz="2200" dirty="0" smtClean="0"/>
              <a:t>Reduce number of failures (reliability)</a:t>
            </a:r>
          </a:p>
          <a:p>
            <a:pPr lvl="1">
              <a:lnSpc>
                <a:spcPct val="130000"/>
              </a:lnSpc>
            </a:pPr>
            <a:r>
              <a:rPr lang="en-US" sz="1700" dirty="0" smtClean="0"/>
              <a:t>Quality of the components</a:t>
            </a:r>
          </a:p>
          <a:p>
            <a:pPr lvl="1">
              <a:lnSpc>
                <a:spcPct val="130000"/>
              </a:lnSpc>
            </a:pPr>
            <a:r>
              <a:rPr lang="en-US" sz="1700" dirty="0" smtClean="0"/>
              <a:t>Simplicity of the design</a:t>
            </a:r>
          </a:p>
          <a:p>
            <a:pPr lvl="3">
              <a:lnSpc>
                <a:spcPct val="130000"/>
              </a:lnSpc>
            </a:pPr>
            <a:endParaRPr lang="en-US" sz="1300" dirty="0" smtClean="0"/>
          </a:p>
          <a:p>
            <a:pPr>
              <a:lnSpc>
                <a:spcPct val="130000"/>
              </a:lnSpc>
            </a:pPr>
            <a:r>
              <a:rPr lang="en-US" sz="2200" dirty="0" smtClean="0"/>
              <a:t>Failures of components don’t imply ESS to stop</a:t>
            </a:r>
          </a:p>
          <a:p>
            <a:pPr lvl="1">
              <a:lnSpc>
                <a:spcPct val="130000"/>
              </a:lnSpc>
            </a:pPr>
            <a:r>
              <a:rPr lang="en-US" sz="1900" dirty="0" smtClean="0"/>
              <a:t>Redundancies</a:t>
            </a:r>
          </a:p>
          <a:p>
            <a:pPr lvl="1">
              <a:lnSpc>
                <a:spcPct val="130000"/>
              </a:lnSpc>
            </a:pPr>
            <a:r>
              <a:rPr lang="en-US" sz="1900" dirty="0" smtClean="0"/>
              <a:t>Flexibility (overcapacity, operate at reduced beam power…)</a:t>
            </a:r>
          </a:p>
          <a:p>
            <a:pPr lvl="3">
              <a:lnSpc>
                <a:spcPct val="130000"/>
              </a:lnSpc>
            </a:pPr>
            <a:endParaRPr lang="en-US" sz="1100" dirty="0" smtClean="0"/>
          </a:p>
          <a:p>
            <a:pPr>
              <a:lnSpc>
                <a:spcPct val="130000"/>
              </a:lnSpc>
            </a:pPr>
            <a:r>
              <a:rPr lang="en-US" sz="2200" dirty="0" smtClean="0"/>
              <a:t>If implies to stop ESS</a:t>
            </a:r>
          </a:p>
          <a:p>
            <a:pPr lvl="1">
              <a:lnSpc>
                <a:spcPct val="130000"/>
              </a:lnSpc>
            </a:pPr>
            <a:r>
              <a:rPr lang="en-US" sz="1900" dirty="0"/>
              <a:t>Be able to foresee it (</a:t>
            </a:r>
            <a:r>
              <a:rPr lang="en-US" sz="1900" dirty="0" err="1"/>
              <a:t>inspectability</a:t>
            </a:r>
            <a:r>
              <a:rPr lang="en-US" sz="1900" dirty="0"/>
              <a:t>)</a:t>
            </a:r>
          </a:p>
          <a:p>
            <a:pPr lvl="1">
              <a:lnSpc>
                <a:spcPct val="130000"/>
              </a:lnSpc>
            </a:pPr>
            <a:r>
              <a:rPr lang="en-US" sz="1900" dirty="0" smtClean="0"/>
              <a:t>Reduce duration of the downtime (maintainability, spare parts, manpower…)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9519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we going to do it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/>
              <a:t>Some things can’t be foreseen</a:t>
            </a:r>
          </a:p>
          <a:p>
            <a:pPr lvl="1">
              <a:lnSpc>
                <a:spcPct val="120000"/>
              </a:lnSpc>
            </a:pPr>
            <a:r>
              <a:rPr lang="en-US" sz="1800" dirty="0" smtClean="0"/>
              <a:t>We have to start commissioning and operation</a:t>
            </a:r>
          </a:p>
          <a:p>
            <a:pPr lvl="1">
              <a:lnSpc>
                <a:spcPct val="120000"/>
              </a:lnSpc>
            </a:pPr>
            <a:r>
              <a:rPr lang="en-US" sz="1800" dirty="0" smtClean="0"/>
              <a:t>Might be related to a catastrophic events </a:t>
            </a:r>
          </a:p>
          <a:p>
            <a:pPr lvl="1">
              <a:lnSpc>
                <a:spcPct val="120000"/>
              </a:lnSpc>
            </a:pPr>
            <a:r>
              <a:rPr lang="en-US" sz="1800" dirty="0" smtClean="0"/>
              <a:t>Risks that have been accepted or unknown risks</a:t>
            </a:r>
          </a:p>
          <a:p>
            <a:pPr lvl="3">
              <a:lnSpc>
                <a:spcPct val="120000"/>
              </a:lnSpc>
            </a:pPr>
            <a:endParaRPr lang="en-US" sz="1200" dirty="0" smtClean="0"/>
          </a:p>
          <a:p>
            <a:pPr>
              <a:lnSpc>
                <a:spcPct val="120000"/>
              </a:lnSpc>
            </a:pPr>
            <a:r>
              <a:rPr lang="en-US" sz="2000" b="1" dirty="0" smtClean="0"/>
              <a:t>A lot of things can be only done in the design phase!!</a:t>
            </a:r>
          </a:p>
          <a:p>
            <a:pPr lvl="1">
              <a:lnSpc>
                <a:spcPct val="120000"/>
              </a:lnSpc>
            </a:pPr>
            <a:r>
              <a:rPr lang="en-US" sz="1800" b="1" dirty="0" smtClean="0"/>
              <a:t>It might be impossible to change afterwards!!</a:t>
            </a:r>
          </a:p>
          <a:p>
            <a:pPr lvl="3">
              <a:lnSpc>
                <a:spcPct val="120000"/>
              </a:lnSpc>
            </a:pPr>
            <a:endParaRPr lang="en-US" sz="1400" dirty="0" smtClean="0"/>
          </a:p>
          <a:p>
            <a:pPr>
              <a:lnSpc>
                <a:spcPct val="120000"/>
              </a:lnSpc>
            </a:pPr>
            <a:r>
              <a:rPr lang="en-US" sz="2000" dirty="0" smtClean="0"/>
              <a:t>Many things can be highlighted right now and we can start finding solutions</a:t>
            </a:r>
          </a:p>
          <a:p>
            <a:pPr lvl="1">
              <a:lnSpc>
                <a:spcPct val="120000"/>
              </a:lnSpc>
            </a:pPr>
            <a:r>
              <a:rPr lang="en-US" sz="1800" dirty="0" smtClean="0"/>
              <a:t>The sooner, the cheaper and easier</a:t>
            </a:r>
          </a:p>
          <a:p>
            <a:pPr lvl="3">
              <a:lnSpc>
                <a:spcPct val="120000"/>
              </a:lnSpc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2656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 template.potx</Template>
  <TotalTime>7223</TotalTime>
  <Words>1045</Words>
  <Application>Microsoft Macintosh PowerPoint</Application>
  <PresentationFormat>On-screen Show (4:3)</PresentationFormat>
  <Paragraphs>249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ESS Core Powerpoint template</vt:lpstr>
      <vt:lpstr>RAMI analysis at ESS (RAMI = Reliability Availability Maintainability Inspectability)</vt:lpstr>
      <vt:lpstr>RAMI definitions</vt:lpstr>
      <vt:lpstr>RAMI at ESS</vt:lpstr>
      <vt:lpstr>Users at ESS</vt:lpstr>
      <vt:lpstr>RAMI for the users</vt:lpstr>
      <vt:lpstr>Possible kinetic ESS requirements compared with values achieved at SNS</vt:lpstr>
      <vt:lpstr>Possible requirements for Integrated-flux experiments (compared with SNS)</vt:lpstr>
      <vt:lpstr>RAMI focus</vt:lpstr>
      <vt:lpstr>How are we going to do it?</vt:lpstr>
      <vt:lpstr>RAMI approach</vt:lpstr>
      <vt:lpstr>Organization</vt:lpstr>
      <vt:lpstr>PowerPoint Presentation</vt:lpstr>
      <vt:lpstr>Kinetic experiments</vt:lpstr>
      <vt:lpstr>Integrated-flux experiments </vt:lpstr>
      <vt:lpstr>Reliability data from other facilities</vt:lpstr>
      <vt:lpstr>SNS trip frequency evolution</vt:lpstr>
      <vt:lpstr>PSI: Availability vs. Beam current</vt:lpstr>
      <vt:lpstr>A. Estimate accomplishment of requirements</vt:lpstr>
      <vt:lpstr>Requirements allocation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Enric Bargalló</cp:lastModifiedBy>
  <cp:revision>141</cp:revision>
  <dcterms:created xsi:type="dcterms:W3CDTF">2013-10-29T16:05:10Z</dcterms:created>
  <dcterms:modified xsi:type="dcterms:W3CDTF">2014-12-11T09:55:28Z</dcterms:modified>
</cp:coreProperties>
</file>