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266" r:id="rId3"/>
    <p:sldId id="265" r:id="rId4"/>
    <p:sldId id="275" r:id="rId5"/>
    <p:sldId id="264" r:id="rId6"/>
    <p:sldId id="258" r:id="rId7"/>
    <p:sldId id="269" r:id="rId8"/>
    <p:sldId id="276" r:id="rId9"/>
    <p:sldId id="261" r:id="rId10"/>
    <p:sldId id="272" r:id="rId11"/>
    <p:sldId id="273" r:id="rId12"/>
    <p:sldId id="262" r:id="rId13"/>
    <p:sldId id="267" r:id="rId14"/>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ara Marrell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DA16"/>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autoAdjust="0"/>
    <p:restoredTop sz="82013" autoAdjust="0"/>
  </p:normalViewPr>
  <p:slideViewPr>
    <p:cSldViewPr>
      <p:cViewPr>
        <p:scale>
          <a:sx n="125" d="100"/>
          <a:sy n="125" d="100"/>
        </p:scale>
        <p:origin x="-344" y="-2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9B3CAE-4048-4E4E-A09E-9A5C35569D33}" type="datetimeFigureOut">
              <a:rPr lang="en-US" smtClean="0"/>
              <a:t>10/12/14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515578-5CC2-FD44-9CC5-F3A16B4F3999}" type="slidenum">
              <a:rPr lang="en-US" smtClean="0"/>
              <a:t>‹#›</a:t>
            </a:fld>
            <a:endParaRPr lang="en-US"/>
          </a:p>
        </p:txBody>
      </p:sp>
    </p:spTree>
    <p:extLst>
      <p:ext uri="{BB962C8B-B14F-4D97-AF65-F5344CB8AC3E}">
        <p14:creationId xmlns:p14="http://schemas.microsoft.com/office/powerpoint/2010/main" val="33304512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10/12/14</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a:p>
        </p:txBody>
      </p:sp>
    </p:spTree>
    <p:extLst>
      <p:ext uri="{BB962C8B-B14F-4D97-AF65-F5344CB8AC3E}">
        <p14:creationId xmlns:p14="http://schemas.microsoft.com/office/powerpoint/2010/main" val="189505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a:p>
        </p:txBody>
      </p:sp>
    </p:spTree>
    <p:extLst>
      <p:ext uri="{BB962C8B-B14F-4D97-AF65-F5344CB8AC3E}">
        <p14:creationId xmlns:p14="http://schemas.microsoft.com/office/powerpoint/2010/main" val="31290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Plasma wavelength is the wavelength of the plasma</a:t>
            </a:r>
            <a:r>
              <a:rPr lang="en-US" baseline="0" dirty="0" smtClean="0"/>
              <a:t> oscillation in the electron beam, due to the fact that the space charge acts as an elastic medium between the bunches. The result is the formation of waves. The wavelength is “reduced” because we take into account that the effect of the drift tube reduces the effect of space charge, thus modifying the wavelength of this oscillation.</a:t>
            </a:r>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a:p>
        </p:txBody>
      </p:sp>
    </p:spTree>
    <p:extLst>
      <p:ext uri="{BB962C8B-B14F-4D97-AF65-F5344CB8AC3E}">
        <p14:creationId xmlns:p14="http://schemas.microsoft.com/office/powerpoint/2010/main" val="26453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r>
              <a:rPr lang="en-US" smtClean="0"/>
              <a:t>11 DEC 2014</a:t>
            </a:r>
            <a:endParaRPr lang="sv-SE"/>
          </a:p>
        </p:txBody>
      </p:sp>
      <p:sp>
        <p:nvSpPr>
          <p:cNvPr id="6" name="Footer Placeholder 5"/>
          <p:cNvSpPr>
            <a:spLocks noGrp="1"/>
          </p:cNvSpPr>
          <p:nvPr>
            <p:ph type="ftr" sz="quarter" idx="11"/>
          </p:nvPr>
        </p:nvSpPr>
        <p:spPr/>
        <p:txBody>
          <a:bodyPr/>
          <a:lstStyle/>
          <a:p>
            <a:r>
              <a:rPr lang="sv-SE" smtClean="0"/>
              <a:t>AD and ICS Retreat mtg 2014</a:t>
            </a:r>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r>
              <a:rPr lang="en-US" smtClean="0"/>
              <a:t>11 DEC 2014</a:t>
            </a:r>
            <a:endParaRPr lang="sv-SE"/>
          </a:p>
        </p:txBody>
      </p:sp>
      <p:sp>
        <p:nvSpPr>
          <p:cNvPr id="8" name="Footer Placeholder 7"/>
          <p:cNvSpPr>
            <a:spLocks noGrp="1"/>
          </p:cNvSpPr>
          <p:nvPr>
            <p:ph type="ftr" sz="quarter" idx="11"/>
          </p:nvPr>
        </p:nvSpPr>
        <p:spPr/>
        <p:txBody>
          <a:bodyPr/>
          <a:lstStyle/>
          <a:p>
            <a:r>
              <a:rPr lang="sv-SE" smtClean="0"/>
              <a:t>AD and ICS Retreat mtg 2014</a:t>
            </a:r>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 DEC 2014</a:t>
            </a:r>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AD and ICS Retreat mtg 2014</a:t>
            </a:r>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ikalon.com/blog/blog.php?article=klystron" TargetMode="External"/><Relationship Id="rId3" Type="http://schemas.openxmlformats.org/officeDocument/2006/relationships/hyperlink" Target="http://www.lightsources.org/imagebank/image/ssr04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sv-SE" sz="4000" dirty="0" smtClean="0"/>
              <a:t>Klystrons for ESS</a:t>
            </a:r>
            <a:endParaRPr lang="sv-SE" sz="4000" dirty="0"/>
          </a:p>
        </p:txBody>
      </p:sp>
      <p:sp>
        <p:nvSpPr>
          <p:cNvPr id="3" name="Subtitle 2"/>
          <p:cNvSpPr>
            <a:spLocks noGrp="1"/>
          </p:cNvSpPr>
          <p:nvPr>
            <p:ph type="subTitle" idx="1"/>
          </p:nvPr>
        </p:nvSpPr>
        <p:spPr/>
        <p:txBody>
          <a:bodyPr>
            <a:noAutofit/>
          </a:bodyPr>
          <a:lstStyle/>
          <a:p>
            <a:r>
              <a:rPr lang="sv-SE" sz="2000" dirty="0" err="1" smtClean="0">
                <a:solidFill>
                  <a:schemeClr val="bg1"/>
                </a:solidFill>
              </a:rPr>
              <a:t>Chiara</a:t>
            </a:r>
            <a:r>
              <a:rPr lang="sv-SE" sz="2000" dirty="0" smtClean="0">
                <a:solidFill>
                  <a:schemeClr val="bg1"/>
                </a:solidFill>
              </a:rPr>
              <a:t> Marrelli</a:t>
            </a: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smtClean="0">
                <a:solidFill>
                  <a:srgbClr val="FFFFFF"/>
                </a:solidFill>
              </a:rPr>
              <a:t>AD and ICS Retreat </a:t>
            </a:r>
            <a:r>
              <a:rPr lang="en-GB" sz="1600" dirty="0" err="1" smtClean="0">
                <a:solidFill>
                  <a:srgbClr val="FFFFFF"/>
                </a:solidFill>
              </a:rPr>
              <a:t>mtg</a:t>
            </a:r>
            <a:r>
              <a:rPr lang="en-GB" sz="1600" dirty="0" smtClean="0">
                <a:solidFill>
                  <a:srgbClr val="FFFFFF"/>
                </a:solidFill>
              </a:rPr>
              <a:t> 2014</a:t>
            </a:r>
          </a:p>
          <a:p>
            <a:pPr algn="ctr"/>
            <a:r>
              <a:rPr lang="en-GB" sz="1400" dirty="0" smtClean="0">
                <a:solidFill>
                  <a:srgbClr val="FFFFFF"/>
                </a:solidFill>
              </a:rPr>
              <a:t>11 December 2014</a:t>
            </a: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Klystron efficient operation at ESS</a:t>
            </a:r>
            <a:endParaRPr lang="en-US" dirty="0"/>
          </a:p>
        </p:txBody>
      </p:sp>
      <p:sp>
        <p:nvSpPr>
          <p:cNvPr id="3" name="Content Placeholder 2"/>
          <p:cNvSpPr>
            <a:spLocks noGrp="1"/>
          </p:cNvSpPr>
          <p:nvPr>
            <p:ph idx="1"/>
          </p:nvPr>
        </p:nvSpPr>
        <p:spPr>
          <a:xfrm>
            <a:off x="0" y="1484784"/>
            <a:ext cx="3779912" cy="4968552"/>
          </a:xfrm>
        </p:spPr>
        <p:txBody>
          <a:bodyPr>
            <a:normAutofit fontScale="55000" lnSpcReduction="20000"/>
          </a:bodyPr>
          <a:lstStyle/>
          <a:p>
            <a:r>
              <a:rPr lang="en-US" dirty="0" smtClean="0"/>
              <a:t>Klystrons reach maximum efficiency at saturation (not more than 65% for our 704 MHz klystrons, and 55-57% for the 352 MHz klystrons).</a:t>
            </a:r>
          </a:p>
          <a:p>
            <a:r>
              <a:rPr lang="en-US" dirty="0" smtClean="0"/>
              <a:t>Due to need of overhead for regulation purposes we can’t operate them in saturation but we need to stay in the linear region; this will reduce the efficiency</a:t>
            </a:r>
          </a:p>
          <a:p>
            <a:endParaRPr lang="en-US" dirty="0" smtClean="0"/>
          </a:p>
          <a:p>
            <a:pPr marL="0" indent="0">
              <a:buNone/>
            </a:pPr>
            <a:r>
              <a:rPr lang="en-US" dirty="0" smtClean="0"/>
              <a:t>Not only!</a:t>
            </a:r>
          </a:p>
          <a:p>
            <a:pPr marL="0" indent="0">
              <a:buNone/>
            </a:pPr>
            <a:endParaRPr lang="en-US" dirty="0" smtClean="0"/>
          </a:p>
          <a:p>
            <a:r>
              <a:rPr lang="en-US" dirty="0" smtClean="0"/>
              <a:t>The power levels required from the klystrons in the medium beta section vary from 272 kW to 1.14 </a:t>
            </a:r>
            <a:r>
              <a:rPr lang="en-US" dirty="0"/>
              <a:t>M</a:t>
            </a:r>
            <a:r>
              <a:rPr lang="en-US" dirty="0" smtClean="0"/>
              <a:t>W; if we operate all the klystrons at the same design beam power ( ≈112 kV, 22 A) efficiency will be as low as 11% for the first amplifiers of the section! </a:t>
            </a:r>
          </a:p>
          <a:p>
            <a:endParaRPr lang="en-US" dirty="0"/>
          </a:p>
          <a:p>
            <a:r>
              <a:rPr lang="en-US" b="1" dirty="0" smtClean="0"/>
              <a:t>It is then important that we are able to operate the klystrons at reduced beam voltages</a:t>
            </a:r>
            <a:endParaRPr lang="en-US" b="1" dirty="0"/>
          </a:p>
        </p:txBody>
      </p:sp>
      <p:sp>
        <p:nvSpPr>
          <p:cNvPr id="4" name="Date Placeholder 3"/>
          <p:cNvSpPr>
            <a:spLocks noGrp="1"/>
          </p:cNvSpPr>
          <p:nvPr>
            <p:ph type="dt" sz="half" idx="10"/>
          </p:nvPr>
        </p:nvSpPr>
        <p:spPr/>
        <p:txBody>
          <a:bodyPr/>
          <a:lstStyle/>
          <a:p>
            <a:r>
              <a:rPr lang="en-US" dirty="0" smtClean="0"/>
              <a:t>11 DEC 2014</a:t>
            </a:r>
            <a:endParaRPr lang="sv-SE" dirty="0"/>
          </a:p>
        </p:txBody>
      </p:sp>
      <p:sp>
        <p:nvSpPr>
          <p:cNvPr id="5" name="Footer Placeholder 4"/>
          <p:cNvSpPr>
            <a:spLocks noGrp="1"/>
          </p:cNvSpPr>
          <p:nvPr>
            <p:ph type="ftr" sz="quarter" idx="11"/>
          </p:nvPr>
        </p:nvSpPr>
        <p:spPr/>
        <p:txBody>
          <a:bodyPr/>
          <a:lstStyle/>
          <a:p>
            <a:r>
              <a:rPr lang="sv-SE" dirty="0" smtClean="0"/>
              <a:t>AD and ICS Retreat </a:t>
            </a:r>
            <a:r>
              <a:rPr lang="sv-SE" dirty="0" err="1" smtClean="0"/>
              <a:t>mtg</a:t>
            </a:r>
            <a:r>
              <a:rPr lang="sv-SE" dirty="0" smtClean="0"/>
              <a:t> 2014</a:t>
            </a:r>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10</a:t>
            </a:fld>
            <a:endParaRPr lang="sv-SE" dirty="0"/>
          </a:p>
        </p:txBody>
      </p:sp>
      <p:pic>
        <p:nvPicPr>
          <p:cNvPr id="9" name="Picture 8"/>
          <p:cNvPicPr>
            <a:picLocks noChangeAspect="1"/>
          </p:cNvPicPr>
          <p:nvPr/>
        </p:nvPicPr>
        <p:blipFill>
          <a:blip r:embed="rId2"/>
          <a:stretch>
            <a:fillRect/>
          </a:stretch>
        </p:blipFill>
        <p:spPr>
          <a:xfrm>
            <a:off x="3995936" y="2525635"/>
            <a:ext cx="4860032" cy="3207621"/>
          </a:xfrm>
          <a:prstGeom prst="rect">
            <a:avLst/>
          </a:prstGeom>
          <a:ln w="38100" cmpd="sng">
            <a:solidFill>
              <a:srgbClr val="FF0000"/>
            </a:solidFill>
          </a:ln>
        </p:spPr>
      </p:pic>
      <p:sp>
        <p:nvSpPr>
          <p:cNvPr id="7" name="TextBox 6"/>
          <p:cNvSpPr txBox="1"/>
          <p:nvPr/>
        </p:nvSpPr>
        <p:spPr>
          <a:xfrm>
            <a:off x="4572000" y="1916832"/>
            <a:ext cx="4320479" cy="584776"/>
          </a:xfrm>
          <a:prstGeom prst="rect">
            <a:avLst/>
          </a:prstGeom>
          <a:noFill/>
        </p:spPr>
        <p:txBody>
          <a:bodyPr wrap="square" rtlCol="0">
            <a:spAutoFit/>
          </a:bodyPr>
          <a:lstStyle/>
          <a:p>
            <a:pPr algn="ctr"/>
            <a:r>
              <a:rPr lang="en-US" sz="1600" dirty="0" smtClean="0"/>
              <a:t>Efficiency VS high voltage for the Thales TH2182 klystron (704 MHz)</a:t>
            </a:r>
            <a:endParaRPr lang="en-US" sz="1600" dirty="0"/>
          </a:p>
        </p:txBody>
      </p:sp>
      <p:sp>
        <p:nvSpPr>
          <p:cNvPr id="8" name="TextBox 7"/>
          <p:cNvSpPr txBox="1"/>
          <p:nvPr/>
        </p:nvSpPr>
        <p:spPr>
          <a:xfrm>
            <a:off x="4355976" y="5879013"/>
            <a:ext cx="4032448" cy="646331"/>
          </a:xfrm>
          <a:prstGeom prst="rect">
            <a:avLst/>
          </a:prstGeom>
          <a:noFill/>
        </p:spPr>
        <p:txBody>
          <a:bodyPr wrap="square" rtlCol="0">
            <a:spAutoFit/>
          </a:bodyPr>
          <a:lstStyle/>
          <a:p>
            <a:pPr algn="ctr"/>
            <a:r>
              <a:rPr lang="en-US" dirty="0">
                <a:solidFill>
                  <a:schemeClr val="bg1">
                    <a:lumMod val="50000"/>
                  </a:schemeClr>
                </a:solidFill>
              </a:rPr>
              <a:t>But this is not enough! Efficiency varies with the beam voltage </a:t>
            </a:r>
          </a:p>
        </p:txBody>
      </p:sp>
      <p:sp>
        <p:nvSpPr>
          <p:cNvPr id="10" name="Right Arrow 9"/>
          <p:cNvSpPr/>
          <p:nvPr/>
        </p:nvSpPr>
        <p:spPr>
          <a:xfrm flipV="1">
            <a:off x="3635896" y="5949280"/>
            <a:ext cx="648072"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4067944" y="1340768"/>
            <a:ext cx="1425995" cy="576064"/>
          </a:xfrm>
          <a:prstGeom prst="rect">
            <a:avLst/>
          </a:prstGeom>
          <a:ln>
            <a:solidFill>
              <a:srgbClr val="FF0000"/>
            </a:solidFill>
          </a:ln>
        </p:spPr>
      </p:pic>
    </p:spTree>
    <p:extLst>
      <p:ext uri="{BB962C8B-B14F-4D97-AF65-F5344CB8AC3E}">
        <p14:creationId xmlns:p14="http://schemas.microsoft.com/office/powerpoint/2010/main" val="13740782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Klystron operation at reduced beam power	</a:t>
            </a:r>
            <a:endParaRPr lang="en-US" dirty="0"/>
          </a:p>
        </p:txBody>
      </p:sp>
      <p:sp>
        <p:nvSpPr>
          <p:cNvPr id="3" name="Content Placeholder 2"/>
          <p:cNvSpPr>
            <a:spLocks noGrp="1"/>
          </p:cNvSpPr>
          <p:nvPr>
            <p:ph idx="1"/>
          </p:nvPr>
        </p:nvSpPr>
        <p:spPr>
          <a:xfrm>
            <a:off x="107504" y="1988840"/>
            <a:ext cx="4824536" cy="1872208"/>
          </a:xfrm>
        </p:spPr>
        <p:txBody>
          <a:bodyPr>
            <a:normAutofit fontScale="55000" lnSpcReduction="20000"/>
          </a:bodyPr>
          <a:lstStyle/>
          <a:p>
            <a:r>
              <a:rPr lang="en-US" dirty="0" smtClean="0"/>
              <a:t>When reducing the beam voltage and current the space charge forces between the electrons vary and reduced plasma wavelength changes </a:t>
            </a:r>
            <a:endParaRPr lang="en-US" dirty="0"/>
          </a:p>
          <a:p>
            <a:r>
              <a:rPr lang="en-US" dirty="0" smtClean="0"/>
              <a:t>In other words, the klystron electrical length is modified -&gt; the cavity position, strictly related to the r.p.w., is not optimal anymore </a:t>
            </a:r>
          </a:p>
          <a:p>
            <a:r>
              <a:rPr lang="en-US" dirty="0" smtClean="0"/>
              <a:t>Furthermore, the impedance of the beam increases -&gt; the external Q of the output gap is also not optimal anymore</a:t>
            </a:r>
          </a:p>
          <a:p>
            <a:endParaRPr lang="en-US" dirty="0"/>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11</a:t>
            </a:fld>
            <a:endParaRPr lang="sv-SE" dirty="0"/>
          </a:p>
        </p:txBody>
      </p:sp>
      <p:sp>
        <p:nvSpPr>
          <p:cNvPr id="7" name="Down Arrow 6"/>
          <p:cNvSpPr/>
          <p:nvPr/>
        </p:nvSpPr>
        <p:spPr>
          <a:xfrm>
            <a:off x="2411760" y="4005064"/>
            <a:ext cx="4846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79512" y="4941168"/>
            <a:ext cx="4824536" cy="122413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plasma wavelength can be slightly changed by acting on beam radius -&gt; changing magnetic focusing field</a:t>
            </a:r>
          </a:p>
          <a:p>
            <a:r>
              <a:rPr lang="en-US" dirty="0" smtClean="0"/>
              <a:t>The external Q of the output cavity can be adjusted by varying the matching of the output cavity (output VSWR)</a:t>
            </a:r>
          </a:p>
          <a:p>
            <a:r>
              <a:rPr lang="en-US" dirty="0" smtClean="0"/>
              <a:t>All these solutions will be discussed with the klystron suppliers</a:t>
            </a:r>
            <a:endParaRPr lang="en-US" dirty="0"/>
          </a:p>
        </p:txBody>
      </p:sp>
      <p:sp>
        <p:nvSpPr>
          <p:cNvPr id="9" name="TextBox 8"/>
          <p:cNvSpPr txBox="1"/>
          <p:nvPr/>
        </p:nvSpPr>
        <p:spPr>
          <a:xfrm>
            <a:off x="539552" y="4509119"/>
            <a:ext cx="1910386" cy="369332"/>
          </a:xfrm>
          <a:prstGeom prst="rect">
            <a:avLst/>
          </a:prstGeom>
          <a:noFill/>
        </p:spPr>
        <p:txBody>
          <a:bodyPr wrap="none" rtlCol="0">
            <a:spAutoFit/>
          </a:bodyPr>
          <a:lstStyle/>
          <a:p>
            <a:r>
              <a:rPr lang="en-US" dirty="0" smtClean="0"/>
              <a:t>Possible solutions:</a:t>
            </a:r>
            <a:endParaRPr lang="en-US" dirty="0"/>
          </a:p>
        </p:txBody>
      </p:sp>
      <p:sp>
        <p:nvSpPr>
          <p:cNvPr id="10" name="TextBox 9"/>
          <p:cNvSpPr txBox="1"/>
          <p:nvPr/>
        </p:nvSpPr>
        <p:spPr>
          <a:xfrm>
            <a:off x="467544" y="1556792"/>
            <a:ext cx="3029382" cy="369332"/>
          </a:xfrm>
          <a:prstGeom prst="rect">
            <a:avLst/>
          </a:prstGeom>
          <a:noFill/>
        </p:spPr>
        <p:txBody>
          <a:bodyPr wrap="none" rtlCol="0">
            <a:spAutoFit/>
          </a:bodyPr>
          <a:lstStyle/>
          <a:p>
            <a:r>
              <a:rPr lang="en-US" dirty="0" smtClean="0"/>
              <a:t>Why does efficiency go down?</a:t>
            </a:r>
            <a:endParaRPr lang="en-US" dirty="0"/>
          </a:p>
        </p:txBody>
      </p:sp>
      <p:pic>
        <p:nvPicPr>
          <p:cNvPr id="17" name="Picture 16"/>
          <p:cNvPicPr>
            <a:picLocks noChangeAspect="1"/>
          </p:cNvPicPr>
          <p:nvPr/>
        </p:nvPicPr>
        <p:blipFill>
          <a:blip r:embed="rId3"/>
          <a:stretch>
            <a:fillRect/>
          </a:stretch>
        </p:blipFill>
        <p:spPr>
          <a:xfrm>
            <a:off x="5004048" y="4158372"/>
            <a:ext cx="4055891" cy="1008112"/>
          </a:xfrm>
          <a:prstGeom prst="rect">
            <a:avLst/>
          </a:prstGeom>
        </p:spPr>
      </p:pic>
      <p:pic>
        <p:nvPicPr>
          <p:cNvPr id="21" name="Picture 20"/>
          <p:cNvPicPr>
            <a:picLocks noChangeAspect="1"/>
          </p:cNvPicPr>
          <p:nvPr/>
        </p:nvPicPr>
        <p:blipFill>
          <a:blip r:embed="rId4"/>
          <a:stretch>
            <a:fillRect/>
          </a:stretch>
        </p:blipFill>
        <p:spPr>
          <a:xfrm>
            <a:off x="4932040" y="2492896"/>
            <a:ext cx="4200624" cy="1080120"/>
          </a:xfrm>
          <a:prstGeom prst="rect">
            <a:avLst/>
          </a:prstGeom>
        </p:spPr>
      </p:pic>
      <p:sp>
        <p:nvSpPr>
          <p:cNvPr id="22" name="TextBox 21"/>
          <p:cNvSpPr txBox="1"/>
          <p:nvPr/>
        </p:nvSpPr>
        <p:spPr>
          <a:xfrm>
            <a:off x="4860033" y="1484784"/>
            <a:ext cx="4176464" cy="646331"/>
          </a:xfrm>
          <a:prstGeom prst="rect">
            <a:avLst/>
          </a:prstGeom>
          <a:noFill/>
        </p:spPr>
        <p:txBody>
          <a:bodyPr wrap="square" rtlCol="0">
            <a:spAutoFit/>
          </a:bodyPr>
          <a:lstStyle/>
          <a:p>
            <a:r>
              <a:rPr lang="en-US" dirty="0" smtClean="0"/>
              <a:t>(simplified) Example: </a:t>
            </a:r>
            <a:r>
              <a:rPr lang="en-US" dirty="0" err="1" smtClean="0"/>
              <a:t>AJDisk</a:t>
            </a:r>
            <a:r>
              <a:rPr lang="en-US" dirty="0" smtClean="0"/>
              <a:t> simulation, beam RF to DC current along the klystron</a:t>
            </a:r>
            <a:endParaRPr lang="en-US" dirty="0"/>
          </a:p>
        </p:txBody>
      </p:sp>
      <p:sp>
        <p:nvSpPr>
          <p:cNvPr id="24" name="TextBox 23"/>
          <p:cNvSpPr txBox="1"/>
          <p:nvPr/>
        </p:nvSpPr>
        <p:spPr>
          <a:xfrm>
            <a:off x="5220072" y="2132856"/>
            <a:ext cx="3384376" cy="369332"/>
          </a:xfrm>
          <a:prstGeom prst="rect">
            <a:avLst/>
          </a:prstGeom>
          <a:noFill/>
        </p:spPr>
        <p:txBody>
          <a:bodyPr wrap="square" rtlCol="0">
            <a:spAutoFit/>
          </a:bodyPr>
          <a:lstStyle/>
          <a:p>
            <a:r>
              <a:rPr lang="en-US" dirty="0" smtClean="0"/>
              <a:t>134 kV, 24.5 A, </a:t>
            </a:r>
            <a:r>
              <a:rPr lang="en-US" dirty="0"/>
              <a:t>1 </a:t>
            </a:r>
            <a:r>
              <a:rPr lang="en-US" dirty="0" smtClean="0"/>
              <a:t>GHz, </a:t>
            </a:r>
            <a:r>
              <a:rPr lang="en-US" dirty="0" err="1" smtClean="0"/>
              <a:t>η</a:t>
            </a:r>
            <a:r>
              <a:rPr lang="en-US" baseline="-25000" dirty="0" err="1" smtClean="0"/>
              <a:t>sat</a:t>
            </a:r>
            <a:r>
              <a:rPr lang="en-US" dirty="0" smtClean="0"/>
              <a:t> =74%</a:t>
            </a:r>
            <a:endParaRPr lang="en-US" dirty="0"/>
          </a:p>
        </p:txBody>
      </p:sp>
      <p:sp>
        <p:nvSpPr>
          <p:cNvPr id="25" name="TextBox 24"/>
          <p:cNvSpPr txBox="1"/>
          <p:nvPr/>
        </p:nvSpPr>
        <p:spPr>
          <a:xfrm>
            <a:off x="5292080" y="3861048"/>
            <a:ext cx="3173465" cy="369332"/>
          </a:xfrm>
          <a:prstGeom prst="rect">
            <a:avLst/>
          </a:prstGeom>
          <a:noFill/>
        </p:spPr>
        <p:txBody>
          <a:bodyPr wrap="none" rtlCol="0">
            <a:spAutoFit/>
          </a:bodyPr>
          <a:lstStyle/>
          <a:p>
            <a:r>
              <a:rPr lang="en-US" dirty="0" smtClean="0"/>
              <a:t>100 kV, 15.8 A,</a:t>
            </a:r>
            <a:r>
              <a:rPr lang="en-US" dirty="0"/>
              <a:t> 1 </a:t>
            </a:r>
            <a:r>
              <a:rPr lang="en-US" dirty="0" smtClean="0"/>
              <a:t>GHz, </a:t>
            </a:r>
            <a:r>
              <a:rPr lang="en-US" dirty="0" err="1" smtClean="0"/>
              <a:t>η</a:t>
            </a:r>
            <a:r>
              <a:rPr lang="en-US" baseline="-25000" dirty="0" err="1" smtClean="0"/>
              <a:t>sat</a:t>
            </a:r>
            <a:r>
              <a:rPr lang="en-US" dirty="0" smtClean="0"/>
              <a:t> =58%</a:t>
            </a:r>
            <a:endParaRPr lang="en-US" dirty="0"/>
          </a:p>
        </p:txBody>
      </p:sp>
      <p:sp>
        <p:nvSpPr>
          <p:cNvPr id="26" name="TextBox 25"/>
          <p:cNvSpPr txBox="1"/>
          <p:nvPr/>
        </p:nvSpPr>
        <p:spPr>
          <a:xfrm>
            <a:off x="5108600" y="5445224"/>
            <a:ext cx="4032448" cy="646331"/>
          </a:xfrm>
          <a:prstGeom prst="rect">
            <a:avLst/>
          </a:prstGeom>
          <a:noFill/>
        </p:spPr>
        <p:txBody>
          <a:bodyPr wrap="square" rtlCol="0">
            <a:spAutoFit/>
          </a:bodyPr>
          <a:lstStyle/>
          <a:p>
            <a:r>
              <a:rPr lang="en-US" dirty="0" smtClean="0"/>
              <a:t>The current profile changes and the cavity position is not optimized anymore</a:t>
            </a:r>
            <a:endParaRPr lang="en-US" dirty="0"/>
          </a:p>
        </p:txBody>
      </p:sp>
    </p:spTree>
    <p:extLst>
      <p:ext uri="{BB962C8B-B14F-4D97-AF65-F5344CB8AC3E}">
        <p14:creationId xmlns:p14="http://schemas.microsoft.com/office/powerpoint/2010/main" val="31133165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recovery from klystrons</a:t>
            </a:r>
            <a:endParaRPr lang="en-US" dirty="0"/>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12</a:t>
            </a:fld>
            <a:endParaRPr lang="sv-SE"/>
          </a:p>
        </p:txBody>
      </p:sp>
      <p:sp>
        <p:nvSpPr>
          <p:cNvPr id="9" name="Content Placeholder 2"/>
          <p:cNvSpPr>
            <a:spLocks noGrp="1"/>
          </p:cNvSpPr>
          <p:nvPr>
            <p:ph idx="1"/>
          </p:nvPr>
        </p:nvSpPr>
        <p:spPr>
          <a:xfrm>
            <a:off x="179512" y="1484785"/>
            <a:ext cx="8856984" cy="2016224"/>
          </a:xfrm>
        </p:spPr>
        <p:txBody>
          <a:bodyPr>
            <a:normAutofit fontScale="70000" lnSpcReduction="20000"/>
          </a:bodyPr>
          <a:lstStyle/>
          <a:p>
            <a:pPr algn="just"/>
            <a:r>
              <a:rPr lang="en-US" dirty="0" smtClean="0"/>
              <a:t>Even if we improve efficiency, not </a:t>
            </a:r>
            <a:r>
              <a:rPr lang="en-US" dirty="0"/>
              <a:t>all the kinetic energy of the electrons is converted to RF </a:t>
            </a:r>
            <a:r>
              <a:rPr lang="en-US" dirty="0" smtClean="0"/>
              <a:t>power. </a:t>
            </a:r>
            <a:r>
              <a:rPr lang="en-US" dirty="0"/>
              <a:t>After the interaction with the RF field in the output cavity, the electron beam is dumped in the klystron collector, where the residual energy of the electrons is dissipated as heat</a:t>
            </a:r>
            <a:r>
              <a:rPr lang="en-US" dirty="0" smtClean="0"/>
              <a:t>.</a:t>
            </a:r>
          </a:p>
          <a:p>
            <a:pPr algn="just"/>
            <a:r>
              <a:rPr lang="en-US" dirty="0" smtClean="0"/>
              <a:t>ESS plans to recover this heat and send hot water (80 °C) to the Lund district.</a:t>
            </a:r>
          </a:p>
          <a:p>
            <a:pPr algn="just"/>
            <a:r>
              <a:rPr lang="en-US" dirty="0" smtClean="0"/>
              <a:t>Two different water circuits will be used for the cooling:</a:t>
            </a:r>
          </a:p>
        </p:txBody>
      </p:sp>
      <p:sp>
        <p:nvSpPr>
          <p:cNvPr id="3" name="TextBox 2"/>
          <p:cNvSpPr txBox="1"/>
          <p:nvPr/>
        </p:nvSpPr>
        <p:spPr>
          <a:xfrm>
            <a:off x="683568" y="3284984"/>
            <a:ext cx="7560840" cy="2585323"/>
          </a:xfrm>
          <a:prstGeom prst="rect">
            <a:avLst/>
          </a:prstGeom>
          <a:noFill/>
        </p:spPr>
        <p:txBody>
          <a:bodyPr wrap="square" rtlCol="0">
            <a:spAutoFit/>
          </a:bodyPr>
          <a:lstStyle/>
          <a:p>
            <a:pPr marL="285750" indent="-285750">
              <a:buFont typeface="Wingdings" charset="2"/>
              <a:buChar char="Ø"/>
            </a:pPr>
            <a:r>
              <a:rPr lang="en-US" dirty="0">
                <a:solidFill>
                  <a:schemeClr val="bg1">
                    <a:lumMod val="50000"/>
                  </a:schemeClr>
                </a:solidFill>
              </a:rPr>
              <a:t>Medium temperature circuit (25 °C) for the cooling of klystron body, solenoid and gun tank.</a:t>
            </a:r>
          </a:p>
          <a:p>
            <a:pPr marL="285750" indent="-285750">
              <a:buFont typeface="Wingdings" charset="2"/>
              <a:buChar char="Ø"/>
            </a:pPr>
            <a:r>
              <a:rPr lang="en-US" dirty="0">
                <a:solidFill>
                  <a:schemeClr val="bg1">
                    <a:lumMod val="50000"/>
                  </a:schemeClr>
                </a:solidFill>
              </a:rPr>
              <a:t>High temperature circuit (50 °C) for the cooling of the klystron collectors.</a:t>
            </a:r>
          </a:p>
          <a:p>
            <a:endParaRPr lang="en-US" dirty="0">
              <a:solidFill>
                <a:schemeClr val="bg1">
                  <a:lumMod val="50000"/>
                </a:schemeClr>
              </a:solidFill>
            </a:endParaRPr>
          </a:p>
          <a:p>
            <a:r>
              <a:rPr lang="en-US" dirty="0"/>
              <a:t>Cooling with 50 °C temperature has never been done for any extended period of time; the risks and implications of this should be </a:t>
            </a:r>
            <a:r>
              <a:rPr lang="en-US" dirty="0" smtClean="0"/>
              <a:t>evaluated </a:t>
            </a:r>
            <a:r>
              <a:rPr lang="en-US" dirty="0"/>
              <a:t>to estimate the impact on:</a:t>
            </a:r>
          </a:p>
          <a:p>
            <a:pPr marL="285750" indent="-285750">
              <a:buFont typeface="Arial"/>
              <a:buChar char="•"/>
            </a:pPr>
            <a:r>
              <a:rPr lang="en-US" dirty="0"/>
              <a:t>Klystron lifetime (each klystron costs ≥ </a:t>
            </a:r>
            <a:r>
              <a:rPr lang="en-US" dirty="0" smtClean="0"/>
              <a:t>350 </a:t>
            </a:r>
            <a:r>
              <a:rPr lang="en-US" dirty="0"/>
              <a:t>k€)</a:t>
            </a:r>
          </a:p>
          <a:p>
            <a:pPr marL="285750" indent="-285750">
              <a:buFont typeface="Arial"/>
              <a:buChar char="•"/>
            </a:pPr>
            <a:r>
              <a:rPr lang="en-US" dirty="0"/>
              <a:t>Machine </a:t>
            </a:r>
            <a:r>
              <a:rPr lang="en-US" dirty="0" smtClean="0"/>
              <a:t>operation</a:t>
            </a:r>
          </a:p>
        </p:txBody>
      </p:sp>
      <p:sp>
        <p:nvSpPr>
          <p:cNvPr id="7" name="Rectangle 6"/>
          <p:cNvSpPr/>
          <p:nvPr/>
        </p:nvSpPr>
        <p:spPr>
          <a:xfrm>
            <a:off x="611560" y="5877272"/>
            <a:ext cx="4601703" cy="369332"/>
          </a:xfrm>
          <a:prstGeom prst="rect">
            <a:avLst/>
          </a:prstGeom>
        </p:spPr>
        <p:txBody>
          <a:bodyPr wrap="none">
            <a:spAutoFit/>
          </a:bodyPr>
          <a:lstStyle/>
          <a:p>
            <a:r>
              <a:rPr lang="en-US" dirty="0">
                <a:solidFill>
                  <a:schemeClr val="bg1">
                    <a:lumMod val="50000"/>
                  </a:schemeClr>
                </a:solidFill>
              </a:rPr>
              <a:t>The cooling strategy has to be carefully studied</a:t>
            </a:r>
          </a:p>
        </p:txBody>
      </p:sp>
    </p:spTree>
    <p:extLst>
      <p:ext uri="{BB962C8B-B14F-4D97-AF65-F5344CB8AC3E}">
        <p14:creationId xmlns:p14="http://schemas.microsoft.com/office/powerpoint/2010/main" val="3695535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204864"/>
            <a:ext cx="8229600" cy="3816424"/>
          </a:xfrm>
        </p:spPr>
        <p:txBody>
          <a:bodyPr>
            <a:normAutofit lnSpcReduction="10000"/>
          </a:bodyPr>
          <a:lstStyle/>
          <a:p>
            <a:r>
              <a:rPr lang="en-US" sz="1600" dirty="0" smtClean="0"/>
              <a:t>R.H Varian and S. F. </a:t>
            </a:r>
            <a:r>
              <a:rPr lang="en-US" sz="1600" dirty="0" err="1" smtClean="0"/>
              <a:t>Varian,”A</a:t>
            </a:r>
            <a:r>
              <a:rPr lang="en-US" sz="1600" dirty="0" smtClean="0"/>
              <a:t> High frequency oscillator and amplifier”, Journal of Applied Physics, vol. 10, n 15, (1939).</a:t>
            </a:r>
          </a:p>
          <a:p>
            <a:r>
              <a:rPr lang="en-US" sz="1600" dirty="0" smtClean="0"/>
              <a:t> </a:t>
            </a:r>
            <a:r>
              <a:rPr lang="en-US" sz="1600" dirty="0"/>
              <a:t>R.H </a:t>
            </a:r>
            <a:r>
              <a:rPr lang="en-US" sz="1600" dirty="0" smtClean="0"/>
              <a:t>Varian, “Electrical Translating System and method”, US Patent n. 2,242,275, May 20, 1941.</a:t>
            </a:r>
          </a:p>
          <a:p>
            <a:r>
              <a:rPr lang="en-US" sz="1600" dirty="0" smtClean="0"/>
              <a:t>G. </a:t>
            </a:r>
            <a:r>
              <a:rPr lang="en-US" sz="1600" dirty="0" err="1" smtClean="0"/>
              <a:t>Cariotakis</a:t>
            </a:r>
            <a:r>
              <a:rPr lang="en-US" sz="1600" dirty="0" smtClean="0"/>
              <a:t>, “High power klystrons: theory and Practice at the Stanford Linear Accelerator Center”</a:t>
            </a:r>
          </a:p>
          <a:p>
            <a:r>
              <a:rPr lang="en-US" sz="1600" dirty="0">
                <a:hlinkClick r:id="rId2"/>
              </a:rPr>
              <a:t>http://tikalon.com/blog/blog.php?article=</a:t>
            </a:r>
            <a:r>
              <a:rPr lang="en-US" sz="1600" dirty="0" smtClean="0">
                <a:hlinkClick r:id="rId2"/>
              </a:rPr>
              <a:t>klystron</a:t>
            </a:r>
            <a:endParaRPr lang="en-US" sz="1600" dirty="0" smtClean="0"/>
          </a:p>
          <a:p>
            <a:r>
              <a:rPr lang="en-US" sz="1600" dirty="0">
                <a:hlinkClick r:id="rId3"/>
              </a:rPr>
              <a:t>http://www.lightsources.org/imagebank/image/</a:t>
            </a:r>
            <a:r>
              <a:rPr lang="en-US" sz="1600" dirty="0" smtClean="0">
                <a:hlinkClick r:id="rId3"/>
              </a:rPr>
              <a:t>ssr042</a:t>
            </a:r>
            <a:endParaRPr lang="en-US" sz="1600" dirty="0"/>
          </a:p>
          <a:p>
            <a:r>
              <a:rPr lang="en-US" sz="1600" dirty="0" smtClean="0"/>
              <a:t>M.J. Smith, G. Phillips, “Power klystrons Today”, 1994.</a:t>
            </a:r>
          </a:p>
          <a:p>
            <a:r>
              <a:rPr lang="en-US" sz="1600" dirty="0" smtClean="0"/>
              <a:t>E. </a:t>
            </a:r>
            <a:r>
              <a:rPr lang="en-US" sz="1600" dirty="0" err="1" smtClean="0"/>
              <a:t>Jongewaard</a:t>
            </a:r>
            <a:r>
              <a:rPr lang="en-US" sz="1600" dirty="0" smtClean="0"/>
              <a:t>, G. </a:t>
            </a:r>
            <a:r>
              <a:rPr lang="en-US" sz="1600" dirty="0" err="1" smtClean="0"/>
              <a:t>Cariotakis</a:t>
            </a:r>
            <a:r>
              <a:rPr lang="en-US" sz="1600" dirty="0" smtClean="0"/>
              <a:t>, SLAC klystron lectures.</a:t>
            </a:r>
          </a:p>
          <a:p>
            <a:r>
              <a:rPr lang="en-US" sz="1600" dirty="0" smtClean="0"/>
              <a:t>B. Woolley, “High gradient test results from X-box1”.</a:t>
            </a:r>
          </a:p>
          <a:p>
            <a:r>
              <a:rPr lang="en-US" sz="1600" dirty="0" smtClean="0"/>
              <a:t>Thales Electron Devices, private communication</a:t>
            </a:r>
          </a:p>
          <a:p>
            <a:r>
              <a:rPr lang="en-US" sz="1600" dirty="0" err="1" smtClean="0"/>
              <a:t>Cern</a:t>
            </a:r>
            <a:r>
              <a:rPr lang="en-US" sz="1600" dirty="0" smtClean="0"/>
              <a:t> Site Acceptance Test of the TH2179 klystron</a:t>
            </a:r>
          </a:p>
          <a:p>
            <a:r>
              <a:rPr lang="en-US" sz="1600" dirty="0" smtClean="0"/>
              <a:t>J.W. </a:t>
            </a:r>
            <a:r>
              <a:rPr lang="en-US" sz="1600" dirty="0" err="1" smtClean="0"/>
              <a:t>Gewartowski</a:t>
            </a:r>
            <a:r>
              <a:rPr lang="en-US" sz="1600" dirty="0" smtClean="0"/>
              <a:t>, H.A. Watson, “Principles of electron tubes”, 1965.</a:t>
            </a:r>
            <a:endParaRPr lang="en-US" sz="1600" dirty="0"/>
          </a:p>
          <a:p>
            <a:endParaRPr lang="en-US" sz="1600" dirty="0"/>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13</a:t>
            </a:fld>
            <a:endParaRPr lang="sv-SE"/>
          </a:p>
        </p:txBody>
      </p:sp>
      <p:sp>
        <p:nvSpPr>
          <p:cNvPr id="7" name="TextBox 6"/>
          <p:cNvSpPr txBox="1"/>
          <p:nvPr/>
        </p:nvSpPr>
        <p:spPr>
          <a:xfrm>
            <a:off x="611560" y="1628800"/>
            <a:ext cx="1291264" cy="369332"/>
          </a:xfrm>
          <a:prstGeom prst="rect">
            <a:avLst/>
          </a:prstGeom>
          <a:noFill/>
        </p:spPr>
        <p:txBody>
          <a:bodyPr wrap="none" rtlCol="0">
            <a:spAutoFit/>
          </a:bodyPr>
          <a:lstStyle/>
          <a:p>
            <a:r>
              <a:rPr lang="en-US" dirty="0" smtClean="0"/>
              <a:t>References:</a:t>
            </a:r>
            <a:endParaRPr lang="en-US" dirty="0"/>
          </a:p>
        </p:txBody>
      </p:sp>
      <p:sp>
        <p:nvSpPr>
          <p:cNvPr id="9" name="TextBox 8"/>
          <p:cNvSpPr txBox="1"/>
          <p:nvPr/>
        </p:nvSpPr>
        <p:spPr>
          <a:xfrm>
            <a:off x="2051720" y="476672"/>
            <a:ext cx="4489330" cy="523220"/>
          </a:xfrm>
          <a:prstGeom prst="rect">
            <a:avLst/>
          </a:prstGeom>
          <a:noFill/>
        </p:spPr>
        <p:txBody>
          <a:bodyPr wrap="none" rtlCol="0">
            <a:spAutoFit/>
          </a:bodyPr>
          <a:lstStyle/>
          <a:p>
            <a:r>
              <a:rPr lang="en-US" sz="2800" dirty="0" smtClean="0">
                <a:solidFill>
                  <a:schemeClr val="bg1"/>
                </a:solidFill>
                <a:latin typeface="+mj-lt"/>
              </a:rPr>
              <a:t>Thank you for your attention!</a:t>
            </a:r>
            <a:endParaRPr lang="en-US" sz="2800" dirty="0">
              <a:solidFill>
                <a:schemeClr val="bg1"/>
              </a:solidFill>
              <a:latin typeface="+mj-lt"/>
            </a:endParaRPr>
          </a:p>
        </p:txBody>
      </p:sp>
    </p:spTree>
    <p:extLst>
      <p:ext uri="{BB962C8B-B14F-4D97-AF65-F5344CB8AC3E}">
        <p14:creationId xmlns:p14="http://schemas.microsoft.com/office/powerpoint/2010/main" val="40566403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klystron operation</a:t>
            </a:r>
            <a:endParaRPr lang="en-US" dirty="0"/>
          </a:p>
        </p:txBody>
      </p:sp>
      <p:sp>
        <p:nvSpPr>
          <p:cNvPr id="4" name="Date Placeholder 3"/>
          <p:cNvSpPr>
            <a:spLocks noGrp="1"/>
          </p:cNvSpPr>
          <p:nvPr>
            <p:ph type="dt" sz="half" idx="10"/>
          </p:nvPr>
        </p:nvSpPr>
        <p:spPr/>
        <p:txBody>
          <a:bodyPr/>
          <a:lstStyle/>
          <a:p>
            <a:r>
              <a:rPr lang="en-US" dirty="0" smtClean="0"/>
              <a:t>11 DEC 2014</a:t>
            </a:r>
            <a:endParaRPr lang="sv-SE" dirty="0"/>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2</a:t>
            </a:fld>
            <a:endParaRPr lang="sv-SE"/>
          </a:p>
        </p:txBody>
      </p:sp>
      <p:sp>
        <p:nvSpPr>
          <p:cNvPr id="10" name="Rectangle 9"/>
          <p:cNvSpPr/>
          <p:nvPr/>
        </p:nvSpPr>
        <p:spPr>
          <a:xfrm>
            <a:off x="35496" y="1412776"/>
            <a:ext cx="3672408" cy="4832092"/>
          </a:xfrm>
          <a:prstGeom prst="rect">
            <a:avLst/>
          </a:prstGeom>
        </p:spPr>
        <p:txBody>
          <a:bodyPr wrap="square">
            <a:spAutoFit/>
          </a:bodyPr>
          <a:lstStyle/>
          <a:p>
            <a:pPr marL="285750" indent="-285750" algn="just">
              <a:buFont typeface="Arial" panose="020B0604020202020204" pitchFamily="34" charset="0"/>
              <a:buChar char="•"/>
            </a:pPr>
            <a:r>
              <a:rPr lang="en-GB" sz="1400" dirty="0" smtClean="0">
                <a:solidFill>
                  <a:schemeClr val="bg1">
                    <a:lumMod val="50000"/>
                  </a:schemeClr>
                </a:solidFill>
              </a:rPr>
              <a:t>A continuous electron beam is emitted </a:t>
            </a:r>
            <a:r>
              <a:rPr lang="en-GB" sz="1400" dirty="0">
                <a:solidFill>
                  <a:schemeClr val="bg1">
                    <a:lumMod val="50000"/>
                  </a:schemeClr>
                </a:solidFill>
              </a:rPr>
              <a:t>from the thermionic </a:t>
            </a:r>
            <a:r>
              <a:rPr lang="en-GB" sz="1400" dirty="0" smtClean="0">
                <a:solidFill>
                  <a:schemeClr val="bg1">
                    <a:lumMod val="50000"/>
                  </a:schemeClr>
                </a:solidFill>
              </a:rPr>
              <a:t>cathode and accelerated by the high voltage between cathode and anode </a:t>
            </a:r>
            <a:endParaRPr lang="en-GB" sz="1400" dirty="0">
              <a:solidFill>
                <a:schemeClr val="bg1">
                  <a:lumMod val="50000"/>
                </a:schemeClr>
              </a:solidFill>
            </a:endParaRPr>
          </a:p>
          <a:p>
            <a:pPr marL="285750" indent="-285750" algn="just">
              <a:buFont typeface="Arial" panose="020B0604020202020204" pitchFamily="34" charset="0"/>
              <a:buChar char="•"/>
            </a:pPr>
            <a:r>
              <a:rPr lang="en-GB" sz="1400" dirty="0" smtClean="0">
                <a:solidFill>
                  <a:schemeClr val="bg1">
                    <a:lumMod val="50000"/>
                  </a:schemeClr>
                </a:solidFill>
              </a:rPr>
              <a:t>The beam enters in the input </a:t>
            </a:r>
            <a:r>
              <a:rPr lang="en-GB" sz="1400" dirty="0">
                <a:solidFill>
                  <a:schemeClr val="bg1">
                    <a:lumMod val="50000"/>
                  </a:schemeClr>
                </a:solidFill>
              </a:rPr>
              <a:t>bunching </a:t>
            </a:r>
            <a:r>
              <a:rPr lang="en-GB" sz="1400" dirty="0" smtClean="0">
                <a:solidFill>
                  <a:schemeClr val="bg1">
                    <a:lumMod val="50000"/>
                  </a:schemeClr>
                </a:solidFill>
              </a:rPr>
              <a:t>cavity, where it sees the RF field coming from </a:t>
            </a:r>
            <a:r>
              <a:rPr lang="en-GB" sz="1400" dirty="0">
                <a:solidFill>
                  <a:schemeClr val="bg1">
                    <a:lumMod val="50000"/>
                  </a:schemeClr>
                </a:solidFill>
              </a:rPr>
              <a:t>the </a:t>
            </a:r>
            <a:r>
              <a:rPr lang="en-GB" sz="1400" dirty="0" smtClean="0">
                <a:solidFill>
                  <a:schemeClr val="bg1">
                    <a:lumMod val="50000"/>
                  </a:schemeClr>
                </a:solidFill>
              </a:rPr>
              <a:t>preamplifier. Because of the oscillating field, some electrons are accelerated, some others are decelerated, depending on the phase with which they enter the gap</a:t>
            </a:r>
            <a:endParaRPr lang="en-GB" sz="1400" dirty="0">
              <a:solidFill>
                <a:schemeClr val="bg1">
                  <a:lumMod val="50000"/>
                </a:schemeClr>
              </a:solidFill>
            </a:endParaRPr>
          </a:p>
          <a:p>
            <a:pPr marL="285750" indent="-285750" algn="just">
              <a:buFont typeface="Arial" panose="020B0604020202020204" pitchFamily="34" charset="0"/>
              <a:buChar char="•"/>
            </a:pPr>
            <a:r>
              <a:rPr lang="en-GB" sz="1400" dirty="0">
                <a:solidFill>
                  <a:schemeClr val="bg1">
                    <a:lumMod val="50000"/>
                  </a:schemeClr>
                </a:solidFill>
              </a:rPr>
              <a:t>The beam is velocity </a:t>
            </a:r>
            <a:r>
              <a:rPr lang="en-GB" sz="1400" dirty="0" smtClean="0">
                <a:solidFill>
                  <a:schemeClr val="bg1">
                    <a:lumMod val="50000"/>
                  </a:schemeClr>
                </a:solidFill>
              </a:rPr>
              <a:t>modulated</a:t>
            </a:r>
            <a:endParaRPr lang="en-GB" sz="1400" dirty="0">
              <a:solidFill>
                <a:schemeClr val="bg1">
                  <a:lumMod val="50000"/>
                </a:schemeClr>
              </a:solidFill>
            </a:endParaRPr>
          </a:p>
          <a:p>
            <a:pPr marL="285750" indent="-285750" algn="just">
              <a:buFont typeface="Arial" panose="020B0604020202020204" pitchFamily="34" charset="0"/>
              <a:buChar char="•"/>
            </a:pPr>
            <a:r>
              <a:rPr lang="en-GB" sz="1400" dirty="0">
                <a:solidFill>
                  <a:schemeClr val="bg1">
                    <a:lumMod val="50000"/>
                  </a:schemeClr>
                </a:solidFill>
              </a:rPr>
              <a:t>Velocity modulation becomes density modulation in the </a:t>
            </a:r>
            <a:r>
              <a:rPr lang="en-GB" sz="1400" dirty="0" smtClean="0">
                <a:solidFill>
                  <a:schemeClr val="bg1">
                    <a:lumMod val="50000"/>
                  </a:schemeClr>
                </a:solidFill>
              </a:rPr>
              <a:t>drift, and the beam is bunched</a:t>
            </a:r>
            <a:endParaRPr lang="en-GB" sz="1400" dirty="0">
              <a:solidFill>
                <a:schemeClr val="bg1">
                  <a:lumMod val="50000"/>
                </a:schemeClr>
              </a:solidFill>
            </a:endParaRPr>
          </a:p>
          <a:p>
            <a:pPr marL="285750" indent="-285750" algn="just">
              <a:buFont typeface="Arial" panose="020B0604020202020204" pitchFamily="34" charset="0"/>
              <a:buChar char="•"/>
            </a:pPr>
            <a:r>
              <a:rPr lang="en-GB" sz="1400" dirty="0">
                <a:solidFill>
                  <a:schemeClr val="bg1">
                    <a:lumMod val="50000"/>
                  </a:schemeClr>
                </a:solidFill>
              </a:rPr>
              <a:t>Due to bunching the beam current gets a strong RF component </a:t>
            </a:r>
            <a:r>
              <a:rPr lang="en-GB" sz="1400" dirty="0" smtClean="0">
                <a:solidFill>
                  <a:schemeClr val="bg1">
                    <a:lumMod val="50000"/>
                  </a:schemeClr>
                </a:solidFill>
              </a:rPr>
              <a:t>at the frequency of the input signal</a:t>
            </a:r>
            <a:endParaRPr lang="en-GB" sz="1400" dirty="0">
              <a:solidFill>
                <a:schemeClr val="bg1">
                  <a:lumMod val="50000"/>
                </a:schemeClr>
              </a:solidFill>
            </a:endParaRPr>
          </a:p>
          <a:p>
            <a:pPr marL="285750" indent="-285750" algn="just">
              <a:buFont typeface="Arial" panose="020B0604020202020204" pitchFamily="34" charset="0"/>
              <a:buChar char="•"/>
            </a:pPr>
            <a:r>
              <a:rPr lang="en-GB" sz="1400" dirty="0">
                <a:solidFill>
                  <a:schemeClr val="bg1">
                    <a:lumMod val="50000"/>
                  </a:schemeClr>
                </a:solidFill>
              </a:rPr>
              <a:t>The RF component of the beam current excites </a:t>
            </a:r>
            <a:r>
              <a:rPr lang="en-GB" sz="1400" dirty="0" smtClean="0">
                <a:solidFill>
                  <a:schemeClr val="bg1">
                    <a:lumMod val="50000"/>
                  </a:schemeClr>
                </a:solidFill>
              </a:rPr>
              <a:t>an RF </a:t>
            </a:r>
            <a:r>
              <a:rPr lang="en-GB" sz="1400" dirty="0">
                <a:solidFill>
                  <a:schemeClr val="bg1">
                    <a:lumMod val="50000"/>
                  </a:schemeClr>
                </a:solidFill>
              </a:rPr>
              <a:t>field </a:t>
            </a:r>
            <a:r>
              <a:rPr lang="en-GB" sz="1400" dirty="0" smtClean="0">
                <a:solidFill>
                  <a:schemeClr val="bg1">
                    <a:lumMod val="50000"/>
                  </a:schemeClr>
                </a:solidFill>
              </a:rPr>
              <a:t>in </a:t>
            </a:r>
            <a:r>
              <a:rPr lang="en-GB" sz="1400" dirty="0">
                <a:solidFill>
                  <a:schemeClr val="bg1">
                    <a:lumMod val="50000"/>
                  </a:schemeClr>
                </a:solidFill>
              </a:rPr>
              <a:t>the output </a:t>
            </a:r>
            <a:r>
              <a:rPr lang="en-GB" sz="1400" dirty="0" smtClean="0">
                <a:solidFill>
                  <a:schemeClr val="bg1">
                    <a:lumMod val="50000"/>
                  </a:schemeClr>
                </a:solidFill>
              </a:rPr>
              <a:t>cavity with a phase that opposes the electron motion. </a:t>
            </a:r>
          </a:p>
          <a:p>
            <a:pPr algn="just"/>
            <a:endParaRPr lang="en-GB" sz="1400" dirty="0">
              <a:solidFill>
                <a:schemeClr val="bg1">
                  <a:lumMod val="50000"/>
                </a:schemeClr>
              </a:solidFill>
            </a:endParaRPr>
          </a:p>
        </p:txBody>
      </p:sp>
      <p:sp>
        <p:nvSpPr>
          <p:cNvPr id="3" name="Rectangle 2"/>
          <p:cNvSpPr/>
          <p:nvPr/>
        </p:nvSpPr>
        <p:spPr>
          <a:xfrm>
            <a:off x="3995936" y="5733256"/>
            <a:ext cx="4572000" cy="523220"/>
          </a:xfrm>
          <a:prstGeom prst="rect">
            <a:avLst/>
          </a:prstGeom>
        </p:spPr>
        <p:txBody>
          <a:bodyPr wrap="square">
            <a:spAutoFit/>
          </a:bodyPr>
          <a:lstStyle/>
          <a:p>
            <a:r>
              <a:rPr lang="en-US" sz="1400" dirty="0" smtClean="0">
                <a:solidFill>
                  <a:schemeClr val="bg1">
                    <a:lumMod val="50000"/>
                  </a:schemeClr>
                </a:solidFill>
              </a:rPr>
              <a:t>Idler </a:t>
            </a:r>
            <a:r>
              <a:rPr lang="en-US" sz="1400" dirty="0">
                <a:solidFill>
                  <a:schemeClr val="bg1">
                    <a:lumMod val="50000"/>
                  </a:schemeClr>
                </a:solidFill>
              </a:rPr>
              <a:t>cavities are normally used between the input and the output cavity to enhance </a:t>
            </a:r>
            <a:r>
              <a:rPr lang="en-US" sz="1400" dirty="0" smtClean="0">
                <a:solidFill>
                  <a:schemeClr val="bg1">
                    <a:lumMod val="50000"/>
                  </a:schemeClr>
                </a:solidFill>
              </a:rPr>
              <a:t>the bunching</a:t>
            </a:r>
            <a:r>
              <a:rPr lang="en-US" sz="1400" dirty="0">
                <a:solidFill>
                  <a:schemeClr val="bg1">
                    <a:lumMod val="50000"/>
                  </a:schemeClr>
                </a:solidFill>
              </a:rPr>
              <a:t>.</a:t>
            </a:r>
          </a:p>
        </p:txBody>
      </p:sp>
      <p:sp>
        <p:nvSpPr>
          <p:cNvPr id="7" name="Rectangle 6"/>
          <p:cNvSpPr/>
          <p:nvPr/>
        </p:nvSpPr>
        <p:spPr>
          <a:xfrm>
            <a:off x="3872559" y="4221088"/>
            <a:ext cx="5238328" cy="1384995"/>
          </a:xfrm>
          <a:prstGeom prst="rect">
            <a:avLst/>
          </a:prstGeom>
        </p:spPr>
        <p:txBody>
          <a:bodyPr wrap="square">
            <a:spAutoFit/>
          </a:bodyPr>
          <a:lstStyle/>
          <a:p>
            <a:pPr marL="285750" indent="-285750" algn="just">
              <a:buFont typeface="Arial" panose="020B0604020202020204" pitchFamily="34" charset="0"/>
              <a:buChar char="•"/>
            </a:pPr>
            <a:r>
              <a:rPr lang="en-GB" sz="1400" dirty="0" smtClean="0">
                <a:solidFill>
                  <a:schemeClr val="bg1">
                    <a:lumMod val="50000"/>
                  </a:schemeClr>
                </a:solidFill>
              </a:rPr>
              <a:t>The beam slows down and it gives its kinetic energy to the field, which is </a:t>
            </a:r>
            <a:r>
              <a:rPr lang="en-GB" sz="1400" dirty="0">
                <a:solidFill>
                  <a:schemeClr val="bg1">
                    <a:lumMod val="50000"/>
                  </a:schemeClr>
                </a:solidFill>
              </a:rPr>
              <a:t>extracted </a:t>
            </a:r>
            <a:r>
              <a:rPr lang="en-GB" sz="1400" dirty="0" smtClean="0">
                <a:solidFill>
                  <a:schemeClr val="bg1">
                    <a:lumMod val="50000"/>
                  </a:schemeClr>
                </a:solidFill>
              </a:rPr>
              <a:t>through </a:t>
            </a:r>
            <a:r>
              <a:rPr lang="en-GB" sz="1400" dirty="0">
                <a:solidFill>
                  <a:schemeClr val="bg1">
                    <a:lumMod val="50000"/>
                  </a:schemeClr>
                </a:solidFill>
              </a:rPr>
              <a:t>the output </a:t>
            </a:r>
            <a:r>
              <a:rPr lang="en-GB" sz="1400" dirty="0" smtClean="0">
                <a:solidFill>
                  <a:schemeClr val="bg1">
                    <a:lumMod val="50000"/>
                  </a:schemeClr>
                </a:solidFill>
              </a:rPr>
              <a:t>coupler, </a:t>
            </a:r>
            <a:r>
              <a:rPr lang="en-GB" sz="1400" dirty="0">
                <a:solidFill>
                  <a:schemeClr val="bg1">
                    <a:lumMod val="50000"/>
                  </a:schemeClr>
                </a:solidFill>
              </a:rPr>
              <a:t>while the electrons </a:t>
            </a:r>
            <a:r>
              <a:rPr lang="en-GB" sz="1400" dirty="0" smtClean="0">
                <a:solidFill>
                  <a:schemeClr val="bg1">
                    <a:lumMod val="50000"/>
                  </a:schemeClr>
                </a:solidFill>
              </a:rPr>
              <a:t>dissipate </a:t>
            </a:r>
            <a:r>
              <a:rPr lang="en-GB" sz="1400" dirty="0">
                <a:solidFill>
                  <a:schemeClr val="bg1">
                    <a:lumMod val="50000"/>
                  </a:schemeClr>
                </a:solidFill>
              </a:rPr>
              <a:t>their residual energy on the collector as heat; since the electron beam </a:t>
            </a:r>
            <a:r>
              <a:rPr lang="en-GB" sz="1400" dirty="0" smtClean="0">
                <a:solidFill>
                  <a:schemeClr val="bg1">
                    <a:lumMod val="50000"/>
                  </a:schemeClr>
                </a:solidFill>
              </a:rPr>
              <a:t>has worked </a:t>
            </a:r>
            <a:r>
              <a:rPr lang="en-GB" sz="1400" dirty="0">
                <a:solidFill>
                  <a:schemeClr val="bg1">
                    <a:lumMod val="50000"/>
                  </a:schemeClr>
                </a:solidFill>
              </a:rPr>
              <a:t>as amplifying medium the output field is much stronger than the input signal, resulting in </a:t>
            </a:r>
            <a:r>
              <a:rPr lang="en-GB" sz="1400" dirty="0" smtClean="0">
                <a:solidFill>
                  <a:schemeClr val="bg1">
                    <a:lumMod val="50000"/>
                  </a:schemeClr>
                </a:solidFill>
              </a:rPr>
              <a:t>a gain (</a:t>
            </a:r>
            <a:r>
              <a:rPr lang="en-GB" sz="1400" dirty="0">
                <a:solidFill>
                  <a:schemeClr val="bg1">
                    <a:lumMod val="50000"/>
                  </a:schemeClr>
                </a:solidFill>
              </a:rPr>
              <a:t>usually over 40 dB, up to 60)</a:t>
            </a:r>
          </a:p>
        </p:txBody>
      </p:sp>
      <p:sp>
        <p:nvSpPr>
          <p:cNvPr id="11" name="TextBox 10"/>
          <p:cNvSpPr txBox="1"/>
          <p:nvPr/>
        </p:nvSpPr>
        <p:spPr>
          <a:xfrm>
            <a:off x="7596336" y="2137802"/>
            <a:ext cx="903162" cy="307777"/>
          </a:xfrm>
          <a:prstGeom prst="rect">
            <a:avLst/>
          </a:prstGeom>
          <a:noFill/>
          <a:effectLst/>
        </p:spPr>
        <p:txBody>
          <a:bodyPr wrap="none" rtlCol="0">
            <a:spAutoFit/>
          </a:bodyPr>
          <a:lstStyle/>
          <a:p>
            <a:r>
              <a:rPr lang="en-US" sz="1400" dirty="0" smtClean="0"/>
              <a:t>RF output</a:t>
            </a:r>
            <a:endParaRPr lang="en-US" sz="1400" dirty="0"/>
          </a:p>
        </p:txBody>
      </p:sp>
      <p:sp>
        <p:nvSpPr>
          <p:cNvPr id="12" name="TextBox 11"/>
          <p:cNvSpPr txBox="1"/>
          <p:nvPr/>
        </p:nvSpPr>
        <p:spPr>
          <a:xfrm>
            <a:off x="5076056" y="2132856"/>
            <a:ext cx="789549" cy="307777"/>
          </a:xfrm>
          <a:prstGeom prst="rect">
            <a:avLst/>
          </a:prstGeom>
          <a:noFill/>
          <a:effectLst/>
        </p:spPr>
        <p:txBody>
          <a:bodyPr wrap="none" rtlCol="0">
            <a:spAutoFit/>
          </a:bodyPr>
          <a:lstStyle/>
          <a:p>
            <a:r>
              <a:rPr lang="en-US" sz="1400" dirty="0" smtClean="0"/>
              <a:t>RF input</a:t>
            </a:r>
            <a:endParaRPr lang="en-US" sz="1400" dirty="0"/>
          </a:p>
        </p:txBody>
      </p:sp>
      <p:sp>
        <p:nvSpPr>
          <p:cNvPr id="13" name="TextBox 12"/>
          <p:cNvSpPr txBox="1"/>
          <p:nvPr/>
        </p:nvSpPr>
        <p:spPr>
          <a:xfrm>
            <a:off x="8143362" y="3304849"/>
            <a:ext cx="840131" cy="307777"/>
          </a:xfrm>
          <a:prstGeom prst="rect">
            <a:avLst/>
          </a:prstGeom>
          <a:noFill/>
          <a:effectLst/>
        </p:spPr>
        <p:txBody>
          <a:bodyPr wrap="none" rtlCol="0">
            <a:spAutoFit/>
          </a:bodyPr>
          <a:lstStyle/>
          <a:p>
            <a:r>
              <a:rPr lang="en-US" sz="1400" dirty="0" smtClean="0"/>
              <a:t>Collector</a:t>
            </a:r>
            <a:endParaRPr lang="en-US" sz="1400" dirty="0"/>
          </a:p>
        </p:txBody>
      </p:sp>
      <p:sp>
        <p:nvSpPr>
          <p:cNvPr id="14" name="TextBox 13"/>
          <p:cNvSpPr txBox="1"/>
          <p:nvPr/>
        </p:nvSpPr>
        <p:spPr>
          <a:xfrm>
            <a:off x="3779912" y="2204864"/>
            <a:ext cx="1071819" cy="523220"/>
          </a:xfrm>
          <a:prstGeom prst="rect">
            <a:avLst/>
          </a:prstGeom>
          <a:noFill/>
          <a:effectLst/>
        </p:spPr>
        <p:txBody>
          <a:bodyPr wrap="square" rtlCol="0">
            <a:spAutoFit/>
          </a:bodyPr>
          <a:lstStyle/>
          <a:p>
            <a:r>
              <a:rPr lang="en-US" sz="1400" dirty="0" smtClean="0"/>
              <a:t>Cathode</a:t>
            </a:r>
          </a:p>
          <a:p>
            <a:r>
              <a:rPr lang="en-US" sz="1400" dirty="0" smtClean="0"/>
              <a:t>(DC Beam)</a:t>
            </a:r>
          </a:p>
        </p:txBody>
      </p:sp>
      <p:grpSp>
        <p:nvGrpSpPr>
          <p:cNvPr id="15" name="Group 14"/>
          <p:cNvGrpSpPr/>
          <p:nvPr/>
        </p:nvGrpSpPr>
        <p:grpSpPr>
          <a:xfrm>
            <a:off x="4188573" y="2138504"/>
            <a:ext cx="4775914" cy="1650536"/>
            <a:chOff x="788544" y="1118533"/>
            <a:chExt cx="7965988" cy="2191934"/>
          </a:xfrm>
        </p:grpSpPr>
        <p:cxnSp>
          <p:nvCxnSpPr>
            <p:cNvPr id="16" name="Straight Connector 15"/>
            <p:cNvCxnSpPr/>
            <p:nvPr/>
          </p:nvCxnSpPr>
          <p:spPr>
            <a:xfrm>
              <a:off x="1178264" y="1850557"/>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16264" y="1850557"/>
              <a:ext cx="0"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017770" y="1850557"/>
              <a:ext cx="436493"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16264" y="2174848"/>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34864" y="2174848"/>
              <a:ext cx="9976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017770" y="1568110"/>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017770" y="1568110"/>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3734864" y="1866853"/>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55770" y="1584406"/>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351574" y="1850557"/>
              <a:ext cx="380988"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351574" y="1590241"/>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351574" y="1590241"/>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068668" y="1888984"/>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489574" y="1606537"/>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68668" y="2196979"/>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489575" y="2196979"/>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957246" y="2198189"/>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47736" y="1873898"/>
              <a:ext cx="436493"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47736" y="1591450"/>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747736" y="1591450"/>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6464830" y="1890194"/>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885736" y="1607746"/>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64830" y="2196979"/>
              <a:ext cx="2289702" cy="121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754532" y="2198189"/>
              <a:ext cx="0" cy="23939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0" name="Down Arrow 39"/>
            <p:cNvSpPr/>
            <p:nvPr/>
          </p:nvSpPr>
          <p:spPr>
            <a:xfrm>
              <a:off x="3485441" y="1118533"/>
              <a:ext cx="249423" cy="635913"/>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1" name="Up Arrow 40"/>
            <p:cNvSpPr/>
            <p:nvPr/>
          </p:nvSpPr>
          <p:spPr>
            <a:xfrm>
              <a:off x="6040178" y="1130203"/>
              <a:ext cx="507584" cy="759990"/>
            </a:xfrm>
            <a:prstGeom prs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cxnSp>
          <p:nvCxnSpPr>
            <p:cNvPr id="42" name="Straight Connector 41"/>
            <p:cNvCxnSpPr/>
            <p:nvPr/>
          </p:nvCxnSpPr>
          <p:spPr>
            <a:xfrm rot="10800000" flipH="1">
              <a:off x="1178264" y="3028020"/>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0800000" flipH="1">
              <a:off x="2316264" y="2703728"/>
              <a:ext cx="0"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flipH="1">
              <a:off x="3017770" y="2703728"/>
              <a:ext cx="436493"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0800000" flipH="1">
              <a:off x="2316264" y="2703728"/>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H="1">
              <a:off x="3734864" y="2703728"/>
              <a:ext cx="9976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0800000" flipH="1">
              <a:off x="3017770" y="3028020"/>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H="1">
              <a:off x="3017770" y="3310467"/>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a:off x="3734864" y="2703728"/>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H="1">
              <a:off x="4155770" y="3011724"/>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351574" y="2703729"/>
              <a:ext cx="380988" cy="30216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H="1">
              <a:off x="4351574" y="3005889"/>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flipH="1">
              <a:off x="4351574" y="3288336"/>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5068668" y="2681597"/>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H="1">
              <a:off x="5489573" y="2989593"/>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flipH="1">
              <a:off x="5068668" y="2681597"/>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a:off x="5489575" y="2681597"/>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H="1">
              <a:off x="5957246" y="2680388"/>
              <a:ext cx="24257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10800000" flipH="1">
              <a:off x="5747736" y="2680388"/>
              <a:ext cx="436493" cy="3242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flipH="1">
              <a:off x="5747736" y="3004679"/>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flipH="1">
              <a:off x="5747736" y="3287127"/>
              <a:ext cx="1138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0800000">
              <a:off x="6464830" y="2680388"/>
              <a:ext cx="420907" cy="30799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0800000" flipH="1">
              <a:off x="6885736" y="2988383"/>
              <a:ext cx="0" cy="28244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10800000" flipH="1">
              <a:off x="6464830" y="2680388"/>
              <a:ext cx="2289702" cy="121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754532" y="2417653"/>
              <a:ext cx="0" cy="263945"/>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6" name="Freeform 65"/>
            <p:cNvSpPr/>
            <p:nvPr/>
          </p:nvSpPr>
          <p:spPr>
            <a:xfrm rot="150843">
              <a:off x="1142515" y="2256328"/>
              <a:ext cx="1083028" cy="98197"/>
            </a:xfrm>
            <a:custGeom>
              <a:avLst/>
              <a:gdLst>
                <a:gd name="connsiteX0" fmla="*/ 0 w 1325184"/>
                <a:gd name="connsiteY0" fmla="*/ 0 h 477552"/>
                <a:gd name="connsiteX1" fmla="*/ 653389 w 1325184"/>
                <a:gd name="connsiteY1" fmla="*/ 414102 h 477552"/>
                <a:gd name="connsiteX2" fmla="*/ 1325184 w 1325184"/>
                <a:gd name="connsiteY2" fmla="*/ 469316 h 477552"/>
              </a:gdLst>
              <a:ahLst/>
              <a:cxnLst>
                <a:cxn ang="0">
                  <a:pos x="connsiteX0" y="connsiteY0"/>
                </a:cxn>
                <a:cxn ang="0">
                  <a:pos x="connsiteX1" y="connsiteY1"/>
                </a:cxn>
                <a:cxn ang="0">
                  <a:pos x="connsiteX2" y="connsiteY2"/>
                </a:cxn>
              </a:cxnLst>
              <a:rect l="l" t="t" r="r" b="b"/>
              <a:pathLst>
                <a:path w="1325184" h="477552">
                  <a:moveTo>
                    <a:pt x="0" y="0"/>
                  </a:moveTo>
                  <a:cubicBezTo>
                    <a:pt x="216262" y="167941"/>
                    <a:pt x="432525" y="335883"/>
                    <a:pt x="653389" y="414102"/>
                  </a:cubicBezTo>
                  <a:cubicBezTo>
                    <a:pt x="874253" y="492321"/>
                    <a:pt x="1099718" y="480818"/>
                    <a:pt x="1325184" y="469316"/>
                  </a:cubicBezTo>
                </a:path>
              </a:pathLst>
            </a:custGeom>
            <a:ln w="57150" cmpd="sng">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67" name="Freeform 66"/>
            <p:cNvSpPr/>
            <p:nvPr/>
          </p:nvSpPr>
          <p:spPr>
            <a:xfrm rot="21339739" flipV="1">
              <a:off x="1197806" y="2497922"/>
              <a:ext cx="696853" cy="147652"/>
            </a:xfrm>
            <a:custGeom>
              <a:avLst/>
              <a:gdLst>
                <a:gd name="connsiteX0" fmla="*/ 0 w 1325184"/>
                <a:gd name="connsiteY0" fmla="*/ 0 h 477552"/>
                <a:gd name="connsiteX1" fmla="*/ 653389 w 1325184"/>
                <a:gd name="connsiteY1" fmla="*/ 414102 h 477552"/>
                <a:gd name="connsiteX2" fmla="*/ 1325184 w 1325184"/>
                <a:gd name="connsiteY2" fmla="*/ 469316 h 477552"/>
              </a:gdLst>
              <a:ahLst/>
              <a:cxnLst>
                <a:cxn ang="0">
                  <a:pos x="connsiteX0" y="connsiteY0"/>
                </a:cxn>
                <a:cxn ang="0">
                  <a:pos x="connsiteX1" y="connsiteY1"/>
                </a:cxn>
                <a:cxn ang="0">
                  <a:pos x="connsiteX2" y="connsiteY2"/>
                </a:cxn>
              </a:cxnLst>
              <a:rect l="l" t="t" r="r" b="b"/>
              <a:pathLst>
                <a:path w="1325184" h="477552">
                  <a:moveTo>
                    <a:pt x="0" y="0"/>
                  </a:moveTo>
                  <a:cubicBezTo>
                    <a:pt x="216262" y="167941"/>
                    <a:pt x="432525" y="335883"/>
                    <a:pt x="653389" y="414102"/>
                  </a:cubicBezTo>
                  <a:cubicBezTo>
                    <a:pt x="874253" y="492321"/>
                    <a:pt x="1099718" y="480818"/>
                    <a:pt x="1325184" y="469316"/>
                  </a:cubicBezTo>
                </a:path>
              </a:pathLst>
            </a:custGeom>
            <a:ln w="57150" cmpd="sng">
              <a:solidFill>
                <a:schemeClr val="tx2">
                  <a:lumMod val="20000"/>
                  <a:lumOff val="8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68" name="Oval 67"/>
            <p:cNvSpPr/>
            <p:nvPr/>
          </p:nvSpPr>
          <p:spPr>
            <a:xfrm>
              <a:off x="2827526" y="2333272"/>
              <a:ext cx="1066795" cy="168785"/>
            </a:xfrm>
            <a:prstGeom prst="ellips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69" name="Oval 68"/>
            <p:cNvSpPr/>
            <p:nvPr/>
          </p:nvSpPr>
          <p:spPr>
            <a:xfrm>
              <a:off x="3847735" y="2321302"/>
              <a:ext cx="1053205" cy="20216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0" name="Oval 69"/>
            <p:cNvSpPr/>
            <p:nvPr/>
          </p:nvSpPr>
          <p:spPr>
            <a:xfrm>
              <a:off x="5068668" y="2321302"/>
              <a:ext cx="888578" cy="202167"/>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1" name="Oval 70"/>
            <p:cNvSpPr/>
            <p:nvPr/>
          </p:nvSpPr>
          <p:spPr>
            <a:xfrm>
              <a:off x="6173020" y="2305001"/>
              <a:ext cx="341719" cy="218468"/>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2" name="Block Arc 71"/>
            <p:cNvSpPr/>
            <p:nvPr/>
          </p:nvSpPr>
          <p:spPr>
            <a:xfrm rot="16200000">
              <a:off x="722270" y="2110326"/>
              <a:ext cx="795068" cy="662520"/>
            </a:xfrm>
            <a:prstGeom prst="blockArc">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73" name="Left-Right-Up Arrow 72"/>
            <p:cNvSpPr/>
            <p:nvPr/>
          </p:nvSpPr>
          <p:spPr>
            <a:xfrm rot="5400000">
              <a:off x="7092878" y="2014942"/>
              <a:ext cx="323590" cy="845280"/>
            </a:xfrm>
            <a:prstGeom prst="leftRightUp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4" name="Rectangle 73"/>
            <p:cNvSpPr/>
            <p:nvPr/>
          </p:nvSpPr>
          <p:spPr>
            <a:xfrm>
              <a:off x="1672487" y="2333260"/>
              <a:ext cx="1812954" cy="16878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5" name="Right Arrow 74"/>
            <p:cNvSpPr/>
            <p:nvPr/>
          </p:nvSpPr>
          <p:spPr>
            <a:xfrm>
              <a:off x="962556" y="2074999"/>
              <a:ext cx="814088" cy="725165"/>
            </a:xfrm>
            <a:prstGeom prst="rightArrow">
              <a:avLst>
                <a:gd name="adj1" fmla="val 50000"/>
                <a:gd name="adj2" fmla="val 47752"/>
              </a:avLst>
            </a:prstGeom>
            <a:solidFill>
              <a:schemeClr val="tx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3891161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Klystron: a bit of history</a:t>
            </a:r>
            <a:endParaRPr lang="en-US" dirty="0"/>
          </a:p>
        </p:txBody>
      </p:sp>
      <p:sp>
        <p:nvSpPr>
          <p:cNvPr id="3" name="Content Placeholder 2"/>
          <p:cNvSpPr>
            <a:spLocks noGrp="1"/>
          </p:cNvSpPr>
          <p:nvPr>
            <p:ph idx="1"/>
          </p:nvPr>
        </p:nvSpPr>
        <p:spPr>
          <a:xfrm>
            <a:off x="14686" y="1484784"/>
            <a:ext cx="9129314" cy="864096"/>
          </a:xfrm>
        </p:spPr>
        <p:txBody>
          <a:bodyPr>
            <a:normAutofit fontScale="92500" lnSpcReduction="20000"/>
          </a:bodyPr>
          <a:lstStyle/>
          <a:p>
            <a:pPr marL="0" indent="0">
              <a:buNone/>
            </a:pPr>
            <a:r>
              <a:rPr lang="en-US" sz="2000" dirty="0" smtClean="0"/>
              <a:t>Officially invented by the </a:t>
            </a:r>
            <a:r>
              <a:rPr lang="en-US" sz="2000" dirty="0"/>
              <a:t>V</a:t>
            </a:r>
            <a:r>
              <a:rPr lang="en-US" sz="2000" dirty="0" smtClean="0"/>
              <a:t>arian brothers and Bill Hansen in 1937 in Stanford (but papers on velocity modulation had already been published some </a:t>
            </a:r>
            <a:r>
              <a:rPr lang="en-US" sz="2000" dirty="0"/>
              <a:t>years before by </a:t>
            </a:r>
            <a:r>
              <a:rPr lang="en-US" sz="2000" dirty="0" err="1" smtClean="0"/>
              <a:t>Rozhansky</a:t>
            </a:r>
            <a:r>
              <a:rPr lang="en-US" sz="2000" dirty="0" smtClean="0"/>
              <a:t> and the </a:t>
            </a:r>
            <a:r>
              <a:rPr lang="en-US" sz="2000" dirty="0" err="1" smtClean="0"/>
              <a:t>Heils</a:t>
            </a:r>
            <a:r>
              <a:rPr lang="en-US" sz="2000" dirty="0" smtClean="0"/>
              <a:t> in Europe and Russia).</a:t>
            </a:r>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3</a:t>
            </a:fld>
            <a:endParaRPr lang="sv-SE"/>
          </a:p>
        </p:txBody>
      </p:sp>
      <p:pic>
        <p:nvPicPr>
          <p:cNvPr id="7" name="Picture 6"/>
          <p:cNvPicPr>
            <a:picLocks noChangeAspect="1"/>
          </p:cNvPicPr>
          <p:nvPr/>
        </p:nvPicPr>
        <p:blipFill>
          <a:blip r:embed="rId3"/>
          <a:stretch>
            <a:fillRect/>
          </a:stretch>
        </p:blipFill>
        <p:spPr>
          <a:xfrm>
            <a:off x="179512" y="2636912"/>
            <a:ext cx="1335176" cy="1728192"/>
          </a:xfrm>
          <a:prstGeom prst="rect">
            <a:avLst/>
          </a:prstGeom>
        </p:spPr>
      </p:pic>
      <p:pic>
        <p:nvPicPr>
          <p:cNvPr id="8" name="Picture 7"/>
          <p:cNvPicPr>
            <a:picLocks noChangeAspect="1"/>
          </p:cNvPicPr>
          <p:nvPr/>
        </p:nvPicPr>
        <p:blipFill>
          <a:blip r:embed="rId4"/>
          <a:stretch>
            <a:fillRect/>
          </a:stretch>
        </p:blipFill>
        <p:spPr>
          <a:xfrm>
            <a:off x="107504" y="4941168"/>
            <a:ext cx="2257603" cy="1512168"/>
          </a:xfrm>
          <a:prstGeom prst="rect">
            <a:avLst/>
          </a:prstGeom>
        </p:spPr>
      </p:pic>
      <p:sp>
        <p:nvSpPr>
          <p:cNvPr id="12" name="TextBox 11"/>
          <p:cNvSpPr txBox="1"/>
          <p:nvPr/>
        </p:nvSpPr>
        <p:spPr>
          <a:xfrm>
            <a:off x="2555776" y="4869160"/>
            <a:ext cx="2736304" cy="1421928"/>
          </a:xfrm>
          <a:prstGeom prst="rect">
            <a:avLst/>
          </a:prstGeom>
          <a:noFill/>
        </p:spPr>
        <p:txBody>
          <a:bodyPr wrap="square" rtlCol="0">
            <a:spAutoFit/>
          </a:bodyPr>
          <a:lstStyle/>
          <a:p>
            <a:pPr>
              <a:spcBef>
                <a:spcPct val="20000"/>
              </a:spcBef>
            </a:pPr>
            <a:r>
              <a:rPr lang="en-US" sz="1200" dirty="0" smtClean="0">
                <a:solidFill>
                  <a:schemeClr val="bg1">
                    <a:lumMod val="50000"/>
                  </a:schemeClr>
                </a:solidFill>
              </a:rPr>
              <a:t>The device was named </a:t>
            </a:r>
            <a:r>
              <a:rPr lang="en-US" sz="1200" dirty="0">
                <a:solidFill>
                  <a:schemeClr val="bg1">
                    <a:lumMod val="50000"/>
                  </a:schemeClr>
                </a:solidFill>
              </a:rPr>
              <a:t>“klystron”  from the Ancient Greek verb </a:t>
            </a:r>
            <a:r>
              <a:rPr lang="en-US" sz="1200" dirty="0" err="1" smtClean="0">
                <a:solidFill>
                  <a:schemeClr val="bg1">
                    <a:lumMod val="50000"/>
                  </a:schemeClr>
                </a:solidFill>
              </a:rPr>
              <a:t>κλυζω</a:t>
            </a:r>
            <a:r>
              <a:rPr lang="en-US" sz="1200" dirty="0" smtClean="0">
                <a:solidFill>
                  <a:schemeClr val="bg1">
                    <a:lumMod val="50000"/>
                  </a:schemeClr>
                </a:solidFill>
              </a:rPr>
              <a:t>, which refers to waves hitting the shore + </a:t>
            </a:r>
            <a:r>
              <a:rPr lang="en-US" sz="1200" dirty="0">
                <a:solidFill>
                  <a:schemeClr val="bg1">
                    <a:lumMod val="50000"/>
                  </a:schemeClr>
                </a:solidFill>
              </a:rPr>
              <a:t>the suffix –</a:t>
            </a:r>
            <a:r>
              <a:rPr lang="en-US" sz="1200" dirty="0" err="1">
                <a:solidFill>
                  <a:schemeClr val="bg1">
                    <a:lumMod val="50000"/>
                  </a:schemeClr>
                </a:solidFill>
              </a:rPr>
              <a:t>tron</a:t>
            </a:r>
            <a:r>
              <a:rPr lang="en-US" sz="1200" dirty="0">
                <a:solidFill>
                  <a:schemeClr val="bg1">
                    <a:lumMod val="50000"/>
                  </a:schemeClr>
                </a:solidFill>
              </a:rPr>
              <a:t>, </a:t>
            </a:r>
            <a:r>
              <a:rPr lang="en-US" sz="1200" dirty="0" smtClean="0">
                <a:solidFill>
                  <a:schemeClr val="bg1">
                    <a:lumMod val="50000"/>
                  </a:schemeClr>
                </a:solidFill>
              </a:rPr>
              <a:t>for the electrons. Other etymologies are possible though</a:t>
            </a:r>
          </a:p>
          <a:p>
            <a:pPr>
              <a:spcBef>
                <a:spcPct val="20000"/>
              </a:spcBef>
            </a:pPr>
            <a:r>
              <a:rPr lang="en-US" sz="1200" dirty="0" smtClean="0">
                <a:solidFill>
                  <a:schemeClr val="bg1">
                    <a:lumMod val="50000"/>
                  </a:schemeClr>
                </a:solidFill>
              </a:rPr>
              <a:t>(</a:t>
            </a:r>
            <a:r>
              <a:rPr lang="en-US" sz="1200" dirty="0" err="1" smtClean="0">
                <a:solidFill>
                  <a:schemeClr val="bg1">
                    <a:lumMod val="50000"/>
                  </a:schemeClr>
                </a:solidFill>
              </a:rPr>
              <a:t>κλυστηρ</a:t>
            </a:r>
            <a:r>
              <a:rPr lang="en-US" sz="1200" dirty="0" smtClean="0">
                <a:solidFill>
                  <a:schemeClr val="bg1">
                    <a:lumMod val="50000"/>
                  </a:schemeClr>
                </a:solidFill>
              </a:rPr>
              <a:t>, as the klystron is an evacuated tube)….</a:t>
            </a:r>
            <a:endParaRPr lang="en-US" sz="1200" dirty="0">
              <a:solidFill>
                <a:schemeClr val="bg1">
                  <a:lumMod val="50000"/>
                </a:schemeClr>
              </a:solidFill>
            </a:endParaRPr>
          </a:p>
        </p:txBody>
      </p:sp>
      <p:sp>
        <p:nvSpPr>
          <p:cNvPr id="13" name="TextBox 12"/>
          <p:cNvSpPr txBox="1"/>
          <p:nvPr/>
        </p:nvSpPr>
        <p:spPr>
          <a:xfrm>
            <a:off x="323528" y="2420888"/>
            <a:ext cx="1018227" cy="246221"/>
          </a:xfrm>
          <a:prstGeom prst="rect">
            <a:avLst/>
          </a:prstGeom>
          <a:noFill/>
        </p:spPr>
        <p:txBody>
          <a:bodyPr wrap="none" rtlCol="0">
            <a:spAutoFit/>
          </a:bodyPr>
          <a:lstStyle/>
          <a:p>
            <a:r>
              <a:rPr lang="en-US" sz="1000" dirty="0" smtClean="0"/>
              <a:t>D. A. </a:t>
            </a:r>
            <a:r>
              <a:rPr lang="en-US" sz="1000" dirty="0" err="1" smtClean="0"/>
              <a:t>Rozhansky</a:t>
            </a:r>
            <a:endParaRPr lang="en-US" sz="1000" dirty="0"/>
          </a:p>
        </p:txBody>
      </p:sp>
      <p:sp>
        <p:nvSpPr>
          <p:cNvPr id="14" name="TextBox 13"/>
          <p:cNvSpPr txBox="1"/>
          <p:nvPr/>
        </p:nvSpPr>
        <p:spPr>
          <a:xfrm>
            <a:off x="107504" y="4725144"/>
            <a:ext cx="1397375" cy="246221"/>
          </a:xfrm>
          <a:prstGeom prst="rect">
            <a:avLst/>
          </a:prstGeom>
          <a:noFill/>
        </p:spPr>
        <p:txBody>
          <a:bodyPr wrap="none" rtlCol="0">
            <a:spAutoFit/>
          </a:bodyPr>
          <a:lstStyle/>
          <a:p>
            <a:r>
              <a:rPr lang="en-US" sz="1000" dirty="0" smtClean="0"/>
              <a:t>Oskar and </a:t>
            </a:r>
            <a:r>
              <a:rPr lang="en-US" sz="1000" dirty="0" err="1" smtClean="0"/>
              <a:t>Agnessa</a:t>
            </a:r>
            <a:r>
              <a:rPr lang="en-US" sz="1000" dirty="0" smtClean="0"/>
              <a:t> </a:t>
            </a:r>
            <a:r>
              <a:rPr lang="en-US" sz="1000" dirty="0" err="1" smtClean="0"/>
              <a:t>Heil</a:t>
            </a:r>
            <a:endParaRPr lang="en-US" sz="1000" dirty="0"/>
          </a:p>
        </p:txBody>
      </p:sp>
      <p:sp>
        <p:nvSpPr>
          <p:cNvPr id="15" name="TextBox 14"/>
          <p:cNvSpPr txBox="1"/>
          <p:nvPr/>
        </p:nvSpPr>
        <p:spPr>
          <a:xfrm>
            <a:off x="1835696" y="2348880"/>
            <a:ext cx="1463687" cy="246221"/>
          </a:xfrm>
          <a:prstGeom prst="rect">
            <a:avLst/>
          </a:prstGeom>
          <a:noFill/>
        </p:spPr>
        <p:txBody>
          <a:bodyPr wrap="none" rtlCol="0">
            <a:spAutoFit/>
          </a:bodyPr>
          <a:lstStyle/>
          <a:p>
            <a:r>
              <a:rPr lang="en-US" sz="1000" dirty="0" err="1" smtClean="0"/>
              <a:t>Russel</a:t>
            </a:r>
            <a:r>
              <a:rPr lang="en-US" sz="1000" dirty="0" smtClean="0"/>
              <a:t> and </a:t>
            </a:r>
            <a:r>
              <a:rPr lang="en-US" sz="1000" dirty="0" err="1" smtClean="0"/>
              <a:t>Sigurd</a:t>
            </a:r>
            <a:r>
              <a:rPr lang="en-US" sz="1000" dirty="0" smtClean="0"/>
              <a:t> Varian</a:t>
            </a:r>
            <a:endParaRPr lang="en-US" sz="1000" dirty="0"/>
          </a:p>
        </p:txBody>
      </p:sp>
      <p:pic>
        <p:nvPicPr>
          <p:cNvPr id="16" name="Picture 15"/>
          <p:cNvPicPr>
            <a:picLocks noChangeAspect="1"/>
          </p:cNvPicPr>
          <p:nvPr/>
        </p:nvPicPr>
        <p:blipFill rotWithShape="1">
          <a:blip r:embed="rId5"/>
          <a:srcRect l="-2961" t="10991" r="14687" b="8321"/>
          <a:stretch/>
        </p:blipFill>
        <p:spPr>
          <a:xfrm>
            <a:off x="6821839" y="2060848"/>
            <a:ext cx="2290025" cy="3157200"/>
          </a:xfrm>
          <a:prstGeom prst="rect">
            <a:avLst/>
          </a:prstGeom>
        </p:spPr>
      </p:pic>
      <p:pic>
        <p:nvPicPr>
          <p:cNvPr id="10" name="Picture 9"/>
          <p:cNvPicPr>
            <a:picLocks noChangeAspect="1"/>
          </p:cNvPicPr>
          <p:nvPr/>
        </p:nvPicPr>
        <p:blipFill>
          <a:blip r:embed="rId6"/>
          <a:stretch>
            <a:fillRect/>
          </a:stretch>
        </p:blipFill>
        <p:spPr>
          <a:xfrm>
            <a:off x="1691680" y="2564904"/>
            <a:ext cx="1756523" cy="2232248"/>
          </a:xfrm>
          <a:prstGeom prst="rect">
            <a:avLst/>
          </a:prstGeom>
        </p:spPr>
      </p:pic>
      <p:pic>
        <p:nvPicPr>
          <p:cNvPr id="11" name="Picture 10"/>
          <p:cNvPicPr>
            <a:picLocks noChangeAspect="1"/>
          </p:cNvPicPr>
          <p:nvPr/>
        </p:nvPicPr>
        <p:blipFill>
          <a:blip r:embed="rId7"/>
          <a:stretch>
            <a:fillRect/>
          </a:stretch>
        </p:blipFill>
        <p:spPr>
          <a:xfrm>
            <a:off x="3563888" y="2276872"/>
            <a:ext cx="3384376" cy="1794973"/>
          </a:xfrm>
          <a:prstGeom prst="rect">
            <a:avLst/>
          </a:prstGeom>
        </p:spPr>
      </p:pic>
      <p:pic>
        <p:nvPicPr>
          <p:cNvPr id="17" name="Picture 16"/>
          <p:cNvPicPr>
            <a:picLocks noChangeAspect="1"/>
          </p:cNvPicPr>
          <p:nvPr/>
        </p:nvPicPr>
        <p:blipFill>
          <a:blip r:embed="rId8"/>
          <a:stretch>
            <a:fillRect/>
          </a:stretch>
        </p:blipFill>
        <p:spPr>
          <a:xfrm>
            <a:off x="5508104" y="5229200"/>
            <a:ext cx="2483768" cy="1501852"/>
          </a:xfrm>
          <a:prstGeom prst="rect">
            <a:avLst/>
          </a:prstGeom>
        </p:spPr>
      </p:pic>
      <p:sp>
        <p:nvSpPr>
          <p:cNvPr id="19" name="TextBox 18"/>
          <p:cNvSpPr txBox="1"/>
          <p:nvPr/>
        </p:nvSpPr>
        <p:spPr>
          <a:xfrm>
            <a:off x="3707904" y="4077072"/>
            <a:ext cx="1877437" cy="246221"/>
          </a:xfrm>
          <a:prstGeom prst="rect">
            <a:avLst/>
          </a:prstGeom>
          <a:noFill/>
        </p:spPr>
        <p:txBody>
          <a:bodyPr wrap="none" rtlCol="0">
            <a:spAutoFit/>
          </a:bodyPr>
          <a:lstStyle/>
          <a:p>
            <a:r>
              <a:rPr lang="en-US" sz="1000" dirty="0" smtClean="0"/>
              <a:t>The Stanford “model A” klystron</a:t>
            </a:r>
            <a:endParaRPr lang="en-US" sz="1000" dirty="0"/>
          </a:p>
        </p:txBody>
      </p:sp>
      <p:sp>
        <p:nvSpPr>
          <p:cNvPr id="20" name="TextBox 19"/>
          <p:cNvSpPr txBox="1"/>
          <p:nvPr/>
        </p:nvSpPr>
        <p:spPr>
          <a:xfrm>
            <a:off x="5364088" y="4365104"/>
            <a:ext cx="1944216" cy="400110"/>
          </a:xfrm>
          <a:prstGeom prst="rect">
            <a:avLst/>
          </a:prstGeom>
          <a:noFill/>
        </p:spPr>
        <p:txBody>
          <a:bodyPr wrap="square" rtlCol="0">
            <a:spAutoFit/>
          </a:bodyPr>
          <a:lstStyle/>
          <a:p>
            <a:r>
              <a:rPr lang="en-US" sz="1000" dirty="0" smtClean="0"/>
              <a:t>A picture explaining the klystron principle from the Varian patent</a:t>
            </a:r>
            <a:endParaRPr lang="en-US" sz="1000" dirty="0"/>
          </a:p>
        </p:txBody>
      </p:sp>
      <p:sp>
        <p:nvSpPr>
          <p:cNvPr id="21" name="TextBox 20"/>
          <p:cNvSpPr txBox="1"/>
          <p:nvPr/>
        </p:nvSpPr>
        <p:spPr>
          <a:xfrm>
            <a:off x="7956376" y="5805264"/>
            <a:ext cx="1224136" cy="553998"/>
          </a:xfrm>
          <a:prstGeom prst="rect">
            <a:avLst/>
          </a:prstGeom>
          <a:noFill/>
        </p:spPr>
        <p:txBody>
          <a:bodyPr wrap="square" rtlCol="0">
            <a:spAutoFit/>
          </a:bodyPr>
          <a:lstStyle/>
          <a:p>
            <a:r>
              <a:rPr lang="en-US" sz="1000" dirty="0" smtClean="0"/>
              <a:t>Klystrons cutaway models in the Stanford main quad</a:t>
            </a:r>
            <a:endParaRPr lang="en-US" sz="1000" dirty="0"/>
          </a:p>
        </p:txBody>
      </p:sp>
      <p:sp>
        <p:nvSpPr>
          <p:cNvPr id="22" name="Date Placeholder 3"/>
          <p:cNvSpPr>
            <a:spLocks noGrp="1"/>
          </p:cNvSpPr>
          <p:nvPr>
            <p:ph type="dt" sz="half" idx="10"/>
          </p:nvPr>
        </p:nvSpPr>
        <p:spPr>
          <a:xfrm>
            <a:off x="457200" y="6356350"/>
            <a:ext cx="2133600" cy="365125"/>
          </a:xfrm>
        </p:spPr>
        <p:txBody>
          <a:bodyPr/>
          <a:lstStyle/>
          <a:p>
            <a:r>
              <a:rPr lang="en-US" dirty="0" smtClean="0"/>
              <a:t>11 DEC 2014</a:t>
            </a:r>
            <a:endParaRPr lang="sv-SE" dirty="0"/>
          </a:p>
        </p:txBody>
      </p:sp>
    </p:spTree>
    <p:extLst>
      <p:ext uri="{BB962C8B-B14F-4D97-AF65-F5344CB8AC3E}">
        <p14:creationId xmlns:p14="http://schemas.microsoft.com/office/powerpoint/2010/main" val="21327888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it look like?</a:t>
            </a:r>
            <a:endParaRPr lang="en-US" dirty="0"/>
          </a:p>
        </p:txBody>
      </p:sp>
      <p:pic>
        <p:nvPicPr>
          <p:cNvPr id="11" name="Picture 2" descr="BFK coll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2016224" cy="27114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23728" y="4077072"/>
            <a:ext cx="1944216" cy="415498"/>
          </a:xfrm>
          <a:prstGeom prst="rect">
            <a:avLst/>
          </a:prstGeom>
          <a:noFill/>
        </p:spPr>
        <p:txBody>
          <a:bodyPr wrap="square" rtlCol="0">
            <a:spAutoFit/>
          </a:bodyPr>
          <a:lstStyle/>
          <a:p>
            <a:pPr algn="ctr"/>
            <a:r>
              <a:rPr lang="en-US" sz="1050" dirty="0" smtClean="0"/>
              <a:t>B-factory klystron (1.2 MW CW, 476 MHz) collector</a:t>
            </a:r>
            <a:endParaRPr lang="en-US" sz="1050" dirty="0"/>
          </a:p>
        </p:txBody>
      </p:sp>
      <p:pic>
        <p:nvPicPr>
          <p:cNvPr id="13" name="Picture 2" descr="75XP-3-5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49080"/>
            <a:ext cx="1800200" cy="24006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9512" y="6469886"/>
            <a:ext cx="1800200" cy="415498"/>
          </a:xfrm>
          <a:prstGeom prst="rect">
            <a:avLst/>
          </a:prstGeom>
          <a:noFill/>
        </p:spPr>
        <p:txBody>
          <a:bodyPr wrap="square" rtlCol="0">
            <a:spAutoFit/>
          </a:bodyPr>
          <a:lstStyle/>
          <a:p>
            <a:pPr algn="ctr"/>
            <a:r>
              <a:rPr lang="en-US" sz="1050" dirty="0" smtClean="0"/>
              <a:t>Final assembly of the 75-XP3 klystron (SLAC)</a:t>
            </a:r>
            <a:endParaRPr lang="en-US" sz="1050" dirty="0"/>
          </a:p>
        </p:txBody>
      </p:sp>
      <p:pic>
        <p:nvPicPr>
          <p:cNvPr id="15" name="Picture 21" descr="cutaway 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4293096"/>
            <a:ext cx="1902930" cy="22642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804248" y="6525344"/>
            <a:ext cx="2016224" cy="253916"/>
          </a:xfrm>
          <a:prstGeom prst="rect">
            <a:avLst/>
          </a:prstGeom>
          <a:noFill/>
        </p:spPr>
        <p:txBody>
          <a:bodyPr wrap="square" rtlCol="0">
            <a:spAutoFit/>
          </a:bodyPr>
          <a:lstStyle/>
          <a:p>
            <a:r>
              <a:rPr lang="en-US" sz="1050" dirty="0" smtClean="0"/>
              <a:t>Cut of a 5045 electron gun </a:t>
            </a:r>
            <a:endParaRPr lang="en-US" sz="1050" dirty="0"/>
          </a:p>
        </p:txBody>
      </p:sp>
      <p:pic>
        <p:nvPicPr>
          <p:cNvPr id="17" name="Picture 2" descr="~AUT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581128"/>
            <a:ext cx="2852936" cy="192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TextBox 17"/>
          <p:cNvSpPr txBox="1"/>
          <p:nvPr/>
        </p:nvSpPr>
        <p:spPr>
          <a:xfrm>
            <a:off x="3635896" y="6487452"/>
            <a:ext cx="2304256" cy="253916"/>
          </a:xfrm>
          <a:prstGeom prst="rect">
            <a:avLst/>
          </a:prstGeom>
          <a:noFill/>
        </p:spPr>
        <p:txBody>
          <a:bodyPr wrap="square" rtlCol="0">
            <a:spAutoFit/>
          </a:bodyPr>
          <a:lstStyle/>
          <a:p>
            <a:r>
              <a:rPr lang="en-US" sz="1050" dirty="0" smtClean="0"/>
              <a:t>B-factory klystron with solenoid</a:t>
            </a:r>
            <a:endParaRPr lang="en-US" sz="1050" dirty="0"/>
          </a:p>
        </p:txBody>
      </p:sp>
      <p:pic>
        <p:nvPicPr>
          <p:cNvPr id="1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499992" y="1484784"/>
            <a:ext cx="1656184" cy="221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572000" y="3717032"/>
            <a:ext cx="1584176" cy="415498"/>
          </a:xfrm>
          <a:prstGeom prst="rect">
            <a:avLst/>
          </a:prstGeom>
          <a:noFill/>
        </p:spPr>
        <p:txBody>
          <a:bodyPr wrap="square" rtlCol="0">
            <a:spAutoFit/>
          </a:bodyPr>
          <a:lstStyle/>
          <a:p>
            <a:pPr algn="ctr"/>
            <a:r>
              <a:rPr lang="en-US" sz="1050" dirty="0" smtClean="0"/>
              <a:t>CPI-XL5 during commissioning at SLAC</a:t>
            </a:r>
            <a:endParaRPr lang="en-US" sz="1050" dirty="0"/>
          </a:p>
        </p:txBody>
      </p:sp>
      <p:grpSp>
        <p:nvGrpSpPr>
          <p:cNvPr id="24" name="Group 23"/>
          <p:cNvGrpSpPr/>
          <p:nvPr/>
        </p:nvGrpSpPr>
        <p:grpSpPr>
          <a:xfrm>
            <a:off x="179512" y="1412776"/>
            <a:ext cx="1728192" cy="2664296"/>
            <a:chOff x="179512" y="1484784"/>
            <a:chExt cx="1728192" cy="2664296"/>
          </a:xfrm>
        </p:grpSpPr>
        <p:pic>
          <p:nvPicPr>
            <p:cNvPr id="7" name="Picture 2" descr="BFK #3 Final Assy-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484784"/>
              <a:ext cx="1728192" cy="2304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520" y="3733582"/>
              <a:ext cx="1656184" cy="415498"/>
            </a:xfrm>
            <a:prstGeom prst="rect">
              <a:avLst/>
            </a:prstGeom>
            <a:noFill/>
          </p:spPr>
          <p:txBody>
            <a:bodyPr wrap="square" rtlCol="0">
              <a:spAutoFit/>
            </a:bodyPr>
            <a:lstStyle/>
            <a:p>
              <a:r>
                <a:rPr lang="en-US" sz="1050" dirty="0" smtClean="0"/>
                <a:t>Final assembly of the B-factory klystron at SLAC </a:t>
              </a:r>
              <a:endParaRPr lang="en-US" sz="1050" dirty="0"/>
            </a:p>
          </p:txBody>
        </p:sp>
        <p:sp>
          <p:nvSpPr>
            <p:cNvPr id="21" name="Rectangle 20"/>
            <p:cNvSpPr/>
            <p:nvPr/>
          </p:nvSpPr>
          <p:spPr>
            <a:xfrm>
              <a:off x="179512" y="1484784"/>
              <a:ext cx="1728192" cy="266429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6516216" y="1484784"/>
            <a:ext cx="2448272" cy="2736304"/>
            <a:chOff x="6516216" y="1340768"/>
            <a:chExt cx="2448272" cy="2736304"/>
          </a:xfrm>
        </p:grpSpPr>
        <p:pic>
          <p:nvPicPr>
            <p:cNvPr id="9" name="Picture 3" descr="5045 bak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1340768"/>
              <a:ext cx="2448272" cy="2461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16216" y="3789040"/>
              <a:ext cx="2376264" cy="253916"/>
            </a:xfrm>
            <a:prstGeom prst="rect">
              <a:avLst/>
            </a:prstGeom>
            <a:noFill/>
          </p:spPr>
          <p:txBody>
            <a:bodyPr wrap="square" rtlCol="0">
              <a:spAutoFit/>
            </a:bodyPr>
            <a:lstStyle/>
            <a:p>
              <a:r>
                <a:rPr lang="en-US" sz="1050" dirty="0" smtClean="0"/>
                <a:t>Array of four 5045 bakeout ovens (SLAC)</a:t>
              </a:r>
              <a:endParaRPr lang="en-US" sz="1050" dirty="0"/>
            </a:p>
          </p:txBody>
        </p:sp>
        <p:sp>
          <p:nvSpPr>
            <p:cNvPr id="23" name="Rectangle 22"/>
            <p:cNvSpPr/>
            <p:nvPr/>
          </p:nvSpPr>
          <p:spPr>
            <a:xfrm>
              <a:off x="6516216" y="1340768"/>
              <a:ext cx="2448272" cy="273630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p:cNvSpPr/>
          <p:nvPr/>
        </p:nvSpPr>
        <p:spPr>
          <a:xfrm>
            <a:off x="6804248" y="4293096"/>
            <a:ext cx="1944216" cy="252028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499992" y="1484784"/>
            <a:ext cx="1656184" cy="273630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79512" y="4149080"/>
            <a:ext cx="1800200" cy="270892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275856" y="4581128"/>
            <a:ext cx="2880320" cy="223224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051720" y="1412776"/>
            <a:ext cx="2016224" cy="309634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0496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accelerator power profile</a:t>
            </a:r>
            <a:endParaRPr lang="en-US" dirty="0"/>
          </a:p>
        </p:txBody>
      </p:sp>
      <p:sp>
        <p:nvSpPr>
          <p:cNvPr id="4" name="Date Placeholder 3"/>
          <p:cNvSpPr>
            <a:spLocks noGrp="1"/>
          </p:cNvSpPr>
          <p:nvPr>
            <p:ph type="dt" sz="half" idx="10"/>
          </p:nvPr>
        </p:nvSpPr>
        <p:spPr/>
        <p:txBody>
          <a:bodyPr/>
          <a:lstStyle/>
          <a:p>
            <a:r>
              <a:rPr lang="en-US" dirty="0" smtClean="0"/>
              <a:t>11 DEC 2014</a:t>
            </a:r>
            <a:endParaRPr lang="sv-SE" dirty="0"/>
          </a:p>
        </p:txBody>
      </p:sp>
      <p:sp>
        <p:nvSpPr>
          <p:cNvPr id="5" name="Footer Placeholder 4"/>
          <p:cNvSpPr>
            <a:spLocks noGrp="1"/>
          </p:cNvSpPr>
          <p:nvPr>
            <p:ph type="ftr" sz="quarter" idx="11"/>
          </p:nvPr>
        </p:nvSpPr>
        <p:spPr>
          <a:xfrm>
            <a:off x="3059832" y="6381328"/>
            <a:ext cx="2895600" cy="365125"/>
          </a:xfrm>
        </p:spPr>
        <p:txBody>
          <a:bodyPr/>
          <a:lstStyle/>
          <a:p>
            <a:r>
              <a:rPr lang="sv-SE" smtClean="0"/>
              <a:t>AD and ICS Retreat mtg 2014</a:t>
            </a:r>
            <a:endParaRPr lang="sv-SE"/>
          </a:p>
        </p:txBody>
      </p:sp>
      <p:sp>
        <p:nvSpPr>
          <p:cNvPr id="6" name="Slide Number Placeholder 5"/>
          <p:cNvSpPr>
            <a:spLocks noGrp="1"/>
          </p:cNvSpPr>
          <p:nvPr>
            <p:ph type="sldNum" sz="quarter" idx="12"/>
          </p:nvPr>
        </p:nvSpPr>
        <p:spPr>
          <a:xfrm>
            <a:off x="6481192" y="6428358"/>
            <a:ext cx="2133600" cy="365125"/>
          </a:xfrm>
        </p:spPr>
        <p:txBody>
          <a:bodyPr/>
          <a:lstStyle/>
          <a:p>
            <a:fld id="{551115BC-487E-4422-894C-CB7CD3E79223}" type="slidenum">
              <a:rPr lang="sv-SE" smtClean="0"/>
              <a:t>5</a:t>
            </a:fld>
            <a:endParaRPr lang="sv-SE" dirty="0"/>
          </a:p>
        </p:txBody>
      </p:sp>
      <p:pic>
        <p:nvPicPr>
          <p:cNvPr id="7" name="Picture 6"/>
          <p:cNvPicPr>
            <a:picLocks noChangeAspect="1"/>
          </p:cNvPicPr>
          <p:nvPr/>
        </p:nvPicPr>
        <p:blipFill>
          <a:blip r:embed="rId2"/>
          <a:stretch>
            <a:fillRect/>
          </a:stretch>
        </p:blipFill>
        <p:spPr>
          <a:xfrm>
            <a:off x="3294426" y="3645024"/>
            <a:ext cx="5633549" cy="3168352"/>
          </a:xfrm>
          <a:prstGeom prst="rect">
            <a:avLst/>
          </a:prstGeom>
          <a:ln>
            <a:noFill/>
          </a:ln>
        </p:spPr>
      </p:pic>
      <p:pic>
        <p:nvPicPr>
          <p:cNvPr id="14" name="Picture 13" descr="Optimus_PLus_PastedGraphic_old.pdf"/>
          <p:cNvPicPr>
            <a:picLocks noChangeAspect="1"/>
          </p:cNvPicPr>
          <p:nvPr/>
        </p:nvPicPr>
        <p:blipFill rotWithShape="1">
          <a:blip r:embed="rId3">
            <a:extLst>
              <a:ext uri="{28A0092B-C50C-407E-A947-70E740481C1C}">
                <a14:useLocalDpi xmlns:a14="http://schemas.microsoft.com/office/drawing/2010/main" val="0"/>
              </a:ext>
            </a:extLst>
          </a:blip>
          <a:srcRect t="23178" b="-3945"/>
          <a:stretch/>
        </p:blipFill>
        <p:spPr>
          <a:xfrm>
            <a:off x="611560" y="2204864"/>
            <a:ext cx="7704856" cy="1184037"/>
          </a:xfrm>
          <a:prstGeom prst="rect">
            <a:avLst/>
          </a:prstGeom>
        </p:spPr>
      </p:pic>
      <p:sp>
        <p:nvSpPr>
          <p:cNvPr id="3" name="Rectangle 2"/>
          <p:cNvSpPr/>
          <p:nvPr/>
        </p:nvSpPr>
        <p:spPr>
          <a:xfrm>
            <a:off x="107504" y="3861048"/>
            <a:ext cx="2952328" cy="1955407"/>
          </a:xfrm>
          <a:prstGeom prst="rect">
            <a:avLst/>
          </a:prstGeom>
          <a:ln w="28575" cmpd="sng">
            <a:solidFill>
              <a:srgbClr val="FF0000"/>
            </a:solidFill>
          </a:ln>
        </p:spPr>
        <p:txBody>
          <a:bodyPr wrap="square">
            <a:spAutoFit/>
          </a:bodyPr>
          <a:lstStyle/>
          <a:p>
            <a:pPr>
              <a:lnSpc>
                <a:spcPct val="80000"/>
              </a:lnSpc>
              <a:spcBef>
                <a:spcPct val="20000"/>
              </a:spcBef>
            </a:pPr>
            <a:r>
              <a:rPr lang="en-US" sz="1300" b="1" dirty="0" smtClean="0">
                <a:solidFill>
                  <a:schemeClr val="bg1">
                    <a:lumMod val="50000"/>
                  </a:schemeClr>
                </a:solidFill>
              </a:rPr>
              <a:t>Normal-conducting </a:t>
            </a:r>
            <a:r>
              <a:rPr lang="en-US" sz="1300" b="1" dirty="0" err="1" smtClean="0">
                <a:solidFill>
                  <a:schemeClr val="bg1">
                    <a:lumMod val="50000"/>
                  </a:schemeClr>
                </a:solidFill>
              </a:rPr>
              <a:t>Linac</a:t>
            </a:r>
            <a:r>
              <a:rPr lang="en-US" sz="1300" b="1" dirty="0" smtClean="0">
                <a:solidFill>
                  <a:schemeClr val="bg1">
                    <a:lumMod val="50000"/>
                  </a:schemeClr>
                </a:solidFill>
              </a:rPr>
              <a:t>:</a:t>
            </a:r>
          </a:p>
          <a:p>
            <a:pPr>
              <a:lnSpc>
                <a:spcPct val="80000"/>
              </a:lnSpc>
              <a:spcBef>
                <a:spcPct val="20000"/>
              </a:spcBef>
            </a:pPr>
            <a:endParaRPr lang="en-US" sz="1300" b="1" dirty="0" smtClean="0">
              <a:solidFill>
                <a:schemeClr val="bg1">
                  <a:lumMod val="50000"/>
                </a:schemeClr>
              </a:solidFill>
            </a:endParaRPr>
          </a:p>
          <a:p>
            <a:pPr>
              <a:lnSpc>
                <a:spcPct val="80000"/>
              </a:lnSpc>
              <a:spcBef>
                <a:spcPct val="20000"/>
              </a:spcBef>
            </a:pPr>
            <a:r>
              <a:rPr lang="en-US" sz="1300" dirty="0" smtClean="0">
                <a:solidFill>
                  <a:schemeClr val="bg1">
                    <a:lumMod val="50000"/>
                  </a:schemeClr>
                </a:solidFill>
              </a:rPr>
              <a:t>1 RFQ: 1.6 MW at 352 MHz required in </a:t>
            </a:r>
            <a:r>
              <a:rPr lang="en-US" sz="1300" dirty="0">
                <a:solidFill>
                  <a:schemeClr val="bg1">
                    <a:lumMod val="50000"/>
                  </a:schemeClr>
                </a:solidFill>
              </a:rPr>
              <a:t>input + </a:t>
            </a:r>
            <a:r>
              <a:rPr lang="en-US" sz="1300" dirty="0" smtClean="0">
                <a:solidFill>
                  <a:schemeClr val="bg1">
                    <a:lumMod val="50000"/>
                  </a:schemeClr>
                </a:solidFill>
              </a:rPr>
              <a:t>30% (overhead + losses);</a:t>
            </a:r>
          </a:p>
          <a:p>
            <a:pPr>
              <a:lnSpc>
                <a:spcPct val="80000"/>
              </a:lnSpc>
              <a:spcBef>
                <a:spcPct val="20000"/>
              </a:spcBef>
            </a:pPr>
            <a:endParaRPr lang="en-US" sz="1300" dirty="0" smtClean="0">
              <a:solidFill>
                <a:schemeClr val="bg1">
                  <a:lumMod val="50000"/>
                </a:schemeClr>
              </a:solidFill>
            </a:endParaRPr>
          </a:p>
          <a:p>
            <a:pPr>
              <a:lnSpc>
                <a:spcPct val="80000"/>
              </a:lnSpc>
              <a:spcBef>
                <a:spcPct val="20000"/>
              </a:spcBef>
            </a:pPr>
            <a:r>
              <a:rPr lang="en-US" sz="1300" dirty="0" smtClean="0">
                <a:solidFill>
                  <a:schemeClr val="bg1">
                    <a:lumMod val="50000"/>
                  </a:schemeClr>
                </a:solidFill>
              </a:rPr>
              <a:t>5 </a:t>
            </a:r>
            <a:r>
              <a:rPr lang="en-US" sz="1300" dirty="0">
                <a:solidFill>
                  <a:schemeClr val="bg1">
                    <a:lumMod val="50000"/>
                  </a:schemeClr>
                </a:solidFill>
              </a:rPr>
              <a:t>DTL </a:t>
            </a:r>
            <a:r>
              <a:rPr lang="en-US" sz="1300" dirty="0" smtClean="0">
                <a:solidFill>
                  <a:schemeClr val="bg1">
                    <a:lumMod val="50000"/>
                  </a:schemeClr>
                </a:solidFill>
              </a:rPr>
              <a:t>tanks (2 couplers/DTL): 2.2 MW at 352 MHz required in </a:t>
            </a:r>
            <a:r>
              <a:rPr lang="en-US" sz="1300" dirty="0">
                <a:solidFill>
                  <a:schemeClr val="bg1">
                    <a:lumMod val="50000"/>
                  </a:schemeClr>
                </a:solidFill>
              </a:rPr>
              <a:t>input + </a:t>
            </a:r>
            <a:r>
              <a:rPr lang="en-US" sz="1300" dirty="0" smtClean="0">
                <a:solidFill>
                  <a:schemeClr val="bg1">
                    <a:lumMod val="50000"/>
                  </a:schemeClr>
                </a:solidFill>
              </a:rPr>
              <a:t>30% (overhead + losses);</a:t>
            </a:r>
          </a:p>
          <a:p>
            <a:pPr>
              <a:lnSpc>
                <a:spcPct val="80000"/>
              </a:lnSpc>
              <a:spcBef>
                <a:spcPct val="20000"/>
              </a:spcBef>
            </a:pPr>
            <a:endParaRPr lang="en-US" sz="1300" dirty="0" smtClean="0">
              <a:solidFill>
                <a:schemeClr val="bg1">
                  <a:lumMod val="50000"/>
                </a:schemeClr>
              </a:solidFill>
            </a:endParaRPr>
          </a:p>
          <a:p>
            <a:pPr>
              <a:lnSpc>
                <a:spcPct val="80000"/>
              </a:lnSpc>
              <a:spcBef>
                <a:spcPct val="20000"/>
              </a:spcBef>
            </a:pPr>
            <a:r>
              <a:rPr lang="en-US" sz="1400" b="1" dirty="0">
                <a:solidFill>
                  <a:schemeClr val="bg1">
                    <a:lumMod val="50000"/>
                  </a:schemeClr>
                </a:solidFill>
              </a:rPr>
              <a:t>Six 352 MHz, 3 MW </a:t>
            </a:r>
            <a:r>
              <a:rPr lang="en-US" sz="1400" b="1" dirty="0" smtClean="0">
                <a:solidFill>
                  <a:schemeClr val="bg1">
                    <a:lumMod val="50000"/>
                  </a:schemeClr>
                </a:solidFill>
              </a:rPr>
              <a:t>klystrons</a:t>
            </a:r>
            <a:endParaRPr lang="en-US" sz="1400" b="1" dirty="0">
              <a:solidFill>
                <a:schemeClr val="bg1">
                  <a:lumMod val="50000"/>
                </a:schemeClr>
              </a:solidFill>
            </a:endParaRPr>
          </a:p>
        </p:txBody>
      </p:sp>
      <p:sp>
        <p:nvSpPr>
          <p:cNvPr id="17" name="TextBox 16"/>
          <p:cNvSpPr txBox="1"/>
          <p:nvPr/>
        </p:nvSpPr>
        <p:spPr>
          <a:xfrm>
            <a:off x="179512" y="1412776"/>
            <a:ext cx="2699792" cy="954107"/>
          </a:xfrm>
          <a:prstGeom prst="rect">
            <a:avLst/>
          </a:prstGeom>
          <a:noFill/>
        </p:spPr>
        <p:txBody>
          <a:bodyPr wrap="square" rtlCol="0">
            <a:spAutoFit/>
          </a:bodyPr>
          <a:lstStyle/>
          <a:p>
            <a:r>
              <a:rPr lang="en-US" sz="1400" dirty="0" smtClean="0"/>
              <a:t>Average beam power: 5 MW</a:t>
            </a:r>
          </a:p>
          <a:p>
            <a:r>
              <a:rPr lang="en-US" sz="1400" dirty="0" smtClean="0"/>
              <a:t>Pulse repetition rate: 14 Hz</a:t>
            </a:r>
          </a:p>
          <a:p>
            <a:r>
              <a:rPr lang="en-US" sz="1400" dirty="0" smtClean="0"/>
              <a:t>Beam pulse length: 2.86 </a:t>
            </a:r>
            <a:r>
              <a:rPr lang="en-US" sz="1400" dirty="0" err="1" smtClean="0"/>
              <a:t>ms</a:t>
            </a:r>
            <a:endParaRPr lang="en-US" sz="1400" dirty="0" smtClean="0"/>
          </a:p>
          <a:p>
            <a:r>
              <a:rPr lang="en-US" sz="1400" dirty="0" smtClean="0"/>
              <a:t>High availability required (&gt;95%)</a:t>
            </a:r>
            <a:endParaRPr lang="en-US" sz="1400" dirty="0"/>
          </a:p>
        </p:txBody>
      </p:sp>
      <p:sp>
        <p:nvSpPr>
          <p:cNvPr id="8" name="Rectangle 7"/>
          <p:cNvSpPr/>
          <p:nvPr/>
        </p:nvSpPr>
        <p:spPr>
          <a:xfrm>
            <a:off x="4139952" y="4005064"/>
            <a:ext cx="1008112" cy="1587614"/>
          </a:xfrm>
          <a:prstGeom prst="rect">
            <a:avLst/>
          </a:prstGeom>
          <a:solidFill>
            <a:schemeClr val="accent1">
              <a:lumMod val="20000"/>
              <a:lumOff val="80000"/>
            </a:schemeClr>
          </a:solidFill>
          <a:ln>
            <a:solidFill>
              <a:srgbClr val="4F81BD"/>
            </a:solidFill>
          </a:ln>
        </p:spPr>
        <p:txBody>
          <a:bodyPr wrap="square">
            <a:spAutoFit/>
          </a:bodyPr>
          <a:lstStyle/>
          <a:p>
            <a:pPr algn="ctr">
              <a:lnSpc>
                <a:spcPct val="80000"/>
              </a:lnSpc>
              <a:spcBef>
                <a:spcPct val="20000"/>
              </a:spcBef>
            </a:pPr>
            <a:r>
              <a:rPr lang="en-US" sz="1100" b="1" dirty="0">
                <a:solidFill>
                  <a:schemeClr val="bg1">
                    <a:lumMod val="50000"/>
                  </a:schemeClr>
                </a:solidFill>
              </a:rPr>
              <a:t>26 spoke cavities</a:t>
            </a:r>
            <a:r>
              <a:rPr lang="en-US" sz="1100" dirty="0">
                <a:solidFill>
                  <a:schemeClr val="bg1">
                    <a:lumMod val="50000"/>
                  </a:schemeClr>
                </a:solidFill>
              </a:rPr>
              <a:t>: 352 </a:t>
            </a:r>
            <a:r>
              <a:rPr lang="en-US" sz="1100" dirty="0" smtClean="0">
                <a:solidFill>
                  <a:schemeClr val="bg1">
                    <a:lumMod val="50000"/>
                  </a:schemeClr>
                </a:solidFill>
              </a:rPr>
              <a:t>MHz, maximum power </a:t>
            </a:r>
            <a:r>
              <a:rPr lang="en-US" sz="1100" dirty="0">
                <a:solidFill>
                  <a:schemeClr val="bg1">
                    <a:lumMod val="50000"/>
                  </a:schemeClr>
                </a:solidFill>
              </a:rPr>
              <a:t>at </a:t>
            </a:r>
            <a:r>
              <a:rPr lang="en-US" sz="1100" dirty="0" smtClean="0">
                <a:solidFill>
                  <a:schemeClr val="bg1">
                    <a:lumMod val="50000"/>
                  </a:schemeClr>
                </a:solidFill>
              </a:rPr>
              <a:t>coupler 332 kW; two </a:t>
            </a:r>
            <a:r>
              <a:rPr lang="en-US" sz="1100" b="1" dirty="0">
                <a:solidFill>
                  <a:schemeClr val="bg1">
                    <a:lumMod val="50000"/>
                  </a:schemeClr>
                </a:solidFill>
              </a:rPr>
              <a:t>tetrodes</a:t>
            </a:r>
            <a:r>
              <a:rPr lang="en-US" sz="1100" dirty="0">
                <a:solidFill>
                  <a:schemeClr val="bg1">
                    <a:lumMod val="50000"/>
                  </a:schemeClr>
                </a:solidFill>
              </a:rPr>
              <a:t> (TH 595 from Thales) will be combined</a:t>
            </a:r>
          </a:p>
        </p:txBody>
      </p:sp>
      <p:sp>
        <p:nvSpPr>
          <p:cNvPr id="9" name="Rectangle 8"/>
          <p:cNvSpPr/>
          <p:nvPr/>
        </p:nvSpPr>
        <p:spPr>
          <a:xfrm>
            <a:off x="5364088" y="5157192"/>
            <a:ext cx="1224136" cy="1181349"/>
          </a:xfrm>
          <a:prstGeom prst="rect">
            <a:avLst/>
          </a:prstGeom>
          <a:solidFill>
            <a:srgbClr val="DCE6F2"/>
          </a:solidFill>
          <a:ln>
            <a:solidFill>
              <a:srgbClr val="4F81BD"/>
            </a:solidFill>
          </a:ln>
        </p:spPr>
        <p:txBody>
          <a:bodyPr wrap="square">
            <a:spAutoFit/>
          </a:bodyPr>
          <a:lstStyle/>
          <a:p>
            <a:pPr>
              <a:lnSpc>
                <a:spcPct val="80000"/>
              </a:lnSpc>
              <a:spcBef>
                <a:spcPct val="20000"/>
              </a:spcBef>
            </a:pPr>
            <a:r>
              <a:rPr lang="en-US" sz="1100" b="1" dirty="0">
                <a:solidFill>
                  <a:schemeClr val="bg1">
                    <a:lumMod val="50000"/>
                  </a:schemeClr>
                </a:solidFill>
              </a:rPr>
              <a:t>36 Medium beta  elliptical cavities</a:t>
            </a:r>
            <a:r>
              <a:rPr lang="en-US" sz="1100" dirty="0">
                <a:solidFill>
                  <a:schemeClr val="bg1">
                    <a:lumMod val="50000"/>
                  </a:schemeClr>
                </a:solidFill>
              </a:rPr>
              <a:t>: 704 MHz, input power from </a:t>
            </a:r>
            <a:r>
              <a:rPr lang="en-US" sz="1100" dirty="0" smtClean="0">
                <a:solidFill>
                  <a:schemeClr val="bg1">
                    <a:lumMod val="50000"/>
                  </a:schemeClr>
                </a:solidFill>
              </a:rPr>
              <a:t>207 </a:t>
            </a:r>
            <a:r>
              <a:rPr lang="en-US" sz="1100" dirty="0">
                <a:solidFill>
                  <a:schemeClr val="bg1">
                    <a:lumMod val="50000"/>
                  </a:schemeClr>
                </a:solidFill>
              </a:rPr>
              <a:t>kW to 866 kW (plus 30% overhead</a:t>
            </a:r>
            <a:r>
              <a:rPr lang="en-US" sz="1100" dirty="0" smtClean="0">
                <a:solidFill>
                  <a:schemeClr val="bg1">
                    <a:lumMod val="50000"/>
                  </a:schemeClr>
                </a:solidFill>
              </a:rPr>
              <a:t>); 1.5 MW </a:t>
            </a:r>
            <a:r>
              <a:rPr lang="en-US" sz="1100" b="1" dirty="0" smtClean="0">
                <a:solidFill>
                  <a:schemeClr val="bg1">
                    <a:lumMod val="50000"/>
                  </a:schemeClr>
                </a:solidFill>
              </a:rPr>
              <a:t>Klystrons</a:t>
            </a:r>
            <a:endParaRPr lang="en-US" sz="1100" b="1" dirty="0">
              <a:solidFill>
                <a:schemeClr val="bg1">
                  <a:lumMod val="50000"/>
                </a:schemeClr>
              </a:solidFill>
            </a:endParaRPr>
          </a:p>
        </p:txBody>
      </p:sp>
      <p:sp>
        <p:nvSpPr>
          <p:cNvPr id="10" name="Rectangle 9"/>
          <p:cNvSpPr/>
          <p:nvPr/>
        </p:nvSpPr>
        <p:spPr>
          <a:xfrm>
            <a:off x="6588224" y="4149080"/>
            <a:ext cx="2141984" cy="938719"/>
          </a:xfrm>
          <a:prstGeom prst="rect">
            <a:avLst/>
          </a:prstGeom>
          <a:solidFill>
            <a:srgbClr val="DCE6F2"/>
          </a:solidFill>
          <a:ln>
            <a:solidFill>
              <a:srgbClr val="4F81BD"/>
            </a:solidFill>
          </a:ln>
        </p:spPr>
        <p:txBody>
          <a:bodyPr wrap="square">
            <a:spAutoFit/>
          </a:bodyPr>
          <a:lstStyle/>
          <a:p>
            <a:r>
              <a:rPr lang="en-US" sz="1100" b="1" dirty="0">
                <a:solidFill>
                  <a:schemeClr val="bg1">
                    <a:lumMod val="50000"/>
                  </a:schemeClr>
                </a:solidFill>
              </a:rPr>
              <a:t>84 High beta elliptical cavities</a:t>
            </a:r>
            <a:r>
              <a:rPr lang="en-US" sz="1100" dirty="0">
                <a:solidFill>
                  <a:schemeClr val="bg1">
                    <a:lumMod val="50000"/>
                  </a:schemeClr>
                </a:solidFill>
              </a:rPr>
              <a:t>: 704 MHz, input power from 835 kW to 1.1 MW (plus 30% </a:t>
            </a:r>
            <a:r>
              <a:rPr lang="en-US" sz="1100" dirty="0" smtClean="0">
                <a:solidFill>
                  <a:schemeClr val="bg1">
                    <a:lumMod val="50000"/>
                  </a:schemeClr>
                </a:solidFill>
              </a:rPr>
              <a:t>overhead); 1.2 MW MB </a:t>
            </a:r>
            <a:r>
              <a:rPr lang="en-US" sz="1100" b="1" dirty="0" smtClean="0">
                <a:solidFill>
                  <a:schemeClr val="bg1">
                    <a:lumMod val="50000"/>
                  </a:schemeClr>
                </a:solidFill>
              </a:rPr>
              <a:t>IOTs</a:t>
            </a:r>
            <a:r>
              <a:rPr lang="en-US" sz="1100" dirty="0" smtClean="0">
                <a:solidFill>
                  <a:schemeClr val="bg1">
                    <a:lumMod val="50000"/>
                  </a:schemeClr>
                </a:solidFill>
              </a:rPr>
              <a:t> </a:t>
            </a:r>
            <a:r>
              <a:rPr lang="en-US" sz="1100" dirty="0">
                <a:solidFill>
                  <a:schemeClr val="bg1">
                    <a:lumMod val="50000"/>
                  </a:schemeClr>
                </a:solidFill>
              </a:rPr>
              <a:t>(or </a:t>
            </a:r>
            <a:r>
              <a:rPr lang="en-US" sz="1100" dirty="0" smtClean="0">
                <a:solidFill>
                  <a:schemeClr val="bg1">
                    <a:lumMod val="50000"/>
                  </a:schemeClr>
                </a:solidFill>
              </a:rPr>
              <a:t>klystrons as backup)</a:t>
            </a:r>
            <a:endParaRPr lang="en-US" sz="1100" dirty="0">
              <a:solidFill>
                <a:schemeClr val="bg1">
                  <a:lumMod val="50000"/>
                </a:schemeClr>
              </a:solidFill>
            </a:endParaRPr>
          </a:p>
        </p:txBody>
      </p:sp>
      <p:sp>
        <p:nvSpPr>
          <p:cNvPr id="11" name="Rectangle 10"/>
          <p:cNvSpPr/>
          <p:nvPr/>
        </p:nvSpPr>
        <p:spPr>
          <a:xfrm>
            <a:off x="3779912" y="3429000"/>
            <a:ext cx="2736304" cy="271869"/>
          </a:xfrm>
          <a:prstGeom prst="rect">
            <a:avLst/>
          </a:prstGeom>
        </p:spPr>
        <p:txBody>
          <a:bodyPr wrap="square">
            <a:spAutoFit/>
          </a:bodyPr>
          <a:lstStyle/>
          <a:p>
            <a:pPr>
              <a:lnSpc>
                <a:spcPct val="80000"/>
              </a:lnSpc>
              <a:spcBef>
                <a:spcPct val="20000"/>
              </a:spcBef>
            </a:pPr>
            <a:r>
              <a:rPr lang="en-US" sz="1400" b="1" dirty="0" smtClean="0">
                <a:solidFill>
                  <a:schemeClr val="bg1">
                    <a:lumMod val="50000"/>
                  </a:schemeClr>
                </a:solidFill>
              </a:rPr>
              <a:t>Superconducting </a:t>
            </a:r>
            <a:r>
              <a:rPr lang="en-US" sz="1400" b="1" dirty="0" err="1">
                <a:solidFill>
                  <a:schemeClr val="bg1">
                    <a:lumMod val="50000"/>
                  </a:schemeClr>
                </a:solidFill>
              </a:rPr>
              <a:t>Linac</a:t>
            </a:r>
            <a:r>
              <a:rPr lang="en-US" sz="1400" b="1" dirty="0">
                <a:solidFill>
                  <a:schemeClr val="bg1">
                    <a:lumMod val="50000"/>
                  </a:schemeClr>
                </a:solidFill>
              </a:rPr>
              <a:t>:</a:t>
            </a:r>
          </a:p>
        </p:txBody>
      </p:sp>
      <p:sp>
        <p:nvSpPr>
          <p:cNvPr id="12" name="Rectangle 11"/>
          <p:cNvSpPr/>
          <p:nvPr/>
        </p:nvSpPr>
        <p:spPr>
          <a:xfrm>
            <a:off x="3275856" y="3356992"/>
            <a:ext cx="5688632" cy="3456384"/>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7518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RFQ and DTL</a:t>
            </a:r>
            <a:endParaRPr lang="sv-SE" dirty="0"/>
          </a:p>
        </p:txBody>
      </p:sp>
      <p:sp>
        <p:nvSpPr>
          <p:cNvPr id="3" name="Content Placeholder 2"/>
          <p:cNvSpPr>
            <a:spLocks noGrp="1"/>
          </p:cNvSpPr>
          <p:nvPr>
            <p:ph idx="1"/>
          </p:nvPr>
        </p:nvSpPr>
        <p:spPr>
          <a:xfrm>
            <a:off x="0" y="1412776"/>
            <a:ext cx="5220072" cy="720080"/>
          </a:xfrm>
        </p:spPr>
        <p:txBody>
          <a:bodyPr>
            <a:normAutofit fontScale="85000" lnSpcReduction="20000"/>
          </a:bodyPr>
          <a:lstStyle/>
          <a:p>
            <a:r>
              <a:rPr lang="sv-SE" sz="1800" dirty="0" smtClean="0"/>
              <a:t>1 RFQ (1.6 MW input </a:t>
            </a:r>
            <a:r>
              <a:rPr lang="sv-SE" sz="1800" dirty="0" err="1" smtClean="0"/>
              <a:t>power</a:t>
            </a:r>
            <a:r>
              <a:rPr lang="sv-SE" sz="1800" dirty="0"/>
              <a:t> at 352.21 </a:t>
            </a:r>
            <a:r>
              <a:rPr lang="sv-SE" sz="1800" dirty="0" smtClean="0"/>
              <a:t>MHz)</a:t>
            </a:r>
          </a:p>
          <a:p>
            <a:r>
              <a:rPr lang="sv-SE" sz="1800" dirty="0" smtClean="0"/>
              <a:t>5 DTL tanks (2.2 MW input </a:t>
            </a:r>
            <a:r>
              <a:rPr lang="sv-SE" sz="1800" dirty="0" err="1" smtClean="0"/>
              <a:t>power</a:t>
            </a:r>
            <a:r>
              <a:rPr lang="sv-SE" sz="1800" dirty="0" smtClean="0"/>
              <a:t> at 352.21 MHz for </a:t>
            </a:r>
            <a:r>
              <a:rPr lang="sv-SE" sz="1800" dirty="0" err="1" smtClean="0"/>
              <a:t>each</a:t>
            </a:r>
            <a:r>
              <a:rPr lang="sv-SE" sz="1800" dirty="0" smtClean="0"/>
              <a:t> DTL, </a:t>
            </a:r>
            <a:r>
              <a:rPr lang="sv-SE" sz="1800" dirty="0" err="1" smtClean="0"/>
              <a:t>two</a:t>
            </a:r>
            <a:r>
              <a:rPr lang="sv-SE" sz="1800" dirty="0" smtClean="0"/>
              <a:t> </a:t>
            </a:r>
            <a:r>
              <a:rPr lang="sv-SE" sz="1800" dirty="0" err="1" smtClean="0"/>
              <a:t>couplers</a:t>
            </a:r>
            <a:r>
              <a:rPr lang="sv-SE" sz="1800" dirty="0" smtClean="0"/>
              <a:t> per DTL)</a:t>
            </a:r>
          </a:p>
        </p:txBody>
      </p:sp>
      <p:sp>
        <p:nvSpPr>
          <p:cNvPr id="10" name="TextBox 9"/>
          <p:cNvSpPr txBox="1"/>
          <p:nvPr/>
        </p:nvSpPr>
        <p:spPr>
          <a:xfrm>
            <a:off x="107504" y="5157192"/>
            <a:ext cx="3816424" cy="954107"/>
          </a:xfrm>
          <a:prstGeom prst="rect">
            <a:avLst/>
          </a:prstGeom>
          <a:noFill/>
        </p:spPr>
        <p:txBody>
          <a:bodyPr wrap="square" rtlCol="0">
            <a:spAutoFit/>
          </a:bodyPr>
          <a:lstStyle/>
          <a:p>
            <a:pPr marL="285750" indent="-285750">
              <a:buFont typeface="Arial"/>
              <a:buChar char="•"/>
            </a:pPr>
            <a:r>
              <a:rPr lang="en-US" sz="1400" dirty="0" smtClean="0"/>
              <a:t>2.1 MW saturated power from the RFQ klystron</a:t>
            </a:r>
          </a:p>
          <a:p>
            <a:pPr marL="285750" indent="-285750">
              <a:buFont typeface="Arial"/>
              <a:buChar char="•"/>
            </a:pPr>
            <a:r>
              <a:rPr lang="en-US" sz="1400" dirty="0" smtClean="0"/>
              <a:t>2.9 MW saturated power from the DTL klystrons</a:t>
            </a:r>
          </a:p>
        </p:txBody>
      </p:sp>
      <p:sp>
        <p:nvSpPr>
          <p:cNvPr id="11" name="TextBox 10"/>
          <p:cNvSpPr txBox="1"/>
          <p:nvPr/>
        </p:nvSpPr>
        <p:spPr>
          <a:xfrm>
            <a:off x="6300192" y="1412776"/>
            <a:ext cx="1584176" cy="338554"/>
          </a:xfrm>
          <a:prstGeom prst="rect">
            <a:avLst/>
          </a:prstGeom>
          <a:noFill/>
        </p:spPr>
        <p:txBody>
          <a:bodyPr wrap="square" rtlCol="0">
            <a:spAutoFit/>
          </a:bodyPr>
          <a:lstStyle/>
          <a:p>
            <a:r>
              <a:rPr lang="en-US" sz="1600" dirty="0" smtClean="0"/>
              <a:t>Klystron specs:</a:t>
            </a:r>
          </a:p>
        </p:txBody>
      </p:sp>
      <p:pic>
        <p:nvPicPr>
          <p:cNvPr id="12" name="Content Placeholder 4" descr="Screen Shot 2014-05-09 at 10.09.56.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6" r="236"/>
          <a:stretch>
            <a:fillRect/>
          </a:stretch>
        </p:blipFill>
        <p:spPr>
          <a:xfrm>
            <a:off x="3527726" y="5157192"/>
            <a:ext cx="2638332" cy="1450981"/>
          </a:xfrm>
          <a:prstGeom prst="rect">
            <a:avLst/>
          </a:prstGeom>
        </p:spPr>
      </p:pic>
      <p:pic>
        <p:nvPicPr>
          <p:cNvPr id="13" name="Picture 12" descr="Screen Shot 2014-05-15 at 09.34.35.pn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82082" y="5223062"/>
            <a:ext cx="1733885" cy="1590314"/>
          </a:xfrm>
          <a:prstGeom prst="rect">
            <a:avLst/>
          </a:prstGeom>
        </p:spPr>
      </p:pic>
      <p:sp>
        <p:nvSpPr>
          <p:cNvPr id="7" name="TextBox 6"/>
          <p:cNvSpPr txBox="1"/>
          <p:nvPr/>
        </p:nvSpPr>
        <p:spPr>
          <a:xfrm>
            <a:off x="5106587" y="6218148"/>
            <a:ext cx="1059471" cy="523220"/>
          </a:xfrm>
          <a:prstGeom prst="rect">
            <a:avLst/>
          </a:prstGeom>
          <a:noFill/>
        </p:spPr>
        <p:txBody>
          <a:bodyPr wrap="square" rtlCol="0">
            <a:spAutoFit/>
          </a:bodyPr>
          <a:lstStyle/>
          <a:p>
            <a:r>
              <a:rPr lang="en-US" sz="1400" dirty="0" smtClean="0"/>
              <a:t>Thales TH2179</a:t>
            </a:r>
            <a:endParaRPr lang="en-US" sz="1400" dirty="0"/>
          </a:p>
        </p:txBody>
      </p:sp>
      <p:sp>
        <p:nvSpPr>
          <p:cNvPr id="14" name="TextBox 13"/>
          <p:cNvSpPr txBox="1"/>
          <p:nvPr/>
        </p:nvSpPr>
        <p:spPr>
          <a:xfrm>
            <a:off x="8110274" y="5949280"/>
            <a:ext cx="1070238" cy="523220"/>
          </a:xfrm>
          <a:prstGeom prst="rect">
            <a:avLst/>
          </a:prstGeom>
          <a:noFill/>
        </p:spPr>
        <p:txBody>
          <a:bodyPr wrap="square" rtlCol="0">
            <a:spAutoFit/>
          </a:bodyPr>
          <a:lstStyle/>
          <a:p>
            <a:r>
              <a:rPr lang="en-US" sz="1400" dirty="0" smtClean="0"/>
              <a:t>CPI VKP-8352A</a:t>
            </a:r>
            <a:endParaRPr lang="en-US" sz="1400" dirty="0"/>
          </a:p>
        </p:txBody>
      </p:sp>
      <p:sp>
        <p:nvSpPr>
          <p:cNvPr id="21" name="Rectangle 20"/>
          <p:cNvSpPr/>
          <p:nvPr/>
        </p:nvSpPr>
        <p:spPr>
          <a:xfrm>
            <a:off x="107504" y="4869160"/>
            <a:ext cx="4290733" cy="369332"/>
          </a:xfrm>
          <a:prstGeom prst="rect">
            <a:avLst/>
          </a:prstGeom>
        </p:spPr>
        <p:txBody>
          <a:bodyPr wrap="none">
            <a:spAutoFit/>
          </a:bodyPr>
          <a:lstStyle/>
          <a:p>
            <a:r>
              <a:rPr lang="sv-SE" dirty="0"/>
              <a:t>25% overhead + 5% </a:t>
            </a:r>
            <a:r>
              <a:rPr lang="sv-SE" dirty="0" err="1"/>
              <a:t>losses</a:t>
            </a:r>
            <a:r>
              <a:rPr lang="sv-SE" dirty="0"/>
              <a:t> in RF distribution</a:t>
            </a:r>
          </a:p>
        </p:txBody>
      </p:sp>
      <p:graphicFrame>
        <p:nvGraphicFramePr>
          <p:cNvPr id="23" name="Table 22"/>
          <p:cNvGraphicFramePr>
            <a:graphicFrameLocks noGrp="1"/>
          </p:cNvGraphicFramePr>
          <p:nvPr>
            <p:extLst>
              <p:ext uri="{D42A27DB-BD31-4B8C-83A1-F6EECF244321}">
                <p14:modId xmlns:p14="http://schemas.microsoft.com/office/powerpoint/2010/main" val="3426521486"/>
              </p:ext>
            </p:extLst>
          </p:nvPr>
        </p:nvGraphicFramePr>
        <p:xfrm>
          <a:off x="5076056" y="1733279"/>
          <a:ext cx="3960440" cy="3495921"/>
        </p:xfrm>
        <a:graphic>
          <a:graphicData uri="http://schemas.openxmlformats.org/drawingml/2006/table">
            <a:tbl>
              <a:tblPr firstRow="1" bandRow="1">
                <a:tableStyleId>{5FD0F851-EC5A-4D38-B0AD-8093EC10F338}</a:tableStyleId>
              </a:tblPr>
              <a:tblGrid>
                <a:gridCol w="1980220"/>
                <a:gridCol w="1980220"/>
              </a:tblGrid>
              <a:tr h="241483">
                <a:tc>
                  <a:txBody>
                    <a:bodyPr/>
                    <a:lstStyle/>
                    <a:p>
                      <a:r>
                        <a:rPr lang="en-US" sz="1050" b="1" dirty="0" smtClean="0">
                          <a:latin typeface="Arial"/>
                          <a:cs typeface="Arial"/>
                        </a:rPr>
                        <a:t>Nominal output power</a:t>
                      </a:r>
                      <a:endParaRPr lang="en-US" sz="1050" b="1" dirty="0">
                        <a:latin typeface="Arial"/>
                        <a:cs typeface="Arial"/>
                      </a:endParaRPr>
                    </a:p>
                  </a:txBody>
                  <a:tcPr/>
                </a:tc>
                <a:tc>
                  <a:txBody>
                    <a:bodyPr/>
                    <a:lstStyle/>
                    <a:p>
                      <a:r>
                        <a:rPr lang="en-US" sz="1050" b="1" dirty="0" smtClean="0">
                          <a:latin typeface="Arial"/>
                          <a:cs typeface="Arial"/>
                        </a:rPr>
                        <a:t>3 MW</a:t>
                      </a:r>
                      <a:endParaRPr lang="en-US" sz="1050" b="1" dirty="0">
                        <a:latin typeface="Arial"/>
                        <a:cs typeface="Arial"/>
                      </a:endParaRPr>
                    </a:p>
                  </a:txBody>
                  <a:tcPr/>
                </a:tc>
              </a:tr>
              <a:tr h="294951">
                <a:tc>
                  <a:txBody>
                    <a:bodyPr/>
                    <a:lstStyle/>
                    <a:p>
                      <a:r>
                        <a:rPr lang="en-US" sz="1050" b="1" dirty="0" smtClean="0">
                          <a:latin typeface="Arial"/>
                          <a:cs typeface="Arial"/>
                        </a:rPr>
                        <a:t>Frequency</a:t>
                      </a:r>
                      <a:endParaRPr lang="en-US" sz="1050" b="1" dirty="0">
                        <a:latin typeface="Arial"/>
                        <a:cs typeface="Arial"/>
                      </a:endParaRPr>
                    </a:p>
                  </a:txBody>
                  <a:tcPr/>
                </a:tc>
                <a:tc>
                  <a:txBody>
                    <a:bodyPr/>
                    <a:lstStyle/>
                    <a:p>
                      <a:r>
                        <a:rPr lang="en-US" sz="1050" b="1" baseline="0" dirty="0" smtClean="0">
                          <a:latin typeface="Arial"/>
                          <a:cs typeface="Arial"/>
                        </a:rPr>
                        <a:t>352.21 MHz</a:t>
                      </a:r>
                      <a:endParaRPr lang="en-US" sz="1050" b="1" dirty="0">
                        <a:latin typeface="Arial"/>
                        <a:cs typeface="Arial"/>
                      </a:endParaRPr>
                    </a:p>
                  </a:txBody>
                  <a:tcPr/>
                </a:tc>
              </a:tr>
              <a:tr h="294951">
                <a:tc>
                  <a:txBody>
                    <a:bodyPr/>
                    <a:lstStyle/>
                    <a:p>
                      <a:r>
                        <a:rPr lang="en-US" sz="1050" dirty="0" smtClean="0">
                          <a:latin typeface="Arial"/>
                          <a:cs typeface="Arial"/>
                        </a:rPr>
                        <a:t>BW</a:t>
                      </a:r>
                      <a:endParaRPr lang="en-US" sz="1050" dirty="0">
                        <a:latin typeface="Arial"/>
                        <a:cs typeface="Arial"/>
                      </a:endParaRPr>
                    </a:p>
                  </a:txBody>
                  <a:tcPr/>
                </a:tc>
                <a:tc>
                  <a:txBody>
                    <a:bodyPr/>
                    <a:lstStyle/>
                    <a:p>
                      <a:r>
                        <a:rPr lang="en-GB" sz="1050" kern="1200" dirty="0" smtClean="0">
                          <a:solidFill>
                            <a:schemeClr val="tx1"/>
                          </a:solidFill>
                          <a:effectLst/>
                          <a:latin typeface="Arial"/>
                          <a:ea typeface="+mn-ea"/>
                          <a:cs typeface="Arial"/>
                        </a:rPr>
                        <a:t>≥ +/- 1 MHz</a:t>
                      </a:r>
                      <a:r>
                        <a:rPr lang="en-US" sz="1050" dirty="0" smtClean="0">
                          <a:effectLst/>
                          <a:latin typeface="Arial"/>
                          <a:cs typeface="Arial"/>
                        </a:rPr>
                        <a:t> </a:t>
                      </a:r>
                      <a:endParaRPr lang="en-US" sz="1050" dirty="0">
                        <a:latin typeface="Arial"/>
                        <a:cs typeface="Arial"/>
                      </a:endParaRPr>
                    </a:p>
                  </a:txBody>
                  <a:tcPr/>
                </a:tc>
              </a:tr>
              <a:tr h="294951">
                <a:tc>
                  <a:txBody>
                    <a:bodyPr/>
                    <a:lstStyle/>
                    <a:p>
                      <a:r>
                        <a:rPr lang="en-US" sz="1050" dirty="0" smtClean="0">
                          <a:latin typeface="Arial"/>
                          <a:cs typeface="Arial"/>
                        </a:rPr>
                        <a:t>Pulse width</a:t>
                      </a:r>
                      <a:endParaRPr lang="en-US" sz="1050" dirty="0">
                        <a:latin typeface="Arial"/>
                        <a:cs typeface="Arial"/>
                      </a:endParaRPr>
                    </a:p>
                  </a:txBody>
                  <a:tcPr/>
                </a:tc>
                <a:tc>
                  <a:txBody>
                    <a:bodyPr/>
                    <a:lstStyle/>
                    <a:p>
                      <a:r>
                        <a:rPr lang="en-US" sz="1050" dirty="0" smtClean="0">
                          <a:latin typeface="Arial"/>
                          <a:cs typeface="Arial"/>
                        </a:rPr>
                        <a:t>3.5 </a:t>
                      </a:r>
                      <a:r>
                        <a:rPr lang="en-US" sz="1050" dirty="0" err="1" smtClean="0">
                          <a:latin typeface="Arial"/>
                          <a:cs typeface="Arial"/>
                        </a:rPr>
                        <a:t>ms</a:t>
                      </a:r>
                      <a:endParaRPr lang="en-US" sz="1050" dirty="0">
                        <a:latin typeface="Arial"/>
                        <a:cs typeface="Arial"/>
                      </a:endParaRPr>
                    </a:p>
                  </a:txBody>
                  <a:tcPr/>
                </a:tc>
              </a:tr>
              <a:tr h="294951">
                <a:tc>
                  <a:txBody>
                    <a:bodyPr/>
                    <a:lstStyle/>
                    <a:p>
                      <a:r>
                        <a:rPr lang="en-US" sz="1050" dirty="0" smtClean="0">
                          <a:latin typeface="Arial"/>
                          <a:cs typeface="Arial"/>
                        </a:rPr>
                        <a:t>Repetition</a:t>
                      </a:r>
                      <a:r>
                        <a:rPr lang="en-US" sz="1050" baseline="0" dirty="0" smtClean="0">
                          <a:latin typeface="Arial"/>
                          <a:cs typeface="Arial"/>
                        </a:rPr>
                        <a:t> rate</a:t>
                      </a:r>
                      <a:endParaRPr lang="en-US" sz="1050" dirty="0">
                        <a:latin typeface="Arial"/>
                        <a:cs typeface="Arial"/>
                      </a:endParaRPr>
                    </a:p>
                  </a:txBody>
                  <a:tcPr/>
                </a:tc>
                <a:tc>
                  <a:txBody>
                    <a:bodyPr/>
                    <a:lstStyle/>
                    <a:p>
                      <a:r>
                        <a:rPr lang="en-US" sz="1050" dirty="0" smtClean="0">
                          <a:latin typeface="Arial"/>
                          <a:cs typeface="Arial"/>
                        </a:rPr>
                        <a:t>14 Hz</a:t>
                      </a:r>
                      <a:endParaRPr lang="en-US" sz="1050" dirty="0">
                        <a:latin typeface="Arial"/>
                        <a:cs typeface="Arial"/>
                      </a:endParaRPr>
                    </a:p>
                  </a:txBody>
                  <a:tcPr/>
                </a:tc>
              </a:tr>
              <a:tr h="294951">
                <a:tc>
                  <a:txBody>
                    <a:bodyPr/>
                    <a:lstStyle/>
                    <a:p>
                      <a:r>
                        <a:rPr lang="en-US" sz="1050" dirty="0" err="1" smtClean="0">
                          <a:latin typeface="Arial"/>
                          <a:cs typeface="Arial"/>
                        </a:rPr>
                        <a:t>Perveance</a:t>
                      </a:r>
                      <a:endParaRPr lang="en-US" sz="1050" dirty="0">
                        <a:latin typeface="Arial"/>
                        <a:cs typeface="Arial"/>
                      </a:endParaRPr>
                    </a:p>
                  </a:txBody>
                  <a:tcPr/>
                </a:tc>
                <a:tc>
                  <a:txBody>
                    <a:bodyPr/>
                    <a:lstStyle/>
                    <a:p>
                      <a:r>
                        <a:rPr lang="en-US" sz="1050" dirty="0" smtClean="0">
                          <a:latin typeface="Arial"/>
                          <a:cs typeface="Arial"/>
                        </a:rPr>
                        <a:t>1.3*10</a:t>
                      </a:r>
                      <a:r>
                        <a:rPr lang="en-US" sz="1050" baseline="30000" dirty="0" smtClean="0">
                          <a:latin typeface="Arial"/>
                          <a:cs typeface="Arial"/>
                        </a:rPr>
                        <a:t>-6</a:t>
                      </a:r>
                      <a:endParaRPr lang="en-US" sz="1050" dirty="0">
                        <a:latin typeface="Arial"/>
                        <a:cs typeface="Arial"/>
                      </a:endParaRPr>
                    </a:p>
                  </a:txBody>
                  <a:tcPr/>
                </a:tc>
              </a:tr>
              <a:tr h="294951">
                <a:tc>
                  <a:txBody>
                    <a:bodyPr/>
                    <a:lstStyle/>
                    <a:p>
                      <a:r>
                        <a:rPr lang="en-US" sz="1050" dirty="0" smtClean="0">
                          <a:latin typeface="Arial"/>
                          <a:cs typeface="Arial"/>
                        </a:rPr>
                        <a:t>Efficiency</a:t>
                      </a:r>
                      <a:endParaRPr lang="en-US" sz="1050" dirty="0">
                        <a:latin typeface="Arial"/>
                        <a:cs typeface="Arial"/>
                      </a:endParaRPr>
                    </a:p>
                  </a:txBody>
                  <a:tcPr/>
                </a:tc>
                <a:tc>
                  <a:txBody>
                    <a:bodyPr/>
                    <a:lstStyle/>
                    <a:p>
                      <a:r>
                        <a:rPr lang="en-US" sz="1050" dirty="0" smtClean="0">
                          <a:latin typeface="Arial"/>
                          <a:cs typeface="Arial"/>
                        </a:rPr>
                        <a:t>&gt;52% </a:t>
                      </a:r>
                      <a:endParaRPr lang="en-US" sz="1050" dirty="0">
                        <a:latin typeface="Arial"/>
                        <a:cs typeface="Arial"/>
                      </a:endParaRPr>
                    </a:p>
                  </a:txBody>
                  <a:tcPr/>
                </a:tc>
              </a:tr>
              <a:tr h="294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Arial"/>
                          <a:cs typeface="Arial"/>
                        </a:rPr>
                        <a:t>VSWR</a:t>
                      </a:r>
                    </a:p>
                  </a:txBody>
                  <a:tcPr/>
                </a:tc>
                <a:tc>
                  <a:txBody>
                    <a:bodyPr/>
                    <a:lstStyle/>
                    <a:p>
                      <a:r>
                        <a:rPr lang="en-US" sz="1050" dirty="0" smtClean="0">
                          <a:latin typeface="Arial"/>
                          <a:cs typeface="Arial"/>
                        </a:rPr>
                        <a:t>Up to 1.2</a:t>
                      </a:r>
                      <a:endParaRPr lang="en-US" sz="1050" dirty="0">
                        <a:latin typeface="Arial"/>
                        <a:cs typeface="Arial"/>
                      </a:endParaRPr>
                    </a:p>
                  </a:txBody>
                  <a:tcPr/>
                </a:tc>
              </a:tr>
              <a:tr h="294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Arial"/>
                          <a:cs typeface="Arial"/>
                        </a:rPr>
                        <a:t>Power Gain</a:t>
                      </a:r>
                    </a:p>
                  </a:txBody>
                  <a:tcPr/>
                </a:tc>
                <a:tc>
                  <a:txBody>
                    <a:bodyPr/>
                    <a:lstStyle/>
                    <a:p>
                      <a:r>
                        <a:rPr lang="en-GB" sz="1050" kern="1200" dirty="0" smtClean="0">
                          <a:solidFill>
                            <a:schemeClr val="tx1"/>
                          </a:solidFill>
                          <a:effectLst/>
                          <a:latin typeface="Arial"/>
                          <a:ea typeface="+mn-ea"/>
                          <a:cs typeface="Arial"/>
                        </a:rPr>
                        <a:t>≥ 40 dB</a:t>
                      </a:r>
                      <a:r>
                        <a:rPr lang="en-US" sz="1050" dirty="0" smtClean="0">
                          <a:effectLst/>
                          <a:latin typeface="Arial"/>
                          <a:cs typeface="Arial"/>
                        </a:rPr>
                        <a:t> </a:t>
                      </a:r>
                      <a:endParaRPr lang="en-US" sz="1050" dirty="0">
                        <a:latin typeface="Arial"/>
                        <a:cs typeface="Arial"/>
                      </a:endParaRPr>
                    </a:p>
                  </a:txBody>
                  <a:tcPr/>
                </a:tc>
              </a:tr>
              <a:tr h="294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Arial"/>
                          <a:cs typeface="Arial"/>
                        </a:rPr>
                        <a:t>Group Delay</a:t>
                      </a:r>
                    </a:p>
                  </a:txBody>
                  <a:tcPr/>
                </a:tc>
                <a:tc>
                  <a:txBody>
                    <a:bodyPr/>
                    <a:lstStyle/>
                    <a:p>
                      <a:r>
                        <a:rPr lang="en-GB" sz="1050" kern="1200" dirty="0" smtClean="0">
                          <a:solidFill>
                            <a:schemeClr val="tx1"/>
                          </a:solidFill>
                          <a:effectLst/>
                          <a:latin typeface="Arial"/>
                          <a:ea typeface="+mn-ea"/>
                          <a:cs typeface="Arial"/>
                        </a:rPr>
                        <a:t>≤ 250 ns</a:t>
                      </a:r>
                      <a:r>
                        <a:rPr lang="en-US" sz="1050" dirty="0" smtClean="0">
                          <a:effectLst/>
                          <a:latin typeface="Arial"/>
                          <a:cs typeface="Arial"/>
                        </a:rPr>
                        <a:t> </a:t>
                      </a:r>
                      <a:endParaRPr lang="en-US" sz="1050" dirty="0">
                        <a:latin typeface="Arial"/>
                        <a:cs typeface="Arial"/>
                      </a:endParaRPr>
                    </a:p>
                  </a:txBody>
                  <a:tcPr/>
                </a:tc>
              </a:tr>
              <a:tr h="294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Arial"/>
                          <a:cs typeface="Arial"/>
                        </a:rPr>
                        <a:t>Harmonic Spectral content</a:t>
                      </a:r>
                    </a:p>
                  </a:txBody>
                  <a:tcPr/>
                </a:tc>
                <a:tc>
                  <a:txBody>
                    <a:bodyPr/>
                    <a:lstStyle/>
                    <a:p>
                      <a:r>
                        <a:rPr lang="en-GB" sz="1050" kern="1200" dirty="0" smtClean="0">
                          <a:solidFill>
                            <a:schemeClr val="tx1"/>
                          </a:solidFill>
                          <a:effectLst/>
                          <a:latin typeface="Arial"/>
                          <a:ea typeface="+mn-ea"/>
                          <a:cs typeface="Arial"/>
                        </a:rPr>
                        <a:t>≤ -30 </a:t>
                      </a:r>
                      <a:r>
                        <a:rPr lang="en-GB" sz="1050" kern="1200" dirty="0" err="1" smtClean="0">
                          <a:solidFill>
                            <a:schemeClr val="tx1"/>
                          </a:solidFill>
                          <a:effectLst/>
                          <a:latin typeface="Arial"/>
                          <a:ea typeface="+mn-ea"/>
                          <a:cs typeface="Arial"/>
                        </a:rPr>
                        <a:t>dBc</a:t>
                      </a:r>
                      <a:r>
                        <a:rPr lang="en-US" sz="1050" dirty="0" smtClean="0">
                          <a:effectLst/>
                          <a:latin typeface="Arial"/>
                          <a:cs typeface="Arial"/>
                        </a:rPr>
                        <a:t> </a:t>
                      </a:r>
                      <a:endParaRPr lang="en-US" sz="1050" dirty="0">
                        <a:latin typeface="Arial"/>
                        <a:cs typeface="Arial"/>
                      </a:endParaRPr>
                    </a:p>
                  </a:txBody>
                  <a:tcPr/>
                </a:tc>
              </a:tr>
              <a:tr h="294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latin typeface="Arial"/>
                          <a:cs typeface="Arial"/>
                        </a:rPr>
                        <a:t>Spurious Spectral content</a:t>
                      </a:r>
                    </a:p>
                  </a:txBody>
                  <a:tcPr/>
                </a:tc>
                <a:tc>
                  <a:txBody>
                    <a:bodyPr/>
                    <a:lstStyle/>
                    <a:p>
                      <a:r>
                        <a:rPr lang="en-GB" sz="1050" kern="1200" dirty="0" smtClean="0">
                          <a:solidFill>
                            <a:schemeClr val="tx1"/>
                          </a:solidFill>
                          <a:effectLst/>
                          <a:latin typeface="Arial"/>
                          <a:ea typeface="+mn-ea"/>
                          <a:cs typeface="Arial"/>
                        </a:rPr>
                        <a:t>≤ -60 </a:t>
                      </a:r>
                      <a:r>
                        <a:rPr lang="en-GB" sz="1050" kern="1200" dirty="0" err="1" smtClean="0">
                          <a:solidFill>
                            <a:schemeClr val="tx1"/>
                          </a:solidFill>
                          <a:effectLst/>
                          <a:latin typeface="Arial"/>
                          <a:ea typeface="+mn-ea"/>
                          <a:cs typeface="Arial"/>
                        </a:rPr>
                        <a:t>dBc</a:t>
                      </a:r>
                      <a:r>
                        <a:rPr lang="en-US" sz="1050" dirty="0" smtClean="0">
                          <a:effectLst/>
                          <a:latin typeface="Arial"/>
                          <a:cs typeface="Arial"/>
                        </a:rPr>
                        <a:t> </a:t>
                      </a:r>
                      <a:endParaRPr lang="en-US" sz="1050" dirty="0">
                        <a:latin typeface="Arial"/>
                        <a:cs typeface="Arial"/>
                      </a:endParaRPr>
                    </a:p>
                  </a:txBody>
                  <a:tcPr/>
                </a:tc>
              </a:tr>
            </a:tbl>
          </a:graphicData>
        </a:graphic>
      </p:graphicFrame>
      <p:sp>
        <p:nvSpPr>
          <p:cNvPr id="24" name="TextBox 23"/>
          <p:cNvSpPr txBox="1"/>
          <p:nvPr/>
        </p:nvSpPr>
        <p:spPr>
          <a:xfrm>
            <a:off x="323528" y="6093296"/>
            <a:ext cx="3096344" cy="338554"/>
          </a:xfrm>
          <a:prstGeom prst="rect">
            <a:avLst/>
          </a:prstGeom>
          <a:noFill/>
        </p:spPr>
        <p:txBody>
          <a:bodyPr wrap="square" rtlCol="0">
            <a:spAutoFit/>
          </a:bodyPr>
          <a:lstStyle/>
          <a:p>
            <a:r>
              <a:rPr lang="en-US" sz="1600" dirty="0" smtClean="0"/>
              <a:t>Two klystrons currently available:</a:t>
            </a:r>
          </a:p>
        </p:txBody>
      </p:sp>
      <p:sp>
        <p:nvSpPr>
          <p:cNvPr id="25" name="TextBox 24"/>
          <p:cNvSpPr txBox="1"/>
          <p:nvPr/>
        </p:nvSpPr>
        <p:spPr>
          <a:xfrm>
            <a:off x="899592" y="6453336"/>
            <a:ext cx="2538187" cy="307777"/>
          </a:xfrm>
          <a:prstGeom prst="rect">
            <a:avLst/>
          </a:prstGeom>
          <a:noFill/>
        </p:spPr>
        <p:txBody>
          <a:bodyPr wrap="none" rtlCol="0">
            <a:spAutoFit/>
          </a:bodyPr>
          <a:lstStyle/>
          <a:p>
            <a:r>
              <a:rPr lang="en-US" sz="1400" dirty="0" smtClean="0"/>
              <a:t>Dimensions: 5.3 m x 1.5 m x 1 m </a:t>
            </a:r>
            <a:endParaRPr lang="en-US" sz="1400" dirty="0"/>
          </a:p>
        </p:txBody>
      </p:sp>
      <p:pic>
        <p:nvPicPr>
          <p:cNvPr id="4" name="Picture 3"/>
          <p:cNvPicPr>
            <a:picLocks noChangeAspect="1"/>
          </p:cNvPicPr>
          <p:nvPr/>
        </p:nvPicPr>
        <p:blipFill>
          <a:blip r:embed="rId4"/>
          <a:stretch>
            <a:fillRect/>
          </a:stretch>
        </p:blipFill>
        <p:spPr>
          <a:xfrm>
            <a:off x="107504" y="2060848"/>
            <a:ext cx="4698360" cy="2892528"/>
          </a:xfrm>
          <a:prstGeom prst="rect">
            <a:avLst/>
          </a:prstGeom>
        </p:spPr>
      </p:pic>
      <p:sp>
        <p:nvSpPr>
          <p:cNvPr id="15" name="TextBox 14"/>
          <p:cNvSpPr txBox="1"/>
          <p:nvPr/>
        </p:nvSpPr>
        <p:spPr>
          <a:xfrm>
            <a:off x="1331640" y="4293096"/>
            <a:ext cx="1430963" cy="261610"/>
          </a:xfrm>
          <a:prstGeom prst="rect">
            <a:avLst/>
          </a:prstGeom>
          <a:noFill/>
        </p:spPr>
        <p:txBody>
          <a:bodyPr wrap="none" rtlCol="0">
            <a:spAutoFit/>
          </a:bodyPr>
          <a:lstStyle/>
          <a:p>
            <a:r>
              <a:rPr lang="en-US" sz="1100" dirty="0" smtClean="0"/>
              <a:t>Courtesy of Thales ED</a:t>
            </a:r>
            <a:endParaRPr lang="en-US" sz="1100" dirty="0"/>
          </a:p>
        </p:txBody>
      </p:sp>
      <p:sp>
        <p:nvSpPr>
          <p:cNvPr id="16" name="TextBox 15"/>
          <p:cNvSpPr txBox="1"/>
          <p:nvPr/>
        </p:nvSpPr>
        <p:spPr>
          <a:xfrm>
            <a:off x="3131840" y="2276872"/>
            <a:ext cx="946524" cy="276999"/>
          </a:xfrm>
          <a:prstGeom prst="rect">
            <a:avLst/>
          </a:prstGeom>
          <a:noFill/>
        </p:spPr>
        <p:txBody>
          <a:bodyPr wrap="square" rtlCol="0">
            <a:spAutoFit/>
          </a:bodyPr>
          <a:lstStyle/>
          <a:p>
            <a:r>
              <a:rPr lang="en-US" sz="1200" dirty="0" smtClean="0"/>
              <a:t>Saturation</a:t>
            </a:r>
            <a:endParaRPr lang="en-US" sz="1200" dirty="0"/>
          </a:p>
        </p:txBody>
      </p:sp>
    </p:spTree>
    <p:extLst>
      <p:ext uri="{BB962C8B-B14F-4D97-AF65-F5344CB8AC3E}">
        <p14:creationId xmlns:p14="http://schemas.microsoft.com/office/powerpoint/2010/main" val="20248156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7355160" cy="1143000"/>
          </a:xfrm>
        </p:spPr>
        <p:txBody>
          <a:bodyPr/>
          <a:lstStyle/>
          <a:p>
            <a:r>
              <a:rPr lang="en-US" dirty="0" smtClean="0"/>
              <a:t>704 MHz klystrons for Medium (and High?) Beta</a:t>
            </a:r>
            <a:endParaRPr lang="en-US" dirty="0"/>
          </a:p>
        </p:txBody>
      </p:sp>
      <p:sp>
        <p:nvSpPr>
          <p:cNvPr id="4" name="Date Placeholder 3"/>
          <p:cNvSpPr>
            <a:spLocks noGrp="1"/>
          </p:cNvSpPr>
          <p:nvPr>
            <p:ph type="dt" sz="half" idx="10"/>
          </p:nvPr>
        </p:nvSpPr>
        <p:spPr/>
        <p:txBody>
          <a:bodyPr/>
          <a:lstStyle/>
          <a:p>
            <a:r>
              <a:rPr lang="en-US" smtClean="0"/>
              <a:t>11 DEC 2014</a:t>
            </a:r>
            <a:endParaRPr lang="sv-SE"/>
          </a:p>
        </p:txBody>
      </p:sp>
      <p:sp>
        <p:nvSpPr>
          <p:cNvPr id="5" name="Footer Placeholder 4"/>
          <p:cNvSpPr>
            <a:spLocks noGrp="1"/>
          </p:cNvSpPr>
          <p:nvPr>
            <p:ph type="ftr" sz="quarter" idx="11"/>
          </p:nvPr>
        </p:nvSpPr>
        <p:spPr/>
        <p:txBody>
          <a:bodyPr/>
          <a:lstStyle/>
          <a:p>
            <a:r>
              <a:rPr lang="sv-SE" smtClean="0"/>
              <a:t>AD and ICS Retreat mtg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7</a:t>
            </a:fld>
            <a:endParaRPr lang="sv-SE"/>
          </a:p>
        </p:txBody>
      </p:sp>
      <p:graphicFrame>
        <p:nvGraphicFramePr>
          <p:cNvPr id="11" name="Table 10"/>
          <p:cNvGraphicFramePr>
            <a:graphicFrameLocks noGrp="1"/>
          </p:cNvGraphicFramePr>
          <p:nvPr>
            <p:extLst>
              <p:ext uri="{D42A27DB-BD31-4B8C-83A1-F6EECF244321}">
                <p14:modId xmlns:p14="http://schemas.microsoft.com/office/powerpoint/2010/main" val="3344334350"/>
              </p:ext>
            </p:extLst>
          </p:nvPr>
        </p:nvGraphicFramePr>
        <p:xfrm>
          <a:off x="107504" y="2492896"/>
          <a:ext cx="3672408" cy="3888432"/>
        </p:xfrm>
        <a:graphic>
          <a:graphicData uri="http://schemas.openxmlformats.org/drawingml/2006/table">
            <a:tbl>
              <a:tblPr firstRow="1" bandRow="1">
                <a:tableStyleId>{5FD0F851-EC5A-4D38-B0AD-8093EC10F338}</a:tableStyleId>
              </a:tblPr>
              <a:tblGrid>
                <a:gridCol w="1836204"/>
                <a:gridCol w="1836204"/>
              </a:tblGrid>
              <a:tr h="324036">
                <a:tc>
                  <a:txBody>
                    <a:bodyPr/>
                    <a:lstStyle/>
                    <a:p>
                      <a:r>
                        <a:rPr lang="en-US" sz="1100" b="1" dirty="0" smtClean="0">
                          <a:latin typeface="Arial"/>
                          <a:cs typeface="Arial"/>
                        </a:rPr>
                        <a:t>Nominal output power</a:t>
                      </a:r>
                      <a:endParaRPr lang="en-US" sz="1100" b="1" dirty="0">
                        <a:latin typeface="Arial"/>
                        <a:cs typeface="Arial"/>
                      </a:endParaRPr>
                    </a:p>
                  </a:txBody>
                  <a:tcPr/>
                </a:tc>
                <a:tc>
                  <a:txBody>
                    <a:bodyPr/>
                    <a:lstStyle/>
                    <a:p>
                      <a:r>
                        <a:rPr lang="en-US" sz="1100" b="1" dirty="0" smtClean="0">
                          <a:latin typeface="Arial"/>
                          <a:cs typeface="Arial"/>
                        </a:rPr>
                        <a:t>1.5 MW</a:t>
                      </a:r>
                      <a:endParaRPr lang="en-US" sz="1100" b="1" dirty="0">
                        <a:latin typeface="Arial"/>
                        <a:cs typeface="Arial"/>
                      </a:endParaRPr>
                    </a:p>
                  </a:txBody>
                  <a:tcPr/>
                </a:tc>
              </a:tr>
              <a:tr h="324036">
                <a:tc>
                  <a:txBody>
                    <a:bodyPr/>
                    <a:lstStyle/>
                    <a:p>
                      <a:r>
                        <a:rPr lang="en-US" sz="1100" b="1" dirty="0" smtClean="0">
                          <a:latin typeface="Arial"/>
                          <a:cs typeface="Arial"/>
                        </a:rPr>
                        <a:t>Frequency</a:t>
                      </a:r>
                      <a:endParaRPr lang="en-US" sz="1100" b="1" dirty="0">
                        <a:latin typeface="Arial"/>
                        <a:cs typeface="Arial"/>
                      </a:endParaRPr>
                    </a:p>
                  </a:txBody>
                  <a:tcPr/>
                </a:tc>
                <a:tc>
                  <a:txBody>
                    <a:bodyPr/>
                    <a:lstStyle/>
                    <a:p>
                      <a:r>
                        <a:rPr lang="en-US" sz="1100" b="1" dirty="0" smtClean="0">
                          <a:latin typeface="Arial"/>
                          <a:cs typeface="Arial"/>
                        </a:rPr>
                        <a:t>704.42</a:t>
                      </a:r>
                      <a:r>
                        <a:rPr lang="en-US" sz="1100" b="1" baseline="0" dirty="0" smtClean="0">
                          <a:latin typeface="Arial"/>
                          <a:cs typeface="Arial"/>
                        </a:rPr>
                        <a:t> MHz</a:t>
                      </a:r>
                      <a:endParaRPr lang="en-US" sz="1100" b="1" dirty="0">
                        <a:latin typeface="Arial"/>
                        <a:cs typeface="Arial"/>
                      </a:endParaRPr>
                    </a:p>
                  </a:txBody>
                  <a:tcPr/>
                </a:tc>
              </a:tr>
              <a:tr h="324036">
                <a:tc>
                  <a:txBody>
                    <a:bodyPr/>
                    <a:lstStyle/>
                    <a:p>
                      <a:r>
                        <a:rPr lang="en-US" sz="1100" dirty="0" smtClean="0">
                          <a:latin typeface="Arial"/>
                          <a:cs typeface="Arial"/>
                        </a:rPr>
                        <a:t>BW</a:t>
                      </a:r>
                      <a:endParaRPr lang="en-US" sz="1100" dirty="0">
                        <a:latin typeface="Arial"/>
                        <a:cs typeface="Arial"/>
                      </a:endParaRPr>
                    </a:p>
                  </a:txBody>
                  <a:tcPr/>
                </a:tc>
                <a:tc>
                  <a:txBody>
                    <a:bodyPr/>
                    <a:lstStyle/>
                    <a:p>
                      <a:r>
                        <a:rPr lang="en-GB" sz="1100" kern="1200" dirty="0" smtClean="0">
                          <a:solidFill>
                            <a:schemeClr val="tx1"/>
                          </a:solidFill>
                          <a:effectLst/>
                          <a:latin typeface="Arial"/>
                          <a:ea typeface="+mn-ea"/>
                          <a:cs typeface="Arial"/>
                        </a:rPr>
                        <a:t>≥ +/- 1 MHz</a:t>
                      </a:r>
                      <a:r>
                        <a:rPr lang="en-US" sz="1100" dirty="0" smtClean="0">
                          <a:effectLst/>
                          <a:latin typeface="Arial"/>
                          <a:cs typeface="Arial"/>
                        </a:rPr>
                        <a:t> </a:t>
                      </a:r>
                      <a:endParaRPr lang="en-US" sz="1100" dirty="0">
                        <a:latin typeface="Arial"/>
                        <a:cs typeface="Arial"/>
                      </a:endParaRPr>
                    </a:p>
                  </a:txBody>
                  <a:tcPr/>
                </a:tc>
              </a:tr>
              <a:tr h="324036">
                <a:tc>
                  <a:txBody>
                    <a:bodyPr/>
                    <a:lstStyle/>
                    <a:p>
                      <a:r>
                        <a:rPr lang="en-US" sz="1100" dirty="0" smtClean="0">
                          <a:latin typeface="Arial"/>
                          <a:cs typeface="Arial"/>
                        </a:rPr>
                        <a:t>Pulse width</a:t>
                      </a:r>
                      <a:endParaRPr lang="en-US" sz="1100" dirty="0">
                        <a:latin typeface="Arial"/>
                        <a:cs typeface="Arial"/>
                      </a:endParaRPr>
                    </a:p>
                  </a:txBody>
                  <a:tcPr/>
                </a:tc>
                <a:tc>
                  <a:txBody>
                    <a:bodyPr/>
                    <a:lstStyle/>
                    <a:p>
                      <a:r>
                        <a:rPr lang="en-US" sz="1100" dirty="0" smtClean="0">
                          <a:latin typeface="Arial"/>
                          <a:cs typeface="Arial"/>
                        </a:rPr>
                        <a:t>3.5 </a:t>
                      </a:r>
                      <a:r>
                        <a:rPr lang="en-US" sz="1100" dirty="0" err="1" smtClean="0">
                          <a:latin typeface="Arial"/>
                          <a:cs typeface="Arial"/>
                        </a:rPr>
                        <a:t>ms</a:t>
                      </a:r>
                      <a:endParaRPr lang="en-US" sz="1100" dirty="0">
                        <a:latin typeface="Arial"/>
                        <a:cs typeface="Arial"/>
                      </a:endParaRPr>
                    </a:p>
                  </a:txBody>
                  <a:tcPr/>
                </a:tc>
              </a:tr>
              <a:tr h="324036">
                <a:tc>
                  <a:txBody>
                    <a:bodyPr/>
                    <a:lstStyle/>
                    <a:p>
                      <a:r>
                        <a:rPr lang="en-US" sz="1100" dirty="0" smtClean="0">
                          <a:latin typeface="Arial"/>
                          <a:cs typeface="Arial"/>
                        </a:rPr>
                        <a:t>Repetition</a:t>
                      </a:r>
                      <a:r>
                        <a:rPr lang="en-US" sz="1100" baseline="0" dirty="0" smtClean="0">
                          <a:latin typeface="Arial"/>
                          <a:cs typeface="Arial"/>
                        </a:rPr>
                        <a:t> rate</a:t>
                      </a:r>
                      <a:endParaRPr lang="en-US" sz="1100" dirty="0">
                        <a:latin typeface="Arial"/>
                        <a:cs typeface="Arial"/>
                      </a:endParaRPr>
                    </a:p>
                  </a:txBody>
                  <a:tcPr/>
                </a:tc>
                <a:tc>
                  <a:txBody>
                    <a:bodyPr/>
                    <a:lstStyle/>
                    <a:p>
                      <a:r>
                        <a:rPr lang="en-US" sz="1100" dirty="0" smtClean="0">
                          <a:latin typeface="Arial"/>
                          <a:cs typeface="Arial"/>
                        </a:rPr>
                        <a:t>14 Hz</a:t>
                      </a:r>
                      <a:endParaRPr lang="en-US" sz="1100" dirty="0">
                        <a:latin typeface="Arial"/>
                        <a:cs typeface="Arial"/>
                      </a:endParaRPr>
                    </a:p>
                  </a:txBody>
                  <a:tcPr/>
                </a:tc>
              </a:tr>
              <a:tr h="324036">
                <a:tc>
                  <a:txBody>
                    <a:bodyPr/>
                    <a:lstStyle/>
                    <a:p>
                      <a:r>
                        <a:rPr lang="en-US" sz="1100" dirty="0" err="1" smtClean="0">
                          <a:latin typeface="Arial"/>
                          <a:cs typeface="Arial"/>
                        </a:rPr>
                        <a:t>Perveance</a:t>
                      </a:r>
                      <a:endParaRPr lang="en-US" sz="1100" dirty="0">
                        <a:latin typeface="Arial"/>
                        <a:cs typeface="Arial"/>
                      </a:endParaRPr>
                    </a:p>
                  </a:txBody>
                  <a:tcPr/>
                </a:tc>
                <a:tc>
                  <a:txBody>
                    <a:bodyPr/>
                    <a:lstStyle/>
                    <a:p>
                      <a:r>
                        <a:rPr lang="en-US" sz="1100" dirty="0" smtClean="0">
                          <a:latin typeface="Arial"/>
                          <a:cs typeface="Arial"/>
                        </a:rPr>
                        <a:t>0.6*10</a:t>
                      </a:r>
                      <a:r>
                        <a:rPr lang="en-US" sz="1100" baseline="30000" dirty="0" smtClean="0">
                          <a:latin typeface="Arial"/>
                          <a:cs typeface="Arial"/>
                        </a:rPr>
                        <a:t>-6</a:t>
                      </a:r>
                      <a:endParaRPr lang="en-US" sz="1100" dirty="0">
                        <a:latin typeface="Arial"/>
                        <a:cs typeface="Arial"/>
                      </a:endParaRPr>
                    </a:p>
                  </a:txBody>
                  <a:tcPr/>
                </a:tc>
              </a:tr>
              <a:tr h="324036">
                <a:tc>
                  <a:txBody>
                    <a:bodyPr/>
                    <a:lstStyle/>
                    <a:p>
                      <a:r>
                        <a:rPr lang="en-US" sz="1100" dirty="0" smtClean="0">
                          <a:latin typeface="Arial"/>
                          <a:cs typeface="Arial"/>
                        </a:rPr>
                        <a:t>Efficiency</a:t>
                      </a:r>
                      <a:endParaRPr lang="en-US" sz="1100" dirty="0">
                        <a:latin typeface="Arial"/>
                        <a:cs typeface="Arial"/>
                      </a:endParaRPr>
                    </a:p>
                  </a:txBody>
                  <a:tcPr/>
                </a:tc>
                <a:tc>
                  <a:txBody>
                    <a:bodyPr/>
                    <a:lstStyle/>
                    <a:p>
                      <a:r>
                        <a:rPr lang="en-US" sz="1100" dirty="0" smtClean="0">
                          <a:latin typeface="Arial"/>
                          <a:cs typeface="Arial"/>
                        </a:rPr>
                        <a:t>&gt;60% </a:t>
                      </a:r>
                      <a:endParaRPr lang="en-US" sz="1100" dirty="0">
                        <a:latin typeface="Arial"/>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VSWR</a:t>
                      </a:r>
                    </a:p>
                  </a:txBody>
                  <a:tcPr/>
                </a:tc>
                <a:tc>
                  <a:txBody>
                    <a:bodyPr/>
                    <a:lstStyle/>
                    <a:p>
                      <a:r>
                        <a:rPr lang="en-US" sz="1100" dirty="0" smtClean="0">
                          <a:latin typeface="Arial"/>
                          <a:cs typeface="Arial"/>
                        </a:rPr>
                        <a:t>Up to 1.2</a:t>
                      </a:r>
                      <a:endParaRPr lang="en-US" sz="1100" dirty="0">
                        <a:latin typeface="Arial"/>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Power Gain</a:t>
                      </a:r>
                    </a:p>
                  </a:txBody>
                  <a:tcPr/>
                </a:tc>
                <a:tc>
                  <a:txBody>
                    <a:bodyPr/>
                    <a:lstStyle/>
                    <a:p>
                      <a:r>
                        <a:rPr lang="en-GB" sz="1100" kern="1200" dirty="0" smtClean="0">
                          <a:solidFill>
                            <a:schemeClr val="tx1"/>
                          </a:solidFill>
                          <a:effectLst/>
                          <a:latin typeface="Arial"/>
                          <a:ea typeface="+mn-ea"/>
                          <a:cs typeface="Arial"/>
                        </a:rPr>
                        <a:t>≥ 40 dB</a:t>
                      </a:r>
                      <a:r>
                        <a:rPr lang="en-US" sz="1100" dirty="0" smtClean="0">
                          <a:effectLst/>
                          <a:latin typeface="Arial"/>
                          <a:cs typeface="Arial"/>
                        </a:rPr>
                        <a:t> </a:t>
                      </a:r>
                      <a:endParaRPr lang="en-US" sz="1100" dirty="0">
                        <a:latin typeface="Arial"/>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Group Delay</a:t>
                      </a:r>
                    </a:p>
                  </a:txBody>
                  <a:tcPr/>
                </a:tc>
                <a:tc>
                  <a:txBody>
                    <a:bodyPr/>
                    <a:lstStyle/>
                    <a:p>
                      <a:r>
                        <a:rPr lang="en-GB" sz="1100" kern="1200" dirty="0" smtClean="0">
                          <a:solidFill>
                            <a:schemeClr val="tx1"/>
                          </a:solidFill>
                          <a:effectLst/>
                          <a:latin typeface="Arial"/>
                          <a:ea typeface="+mn-ea"/>
                          <a:cs typeface="Arial"/>
                        </a:rPr>
                        <a:t>≤ 250 ns</a:t>
                      </a:r>
                      <a:r>
                        <a:rPr lang="en-US" sz="1100" dirty="0" smtClean="0">
                          <a:effectLst/>
                          <a:latin typeface="Arial"/>
                          <a:cs typeface="Arial"/>
                        </a:rPr>
                        <a:t> </a:t>
                      </a:r>
                      <a:endParaRPr lang="en-US" sz="1100" dirty="0">
                        <a:latin typeface="Arial"/>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Harmonic Spectral content</a:t>
                      </a:r>
                    </a:p>
                  </a:txBody>
                  <a:tcPr/>
                </a:tc>
                <a:tc>
                  <a:txBody>
                    <a:bodyPr/>
                    <a:lstStyle/>
                    <a:p>
                      <a:r>
                        <a:rPr lang="en-GB" sz="1100" kern="1200" dirty="0" smtClean="0">
                          <a:solidFill>
                            <a:schemeClr val="tx1"/>
                          </a:solidFill>
                          <a:effectLst/>
                          <a:latin typeface="Arial"/>
                          <a:ea typeface="+mn-ea"/>
                          <a:cs typeface="Arial"/>
                        </a:rPr>
                        <a:t>≤ -30 </a:t>
                      </a:r>
                      <a:r>
                        <a:rPr lang="en-GB" sz="1100" kern="1200" dirty="0" err="1" smtClean="0">
                          <a:solidFill>
                            <a:schemeClr val="tx1"/>
                          </a:solidFill>
                          <a:effectLst/>
                          <a:latin typeface="Arial"/>
                          <a:ea typeface="+mn-ea"/>
                          <a:cs typeface="Arial"/>
                        </a:rPr>
                        <a:t>dBc</a:t>
                      </a:r>
                      <a:r>
                        <a:rPr lang="en-US" sz="1100" dirty="0" smtClean="0">
                          <a:effectLst/>
                          <a:latin typeface="Arial"/>
                          <a:cs typeface="Arial"/>
                        </a:rPr>
                        <a:t> </a:t>
                      </a:r>
                      <a:endParaRPr lang="en-US" sz="1100" dirty="0">
                        <a:latin typeface="Arial"/>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Spurious Spectral content</a:t>
                      </a:r>
                    </a:p>
                  </a:txBody>
                  <a:tcPr/>
                </a:tc>
                <a:tc>
                  <a:txBody>
                    <a:bodyPr/>
                    <a:lstStyle/>
                    <a:p>
                      <a:r>
                        <a:rPr lang="en-GB" sz="1100" kern="1200" dirty="0" smtClean="0">
                          <a:solidFill>
                            <a:schemeClr val="tx1"/>
                          </a:solidFill>
                          <a:effectLst/>
                          <a:latin typeface="Arial"/>
                          <a:ea typeface="+mn-ea"/>
                          <a:cs typeface="Arial"/>
                        </a:rPr>
                        <a:t>≤ -60 </a:t>
                      </a:r>
                      <a:r>
                        <a:rPr lang="en-GB" sz="1100" kern="1200" dirty="0" err="1" smtClean="0">
                          <a:solidFill>
                            <a:schemeClr val="tx1"/>
                          </a:solidFill>
                          <a:effectLst/>
                          <a:latin typeface="Arial"/>
                          <a:ea typeface="+mn-ea"/>
                          <a:cs typeface="Arial"/>
                        </a:rPr>
                        <a:t>dBc</a:t>
                      </a:r>
                      <a:r>
                        <a:rPr lang="en-US" sz="1100" dirty="0" smtClean="0">
                          <a:effectLst/>
                          <a:latin typeface="Arial"/>
                          <a:cs typeface="Arial"/>
                        </a:rPr>
                        <a:t> </a:t>
                      </a:r>
                      <a:endParaRPr lang="en-US" sz="1100" dirty="0">
                        <a:latin typeface="Arial"/>
                        <a:cs typeface="Arial"/>
                      </a:endParaRPr>
                    </a:p>
                  </a:txBody>
                  <a:tcPr/>
                </a:tc>
              </a:tr>
            </a:tbl>
          </a:graphicData>
        </a:graphic>
      </p:graphicFrame>
      <p:sp>
        <p:nvSpPr>
          <p:cNvPr id="12" name="Content Placeholder 2"/>
          <p:cNvSpPr txBox="1">
            <a:spLocks/>
          </p:cNvSpPr>
          <p:nvPr/>
        </p:nvSpPr>
        <p:spPr>
          <a:xfrm>
            <a:off x="4139952" y="5301208"/>
            <a:ext cx="4716016" cy="115212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smtClean="0"/>
              <a:t>Open call for tenders started in October 2014 for two prototypes</a:t>
            </a:r>
          </a:p>
          <a:p>
            <a:r>
              <a:rPr lang="en-US" sz="1400" dirty="0" smtClean="0"/>
              <a:t>Four candidates (Thales, Toshiba, L3 and CPI)</a:t>
            </a:r>
          </a:p>
          <a:p>
            <a:r>
              <a:rPr lang="en-US" sz="1400" dirty="0" smtClean="0"/>
              <a:t>Two contracts will be awarded before the end of 2014; delivery expected in 15 months.</a:t>
            </a:r>
          </a:p>
          <a:p>
            <a:pPr marL="0" indent="0">
              <a:buFont typeface="Arial" panose="020B0604020202020204" pitchFamily="34" charset="0"/>
              <a:buNone/>
            </a:pPr>
            <a:endParaRPr lang="en-US" sz="1600" dirty="0" smtClean="0"/>
          </a:p>
          <a:p>
            <a:pPr marL="0" indent="0">
              <a:buFont typeface="Arial" panose="020B0604020202020204" pitchFamily="34" charset="0"/>
              <a:buNone/>
            </a:pPr>
            <a:endParaRPr lang="en-US" sz="1600" dirty="0"/>
          </a:p>
        </p:txBody>
      </p:sp>
      <p:sp>
        <p:nvSpPr>
          <p:cNvPr id="13" name="TextBox 12"/>
          <p:cNvSpPr txBox="1"/>
          <p:nvPr/>
        </p:nvSpPr>
        <p:spPr>
          <a:xfrm>
            <a:off x="4716016" y="2996952"/>
            <a:ext cx="3775868" cy="369332"/>
          </a:xfrm>
          <a:prstGeom prst="rect">
            <a:avLst/>
          </a:prstGeom>
          <a:noFill/>
        </p:spPr>
        <p:txBody>
          <a:bodyPr wrap="none" rtlCol="0">
            <a:spAutoFit/>
          </a:bodyPr>
          <a:lstStyle/>
          <a:p>
            <a:r>
              <a:rPr lang="en-US" dirty="0" smtClean="0"/>
              <a:t>Vertical orientation to fit in the gallery</a:t>
            </a:r>
            <a:endParaRPr lang="en-US" dirty="0"/>
          </a:p>
        </p:txBody>
      </p:sp>
      <p:pic>
        <p:nvPicPr>
          <p:cNvPr id="3" name="Picture 2"/>
          <p:cNvPicPr>
            <a:picLocks noChangeAspect="1"/>
          </p:cNvPicPr>
          <p:nvPr/>
        </p:nvPicPr>
        <p:blipFill>
          <a:blip r:embed="rId2"/>
          <a:stretch>
            <a:fillRect/>
          </a:stretch>
        </p:blipFill>
        <p:spPr>
          <a:xfrm>
            <a:off x="4644008" y="3356992"/>
            <a:ext cx="3606522" cy="1895342"/>
          </a:xfrm>
          <a:prstGeom prst="rect">
            <a:avLst/>
          </a:prstGeom>
        </p:spPr>
      </p:pic>
      <p:sp>
        <p:nvSpPr>
          <p:cNvPr id="7" name="Rectangle 6"/>
          <p:cNvSpPr/>
          <p:nvPr/>
        </p:nvSpPr>
        <p:spPr>
          <a:xfrm>
            <a:off x="-36512" y="1441385"/>
            <a:ext cx="5400600" cy="691471"/>
          </a:xfrm>
          <a:prstGeom prst="rect">
            <a:avLst/>
          </a:prstGeom>
        </p:spPr>
        <p:txBody>
          <a:bodyPr wrap="square">
            <a:spAutoFit/>
          </a:bodyPr>
          <a:lstStyle/>
          <a:p>
            <a:pPr>
              <a:lnSpc>
                <a:spcPct val="80000"/>
              </a:lnSpc>
              <a:spcBef>
                <a:spcPct val="20000"/>
              </a:spcBef>
            </a:pPr>
            <a:r>
              <a:rPr lang="en-US" sz="1600" b="1" dirty="0">
                <a:solidFill>
                  <a:schemeClr val="bg1">
                    <a:lumMod val="50000"/>
                  </a:schemeClr>
                </a:solidFill>
              </a:rPr>
              <a:t>36 Medium </a:t>
            </a:r>
            <a:r>
              <a:rPr lang="en-US" sz="1600" b="1" dirty="0" smtClean="0">
                <a:solidFill>
                  <a:schemeClr val="bg1">
                    <a:lumMod val="50000"/>
                  </a:schemeClr>
                </a:solidFill>
              </a:rPr>
              <a:t>beta </a:t>
            </a:r>
            <a:r>
              <a:rPr lang="en-US" sz="1600" b="1" dirty="0">
                <a:solidFill>
                  <a:schemeClr val="bg1">
                    <a:lumMod val="50000"/>
                  </a:schemeClr>
                </a:solidFill>
              </a:rPr>
              <a:t>elliptical cavities</a:t>
            </a:r>
            <a:r>
              <a:rPr lang="en-US" sz="1600" dirty="0">
                <a:solidFill>
                  <a:schemeClr val="bg1">
                    <a:lumMod val="50000"/>
                  </a:schemeClr>
                </a:solidFill>
              </a:rPr>
              <a:t>: </a:t>
            </a:r>
            <a:r>
              <a:rPr lang="en-US" sz="1600" dirty="0" smtClean="0">
                <a:solidFill>
                  <a:schemeClr val="bg1">
                    <a:lumMod val="50000"/>
                  </a:schemeClr>
                </a:solidFill>
              </a:rPr>
              <a:t>704.42 </a:t>
            </a:r>
            <a:r>
              <a:rPr lang="en-US" sz="1600" dirty="0">
                <a:solidFill>
                  <a:schemeClr val="bg1">
                    <a:lumMod val="50000"/>
                  </a:schemeClr>
                </a:solidFill>
              </a:rPr>
              <a:t>MHz, input power from </a:t>
            </a:r>
            <a:r>
              <a:rPr lang="en-US" sz="1600" dirty="0" smtClean="0">
                <a:solidFill>
                  <a:schemeClr val="bg1">
                    <a:lumMod val="50000"/>
                  </a:schemeClr>
                </a:solidFill>
              </a:rPr>
              <a:t>207 </a:t>
            </a:r>
            <a:r>
              <a:rPr lang="en-US" sz="1600" dirty="0">
                <a:solidFill>
                  <a:schemeClr val="bg1">
                    <a:lumMod val="50000"/>
                  </a:schemeClr>
                </a:solidFill>
              </a:rPr>
              <a:t>kW to 866 kW (plus 30% </a:t>
            </a:r>
            <a:r>
              <a:rPr lang="en-US" sz="1600" dirty="0" smtClean="0">
                <a:solidFill>
                  <a:schemeClr val="bg1">
                    <a:lumMod val="50000"/>
                  </a:schemeClr>
                </a:solidFill>
              </a:rPr>
              <a:t>for losses compensation and overhead)</a:t>
            </a:r>
            <a:r>
              <a:rPr lang="en-US" sz="1600" dirty="0">
                <a:solidFill>
                  <a:schemeClr val="bg1">
                    <a:lumMod val="50000"/>
                  </a:schemeClr>
                </a:solidFill>
              </a:rPr>
              <a:t> </a:t>
            </a:r>
            <a:r>
              <a:rPr lang="en-US" sz="1600" dirty="0" smtClean="0">
                <a:solidFill>
                  <a:schemeClr val="bg1">
                    <a:lumMod val="50000"/>
                  </a:schemeClr>
                </a:solidFill>
              </a:rPr>
              <a:t>-&gt;  saturated power from klystrons up to 1.15 MW</a:t>
            </a:r>
            <a:endParaRPr lang="en-US" sz="1600" b="1" dirty="0">
              <a:solidFill>
                <a:schemeClr val="bg1">
                  <a:lumMod val="50000"/>
                </a:schemeClr>
              </a:solidFill>
            </a:endParaRPr>
          </a:p>
        </p:txBody>
      </p:sp>
      <p:sp>
        <p:nvSpPr>
          <p:cNvPr id="8" name="TextBox 7"/>
          <p:cNvSpPr txBox="1"/>
          <p:nvPr/>
        </p:nvSpPr>
        <p:spPr>
          <a:xfrm>
            <a:off x="107504" y="2154342"/>
            <a:ext cx="2232248" cy="338554"/>
          </a:xfrm>
          <a:prstGeom prst="rect">
            <a:avLst/>
          </a:prstGeom>
          <a:noFill/>
        </p:spPr>
        <p:txBody>
          <a:bodyPr wrap="square" rtlCol="0">
            <a:spAutoFit/>
          </a:bodyPr>
          <a:lstStyle/>
          <a:p>
            <a:r>
              <a:rPr lang="en-US" sz="1600" b="1" dirty="0"/>
              <a:t>Klystron specs</a:t>
            </a:r>
          </a:p>
        </p:txBody>
      </p:sp>
      <p:pic>
        <p:nvPicPr>
          <p:cNvPr id="14" name="Picture 13"/>
          <p:cNvPicPr>
            <a:picLocks noChangeAspect="1"/>
          </p:cNvPicPr>
          <p:nvPr/>
        </p:nvPicPr>
        <p:blipFill>
          <a:blip r:embed="rId3"/>
          <a:stretch>
            <a:fillRect/>
          </a:stretch>
        </p:blipFill>
        <p:spPr>
          <a:xfrm>
            <a:off x="5508104" y="1203214"/>
            <a:ext cx="3384376" cy="1865746"/>
          </a:xfrm>
          <a:prstGeom prst="rect">
            <a:avLst/>
          </a:prstGeom>
          <a:ln>
            <a:solidFill>
              <a:srgbClr val="0000FF"/>
            </a:solidFill>
          </a:ln>
        </p:spPr>
      </p:pic>
    </p:spTree>
    <p:extLst>
      <p:ext uri="{BB962C8B-B14F-4D97-AF65-F5344CB8AC3E}">
        <p14:creationId xmlns:p14="http://schemas.microsoft.com/office/powerpoint/2010/main" val="10513310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result from the TH2182 klystron testing at CERN</a:t>
            </a:r>
            <a:endParaRPr lang="en-US" dirty="0"/>
          </a:p>
        </p:txBody>
      </p:sp>
      <p:sp>
        <p:nvSpPr>
          <p:cNvPr id="4" name="Date Placeholder 3"/>
          <p:cNvSpPr>
            <a:spLocks noGrp="1"/>
          </p:cNvSpPr>
          <p:nvPr>
            <p:ph type="dt" sz="half" idx="10"/>
          </p:nvPr>
        </p:nvSpPr>
        <p:spPr/>
        <p:txBody>
          <a:bodyPr/>
          <a:lstStyle/>
          <a:p>
            <a:r>
              <a:rPr lang="en-US" smtClean="0"/>
              <a:t>11 DEC 2014</a:t>
            </a:r>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8</a:t>
            </a:fld>
            <a:endParaRPr lang="sv-SE"/>
          </a:p>
        </p:txBody>
      </p:sp>
      <p:graphicFrame>
        <p:nvGraphicFramePr>
          <p:cNvPr id="7" name="Table 6"/>
          <p:cNvGraphicFramePr>
            <a:graphicFrameLocks noGrp="1"/>
          </p:cNvGraphicFramePr>
          <p:nvPr>
            <p:extLst>
              <p:ext uri="{D42A27DB-BD31-4B8C-83A1-F6EECF244321}">
                <p14:modId xmlns:p14="http://schemas.microsoft.com/office/powerpoint/2010/main" val="1781922821"/>
              </p:ext>
            </p:extLst>
          </p:nvPr>
        </p:nvGraphicFramePr>
        <p:xfrm>
          <a:off x="683568" y="3933056"/>
          <a:ext cx="3456384" cy="2411597"/>
        </p:xfrm>
        <a:graphic>
          <a:graphicData uri="http://schemas.openxmlformats.org/drawingml/2006/table">
            <a:tbl>
              <a:tblPr firstRow="1" bandRow="1">
                <a:tableStyleId>{5FD0F851-EC5A-4D38-B0AD-8093EC10F338}</a:tableStyleId>
              </a:tblPr>
              <a:tblGrid>
                <a:gridCol w="1728192"/>
                <a:gridCol w="1728192"/>
              </a:tblGrid>
              <a:tr h="270491">
                <a:tc>
                  <a:txBody>
                    <a:bodyPr/>
                    <a:lstStyle/>
                    <a:p>
                      <a:r>
                        <a:rPr lang="en-US" sz="1100" b="1" dirty="0" smtClean="0">
                          <a:latin typeface="Arial"/>
                          <a:cs typeface="Arial"/>
                        </a:rPr>
                        <a:t>Nominal output power</a:t>
                      </a:r>
                      <a:endParaRPr lang="en-US" sz="1100" b="1" dirty="0">
                        <a:latin typeface="Arial"/>
                        <a:cs typeface="Arial"/>
                      </a:endParaRPr>
                    </a:p>
                  </a:txBody>
                  <a:tcPr/>
                </a:tc>
                <a:tc>
                  <a:txBody>
                    <a:bodyPr/>
                    <a:lstStyle/>
                    <a:p>
                      <a:r>
                        <a:rPr lang="en-US" sz="1100" b="1" dirty="0" smtClean="0">
                          <a:latin typeface="Arial"/>
                          <a:cs typeface="Arial"/>
                        </a:rPr>
                        <a:t>1.5 MW</a:t>
                      </a:r>
                      <a:endParaRPr lang="en-US" sz="1100" b="1" dirty="0">
                        <a:latin typeface="Arial"/>
                        <a:cs typeface="Arial"/>
                      </a:endParaRPr>
                    </a:p>
                  </a:txBody>
                  <a:tcPr/>
                </a:tc>
              </a:tr>
              <a:tr h="270491">
                <a:tc>
                  <a:txBody>
                    <a:bodyPr/>
                    <a:lstStyle/>
                    <a:p>
                      <a:r>
                        <a:rPr lang="en-US" sz="1100" b="1" dirty="0" smtClean="0">
                          <a:latin typeface="Arial"/>
                          <a:cs typeface="Arial"/>
                        </a:rPr>
                        <a:t>Frequency</a:t>
                      </a:r>
                      <a:endParaRPr lang="en-US" sz="1100" b="1" dirty="0">
                        <a:latin typeface="Arial"/>
                        <a:cs typeface="Arial"/>
                      </a:endParaRPr>
                    </a:p>
                  </a:txBody>
                  <a:tcPr/>
                </a:tc>
                <a:tc>
                  <a:txBody>
                    <a:bodyPr/>
                    <a:lstStyle/>
                    <a:p>
                      <a:r>
                        <a:rPr lang="en-US" sz="1100" b="1" dirty="0" smtClean="0">
                          <a:latin typeface="Arial"/>
                          <a:cs typeface="Arial"/>
                        </a:rPr>
                        <a:t>704.42</a:t>
                      </a:r>
                      <a:r>
                        <a:rPr lang="en-US" sz="1100" b="1" baseline="0" dirty="0" smtClean="0">
                          <a:latin typeface="Arial"/>
                          <a:cs typeface="Arial"/>
                        </a:rPr>
                        <a:t> MHz</a:t>
                      </a:r>
                      <a:endParaRPr lang="en-US" sz="1100" b="1" dirty="0">
                        <a:latin typeface="Arial"/>
                        <a:cs typeface="Arial"/>
                      </a:endParaRPr>
                    </a:p>
                  </a:txBody>
                  <a:tcPr/>
                </a:tc>
              </a:tr>
              <a:tr h="212336">
                <a:tc>
                  <a:txBody>
                    <a:bodyPr/>
                    <a:lstStyle/>
                    <a:p>
                      <a:r>
                        <a:rPr lang="en-US" sz="1100" dirty="0" smtClean="0">
                          <a:latin typeface="Arial"/>
                          <a:cs typeface="Arial"/>
                        </a:rPr>
                        <a:t>Beam</a:t>
                      </a:r>
                      <a:r>
                        <a:rPr lang="en-US" sz="1100" baseline="0" dirty="0" smtClean="0">
                          <a:latin typeface="Arial"/>
                          <a:cs typeface="Arial"/>
                        </a:rPr>
                        <a:t> Voltage</a:t>
                      </a:r>
                      <a:endParaRPr lang="en-US" sz="1100" dirty="0">
                        <a:latin typeface="Arial"/>
                        <a:cs typeface="Arial"/>
                      </a:endParaRPr>
                    </a:p>
                  </a:txBody>
                  <a:tcPr/>
                </a:tc>
                <a:tc>
                  <a:txBody>
                    <a:bodyPr/>
                    <a:lstStyle/>
                    <a:p>
                      <a:r>
                        <a:rPr lang="en-US" sz="1100" kern="1200" dirty="0" smtClean="0">
                          <a:solidFill>
                            <a:schemeClr val="tx1"/>
                          </a:solidFill>
                          <a:effectLst/>
                          <a:latin typeface="Arial"/>
                          <a:ea typeface="+mn-ea"/>
                          <a:cs typeface="Arial"/>
                        </a:rPr>
                        <a:t>111.4 kV</a:t>
                      </a:r>
                      <a:endParaRPr lang="en-US" sz="1100" dirty="0">
                        <a:latin typeface="Arial"/>
                        <a:cs typeface="Arial"/>
                      </a:endParaRPr>
                    </a:p>
                  </a:txBody>
                  <a:tcPr/>
                </a:tc>
              </a:tr>
              <a:tr h="270491">
                <a:tc>
                  <a:txBody>
                    <a:bodyPr/>
                    <a:lstStyle/>
                    <a:p>
                      <a:r>
                        <a:rPr lang="en-US" sz="1100" dirty="0" smtClean="0">
                          <a:latin typeface="Arial"/>
                          <a:cs typeface="Arial"/>
                        </a:rPr>
                        <a:t>Beam</a:t>
                      </a:r>
                      <a:r>
                        <a:rPr lang="en-US" sz="1100" baseline="0" dirty="0" smtClean="0">
                          <a:latin typeface="Arial"/>
                          <a:cs typeface="Arial"/>
                        </a:rPr>
                        <a:t> current</a:t>
                      </a:r>
                      <a:endParaRPr lang="en-US" sz="1100" dirty="0">
                        <a:latin typeface="Arial"/>
                        <a:cs typeface="Arial"/>
                      </a:endParaRPr>
                    </a:p>
                  </a:txBody>
                  <a:tcPr/>
                </a:tc>
                <a:tc>
                  <a:txBody>
                    <a:bodyPr/>
                    <a:lstStyle/>
                    <a:p>
                      <a:r>
                        <a:rPr lang="en-US" sz="1100" dirty="0" smtClean="0">
                          <a:latin typeface="Arial"/>
                          <a:cs typeface="Arial"/>
                        </a:rPr>
                        <a:t>22.2</a:t>
                      </a:r>
                      <a:endParaRPr lang="en-US" sz="1100" dirty="0">
                        <a:latin typeface="Arial"/>
                        <a:cs typeface="Arial"/>
                      </a:endParaRPr>
                    </a:p>
                  </a:txBody>
                  <a:tcPr/>
                </a:tc>
              </a:tr>
              <a:tr h="270491">
                <a:tc>
                  <a:txBody>
                    <a:bodyPr/>
                    <a:lstStyle/>
                    <a:p>
                      <a:r>
                        <a:rPr lang="en-US" sz="1100" dirty="0" smtClean="0">
                          <a:latin typeface="Arial"/>
                          <a:cs typeface="Arial"/>
                        </a:rPr>
                        <a:t>Repetition</a:t>
                      </a:r>
                      <a:r>
                        <a:rPr lang="en-US" sz="1100" baseline="0" dirty="0" smtClean="0">
                          <a:latin typeface="Arial"/>
                          <a:cs typeface="Arial"/>
                        </a:rPr>
                        <a:t> rate</a:t>
                      </a:r>
                      <a:endParaRPr lang="en-US" sz="1100" dirty="0">
                        <a:latin typeface="Arial"/>
                        <a:cs typeface="Arial"/>
                      </a:endParaRPr>
                    </a:p>
                  </a:txBody>
                  <a:tcPr/>
                </a:tc>
                <a:tc>
                  <a:txBody>
                    <a:bodyPr/>
                    <a:lstStyle/>
                    <a:p>
                      <a:r>
                        <a:rPr lang="en-US" sz="1100" dirty="0" smtClean="0">
                          <a:latin typeface="Arial"/>
                          <a:cs typeface="Arial"/>
                        </a:rPr>
                        <a:t>2 Hz</a:t>
                      </a:r>
                      <a:endParaRPr lang="en-US" sz="1100" dirty="0">
                        <a:latin typeface="Arial"/>
                        <a:cs typeface="Arial"/>
                      </a:endParaRPr>
                    </a:p>
                  </a:txBody>
                  <a:tcPr/>
                </a:tc>
              </a:tr>
              <a:tr h="270491">
                <a:tc>
                  <a:txBody>
                    <a:bodyPr/>
                    <a:lstStyle/>
                    <a:p>
                      <a:r>
                        <a:rPr lang="en-US" sz="1100" dirty="0" smtClean="0">
                          <a:latin typeface="Arial"/>
                          <a:cs typeface="Arial"/>
                        </a:rPr>
                        <a:t>Pulse length</a:t>
                      </a:r>
                      <a:endParaRPr lang="en-US" sz="1100" dirty="0">
                        <a:latin typeface="Arial"/>
                        <a:cs typeface="Arial"/>
                      </a:endParaRPr>
                    </a:p>
                  </a:txBody>
                  <a:tcPr/>
                </a:tc>
                <a:tc>
                  <a:txBody>
                    <a:bodyPr/>
                    <a:lstStyle/>
                    <a:p>
                      <a:r>
                        <a:rPr lang="en-US" sz="1100" dirty="0" smtClean="0">
                          <a:latin typeface="Arial"/>
                          <a:cs typeface="Arial"/>
                        </a:rPr>
                        <a:t>1.8 </a:t>
                      </a:r>
                      <a:r>
                        <a:rPr lang="en-US" sz="1100" dirty="0" err="1" smtClean="0">
                          <a:latin typeface="Arial"/>
                          <a:cs typeface="Arial"/>
                        </a:rPr>
                        <a:t>ms</a:t>
                      </a:r>
                      <a:endParaRPr lang="en-US" sz="1100" dirty="0">
                        <a:latin typeface="Arial"/>
                        <a:cs typeface="Arial"/>
                      </a:endParaRPr>
                    </a:p>
                  </a:txBody>
                  <a:tcPr/>
                </a:tc>
              </a:tr>
              <a:tr h="270491">
                <a:tc>
                  <a:txBody>
                    <a:bodyPr/>
                    <a:lstStyle/>
                    <a:p>
                      <a:r>
                        <a:rPr lang="en-US" sz="1100" dirty="0" smtClean="0">
                          <a:latin typeface="Arial"/>
                          <a:cs typeface="Arial"/>
                        </a:rPr>
                        <a:t>Efficiency</a:t>
                      </a:r>
                      <a:endParaRPr lang="en-US" sz="1100" dirty="0">
                        <a:latin typeface="Arial"/>
                        <a:cs typeface="Arial"/>
                      </a:endParaRPr>
                    </a:p>
                  </a:txBody>
                  <a:tcPr/>
                </a:tc>
                <a:tc>
                  <a:txBody>
                    <a:bodyPr/>
                    <a:lstStyle/>
                    <a:p>
                      <a:r>
                        <a:rPr lang="en-US" sz="1100" dirty="0" smtClean="0">
                          <a:latin typeface="Arial"/>
                          <a:cs typeface="Arial"/>
                        </a:rPr>
                        <a:t>66% </a:t>
                      </a:r>
                      <a:endParaRPr lang="en-US" sz="1100" dirty="0">
                        <a:latin typeface="Arial"/>
                        <a:cs typeface="Arial"/>
                      </a:endParaRPr>
                    </a:p>
                  </a:txBody>
                  <a:tcPr/>
                </a:tc>
              </a:tr>
              <a:tr h="270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Saturated Gain</a:t>
                      </a:r>
                    </a:p>
                  </a:txBody>
                  <a:tcPr/>
                </a:tc>
                <a:tc>
                  <a:txBody>
                    <a:bodyPr/>
                    <a:lstStyle/>
                    <a:p>
                      <a:r>
                        <a:rPr lang="en-GB" sz="1100" kern="1200" dirty="0" smtClean="0">
                          <a:solidFill>
                            <a:schemeClr val="tx1"/>
                          </a:solidFill>
                          <a:effectLst/>
                          <a:latin typeface="Arial"/>
                          <a:ea typeface="+mn-ea"/>
                          <a:cs typeface="Arial"/>
                        </a:rPr>
                        <a:t>45.15 dB</a:t>
                      </a:r>
                      <a:r>
                        <a:rPr lang="en-US" sz="1100" dirty="0" smtClean="0">
                          <a:effectLst/>
                          <a:latin typeface="Arial"/>
                          <a:cs typeface="Arial"/>
                        </a:rPr>
                        <a:t> </a:t>
                      </a:r>
                      <a:endParaRPr lang="en-US" sz="1100" dirty="0">
                        <a:latin typeface="Arial"/>
                        <a:cs typeface="Arial"/>
                      </a:endParaRPr>
                    </a:p>
                  </a:txBody>
                  <a:tcPr/>
                </a:tc>
              </a:tr>
              <a:tr h="223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a:cs typeface="Arial"/>
                        </a:rPr>
                        <a:t>Group Delay</a:t>
                      </a:r>
                    </a:p>
                  </a:txBody>
                  <a:tcPr/>
                </a:tc>
                <a:tc>
                  <a:txBody>
                    <a:bodyPr/>
                    <a:lstStyle/>
                    <a:p>
                      <a:r>
                        <a:rPr lang="en-GB" sz="1100" kern="1200" dirty="0" smtClean="0">
                          <a:solidFill>
                            <a:schemeClr val="tx1"/>
                          </a:solidFill>
                          <a:effectLst/>
                          <a:latin typeface="Arial"/>
                          <a:ea typeface="+mn-ea"/>
                          <a:cs typeface="Arial"/>
                        </a:rPr>
                        <a:t>130 ns</a:t>
                      </a:r>
                      <a:r>
                        <a:rPr lang="en-US" sz="1100" dirty="0" smtClean="0">
                          <a:effectLst/>
                          <a:latin typeface="Arial"/>
                          <a:cs typeface="Arial"/>
                        </a:rPr>
                        <a:t> </a:t>
                      </a:r>
                      <a:endParaRPr lang="en-US" sz="1100" dirty="0">
                        <a:latin typeface="Arial"/>
                        <a:cs typeface="Arial"/>
                      </a:endParaRPr>
                    </a:p>
                  </a:txBody>
                  <a:tcPr/>
                </a:tc>
              </a:tr>
            </a:tbl>
          </a:graphicData>
        </a:graphic>
      </p:graphicFrame>
      <p:sp>
        <p:nvSpPr>
          <p:cNvPr id="9" name="Rectangle 8"/>
          <p:cNvSpPr/>
          <p:nvPr/>
        </p:nvSpPr>
        <p:spPr>
          <a:xfrm>
            <a:off x="362200" y="1412776"/>
            <a:ext cx="8242248" cy="444224"/>
          </a:xfrm>
          <a:prstGeom prst="rect">
            <a:avLst/>
          </a:prstGeom>
        </p:spPr>
        <p:txBody>
          <a:bodyPr wrap="square">
            <a:spAutoFit/>
          </a:bodyPr>
          <a:lstStyle/>
          <a:p>
            <a:pPr>
              <a:lnSpc>
                <a:spcPct val="80000"/>
              </a:lnSpc>
              <a:spcBef>
                <a:spcPct val="20000"/>
              </a:spcBef>
            </a:pPr>
            <a:r>
              <a:rPr lang="en-US" sz="1400" dirty="0" smtClean="0">
                <a:solidFill>
                  <a:schemeClr val="bg1">
                    <a:lumMod val="50000"/>
                  </a:schemeClr>
                </a:solidFill>
              </a:rPr>
              <a:t>CERN recently bought from Thales a klystron very similar to the one needed by ESS; the klystron has also been tested at ESS parameters </a:t>
            </a:r>
            <a:endParaRPr lang="en-US" sz="1400" dirty="0">
              <a:solidFill>
                <a:schemeClr val="bg1">
                  <a:lumMod val="50000"/>
                </a:schemeClr>
              </a:solidFill>
            </a:endParaRPr>
          </a:p>
        </p:txBody>
      </p:sp>
      <p:pic>
        <p:nvPicPr>
          <p:cNvPr id="3" name="Picture 2"/>
          <p:cNvPicPr>
            <a:picLocks noChangeAspect="1"/>
          </p:cNvPicPr>
          <p:nvPr/>
        </p:nvPicPr>
        <p:blipFill>
          <a:blip r:embed="rId2"/>
          <a:stretch>
            <a:fillRect/>
          </a:stretch>
        </p:blipFill>
        <p:spPr>
          <a:xfrm>
            <a:off x="4249124" y="2276872"/>
            <a:ext cx="4701488" cy="3168352"/>
          </a:xfrm>
          <a:prstGeom prst="rect">
            <a:avLst/>
          </a:prstGeom>
        </p:spPr>
      </p:pic>
      <p:pic>
        <p:nvPicPr>
          <p:cNvPr id="5" name="Picture 4"/>
          <p:cNvPicPr>
            <a:picLocks noChangeAspect="1"/>
          </p:cNvPicPr>
          <p:nvPr/>
        </p:nvPicPr>
        <p:blipFill>
          <a:blip r:embed="rId3"/>
          <a:stretch>
            <a:fillRect/>
          </a:stretch>
        </p:blipFill>
        <p:spPr>
          <a:xfrm>
            <a:off x="971600" y="1892254"/>
            <a:ext cx="2880320" cy="1933929"/>
          </a:xfrm>
          <a:prstGeom prst="rect">
            <a:avLst/>
          </a:prstGeom>
        </p:spPr>
      </p:pic>
      <p:sp>
        <p:nvSpPr>
          <p:cNvPr id="10" name="TextBox 9"/>
          <p:cNvSpPr txBox="1"/>
          <p:nvPr/>
        </p:nvSpPr>
        <p:spPr>
          <a:xfrm>
            <a:off x="7020272" y="6581001"/>
            <a:ext cx="2376264" cy="276999"/>
          </a:xfrm>
          <a:prstGeom prst="rect">
            <a:avLst/>
          </a:prstGeom>
          <a:noFill/>
        </p:spPr>
        <p:txBody>
          <a:bodyPr wrap="square" rtlCol="0">
            <a:spAutoFit/>
          </a:bodyPr>
          <a:lstStyle/>
          <a:p>
            <a:r>
              <a:rPr lang="en-US" sz="1200" dirty="0" smtClean="0"/>
              <a:t>Courtesy of Thales ED and CERN</a:t>
            </a:r>
            <a:endParaRPr lang="en-US" sz="1200" dirty="0"/>
          </a:p>
        </p:txBody>
      </p:sp>
    </p:spTree>
    <p:extLst>
      <p:ext uri="{BB962C8B-B14F-4D97-AF65-F5344CB8AC3E}">
        <p14:creationId xmlns:p14="http://schemas.microsoft.com/office/powerpoint/2010/main" val="19311692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 of energy efficiency at ESS</a:t>
            </a:r>
            <a:endParaRPr lang="en-US" dirty="0"/>
          </a:p>
        </p:txBody>
      </p:sp>
      <p:sp>
        <p:nvSpPr>
          <p:cNvPr id="4" name="Date Placeholder 3"/>
          <p:cNvSpPr>
            <a:spLocks noGrp="1"/>
          </p:cNvSpPr>
          <p:nvPr>
            <p:ph type="dt" sz="half" idx="10"/>
          </p:nvPr>
        </p:nvSpPr>
        <p:spPr>
          <a:xfrm>
            <a:off x="457200" y="6304235"/>
            <a:ext cx="2133600" cy="365125"/>
          </a:xfrm>
        </p:spPr>
        <p:txBody>
          <a:bodyPr/>
          <a:lstStyle/>
          <a:p>
            <a:r>
              <a:rPr lang="en-US" smtClean="0"/>
              <a:t>11 DEC 2014</a:t>
            </a:r>
            <a:endParaRPr lang="sv-SE"/>
          </a:p>
        </p:txBody>
      </p:sp>
      <p:sp>
        <p:nvSpPr>
          <p:cNvPr id="5" name="Footer Placeholder 4"/>
          <p:cNvSpPr>
            <a:spLocks noGrp="1"/>
          </p:cNvSpPr>
          <p:nvPr>
            <p:ph type="ftr" sz="quarter" idx="11"/>
          </p:nvPr>
        </p:nvSpPr>
        <p:spPr>
          <a:xfrm>
            <a:off x="3124200" y="6304235"/>
            <a:ext cx="2895600" cy="365125"/>
          </a:xfrm>
        </p:spPr>
        <p:txBody>
          <a:bodyPr/>
          <a:lstStyle/>
          <a:p>
            <a:r>
              <a:rPr lang="sv-SE" smtClean="0"/>
              <a:t>AD and ICS Retreat mtg 2014</a:t>
            </a:r>
            <a:endParaRPr lang="sv-SE"/>
          </a:p>
        </p:txBody>
      </p:sp>
      <p:sp>
        <p:nvSpPr>
          <p:cNvPr id="6" name="Slide Number Placeholder 5"/>
          <p:cNvSpPr>
            <a:spLocks noGrp="1"/>
          </p:cNvSpPr>
          <p:nvPr>
            <p:ph type="sldNum" sz="quarter" idx="12"/>
          </p:nvPr>
        </p:nvSpPr>
        <p:spPr>
          <a:xfrm>
            <a:off x="6553200" y="6304235"/>
            <a:ext cx="2133600" cy="365125"/>
          </a:xfrm>
        </p:spPr>
        <p:txBody>
          <a:bodyPr/>
          <a:lstStyle/>
          <a:p>
            <a:fld id="{551115BC-487E-4422-894C-CB7CD3E79223}" type="slidenum">
              <a:rPr lang="sv-SE" smtClean="0"/>
              <a:t>9</a:t>
            </a:fld>
            <a:endParaRPr lang="sv-SE" dirty="0"/>
          </a:p>
        </p:txBody>
      </p:sp>
      <p:sp>
        <p:nvSpPr>
          <p:cNvPr id="7" name="TextBox 6"/>
          <p:cNvSpPr txBox="1"/>
          <p:nvPr/>
        </p:nvSpPr>
        <p:spPr>
          <a:xfrm>
            <a:off x="539552" y="2060848"/>
            <a:ext cx="4032448" cy="1456809"/>
          </a:xfrm>
          <a:prstGeom prst="rect">
            <a:avLst/>
          </a:prstGeom>
          <a:noFill/>
        </p:spPr>
        <p:txBody>
          <a:bodyPr wrap="square" rtlCol="0">
            <a:spAutoFit/>
          </a:bodyPr>
          <a:lstStyle/>
          <a:p>
            <a:pPr>
              <a:lnSpc>
                <a:spcPct val="80000"/>
              </a:lnSpc>
              <a:spcBef>
                <a:spcPct val="20000"/>
              </a:spcBef>
            </a:pPr>
            <a:r>
              <a:rPr lang="en-US" sz="2000" dirty="0">
                <a:solidFill>
                  <a:schemeClr val="bg1">
                    <a:lumMod val="50000"/>
                  </a:schemeClr>
                </a:solidFill>
              </a:rPr>
              <a:t>ESS will be a “</a:t>
            </a:r>
            <a:r>
              <a:rPr lang="en-US" sz="2000" dirty="0">
                <a:solidFill>
                  <a:srgbClr val="3BDA16"/>
                </a:solidFill>
              </a:rPr>
              <a:t>green</a:t>
            </a:r>
            <a:r>
              <a:rPr lang="en-US" sz="2000" dirty="0">
                <a:solidFill>
                  <a:schemeClr val="bg1">
                    <a:lumMod val="50000"/>
                  </a:schemeClr>
                </a:solidFill>
              </a:rPr>
              <a:t>” facility: this means that it must guarantee at the same time:</a:t>
            </a:r>
          </a:p>
          <a:p>
            <a:pPr marL="342900" indent="-342900">
              <a:lnSpc>
                <a:spcPct val="80000"/>
              </a:lnSpc>
              <a:spcBef>
                <a:spcPct val="20000"/>
              </a:spcBef>
              <a:buFont typeface="Arial" panose="020B0604020202020204" pitchFamily="34" charset="0"/>
              <a:buChar char="•"/>
            </a:pPr>
            <a:r>
              <a:rPr lang="en-US" sz="2000" dirty="0">
                <a:solidFill>
                  <a:schemeClr val="bg1">
                    <a:lumMod val="50000"/>
                  </a:schemeClr>
                </a:solidFill>
              </a:rPr>
              <a:t>Machine reliability</a:t>
            </a:r>
          </a:p>
          <a:p>
            <a:pPr marL="342900" indent="-342900">
              <a:lnSpc>
                <a:spcPct val="80000"/>
              </a:lnSpc>
              <a:spcBef>
                <a:spcPct val="20000"/>
              </a:spcBef>
              <a:buFont typeface="Arial" panose="020B0604020202020204" pitchFamily="34" charset="0"/>
              <a:buChar char="•"/>
            </a:pPr>
            <a:r>
              <a:rPr lang="en-US" sz="2000" dirty="0">
                <a:solidFill>
                  <a:schemeClr val="bg1">
                    <a:lumMod val="50000"/>
                  </a:schemeClr>
                </a:solidFill>
              </a:rPr>
              <a:t>Energy efficiency</a:t>
            </a:r>
          </a:p>
        </p:txBody>
      </p:sp>
      <p:sp>
        <p:nvSpPr>
          <p:cNvPr id="10" name="TextBox 9"/>
          <p:cNvSpPr txBox="1"/>
          <p:nvPr/>
        </p:nvSpPr>
        <p:spPr>
          <a:xfrm>
            <a:off x="251520" y="4365104"/>
            <a:ext cx="4824536" cy="1754327"/>
          </a:xfrm>
          <a:prstGeom prst="rect">
            <a:avLst/>
          </a:prstGeom>
          <a:noFill/>
        </p:spPr>
        <p:txBody>
          <a:bodyPr wrap="square" rtlCol="0">
            <a:spAutoFit/>
          </a:bodyPr>
          <a:lstStyle/>
          <a:p>
            <a:pPr marL="285750" indent="-285750">
              <a:buFont typeface="Arial"/>
              <a:buChar char="•"/>
            </a:pPr>
            <a:r>
              <a:rPr lang="en-US" dirty="0" smtClean="0"/>
              <a:t>Choice of the best power source for each section of the </a:t>
            </a:r>
            <a:r>
              <a:rPr lang="en-US" dirty="0" err="1" smtClean="0"/>
              <a:t>linac</a:t>
            </a:r>
            <a:endParaRPr lang="en-US" dirty="0" smtClean="0"/>
          </a:p>
          <a:p>
            <a:pPr marL="285750" indent="-285750">
              <a:buFont typeface="Arial"/>
              <a:buChar char="•"/>
            </a:pPr>
            <a:endParaRPr lang="en-US" dirty="0" smtClean="0"/>
          </a:p>
          <a:p>
            <a:pPr marL="285750" indent="-285750">
              <a:buFont typeface="Arial"/>
              <a:buChar char="•"/>
            </a:pPr>
            <a:r>
              <a:rPr lang="en-US" dirty="0" smtClean="0"/>
              <a:t>Improvement of klystron efficiency</a:t>
            </a:r>
          </a:p>
          <a:p>
            <a:endParaRPr lang="en-US" dirty="0" smtClean="0"/>
          </a:p>
          <a:p>
            <a:pPr marL="285750" indent="-285750">
              <a:buFont typeface="Arial"/>
              <a:buChar char="•"/>
            </a:pPr>
            <a:r>
              <a:rPr lang="en-US" dirty="0" smtClean="0"/>
              <a:t>Energy recovery </a:t>
            </a:r>
            <a:endParaRPr lang="en-US" dirty="0"/>
          </a:p>
        </p:txBody>
      </p:sp>
      <p:pic>
        <p:nvPicPr>
          <p:cNvPr id="3" name="Picture 2"/>
          <p:cNvPicPr>
            <a:picLocks noChangeAspect="1"/>
          </p:cNvPicPr>
          <p:nvPr/>
        </p:nvPicPr>
        <p:blipFill rotWithShape="1">
          <a:blip r:embed="rId2"/>
          <a:srcRect l="40357" t="25193" r="36312" b="51930"/>
          <a:stretch/>
        </p:blipFill>
        <p:spPr>
          <a:xfrm>
            <a:off x="5148064" y="1556792"/>
            <a:ext cx="3456384" cy="2530965"/>
          </a:xfrm>
          <a:prstGeom prst="rect">
            <a:avLst/>
          </a:prstGeom>
        </p:spPr>
      </p:pic>
      <p:sp>
        <p:nvSpPr>
          <p:cNvPr id="8" name="Right Arrow 7"/>
          <p:cNvSpPr/>
          <p:nvPr/>
        </p:nvSpPr>
        <p:spPr>
          <a:xfrm>
            <a:off x="4860032" y="436510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40152" y="4221088"/>
            <a:ext cx="2736304" cy="738664"/>
          </a:xfrm>
          <a:prstGeom prst="rect">
            <a:avLst/>
          </a:prstGeom>
          <a:noFill/>
        </p:spPr>
        <p:txBody>
          <a:bodyPr wrap="square" rtlCol="0">
            <a:spAutoFit/>
          </a:bodyPr>
          <a:lstStyle/>
          <a:p>
            <a:r>
              <a:rPr lang="en-US" sz="1400" dirty="0" smtClean="0"/>
              <a:t>Development of </a:t>
            </a:r>
            <a:r>
              <a:rPr lang="en-US" sz="1400" dirty="0" err="1" smtClean="0"/>
              <a:t>multibeam</a:t>
            </a:r>
            <a:r>
              <a:rPr lang="en-US" sz="1400" dirty="0" smtClean="0"/>
              <a:t> IOTs (more efficient than klystrons at the ESS specifications)</a:t>
            </a:r>
            <a:endParaRPr lang="en-US" sz="1400" dirty="0"/>
          </a:p>
        </p:txBody>
      </p:sp>
      <p:sp>
        <p:nvSpPr>
          <p:cNvPr id="12" name="Right Arrow 11"/>
          <p:cNvSpPr/>
          <p:nvPr/>
        </p:nvSpPr>
        <p:spPr>
          <a:xfrm>
            <a:off x="4067944" y="515719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220072" y="5157192"/>
            <a:ext cx="3672408" cy="523220"/>
          </a:xfrm>
          <a:prstGeom prst="rect">
            <a:avLst/>
          </a:prstGeom>
          <a:noFill/>
        </p:spPr>
        <p:txBody>
          <a:bodyPr wrap="square" rtlCol="0">
            <a:spAutoFit/>
          </a:bodyPr>
          <a:lstStyle/>
          <a:p>
            <a:r>
              <a:rPr lang="en-US" sz="1400" dirty="0" smtClean="0"/>
              <a:t>Joined high efficiency klystron activity of labs and industry</a:t>
            </a:r>
            <a:endParaRPr lang="en-US" sz="1400" dirty="0"/>
          </a:p>
        </p:txBody>
      </p:sp>
      <p:sp>
        <p:nvSpPr>
          <p:cNvPr id="14" name="Right Arrow 13"/>
          <p:cNvSpPr/>
          <p:nvPr/>
        </p:nvSpPr>
        <p:spPr>
          <a:xfrm>
            <a:off x="2339752" y="573325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563888" y="5805264"/>
            <a:ext cx="5040560" cy="307777"/>
          </a:xfrm>
          <a:prstGeom prst="rect">
            <a:avLst/>
          </a:prstGeom>
          <a:noFill/>
        </p:spPr>
        <p:txBody>
          <a:bodyPr wrap="square" rtlCol="0">
            <a:spAutoFit/>
          </a:bodyPr>
          <a:lstStyle/>
          <a:p>
            <a:r>
              <a:rPr lang="en-US" sz="1400" dirty="0" smtClean="0"/>
              <a:t>Use of the energy waste to produce… HOT WATER</a:t>
            </a:r>
            <a:endParaRPr lang="en-US" sz="1400" dirty="0"/>
          </a:p>
        </p:txBody>
      </p:sp>
    </p:spTree>
    <p:extLst>
      <p:ext uri="{BB962C8B-B14F-4D97-AF65-F5344CB8AC3E}">
        <p14:creationId xmlns:p14="http://schemas.microsoft.com/office/powerpoint/2010/main" val="19662185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 Core Powerpoint template.potx</Template>
  <TotalTime>3603</TotalTime>
  <Words>1960</Words>
  <Application>Microsoft Macintosh PowerPoint</Application>
  <PresentationFormat>On-screen Show (4:3)</PresentationFormat>
  <Paragraphs>234</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ESS Core Powerpoint template</vt:lpstr>
      <vt:lpstr>Klystrons for ESS</vt:lpstr>
      <vt:lpstr>Principles of klystron operation</vt:lpstr>
      <vt:lpstr>Klystron: a bit of history</vt:lpstr>
      <vt:lpstr>How does it look like?</vt:lpstr>
      <vt:lpstr>ESS accelerator power profile</vt:lpstr>
      <vt:lpstr>RFQ and DTL</vt:lpstr>
      <vt:lpstr>704 MHz klystrons for Medium (and High?) Beta</vt:lpstr>
      <vt:lpstr>Some result from the TH2182 klystron testing at CERN</vt:lpstr>
      <vt:lpstr>Improvement of energy efficiency at ESS</vt:lpstr>
      <vt:lpstr>Klystron efficient operation at ESS</vt:lpstr>
      <vt:lpstr>Klystron operation at reduced beam power </vt:lpstr>
      <vt:lpstr>Heat recovery from klystrons</vt:lpstr>
      <vt:lpstr>PowerPoint Presentation</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Chiara Marrelli</cp:lastModifiedBy>
  <cp:revision>294</cp:revision>
  <dcterms:created xsi:type="dcterms:W3CDTF">2013-10-29T16:05:10Z</dcterms:created>
  <dcterms:modified xsi:type="dcterms:W3CDTF">2014-12-10T16:00:43Z</dcterms:modified>
</cp:coreProperties>
</file>