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57" r:id="rId4"/>
    <p:sldId id="258" r:id="rId5"/>
    <p:sldId id="276" r:id="rId6"/>
    <p:sldId id="279" r:id="rId7"/>
    <p:sldId id="278" r:id="rId8"/>
    <p:sldId id="267" r:id="rId9"/>
    <p:sldId id="268" r:id="rId10"/>
    <p:sldId id="269" r:id="rId11"/>
    <p:sldId id="270" r:id="rId12"/>
    <p:sldId id="280" r:id="rId13"/>
    <p:sldId id="273" r:id="rId14"/>
    <p:sldId id="265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78" autoAdjust="0"/>
  </p:normalViewPr>
  <p:slideViewPr>
    <p:cSldViewPr>
      <p:cViewPr varScale="1">
        <p:scale>
          <a:sx n="197" d="100"/>
          <a:sy n="197" d="100"/>
        </p:scale>
        <p:origin x="-28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B3CAE-4048-4E4E-A09E-9A5C35569D33}" type="datetimeFigureOut">
              <a:rPr lang="en-US" smtClean="0"/>
              <a:t>08/12/14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15578-5CC2-FD44-9CC5-F3A16B4F3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51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08/12/14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 and ICS Retreat mtg 2014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 and ICS Retreat mtg 2014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 and ICS Retreat mtg 2014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 and ICS Retreat mtg 2014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AD and ICS Retreat mtg 2014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Pulsed Magnet Power Supply Feasibility Study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Göran Göransson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AD and ICS Retreat mtg 2014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11 December 2014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0304" y="6467707"/>
            <a:ext cx="4663393" cy="253768"/>
          </a:xfrm>
        </p:spPr>
        <p:txBody>
          <a:bodyPr/>
          <a:lstStyle/>
          <a:p>
            <a:r>
              <a:rPr lang="sv-SE" dirty="0"/>
              <a:t>AD and ICS Retreat mtg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023-AA4E-2B45-B51C-4CCBD6A47FA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8671" y="188914"/>
            <a:ext cx="8639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70C0"/>
                </a:solidFill>
              </a:rPr>
              <a:t>Pulsed power supplies – Bill Of Materials</a:t>
            </a:r>
            <a:endParaRPr lang="en-US" sz="2400" i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29" y="2099614"/>
            <a:ext cx="5637748" cy="27586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4" y="659075"/>
            <a:ext cx="1595755" cy="161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65" y="716294"/>
            <a:ext cx="624653" cy="13662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5993672" y="1145293"/>
            <a:ext cx="1658891" cy="838120"/>
            <a:chOff x="5563353" y="982135"/>
            <a:chExt cx="1658891" cy="838120"/>
          </a:xfrm>
        </p:grpSpPr>
        <p:pic>
          <p:nvPicPr>
            <p:cNvPr id="11" name="Picture 1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56" y="982135"/>
              <a:ext cx="852788" cy="838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353" y="982135"/>
              <a:ext cx="852788" cy="8381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69" y="5586637"/>
            <a:ext cx="988211" cy="66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73" y="5156067"/>
            <a:ext cx="947204" cy="49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59" y="5739008"/>
            <a:ext cx="848297" cy="74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72" y="933136"/>
            <a:ext cx="1093861" cy="114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2" y="5151392"/>
            <a:ext cx="988211" cy="58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22" y="5736791"/>
            <a:ext cx="988211" cy="585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1797674" y="5111057"/>
            <a:ext cx="1887502" cy="1463991"/>
            <a:chOff x="1144515" y="5195729"/>
            <a:chExt cx="1887502" cy="146399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r="17484"/>
            <a:stretch/>
          </p:blipFill>
          <p:spPr bwMode="auto">
            <a:xfrm>
              <a:off x="2316713" y="5195729"/>
              <a:ext cx="715304" cy="131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r="17484"/>
            <a:stretch/>
          </p:blipFill>
          <p:spPr bwMode="auto">
            <a:xfrm>
              <a:off x="1736718" y="5269140"/>
              <a:ext cx="715304" cy="131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r="17484"/>
            <a:stretch/>
          </p:blipFill>
          <p:spPr bwMode="auto">
            <a:xfrm>
              <a:off x="1144515" y="5348129"/>
              <a:ext cx="715304" cy="131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3" y="5266929"/>
            <a:ext cx="1169035" cy="119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8"/>
          <a:stretch/>
        </p:blipFill>
        <p:spPr bwMode="auto">
          <a:xfrm>
            <a:off x="2895516" y="2408226"/>
            <a:ext cx="628114" cy="4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98" y="2398093"/>
            <a:ext cx="495628" cy="50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71" y="3774335"/>
            <a:ext cx="839830" cy="103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92" y="5466262"/>
            <a:ext cx="689490" cy="75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2"/>
          <a:stretch/>
        </p:blipFill>
        <p:spPr bwMode="auto">
          <a:xfrm>
            <a:off x="7736973" y="3476105"/>
            <a:ext cx="785083" cy="126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89" y="2467698"/>
            <a:ext cx="629631" cy="601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traight Arrow Connector 29"/>
          <p:cNvCxnSpPr/>
          <p:nvPr/>
        </p:nvCxnSpPr>
        <p:spPr>
          <a:xfrm>
            <a:off x="1445154" y="2095238"/>
            <a:ext cx="602312" cy="889052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35498" y="1976178"/>
            <a:ext cx="360040" cy="864096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240046" y="1930973"/>
            <a:ext cx="180020" cy="719009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240046" y="1976178"/>
            <a:ext cx="152400" cy="1499927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140914" y="1821042"/>
            <a:ext cx="185862" cy="905308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220034" y="1821042"/>
            <a:ext cx="106742" cy="165788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566199" y="3265281"/>
            <a:ext cx="1170774" cy="728528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90898" y="3358303"/>
            <a:ext cx="1734572" cy="2171938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62106" y="3474652"/>
            <a:ext cx="1137669" cy="1681415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02" y="5863194"/>
            <a:ext cx="848297" cy="740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traight Arrow Connector 39"/>
          <p:cNvCxnSpPr/>
          <p:nvPr/>
        </p:nvCxnSpPr>
        <p:spPr>
          <a:xfrm>
            <a:off x="5275784" y="3755073"/>
            <a:ext cx="717888" cy="2161628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572096" y="3755073"/>
            <a:ext cx="994103" cy="2161628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480934" y="2007216"/>
            <a:ext cx="491372" cy="1061512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216106" y="2984290"/>
            <a:ext cx="113244" cy="280991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0"/>
          </p:cNvCxnSpPr>
          <p:nvPr/>
        </p:nvCxnSpPr>
        <p:spPr>
          <a:xfrm>
            <a:off x="4792792" y="3222035"/>
            <a:ext cx="608845" cy="2244227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07387" y="3436539"/>
            <a:ext cx="443925" cy="1750719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216106" y="3755073"/>
            <a:ext cx="494190" cy="208798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327524" y="3661285"/>
            <a:ext cx="851548" cy="1602172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207986" y="3382460"/>
            <a:ext cx="2748743" cy="2061631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327524" y="2768266"/>
            <a:ext cx="160102" cy="425007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685176" y="2797028"/>
            <a:ext cx="70017" cy="639511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557168" y="3463609"/>
            <a:ext cx="1412705" cy="646226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1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0304" y="6467707"/>
            <a:ext cx="4663393" cy="253768"/>
          </a:xfrm>
        </p:spPr>
        <p:txBody>
          <a:bodyPr/>
          <a:lstStyle/>
          <a:p>
            <a:r>
              <a:rPr lang="sv-SE" dirty="0"/>
              <a:t>AD and ICS Retreat mtg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023-AA4E-2B45-B51C-4CCBD6A47FA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8671" y="188914"/>
            <a:ext cx="8639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70C0"/>
                </a:solidFill>
              </a:rPr>
              <a:t>Pulsed power supplies – preliminary volume assessment</a:t>
            </a:r>
            <a:endParaRPr lang="en-US" sz="2400" i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5486400" cy="42519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654800" y="2607733"/>
            <a:ext cx="23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19” rack; (483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4U height; (178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600 mm depth;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69288" y="3867347"/>
            <a:ext cx="1846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9976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estimate pulsed power supply / magnet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323528" y="1700808"/>
            <a:ext cx="7560840" cy="4678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Total cost estimate (series of 100 units</a:t>
            </a:r>
            <a:r>
              <a:rPr lang="en-US" b="1" u="sng" dirty="0" smtClean="0"/>
              <a:t>):</a:t>
            </a:r>
            <a:endParaRPr lang="en-US" b="1" u="sng" dirty="0" smtClean="0"/>
          </a:p>
          <a:p>
            <a:pPr marL="107950" indent="-107950">
              <a:buFont typeface="Wingdings" panose="05000000000000000000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omponents:			3000 Euro;</a:t>
            </a:r>
          </a:p>
          <a:p>
            <a:pPr marL="107950" indent="-107950">
              <a:buFont typeface="Wingdings" panose="05000000000000000000" pitchFamily="2" charset="2"/>
              <a:buChar char="§"/>
            </a:pPr>
            <a:r>
              <a:rPr lang="en-US" dirty="0" smtClean="0"/>
              <a:t>Assembling :			300 Euro;</a:t>
            </a:r>
          </a:p>
          <a:p>
            <a:pPr marL="107950" indent="-107950">
              <a:buFont typeface="Wingdings" panose="05000000000000000000" pitchFamily="2" charset="2"/>
              <a:buChar char="§"/>
            </a:pPr>
            <a:r>
              <a:rPr lang="en-US" dirty="0" smtClean="0"/>
              <a:t>Testing:				150 Euro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pPr marL="107950" indent="-107950">
              <a:buFont typeface="Wingdings" panose="05000000000000000000" pitchFamily="2" charset="2"/>
              <a:buChar char="§"/>
            </a:pPr>
            <a:r>
              <a:rPr lang="en-US" u="sng" dirty="0" smtClean="0"/>
              <a:t>Total production cost</a:t>
            </a:r>
            <a:r>
              <a:rPr lang="en-US" dirty="0" smtClean="0"/>
              <a:t>: 	</a:t>
            </a:r>
            <a:r>
              <a:rPr lang="en-US" dirty="0" smtClean="0"/>
              <a:t>	3450 </a:t>
            </a:r>
            <a:r>
              <a:rPr lang="en-US" dirty="0" smtClean="0"/>
              <a:t>Euro;</a:t>
            </a:r>
          </a:p>
          <a:p>
            <a:pPr marL="107950" indent="-1079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07950" indent="-107950">
              <a:buFont typeface="Wingdings" panose="05000000000000000000" pitchFamily="2" charset="2"/>
              <a:buChar char="§"/>
            </a:pPr>
            <a:r>
              <a:rPr lang="en-US" dirty="0" smtClean="0"/>
              <a:t>Overheads (</a:t>
            </a:r>
            <a:r>
              <a:rPr lang="en-US" sz="1400" dirty="0" smtClean="0"/>
              <a:t>40% of total production cost</a:t>
            </a:r>
            <a:r>
              <a:rPr lang="en-US" dirty="0" smtClean="0"/>
              <a:t>): </a:t>
            </a:r>
            <a:r>
              <a:rPr lang="en-US" dirty="0" smtClean="0"/>
              <a:t>1350 </a:t>
            </a:r>
            <a:r>
              <a:rPr lang="en-US" dirty="0" smtClean="0"/>
              <a:t>Euro;</a:t>
            </a:r>
          </a:p>
          <a:p>
            <a:pPr marL="107950" indent="-107950">
              <a:buFont typeface="Wingdings" panose="05000000000000000000" pitchFamily="2" charset="2"/>
              <a:buChar char="§"/>
            </a:pPr>
            <a:r>
              <a:rPr lang="en-US" dirty="0" smtClean="0"/>
              <a:t>Profit (</a:t>
            </a:r>
            <a:r>
              <a:rPr lang="en-US" sz="1400" dirty="0" smtClean="0"/>
              <a:t>50% of total production cost + overheads</a:t>
            </a:r>
            <a:r>
              <a:rPr lang="en-US" dirty="0" smtClean="0"/>
              <a:t>):2400 Euro;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Total</a:t>
            </a:r>
            <a:r>
              <a:rPr lang="en-US" b="1" dirty="0" smtClean="0">
                <a:solidFill>
                  <a:srgbClr val="FF0000"/>
                </a:solidFill>
              </a:rPr>
              <a:t>: ~ 7200 Euro / </a:t>
            </a:r>
            <a:r>
              <a:rPr lang="en-US" b="1" dirty="0" smtClean="0">
                <a:solidFill>
                  <a:srgbClr val="FF0000"/>
                </a:solidFill>
              </a:rPr>
              <a:t>unit </a:t>
            </a:r>
            <a:r>
              <a:rPr lang="en-US" sz="1400" dirty="0" smtClean="0"/>
              <a:t>not including non recurring engineering costs</a:t>
            </a:r>
          </a:p>
          <a:p>
            <a:endParaRPr lang="en-US" dirty="0"/>
          </a:p>
          <a:p>
            <a:r>
              <a:rPr lang="en-US" sz="1600" b="1" dirty="0" smtClean="0">
                <a:solidFill>
                  <a:srgbClr val="FF0000"/>
                </a:solidFill>
              </a:rPr>
              <a:t>Estimated </a:t>
            </a:r>
            <a:r>
              <a:rPr lang="en-US" sz="1600" b="1" dirty="0" smtClean="0">
                <a:solidFill>
                  <a:srgbClr val="FF0000"/>
                </a:solidFill>
              </a:rPr>
              <a:t>cost of a DC power supply: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~ </a:t>
            </a:r>
            <a:r>
              <a:rPr lang="en-US" sz="1600" b="1" dirty="0" smtClean="0">
                <a:solidFill>
                  <a:srgbClr val="FF0000"/>
                </a:solidFill>
              </a:rPr>
              <a:t>1 Euro / watt x 6000 watt = ~ 6000 </a:t>
            </a:r>
            <a:r>
              <a:rPr lang="en-US" sz="1600" b="1" dirty="0" smtClean="0">
                <a:solidFill>
                  <a:srgbClr val="FF0000"/>
                </a:solidFill>
              </a:rPr>
              <a:t>Euro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Pulsed magnets are cheaper because of smaller dimensions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and no cooling connections required.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3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0304" y="6467707"/>
            <a:ext cx="4663393" cy="253768"/>
          </a:xfrm>
        </p:spPr>
        <p:txBody>
          <a:bodyPr/>
          <a:lstStyle/>
          <a:p>
            <a:r>
              <a:rPr lang="sv-SE" dirty="0"/>
              <a:t>AD and ICS Retreat mtg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023-AA4E-2B45-B51C-4CCBD6A47F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8671" y="188914"/>
            <a:ext cx="8639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70C0"/>
                </a:solidFill>
              </a:rPr>
              <a:t>CONCLUSIONS</a:t>
            </a:r>
            <a:endParaRPr lang="en-US" sz="2400" i="1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772816"/>
            <a:ext cx="8616829" cy="478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Lucida Grande"/>
                <a:cs typeface="Times New Roman"/>
              </a:rPr>
              <a:t>The feasibility of pulsed quadrupole magnets and associated power supplies has been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Lucida Grande"/>
                <a:cs typeface="Times New Roman"/>
              </a:rPr>
              <a:t>evaluated and the following conclusions could be made:</a:t>
            </a: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000000"/>
              </a:solidFill>
              <a:latin typeface="Times New Roman"/>
              <a:ea typeface="Lucida Grande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Lucida Grande"/>
                <a:cs typeface="Times New Roman"/>
              </a:rPr>
              <a:t>Water cooling can be avoided on all quadrupole magnets and power supplies (except Rastering quads);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Lucida Grande"/>
                <a:cs typeface="Times New Roman"/>
              </a:rPr>
              <a:t>No costs associated to water cooling distribution in the tunnel (materials + installation). Only dogleg dipoles and Rastering quads need to remain DC and water cooled;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Lucida Grande"/>
                <a:cs typeface="Times New Roman"/>
              </a:rPr>
              <a:t>Reduction of electrical power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Lucida Grande"/>
                <a:cs typeface="Times New Roman"/>
              </a:rPr>
              <a:t>consumption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Lucida Grande"/>
                <a:cs typeface="Times New Roman"/>
              </a:rPr>
              <a:t>by about 300kW which decreases the running costs;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Lucida Grande"/>
                <a:cs typeface="Times New Roman"/>
              </a:rPr>
              <a:t>Reliability improvement of the accelerator due to inexistence of water leaks (both on magnets and power supplies); </a:t>
            </a:r>
            <a:endParaRPr lang="en-US" dirty="0" smtClean="0">
              <a:solidFill>
                <a:srgbClr val="000000"/>
              </a:solidFill>
              <a:latin typeface="Times New Roman"/>
              <a:ea typeface="Lucida Grande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Lucida Grande"/>
                <a:cs typeface="Times New Roman"/>
              </a:rPr>
              <a:t>Total cost of magnet, cable and power supply is more or less identical when comparing DC with pulsed operation;</a:t>
            </a:r>
            <a:endParaRPr lang="en-US" dirty="0" smtClean="0">
              <a:solidFill>
                <a:srgbClr val="000000"/>
              </a:solidFill>
              <a:latin typeface="Times New Roman"/>
              <a:ea typeface="Lucida Grande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dirty="0" smtClean="0">
                <a:latin typeface="Times New Roman"/>
                <a:ea typeface="Lucida Grande"/>
                <a:cs typeface="Times New Roman"/>
              </a:rPr>
              <a:t>Presented at the technical board meeting in November 2014. Decision to be taken in February 2015;</a:t>
            </a:r>
            <a:endParaRPr lang="en-US" dirty="0" smtClean="0">
              <a:latin typeface="Times New Roman"/>
              <a:ea typeface="Lucida Grande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046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you!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 and ICS Retreat mtg 2014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pic>
        <p:nvPicPr>
          <p:cNvPr id="7" name="Picture 6" descr="hl_aerial_overview_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847" y="2348880"/>
            <a:ext cx="5220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3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magnet?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5194920" cy="2985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magnet</a:t>
            </a:r>
            <a:r>
              <a:rPr lang="en-US" sz="2000" dirty="0"/>
              <a:t> (from Greek μαγνήτις λίθος </a:t>
            </a:r>
            <a:r>
              <a:rPr lang="en-US" sz="2000" i="1" dirty="0" smtClean="0"/>
              <a:t>magnḗtis</a:t>
            </a:r>
            <a:r>
              <a:rPr lang="en-US" sz="2000" i="1" dirty="0"/>
              <a:t> </a:t>
            </a:r>
            <a:r>
              <a:rPr lang="en-US" sz="2000" i="1" dirty="0" smtClean="0"/>
              <a:t>líthos</a:t>
            </a:r>
            <a:r>
              <a:rPr lang="en-US" sz="2000" dirty="0"/>
              <a:t>, "Magnesian stone") is a material or object that produces a magnetic field. This magnetic field is invisible but is responsible for the most notable property of a magnet: a force that pulls on other </a:t>
            </a:r>
            <a:r>
              <a:rPr lang="en-US" sz="2000" dirty="0" smtClean="0"/>
              <a:t>ferromagnetic </a:t>
            </a:r>
            <a:r>
              <a:rPr lang="en-US" sz="2000" dirty="0"/>
              <a:t>materials, such as </a:t>
            </a:r>
            <a:r>
              <a:rPr lang="en-US" sz="2000" dirty="0" smtClean="0"/>
              <a:t>iron, </a:t>
            </a:r>
            <a:r>
              <a:rPr lang="en-US" sz="2000" dirty="0"/>
              <a:t>and attracts or repels other magnets.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 and ICS Retreat mtg 2014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149080"/>
            <a:ext cx="5220072" cy="209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9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Baseline for </a:t>
            </a:r>
            <a:r>
              <a:rPr lang="en-US" dirty="0" smtClean="0"/>
              <a:t>Linac Warm Units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 and ICS Retreat mtg 2014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Water-cooled DC quadrupoles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Cold Linac LWU_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852936"/>
            <a:ext cx="3839071" cy="3222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564904"/>
            <a:ext cx="3276600" cy="360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429000"/>
            <a:ext cx="12446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Quadrupole FEM simulation </a:t>
            </a:r>
            <a:r>
              <a:rPr lang="sv-SE" dirty="0" smtClean="0"/>
              <a:t>/ </a:t>
            </a:r>
            <a:r>
              <a:rPr lang="sv-SE" dirty="0" smtClean="0"/>
              <a:t>Focusing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Magnet field cancels out in the middle of the magnet. This gives an effective way of focusing the beam that is sent through the pipe</a:t>
            </a:r>
            <a:r>
              <a:rPr lang="en-GB" sz="2000" dirty="0" smtClean="0"/>
              <a:t>. This can be done in two stages (defocusing quadrupole (QD) and focusing quadrupole (QF).</a:t>
            </a:r>
            <a:endParaRPr lang="en-GB" sz="2000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 and ICS Retreat mtg 2014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068960"/>
            <a:ext cx="3672408" cy="2897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212976"/>
            <a:ext cx="3024336" cy="267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pulsed magnets in Cern (Linac 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3552393" cy="27363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852937"/>
            <a:ext cx="372182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2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023-AA4E-2B45-B51C-4CCBD6A47F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8671" y="902"/>
            <a:ext cx="8639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</a:rPr>
              <a:t>Pulsed power supplies</a:t>
            </a:r>
          </a:p>
          <a:p>
            <a:pPr algn="ctr"/>
            <a:r>
              <a:rPr lang="en-US" sz="2400" i="1" dirty="0" smtClean="0">
                <a:solidFill>
                  <a:srgbClr val="0070C0"/>
                </a:solidFill>
              </a:rPr>
              <a:t>(CERN examples, PS and Linac4 accelerator)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16" name="Picture 2" descr="C:\CarlosMartins\CV\Dossier-Présentation\IMG_0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297251"/>
            <a:ext cx="1898509" cy="25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CarlosMartins\CV\Dossier-Présentation\IMG_04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95" y="1297251"/>
            <a:ext cx="2985711" cy="22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D:\GammaTransitions\Doublets\Photos\Fabrication Doublet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4" r="16199"/>
          <a:stretch>
            <a:fillRect/>
          </a:stretch>
        </p:blipFill>
        <p:spPr bwMode="auto">
          <a:xfrm>
            <a:off x="238126" y="1297251"/>
            <a:ext cx="2108894" cy="249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H="1">
            <a:off x="2823004" y="916457"/>
            <a:ext cx="1" cy="29979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66628" y="916457"/>
            <a:ext cx="1" cy="29979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238125" y="822059"/>
            <a:ext cx="2299976" cy="4420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b="1" i="1" dirty="0">
                <a:solidFill>
                  <a:srgbClr val="FF0000"/>
                </a:solidFill>
              </a:rPr>
              <a:t>PS Gamma 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Transition Quads</a:t>
            </a:r>
            <a:endParaRPr lang="en-GB" altLang="en-US" sz="1200" b="1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GB" altLang="en-US" sz="1200" b="1" i="1" dirty="0" smtClean="0">
                <a:solidFill>
                  <a:srgbClr val="FF0000"/>
                </a:solidFill>
              </a:rPr>
              <a:t>(Pulsed: +/- 500A</a:t>
            </a:r>
            <a:r>
              <a:rPr lang="en-GB" altLang="en-US" sz="1200" b="1" i="1" baseline="-25000" dirty="0" smtClean="0">
                <a:solidFill>
                  <a:srgbClr val="FF0000"/>
                </a:solidFill>
              </a:rPr>
              <a:t>pk</a:t>
            </a:r>
            <a:r>
              <a:rPr lang="en-GB" altLang="en-US" sz="1200" b="1" i="1" dirty="0">
                <a:solidFill>
                  <a:srgbClr val="FF0000"/>
                </a:solidFill>
              </a:rPr>
              <a:t>, +/-6kV</a:t>
            </a:r>
            <a:r>
              <a:rPr lang="en-GB" altLang="en-US" sz="1200" b="1" i="1" baseline="-25000" dirty="0">
                <a:solidFill>
                  <a:srgbClr val="FF0000"/>
                </a:solidFill>
              </a:rPr>
              <a:t>pk</a:t>
            </a:r>
            <a:r>
              <a:rPr lang="en-GB" altLang="en-US" sz="1200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3124200" y="810946"/>
            <a:ext cx="2379292" cy="4420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b="1" i="1" dirty="0">
                <a:solidFill>
                  <a:srgbClr val="FF0000"/>
                </a:solidFill>
              </a:rPr>
              <a:t>PS Pole Face Windings</a:t>
            </a:r>
          </a:p>
          <a:p>
            <a:pPr algn="ctr" eaLnBrk="1" hangingPunct="1"/>
            <a:r>
              <a:rPr lang="en-GB" altLang="en-US" sz="1200" b="1" i="1" dirty="0" smtClean="0">
                <a:solidFill>
                  <a:srgbClr val="FF0000"/>
                </a:solidFill>
              </a:rPr>
              <a:t>(Pulsed: +/-250A</a:t>
            </a:r>
            <a:r>
              <a:rPr lang="en-GB" altLang="en-US" sz="1200" b="1" i="1" baseline="-25000" dirty="0" smtClean="0">
                <a:solidFill>
                  <a:srgbClr val="FF0000"/>
                </a:solidFill>
              </a:rPr>
              <a:t>pk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, </a:t>
            </a:r>
            <a:r>
              <a:rPr lang="en-GB" altLang="en-US" sz="1200" b="1" i="1" dirty="0">
                <a:solidFill>
                  <a:srgbClr val="FF0000"/>
                </a:solidFill>
              </a:rPr>
              <a:t>+/-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1.2kV</a:t>
            </a:r>
            <a:r>
              <a:rPr lang="en-GB" altLang="en-US" sz="1200" b="1" i="1" baseline="-25000" dirty="0" smtClean="0">
                <a:solidFill>
                  <a:srgbClr val="FF0000"/>
                </a:solidFill>
              </a:rPr>
              <a:t>pk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)</a:t>
            </a:r>
            <a:endParaRPr lang="en-GB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6135881" y="825234"/>
            <a:ext cx="2487940" cy="4420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b="1" i="1" dirty="0">
                <a:solidFill>
                  <a:srgbClr val="FF0000"/>
                </a:solidFill>
              </a:rPr>
              <a:t>PS 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B8 Quads</a:t>
            </a:r>
            <a:endParaRPr lang="en-GB" altLang="en-US" sz="1200" b="1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GB" altLang="en-US" sz="1200" b="1" i="1" dirty="0" smtClean="0">
                <a:solidFill>
                  <a:srgbClr val="FF0000"/>
                </a:solidFill>
              </a:rPr>
              <a:t>(Pulsed: +/-1600A</a:t>
            </a:r>
            <a:r>
              <a:rPr lang="en-GB" altLang="en-US" sz="1200" b="1" i="1" baseline="-25000" dirty="0" smtClean="0">
                <a:solidFill>
                  <a:srgbClr val="FF0000"/>
                </a:solidFill>
              </a:rPr>
              <a:t>pk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, </a:t>
            </a:r>
            <a:r>
              <a:rPr lang="en-GB" altLang="en-US" sz="1200" b="1" i="1" dirty="0">
                <a:solidFill>
                  <a:srgbClr val="FF0000"/>
                </a:solidFill>
              </a:rPr>
              <a:t>+/-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600V</a:t>
            </a:r>
            <a:r>
              <a:rPr lang="en-GB" altLang="en-US" sz="1200" b="1" i="1" baseline="-25000" dirty="0" smtClean="0">
                <a:solidFill>
                  <a:srgbClr val="FF0000"/>
                </a:solidFill>
              </a:rPr>
              <a:t>pk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)</a:t>
            </a:r>
            <a:endParaRPr lang="en-GB" altLang="en-US" sz="1200" b="1" i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8125" y="3914397"/>
            <a:ext cx="86345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2098632" y="3966172"/>
            <a:ext cx="5079139" cy="2573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b="1" i="1" dirty="0">
                <a:solidFill>
                  <a:srgbClr val="FF0000"/>
                </a:solidFill>
              </a:rPr>
              <a:t>Linac2, 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Linac3 </a:t>
            </a:r>
            <a:r>
              <a:rPr lang="en-GB" altLang="en-US" sz="1200" b="1" i="1" dirty="0">
                <a:solidFill>
                  <a:srgbClr val="FF0000"/>
                </a:solidFill>
              </a:rPr>
              <a:t>&amp; 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Linac4 Quads (Pulsed</a:t>
            </a:r>
            <a:r>
              <a:rPr lang="en-GB" altLang="en-US" sz="1200" b="1" i="1" dirty="0">
                <a:solidFill>
                  <a:srgbClr val="FF0000"/>
                </a:solidFill>
              </a:rPr>
              <a:t>: 300A</a:t>
            </a:r>
            <a:r>
              <a:rPr lang="en-GB" altLang="en-US" sz="1200" b="1" i="1" baseline="-25000" dirty="0">
                <a:solidFill>
                  <a:srgbClr val="FF0000"/>
                </a:solidFill>
              </a:rPr>
              <a:t>pk</a:t>
            </a:r>
            <a:r>
              <a:rPr lang="en-GB" altLang="en-US" sz="1200" b="1" i="1" dirty="0">
                <a:solidFill>
                  <a:srgbClr val="FF0000"/>
                </a:solidFill>
              </a:rPr>
              <a:t>, 1kV</a:t>
            </a:r>
            <a:r>
              <a:rPr lang="en-GB" altLang="en-US" sz="1200" b="1" i="1" baseline="-25000" dirty="0">
                <a:solidFill>
                  <a:srgbClr val="FF0000"/>
                </a:solidFill>
              </a:rPr>
              <a:t>pk</a:t>
            </a:r>
            <a:r>
              <a:rPr lang="en-GB" altLang="en-US" sz="1200" b="1" i="1" dirty="0">
                <a:solidFill>
                  <a:srgbClr val="FF0000"/>
                </a:solidFill>
              </a:rPr>
              <a:t>, 1ms/5 Hz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)</a:t>
            </a:r>
            <a:endParaRPr lang="en-GB" altLang="en-US" sz="1200" b="1" i="1" dirty="0">
              <a:solidFill>
                <a:srgbClr val="FF0000"/>
              </a:solidFill>
            </a:endParaRPr>
          </a:p>
        </p:txBody>
      </p:sp>
      <p:pic>
        <p:nvPicPr>
          <p:cNvPr id="26" name="Picture 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6944" r="79810" b="6850"/>
          <a:stretch>
            <a:fillRect/>
          </a:stretch>
        </p:blipFill>
        <p:spPr bwMode="auto">
          <a:xfrm>
            <a:off x="2962130" y="4154678"/>
            <a:ext cx="741201" cy="222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0"/>
          <p:cNvGrpSpPr>
            <a:grpSpLocks/>
          </p:cNvGrpSpPr>
          <p:nvPr/>
        </p:nvGrpSpPr>
        <p:grpSpPr bwMode="auto">
          <a:xfrm>
            <a:off x="3857878" y="4299448"/>
            <a:ext cx="1301368" cy="2081880"/>
            <a:chOff x="2875" y="592"/>
            <a:chExt cx="1099" cy="1857"/>
          </a:xfrm>
        </p:grpSpPr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2875" y="592"/>
              <a:ext cx="1099" cy="1594"/>
              <a:chOff x="2827" y="592"/>
              <a:chExt cx="1099" cy="1594"/>
            </a:xfrm>
          </p:grpSpPr>
          <p:pic>
            <p:nvPicPr>
              <p:cNvPr id="31" name="Picture 32" descr="PwrFrontView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0" t="5760" r="17332"/>
              <a:stretch>
                <a:fillRect/>
              </a:stretch>
            </p:blipFill>
            <p:spPr bwMode="auto">
              <a:xfrm>
                <a:off x="2827" y="1329"/>
                <a:ext cx="1099" cy="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33" descr="CtrlFrontView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283" b="9283"/>
              <a:stretch>
                <a:fillRect/>
              </a:stretch>
            </p:blipFill>
            <p:spPr bwMode="auto">
              <a:xfrm>
                <a:off x="2918" y="592"/>
                <a:ext cx="839" cy="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2966" y="2066"/>
              <a:ext cx="90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000" b="1" dirty="0">
                  <a:solidFill>
                    <a:srgbClr val="FF0000"/>
                  </a:solidFill>
                </a:rPr>
                <a:t>Power crate 19”, 6U</a:t>
              </a: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2877" y="967"/>
              <a:ext cx="102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000" b="1" dirty="0" smtClean="0">
                  <a:solidFill>
                    <a:srgbClr val="FF0000"/>
                  </a:solidFill>
                </a:rPr>
                <a:t>Electronics</a:t>
              </a:r>
            </a:p>
            <a:p>
              <a:r>
                <a:rPr lang="en-US" altLang="en-US" sz="1000" b="1" dirty="0" smtClean="0">
                  <a:solidFill>
                    <a:srgbClr val="FF0000"/>
                  </a:solidFill>
                </a:rPr>
                <a:t>crate </a:t>
              </a:r>
              <a:r>
                <a:rPr lang="en-US" altLang="en-US" sz="1000" b="1" dirty="0">
                  <a:solidFill>
                    <a:srgbClr val="FF0000"/>
                  </a:solidFill>
                </a:rPr>
                <a:t>19”, 3U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03492" y="4375353"/>
            <a:ext cx="2029784" cy="2004244"/>
            <a:chOff x="10700383" y="4532923"/>
            <a:chExt cx="1571625" cy="1500187"/>
          </a:xfrm>
        </p:grpSpPr>
        <p:graphicFrame>
          <p:nvGraphicFramePr>
            <p:cNvPr id="34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2113620"/>
                </p:ext>
              </p:extLst>
            </p:nvPr>
          </p:nvGraphicFramePr>
          <p:xfrm>
            <a:off x="10700383" y="4532923"/>
            <a:ext cx="1571625" cy="150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Bitmap Image" r:id="rId9" imgW="6287378" imgH="4761905" progId="PBrush">
                    <p:embed/>
                  </p:oleObj>
                </mc:Choice>
                <mc:Fallback>
                  <p:oleObj name="Bitmap Image" r:id="rId9" imgW="6287378" imgH="4761905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00383" y="4532923"/>
                          <a:ext cx="1571625" cy="150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52"/>
            <p:cNvSpPr txBox="1">
              <a:spLocks noChangeArrowheads="1"/>
            </p:cNvSpPr>
            <p:nvPr/>
          </p:nvSpPr>
          <p:spPr bwMode="auto">
            <a:xfrm>
              <a:off x="11343317" y="4629087"/>
              <a:ext cx="642938" cy="2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dirty="0">
                  <a:solidFill>
                    <a:srgbClr val="FF0000"/>
                  </a:solidFill>
                  <a:latin typeface="Times New Roman" pitchFamily="18" charset="0"/>
                </a:rPr>
                <a:t>voltage</a:t>
              </a:r>
            </a:p>
          </p:txBody>
        </p:sp>
        <p:sp>
          <p:nvSpPr>
            <p:cNvPr id="36" name="Text Box 53"/>
            <p:cNvSpPr txBox="1">
              <a:spLocks noChangeArrowheads="1"/>
            </p:cNvSpPr>
            <p:nvPr/>
          </p:nvSpPr>
          <p:spPr bwMode="auto">
            <a:xfrm>
              <a:off x="11351967" y="5286827"/>
              <a:ext cx="634287" cy="2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dirty="0">
                  <a:solidFill>
                    <a:srgbClr val="FF0000"/>
                  </a:solidFill>
                  <a:latin typeface="Times New Roman" pitchFamily="18" charset="0"/>
                </a:rPr>
                <a:t>current</a:t>
              </a:r>
            </a:p>
          </p:txBody>
        </p:sp>
        <p:sp>
          <p:nvSpPr>
            <p:cNvPr id="37" name="Line 54"/>
            <p:cNvSpPr>
              <a:spLocks noChangeShapeType="1"/>
            </p:cNvSpPr>
            <p:nvPr/>
          </p:nvSpPr>
          <p:spPr bwMode="auto">
            <a:xfrm>
              <a:off x="10890693" y="5816735"/>
              <a:ext cx="491133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Text Box 55"/>
            <p:cNvSpPr txBox="1">
              <a:spLocks noChangeArrowheads="1"/>
            </p:cNvSpPr>
            <p:nvPr/>
          </p:nvSpPr>
          <p:spPr bwMode="auto">
            <a:xfrm>
              <a:off x="10999152" y="5626807"/>
              <a:ext cx="294951" cy="23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Times New Roman" pitchFamily="18" charset="0"/>
                </a:rPr>
                <a:t>1 ms</a:t>
              </a:r>
            </a:p>
          </p:txBody>
        </p:sp>
        <p:sp>
          <p:nvSpPr>
            <p:cNvPr id="39" name="Line 56"/>
            <p:cNvSpPr>
              <a:spLocks noChangeShapeType="1"/>
            </p:cNvSpPr>
            <p:nvPr/>
          </p:nvSpPr>
          <p:spPr bwMode="auto">
            <a:xfrm flipH="1" flipV="1">
              <a:off x="10846696" y="5225315"/>
              <a:ext cx="5116" cy="491648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" name="Text Box 57"/>
            <p:cNvSpPr txBox="1">
              <a:spLocks noChangeArrowheads="1"/>
            </p:cNvSpPr>
            <p:nvPr/>
          </p:nvSpPr>
          <p:spPr bwMode="auto">
            <a:xfrm>
              <a:off x="10859004" y="5302216"/>
              <a:ext cx="341438" cy="23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Times New Roman" pitchFamily="18" charset="0"/>
                </a:rPr>
                <a:t>300A</a:t>
              </a:r>
            </a:p>
          </p:txBody>
        </p:sp>
        <p:sp>
          <p:nvSpPr>
            <p:cNvPr id="41" name="Text Box 58"/>
            <p:cNvSpPr txBox="1">
              <a:spLocks noChangeArrowheads="1"/>
            </p:cNvSpPr>
            <p:nvPr/>
          </p:nvSpPr>
          <p:spPr bwMode="auto">
            <a:xfrm>
              <a:off x="10771817" y="4587842"/>
              <a:ext cx="341438" cy="23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Times New Roman" pitchFamily="18" charset="0"/>
                </a:rPr>
                <a:t>500V</a:t>
              </a:r>
            </a:p>
          </p:txBody>
        </p:sp>
        <p:sp>
          <p:nvSpPr>
            <p:cNvPr id="42" name="Line 56"/>
            <p:cNvSpPr>
              <a:spLocks noChangeShapeType="1"/>
            </p:cNvSpPr>
            <p:nvPr/>
          </p:nvSpPr>
          <p:spPr bwMode="auto">
            <a:xfrm flipV="1">
              <a:off x="10832144" y="4752195"/>
              <a:ext cx="0" cy="199827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520" y="4797152"/>
            <a:ext cx="247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 = Proton Synchrotron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6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Pulsed Quadrupoles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tx1"/>
                </a:solidFill>
              </a:rPr>
              <a:t>The main motivation for pulsing the quadrupoles is </a:t>
            </a:r>
            <a:r>
              <a:rPr lang="en-GB" sz="1800" dirty="0" smtClean="0">
                <a:solidFill>
                  <a:schemeClr val="tx1"/>
                </a:solidFill>
              </a:rPr>
              <a:t>to: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R</a:t>
            </a:r>
            <a:r>
              <a:rPr lang="en-GB" sz="2400" dirty="0" smtClean="0">
                <a:solidFill>
                  <a:srgbClr val="FF0000"/>
                </a:solidFill>
              </a:rPr>
              <a:t>educe </a:t>
            </a:r>
            <a:r>
              <a:rPr lang="en-GB" sz="2400" dirty="0">
                <a:solidFill>
                  <a:srgbClr val="FF0000"/>
                </a:solidFill>
              </a:rPr>
              <a:t>the power dissipation and avoid water-</a:t>
            </a:r>
            <a:r>
              <a:rPr lang="en-GB" sz="2400" dirty="0" smtClean="0">
                <a:solidFill>
                  <a:srgbClr val="FF0000"/>
                </a:solidFill>
              </a:rPr>
              <a:t>cooling</a:t>
            </a:r>
            <a:r>
              <a:rPr lang="en-GB" sz="2400" dirty="0" smtClean="0">
                <a:solidFill>
                  <a:schemeClr val="tx1"/>
                </a:solidFill>
              </a:rPr>
              <a:t/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             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I</a:t>
            </a:r>
            <a:r>
              <a:rPr lang="en-GB" sz="1800" dirty="0" smtClean="0">
                <a:solidFill>
                  <a:schemeClr val="tx1"/>
                </a:solidFill>
              </a:rPr>
              <a:t>mportant </a:t>
            </a:r>
            <a:r>
              <a:rPr lang="en-GB" sz="1800" dirty="0">
                <a:solidFill>
                  <a:schemeClr val="tx1"/>
                </a:solidFill>
              </a:rPr>
              <a:t>cost </a:t>
            </a:r>
            <a:r>
              <a:rPr lang="en-GB" sz="1800" dirty="0" smtClean="0">
                <a:solidFill>
                  <a:schemeClr val="tx1"/>
                </a:solidFill>
              </a:rPr>
              <a:t>savings </a:t>
            </a:r>
            <a:r>
              <a:rPr lang="en-GB" sz="1800" dirty="0">
                <a:solidFill>
                  <a:schemeClr val="tx1"/>
                </a:solidFill>
              </a:rPr>
              <a:t>in infrastructure installation, operation and </a:t>
            </a:r>
            <a:r>
              <a:rPr lang="en-GB" sz="1800" dirty="0" smtClean="0">
                <a:solidFill>
                  <a:schemeClr val="tx1"/>
                </a:solidFill>
              </a:rPr>
              <a:t>maintenance. 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- </a:t>
            </a:r>
            <a:r>
              <a:rPr lang="en-GB" sz="1800" dirty="0" smtClean="0">
                <a:solidFill>
                  <a:schemeClr val="tx1"/>
                </a:solidFill>
              </a:rPr>
              <a:t>Major </a:t>
            </a:r>
            <a:r>
              <a:rPr lang="en-GB" sz="1800" dirty="0">
                <a:solidFill>
                  <a:schemeClr val="tx1"/>
                </a:solidFill>
              </a:rPr>
              <a:t>improvement in the reliability and availability of the accelerator.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This concerns 130 out of 151 water-cooled magnets (86%).</a:t>
            </a:r>
          </a:p>
          <a:p>
            <a:r>
              <a:rPr lang="en-US" sz="1800" dirty="0" smtClean="0">
                <a:solidFill>
                  <a:srgbClr val="000000"/>
                </a:solidFill>
                <a:ea typeface="Lucida Grande"/>
                <a:cs typeface="Times New Roman"/>
              </a:rPr>
              <a:t>Reduction of electrical power </a:t>
            </a:r>
            <a:r>
              <a:rPr lang="en-US" sz="1800" dirty="0" smtClean="0">
                <a:solidFill>
                  <a:srgbClr val="000000"/>
                </a:solidFill>
                <a:ea typeface="Lucida Grande"/>
                <a:cs typeface="Times New Roman"/>
              </a:rPr>
              <a:t>consumption </a:t>
            </a:r>
            <a:r>
              <a:rPr lang="en-US" sz="1800" dirty="0" smtClean="0">
                <a:solidFill>
                  <a:srgbClr val="000000"/>
                </a:solidFill>
                <a:ea typeface="Lucida Grande"/>
                <a:cs typeface="Times New Roman"/>
              </a:rPr>
              <a:t>by about 300kW possible, this corresponds to a saving of </a:t>
            </a:r>
            <a:r>
              <a:rPr lang="en-US" sz="1800" dirty="0" smtClean="0">
                <a:solidFill>
                  <a:srgbClr val="000000"/>
                </a:solidFill>
                <a:ea typeface="Lucida Grande"/>
                <a:cs typeface="Times New Roman"/>
              </a:rPr>
              <a:t>about 90 </a:t>
            </a:r>
            <a:r>
              <a:rPr lang="en-US" sz="1800" dirty="0" smtClean="0">
                <a:solidFill>
                  <a:srgbClr val="000000"/>
                </a:solidFill>
                <a:ea typeface="Lucida Grande"/>
                <a:cs typeface="Times New Roman"/>
              </a:rPr>
              <a:t>% in </a:t>
            </a:r>
            <a:r>
              <a:rPr lang="en-US" sz="1800" dirty="0" smtClean="0">
                <a:solidFill>
                  <a:srgbClr val="000000"/>
                </a:solidFill>
                <a:ea typeface="Lucida Grande"/>
                <a:cs typeface="Times New Roman"/>
              </a:rPr>
              <a:t>power which will decrease the running costs.</a:t>
            </a:r>
            <a:endParaRPr lang="en-US" sz="1800" dirty="0" smtClean="0">
              <a:solidFill>
                <a:srgbClr val="000000"/>
              </a:solidFill>
              <a:ea typeface="Lucida Grande"/>
              <a:cs typeface="Times New Roman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AD and ICS Retreat mtg 2014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8" name="Right Arrow 7"/>
          <p:cNvSpPr/>
          <p:nvPr/>
        </p:nvSpPr>
        <p:spPr>
          <a:xfrm>
            <a:off x="899592" y="2492896"/>
            <a:ext cx="360040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9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0304" y="6467707"/>
            <a:ext cx="4663393" cy="253768"/>
          </a:xfrm>
        </p:spPr>
        <p:txBody>
          <a:bodyPr/>
          <a:lstStyle/>
          <a:p>
            <a:r>
              <a:rPr lang="sv-SE" dirty="0"/>
              <a:t>AD and ICS Retreat mtg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023-AA4E-2B45-B51C-4CCBD6A47FA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8671" y="188914"/>
            <a:ext cx="8639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rgbClr val="0070C0"/>
                </a:solidFill>
              </a:rPr>
              <a:t>Pulsed power supplies – a new topology for quadrupole magnets</a:t>
            </a:r>
            <a:endParaRPr lang="en-US" sz="2400" i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637748" cy="25425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77684"/>
              </p:ext>
            </p:extLst>
          </p:nvPr>
        </p:nvGraphicFramePr>
        <p:xfrm>
          <a:off x="5940152" y="1484784"/>
          <a:ext cx="2962542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078"/>
                <a:gridCol w="9884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Pulse current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410 A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Pulse voltage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850V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Pulse current rise/fall times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4.5 ms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Pulse flat-top duration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 ms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Pulse Rep.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Rate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14 Hz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59679" y="4085679"/>
            <a:ext cx="6591799" cy="2357850"/>
            <a:chOff x="1059679" y="4085679"/>
            <a:chExt cx="6591799" cy="2357850"/>
          </a:xfrm>
        </p:grpSpPr>
        <p:pic>
          <p:nvPicPr>
            <p:cNvPr id="10" name="Picture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679" y="4085679"/>
              <a:ext cx="4850054" cy="235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95191" y="4298535"/>
              <a:ext cx="1656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Magnet current</a:t>
              </a:r>
            </a:p>
            <a:p>
              <a:r>
                <a:rPr lang="en-US" dirty="0" smtClean="0"/>
                <a:t>– typical pulse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561162" y="5527650"/>
              <a:ext cx="138364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944803" y="4221088"/>
              <a:ext cx="0" cy="14276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198364" y="4221088"/>
              <a:ext cx="0" cy="142404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944803" y="5527650"/>
              <a:ext cx="125356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198364" y="5527650"/>
              <a:ext cx="1322219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28341" y="5576965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- T3 &amp; T4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closed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4094" y="5583832"/>
              <a:ext cx="13071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- T4 &amp; D3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c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losed;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- T2/D2 switching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- T1/D1 switching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5183" y="5575486"/>
              <a:ext cx="13071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- T3 &amp; T4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open;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- T2/D2 open;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- T1/D1 switching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92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0304" y="6467707"/>
            <a:ext cx="4663393" cy="253768"/>
          </a:xfrm>
        </p:spPr>
        <p:txBody>
          <a:bodyPr/>
          <a:lstStyle/>
          <a:p>
            <a:r>
              <a:rPr lang="sv-SE" dirty="0"/>
              <a:t>AD and ICS Retreat mtg 2014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023-AA4E-2B45-B51C-4CCBD6A47FA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8671" y="188914"/>
            <a:ext cx="8639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A" sz="2400" b="1" dirty="0" err="1" smtClean="0">
                <a:solidFill>
                  <a:srgbClr val="0070C0"/>
                </a:solidFill>
              </a:rPr>
              <a:t>Pulsed</a:t>
            </a:r>
            <a:r>
              <a:rPr lang="fr-CA" sz="2400" b="1" dirty="0" smtClean="0">
                <a:solidFill>
                  <a:srgbClr val="0070C0"/>
                </a:solidFill>
              </a:rPr>
              <a:t> power supplies – simulation </a:t>
            </a:r>
            <a:r>
              <a:rPr lang="fr-CA" sz="2400" b="1" dirty="0" err="1" smtClean="0">
                <a:solidFill>
                  <a:srgbClr val="0070C0"/>
                </a:solidFill>
              </a:rPr>
              <a:t>results</a:t>
            </a:r>
            <a:endParaRPr lang="en-US" sz="2400" i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9" y="628650"/>
            <a:ext cx="25241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9" y="2609850"/>
            <a:ext cx="25241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9" y="4591050"/>
            <a:ext cx="2524125" cy="179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0772" y="1744910"/>
            <a:ext cx="1608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Magnet current (A)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7603" y="2746280"/>
            <a:ext cx="160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Magnet voltage (A)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097" y="4643015"/>
            <a:ext cx="2144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Capacitor bank voltage (V)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6050" y="822029"/>
            <a:ext cx="863125" cy="229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651634" y="2404217"/>
            <a:ext cx="5031740" cy="1537970"/>
            <a:chOff x="3820974" y="4112800"/>
            <a:chExt cx="5031740" cy="1537970"/>
          </a:xfrm>
        </p:grpSpPr>
        <p:pic>
          <p:nvPicPr>
            <p:cNvPr id="16" name="Picture 1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974" y="4112800"/>
              <a:ext cx="5031740" cy="153797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843197" y="4339041"/>
              <a:ext cx="3208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Magnet current – Zoom #2 at flat-top (A)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70044" y="5045401"/>
              <a:ext cx="0" cy="276999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51690" y="5045401"/>
              <a:ext cx="668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25 ppm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51634" y="699772"/>
            <a:ext cx="5031740" cy="1738628"/>
            <a:chOff x="3651634" y="1669415"/>
            <a:chExt cx="5031740" cy="1738628"/>
          </a:xfrm>
        </p:grpSpPr>
        <p:grpSp>
          <p:nvGrpSpPr>
            <p:cNvPr id="21" name="Group 20"/>
            <p:cNvGrpSpPr/>
            <p:nvPr/>
          </p:nvGrpSpPr>
          <p:grpSpPr>
            <a:xfrm>
              <a:off x="3651634" y="1669415"/>
              <a:ext cx="5031740" cy="1537970"/>
              <a:chOff x="3820974" y="1669415"/>
              <a:chExt cx="5031740" cy="1537970"/>
            </a:xfrm>
          </p:grpSpPr>
          <p:pic>
            <p:nvPicPr>
              <p:cNvPr id="23" name="Picture 22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0974" y="1669415"/>
                <a:ext cx="5031740" cy="153797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951690" y="2284511"/>
                <a:ext cx="32085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Magnet current – Zoom #1 at flat-top (A)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074778" y="1930699"/>
                <a:ext cx="3641932" cy="2296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4716016" y="2636912"/>
                <a:ext cx="747320" cy="276999"/>
                <a:chOff x="4716016" y="2636912"/>
                <a:chExt cx="747320" cy="276999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4734370" y="2666288"/>
                  <a:ext cx="0" cy="216320"/>
                </a:xfrm>
                <a:prstGeom prst="straightConnector1">
                  <a:avLst/>
                </a:prstGeom>
                <a:ln w="12700">
                  <a:solidFill>
                    <a:schemeClr val="bg1"/>
                  </a:solidFill>
                  <a:headEnd type="stealth"/>
                  <a:tailEnd type="stealt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4716016" y="2636912"/>
                  <a:ext cx="7473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500 ppm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22" name="Straight Arrow Connector 21"/>
            <p:cNvCxnSpPr/>
            <p:nvPr/>
          </p:nvCxnSpPr>
          <p:spPr>
            <a:xfrm>
              <a:off x="6607906" y="2160337"/>
              <a:ext cx="200610" cy="124770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>
            <a:stCxn id="14" idx="6"/>
          </p:cNvCxnSpPr>
          <p:nvPr/>
        </p:nvCxnSpPr>
        <p:spPr>
          <a:xfrm>
            <a:off x="2259175" y="936848"/>
            <a:ext cx="1392459" cy="11481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36" y="4070274"/>
            <a:ext cx="5198638" cy="2383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3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9675</TotalTime>
  <Words>710</Words>
  <Application>Microsoft Macintosh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ESS Core Powerpoint template</vt:lpstr>
      <vt:lpstr>Bitmap Image</vt:lpstr>
      <vt:lpstr>Pulsed Magnet Power Supply Feasibility Study</vt:lpstr>
      <vt:lpstr>What is a magnet?</vt:lpstr>
      <vt:lpstr>Present Baseline for Linac Warm Units</vt:lpstr>
      <vt:lpstr>Quadrupole FEM simulation / Focusing</vt:lpstr>
      <vt:lpstr>Real pulsed magnets in Cern (Linac 4)</vt:lpstr>
      <vt:lpstr>PowerPoint Presentation</vt:lpstr>
      <vt:lpstr>Considering Pulsed Quadrupoles</vt:lpstr>
      <vt:lpstr>PowerPoint Presentation</vt:lpstr>
      <vt:lpstr>PowerPoint Presentation</vt:lpstr>
      <vt:lpstr>PowerPoint Presentation</vt:lpstr>
      <vt:lpstr>PowerPoint Presentation</vt:lpstr>
      <vt:lpstr>Cost estimate pulsed power supply / magnet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ESS User</cp:lastModifiedBy>
  <cp:revision>50</cp:revision>
  <dcterms:created xsi:type="dcterms:W3CDTF">2013-10-29T16:05:10Z</dcterms:created>
  <dcterms:modified xsi:type="dcterms:W3CDTF">2014-12-11T09:36:51Z</dcterms:modified>
</cp:coreProperties>
</file>