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0" r:id="rId3"/>
    <p:sldId id="347" r:id="rId4"/>
    <p:sldId id="339" r:id="rId5"/>
    <p:sldId id="348" r:id="rId6"/>
    <p:sldId id="349" r:id="rId7"/>
    <p:sldId id="344" r:id="rId8"/>
    <p:sldId id="356" r:id="rId9"/>
    <p:sldId id="345" r:id="rId10"/>
    <p:sldId id="299" r:id="rId11"/>
    <p:sldId id="296" r:id="rId1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88" autoAdjust="0"/>
    <p:restoredTop sz="94676" autoAdjust="0"/>
  </p:normalViewPr>
  <p:slideViewPr>
    <p:cSldViewPr>
      <p:cViewPr>
        <p:scale>
          <a:sx n="100" d="100"/>
          <a:sy n="100" d="100"/>
        </p:scale>
        <p:origin x="-930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649A9-5505-49CA-AC5B-045D9FA8A9E0}" type="datetimeFigureOut">
              <a:rPr lang="sv-SE" smtClean="0"/>
              <a:t>2014-12-11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438F8-5BF5-4915-BDBC-59C7695D9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223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2014-12-11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2014-12-11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2014-12-11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2014-12-11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2014-12-11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2014-12-11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ss-ics.atlassian.net/wiki/display/ID/ICS+Software+Catalo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 </a:t>
            </a:r>
            <a:r>
              <a:rPr lang="en-US" sz="4000" dirty="0" smtClean="0"/>
              <a:t>Controls </a:t>
            </a:r>
            <a:r>
              <a:rPr lang="en-US" sz="4000" dirty="0"/>
              <a:t>Configuration </a:t>
            </a:r>
            <a:r>
              <a:rPr lang="en-US" sz="4000" dirty="0" smtClean="0"/>
              <a:t>Deluge</a:t>
            </a:r>
            <a:br>
              <a:rPr lang="en-US" sz="4000" dirty="0" smtClean="0"/>
            </a:br>
            <a:r>
              <a:rPr lang="en-US" sz="4000" dirty="0" smtClean="0"/>
              <a:t>and</a:t>
            </a:r>
            <a:br>
              <a:rPr lang="en-US" sz="4000" dirty="0" smtClean="0"/>
            </a:br>
            <a:r>
              <a:rPr lang="en-US" sz="4000" dirty="0" smtClean="0"/>
              <a:t>How </a:t>
            </a:r>
            <a:r>
              <a:rPr lang="en-US" sz="4000" dirty="0"/>
              <a:t>ICS Manages </a:t>
            </a:r>
            <a:r>
              <a:rPr lang="en-US" sz="4000" dirty="0" smtClean="0"/>
              <a:t>It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1800" dirty="0" smtClean="0">
                <a:solidFill>
                  <a:schemeClr val="bg1"/>
                </a:solidFill>
              </a:rPr>
              <a:t>R. Fernandes</a:t>
            </a:r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December 11, 2014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 (alphabetical order)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20" dirty="0" err="1" smtClean="0"/>
              <a:t>Cyrille</a:t>
            </a:r>
            <a:r>
              <a:rPr lang="en-US" sz="1420" dirty="0" smtClean="0"/>
              <a:t> Thomas (AD)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Daniel Fernandez (ICS)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Eugene </a:t>
            </a:r>
            <a:r>
              <a:rPr lang="en-US" sz="1420" dirty="0" err="1" smtClean="0"/>
              <a:t>Tanke</a:t>
            </a:r>
            <a:r>
              <a:rPr lang="en-US" sz="1420" dirty="0" smtClean="0"/>
              <a:t> (AD)</a:t>
            </a:r>
          </a:p>
          <a:p>
            <a:pPr>
              <a:lnSpc>
                <a:spcPct val="150000"/>
              </a:lnSpc>
            </a:pPr>
            <a:r>
              <a:rPr lang="en-US" sz="1420" dirty="0" err="1" smtClean="0"/>
              <a:t>Evangelia</a:t>
            </a:r>
            <a:r>
              <a:rPr lang="en-US" sz="1420" dirty="0" smtClean="0"/>
              <a:t> </a:t>
            </a:r>
            <a:r>
              <a:rPr lang="en-US" sz="1420" dirty="0" err="1" smtClean="0"/>
              <a:t>Vaena</a:t>
            </a:r>
            <a:r>
              <a:rPr lang="en-US" sz="1420" dirty="0" smtClean="0"/>
              <a:t> </a:t>
            </a:r>
            <a:r>
              <a:rPr lang="en-US" sz="1420" dirty="0"/>
              <a:t>(AD</a:t>
            </a:r>
            <a:r>
              <a:rPr lang="en-US" sz="142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Jonas </a:t>
            </a:r>
            <a:r>
              <a:rPr lang="en-US" sz="1420" dirty="0" err="1" smtClean="0"/>
              <a:t>Widing</a:t>
            </a:r>
            <a:r>
              <a:rPr lang="en-US" sz="1420" dirty="0"/>
              <a:t> (</a:t>
            </a:r>
            <a:r>
              <a:rPr lang="en-US" sz="1420" dirty="0" smtClean="0"/>
              <a:t>EISD)</a:t>
            </a:r>
            <a:endParaRPr lang="en-US" sz="1420" dirty="0"/>
          </a:p>
          <a:p>
            <a:pPr>
              <a:lnSpc>
                <a:spcPct val="150000"/>
              </a:lnSpc>
            </a:pPr>
            <a:r>
              <a:rPr lang="en-US" sz="1420" dirty="0" smtClean="0"/>
              <a:t>Klemen Strnisa (ICS/</a:t>
            </a:r>
            <a:r>
              <a:rPr lang="en-US" sz="1420" dirty="0" err="1" smtClean="0"/>
              <a:t>Cosylab</a:t>
            </a:r>
            <a:r>
              <a:rPr lang="en-US" sz="142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Leandro Fernandez (ICS)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Miha Vitorovic (</a:t>
            </a:r>
            <a:r>
              <a:rPr lang="en-US" sz="1420" dirty="0" err="1" smtClean="0"/>
              <a:t>Cosylab</a:t>
            </a:r>
            <a:r>
              <a:rPr lang="en-US" sz="1420" dirty="0" smtClean="0"/>
              <a:t>, </a:t>
            </a:r>
            <a:r>
              <a:rPr lang="en-US" sz="1420" dirty="0"/>
              <a:t>main </a:t>
            </a:r>
            <a:r>
              <a:rPr lang="en-US" sz="1420" dirty="0" smtClean="0"/>
              <a:t>developer of </a:t>
            </a:r>
            <a:r>
              <a:rPr lang="en-US" sz="1420" dirty="0"/>
              <a:t>the </a:t>
            </a:r>
            <a:r>
              <a:rPr lang="en-US" sz="1420" dirty="0" smtClean="0"/>
              <a:t>CCDB)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Miroslav Pavleski (</a:t>
            </a:r>
            <a:r>
              <a:rPr lang="en-US" sz="1420" dirty="0" err="1" smtClean="0"/>
              <a:t>Cosylab</a:t>
            </a:r>
            <a:r>
              <a:rPr lang="en-US" sz="142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Karin Rathsman (ICS)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Sunil Sah (</a:t>
            </a:r>
            <a:r>
              <a:rPr lang="en-US" sz="1420" dirty="0" err="1" smtClean="0"/>
              <a:t>Cosylab</a:t>
            </a:r>
            <a:r>
              <a:rPr lang="en-US" sz="1420" dirty="0" smtClean="0"/>
              <a:t>, main developer of the Cable Database)</a:t>
            </a:r>
          </a:p>
          <a:p>
            <a:pPr>
              <a:lnSpc>
                <a:spcPct val="150000"/>
              </a:lnSpc>
            </a:pPr>
            <a:r>
              <a:rPr lang="en-US" sz="1420" dirty="0"/>
              <a:t>Suzanne Gysin </a:t>
            </a:r>
            <a:r>
              <a:rPr lang="en-US" sz="1420" dirty="0" smtClean="0"/>
              <a:t>(ICS)</a:t>
            </a:r>
          </a:p>
          <a:p>
            <a:pPr>
              <a:lnSpc>
                <a:spcPct val="150000"/>
              </a:lnSpc>
            </a:pPr>
            <a:r>
              <a:rPr lang="en-US" sz="1420" dirty="0" smtClean="0"/>
              <a:t>Timo Korhonen (ICS)</a:t>
            </a:r>
          </a:p>
          <a:p>
            <a:pPr>
              <a:lnSpc>
                <a:spcPct val="150000"/>
              </a:lnSpc>
            </a:pPr>
            <a:r>
              <a:rPr lang="en-US" sz="1420" dirty="0" err="1" smtClean="0"/>
              <a:t>Ursa</a:t>
            </a:r>
            <a:r>
              <a:rPr lang="en-US" sz="1420" dirty="0" smtClean="0"/>
              <a:t> Rojec (ICS/</a:t>
            </a:r>
            <a:r>
              <a:rPr lang="en-US" sz="1420" dirty="0" err="1" smtClean="0"/>
              <a:t>Cosylab</a:t>
            </a:r>
            <a:r>
              <a:rPr lang="en-US" sz="1420" dirty="0"/>
              <a:t>)</a:t>
            </a:r>
            <a:endParaRPr lang="en-US" sz="142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5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ctr" anchorCtr="0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/>
              <a:t>Thank you!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6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ctr" anchorCtr="0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600" dirty="0" smtClean="0"/>
              <a:t>At ESS </a:t>
            </a:r>
            <a:r>
              <a:rPr lang="en-US" sz="2600" b="1" dirty="0" smtClean="0"/>
              <a:t>hundreds of IOCs</a:t>
            </a:r>
            <a:r>
              <a:rPr lang="en-US" sz="2600" dirty="0" smtClean="0"/>
              <a:t> will be deployed across the facility and these will control </a:t>
            </a:r>
            <a:r>
              <a:rPr lang="en-US" sz="2600" b="1" dirty="0"/>
              <a:t>thousands of </a:t>
            </a:r>
            <a:r>
              <a:rPr lang="en-US" sz="2600" b="1" dirty="0" smtClean="0"/>
              <a:t>devices</a:t>
            </a:r>
            <a:r>
              <a:rPr lang="en-US" sz="2600" dirty="0" smtClean="0"/>
              <a:t> generating up to one million of signals (PVs). Most will </a:t>
            </a:r>
            <a:r>
              <a:rPr lang="en-US" sz="2600" b="1" dirty="0" smtClean="0"/>
              <a:t>evolve</a:t>
            </a:r>
            <a:r>
              <a:rPr lang="en-US" sz="2600" dirty="0" smtClean="0"/>
              <a:t> over time.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6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 smtClean="0"/>
              <a:t>How do we manage this complexity?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1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A </a:t>
            </a:r>
            <a:r>
              <a:rPr lang="en-US" sz="2000" b="1" dirty="0"/>
              <a:t>set of </a:t>
            </a:r>
            <a:r>
              <a:rPr lang="en-US" sz="2000" b="1" dirty="0" smtClean="0"/>
              <a:t>applications</a:t>
            </a:r>
            <a:r>
              <a:rPr lang="en-US" sz="2000" dirty="0" smtClean="0"/>
              <a:t> </a:t>
            </a:r>
            <a:r>
              <a:rPr lang="en-US" sz="2000" dirty="0"/>
              <a:t>that </a:t>
            </a:r>
            <a:r>
              <a:rPr lang="en-US" sz="2000" dirty="0" smtClean="0"/>
              <a:t>enables the collection, storage, </a:t>
            </a:r>
            <a:r>
              <a:rPr lang="en-US" sz="2000" dirty="0"/>
              <a:t>and </a:t>
            </a:r>
            <a:r>
              <a:rPr lang="en-US" sz="2000" dirty="0" smtClean="0"/>
              <a:t>distribution of configuration data needed to </a:t>
            </a:r>
            <a:r>
              <a:rPr lang="en-US" sz="2000" dirty="0"/>
              <a:t>install, commission, and operate </a:t>
            </a:r>
            <a:r>
              <a:rPr lang="en-US" sz="2000" dirty="0" smtClean="0"/>
              <a:t>ESS control </a:t>
            </a:r>
            <a:r>
              <a:rPr lang="en-US" sz="2000" dirty="0"/>
              <a:t>system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It is </a:t>
            </a:r>
            <a:r>
              <a:rPr lang="en-US" sz="2000" dirty="0"/>
              <a:t>composed of the </a:t>
            </a:r>
            <a:r>
              <a:rPr lang="en-US" sz="2000" b="1" dirty="0"/>
              <a:t>Cable Database</a:t>
            </a:r>
            <a:r>
              <a:rPr lang="en-US" sz="2000" dirty="0"/>
              <a:t>, the </a:t>
            </a:r>
            <a:r>
              <a:rPr lang="en-US" sz="2000" b="1" dirty="0"/>
              <a:t>Controls Configuration Database (CCDB)</a:t>
            </a:r>
            <a:r>
              <a:rPr lang="en-US" sz="2000" dirty="0"/>
              <a:t> and the </a:t>
            </a:r>
            <a:r>
              <a:rPr lang="en-US" sz="2000" b="1" dirty="0"/>
              <a:t>IOC </a:t>
            </a:r>
            <a:r>
              <a:rPr lang="en-US" sz="2000" b="1" dirty="0" smtClean="0"/>
              <a:t>Factory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Possible users of these applications include the </a:t>
            </a:r>
            <a:r>
              <a:rPr lang="en-US" sz="2000" b="1" dirty="0" smtClean="0"/>
              <a:t>Accelerator</a:t>
            </a:r>
            <a:r>
              <a:rPr lang="en-US" sz="2000" dirty="0" smtClean="0"/>
              <a:t>, </a:t>
            </a:r>
            <a:r>
              <a:rPr lang="en-US" sz="2000" b="1" dirty="0" smtClean="0"/>
              <a:t>Target</a:t>
            </a:r>
            <a:r>
              <a:rPr lang="en-US" sz="2000" dirty="0" smtClean="0"/>
              <a:t>, </a:t>
            </a:r>
            <a:r>
              <a:rPr lang="en-US" sz="2000" b="1" dirty="0" smtClean="0"/>
              <a:t>Neutron Instruments</a:t>
            </a:r>
            <a:r>
              <a:rPr lang="en-US" sz="2000" dirty="0" smtClean="0"/>
              <a:t> and </a:t>
            </a:r>
            <a:r>
              <a:rPr lang="en-US" sz="2000" b="1" dirty="0" smtClean="0"/>
              <a:t>Conventional Facility</a:t>
            </a:r>
            <a:r>
              <a:rPr lang="en-US" sz="2000" dirty="0" smtClean="0"/>
              <a:t> divisions.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sp>
        <p:nvSpPr>
          <p:cNvPr id="6" name="TextBox 5"/>
          <p:cNvSpPr txBox="1"/>
          <p:nvPr/>
        </p:nvSpPr>
        <p:spPr>
          <a:xfrm>
            <a:off x="1259632" y="2492896"/>
            <a:ext cx="6480720" cy="24006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/>
            </a:scene3d>
          </a:bodyPr>
          <a:lstStyle/>
          <a:p>
            <a:pPr algn="ctr"/>
            <a:r>
              <a:rPr lang="en-US" sz="15000" b="1" dirty="0" smtClean="0"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WU 3.1</a:t>
            </a:r>
            <a:endParaRPr lang="sv-SE" sz="15000" b="1" dirty="0">
              <a:solidFill>
                <a:srgbClr val="FF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76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Database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/>
              <a:t>The </a:t>
            </a:r>
            <a:r>
              <a:rPr lang="en-US" sz="1400" b="1" dirty="0" smtClean="0"/>
              <a:t>Cable Database</a:t>
            </a:r>
            <a:r>
              <a:rPr lang="en-US" sz="1400" dirty="0" smtClean="0"/>
              <a:t> can be used for registering tens of thousands of cables that </a:t>
            </a:r>
            <a:r>
              <a:rPr lang="en-US" sz="1400" dirty="0"/>
              <a:t>will exist at ESS</a:t>
            </a:r>
            <a:r>
              <a:rPr lang="en-US" sz="1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/>
              <a:t>~ 90 </a:t>
            </a:r>
            <a:r>
              <a:rPr lang="en-US" sz="1400" dirty="0" smtClean="0"/>
              <a:t>approved cable </a:t>
            </a:r>
            <a:r>
              <a:rPr lang="en-US" sz="1400" dirty="0"/>
              <a:t>types </a:t>
            </a:r>
            <a:r>
              <a:rPr lang="en-US" sz="1400" dirty="0" smtClean="0"/>
              <a:t>are currently available.</a:t>
            </a:r>
          </a:p>
          <a:p>
            <a:pPr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Cables can be registered one-by-one or in a batch fashion (with automatic cable numbering according to ESS standard).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 smtClean="0"/>
              <a:t>Notification of owners’ cables when they change </a:t>
            </a:r>
            <a:r>
              <a:rPr lang="en-US" sz="1400" dirty="0" smtClean="0"/>
              <a:t>state</a:t>
            </a:r>
            <a:r>
              <a:rPr lang="en-US" sz="1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 smtClean="0"/>
              <a:t>Query capabilities.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 smtClean="0"/>
              <a:t>Print labels (near future).</a:t>
            </a:r>
          </a:p>
          <a:p>
            <a:pPr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Current status: </a:t>
            </a:r>
            <a:r>
              <a:rPr lang="en-US" sz="1400" b="1" dirty="0"/>
              <a:t>in production since September </a:t>
            </a:r>
            <a:r>
              <a:rPr lang="en-US" sz="1400" b="1" dirty="0" smtClean="0"/>
              <a:t>2014</a:t>
            </a:r>
            <a:r>
              <a:rPr lang="en-US" sz="1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3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Configuration Database (CCDB)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The </a:t>
            </a:r>
            <a:r>
              <a:rPr lang="en-US" sz="2000" b="1" dirty="0" smtClean="0"/>
              <a:t>CCDB</a:t>
            </a:r>
            <a:r>
              <a:rPr lang="en-US" sz="2000" dirty="0" smtClean="0"/>
              <a:t> manages thousands of devices that </a:t>
            </a:r>
            <a:r>
              <a:rPr lang="en-US" sz="2000" dirty="0"/>
              <a:t>will </a:t>
            </a:r>
            <a:r>
              <a:rPr lang="en-US" sz="2000" dirty="0" smtClean="0"/>
              <a:t>be in operation at ESS.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Register devices (e.g. cameras, PLCs, motors).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Associate properties to devices (e.g. manufacturer, serial number).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Define relationships between devices (e.g. powers, controls, contains).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Current </a:t>
            </a:r>
            <a:r>
              <a:rPr lang="en-US" sz="2000" dirty="0"/>
              <a:t>status: </a:t>
            </a:r>
            <a:r>
              <a:rPr lang="en-US" sz="2000" b="1" dirty="0" smtClean="0"/>
              <a:t>production </a:t>
            </a:r>
            <a:r>
              <a:rPr lang="en-US" sz="2000" b="1" dirty="0"/>
              <a:t>expected in March </a:t>
            </a:r>
            <a:r>
              <a:rPr lang="en-US" sz="2000" b="1" dirty="0" smtClean="0"/>
              <a:t>2015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6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IOC Factory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The </a:t>
            </a:r>
            <a:r>
              <a:rPr lang="en-US" sz="2000" b="1" dirty="0"/>
              <a:t>IOC Factory</a:t>
            </a:r>
            <a:r>
              <a:rPr lang="en-US" sz="2000" dirty="0"/>
              <a:t> is responsible for managing 600+ </a:t>
            </a:r>
            <a:r>
              <a:rPr lang="en-US" sz="2000" dirty="0" smtClean="0"/>
              <a:t>IOCs </a:t>
            </a:r>
            <a:r>
              <a:rPr lang="en-US" sz="2000" dirty="0"/>
              <a:t>that will </a:t>
            </a:r>
            <a:r>
              <a:rPr lang="en-US" sz="2000" dirty="0" smtClean="0"/>
              <a:t>be deployed across ESS</a:t>
            </a:r>
            <a:r>
              <a:rPr lang="en-US" sz="2000" dirty="0"/>
              <a:t>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Provide </a:t>
            </a:r>
            <a:r>
              <a:rPr lang="en-US" sz="2000" dirty="0"/>
              <a:t>a consistent </a:t>
            </a:r>
            <a:r>
              <a:rPr lang="en-US" sz="2000" dirty="0" smtClean="0"/>
              <a:t>approach </a:t>
            </a:r>
            <a:r>
              <a:rPr lang="en-US" sz="2000" dirty="0"/>
              <a:t>on how these </a:t>
            </a:r>
            <a:r>
              <a:rPr lang="en-US" sz="2000" dirty="0" smtClean="0"/>
              <a:t>IOCs are configured, generated and deployed.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Rely on the CCDB to get information about the devices that an IOC interface.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/>
              <a:t>Current status: </a:t>
            </a:r>
            <a:r>
              <a:rPr lang="en-US" sz="2000" b="1" dirty="0" smtClean="0"/>
              <a:t>first </a:t>
            </a:r>
            <a:r>
              <a:rPr lang="en-US" sz="2000" b="1" dirty="0"/>
              <a:t>alpha version expected in Q1 </a:t>
            </a:r>
            <a:r>
              <a:rPr lang="en-US" sz="2000" b="1" dirty="0" smtClean="0"/>
              <a:t>2015</a:t>
            </a:r>
            <a:r>
              <a:rPr lang="en-US" sz="2000" dirty="0" smtClean="0"/>
              <a:t>.</a:t>
            </a: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6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Integration Overview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19" name="Rectangle 18"/>
          <p:cNvSpPr/>
          <p:nvPr/>
        </p:nvSpPr>
        <p:spPr>
          <a:xfrm>
            <a:off x="1500255" y="2525956"/>
            <a:ext cx="1584176" cy="640800"/>
          </a:xfrm>
          <a:prstGeom prst="rect">
            <a:avLst/>
          </a:prstGeom>
          <a:solidFill>
            <a:srgbClr val="00B050"/>
          </a:solidFill>
          <a:ln w="12700"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Role-Based Access Control (RBAC)</a:t>
            </a:r>
            <a:endParaRPr lang="sv-SE" sz="1300" dirty="0"/>
          </a:p>
        </p:txBody>
      </p:sp>
      <p:cxnSp>
        <p:nvCxnSpPr>
          <p:cNvPr id="22" name="Straight Arrow Connector 21"/>
          <p:cNvCxnSpPr>
            <a:stCxn id="54" idx="2"/>
          </p:cNvCxnSpPr>
          <p:nvPr/>
        </p:nvCxnSpPr>
        <p:spPr>
          <a:xfrm flipH="1">
            <a:off x="2308477" y="3487849"/>
            <a:ext cx="1" cy="1435652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588218" y="5252604"/>
            <a:ext cx="1582091" cy="640787"/>
          </a:xfrm>
          <a:prstGeom prst="rect">
            <a:avLst/>
          </a:prstGeom>
          <a:ln w="12700"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IOC Factory</a:t>
            </a:r>
            <a:endParaRPr lang="sv-SE" sz="1600" dirty="0"/>
          </a:p>
        </p:txBody>
      </p:sp>
      <p:sp>
        <p:nvSpPr>
          <p:cNvPr id="33" name="Rectangle 32"/>
          <p:cNvSpPr/>
          <p:nvPr/>
        </p:nvSpPr>
        <p:spPr>
          <a:xfrm>
            <a:off x="1500255" y="5250397"/>
            <a:ext cx="1582091" cy="640787"/>
          </a:xfrm>
          <a:prstGeom prst="rect">
            <a:avLst/>
          </a:prstGeom>
          <a:ln w="12700"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Cable Database</a:t>
            </a:r>
            <a:endParaRPr lang="sv-SE" sz="1600" dirty="0"/>
          </a:p>
        </p:txBody>
      </p:sp>
      <p:sp>
        <p:nvSpPr>
          <p:cNvPr id="34" name="Rectangle 33"/>
          <p:cNvSpPr/>
          <p:nvPr/>
        </p:nvSpPr>
        <p:spPr>
          <a:xfrm>
            <a:off x="4044927" y="5254812"/>
            <a:ext cx="1582091" cy="640787"/>
          </a:xfrm>
          <a:prstGeom prst="rect">
            <a:avLst/>
          </a:prstGeom>
          <a:ln w="12700"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CCDB</a:t>
            </a:r>
            <a:endParaRPr lang="sv-SE" sz="1600" dirty="0"/>
          </a:p>
        </p:txBody>
      </p:sp>
      <p:cxnSp>
        <p:nvCxnSpPr>
          <p:cNvPr id="35" name="Straight Arrow Connector 34"/>
          <p:cNvCxnSpPr>
            <a:stCxn id="33" idx="3"/>
            <a:endCxn id="34" idx="1"/>
          </p:cNvCxnSpPr>
          <p:nvPr/>
        </p:nvCxnSpPr>
        <p:spPr>
          <a:xfrm>
            <a:off x="3082346" y="5570791"/>
            <a:ext cx="962581" cy="4415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3"/>
            <a:endCxn id="32" idx="1"/>
          </p:cNvCxnSpPr>
          <p:nvPr/>
        </p:nvCxnSpPr>
        <p:spPr>
          <a:xfrm flipV="1">
            <a:off x="5627018" y="5572998"/>
            <a:ext cx="961200" cy="2208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1212223" y="4923501"/>
            <a:ext cx="7274502" cy="1314000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ounded Rectangle 53"/>
          <p:cNvSpPr/>
          <p:nvPr/>
        </p:nvSpPr>
        <p:spPr>
          <a:xfrm>
            <a:off x="1206279" y="2204864"/>
            <a:ext cx="2204397" cy="1282985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Rectangle 77"/>
          <p:cNvSpPr/>
          <p:nvPr/>
        </p:nvSpPr>
        <p:spPr>
          <a:xfrm>
            <a:off x="4044927" y="2525956"/>
            <a:ext cx="1584176" cy="640800"/>
          </a:xfrm>
          <a:prstGeom prst="rect">
            <a:avLst/>
          </a:prstGeom>
          <a:solidFill>
            <a:srgbClr val="00B050"/>
          </a:solidFill>
          <a:ln w="12700"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Naming System</a:t>
            </a:r>
            <a:endParaRPr lang="sv-SE" sz="1300" dirty="0"/>
          </a:p>
        </p:txBody>
      </p:sp>
      <p:sp>
        <p:nvSpPr>
          <p:cNvPr id="79" name="Rounded Rectangle 78"/>
          <p:cNvSpPr/>
          <p:nvPr/>
        </p:nvSpPr>
        <p:spPr>
          <a:xfrm>
            <a:off x="3767890" y="2204864"/>
            <a:ext cx="2163065" cy="1282985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Rectangle 79"/>
          <p:cNvSpPr/>
          <p:nvPr/>
        </p:nvSpPr>
        <p:spPr>
          <a:xfrm>
            <a:off x="6588218" y="2525956"/>
            <a:ext cx="1584176" cy="640800"/>
          </a:xfrm>
          <a:prstGeom prst="rect">
            <a:avLst/>
          </a:prstGeom>
          <a:solidFill>
            <a:srgbClr val="00B050"/>
          </a:solidFill>
          <a:ln w="12700"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ICS Software Infrastructure</a:t>
            </a:r>
            <a:endParaRPr lang="sv-SE" sz="1300" dirty="0"/>
          </a:p>
        </p:txBody>
      </p:sp>
      <p:sp>
        <p:nvSpPr>
          <p:cNvPr id="81" name="Rounded Rectangle 80"/>
          <p:cNvSpPr/>
          <p:nvPr/>
        </p:nvSpPr>
        <p:spPr>
          <a:xfrm>
            <a:off x="6324666" y="2204864"/>
            <a:ext cx="2164144" cy="1282985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7" name="Straight Arrow Connector 96"/>
          <p:cNvCxnSpPr>
            <a:stCxn id="79" idx="2"/>
            <a:endCxn id="46" idx="0"/>
          </p:cNvCxnSpPr>
          <p:nvPr/>
        </p:nvCxnSpPr>
        <p:spPr>
          <a:xfrm>
            <a:off x="4849423" y="3487849"/>
            <a:ext cx="51" cy="1435652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1" idx="2"/>
          </p:cNvCxnSpPr>
          <p:nvPr/>
        </p:nvCxnSpPr>
        <p:spPr>
          <a:xfrm>
            <a:off x="7406738" y="3487849"/>
            <a:ext cx="0" cy="1435652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ular Callout 122"/>
          <p:cNvSpPr/>
          <p:nvPr/>
        </p:nvSpPr>
        <p:spPr>
          <a:xfrm>
            <a:off x="1326187" y="1787888"/>
            <a:ext cx="882000" cy="252000"/>
          </a:xfrm>
          <a:prstGeom prst="wedgeRoundRectCallout">
            <a:avLst>
              <a:gd name="adj1" fmla="val -8760"/>
              <a:gd name="adj2" fmla="val 98365"/>
              <a:gd name="adj3" fmla="val 16667"/>
            </a:avLst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WU 3.2</a:t>
            </a:r>
            <a:endParaRPr lang="sv-SE" sz="1600" dirty="0"/>
          </a:p>
        </p:txBody>
      </p:sp>
      <p:sp>
        <p:nvSpPr>
          <p:cNvPr id="125" name="Rounded Rectangular Callout 124"/>
          <p:cNvSpPr/>
          <p:nvPr/>
        </p:nvSpPr>
        <p:spPr>
          <a:xfrm>
            <a:off x="3869269" y="1787888"/>
            <a:ext cx="882000" cy="252000"/>
          </a:xfrm>
          <a:prstGeom prst="wedgeRoundRectCallout">
            <a:avLst>
              <a:gd name="adj1" fmla="val -8761"/>
              <a:gd name="adj2" fmla="val 99436"/>
              <a:gd name="adj3" fmla="val 16667"/>
            </a:avLst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WU 3.3</a:t>
            </a:r>
            <a:endParaRPr lang="sv-SE" sz="1600" dirty="0"/>
          </a:p>
        </p:txBody>
      </p:sp>
      <p:sp>
        <p:nvSpPr>
          <p:cNvPr id="126" name="Rounded Rectangular Callout 125"/>
          <p:cNvSpPr/>
          <p:nvPr/>
        </p:nvSpPr>
        <p:spPr>
          <a:xfrm>
            <a:off x="6445768" y="1787888"/>
            <a:ext cx="882000" cy="252000"/>
          </a:xfrm>
          <a:prstGeom prst="wedgeRoundRectCallout">
            <a:avLst>
              <a:gd name="adj1" fmla="val -9229"/>
              <a:gd name="adj2" fmla="val 99436"/>
              <a:gd name="adj3" fmla="val 16667"/>
            </a:avLst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WU 2.4</a:t>
            </a:r>
            <a:endParaRPr lang="sv-SE" sz="1600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148551" y="5388510"/>
            <a:ext cx="882000" cy="252000"/>
          </a:xfrm>
          <a:prstGeom prst="wedgeRoundRectCallout">
            <a:avLst>
              <a:gd name="adj1" fmla="val 66838"/>
              <a:gd name="adj2" fmla="val -7375"/>
              <a:gd name="adj3" fmla="val 16667"/>
            </a:avLst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WU 3.1</a:t>
            </a:r>
            <a:endParaRPr lang="sv-SE" sz="160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1121899" y="4014000"/>
            <a:ext cx="1015132" cy="288032"/>
          </a:xfrm>
          <a:prstGeom prst="wedgeRoundRectCallout">
            <a:avLst>
              <a:gd name="adj1" fmla="val 65473"/>
              <a:gd name="adj2" fmla="val -8047"/>
              <a:gd name="adj3" fmla="val 16667"/>
            </a:avLst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Authentication &amp; </a:t>
            </a:r>
            <a:r>
              <a:rPr lang="en-US" sz="900" dirty="0" smtClean="0"/>
              <a:t>Authorization</a:t>
            </a:r>
            <a:endParaRPr lang="sv-SE" sz="9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3649318" y="4014000"/>
            <a:ext cx="1015132" cy="288032"/>
          </a:xfrm>
          <a:prstGeom prst="wedgeRoundRectCallout">
            <a:avLst>
              <a:gd name="adj1" fmla="val 65473"/>
              <a:gd name="adj2" fmla="val -8047"/>
              <a:gd name="adj3" fmla="val 16667"/>
            </a:avLst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Name verification</a:t>
            </a:r>
            <a:endParaRPr lang="sv-SE" sz="900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6212614" y="4014000"/>
            <a:ext cx="1015132" cy="288032"/>
          </a:xfrm>
          <a:prstGeom prst="wedgeRoundRectCallout">
            <a:avLst>
              <a:gd name="adj1" fmla="val 65473"/>
              <a:gd name="adj2" fmla="val -8047"/>
              <a:gd name="adj3" fmla="val 16667"/>
            </a:avLst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IOC deployment</a:t>
            </a:r>
            <a:endParaRPr lang="sv-SE" sz="900" dirty="0"/>
          </a:p>
        </p:txBody>
      </p:sp>
    </p:spTree>
    <p:extLst>
      <p:ext uri="{BB962C8B-B14F-4D97-AF65-F5344CB8AC3E}">
        <p14:creationId xmlns:p14="http://schemas.microsoft.com/office/powerpoint/2010/main" val="172982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2" grpId="0" animBg="1"/>
      <p:bldP spid="33" grpId="0" animBg="1"/>
      <p:bldP spid="34" grpId="0" animBg="1"/>
      <p:bldP spid="46" grpId="0" animBg="1"/>
      <p:bldP spid="54" grpId="0" animBg="1"/>
      <p:bldP spid="78" grpId="0" animBg="1"/>
      <p:bldP spid="79" grpId="0" animBg="1"/>
      <p:bldP spid="80" grpId="0" animBg="1"/>
      <p:bldP spid="81" grpId="0" animBg="1"/>
      <p:bldP spid="123" grpId="0" animBg="1"/>
      <p:bldP spid="125" grpId="0" animBg="1"/>
      <p:bldP spid="126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Important </a:t>
            </a:r>
            <a:r>
              <a:rPr lang="en-US" dirty="0" smtClean="0"/>
              <a:t>Features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Web-browser interface with public access and mandatory authentication (through RBAC).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Programmatic interface (through </a:t>
            </a:r>
            <a:r>
              <a:rPr lang="en-US" sz="2000" dirty="0" err="1"/>
              <a:t>RESTful</a:t>
            </a:r>
            <a:r>
              <a:rPr lang="en-US" sz="2000" dirty="0"/>
              <a:t> services</a:t>
            </a:r>
            <a:r>
              <a:rPr lang="en-US" sz="2000" dirty="0" smtClean="0"/>
              <a:t>).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Standard software stack (</a:t>
            </a:r>
            <a:r>
              <a:rPr lang="en-US" sz="2000" dirty="0" err="1" smtClean="0"/>
              <a:t>WildFly</a:t>
            </a:r>
            <a:r>
              <a:rPr lang="en-US" sz="2000" dirty="0" smtClean="0"/>
              <a:t>, Java EE, PostgreSQL).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Single sign-on (near future).</a:t>
            </a: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0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Catalog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200" dirty="0">
                <a:hlinkClick r:id="rId2"/>
              </a:rPr>
              <a:t>https://</a:t>
            </a:r>
            <a:r>
              <a:rPr lang="sv-SE" sz="2200" dirty="0" smtClean="0">
                <a:hlinkClick r:id="rId2"/>
              </a:rPr>
              <a:t>ess-ics.atlassian.net/wiki/display/ID/ICS+Software+Catalog</a:t>
            </a:r>
            <a:endParaRPr lang="sv-SE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/>
          </a:p>
        </p:txBody>
      </p:sp>
      <p:sp>
        <p:nvSpPr>
          <p:cNvPr id="6" name="Right Arrow 5"/>
          <p:cNvSpPr/>
          <p:nvPr/>
        </p:nvSpPr>
        <p:spPr>
          <a:xfrm>
            <a:off x="1286269" y="3301200"/>
            <a:ext cx="576000" cy="216000"/>
          </a:xfrm>
          <a:prstGeom prst="right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ight Arrow 10"/>
          <p:cNvSpPr/>
          <p:nvPr/>
        </p:nvSpPr>
        <p:spPr>
          <a:xfrm>
            <a:off x="1286269" y="3978000"/>
            <a:ext cx="576000" cy="216000"/>
          </a:xfrm>
          <a:prstGeom prst="right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ight Arrow 11"/>
          <p:cNvSpPr/>
          <p:nvPr/>
        </p:nvSpPr>
        <p:spPr>
          <a:xfrm>
            <a:off x="1286268" y="4737600"/>
            <a:ext cx="576000" cy="216000"/>
          </a:xfrm>
          <a:prstGeom prst="right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318605" cy="4736058"/>
          </a:xfrm>
          <a:prstGeom prst="rect">
            <a:avLst/>
          </a:prstGeom>
          <a:noFill/>
          <a:ln>
            <a:noFill/>
          </a:ln>
          <a:effectLst>
            <a:outerShdw blurRad="190500" sx="102000" sy="102000" algn="ctr" rotWithShape="0">
              <a:prstClr val="black">
                <a:alpha val="7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70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</Template>
  <TotalTime>9724</TotalTime>
  <Words>505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 Core Powerpoint template</vt:lpstr>
      <vt:lpstr> Controls Configuration Deluge and How ICS Manages It</vt:lpstr>
      <vt:lpstr>Motivation</vt:lpstr>
      <vt:lpstr>Proposed Solution</vt:lpstr>
      <vt:lpstr>Cable Database</vt:lpstr>
      <vt:lpstr>Controls Configuration Database (CCDB)</vt:lpstr>
      <vt:lpstr>IOC Factory</vt:lpstr>
      <vt:lpstr>Systems Integration Overview</vt:lpstr>
      <vt:lpstr>Important Features</vt:lpstr>
      <vt:lpstr>Software Catalog</vt:lpstr>
      <vt:lpstr>Acknowledgments (alphabetical order)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Controls Configuration Deluge and How ICS Manages It</dc:title>
  <dc:creator>Ricardo Fernandes</dc:creator>
  <cp:lastModifiedBy>Ricardo Fernandes</cp:lastModifiedBy>
  <cp:revision>2342</cp:revision>
  <cp:lastPrinted>2014-12-11T09:49:03Z</cp:lastPrinted>
  <dcterms:created xsi:type="dcterms:W3CDTF">2014-09-17T12:43:14Z</dcterms:created>
  <dcterms:modified xsi:type="dcterms:W3CDTF">2014-12-11T10:53:46Z</dcterms:modified>
</cp:coreProperties>
</file>