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67" r:id="rId3"/>
    <p:sldId id="272" r:id="rId4"/>
    <p:sldId id="274" r:id="rId5"/>
    <p:sldId id="270" r:id="rId6"/>
    <p:sldId id="268" r:id="rId7"/>
    <p:sldId id="376" r:id="rId8"/>
    <p:sldId id="377" r:id="rId9"/>
    <p:sldId id="378" r:id="rId10"/>
    <p:sldId id="284" r:id="rId11"/>
    <p:sldId id="278" r:id="rId12"/>
    <p:sldId id="279" r:id="rId13"/>
    <p:sldId id="285" r:id="rId14"/>
    <p:sldId id="280" r:id="rId15"/>
    <p:sldId id="286" r:id="rId16"/>
    <p:sldId id="287" r:id="rId17"/>
    <p:sldId id="893" r:id="rId18"/>
    <p:sldId id="371" r:id="rId19"/>
    <p:sldId id="366" r:id="rId20"/>
    <p:sldId id="367" r:id="rId21"/>
    <p:sldId id="277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67" autoAdjust="0"/>
    <p:restoredTop sz="94681" autoAdjust="0"/>
  </p:normalViewPr>
  <p:slideViewPr>
    <p:cSldViewPr snapToGrid="0" snapToObjects="1">
      <p:cViewPr varScale="1">
        <p:scale>
          <a:sx n="108" d="100"/>
          <a:sy n="108" d="100"/>
        </p:scale>
        <p:origin x="3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2021-04-20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16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981287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17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555349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18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97095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19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4815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5A434-646A-2746-9BDC-885B2382B33E}" type="slidenum">
              <a:rPr lang="en-150" smtClean="0"/>
              <a:t>20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989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2021-04-20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jcis.2020.08.116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png"/><Relationship Id="rId9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cid:DB014549-009F-4894-8537-F19B6CFED7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image" Target="../media/image53.jp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tiff"/><Relationship Id="rId18" Type="http://schemas.openxmlformats.org/officeDocument/2006/relationships/image" Target="../media/image21.png"/><Relationship Id="rId26" Type="http://schemas.openxmlformats.org/officeDocument/2006/relationships/image" Target="../media/image29.jpeg"/><Relationship Id="rId3" Type="http://schemas.openxmlformats.org/officeDocument/2006/relationships/image" Target="../media/image6.jpeg"/><Relationship Id="rId21" Type="http://schemas.openxmlformats.org/officeDocument/2006/relationships/image" Target="../media/image24.tiff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5" Type="http://schemas.openxmlformats.org/officeDocument/2006/relationships/image" Target="../media/image28.jpe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tiff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tiff"/><Relationship Id="rId9" Type="http://schemas.openxmlformats.org/officeDocument/2006/relationships/image" Target="../media/image12.png"/><Relationship Id="rId14" Type="http://schemas.openxmlformats.org/officeDocument/2006/relationships/image" Target="../media/image17.tiff"/><Relationship Id="rId22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464254" cy="4335763"/>
          </a:xfrm>
        </p:spPr>
        <p:txBody>
          <a:bodyPr/>
          <a:lstStyle/>
          <a:p>
            <a:r>
              <a:rPr lang="en-GB" sz="4400" dirty="0"/>
              <a:t>STAP: </a:t>
            </a:r>
          </a:p>
          <a:p>
            <a:r>
              <a:rPr lang="en-GB" sz="4400" dirty="0"/>
              <a:t>Members </a:t>
            </a:r>
          </a:p>
          <a:p>
            <a:r>
              <a:rPr lang="en-GB" sz="4400" dirty="0"/>
              <a:t>Charge</a:t>
            </a:r>
          </a:p>
          <a:p>
            <a:r>
              <a:rPr lang="en-GB" sz="4400" dirty="0"/>
              <a:t>Documents Agenda Practicalities</a:t>
            </a:r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17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Members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‘Sample Environment’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‘Users &amp; Samples’</a:t>
            </a:r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F1E84FC-ECBD-7943-A38A-34DD4CC7E469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281938192"/>
              </p:ext>
            </p:extLst>
          </p:nvPr>
        </p:nvGraphicFramePr>
        <p:xfrm>
          <a:off x="5371110" y="1612496"/>
          <a:ext cx="3915393" cy="1885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0125">
                  <a:extLst>
                    <a:ext uri="{9D8B030D-6E8A-4147-A177-3AD203B41FA5}">
                      <a16:colId xmlns:a16="http://schemas.microsoft.com/office/drawing/2014/main" val="2592045294"/>
                    </a:ext>
                  </a:extLst>
                </a:gridCol>
                <a:gridCol w="1425268">
                  <a:extLst>
                    <a:ext uri="{9D8B030D-6E8A-4147-A177-3AD203B41FA5}">
                      <a16:colId xmlns:a16="http://schemas.microsoft.com/office/drawing/2014/main" val="243362664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>
                          <a:effectLst/>
                        </a:rPr>
                        <a:t>Andy Church</a:t>
                      </a:r>
                      <a:endParaRPr lang="sv-S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>
                          <a:effectLst/>
                        </a:rPr>
                        <a:t>STFC</a:t>
                      </a:r>
                      <a:endParaRPr lang="sv-S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34241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>
                          <a:effectLst/>
                        </a:rPr>
                        <a:t>Robert Barker</a:t>
                      </a:r>
                      <a:endParaRPr lang="sv-S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 dirty="0">
                          <a:effectLst/>
                        </a:rPr>
                        <a:t>U Kent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96061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1" u="none" strike="noStrike" dirty="0">
                          <a:effectLst/>
                        </a:rPr>
                        <a:t>Stefan Carlson</a:t>
                      </a:r>
                      <a:endParaRPr lang="sv-S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 dirty="0">
                          <a:effectLst/>
                        </a:rPr>
                        <a:t>MAX IV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61650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Michael Hofmann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TUM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22512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Bianca </a:t>
                      </a:r>
                      <a:r>
                        <a:rPr lang="sv-SE" sz="2000" i="1" u="none" strike="noStrike" dirty="0" err="1">
                          <a:effectLst/>
                        </a:rPr>
                        <a:t>Haberl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SNS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394691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>
                          <a:effectLst/>
                        </a:rPr>
                        <a:t>Klaus Kiefer</a:t>
                      </a:r>
                      <a:endParaRPr lang="sv-S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HZB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6557123"/>
                  </a:ext>
                </a:extLst>
              </a:tr>
            </a:tbl>
          </a:graphicData>
        </a:graphic>
      </p:graphicFrame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Welcome to </a:t>
            </a:r>
            <a:r>
              <a:rPr lang="en-GB" i="1" dirty="0"/>
              <a:t>new members </a:t>
            </a:r>
            <a:r>
              <a:rPr lang="en-GB" dirty="0"/>
              <a:t>!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5285E2-1851-1647-808B-979A65818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144257"/>
              </p:ext>
            </p:extLst>
          </p:nvPr>
        </p:nvGraphicFramePr>
        <p:xfrm>
          <a:off x="5371110" y="4304581"/>
          <a:ext cx="3915393" cy="2200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0125">
                  <a:extLst>
                    <a:ext uri="{9D8B030D-6E8A-4147-A177-3AD203B41FA5}">
                      <a16:colId xmlns:a16="http://schemas.microsoft.com/office/drawing/2014/main" val="2205577598"/>
                    </a:ext>
                  </a:extLst>
                </a:gridCol>
                <a:gridCol w="1425268">
                  <a:extLst>
                    <a:ext uri="{9D8B030D-6E8A-4147-A177-3AD203B41FA5}">
                      <a16:colId xmlns:a16="http://schemas.microsoft.com/office/drawing/2014/main" val="194252353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b="1" u="none" strike="noStrike" dirty="0">
                          <a:effectLst/>
                        </a:rPr>
                        <a:t>Ina </a:t>
                      </a:r>
                      <a:r>
                        <a:rPr lang="sv-SE" sz="2000" b="1" u="none" strike="noStrike" dirty="0" err="1">
                          <a:effectLst/>
                        </a:rPr>
                        <a:t>Lommatzsch</a:t>
                      </a:r>
                      <a:endParaRPr lang="sv-S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 dirty="0">
                          <a:effectLst/>
                        </a:rPr>
                        <a:t>MLZ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41132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 dirty="0">
                          <a:effectLst/>
                        </a:rPr>
                        <a:t>Jeremy </a:t>
                      </a:r>
                      <a:r>
                        <a:rPr lang="sv-SE" sz="2000" u="none" strike="noStrike" dirty="0" err="1">
                          <a:effectLst/>
                        </a:rPr>
                        <a:t>Lakey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>
                          <a:effectLst/>
                        </a:rPr>
                        <a:t>U Newcastle</a:t>
                      </a:r>
                      <a:endParaRPr lang="sv-S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73148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 dirty="0" err="1">
                          <a:effectLst/>
                        </a:rPr>
                        <a:t>Tamim</a:t>
                      </a:r>
                      <a:r>
                        <a:rPr lang="sv-SE" sz="2000" u="none" strike="noStrike" dirty="0">
                          <a:effectLst/>
                        </a:rPr>
                        <a:t> </a:t>
                      </a:r>
                      <a:r>
                        <a:rPr lang="sv-SE" sz="2000" u="none" strike="noStrike" dirty="0" err="1">
                          <a:effectLst/>
                        </a:rPr>
                        <a:t>Darwish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u="none" strike="noStrike">
                          <a:effectLst/>
                        </a:rPr>
                        <a:t>ANSTO</a:t>
                      </a:r>
                      <a:endParaRPr lang="sv-S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89098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Gavin </a:t>
                      </a:r>
                      <a:r>
                        <a:rPr lang="sv-SE" sz="2000" i="1" u="none" strike="noStrike" dirty="0" err="1">
                          <a:effectLst/>
                        </a:rPr>
                        <a:t>Stenning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STFC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54013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>
                          <a:effectLst/>
                        </a:rPr>
                        <a:t>Janell Thomson</a:t>
                      </a:r>
                      <a:endParaRPr lang="sv-S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>
                          <a:effectLst/>
                        </a:rPr>
                        <a:t>SNS</a:t>
                      </a:r>
                      <a:endParaRPr lang="sv-S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77939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Luke </a:t>
                      </a:r>
                      <a:r>
                        <a:rPr lang="sv-SE" sz="2000" i="1" u="none" strike="noStrike" dirty="0" err="1">
                          <a:effectLst/>
                        </a:rPr>
                        <a:t>Daemen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>
                          <a:effectLst/>
                        </a:rPr>
                        <a:t>SNS</a:t>
                      </a:r>
                      <a:endParaRPr lang="sv-SE" sz="2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79307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Thomas </a:t>
                      </a:r>
                      <a:r>
                        <a:rPr lang="sv-SE" sz="2000" i="1" u="none" strike="noStrike" dirty="0" err="1">
                          <a:effectLst/>
                        </a:rPr>
                        <a:t>Shea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000" i="1" u="none" strike="noStrike" dirty="0">
                          <a:effectLst/>
                        </a:rPr>
                        <a:t>ESS</a:t>
                      </a:r>
                      <a:endParaRPr lang="sv-SE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9855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9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Documents and Charge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10384092" cy="4768062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Documents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General information: acronym decoder, site orientation, functional description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Update from team for each STAP: </a:t>
            </a:r>
            <a:r>
              <a:rPr lang="en-GB" dirty="0" err="1">
                <a:solidFill>
                  <a:schemeClr val="tx1"/>
                </a:solidFill>
              </a:rPr>
              <a:t>NN_STAP_Update</a:t>
            </a:r>
            <a:endParaRPr lang="en-GB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Slides from various presentations at the different sessions</a:t>
            </a:r>
            <a:endParaRPr lang="en-GB" i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i="1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Charge - Common Topics: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completion construction scope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line organisation for operation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balance between construction deliverables and operational activities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All this reading ….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508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Documents and Charge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66091"/>
            <a:ext cx="11641015" cy="5298831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Charge - Users and Samples: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SCUO: functionalities user office software, preparing for industrial users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DEMAX: method development, user engagement, pilot sub-calls, balance core business &lt;&gt; others</a:t>
            </a:r>
            <a:endParaRPr lang="sv-SE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SULF: progress on-site user labs installations and sample handling/ sample management, </a:t>
            </a:r>
            <a:r>
              <a:rPr lang="en-US" dirty="0">
                <a:solidFill>
                  <a:schemeClr val="tx1"/>
                </a:solidFill>
              </a:rPr>
              <a:t>lab instruments/equipment, support of ESS project, work balance core business &lt;&gt; other tasks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tx1"/>
                </a:solidFill>
              </a:rPr>
              <a:t>Charge - Sample Environment: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Progress on and prioritisation of individual sample environment systems.</a:t>
            </a:r>
            <a:endParaRPr lang="sv-SE" dirty="0">
              <a:solidFill>
                <a:schemeClr val="tx1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Proposed integration strategy (best practice) and need for helium recovery infrastructure</a:t>
            </a:r>
            <a:endParaRPr lang="sv-SE" dirty="0">
              <a:solidFill>
                <a:schemeClr val="tx1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Comment on magnetic force measurement, pumping cart project</a:t>
            </a:r>
            <a:endParaRPr lang="sv-SE" dirty="0">
              <a:solidFill>
                <a:schemeClr val="tx1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Roles for operational support: roles of user, instrument team and / or sample environment team</a:t>
            </a:r>
            <a:endParaRPr lang="sv-SE" dirty="0">
              <a:solidFill>
                <a:schemeClr val="tx1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 Balanced investment (both in equipment and expertise) for short-term and longer-term needs</a:t>
            </a:r>
            <a:endParaRPr lang="sv-SE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All this reading ….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28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STAP Agenda and Practicalities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364" y="1375558"/>
            <a:ext cx="11622898" cy="569046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One zoom link per day; several rooms to accommodate parallel and break-out sessions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DMSC STAP participation: 		User Office Software and SE Software Integration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Instrument STAP participation: 		Sample Environment Delivery Plan for Instruments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U&amp;S Break-out Sessions TU (intro 13:00 - 13:15, break-out 13:15 - 14:30, feedback 14:45-15:30 	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DEMAX 					Tamim, Jeremy		ZF, HWK, AL, FP, JFP, JA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SULF 					Gavin, Luke, Thomas	Monika, Melissa, Katrin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SCUO 					Ina, Janell		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Grethe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Bea, Fredrik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 Breakout Sessions TU (intro 13:00 - 13:10, break-out 13:10 – 13:50, feedback 13:50 – 14:30)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– Temperature &amp; Field 			Stephan, Klaus		Alex, Richard, Tobias, Andreas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– High Pressure &amp; Mechanical Processing 	Bianca, Michael		Caroline, Malcolm, Lauritz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– Fluids 					Andy, Robert		Alice, Harald,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Niklas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Breaks: zoom break-out rooms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Details are on </a:t>
            </a:r>
            <a:r>
              <a:rPr lang="en-GB" dirty="0" err="1"/>
              <a:t>indico</a:t>
            </a:r>
            <a:r>
              <a:rPr lang="en-GB" dirty="0"/>
              <a:t> page …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43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9"/>
            <a:ext cx="4464254" cy="4335763"/>
          </a:xfrm>
        </p:spPr>
        <p:txBody>
          <a:bodyPr/>
          <a:lstStyle/>
          <a:p>
            <a:r>
              <a:rPr lang="en-GB" sz="4400" dirty="0"/>
              <a:t>Highlights Q1/21</a:t>
            </a:r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058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625" y="265373"/>
            <a:ext cx="10696574" cy="657339"/>
          </a:xfrm>
        </p:spPr>
        <p:txBody>
          <a:bodyPr/>
          <a:lstStyle/>
          <a:p>
            <a:r>
              <a:rPr lang="en-US" sz="3800" dirty="0"/>
              <a:t>Scientific Activities Division: Users &amp; Scientific Coord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28625" y="930813"/>
            <a:ext cx="10917942" cy="507076"/>
          </a:xfrm>
        </p:spPr>
        <p:txBody>
          <a:bodyPr/>
          <a:lstStyle/>
          <a:p>
            <a:r>
              <a:rPr lang="en-US" dirty="0"/>
              <a:t>Towards an ESS User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2021-04-20</a:t>
            </a:fld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414949" y="1487626"/>
            <a:ext cx="11777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+ Research Report 2020 incl. publication report 		</a:t>
            </a:r>
          </a:p>
          <a:p>
            <a:r>
              <a:rPr lang="en-US" sz="2000" dirty="0">
                <a:solidFill>
                  <a:srgbClr val="666666"/>
                </a:solidFill>
              </a:rPr>
              <a:t>+ Science Day 2021 in virtual format 			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666666"/>
                </a:solidFill>
              </a:rPr>
              <a:t>+ Good progress DMSC User Office Software 		</a:t>
            </a:r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rgbClr val="666666"/>
                </a:solidFill>
              </a:rPr>
              <a:t>+ Delivering on guidelines for industrial usage as part of B2 building on previous reports incl. SEI</a:t>
            </a:r>
          </a:p>
          <a:p>
            <a:endParaRPr lang="en-US" sz="2000" dirty="0">
              <a:solidFill>
                <a:srgbClr val="666666"/>
              </a:solidFill>
            </a:endParaRPr>
          </a:p>
          <a:p>
            <a:r>
              <a:rPr lang="en-US" sz="2000" dirty="0">
                <a:solidFill>
                  <a:srgbClr val="666666"/>
                </a:solidFill>
              </a:rPr>
              <a:t>o Sustainability of multi-stakeholder topics (software, user meeting) pending resource availability. 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8C706A-05DB-4840-8206-298B99386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" y="3571428"/>
            <a:ext cx="4813188" cy="3140881"/>
          </a:xfrm>
          <a:prstGeom prst="rect">
            <a:avLst/>
          </a:prstGeom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7CCEAE96-3711-C64A-B742-386860CC1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025" name="Picture 7">
            <a:extLst>
              <a:ext uri="{FF2B5EF4-FFF2-40B4-BE49-F238E27FC236}">
                <a16:creationId xmlns:a16="http://schemas.microsoft.com/office/drawing/2014/main" id="{4504634B-4F29-6049-9753-F046DA8A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572" y="3571427"/>
            <a:ext cx="4806048" cy="31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">
            <a:extLst>
              <a:ext uri="{FF2B5EF4-FFF2-40B4-BE49-F238E27FC236}">
                <a16:creationId xmlns:a16="http://schemas.microsoft.com/office/drawing/2014/main" id="{736320CA-55EE-6E4C-BF44-3CC1404A0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4457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23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625" y="265373"/>
            <a:ext cx="10696574" cy="657339"/>
          </a:xfrm>
        </p:spPr>
        <p:txBody>
          <a:bodyPr/>
          <a:lstStyle/>
          <a:p>
            <a:r>
              <a:rPr lang="en-US" sz="4000" dirty="0"/>
              <a:t>User Science </a:t>
            </a:r>
            <a:r>
              <a:rPr lang="en-US" sz="4000" b="1" dirty="0"/>
              <a:t>enabled</a:t>
            </a:r>
            <a:r>
              <a:rPr lang="en-US" sz="4000" dirty="0"/>
              <a:t> by DEMAX proposals</a:t>
            </a:r>
            <a:endParaRPr lang="en-US" sz="3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2021-04-20</a:t>
            </a:fld>
            <a:endParaRPr lang="sv-SE" dirty="0"/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7CCEAE96-3711-C64A-B742-386860CC1A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736320CA-55EE-6E4C-BF44-3CC1404A0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4457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6AE529-F903-C942-ACDE-099BD5DA6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348" y="3735840"/>
            <a:ext cx="1951888" cy="1860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D443B4-C8F2-5B49-BC05-75A4E899ED1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335" y="1790570"/>
            <a:ext cx="3263088" cy="1860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4FFD36-FCFB-8C41-96E3-B33EAA17C8FC}"/>
              </a:ext>
            </a:extLst>
          </p:cNvPr>
          <p:cNvSpPr txBox="1"/>
          <p:nvPr/>
        </p:nvSpPr>
        <p:spPr>
          <a:xfrm>
            <a:off x="6080063" y="3774444"/>
            <a:ext cx="6325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Molecular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maltoside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surfactants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controls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micelle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formation and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rheological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behavior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SANS data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D11 (ILL)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AC6D71-8A28-2F4A-93BA-8BA501040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166" y="4884728"/>
            <a:ext cx="5595257" cy="16696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8561F4-264D-F64D-BCBC-11C4D353FF23}"/>
              </a:ext>
            </a:extLst>
          </p:cNvPr>
          <p:cNvSpPr/>
          <p:nvPr/>
        </p:nvSpPr>
        <p:spPr>
          <a:xfrm>
            <a:off x="5955890" y="767486"/>
            <a:ext cx="6299861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New insights into the interaction of Class II dihydroorotate dehydrogenases with ubiquinone in lipid bilayers as a function of lipid composition</a:t>
            </a:r>
            <a:endParaRPr kumimoji="0" lang="en-S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6D2A06-E715-BA41-818B-67B625CC78F9}"/>
              </a:ext>
            </a:extLst>
          </p:cNvPr>
          <p:cNvSpPr/>
          <p:nvPr/>
        </p:nvSpPr>
        <p:spPr>
          <a:xfrm>
            <a:off x="6319620" y="2302895"/>
            <a:ext cx="2122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</a:t>
            </a:r>
            <a:r>
              <a:rPr kumimoji="0" lang="en-GB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63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POPC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used to resolve Q</a:t>
            </a:r>
            <a:r>
              <a: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10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location in centre of bilayer  - moves up to bind to enzyme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1A710D-BDF2-994E-99CB-0DC66D287DB1}"/>
              </a:ext>
            </a:extLst>
          </p:cNvPr>
          <p:cNvGrpSpPr>
            <a:grpSpLocks noChangeAspect="1"/>
          </p:cNvGrpSpPr>
          <p:nvPr/>
        </p:nvGrpSpPr>
        <p:grpSpPr>
          <a:xfrm>
            <a:off x="424747" y="3404827"/>
            <a:ext cx="2530643" cy="1853891"/>
            <a:chOff x="3710609" y="1457739"/>
            <a:chExt cx="5380383" cy="39415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AB97ECE-AEC3-B34D-A7BD-763629F3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0609" y="1457739"/>
              <a:ext cx="5380383" cy="394154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C7C6B9-ACF5-A846-87BA-6F0A5D8F2328}"/>
                </a:ext>
              </a:extLst>
            </p:cNvPr>
            <p:cNvSpPr txBox="1"/>
            <p:nvPr/>
          </p:nvSpPr>
          <p:spPr>
            <a:xfrm>
              <a:off x="7510600" y="3300864"/>
              <a:ext cx="888681" cy="43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K111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395A20-4243-0340-B1B4-2AABB173D44E}"/>
                </a:ext>
              </a:extLst>
            </p:cNvPr>
            <p:cNvSpPr txBox="1"/>
            <p:nvPr/>
          </p:nvSpPr>
          <p:spPr>
            <a:xfrm>
              <a:off x="5171591" y="4358373"/>
              <a:ext cx="739302" cy="43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E41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C0A2C7C-53A4-6745-9E62-D340B913A68F}"/>
                </a:ext>
              </a:extLst>
            </p:cNvPr>
            <p:cNvSpPr txBox="1"/>
            <p:nvPr/>
          </p:nvSpPr>
          <p:spPr>
            <a:xfrm>
              <a:off x="5910894" y="1457739"/>
              <a:ext cx="859557" cy="43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C145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DBF7F8-8F9D-254A-8E5C-003C2AC4524D}"/>
                </a:ext>
              </a:extLst>
            </p:cNvPr>
            <p:cNvSpPr txBox="1"/>
            <p:nvPr/>
          </p:nvSpPr>
          <p:spPr>
            <a:xfrm>
              <a:off x="4200527" y="2426410"/>
              <a:ext cx="1067637" cy="439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W73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B9CF79D-2413-D04C-BB79-3E9AB967D9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8471" y="3382173"/>
            <a:ext cx="1437411" cy="11340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68FDB31-B328-864C-B52C-7F3BA1CA3792}"/>
              </a:ext>
            </a:extLst>
          </p:cNvPr>
          <p:cNvSpPr txBox="1"/>
          <p:nvPr/>
        </p:nvSpPr>
        <p:spPr>
          <a:xfrm>
            <a:off x="322485" y="5594347"/>
            <a:ext cx="5633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crystals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NitN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amidase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Antarctic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polyextremophile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enzymatic</a:t>
            </a: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mechanism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NPX data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LADI (ILL), X-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ray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 from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BioMAX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(MAX IV)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98F865-5A7F-5944-AD77-72676189F0AF}"/>
              </a:ext>
            </a:extLst>
          </p:cNvPr>
          <p:cNvSpPr txBox="1"/>
          <p:nvPr/>
        </p:nvSpPr>
        <p:spPr>
          <a:xfrm>
            <a:off x="7229632" y="6564856"/>
            <a:ext cx="3708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Persistent link using digital object identifier"/>
              </a:rPr>
              <a:t>https://doi.org/10.1016/j.jcis.2020.08.116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72270B9-5EEB-0B47-8676-1E3F78534A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0543" y="1448635"/>
            <a:ext cx="2543806" cy="181087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D6FF41B-ADEC-744F-BFAB-D5F9DB33B11B}"/>
              </a:ext>
            </a:extLst>
          </p:cNvPr>
          <p:cNvSpPr/>
          <p:nvPr/>
        </p:nvSpPr>
        <p:spPr>
          <a:xfrm>
            <a:off x="283809" y="808739"/>
            <a:ext cx="5672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 of the saponins on hydrogenated and deuterated phospholipid membranes from yeast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P. pastoris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SANS on D11 (ILL) Sep 2020.</a:t>
            </a:r>
          </a:p>
        </p:txBody>
      </p:sp>
    </p:spTree>
    <p:extLst>
      <p:ext uri="{BB962C8B-B14F-4D97-AF65-F5344CB8AC3E}">
        <p14:creationId xmlns:p14="http://schemas.microsoft.com/office/powerpoint/2010/main" val="373001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625" y="265373"/>
            <a:ext cx="11359184" cy="657339"/>
          </a:xfrm>
        </p:spPr>
        <p:txBody>
          <a:bodyPr/>
          <a:lstStyle/>
          <a:p>
            <a:r>
              <a:rPr lang="en-US" sz="3800" dirty="0"/>
              <a:t>Scientific Activities Division: Chemistry Services SULF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2021-04-20</a:t>
            </a:fld>
            <a:endParaRPr lang="sv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4F7E1-14AF-8B4C-9318-0FC3CB6859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2513" y="891270"/>
            <a:ext cx="9360000" cy="507076"/>
          </a:xfrm>
        </p:spPr>
        <p:txBody>
          <a:bodyPr/>
          <a:lstStyle/>
          <a:p>
            <a:r>
              <a:rPr lang="en-GB" dirty="0"/>
              <a:t>Work during C19 at E04 continues with masks and collaborations </a:t>
            </a:r>
            <a:r>
              <a:rPr lang="en-150"/>
              <a:t>…</a:t>
            </a:r>
            <a:r>
              <a:rPr lang="en-US" dirty="0"/>
              <a:t> </a:t>
            </a:r>
            <a:endParaRPr lang="sv-SE" dirty="0"/>
          </a:p>
        </p:txBody>
      </p:sp>
      <p:pic>
        <p:nvPicPr>
          <p:cNvPr id="10" name="347C6F7C-1004-4CAC-973C-4E6D3BA3F68A" descr="347C6F7C-1004-4CAC-973C-4E6D3BA3F68A">
            <a:extLst>
              <a:ext uri="{FF2B5EF4-FFF2-40B4-BE49-F238E27FC236}">
                <a16:creationId xmlns:a16="http://schemas.microsoft.com/office/drawing/2014/main" id="{A7C37119-CF5D-0A47-BD5C-1E77579F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822" y="1361031"/>
            <a:ext cx="5700728" cy="427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649D1287-0BAC-4BF2-8374-D865FBD79911" descr="649D1287-0BAC-4BF2-8374-D865FBD79911">
            <a:extLst>
              <a:ext uri="{FF2B5EF4-FFF2-40B4-BE49-F238E27FC236}">
                <a16:creationId xmlns:a16="http://schemas.microsoft.com/office/drawing/2014/main" id="{66255FA8-1A26-1E40-B1A6-0830FAAE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010238" y="1586042"/>
            <a:ext cx="1866754" cy="140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6357B5E-E2C2-46DC-A4E7-0E9482B8B583" descr="C6357B5E-E2C2-46DC-A4E7-0E9482B8B583">
            <a:extLst>
              <a:ext uri="{FF2B5EF4-FFF2-40B4-BE49-F238E27FC236}">
                <a16:creationId xmlns:a16="http://schemas.microsoft.com/office/drawing/2014/main" id="{93FDD459-1B3E-D648-90C8-ED3884B2C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0885" y="1350094"/>
            <a:ext cx="1322498" cy="186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DB014549-009F-4894-8537-F19B6CFED701" descr="cid:DB014549-009F-4894-8537-F19B6CFED701">
            <a:extLst>
              <a:ext uri="{FF2B5EF4-FFF2-40B4-BE49-F238E27FC236}">
                <a16:creationId xmlns:a16="http://schemas.microsoft.com/office/drawing/2014/main" id="{641CC992-9158-024B-8E8A-5308213E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885" y="3362004"/>
            <a:ext cx="3032763" cy="22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4DA848-4875-DE4C-9D91-97BC51BB1DEB}"/>
              </a:ext>
            </a:extLst>
          </p:cNvPr>
          <p:cNvSpPr/>
          <p:nvPr/>
        </p:nvSpPr>
        <p:spPr>
          <a:xfrm>
            <a:off x="502513" y="5779129"/>
            <a:ext cx="11173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</a:rPr>
              <a:t>+ Preparing multi-annual framework for future fit-out of technical / scientific spaces in D04 and D08</a:t>
            </a:r>
          </a:p>
          <a:p>
            <a:endParaRPr lang="en-US" dirty="0">
              <a:solidFill>
                <a:srgbClr val="666666"/>
              </a:solidFill>
            </a:endParaRPr>
          </a:p>
          <a:p>
            <a:r>
              <a:rPr lang="en-US" dirty="0">
                <a:solidFill>
                  <a:srgbClr val="666666"/>
                </a:solidFill>
              </a:rPr>
              <a:t>o Only few UK contractors back to finish E04 but accepting some delay on E03; D08 and D04 need to start.</a:t>
            </a:r>
          </a:p>
        </p:txBody>
      </p:sp>
    </p:spTree>
    <p:extLst>
      <p:ext uri="{BB962C8B-B14F-4D97-AF65-F5344CB8AC3E}">
        <p14:creationId xmlns:p14="http://schemas.microsoft.com/office/powerpoint/2010/main" val="24455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625" y="265373"/>
            <a:ext cx="10696574" cy="657339"/>
          </a:xfrm>
        </p:spPr>
        <p:txBody>
          <a:bodyPr/>
          <a:lstStyle/>
          <a:p>
            <a:r>
              <a:rPr lang="en-US" sz="3800" dirty="0"/>
              <a:t>Scientific Activities Division: Sample Environment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28625" y="930813"/>
            <a:ext cx="10917942" cy="507076"/>
          </a:xfrm>
        </p:spPr>
        <p:txBody>
          <a:bodyPr/>
          <a:lstStyle/>
          <a:p>
            <a:r>
              <a:rPr lang="en-US" dirty="0"/>
              <a:t>Providing some ‘Conditions’ for real ….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2021-04-20</a:t>
            </a:fld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414949" y="1487626"/>
            <a:ext cx="1177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+ non-magnetic kinematic mounts KIPP successfully tested, </a:t>
            </a:r>
            <a:r>
              <a:rPr lang="en-US" sz="2000" dirty="0" err="1">
                <a:solidFill>
                  <a:srgbClr val="666666"/>
                </a:solidFill>
              </a:rPr>
              <a:t>iFrame</a:t>
            </a:r>
            <a:r>
              <a:rPr lang="en-US" sz="2000" dirty="0">
                <a:solidFill>
                  <a:srgbClr val="666666"/>
                </a:solidFill>
              </a:rPr>
              <a:t> installed</a:t>
            </a:r>
          </a:p>
          <a:p>
            <a:r>
              <a:rPr lang="en-US" sz="2000" dirty="0">
                <a:solidFill>
                  <a:srgbClr val="666666"/>
                </a:solidFill>
              </a:rPr>
              <a:t>+ move to E03 in preparation; B02 SE collaboration area to e used with YMIR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60E9C-0833-4647-863B-FC72E10A85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4" y="2543456"/>
            <a:ext cx="3829721" cy="20823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6263F-5E74-F548-91D3-C519C7FD6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25" y="4719506"/>
            <a:ext cx="1962129" cy="1995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03650-C52D-0447-BF1F-A7E3D771D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326" y="4719506"/>
            <a:ext cx="1835753" cy="19953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6A8A3-2338-1941-B15A-7F0A92CFF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165" y="2541897"/>
            <a:ext cx="2580966" cy="2083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7B2288-8C03-AB41-AC5C-5D0DE9591A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018" y="2572062"/>
            <a:ext cx="3180549" cy="2053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24994C-A7DA-8F49-87A8-A68A9BDFF265}"/>
              </a:ext>
            </a:extLst>
          </p:cNvPr>
          <p:cNvSpPr txBox="1"/>
          <p:nvPr/>
        </p:nvSpPr>
        <p:spPr>
          <a:xfrm>
            <a:off x="5001037" y="4625788"/>
            <a:ext cx="268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Fiducial points in E03 for accurate SES alignment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CE1570-BA55-8844-8134-E02472F5FA76}"/>
              </a:ext>
            </a:extLst>
          </p:cNvPr>
          <p:cNvSpPr txBox="1"/>
          <p:nvPr/>
        </p:nvSpPr>
        <p:spPr>
          <a:xfrm>
            <a:off x="8060645" y="4625788"/>
            <a:ext cx="349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Position of the </a:t>
            </a:r>
            <a:r>
              <a:rPr lang="en-GB" dirty="0" err="1">
                <a:solidFill>
                  <a:srgbClr val="666666"/>
                </a:solidFill>
              </a:rPr>
              <a:t>iFrame</a:t>
            </a:r>
            <a:r>
              <a:rPr lang="en-GB" dirty="0">
                <a:solidFill>
                  <a:srgbClr val="666666"/>
                </a:solidFill>
              </a:rPr>
              <a:t> dedicated to alignment of top loading SES</a:t>
            </a:r>
          </a:p>
        </p:txBody>
      </p:sp>
    </p:spTree>
    <p:extLst>
      <p:ext uri="{BB962C8B-B14F-4D97-AF65-F5344CB8AC3E}">
        <p14:creationId xmlns:p14="http://schemas.microsoft.com/office/powerpoint/2010/main" val="29144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2" y="1153621"/>
            <a:ext cx="7225483" cy="2387600"/>
          </a:xfrm>
        </p:spPr>
        <p:txBody>
          <a:bodyPr/>
          <a:lstStyle/>
          <a:p>
            <a:r>
              <a:rPr lang="en-GB" dirty="0"/>
              <a:t>Welcome to common STAP meeting ‘Users &amp; Samples’ and ‘Sample Environment’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April 2021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Arno Hiess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2021-04-20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625" y="265373"/>
            <a:ext cx="10696574" cy="657339"/>
          </a:xfrm>
        </p:spPr>
        <p:txBody>
          <a:bodyPr/>
          <a:lstStyle/>
          <a:p>
            <a:r>
              <a:rPr lang="en-US" sz="3800" dirty="0"/>
              <a:t>Scientific Activities Division: Sample Environment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28625" y="930813"/>
            <a:ext cx="10917942" cy="507076"/>
          </a:xfrm>
        </p:spPr>
        <p:txBody>
          <a:bodyPr/>
          <a:lstStyle/>
          <a:p>
            <a:r>
              <a:rPr lang="en-US" dirty="0"/>
              <a:t>Providing some ‘Conditions’ for real ….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2021-04-20</a:t>
            </a:fld>
            <a:endParaRPr lang="sv-SE" dirty="0"/>
          </a:p>
        </p:txBody>
      </p:sp>
      <p:sp>
        <p:nvSpPr>
          <p:cNvPr id="22" name="TextBox 21"/>
          <p:cNvSpPr txBox="1"/>
          <p:nvPr/>
        </p:nvSpPr>
        <p:spPr>
          <a:xfrm>
            <a:off x="428625" y="1260916"/>
            <a:ext cx="11777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6666"/>
                </a:solidFill>
              </a:rPr>
              <a:t>+ PE high pressure system operational incl. mechanical and software integration (into EPICS)</a:t>
            </a:r>
          </a:p>
          <a:p>
            <a:r>
              <a:rPr lang="en-US" sz="2000" dirty="0">
                <a:solidFill>
                  <a:srgbClr val="666666"/>
                </a:solidFill>
              </a:rPr>
              <a:t>+ Electrochemistry development progressing well; Orange Cryostat cooled down. </a:t>
            </a:r>
          </a:p>
          <a:p>
            <a:r>
              <a:rPr lang="en-US" sz="2000" dirty="0">
                <a:solidFill>
                  <a:srgbClr val="666666"/>
                </a:solidFill>
              </a:rPr>
              <a:t>+ Gas Manifold ready; Collaborative development GISANS humidity cell concluded (manuscript)  </a:t>
            </a:r>
          </a:p>
          <a:p>
            <a:r>
              <a:rPr lang="en-US" sz="2000" dirty="0">
                <a:solidFill>
                  <a:srgbClr val="666666"/>
                </a:solidFill>
              </a:rPr>
              <a:t>+ Many systems approaching CDR 			</a:t>
            </a:r>
            <a:endParaRPr lang="en-US" sz="20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142E1-0D32-8243-B612-99631EB51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7235" y="2611193"/>
            <a:ext cx="2149482" cy="3864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F4A504-DB77-A54A-A93F-E01E0B703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895786" y="4711873"/>
            <a:ext cx="2693405" cy="2024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F3E938-0A1C-8C41-ACB7-B5EDB5A15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785" y="2611193"/>
            <a:ext cx="2693406" cy="2020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3B73BD-A81C-1E4A-84C4-514103EFC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912" y="4711873"/>
            <a:ext cx="2693406" cy="2020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1244-C757-BE48-BEB9-D2A14B409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259" y="2611193"/>
            <a:ext cx="2693406" cy="2020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E405B-66F8-2A4D-B01A-E54093BF4B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076438" y="2187872"/>
            <a:ext cx="2024975" cy="2861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8623F9-2E49-EF49-80A1-C483E750CA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038" y="4738927"/>
            <a:ext cx="1434675" cy="1993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7761B9-5768-A24F-9576-7925F22F7C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877" y="4631247"/>
            <a:ext cx="1099936" cy="21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273621"/>
              </p:ext>
            </p:extLst>
          </p:nvPr>
        </p:nvGraphicFramePr>
        <p:xfrm>
          <a:off x="1195647" y="1633448"/>
          <a:ext cx="10134600" cy="1373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Scientific Activities Division: Team, Purpose and Implementation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STAP: Members, Charge, Documents, Agenda, Practicalities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Some Highlights from Q1/2021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2021-04-20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69208"/>
            <a:ext cx="4857793" cy="3653621"/>
          </a:xfrm>
        </p:spPr>
        <p:txBody>
          <a:bodyPr/>
          <a:lstStyle/>
          <a:p>
            <a:r>
              <a:rPr lang="en-GB" sz="4400" dirty="0"/>
              <a:t>Scientific Activities Division: </a:t>
            </a:r>
          </a:p>
          <a:p>
            <a:endParaRPr lang="en-GB" sz="4400" dirty="0"/>
          </a:p>
          <a:p>
            <a:r>
              <a:rPr lang="en-GB" sz="4400" dirty="0"/>
              <a:t>Team, Purpose &amp; Implementation</a:t>
            </a:r>
            <a:endParaRPr lang="en-GB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Scientific Activities Division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390210"/>
            <a:ext cx="4320448" cy="365125"/>
          </a:xfrm>
        </p:spPr>
        <p:txBody>
          <a:bodyPr/>
          <a:lstStyle/>
          <a:p>
            <a:r>
              <a:rPr lang="en-GB" dirty="0"/>
              <a:t>STAP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39021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Team providing ESS User and Sample Services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39021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B15E415-03FC-DB4A-B024-66E0965D5373}"/>
              </a:ext>
            </a:extLst>
          </p:cNvPr>
          <p:cNvSpPr>
            <a:spLocks noChangeAspect="1"/>
          </p:cNvSpPr>
          <p:nvPr/>
        </p:nvSpPr>
        <p:spPr>
          <a:xfrm>
            <a:off x="9227975" y="1889320"/>
            <a:ext cx="2880000" cy="1810775"/>
          </a:xfrm>
          <a:prstGeom prst="roundRect">
            <a:avLst>
              <a:gd name="adj" fmla="val 6777"/>
            </a:avLst>
          </a:prstGeom>
          <a:solidFill>
            <a:srgbClr val="1F497D">
              <a:lumMod val="20000"/>
              <a:lumOff val="80000"/>
              <a:alpha val="50000"/>
            </a:srgbClr>
          </a:solidFill>
          <a:ln w="25400" cap="flat" cmpd="sng" algn="ctr">
            <a:solidFill>
              <a:srgbClr val="1F497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Sample Environment Group</a:t>
            </a:r>
            <a:endParaRPr lang="en-GB" sz="1600" b="1" kern="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kern="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FE98966-19A0-8A4A-AFCF-F75C3FD5BEC4}"/>
              </a:ext>
            </a:extLst>
          </p:cNvPr>
          <p:cNvSpPr>
            <a:spLocks noChangeAspect="1"/>
          </p:cNvSpPr>
          <p:nvPr/>
        </p:nvSpPr>
        <p:spPr>
          <a:xfrm>
            <a:off x="415462" y="1889320"/>
            <a:ext cx="2880000" cy="1810775"/>
          </a:xfrm>
          <a:prstGeom prst="roundRect">
            <a:avLst>
              <a:gd name="adj" fmla="val 6841"/>
            </a:avLst>
          </a:prstGeom>
          <a:solidFill>
            <a:srgbClr val="92D050">
              <a:alpha val="50000"/>
            </a:srgbClr>
          </a:solidFill>
          <a:ln w="25400" cap="flat" cmpd="sng" algn="ctr">
            <a:solidFill>
              <a:srgbClr val="1E9FD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DEMAX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Deuteration &amp; Macromolecular Crystallization Group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kern="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947D3CE-5068-F44E-9489-8BB9EF54467B}"/>
              </a:ext>
            </a:extLst>
          </p:cNvPr>
          <p:cNvSpPr>
            <a:spLocks noChangeAspect="1"/>
          </p:cNvSpPr>
          <p:nvPr/>
        </p:nvSpPr>
        <p:spPr>
          <a:xfrm>
            <a:off x="3352774" y="1889320"/>
            <a:ext cx="2880000" cy="1810775"/>
          </a:xfrm>
          <a:prstGeom prst="roundRect">
            <a:avLst>
              <a:gd name="adj" fmla="val 8315"/>
            </a:avLst>
          </a:prstGeom>
          <a:solidFill>
            <a:srgbClr val="F79646">
              <a:lumMod val="60000"/>
              <a:lumOff val="40000"/>
              <a:alpha val="50000"/>
            </a:srgbClr>
          </a:solidFill>
          <a:ln w="25400" cap="flat" cmpd="sng" algn="ctr">
            <a:solidFill>
              <a:srgbClr val="1E9FD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SULF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Sample and User Labs Group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kern="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DA61F8D-D988-9D4F-ABB8-5CEE96D55FC4}"/>
              </a:ext>
            </a:extLst>
          </p:cNvPr>
          <p:cNvSpPr>
            <a:spLocks noChangeAspect="1"/>
          </p:cNvSpPr>
          <p:nvPr/>
        </p:nvSpPr>
        <p:spPr>
          <a:xfrm>
            <a:off x="6290892" y="1889320"/>
            <a:ext cx="2880000" cy="1810775"/>
          </a:xfrm>
          <a:prstGeom prst="roundRect">
            <a:avLst>
              <a:gd name="adj" fmla="val 9789"/>
            </a:avLst>
          </a:prstGeom>
          <a:solidFill>
            <a:srgbClr val="4BACC6">
              <a:lumMod val="60000"/>
              <a:lumOff val="40000"/>
              <a:alpha val="49000"/>
            </a:srgbClr>
          </a:solidFill>
          <a:ln w="25400" cap="flat" cmpd="sng" algn="ctr">
            <a:solidFill>
              <a:srgbClr val="1E9FD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SCUO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Scientific Coordination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User Office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C7F9F38-53DC-B942-A72B-AC49AAAD9CD3}"/>
              </a:ext>
            </a:extLst>
          </p:cNvPr>
          <p:cNvSpPr/>
          <p:nvPr/>
        </p:nvSpPr>
        <p:spPr>
          <a:xfrm>
            <a:off x="415461" y="1353042"/>
            <a:ext cx="11692514" cy="43337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Scientific Activities Division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BFBD2C-95F2-F34C-ABEA-2F4D5AE42A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66" y="1357074"/>
            <a:ext cx="398524" cy="43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49E55D-B425-424A-BC76-345621685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814" y="1357074"/>
            <a:ext cx="353620" cy="432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6C0554-674A-0B46-8333-3090ED06D0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0446" y="3180125"/>
            <a:ext cx="322533" cy="43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02DBFE-86A6-C04A-B541-A10BFF52E2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2473" y="2692697"/>
            <a:ext cx="322534" cy="43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C64A89-A681-C946-B4D9-3B56C8D773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"/>
          <a:stretch/>
        </p:blipFill>
        <p:spPr>
          <a:xfrm>
            <a:off x="11524079" y="2690155"/>
            <a:ext cx="330033" cy="432000"/>
          </a:xfrm>
          <a:prstGeom prst="rect">
            <a:avLst/>
          </a:prstGeom>
        </p:spPr>
      </p:pic>
      <p:pic>
        <p:nvPicPr>
          <p:cNvPr id="28" name="Content Placeholder 5">
            <a:extLst>
              <a:ext uri="{FF2B5EF4-FFF2-40B4-BE49-F238E27FC236}">
                <a16:creationId xmlns:a16="http://schemas.microsoft.com/office/drawing/2014/main" id="{633CD139-73CA-544F-8B6F-9088E0552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36788" y="3180125"/>
            <a:ext cx="325526" cy="43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B58E2C-8B30-104E-B1FB-C2AF560FA6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827" y="3183940"/>
            <a:ext cx="298375" cy="432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060D17-9E65-EA49-9F78-23B78307F6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3750" y="2707791"/>
            <a:ext cx="324226" cy="432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B7F8CC8-2061-DD4E-B653-6A1E16BBB06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8855" y="3159322"/>
            <a:ext cx="338313" cy="432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8005D76-F377-F54F-B083-24EBF78124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7129" y="2992378"/>
            <a:ext cx="384370" cy="432000"/>
          </a:xfrm>
          <a:prstGeom prst="rect">
            <a:avLst/>
          </a:prstGeom>
        </p:spPr>
      </p:pic>
      <p:pic>
        <p:nvPicPr>
          <p:cNvPr id="33" name="Picture 32" descr="melissasharp.jpg">
            <a:extLst>
              <a:ext uri="{FF2B5EF4-FFF2-40B4-BE49-F238E27FC236}">
                <a16:creationId xmlns:a16="http://schemas.microsoft.com/office/drawing/2014/main" id="{9AA4FF38-5439-104C-AC97-05FB63EF057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041" y="2989460"/>
            <a:ext cx="324000" cy="432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C22A50C-A531-A948-BC9C-0239F10445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963" y="2989460"/>
            <a:ext cx="353620" cy="432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ED0FE6-B65F-4C40-A550-BE77845607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832" y="2989460"/>
            <a:ext cx="323223" cy="432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4BD34C-27B3-1645-8508-223561BE6BC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941" y="2989460"/>
            <a:ext cx="351826" cy="432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C29DFE2-DB5B-7F4F-A3FC-3347D167E5F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79" y="3002244"/>
            <a:ext cx="394435" cy="43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738DFC-457C-9742-988E-57DC7C49FF8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27" y="3002244"/>
            <a:ext cx="270000" cy="43139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893CA6-86CD-C44C-BCE8-9B5E9036795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866" y="2989460"/>
            <a:ext cx="331200" cy="431885"/>
          </a:xfrm>
          <a:prstGeom prst="rect">
            <a:avLst/>
          </a:prstGeom>
        </p:spPr>
      </p:pic>
      <p:pic>
        <p:nvPicPr>
          <p:cNvPr id="41" name="Picture 2" descr="page1image20347104">
            <a:extLst>
              <a:ext uri="{FF2B5EF4-FFF2-40B4-BE49-F238E27FC236}">
                <a16:creationId xmlns:a16="http://schemas.microsoft.com/office/drawing/2014/main" id="{A196BD04-80B6-0147-A0CC-A8711B765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1547" y="2700921"/>
            <a:ext cx="382305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7130B5-603E-3F4A-9E34-BDFB80320943}"/>
              </a:ext>
            </a:extLst>
          </p:cNvPr>
          <p:cNvGrpSpPr/>
          <p:nvPr/>
        </p:nvGrpSpPr>
        <p:grpSpPr>
          <a:xfrm>
            <a:off x="10787082" y="2685181"/>
            <a:ext cx="312102" cy="441948"/>
            <a:chOff x="10643678" y="3460465"/>
            <a:chExt cx="312102" cy="44194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8C5059-D836-3C47-B05A-0AB37F261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43678" y="3460465"/>
              <a:ext cx="307100" cy="44194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95A79C-484A-6E4D-956E-49DC7B60B850}"/>
                </a:ext>
              </a:extLst>
            </p:cNvPr>
            <p:cNvSpPr/>
            <p:nvPr/>
          </p:nvSpPr>
          <p:spPr>
            <a:xfrm>
              <a:off x="10646372" y="3486196"/>
              <a:ext cx="309408" cy="4116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2C74E53A-590F-0E4E-8968-48B7884C495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21" y="2707922"/>
            <a:ext cx="342000" cy="4296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43F00E-FE39-0549-95B5-56B4CFDA94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18866" y="3156220"/>
            <a:ext cx="428400" cy="4284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4D490FB-BE54-1F4C-91C3-CE675307859C}"/>
              </a:ext>
            </a:extLst>
          </p:cNvPr>
          <p:cNvSpPr/>
          <p:nvPr/>
        </p:nvSpPr>
        <p:spPr>
          <a:xfrm>
            <a:off x="11323797" y="3172711"/>
            <a:ext cx="422334" cy="41428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22829BB-46C9-5843-80C3-457A3FDB74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900" y="3000768"/>
            <a:ext cx="327245" cy="432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E51FB98-22D5-7C48-9807-05F0E452B6F0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662" y="2994168"/>
            <a:ext cx="428400" cy="428400"/>
          </a:xfrm>
          <a:prstGeom prst="rect">
            <a:avLst/>
          </a:prstGeom>
        </p:spPr>
      </p:pic>
      <p:sp>
        <p:nvSpPr>
          <p:cNvPr id="52" name="Platshållare för innehåll 5">
            <a:extLst>
              <a:ext uri="{FF2B5EF4-FFF2-40B4-BE49-F238E27FC236}">
                <a16:creationId xmlns:a16="http://schemas.microsoft.com/office/drawing/2014/main" id="{38E3B910-16F4-3F4C-B6DC-42125D36CBC6}"/>
              </a:ext>
            </a:extLst>
          </p:cNvPr>
          <p:cNvSpPr txBox="1">
            <a:spLocks/>
          </p:cNvSpPr>
          <p:nvPr/>
        </p:nvSpPr>
        <p:spPr>
          <a:xfrm>
            <a:off x="439444" y="4323522"/>
            <a:ext cx="11776539" cy="305524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BD6C7AF-AE38-BC48-9B17-948F53E946A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412" y="2982792"/>
            <a:ext cx="329226" cy="43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B724D-B3C2-CF42-8972-DF45F54AD66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300" y="2992169"/>
            <a:ext cx="331566" cy="432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A33F8A0-B4E9-C942-9C8E-69ADBBEB99E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788" y="2989403"/>
            <a:ext cx="254047" cy="43200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84DC17DC-CD9B-1B4D-A876-F853376347CE}"/>
              </a:ext>
            </a:extLst>
          </p:cNvPr>
          <p:cNvSpPr/>
          <p:nvPr/>
        </p:nvSpPr>
        <p:spPr>
          <a:xfrm>
            <a:off x="2294340" y="2976755"/>
            <a:ext cx="252107" cy="4320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B665155-4067-5240-9135-4A23DE93DDE6}"/>
              </a:ext>
            </a:extLst>
          </p:cNvPr>
          <p:cNvSpPr/>
          <p:nvPr/>
        </p:nvSpPr>
        <p:spPr>
          <a:xfrm>
            <a:off x="7990304" y="2971694"/>
            <a:ext cx="318311" cy="45702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C771A-30DD-4547-BD34-24F7B6AC11D5}"/>
              </a:ext>
            </a:extLst>
          </p:cNvPr>
          <p:cNvSpPr txBox="1"/>
          <p:nvPr/>
        </p:nvSpPr>
        <p:spPr>
          <a:xfrm>
            <a:off x="6290892" y="3815766"/>
            <a:ext cx="288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enables </a:t>
            </a:r>
            <a:r>
              <a:rPr lang="en-GB" sz="1400" b="1" i="1" dirty="0"/>
              <a:t>user access</a:t>
            </a:r>
            <a:r>
              <a:rPr lang="en-GB" sz="1400" i="1" dirty="0"/>
              <a:t>, supports its </a:t>
            </a:r>
            <a:r>
              <a:rPr lang="en-GB" sz="1400" b="1" i="1" dirty="0"/>
              <a:t>communities</a:t>
            </a:r>
            <a:r>
              <a:rPr lang="en-GB" sz="1400" i="1" dirty="0"/>
              <a:t>, encourages </a:t>
            </a:r>
            <a:r>
              <a:rPr lang="en-GB" sz="1400" i="1" dirty="0" err="1"/>
              <a:t>colla-borative</a:t>
            </a:r>
            <a:r>
              <a:rPr lang="en-GB" sz="1400" i="1" dirty="0"/>
              <a:t> </a:t>
            </a:r>
            <a:r>
              <a:rPr lang="en-GB" sz="1400" b="1" i="1" dirty="0"/>
              <a:t>scientific activities</a:t>
            </a:r>
            <a:r>
              <a:rPr lang="en-GB" sz="1400" i="1" dirty="0"/>
              <a:t>:</a:t>
            </a:r>
          </a:p>
          <a:p>
            <a:endParaRPr lang="en-GB" sz="1400" b="1" i="1" dirty="0"/>
          </a:p>
          <a:p>
            <a:endParaRPr lang="en-GB" sz="1400" b="1" i="1" dirty="0"/>
          </a:p>
          <a:p>
            <a:r>
              <a:rPr lang="en-GB" sz="1400" dirty="0"/>
              <a:t>• manage </a:t>
            </a:r>
            <a:r>
              <a:rPr lang="en-GB" sz="1400" b="1" dirty="0"/>
              <a:t>user programme </a:t>
            </a:r>
            <a:r>
              <a:rPr lang="en-GB" sz="1400" dirty="0"/>
              <a:t> </a:t>
            </a:r>
          </a:p>
          <a:p>
            <a:r>
              <a:rPr lang="en-GB" sz="1400" dirty="0"/>
              <a:t>• provide </a:t>
            </a:r>
            <a:r>
              <a:rPr lang="en-GB" sz="1400" b="1" dirty="0"/>
              <a:t>community interaction</a:t>
            </a:r>
          </a:p>
          <a:p>
            <a:r>
              <a:rPr lang="en-GB" sz="1400" dirty="0"/>
              <a:t>• oversee </a:t>
            </a:r>
            <a:r>
              <a:rPr lang="en-GB" sz="1400" b="1" dirty="0"/>
              <a:t>scientific </a:t>
            </a:r>
            <a:r>
              <a:rPr lang="en-GB" sz="1400" b="1" dirty="0" err="1"/>
              <a:t>coord</a:t>
            </a:r>
            <a:r>
              <a:rPr lang="en-GB" sz="1400" b="1" dirty="0"/>
              <a:t>.</a:t>
            </a:r>
            <a:r>
              <a:rPr lang="en-GB" sz="1400" dirty="0"/>
              <a:t> and </a:t>
            </a:r>
            <a:r>
              <a:rPr lang="en-GB" sz="1400" b="1" dirty="0"/>
              <a:t>in-house scientific activities</a:t>
            </a:r>
            <a:r>
              <a:rPr lang="en-GB" sz="1400" dirty="0"/>
              <a:t> </a:t>
            </a:r>
          </a:p>
          <a:p>
            <a:r>
              <a:rPr lang="en-GB" sz="1400" dirty="0"/>
              <a:t>• organise outreach to </a:t>
            </a:r>
            <a:r>
              <a:rPr lang="en-GB" sz="1400" b="1" dirty="0"/>
              <a:t>industry</a:t>
            </a:r>
          </a:p>
          <a:p>
            <a:r>
              <a:rPr lang="en-GB" sz="1400" dirty="0"/>
              <a:t>• Participate in “</a:t>
            </a:r>
            <a:r>
              <a:rPr lang="en-GB" sz="1400" b="1" dirty="0"/>
              <a:t>welcome function</a:t>
            </a:r>
            <a:r>
              <a:rPr lang="en-GB" sz="1400" dirty="0"/>
              <a:t>” for visiting scientists.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5B4C2C-C21D-5C4C-B36A-8E74466E2A96}"/>
              </a:ext>
            </a:extLst>
          </p:cNvPr>
          <p:cNvSpPr txBox="1"/>
          <p:nvPr/>
        </p:nvSpPr>
        <p:spPr>
          <a:xfrm>
            <a:off x="9170892" y="3812484"/>
            <a:ext cx="288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Enables to perform experiments with </a:t>
            </a:r>
            <a:r>
              <a:rPr lang="en-GB" sz="1400" b="1" i="1" dirty="0"/>
              <a:t>multiple parameters </a:t>
            </a:r>
            <a:r>
              <a:rPr lang="en-GB" sz="1400" i="1" dirty="0"/>
              <a:t>T, p, fields, mech. constraints, humidity, gas loading, fluid control:  </a:t>
            </a:r>
          </a:p>
          <a:p>
            <a:endParaRPr lang="en-GB" sz="1400" i="1" dirty="0"/>
          </a:p>
          <a:p>
            <a:r>
              <a:rPr lang="en-GB" sz="1400" dirty="0"/>
              <a:t>• </a:t>
            </a:r>
            <a:r>
              <a:rPr lang="en-GB" sz="1400" b="1" dirty="0"/>
              <a:t>installs</a:t>
            </a:r>
            <a:r>
              <a:rPr lang="en-GB" sz="1400" dirty="0"/>
              <a:t>,</a:t>
            </a:r>
            <a:r>
              <a:rPr lang="en-GB" sz="1400" b="1" dirty="0"/>
              <a:t> operates</a:t>
            </a:r>
            <a:r>
              <a:rPr lang="en-GB" sz="1400" dirty="0"/>
              <a:t>,</a:t>
            </a:r>
            <a:r>
              <a:rPr lang="en-GB" sz="1400" b="1" dirty="0"/>
              <a:t> calibrates</a:t>
            </a:r>
            <a:r>
              <a:rPr lang="en-GB" sz="1400" dirty="0"/>
              <a:t>,</a:t>
            </a:r>
            <a:r>
              <a:rPr lang="en-GB" sz="1400" b="1" dirty="0"/>
              <a:t> maintains</a:t>
            </a:r>
            <a:r>
              <a:rPr lang="en-GB" sz="1400" dirty="0"/>
              <a:t>,</a:t>
            </a:r>
            <a:r>
              <a:rPr lang="en-GB" sz="1400" b="1" dirty="0"/>
              <a:t> repairs</a:t>
            </a:r>
            <a:r>
              <a:rPr lang="en-GB" sz="1400" dirty="0"/>
              <a:t> </a:t>
            </a:r>
            <a:r>
              <a:rPr lang="en-GB" sz="1400" b="1" dirty="0"/>
              <a:t>SES </a:t>
            </a:r>
          </a:p>
          <a:p>
            <a:r>
              <a:rPr lang="en-GB" sz="1400" dirty="0"/>
              <a:t>• operates </a:t>
            </a:r>
            <a:r>
              <a:rPr lang="en-GB" sz="1400" b="1" dirty="0"/>
              <a:t>SE workshops</a:t>
            </a:r>
          </a:p>
          <a:p>
            <a:r>
              <a:rPr lang="en-GB" sz="1400" dirty="0"/>
              <a:t>• coordinates </a:t>
            </a:r>
            <a:r>
              <a:rPr lang="en-GB" sz="1400" b="1" dirty="0"/>
              <a:t>liquid helium</a:t>
            </a:r>
            <a:r>
              <a:rPr lang="en-GB" sz="1400" dirty="0"/>
              <a:t> cycle </a:t>
            </a:r>
          </a:p>
          <a:p>
            <a:r>
              <a:rPr lang="en-GB" sz="1400" dirty="0"/>
              <a:t>• </a:t>
            </a:r>
            <a:r>
              <a:rPr lang="en-GB" sz="1400" b="1" dirty="0"/>
              <a:t>develops / procures </a:t>
            </a:r>
            <a:r>
              <a:rPr lang="en-GB" sz="1400" dirty="0"/>
              <a:t>new SES</a:t>
            </a:r>
          </a:p>
          <a:p>
            <a:r>
              <a:rPr lang="en-GB" sz="1400" dirty="0"/>
              <a:t>• integrates SES for </a:t>
            </a:r>
            <a:r>
              <a:rPr lang="en-GB" sz="1400" b="1" dirty="0"/>
              <a:t>rapid change over</a:t>
            </a:r>
            <a:r>
              <a:rPr lang="en-GB" sz="1400" dirty="0"/>
              <a:t> and standardised control.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35A735D-F5B2-EE4B-8860-CEB7212F1C80}"/>
              </a:ext>
            </a:extLst>
          </p:cNvPr>
          <p:cNvSpPr txBox="1"/>
          <p:nvPr/>
        </p:nvSpPr>
        <p:spPr>
          <a:xfrm>
            <a:off x="3352774" y="3812225"/>
            <a:ext cx="288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ensures ability to </a:t>
            </a:r>
            <a:r>
              <a:rPr lang="en-GB" sz="1400" b="1" i="1" dirty="0"/>
              <a:t>receive, handle, ship, characterise, synthesize, condition, mount, orient, align samples</a:t>
            </a:r>
            <a:r>
              <a:rPr lang="en-GB" sz="1400" i="1" dirty="0"/>
              <a:t>:</a:t>
            </a:r>
          </a:p>
          <a:p>
            <a:r>
              <a:rPr lang="en-GB" sz="1400" i="1" dirty="0"/>
              <a:t> </a:t>
            </a:r>
          </a:p>
          <a:p>
            <a:r>
              <a:rPr lang="en-GB" sz="1400" dirty="0"/>
              <a:t>• provide </a:t>
            </a:r>
            <a:r>
              <a:rPr lang="en-GB" sz="1400" b="1" dirty="0"/>
              <a:t>support to user</a:t>
            </a:r>
            <a:r>
              <a:rPr lang="en-GB" sz="1400" dirty="0"/>
              <a:t> when handling samples in preparation or during their beamtime.</a:t>
            </a:r>
          </a:p>
          <a:p>
            <a:r>
              <a:rPr lang="en-GB" sz="1400" dirty="0"/>
              <a:t>• commission and integrate </a:t>
            </a:r>
            <a:r>
              <a:rPr lang="en-GB" sz="1400" b="1" dirty="0"/>
              <a:t>new equipment </a:t>
            </a:r>
            <a:r>
              <a:rPr lang="en-GB" sz="1400" dirty="0"/>
              <a:t>and </a:t>
            </a:r>
            <a:r>
              <a:rPr lang="en-GB" sz="1400" b="1" dirty="0"/>
              <a:t>instrumentation</a:t>
            </a:r>
            <a:r>
              <a:rPr lang="en-GB" sz="1400" dirty="0"/>
              <a:t> </a:t>
            </a:r>
          </a:p>
          <a:p>
            <a:r>
              <a:rPr lang="en-GB" sz="1400" dirty="0"/>
              <a:t>• operate </a:t>
            </a:r>
            <a:r>
              <a:rPr lang="en-GB" sz="1400" b="1" dirty="0"/>
              <a:t>on-site chemistry </a:t>
            </a:r>
            <a:r>
              <a:rPr lang="en-GB" sz="1400" dirty="0"/>
              <a:t>and </a:t>
            </a:r>
            <a:r>
              <a:rPr lang="en-GB" sz="1400" b="1" dirty="0"/>
              <a:t>life science labs</a:t>
            </a:r>
            <a:r>
              <a:rPr lang="en-GB" sz="1400" dirty="0"/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441F7B9-8F0D-E747-A4EB-1F49BCBBEEF0}"/>
              </a:ext>
            </a:extLst>
          </p:cNvPr>
          <p:cNvSpPr txBox="1"/>
          <p:nvPr/>
        </p:nvSpPr>
        <p:spPr>
          <a:xfrm>
            <a:off x="415462" y="3812224"/>
            <a:ext cx="2880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ensures ability to </a:t>
            </a:r>
            <a:r>
              <a:rPr lang="en-GB" sz="1400" b="1" i="1" dirty="0"/>
              <a:t>prepare deuterated samples </a:t>
            </a:r>
            <a:r>
              <a:rPr lang="en-GB" sz="1400" i="1" dirty="0"/>
              <a:t>and </a:t>
            </a:r>
            <a:r>
              <a:rPr lang="en-GB" sz="1400" b="1" i="1" dirty="0"/>
              <a:t>macromolecular crystals</a:t>
            </a:r>
            <a:r>
              <a:rPr lang="en-GB" sz="1400" i="1" dirty="0"/>
              <a:t>:</a:t>
            </a:r>
          </a:p>
          <a:p>
            <a:endParaRPr lang="en-GB" sz="1400" i="1" dirty="0"/>
          </a:p>
          <a:p>
            <a:endParaRPr lang="en-GB" sz="1400" i="1" dirty="0"/>
          </a:p>
          <a:p>
            <a:r>
              <a:rPr lang="en-GB" sz="1400" dirty="0"/>
              <a:t>• provide deuteration and crystallisation </a:t>
            </a:r>
            <a:r>
              <a:rPr lang="en-GB" sz="1400" b="1" dirty="0"/>
              <a:t>services </a:t>
            </a:r>
            <a:r>
              <a:rPr lang="en-GB" sz="1400" dirty="0"/>
              <a:t>and</a:t>
            </a:r>
            <a:r>
              <a:rPr lang="en-GB" sz="1400" b="1" dirty="0"/>
              <a:t> </a:t>
            </a:r>
            <a:r>
              <a:rPr lang="en-GB" sz="1400" dirty="0"/>
              <a:t>operate </a:t>
            </a:r>
            <a:r>
              <a:rPr lang="en-GB" sz="1400" b="1" dirty="0"/>
              <a:t>user support labs</a:t>
            </a:r>
            <a:r>
              <a:rPr lang="en-GB" sz="1400" dirty="0"/>
              <a:t>.</a:t>
            </a:r>
          </a:p>
          <a:p>
            <a:r>
              <a:rPr lang="en-GB" sz="1400" dirty="0"/>
              <a:t>• ensure </a:t>
            </a:r>
            <a:r>
              <a:rPr lang="en-GB" sz="1400" b="1" dirty="0"/>
              <a:t>method development </a:t>
            </a:r>
            <a:r>
              <a:rPr lang="en-GB" sz="1400" dirty="0"/>
              <a:t>and </a:t>
            </a:r>
            <a:r>
              <a:rPr lang="en-GB" sz="1400" b="1" dirty="0"/>
              <a:t>training</a:t>
            </a:r>
            <a:r>
              <a:rPr lang="en-GB" sz="1400" dirty="0"/>
              <a:t>.</a:t>
            </a:r>
          </a:p>
          <a:p>
            <a:endParaRPr lang="en-GB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355780-D48D-F846-A71B-F64AF018A72F}"/>
              </a:ext>
            </a:extLst>
          </p:cNvPr>
          <p:cNvSpPr/>
          <p:nvPr/>
        </p:nvSpPr>
        <p:spPr>
          <a:xfrm>
            <a:off x="8149459" y="6496704"/>
            <a:ext cx="4116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err="1">
                <a:solidFill>
                  <a:srgbClr val="666666"/>
                </a:solidFill>
              </a:rPr>
              <a:t>Functional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Description</a:t>
            </a:r>
            <a:r>
              <a:rPr lang="sv-SE" dirty="0">
                <a:solidFill>
                  <a:srgbClr val="666666"/>
                </a:solidFill>
              </a:rPr>
              <a:t>  - ESS-3132857</a:t>
            </a:r>
          </a:p>
        </p:txBody>
      </p:sp>
    </p:spTree>
    <p:extLst>
      <p:ext uri="{BB962C8B-B14F-4D97-AF65-F5344CB8AC3E}">
        <p14:creationId xmlns:p14="http://schemas.microsoft.com/office/powerpoint/2010/main" val="22490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4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9690961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towards integrated user &amp; sample services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STAP Introduction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Bringing it all together …..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  <p:sp>
        <p:nvSpPr>
          <p:cNvPr id="9" name="Line 3">
            <a:extLst>
              <a:ext uri="{FF2B5EF4-FFF2-40B4-BE49-F238E27FC236}">
                <a16:creationId xmlns:a16="http://schemas.microsoft.com/office/drawing/2014/main" id="{FE2BB405-0C2A-6446-98EC-DAFE3C81A1E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565" y="2577251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457200">
              <a:defRPr/>
            </a:pPr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3665F-3EA8-584A-A29F-69F856E8B063}"/>
              </a:ext>
            </a:extLst>
          </p:cNvPr>
          <p:cNvGrpSpPr/>
          <p:nvPr/>
        </p:nvGrpSpPr>
        <p:grpSpPr>
          <a:xfrm>
            <a:off x="4212141" y="3661768"/>
            <a:ext cx="7028231" cy="1180353"/>
            <a:chOff x="2688133" y="3901654"/>
            <a:chExt cx="7028231" cy="11803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06D63AF-B9E4-0C40-A897-F8AA93E3EAED}"/>
                </a:ext>
              </a:extLst>
            </p:cNvPr>
            <p:cNvGrpSpPr/>
            <p:nvPr/>
          </p:nvGrpSpPr>
          <p:grpSpPr>
            <a:xfrm>
              <a:off x="3186689" y="3901654"/>
              <a:ext cx="825788" cy="810134"/>
              <a:chOff x="3186689" y="3901654"/>
              <a:chExt cx="825788" cy="810134"/>
            </a:xfrm>
          </p:grpSpPr>
          <p:pic>
            <p:nvPicPr>
              <p:cNvPr id="17" name="Picture 16" descr="2__#$!@%!#__imgres.png">
                <a:extLst>
                  <a:ext uri="{FF2B5EF4-FFF2-40B4-BE49-F238E27FC236}">
                    <a16:creationId xmlns:a16="http://schemas.microsoft.com/office/drawing/2014/main" id="{C3DB15E7-E445-0544-A1DC-CB7DBE808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duotone>
                  <a:srgbClr val="9BBB5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9721" y="3933904"/>
                <a:ext cx="759725" cy="745633"/>
              </a:xfrm>
              <a:prstGeom prst="rect">
                <a:avLst/>
              </a:prstGeom>
            </p:spPr>
          </p:pic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A2ECFDAE-6CA7-FE4F-B719-80B4F3719186}"/>
                  </a:ext>
                </a:extLst>
              </p:cNvPr>
              <p:cNvSpPr/>
              <p:nvPr/>
            </p:nvSpPr>
            <p:spPr>
              <a:xfrm>
                <a:off x="3186689" y="3901654"/>
                <a:ext cx="825788" cy="810134"/>
              </a:xfrm>
              <a:prstGeom prst="roundRect">
                <a:avLst/>
              </a:prstGeom>
              <a:noFill/>
              <a:ln w="101600" cap="flat" cmpd="sng" algn="ctr">
                <a:solidFill>
                  <a:srgbClr val="5B7F1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</a:endParaRPr>
              </a:p>
            </p:txBody>
          </p:sp>
        </p:grpSp>
        <p:sp>
          <p:nvSpPr>
            <p:cNvPr id="13" name="Left-Up Arrow 12">
              <a:extLst>
                <a:ext uri="{FF2B5EF4-FFF2-40B4-BE49-F238E27FC236}">
                  <a16:creationId xmlns:a16="http://schemas.microsoft.com/office/drawing/2014/main" id="{4B1C6BCE-7368-9848-A62A-8B843250E69E}"/>
                </a:ext>
              </a:extLst>
            </p:cNvPr>
            <p:cNvSpPr/>
            <p:nvPr/>
          </p:nvSpPr>
          <p:spPr>
            <a:xfrm>
              <a:off x="4148425" y="4023906"/>
              <a:ext cx="397219" cy="380068"/>
            </a:xfrm>
            <a:prstGeom prst="leftUpArrow">
              <a:avLst>
                <a:gd name="adj1" fmla="val 18019"/>
                <a:gd name="adj2" fmla="val 25000"/>
                <a:gd name="adj3" fmla="val 25000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14" name="Left-Up Arrow 13">
              <a:extLst>
                <a:ext uri="{FF2B5EF4-FFF2-40B4-BE49-F238E27FC236}">
                  <a16:creationId xmlns:a16="http://schemas.microsoft.com/office/drawing/2014/main" id="{A939E6C8-E8E1-AC4C-8E2C-20CFBF367ED9}"/>
                </a:ext>
              </a:extLst>
            </p:cNvPr>
            <p:cNvSpPr/>
            <p:nvPr/>
          </p:nvSpPr>
          <p:spPr>
            <a:xfrm rot="5400000">
              <a:off x="2686833" y="4015424"/>
              <a:ext cx="389851" cy="387251"/>
            </a:xfrm>
            <a:prstGeom prst="leftUpArrow">
              <a:avLst>
                <a:gd name="adj1" fmla="val 18019"/>
                <a:gd name="adj2" fmla="val 25000"/>
                <a:gd name="adj3" fmla="val 25000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0FCB0A-3891-2948-8BFB-F335C2CD1477}"/>
                </a:ext>
              </a:extLst>
            </p:cNvPr>
            <p:cNvSpPr/>
            <p:nvPr/>
          </p:nvSpPr>
          <p:spPr>
            <a:xfrm>
              <a:off x="4529965" y="4373761"/>
              <a:ext cx="19308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 b="1">
                  <a:solidFill>
                    <a:srgbClr val="5B7F1C"/>
                  </a:solidFill>
                  <a:latin typeface="Calibri"/>
                  <a:ea typeface="ヒラギノ角ゴ ProN W3"/>
                  <a:cs typeface="ヒラギノ角ゴ ProN W3"/>
                </a:rPr>
                <a:t>Sample Change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D03CFD-975C-8543-A735-15340A929CD0}"/>
                </a:ext>
              </a:extLst>
            </p:cNvPr>
            <p:cNvSpPr/>
            <p:nvPr/>
          </p:nvSpPr>
          <p:spPr>
            <a:xfrm>
              <a:off x="6489010" y="4374121"/>
              <a:ext cx="322735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>
                  <a:solidFill>
                    <a:srgbClr val="008000"/>
                  </a:solidFill>
                  <a:latin typeface="Calibri"/>
                  <a:ea typeface="ヒラギノ角ゴ ProN W3"/>
                  <a:cs typeface="ヒラギノ角ゴ ProN W3"/>
                </a:rPr>
                <a:t>Positioning precision</a:t>
              </a:r>
            </a:p>
            <a:p>
              <a:pPr defTabSz="457200">
                <a:defRPr/>
              </a:pPr>
              <a:r>
                <a:rPr lang="en-US" sz="2000">
                  <a:solidFill>
                    <a:srgbClr val="008000"/>
                  </a:solidFill>
                  <a:latin typeface="Calibri"/>
                  <a:ea typeface="ヒラギノ角ゴ ProN W3"/>
                  <a:cs typeface="ヒラギノ角ゴ ProN W3"/>
                </a:rPr>
                <a:t>Reliability, speediness</a:t>
              </a:r>
              <a:endParaRPr lang="en-US" sz="2000">
                <a:solidFill>
                  <a:srgbClr val="000000"/>
                </a:solidFill>
                <a:latin typeface="Calibri"/>
                <a:ea typeface="ヒラギノ角ゴ ProN W3"/>
                <a:cs typeface="ヒラギノ角ゴ ProN W3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1D8D35-6102-4B4F-B638-A66A7EF8C59E}"/>
              </a:ext>
            </a:extLst>
          </p:cNvPr>
          <p:cNvGrpSpPr/>
          <p:nvPr/>
        </p:nvGrpSpPr>
        <p:grpSpPr>
          <a:xfrm>
            <a:off x="1945289" y="2315219"/>
            <a:ext cx="2743424" cy="2997592"/>
            <a:chOff x="421289" y="2555106"/>
            <a:chExt cx="2743424" cy="299759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8996222-1389-AE4C-BBA6-271CA387E400}"/>
                </a:ext>
              </a:extLst>
            </p:cNvPr>
            <p:cNvGrpSpPr/>
            <p:nvPr/>
          </p:nvGrpSpPr>
          <p:grpSpPr>
            <a:xfrm>
              <a:off x="2338925" y="3066511"/>
              <a:ext cx="825788" cy="810134"/>
              <a:chOff x="2338925" y="3066511"/>
              <a:chExt cx="825788" cy="810134"/>
            </a:xfrm>
          </p:grpSpPr>
          <p:pic>
            <p:nvPicPr>
              <p:cNvPr id="24" name="Picture 23" descr="1__#$!@%!#__imgres.png">
                <a:extLst>
                  <a:ext uri="{FF2B5EF4-FFF2-40B4-BE49-F238E27FC236}">
                    <a16:creationId xmlns:a16="http://schemas.microsoft.com/office/drawing/2014/main" id="{1E8EECAC-E156-2B4D-9BEA-873AC3FAD2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6125" t="5956" r="17148" b="5787"/>
              <a:stretch/>
            </p:blipFill>
            <p:spPr>
              <a:xfrm>
                <a:off x="2378593" y="3108209"/>
                <a:ext cx="746453" cy="726738"/>
              </a:xfrm>
              <a:prstGeom prst="rect">
                <a:avLst/>
              </a:prstGeom>
            </p:spPr>
          </p:pic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3DBC585B-B4D3-4445-96A5-2965AFFDA8EC}"/>
                  </a:ext>
                </a:extLst>
              </p:cNvPr>
              <p:cNvSpPr/>
              <p:nvPr/>
            </p:nvSpPr>
            <p:spPr>
              <a:xfrm>
                <a:off x="2338925" y="3066511"/>
                <a:ext cx="825788" cy="810134"/>
              </a:xfrm>
              <a:prstGeom prst="roundRect">
                <a:avLst/>
              </a:prstGeom>
              <a:noFill/>
              <a:ln w="101600" cap="flat" cmpd="sng" algn="ctr">
                <a:solidFill>
                  <a:srgbClr val="D987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</a:endParaRPr>
              </a:p>
            </p:txBody>
          </p:sp>
        </p:grpSp>
        <p:sp>
          <p:nvSpPr>
            <p:cNvPr id="21" name="Bent-Up Arrow 20">
              <a:extLst>
                <a:ext uri="{FF2B5EF4-FFF2-40B4-BE49-F238E27FC236}">
                  <a16:creationId xmlns:a16="http://schemas.microsoft.com/office/drawing/2014/main" id="{167ADA8D-B22C-F444-9E35-82FE16ED9A10}"/>
                </a:ext>
              </a:extLst>
            </p:cNvPr>
            <p:cNvSpPr/>
            <p:nvPr/>
          </p:nvSpPr>
          <p:spPr>
            <a:xfrm rot="10800000">
              <a:off x="2699948" y="2555106"/>
              <a:ext cx="364187" cy="309068"/>
            </a:xfrm>
            <a:prstGeom prst="bentUpArrow">
              <a:avLst>
                <a:gd name="adj1" fmla="val 25000"/>
                <a:gd name="adj2" fmla="val 28338"/>
                <a:gd name="adj3" fmla="val 29768"/>
              </a:avLst>
            </a:prstGeom>
            <a:solidFill>
              <a:srgbClr val="7F7F7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FA61DB-DB59-9A41-9A28-F15DEE647B75}"/>
                </a:ext>
              </a:extLst>
            </p:cNvPr>
            <p:cNvSpPr/>
            <p:nvPr/>
          </p:nvSpPr>
          <p:spPr>
            <a:xfrm>
              <a:off x="421290" y="3154080"/>
              <a:ext cx="18545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 b="1">
                  <a:solidFill>
                    <a:srgbClr val="D98718"/>
                  </a:solidFill>
                  <a:latin typeface="Calibri"/>
                  <a:ea typeface="ヒラギノ角ゴ ProN W3"/>
                  <a:cs typeface="ヒラギノ角ゴ ProN W3"/>
                </a:rPr>
                <a:t>Equipment </a:t>
              </a:r>
            </a:p>
            <a:p>
              <a:pPr defTabSz="457200">
                <a:defRPr/>
              </a:pPr>
              <a:r>
                <a:rPr lang="en-US" sz="2000" b="1">
                  <a:solidFill>
                    <a:srgbClr val="D98718"/>
                  </a:solidFill>
                  <a:latin typeface="Calibri"/>
                  <a:ea typeface="ヒラギノ角ゴ ProN W3"/>
                  <a:cs typeface="ヒラギノ角ゴ ProN W3"/>
                </a:rPr>
                <a:t>Change-over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57B74A9-66D2-864E-A7CC-824E59A3CFED}"/>
                </a:ext>
              </a:extLst>
            </p:cNvPr>
            <p:cNvSpPr/>
            <p:nvPr/>
          </p:nvSpPr>
          <p:spPr>
            <a:xfrm>
              <a:off x="421289" y="3921482"/>
              <a:ext cx="262824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 dirty="0">
                  <a:solidFill>
                    <a:srgbClr val="D98718"/>
                  </a:solidFill>
                  <a:latin typeface="Calibri"/>
                  <a:ea typeface="ヒラギノ角ゴ ProN W3"/>
                  <a:cs typeface="ヒラギノ角ゴ ProN W3"/>
                </a:rPr>
                <a:t>Mobility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srgbClr val="D98718"/>
                  </a:solidFill>
                  <a:latin typeface="Calibri"/>
                  <a:ea typeface="ヒラギノ角ゴ ProN W3"/>
                  <a:cs typeface="ヒラギノ角ゴ ProN W3"/>
                </a:rPr>
                <a:t>Modularity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srgbClr val="D98718"/>
                  </a:solidFill>
                  <a:latin typeface="Calibri"/>
                  <a:ea typeface="ヒラギノ角ゴ ProN W3"/>
                  <a:cs typeface="ヒラギノ角ゴ ProN W3"/>
                </a:rPr>
                <a:t>Rapidity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srgbClr val="D98718"/>
                  </a:solidFill>
                  <a:latin typeface="Calibri"/>
                  <a:ea typeface="ヒラギノ角ゴ ProN W3"/>
                  <a:cs typeface="ヒラギノ角ゴ ProN W3"/>
                </a:rPr>
                <a:t>Reproducibility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srgbClr val="D98718"/>
                  </a:solidFill>
                  <a:latin typeface="Calibri"/>
                  <a:ea typeface="ヒラギノ角ゴ ProN W3"/>
                  <a:cs typeface="ヒラギノ角ゴ ProN W3"/>
                </a:rPr>
                <a:t>Work flow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32CC8D-C85F-3E4F-9059-D771A515A9C4}"/>
              </a:ext>
            </a:extLst>
          </p:cNvPr>
          <p:cNvGrpSpPr/>
          <p:nvPr/>
        </p:nvGrpSpPr>
        <p:grpSpPr>
          <a:xfrm>
            <a:off x="4743771" y="4630457"/>
            <a:ext cx="6807044" cy="1482639"/>
            <a:chOff x="3219721" y="4870343"/>
            <a:chExt cx="6807044" cy="148263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FE4E9A0-E201-6840-B81C-F4F7452D9FAE}"/>
                </a:ext>
              </a:extLst>
            </p:cNvPr>
            <p:cNvSpPr/>
            <p:nvPr/>
          </p:nvSpPr>
          <p:spPr>
            <a:xfrm>
              <a:off x="4407980" y="5431173"/>
              <a:ext cx="11042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 b="1">
                  <a:solidFill>
                    <a:srgbClr val="0A5A97"/>
                  </a:solidFill>
                  <a:latin typeface="Calibri"/>
                  <a:ea typeface="ヒラギノ角ゴ ProN W3"/>
                  <a:cs typeface="ヒラギノ角ゴ ProN W3"/>
                </a:rPr>
                <a:t>Labs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434E97E-D406-774D-8142-3783F28FD18E}"/>
                </a:ext>
              </a:extLst>
            </p:cNvPr>
            <p:cNvGrpSpPr/>
            <p:nvPr/>
          </p:nvGrpSpPr>
          <p:grpSpPr>
            <a:xfrm>
              <a:off x="3219721" y="4870343"/>
              <a:ext cx="6807044" cy="1482639"/>
              <a:chOff x="3219721" y="4870343"/>
              <a:chExt cx="6807044" cy="148263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F269EE2-B0DC-A946-9ED8-5058F75CFD96}"/>
                  </a:ext>
                </a:extLst>
              </p:cNvPr>
              <p:cNvGrpSpPr/>
              <p:nvPr/>
            </p:nvGrpSpPr>
            <p:grpSpPr>
              <a:xfrm>
                <a:off x="3219721" y="5557821"/>
                <a:ext cx="792000" cy="792000"/>
                <a:chOff x="3219721" y="5557821"/>
                <a:chExt cx="792000" cy="792000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DBFB6FCA-85AB-8941-84CD-0BF0DDB7A9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0010" y="5687999"/>
                  <a:ext cx="531422" cy="531643"/>
                </a:xfrm>
                <a:prstGeom prst="rect">
                  <a:avLst/>
                </a:prstGeom>
              </p:spPr>
            </p:pic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3B92A147-FD3E-9241-A1D8-42BF4998FC46}"/>
                    </a:ext>
                  </a:extLst>
                </p:cNvPr>
                <p:cNvSpPr/>
                <p:nvPr/>
              </p:nvSpPr>
              <p:spPr>
                <a:xfrm>
                  <a:off x="3219721" y="5557821"/>
                  <a:ext cx="792000" cy="792000"/>
                </a:xfrm>
                <a:prstGeom prst="roundRect">
                  <a:avLst/>
                </a:prstGeom>
                <a:noFill/>
                <a:ln w="101600" cap="flat" cmpd="sng" algn="ctr">
                  <a:solidFill>
                    <a:srgbClr val="0A5A97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Calibri"/>
                    <a:ea typeface="ヒラギノ角ゴ ProN W3"/>
                    <a:cs typeface="ヒラギノ角ゴ ProN W3"/>
                  </a:endParaRPr>
                </a:p>
              </p:txBody>
            </p:sp>
          </p:grpSp>
          <p:sp>
            <p:nvSpPr>
              <p:cNvPr id="30" name="Left-Right Arrow 29">
                <a:extLst>
                  <a:ext uri="{FF2B5EF4-FFF2-40B4-BE49-F238E27FC236}">
                    <a16:creationId xmlns:a16="http://schemas.microsoft.com/office/drawing/2014/main" id="{D722941B-46B2-F441-9CC5-305589A75C20}"/>
                  </a:ext>
                </a:extLst>
              </p:cNvPr>
              <p:cNvSpPr/>
              <p:nvPr/>
            </p:nvSpPr>
            <p:spPr bwMode="auto">
              <a:xfrm rot="16200000">
                <a:off x="3350909" y="5027500"/>
                <a:ext cx="502936" cy="188622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5CCD613-91E9-B74B-B120-9066595C2CF4}"/>
                  </a:ext>
                </a:extLst>
              </p:cNvPr>
              <p:cNvSpPr/>
              <p:nvPr/>
            </p:nvSpPr>
            <p:spPr>
              <a:xfrm>
                <a:off x="4926348" y="5487617"/>
                <a:ext cx="5100417" cy="865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defTabSz="457200">
                  <a:lnSpc>
                    <a:spcPts val="1960"/>
                  </a:lnSpc>
                  <a:defRPr/>
                </a:pPr>
                <a:r>
                  <a:rPr lang="en-US" sz="2000">
                    <a:solidFill>
                      <a:srgbClr val="0A5A97"/>
                    </a:solidFill>
                    <a:latin typeface="Calibri"/>
                    <a:ea typeface="ヒラギノ角ゴ ProN W3"/>
                    <a:cs typeface="ヒラギノ角ゴ ProN W3"/>
                  </a:rPr>
                  <a:t>Prepare and characterize</a:t>
                </a:r>
              </a:p>
              <a:p>
                <a:pPr lvl="1" defTabSz="457200">
                  <a:lnSpc>
                    <a:spcPts val="1960"/>
                  </a:lnSpc>
                  <a:defRPr/>
                </a:pPr>
                <a:r>
                  <a:rPr lang="en-US" sz="2000">
                    <a:solidFill>
                      <a:srgbClr val="0A5A97"/>
                    </a:solidFill>
                    <a:latin typeface="Calibri"/>
                    <a:ea typeface="ヒラギノ角ゴ ProN W3"/>
                    <a:cs typeface="ヒラギノ角ゴ ProN W3"/>
                  </a:rPr>
                  <a:t>Align, condition, mount</a:t>
                </a:r>
              </a:p>
              <a:p>
                <a:pPr lvl="1" defTabSz="457200">
                  <a:lnSpc>
                    <a:spcPts val="1960"/>
                  </a:lnSpc>
                  <a:defRPr/>
                </a:pPr>
                <a:r>
                  <a:rPr lang="en-US" sz="2000">
                    <a:solidFill>
                      <a:srgbClr val="0A5A97"/>
                    </a:solidFill>
                    <a:latin typeface="Calibri"/>
                    <a:ea typeface="ヒラギノ角ゴ ProN W3"/>
                    <a:cs typeface="ヒラギノ角ゴ ProN W3"/>
                  </a:rPr>
                  <a:t>Register, tag, store, ship, dispose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566C79-D908-7840-9FD0-A1783452DC08}"/>
              </a:ext>
            </a:extLst>
          </p:cNvPr>
          <p:cNvGrpSpPr/>
          <p:nvPr/>
        </p:nvGrpSpPr>
        <p:grpSpPr>
          <a:xfrm>
            <a:off x="5539945" y="2478626"/>
            <a:ext cx="5128107" cy="1634807"/>
            <a:chOff x="4015894" y="2718512"/>
            <a:chExt cx="5128107" cy="16348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B95DB0C-CB6B-8446-B9AB-9C3C754A7632}"/>
                </a:ext>
              </a:extLst>
            </p:cNvPr>
            <p:cNvGrpSpPr/>
            <p:nvPr/>
          </p:nvGrpSpPr>
          <p:grpSpPr>
            <a:xfrm>
              <a:off x="4015894" y="3066343"/>
              <a:ext cx="825788" cy="810470"/>
              <a:chOff x="4015894" y="3066343"/>
              <a:chExt cx="825788" cy="810470"/>
            </a:xfrm>
          </p:grpSpPr>
          <p:pic>
            <p:nvPicPr>
              <p:cNvPr id="38" name="Picture 37" descr="3__#$!@%!#__imgres.png">
                <a:extLst>
                  <a:ext uri="{FF2B5EF4-FFF2-40B4-BE49-F238E27FC236}">
                    <a16:creationId xmlns:a16="http://schemas.microsoft.com/office/drawing/2014/main" id="{B3881D7A-2E07-4C48-94A9-850A3EB12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rgbClr val="C0504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15894" y="3066343"/>
                <a:ext cx="825788" cy="810470"/>
              </a:xfrm>
              <a:prstGeom prst="rect">
                <a:avLst/>
              </a:prstGeom>
            </p:spPr>
          </p:pic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5D5E7D99-40FA-6242-A602-E5F9C37B821C}"/>
                  </a:ext>
                </a:extLst>
              </p:cNvPr>
              <p:cNvSpPr/>
              <p:nvPr/>
            </p:nvSpPr>
            <p:spPr>
              <a:xfrm>
                <a:off x="4015894" y="3066511"/>
                <a:ext cx="825788" cy="810134"/>
              </a:xfrm>
              <a:prstGeom prst="roundRect">
                <a:avLst/>
              </a:prstGeom>
              <a:noFill/>
              <a:ln w="101600" cap="flat" cmpd="sng" algn="ctr">
                <a:solidFill>
                  <a:srgbClr val="7F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309EE0-89E8-7047-94BC-9E419AFAF560}"/>
                </a:ext>
              </a:extLst>
            </p:cNvPr>
            <p:cNvSpPr/>
            <p:nvPr/>
          </p:nvSpPr>
          <p:spPr>
            <a:xfrm>
              <a:off x="4976137" y="3292579"/>
              <a:ext cx="14573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 b="1">
                  <a:solidFill>
                    <a:srgbClr val="7F1617"/>
                  </a:solidFill>
                  <a:latin typeface="Calibri"/>
                  <a:ea typeface="ヒラギノ角ゴ ProN W3"/>
                  <a:cs typeface="ヒラギノ角ゴ ProN W3"/>
                </a:rPr>
                <a:t>Parameters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1B74EA-68B6-2C4E-9294-3DB42C8F3578}"/>
                </a:ext>
              </a:extLst>
            </p:cNvPr>
            <p:cNvSpPr/>
            <p:nvPr/>
          </p:nvSpPr>
          <p:spPr>
            <a:xfrm>
              <a:off x="6036723" y="2718512"/>
              <a:ext cx="3107278" cy="1634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defTabSz="457200">
                <a:lnSpc>
                  <a:spcPts val="1960"/>
                </a:lnSpc>
                <a:defRPr/>
              </a:pPr>
              <a:r>
                <a:rPr lang="en-US" sz="2000">
                  <a:solidFill>
                    <a:srgbClr val="7F1617"/>
                  </a:solidFill>
                  <a:latin typeface="Calibri"/>
                  <a:ea typeface="ヒラギノ角ゴ ProN W3"/>
                  <a:cs typeface="ヒラギノ角ゴ ProN W3"/>
                </a:rPr>
                <a:t>Maximal range</a:t>
              </a:r>
            </a:p>
            <a:p>
              <a:pPr lvl="1" defTabSz="457200">
                <a:lnSpc>
                  <a:spcPts val="1960"/>
                </a:lnSpc>
                <a:defRPr/>
              </a:pPr>
              <a:r>
                <a:rPr lang="en-US" sz="2000">
                  <a:solidFill>
                    <a:srgbClr val="7F1617"/>
                  </a:solidFill>
                  <a:latin typeface="Calibri"/>
                  <a:ea typeface="ヒラギノ角ゴ ProN W3"/>
                  <a:cs typeface="ヒラギノ角ゴ ProN W3"/>
                </a:rPr>
                <a:t>Multiple parameters </a:t>
              </a:r>
            </a:p>
            <a:p>
              <a:pPr lvl="1" defTabSz="457200">
                <a:lnSpc>
                  <a:spcPts val="1960"/>
                </a:lnSpc>
                <a:defRPr/>
              </a:pPr>
              <a:r>
                <a:rPr lang="en-US" sz="2000">
                  <a:solidFill>
                    <a:srgbClr val="7F1617"/>
                  </a:solidFill>
                  <a:latin typeface="Calibri"/>
                  <a:ea typeface="ヒラギノ角ゴ ProN W3"/>
                  <a:cs typeface="ヒラギノ角ゴ ProN W3"/>
                </a:rPr>
                <a:t>Precision, accuracy </a:t>
              </a:r>
            </a:p>
            <a:p>
              <a:pPr lvl="1" defTabSz="457200">
                <a:lnSpc>
                  <a:spcPts val="1960"/>
                </a:lnSpc>
                <a:defRPr/>
              </a:pPr>
              <a:r>
                <a:rPr lang="en-US" sz="2000">
                  <a:solidFill>
                    <a:srgbClr val="7F1617"/>
                  </a:solidFill>
                  <a:latin typeface="Calibri"/>
                  <a:ea typeface="ヒラギノ角ゴ ProN W3"/>
                  <a:cs typeface="ヒラギノ角ゴ ProN W3"/>
                </a:rPr>
                <a:t>Stability, control speed</a:t>
              </a:r>
            </a:p>
            <a:p>
              <a:pPr lvl="1" defTabSz="457200">
                <a:lnSpc>
                  <a:spcPts val="1960"/>
                </a:lnSpc>
                <a:defRPr/>
              </a:pPr>
              <a:r>
                <a:rPr lang="en-US" sz="2000">
                  <a:solidFill>
                    <a:srgbClr val="7F1617"/>
                  </a:solidFill>
                  <a:latin typeface="Calibri"/>
                  <a:ea typeface="ヒラギノ角ゴ ProN W3"/>
                  <a:cs typeface="ヒラギノ角ゴ ProN W3"/>
                </a:rPr>
                <a:t>Total range sweep </a:t>
              </a:r>
            </a:p>
            <a:p>
              <a:pPr lvl="1" defTabSz="457200">
                <a:lnSpc>
                  <a:spcPts val="1960"/>
                </a:lnSpc>
                <a:defRPr/>
              </a:pPr>
              <a:r>
                <a:rPr lang="en-US" sz="2000">
                  <a:solidFill>
                    <a:srgbClr val="7F1617"/>
                  </a:solidFill>
                  <a:latin typeface="Calibri"/>
                  <a:ea typeface="ヒラギノ角ゴ ProN W3"/>
                  <a:cs typeface="ヒラギノ角ゴ ProN W3"/>
                </a:rPr>
                <a:t>Return to ‘off’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80CE78-82DA-6249-B121-473E29986C12}"/>
              </a:ext>
            </a:extLst>
          </p:cNvPr>
          <p:cNvGrpSpPr/>
          <p:nvPr/>
        </p:nvGrpSpPr>
        <p:grpSpPr>
          <a:xfrm>
            <a:off x="3301113" y="1520388"/>
            <a:ext cx="7281260" cy="1269410"/>
            <a:chOff x="1777113" y="1760275"/>
            <a:chExt cx="7281260" cy="126941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832089-0DE0-D54B-AC10-AC1CF490CE2C}"/>
                </a:ext>
              </a:extLst>
            </p:cNvPr>
            <p:cNvGrpSpPr/>
            <p:nvPr/>
          </p:nvGrpSpPr>
          <p:grpSpPr>
            <a:xfrm>
              <a:off x="3186689" y="2219551"/>
              <a:ext cx="825788" cy="810134"/>
              <a:chOff x="3186689" y="2219551"/>
              <a:chExt cx="825788" cy="810134"/>
            </a:xfrm>
          </p:grpSpPr>
          <p:pic>
            <p:nvPicPr>
              <p:cNvPr id="45" name="Picture 44" descr="imgres.png">
                <a:extLst>
                  <a:ext uri="{FF2B5EF4-FFF2-40B4-BE49-F238E27FC236}">
                    <a16:creationId xmlns:a16="http://schemas.microsoft.com/office/drawing/2014/main" id="{BF74053B-311D-E843-A96F-EE9C854D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840" t="19153" r="20245" b="20587"/>
              <a:stretch/>
            </p:blipFill>
            <p:spPr>
              <a:xfrm>
                <a:off x="3205116" y="2240400"/>
                <a:ext cx="788934" cy="768436"/>
              </a:xfrm>
              <a:prstGeom prst="rect">
                <a:avLst/>
              </a:prstGeom>
            </p:spPr>
          </p:pic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73E7FCAB-4E3D-A24F-AF7A-AEFED6D93A97}"/>
                  </a:ext>
                </a:extLst>
              </p:cNvPr>
              <p:cNvSpPr/>
              <p:nvPr/>
            </p:nvSpPr>
            <p:spPr>
              <a:xfrm>
                <a:off x="3186689" y="2219551"/>
                <a:ext cx="825788" cy="810134"/>
              </a:xfrm>
              <a:prstGeom prst="roundRect">
                <a:avLst/>
              </a:prstGeom>
              <a:noFill/>
              <a:ln w="101600" cap="flat" cmpd="sng" algn="ctr">
                <a:solidFill>
                  <a:srgbClr val="163F6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  <a:ea typeface="ヒラギノ角ゴ ProN W3"/>
                  <a:cs typeface="ヒラギノ角ゴ ProN W3"/>
                </a:endParaRPr>
              </a:p>
            </p:txBody>
          </p:sp>
        </p:grpSp>
        <p:sp>
          <p:nvSpPr>
            <p:cNvPr id="42" name="Bent-Up Arrow 41">
              <a:extLst>
                <a:ext uri="{FF2B5EF4-FFF2-40B4-BE49-F238E27FC236}">
                  <a16:creationId xmlns:a16="http://schemas.microsoft.com/office/drawing/2014/main" id="{792696A2-FAB1-3D47-B6FF-91923578DC05}"/>
                </a:ext>
              </a:extLst>
            </p:cNvPr>
            <p:cNvSpPr/>
            <p:nvPr/>
          </p:nvSpPr>
          <p:spPr>
            <a:xfrm rot="16200000">
              <a:off x="4127164" y="2552185"/>
              <a:ext cx="357432" cy="314909"/>
            </a:xfrm>
            <a:prstGeom prst="bentUpArrow">
              <a:avLst>
                <a:gd name="adj1" fmla="val 25000"/>
                <a:gd name="adj2" fmla="val 28338"/>
                <a:gd name="adj3" fmla="val 29768"/>
              </a:avLst>
            </a:prstGeom>
            <a:solidFill>
              <a:srgbClr val="7F7F7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0D9D17-7C0C-A242-AEEE-E5C403ED339B}"/>
                </a:ext>
              </a:extLst>
            </p:cNvPr>
            <p:cNvSpPr/>
            <p:nvPr/>
          </p:nvSpPr>
          <p:spPr>
            <a:xfrm>
              <a:off x="1777113" y="1761125"/>
              <a:ext cx="14140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 b="1">
                  <a:solidFill>
                    <a:srgbClr val="163F61"/>
                  </a:solidFill>
                  <a:latin typeface="Calibri"/>
                  <a:ea typeface="ヒラギノ角ゴ ProN W3"/>
                  <a:cs typeface="ヒラギノ角ゴ ProN W3"/>
                </a:rPr>
                <a:t>Equipment</a:t>
              </a:r>
            </a:p>
            <a:p>
              <a:pPr defTabSz="457200">
                <a:defRPr/>
              </a:pPr>
              <a:r>
                <a:rPr lang="en-US" sz="2000" b="1">
                  <a:solidFill>
                    <a:srgbClr val="163F61"/>
                  </a:solidFill>
                  <a:latin typeface="Calibri"/>
                  <a:ea typeface="ヒラギノ角ゴ ProN W3"/>
                  <a:cs typeface="ヒラギノ角ゴ ProN W3"/>
                </a:rPr>
                <a:t>Availability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5837DF6-496E-1D46-A791-5E695CEB7392}"/>
                </a:ext>
              </a:extLst>
            </p:cNvPr>
            <p:cNvSpPr/>
            <p:nvPr/>
          </p:nvSpPr>
          <p:spPr>
            <a:xfrm>
              <a:off x="4082678" y="1760275"/>
              <a:ext cx="497569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000">
                  <a:solidFill>
                    <a:srgbClr val="163F61"/>
                  </a:solidFill>
                  <a:latin typeface="Calibri"/>
                  <a:ea typeface="ヒラギノ角ゴ ProN W3"/>
                  <a:cs typeface="ヒラギノ角ゴ ProN W3"/>
                </a:rPr>
                <a:t>Safety, Robustness, Reliability, Ease-of-use</a:t>
              </a:r>
            </a:p>
            <a:p>
              <a:pPr defTabSz="457200">
                <a:defRPr/>
              </a:pPr>
              <a:r>
                <a:rPr lang="en-US" sz="2000">
                  <a:solidFill>
                    <a:srgbClr val="163F61"/>
                  </a:solidFill>
                  <a:latin typeface="Calibri"/>
                  <a:ea typeface="ヒラギノ角ゴ ProN W3"/>
                  <a:cs typeface="ヒラギノ角ゴ ProN W3"/>
                </a:rPr>
                <a:t>Maintenance, Workflow, Cost, Schedule 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BE54253-F002-D840-9356-BD6A390A7281}"/>
              </a:ext>
            </a:extLst>
          </p:cNvPr>
          <p:cNvSpPr txBox="1"/>
          <p:nvPr/>
        </p:nvSpPr>
        <p:spPr>
          <a:xfrm>
            <a:off x="1637974" y="6265548"/>
            <a:ext cx="88023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0094CA"/>
                </a:solidFill>
                <a:latin typeface="Calibri"/>
                <a:ea typeface="ヒラギノ角ゴ ProN W3"/>
                <a:cs typeface="ヒラギノ角ゴ ProN W3"/>
              </a:rPr>
              <a:t>Sample Environment Suite 	= 	Pool equipment 	+ 	Instrument Specific Devices</a:t>
            </a:r>
          </a:p>
          <a:p>
            <a:pPr defTabSz="457200">
              <a:defRPr/>
            </a:pPr>
            <a:r>
              <a:rPr lang="en-US" b="1" dirty="0">
                <a:solidFill>
                  <a:srgbClr val="0094CA"/>
                </a:solidFill>
                <a:latin typeface="Calibri"/>
                <a:ea typeface="ヒラギノ角ゴ ProN W3"/>
                <a:cs typeface="ヒラギノ角ゴ ProN W3"/>
              </a:rPr>
              <a:t>Laboratory Suite			=	General User Labs	+	Instrument Labs and Prep. Areas</a:t>
            </a: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9690961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Science Directorate Operational Functions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We are part of a bigger team …</a:t>
            </a:r>
          </a:p>
        </p:txBody>
      </p:sp>
      <p:sp>
        <p:nvSpPr>
          <p:cNvPr id="48" name="Platshållare för sidfot 3">
            <a:extLst>
              <a:ext uri="{FF2B5EF4-FFF2-40B4-BE49-F238E27FC236}">
                <a16:creationId xmlns:a16="http://schemas.microsoft.com/office/drawing/2014/main" id="{273D629A-5777-B443-AB19-7F951B4B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 err="1"/>
              <a:t>Stap</a:t>
            </a:r>
            <a:r>
              <a:rPr lang="en-GB" dirty="0"/>
              <a:t> Introduction</a:t>
            </a:r>
          </a:p>
        </p:txBody>
      </p:sp>
      <p:sp>
        <p:nvSpPr>
          <p:cNvPr id="49" name="Platshållare för bildnummer 4">
            <a:extLst>
              <a:ext uri="{FF2B5EF4-FFF2-40B4-BE49-F238E27FC236}">
                <a16:creationId xmlns:a16="http://schemas.microsoft.com/office/drawing/2014/main" id="{181027B9-8CD2-1343-A91B-29E202D5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50" name="Platshållare för datum 3">
            <a:extLst>
              <a:ext uri="{FF2B5EF4-FFF2-40B4-BE49-F238E27FC236}">
                <a16:creationId xmlns:a16="http://schemas.microsoft.com/office/drawing/2014/main" id="{020416FE-7CA4-F646-8CB1-457C3C5EE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941107-6D80-6242-A956-BB2F6D235251}"/>
              </a:ext>
            </a:extLst>
          </p:cNvPr>
          <p:cNvSpPr txBox="1"/>
          <p:nvPr/>
        </p:nvSpPr>
        <p:spPr>
          <a:xfrm>
            <a:off x="9886948" y="4287243"/>
            <a:ext cx="87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 err="1">
                <a:solidFill>
                  <a:srgbClr val="FF0000"/>
                </a:solidFill>
              </a:rPr>
              <a:t>Sample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sv-SE" sz="1400" b="1" dirty="0">
                <a:solidFill>
                  <a:srgbClr val="FF0000"/>
                </a:solidFill>
              </a:rPr>
              <a:t>Services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BAA73B-08A0-5A46-8015-C98E6ACBD463}"/>
              </a:ext>
            </a:extLst>
          </p:cNvPr>
          <p:cNvGrpSpPr/>
          <p:nvPr/>
        </p:nvGrpSpPr>
        <p:grpSpPr>
          <a:xfrm>
            <a:off x="4855060" y="2581056"/>
            <a:ext cx="2520000" cy="2520000"/>
            <a:chOff x="4903129" y="2616681"/>
            <a:chExt cx="2520000" cy="25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42B9864-703F-7640-931B-AE2E2A3E9049}"/>
                </a:ext>
              </a:extLst>
            </p:cNvPr>
            <p:cNvSpPr>
              <a:spLocks/>
            </p:cNvSpPr>
            <p:nvPr/>
          </p:nvSpPr>
          <p:spPr>
            <a:xfrm>
              <a:off x="4903129" y="2616681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B453C0F-AB17-1446-9D80-2C600B5D217C}"/>
                </a:ext>
              </a:extLst>
            </p:cNvPr>
            <p:cNvSpPr txBox="1"/>
            <p:nvPr/>
          </p:nvSpPr>
          <p:spPr>
            <a:xfrm>
              <a:off x="5478481" y="3507349"/>
              <a:ext cx="13692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Sample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Environment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SE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5D31FDAD-F0A0-3343-A5D3-2F59456D1A0E}"/>
              </a:ext>
            </a:extLst>
          </p:cNvPr>
          <p:cNvSpPr txBox="1"/>
          <p:nvPr/>
        </p:nvSpPr>
        <p:spPr>
          <a:xfrm>
            <a:off x="1423628" y="4287243"/>
            <a:ext cx="87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 err="1">
                <a:solidFill>
                  <a:srgbClr val="FF0000"/>
                </a:solidFill>
              </a:rPr>
              <a:t>User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sv-SE" sz="1400" b="1" dirty="0">
                <a:solidFill>
                  <a:srgbClr val="FF0000"/>
                </a:solidFill>
              </a:rPr>
              <a:t>Services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6C84C4-7E45-D24A-8387-E8CBBB54B3BF}"/>
              </a:ext>
            </a:extLst>
          </p:cNvPr>
          <p:cNvSpPr txBox="1"/>
          <p:nvPr/>
        </p:nvSpPr>
        <p:spPr>
          <a:xfrm>
            <a:off x="5469207" y="991042"/>
            <a:ext cx="1233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>
                <a:solidFill>
                  <a:srgbClr val="FF0000"/>
                </a:solidFill>
              </a:rPr>
              <a:t>Experiments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E4A3FEE-FCDF-3D47-BB6A-61F5D36C2137}"/>
              </a:ext>
            </a:extLst>
          </p:cNvPr>
          <p:cNvSpPr txBox="1"/>
          <p:nvPr/>
        </p:nvSpPr>
        <p:spPr>
          <a:xfrm>
            <a:off x="8764651" y="5551940"/>
            <a:ext cx="3427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666666"/>
                </a:solidFill>
              </a:rPr>
              <a:t>Based</a:t>
            </a:r>
            <a:r>
              <a:rPr lang="sv-SE" dirty="0">
                <a:solidFill>
                  <a:srgbClr val="666666"/>
                </a:solidFill>
              </a:rPr>
              <a:t> on ’Science </a:t>
            </a:r>
            <a:r>
              <a:rPr lang="sv-SE" dirty="0" err="1">
                <a:solidFill>
                  <a:srgbClr val="666666"/>
                </a:solidFill>
              </a:rPr>
              <a:t>Directorate</a:t>
            </a:r>
            <a:r>
              <a:rPr lang="sv-SE" dirty="0">
                <a:solidFill>
                  <a:srgbClr val="666666"/>
                </a:solidFill>
              </a:rPr>
              <a:t> – </a:t>
            </a:r>
          </a:p>
          <a:p>
            <a:r>
              <a:rPr lang="sv-SE" dirty="0">
                <a:solidFill>
                  <a:srgbClr val="666666"/>
                </a:solidFill>
              </a:rPr>
              <a:t>WBS </a:t>
            </a:r>
            <a:r>
              <a:rPr lang="sv-SE" dirty="0" err="1">
                <a:solidFill>
                  <a:srgbClr val="666666"/>
                </a:solidFill>
              </a:rPr>
              <a:t>during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Steady</a:t>
            </a:r>
            <a:r>
              <a:rPr lang="sv-SE" dirty="0">
                <a:solidFill>
                  <a:srgbClr val="666666"/>
                </a:solidFill>
              </a:rPr>
              <a:t>-State Ops’</a:t>
            </a:r>
          </a:p>
          <a:p>
            <a:r>
              <a:rPr lang="sv-SE" dirty="0">
                <a:solidFill>
                  <a:srgbClr val="666666"/>
                </a:solidFill>
              </a:rPr>
              <a:t>Review 2016 - ESS-1957058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876CE8-A201-BD44-9D56-1DC05422C631}"/>
              </a:ext>
            </a:extLst>
          </p:cNvPr>
          <p:cNvGrpSpPr/>
          <p:nvPr/>
        </p:nvGrpSpPr>
        <p:grpSpPr>
          <a:xfrm>
            <a:off x="3617077" y="3774728"/>
            <a:ext cx="2520000" cy="2520000"/>
            <a:chOff x="3700202" y="3418472"/>
            <a:chExt cx="2520000" cy="252000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1A4841-C59F-7848-8D8C-50959DF125C4}"/>
                </a:ext>
              </a:extLst>
            </p:cNvPr>
            <p:cNvSpPr txBox="1"/>
            <p:nvPr/>
          </p:nvSpPr>
          <p:spPr>
            <a:xfrm>
              <a:off x="4398991" y="4309140"/>
              <a:ext cx="11224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 </a:t>
              </a:r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Coord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</a:t>
              </a: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User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Office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SCUO</a:t>
              </a: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54D0234-359D-8842-8D06-16191FAEC949}"/>
                </a:ext>
              </a:extLst>
            </p:cNvPr>
            <p:cNvSpPr>
              <a:spLocks/>
            </p:cNvSpPr>
            <p:nvPr/>
          </p:nvSpPr>
          <p:spPr>
            <a:xfrm>
              <a:off x="3700202" y="3418472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B93180-0266-4A47-8B4D-BFEA025A4FDF}"/>
              </a:ext>
            </a:extLst>
          </p:cNvPr>
          <p:cNvGrpSpPr/>
          <p:nvPr/>
        </p:nvGrpSpPr>
        <p:grpSpPr>
          <a:xfrm>
            <a:off x="4855060" y="4988138"/>
            <a:ext cx="2520000" cy="2520000"/>
            <a:chOff x="4854492" y="4893138"/>
            <a:chExt cx="2520000" cy="2520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942A3E-0853-F743-8534-DB8B77B2C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4492" y="4893138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C29BE3C-4D8A-9545-AE95-30E9E6628BC0}"/>
                </a:ext>
              </a:extLst>
            </p:cNvPr>
            <p:cNvSpPr txBox="1"/>
            <p:nvPr/>
          </p:nvSpPr>
          <p:spPr>
            <a:xfrm>
              <a:off x="5307187" y="5783806"/>
              <a:ext cx="161460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DEMAX</a:t>
              </a: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Deuteration</a:t>
              </a:r>
              <a:endParaRPr lang="sv-SE" sz="14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Macrom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 Crystal.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638A9D-1909-084C-801D-F17D1F29D0FF}"/>
              </a:ext>
            </a:extLst>
          </p:cNvPr>
          <p:cNvGrpSpPr/>
          <p:nvPr/>
        </p:nvGrpSpPr>
        <p:grpSpPr>
          <a:xfrm>
            <a:off x="6096875" y="3774728"/>
            <a:ext cx="2520000" cy="2520000"/>
            <a:chOff x="5682570" y="3717540"/>
            <a:chExt cx="2520000" cy="252000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5B13989-1EB0-1B49-8549-111D2D2E16FB}"/>
                </a:ext>
              </a:extLst>
            </p:cNvPr>
            <p:cNvSpPr txBox="1"/>
            <p:nvPr/>
          </p:nvSpPr>
          <p:spPr>
            <a:xfrm>
              <a:off x="6331281" y="4715930"/>
              <a:ext cx="122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Lab Services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SULF</a:t>
              </a: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C895DF7-9C48-254C-B832-D3A480630F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2570" y="3717540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367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9690961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Science Directorate Operational Functions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We are part of a bigger team …</a:t>
            </a:r>
          </a:p>
        </p:txBody>
      </p:sp>
      <p:sp>
        <p:nvSpPr>
          <p:cNvPr id="48" name="Platshållare för sidfot 3">
            <a:extLst>
              <a:ext uri="{FF2B5EF4-FFF2-40B4-BE49-F238E27FC236}">
                <a16:creationId xmlns:a16="http://schemas.microsoft.com/office/drawing/2014/main" id="{273D629A-5777-B443-AB19-7F951B4B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 err="1"/>
              <a:t>Stap</a:t>
            </a:r>
            <a:r>
              <a:rPr lang="en-GB" dirty="0"/>
              <a:t> Introduction</a:t>
            </a:r>
          </a:p>
        </p:txBody>
      </p:sp>
      <p:sp>
        <p:nvSpPr>
          <p:cNvPr id="49" name="Platshållare för bildnummer 4">
            <a:extLst>
              <a:ext uri="{FF2B5EF4-FFF2-40B4-BE49-F238E27FC236}">
                <a16:creationId xmlns:a16="http://schemas.microsoft.com/office/drawing/2014/main" id="{181027B9-8CD2-1343-A91B-29E202D5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50" name="Platshållare för datum 3">
            <a:extLst>
              <a:ext uri="{FF2B5EF4-FFF2-40B4-BE49-F238E27FC236}">
                <a16:creationId xmlns:a16="http://schemas.microsoft.com/office/drawing/2014/main" id="{020416FE-7CA4-F646-8CB1-457C3C5EE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941107-6D80-6242-A956-BB2F6D235251}"/>
              </a:ext>
            </a:extLst>
          </p:cNvPr>
          <p:cNvSpPr txBox="1"/>
          <p:nvPr/>
        </p:nvSpPr>
        <p:spPr>
          <a:xfrm>
            <a:off x="9886948" y="4287243"/>
            <a:ext cx="87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 err="1">
                <a:solidFill>
                  <a:srgbClr val="FF0000"/>
                </a:solidFill>
              </a:rPr>
              <a:t>Sample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sv-SE" sz="1400" b="1" dirty="0">
                <a:solidFill>
                  <a:srgbClr val="FF0000"/>
                </a:solidFill>
              </a:rPr>
              <a:t>Services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BAA73B-08A0-5A46-8015-C98E6ACBD463}"/>
              </a:ext>
            </a:extLst>
          </p:cNvPr>
          <p:cNvGrpSpPr/>
          <p:nvPr/>
        </p:nvGrpSpPr>
        <p:grpSpPr>
          <a:xfrm>
            <a:off x="4855060" y="2581056"/>
            <a:ext cx="2520000" cy="2520000"/>
            <a:chOff x="4903129" y="2616681"/>
            <a:chExt cx="2520000" cy="25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42B9864-703F-7640-931B-AE2E2A3E9049}"/>
                </a:ext>
              </a:extLst>
            </p:cNvPr>
            <p:cNvSpPr>
              <a:spLocks/>
            </p:cNvSpPr>
            <p:nvPr/>
          </p:nvSpPr>
          <p:spPr>
            <a:xfrm>
              <a:off x="4903129" y="2616681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B453C0F-AB17-1446-9D80-2C600B5D217C}"/>
                </a:ext>
              </a:extLst>
            </p:cNvPr>
            <p:cNvSpPr txBox="1"/>
            <p:nvPr/>
          </p:nvSpPr>
          <p:spPr>
            <a:xfrm>
              <a:off x="5478481" y="3507349"/>
              <a:ext cx="13692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Sample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Environment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SE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5D31FDAD-F0A0-3343-A5D3-2F59456D1A0E}"/>
              </a:ext>
            </a:extLst>
          </p:cNvPr>
          <p:cNvSpPr txBox="1"/>
          <p:nvPr/>
        </p:nvSpPr>
        <p:spPr>
          <a:xfrm>
            <a:off x="1423628" y="4287243"/>
            <a:ext cx="87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 err="1">
                <a:solidFill>
                  <a:srgbClr val="FF0000"/>
                </a:solidFill>
              </a:rPr>
              <a:t>User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sv-SE" sz="1400" b="1" dirty="0">
                <a:solidFill>
                  <a:srgbClr val="FF0000"/>
                </a:solidFill>
              </a:rPr>
              <a:t>Services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6C84C4-7E45-D24A-8387-E8CBBB54B3BF}"/>
              </a:ext>
            </a:extLst>
          </p:cNvPr>
          <p:cNvSpPr txBox="1"/>
          <p:nvPr/>
        </p:nvSpPr>
        <p:spPr>
          <a:xfrm>
            <a:off x="5469207" y="991042"/>
            <a:ext cx="1233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>
                <a:solidFill>
                  <a:srgbClr val="FF0000"/>
                </a:solidFill>
              </a:rPr>
              <a:t>Experiments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41D532-B618-C148-AB7F-3B38DF108BF0}"/>
              </a:ext>
            </a:extLst>
          </p:cNvPr>
          <p:cNvGrpSpPr/>
          <p:nvPr/>
        </p:nvGrpSpPr>
        <p:grpSpPr>
          <a:xfrm>
            <a:off x="4858801" y="525503"/>
            <a:ext cx="2520000" cy="2520000"/>
            <a:chOff x="4870676" y="905513"/>
            <a:chExt cx="2520000" cy="2520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4D39215-62C4-434D-8B04-9ABF907E1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0676" y="905513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E531AD9-5A8C-FB4A-B1C3-BEDEB3C85054}"/>
                </a:ext>
              </a:extLst>
            </p:cNvPr>
            <p:cNvSpPr txBox="1"/>
            <p:nvPr/>
          </p:nvSpPr>
          <p:spPr>
            <a:xfrm>
              <a:off x="5529935" y="1903903"/>
              <a:ext cx="1201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Neutron</a:t>
              </a:r>
            </a:p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Instruments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E4A3FEE-FCDF-3D47-BB6A-61F5D36C2137}"/>
              </a:ext>
            </a:extLst>
          </p:cNvPr>
          <p:cNvSpPr txBox="1"/>
          <p:nvPr/>
        </p:nvSpPr>
        <p:spPr>
          <a:xfrm>
            <a:off x="8764651" y="5551940"/>
            <a:ext cx="3427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666666"/>
                </a:solidFill>
              </a:rPr>
              <a:t>Based</a:t>
            </a:r>
            <a:r>
              <a:rPr lang="sv-SE" dirty="0">
                <a:solidFill>
                  <a:srgbClr val="666666"/>
                </a:solidFill>
              </a:rPr>
              <a:t> on ’Science </a:t>
            </a:r>
            <a:r>
              <a:rPr lang="sv-SE" dirty="0" err="1">
                <a:solidFill>
                  <a:srgbClr val="666666"/>
                </a:solidFill>
              </a:rPr>
              <a:t>Directorate</a:t>
            </a:r>
            <a:r>
              <a:rPr lang="sv-SE" dirty="0">
                <a:solidFill>
                  <a:srgbClr val="666666"/>
                </a:solidFill>
              </a:rPr>
              <a:t> – </a:t>
            </a:r>
          </a:p>
          <a:p>
            <a:r>
              <a:rPr lang="sv-SE" dirty="0">
                <a:solidFill>
                  <a:srgbClr val="666666"/>
                </a:solidFill>
              </a:rPr>
              <a:t>WBS </a:t>
            </a:r>
            <a:r>
              <a:rPr lang="sv-SE" dirty="0" err="1">
                <a:solidFill>
                  <a:srgbClr val="666666"/>
                </a:solidFill>
              </a:rPr>
              <a:t>during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Steady</a:t>
            </a:r>
            <a:r>
              <a:rPr lang="sv-SE" dirty="0">
                <a:solidFill>
                  <a:srgbClr val="666666"/>
                </a:solidFill>
              </a:rPr>
              <a:t>-State Ops’</a:t>
            </a:r>
          </a:p>
          <a:p>
            <a:r>
              <a:rPr lang="sv-SE" dirty="0">
                <a:solidFill>
                  <a:srgbClr val="666666"/>
                </a:solidFill>
              </a:rPr>
              <a:t>Review 2016 - ESS-1957058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876CE8-A201-BD44-9D56-1DC05422C631}"/>
              </a:ext>
            </a:extLst>
          </p:cNvPr>
          <p:cNvGrpSpPr/>
          <p:nvPr/>
        </p:nvGrpSpPr>
        <p:grpSpPr>
          <a:xfrm>
            <a:off x="3617077" y="3774728"/>
            <a:ext cx="2520000" cy="2520000"/>
            <a:chOff x="3700202" y="3418472"/>
            <a:chExt cx="2520000" cy="252000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1A4841-C59F-7848-8D8C-50959DF125C4}"/>
                </a:ext>
              </a:extLst>
            </p:cNvPr>
            <p:cNvSpPr txBox="1"/>
            <p:nvPr/>
          </p:nvSpPr>
          <p:spPr>
            <a:xfrm>
              <a:off x="4398991" y="4309140"/>
              <a:ext cx="11224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 </a:t>
              </a:r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Coord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</a:t>
              </a: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User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Office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SCUO</a:t>
              </a: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54D0234-359D-8842-8D06-16191FAEC949}"/>
                </a:ext>
              </a:extLst>
            </p:cNvPr>
            <p:cNvSpPr>
              <a:spLocks/>
            </p:cNvSpPr>
            <p:nvPr/>
          </p:nvSpPr>
          <p:spPr>
            <a:xfrm>
              <a:off x="3700202" y="3418472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B93180-0266-4A47-8B4D-BFEA025A4FDF}"/>
              </a:ext>
            </a:extLst>
          </p:cNvPr>
          <p:cNvGrpSpPr/>
          <p:nvPr/>
        </p:nvGrpSpPr>
        <p:grpSpPr>
          <a:xfrm>
            <a:off x="4855060" y="4988138"/>
            <a:ext cx="2520000" cy="2520000"/>
            <a:chOff x="4854492" y="4893138"/>
            <a:chExt cx="2520000" cy="2520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942A3E-0853-F743-8534-DB8B77B2C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4492" y="4893138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C29BE3C-4D8A-9545-AE95-30E9E6628BC0}"/>
                </a:ext>
              </a:extLst>
            </p:cNvPr>
            <p:cNvSpPr txBox="1"/>
            <p:nvPr/>
          </p:nvSpPr>
          <p:spPr>
            <a:xfrm>
              <a:off x="5307187" y="5783806"/>
              <a:ext cx="161460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DEMAX</a:t>
              </a: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Deuteration</a:t>
              </a:r>
              <a:endParaRPr lang="sv-SE" sz="14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Macrom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 Crystal.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638A9D-1909-084C-801D-F17D1F29D0FF}"/>
              </a:ext>
            </a:extLst>
          </p:cNvPr>
          <p:cNvGrpSpPr/>
          <p:nvPr/>
        </p:nvGrpSpPr>
        <p:grpSpPr>
          <a:xfrm>
            <a:off x="6096875" y="3774728"/>
            <a:ext cx="2520000" cy="2520000"/>
            <a:chOff x="5682570" y="3717540"/>
            <a:chExt cx="2520000" cy="252000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5B13989-1EB0-1B49-8549-111D2D2E16FB}"/>
                </a:ext>
              </a:extLst>
            </p:cNvPr>
            <p:cNvSpPr txBox="1"/>
            <p:nvPr/>
          </p:nvSpPr>
          <p:spPr>
            <a:xfrm>
              <a:off x="6331281" y="4715930"/>
              <a:ext cx="122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Lab Services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SULF</a:t>
              </a: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C895DF7-9C48-254C-B832-D3A480630F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2570" y="3717540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2EB484-CE35-FE4C-80D7-643F5A02545D}"/>
              </a:ext>
            </a:extLst>
          </p:cNvPr>
          <p:cNvGrpSpPr/>
          <p:nvPr/>
        </p:nvGrpSpPr>
        <p:grpSpPr>
          <a:xfrm>
            <a:off x="3124939" y="1694754"/>
            <a:ext cx="2520000" cy="2520000"/>
            <a:chOff x="3303066" y="1801631"/>
            <a:chExt cx="2520000" cy="252000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B28FD6-0860-124A-B46E-37159E0BD98C}"/>
                </a:ext>
              </a:extLst>
            </p:cNvPr>
            <p:cNvSpPr txBox="1"/>
            <p:nvPr/>
          </p:nvSpPr>
          <p:spPr>
            <a:xfrm>
              <a:off x="3902886" y="2800021"/>
              <a:ext cx="1320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Instr. Control</a:t>
              </a:r>
            </a:p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Data Services</a:t>
              </a: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58B665E-E1B7-CE4A-999E-890ECD9AD0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3066" y="1801631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8D2B3C-5A47-134F-BD5A-428787E81BE6}"/>
              </a:ext>
            </a:extLst>
          </p:cNvPr>
          <p:cNvGrpSpPr/>
          <p:nvPr/>
        </p:nvGrpSpPr>
        <p:grpSpPr>
          <a:xfrm>
            <a:off x="6678807" y="1694754"/>
            <a:ext cx="2520000" cy="2520000"/>
            <a:chOff x="6560054" y="1801631"/>
            <a:chExt cx="2520000" cy="252000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154729C-A1EF-2E46-883E-ECD55D73F841}"/>
                </a:ext>
              </a:extLst>
            </p:cNvPr>
            <p:cNvSpPr txBox="1"/>
            <p:nvPr/>
          </p:nvSpPr>
          <p:spPr>
            <a:xfrm>
              <a:off x="7178757" y="2800021"/>
              <a:ext cx="1282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Instrument</a:t>
              </a:r>
            </a:p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Technologies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6E3F147-71BB-3344-A397-8666119A88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0054" y="1801631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1782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9690961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Science Directorate Operational Functions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We are part of a bigger team …</a:t>
            </a:r>
          </a:p>
        </p:txBody>
      </p:sp>
      <p:sp>
        <p:nvSpPr>
          <p:cNvPr id="48" name="Platshållare för sidfot 3">
            <a:extLst>
              <a:ext uri="{FF2B5EF4-FFF2-40B4-BE49-F238E27FC236}">
                <a16:creationId xmlns:a16="http://schemas.microsoft.com/office/drawing/2014/main" id="{273D629A-5777-B443-AB19-7F951B4B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 err="1"/>
              <a:t>Stap</a:t>
            </a:r>
            <a:r>
              <a:rPr lang="en-GB" dirty="0"/>
              <a:t> Introduction</a:t>
            </a:r>
          </a:p>
        </p:txBody>
      </p:sp>
      <p:sp>
        <p:nvSpPr>
          <p:cNvPr id="49" name="Platshållare för bildnummer 4">
            <a:extLst>
              <a:ext uri="{FF2B5EF4-FFF2-40B4-BE49-F238E27FC236}">
                <a16:creationId xmlns:a16="http://schemas.microsoft.com/office/drawing/2014/main" id="{181027B9-8CD2-1343-A91B-29E202D5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50" name="Platshållare för datum 3">
            <a:extLst>
              <a:ext uri="{FF2B5EF4-FFF2-40B4-BE49-F238E27FC236}">
                <a16:creationId xmlns:a16="http://schemas.microsoft.com/office/drawing/2014/main" id="{020416FE-7CA4-F646-8CB1-457C3C5EE0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2021-04-20</a:t>
            </a:fld>
            <a:endParaRPr lang="sv-SE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941107-6D80-6242-A956-BB2F6D235251}"/>
              </a:ext>
            </a:extLst>
          </p:cNvPr>
          <p:cNvSpPr txBox="1"/>
          <p:nvPr/>
        </p:nvSpPr>
        <p:spPr>
          <a:xfrm>
            <a:off x="9886948" y="4287243"/>
            <a:ext cx="87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 err="1">
                <a:solidFill>
                  <a:srgbClr val="FF0000"/>
                </a:solidFill>
              </a:rPr>
              <a:t>Sample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sv-SE" sz="1400" b="1" dirty="0">
                <a:solidFill>
                  <a:srgbClr val="FF0000"/>
                </a:solidFill>
              </a:rPr>
              <a:t>Services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BAA73B-08A0-5A46-8015-C98E6ACBD463}"/>
              </a:ext>
            </a:extLst>
          </p:cNvPr>
          <p:cNvGrpSpPr/>
          <p:nvPr/>
        </p:nvGrpSpPr>
        <p:grpSpPr>
          <a:xfrm>
            <a:off x="4855060" y="2581056"/>
            <a:ext cx="2520000" cy="2520000"/>
            <a:chOff x="4903129" y="2616681"/>
            <a:chExt cx="2520000" cy="25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42B9864-703F-7640-931B-AE2E2A3E9049}"/>
                </a:ext>
              </a:extLst>
            </p:cNvPr>
            <p:cNvSpPr>
              <a:spLocks/>
            </p:cNvSpPr>
            <p:nvPr/>
          </p:nvSpPr>
          <p:spPr>
            <a:xfrm>
              <a:off x="4903129" y="2616681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B453C0F-AB17-1446-9D80-2C600B5D217C}"/>
                </a:ext>
              </a:extLst>
            </p:cNvPr>
            <p:cNvSpPr txBox="1"/>
            <p:nvPr/>
          </p:nvSpPr>
          <p:spPr>
            <a:xfrm>
              <a:off x="5478481" y="3507349"/>
              <a:ext cx="13692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Sample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Environment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SE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5D31FDAD-F0A0-3343-A5D3-2F59456D1A0E}"/>
              </a:ext>
            </a:extLst>
          </p:cNvPr>
          <p:cNvSpPr txBox="1"/>
          <p:nvPr/>
        </p:nvSpPr>
        <p:spPr>
          <a:xfrm>
            <a:off x="1423628" y="4287243"/>
            <a:ext cx="874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 err="1">
                <a:solidFill>
                  <a:srgbClr val="FF0000"/>
                </a:solidFill>
              </a:rPr>
              <a:t>User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sv-SE" sz="1400" b="1" dirty="0">
                <a:solidFill>
                  <a:srgbClr val="FF0000"/>
                </a:solidFill>
              </a:rPr>
              <a:t>Services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C6C84C4-7E45-D24A-8387-E8CBBB54B3BF}"/>
              </a:ext>
            </a:extLst>
          </p:cNvPr>
          <p:cNvSpPr txBox="1"/>
          <p:nvPr/>
        </p:nvSpPr>
        <p:spPr>
          <a:xfrm>
            <a:off x="5469207" y="991042"/>
            <a:ext cx="1233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>
                <a:solidFill>
                  <a:srgbClr val="FF0000"/>
                </a:solidFill>
              </a:rPr>
              <a:t>Experiments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41D532-B618-C148-AB7F-3B38DF108BF0}"/>
              </a:ext>
            </a:extLst>
          </p:cNvPr>
          <p:cNvGrpSpPr/>
          <p:nvPr/>
        </p:nvGrpSpPr>
        <p:grpSpPr>
          <a:xfrm>
            <a:off x="4858801" y="525503"/>
            <a:ext cx="2520000" cy="2520000"/>
            <a:chOff x="4870676" y="905513"/>
            <a:chExt cx="2520000" cy="25200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4D39215-62C4-434D-8B04-9ABF907E1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0676" y="905513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E531AD9-5A8C-FB4A-B1C3-BEDEB3C85054}"/>
                </a:ext>
              </a:extLst>
            </p:cNvPr>
            <p:cNvSpPr txBox="1"/>
            <p:nvPr/>
          </p:nvSpPr>
          <p:spPr>
            <a:xfrm>
              <a:off x="5529935" y="1903903"/>
              <a:ext cx="1201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Neutron</a:t>
              </a:r>
            </a:p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Instruments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BAAFFAE-60BD-224C-9F9F-9278A8870112}"/>
              </a:ext>
            </a:extLst>
          </p:cNvPr>
          <p:cNvGrpSpPr/>
          <p:nvPr/>
        </p:nvGrpSpPr>
        <p:grpSpPr>
          <a:xfrm>
            <a:off x="2630300" y="2056879"/>
            <a:ext cx="1440000" cy="1440000"/>
            <a:chOff x="4364961" y="1352170"/>
            <a:chExt cx="1440000" cy="1440000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9BE808C4-9308-8F45-8F7E-8FBBD0930AA9}"/>
                </a:ext>
              </a:extLst>
            </p:cNvPr>
            <p:cNvSpPr txBox="1"/>
            <p:nvPr/>
          </p:nvSpPr>
          <p:spPr>
            <a:xfrm>
              <a:off x="4567731" y="1918282"/>
              <a:ext cx="10344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>
                  <a:solidFill>
                    <a:srgbClr val="7030A0"/>
                  </a:solidFill>
                </a:rPr>
                <a:t>IT</a:t>
              </a:r>
              <a:r>
                <a:rPr lang="sv-SE" sz="1400" dirty="0">
                  <a:solidFill>
                    <a:srgbClr val="666666"/>
                  </a:solidFill>
                </a:rPr>
                <a:t> 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0B6D6B02-ED08-C14C-B7E2-A4D49A906E55}"/>
                </a:ext>
              </a:extLst>
            </p:cNvPr>
            <p:cNvSpPr>
              <a:spLocks/>
            </p:cNvSpPr>
            <p:nvPr/>
          </p:nvSpPr>
          <p:spPr>
            <a:xfrm>
              <a:off x="4364961" y="1352170"/>
              <a:ext cx="1440000" cy="1440000"/>
            </a:xfrm>
            <a:prstGeom prst="ellipse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36D8C4D2-BD00-5B46-9DE0-70C77B213B44}"/>
              </a:ext>
            </a:extLst>
          </p:cNvPr>
          <p:cNvGrpSpPr/>
          <p:nvPr/>
        </p:nvGrpSpPr>
        <p:grpSpPr>
          <a:xfrm>
            <a:off x="5405028" y="4320767"/>
            <a:ext cx="1440000" cy="1440000"/>
            <a:chOff x="8474120" y="5334110"/>
            <a:chExt cx="1440000" cy="144000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F3A56A8-3D8E-BB43-BEA6-388B96787CD1}"/>
                </a:ext>
              </a:extLst>
            </p:cNvPr>
            <p:cNvSpPr txBox="1"/>
            <p:nvPr/>
          </p:nvSpPr>
          <p:spPr>
            <a:xfrm>
              <a:off x="8593604" y="5684778"/>
              <a:ext cx="120103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i="1" dirty="0">
                  <a:solidFill>
                    <a:srgbClr val="7030A0"/>
                  </a:solidFill>
                </a:rPr>
                <a:t> </a:t>
              </a:r>
              <a:r>
                <a:rPr lang="sv-SE" sz="1400" dirty="0" err="1">
                  <a:solidFill>
                    <a:srgbClr val="7030A0"/>
                  </a:solidFill>
                </a:rPr>
                <a:t>Logistics</a:t>
              </a:r>
              <a:endParaRPr lang="sv-SE" sz="1400" dirty="0">
                <a:solidFill>
                  <a:srgbClr val="7030A0"/>
                </a:solidFill>
              </a:endParaRPr>
            </a:p>
            <a:p>
              <a:pPr algn="ctr"/>
              <a:r>
                <a:rPr lang="sv-SE" sz="1400" dirty="0" err="1">
                  <a:solidFill>
                    <a:srgbClr val="7030A0"/>
                  </a:solidFill>
                </a:rPr>
                <a:t>Procurement</a:t>
              </a:r>
              <a:endParaRPr lang="sv-SE" sz="1400" dirty="0">
                <a:solidFill>
                  <a:srgbClr val="7030A0"/>
                </a:solidFill>
              </a:endParaRPr>
            </a:p>
            <a:p>
              <a:pPr algn="ctr"/>
              <a:r>
                <a:rPr lang="sv-SE" sz="1400" dirty="0">
                  <a:solidFill>
                    <a:srgbClr val="7030A0"/>
                  </a:solidFill>
                </a:rPr>
                <a:t>Waste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8FF6AE3E-67D1-144F-90FC-8E0F5B0FAA25}"/>
                </a:ext>
              </a:extLst>
            </p:cNvPr>
            <p:cNvSpPr>
              <a:spLocks/>
            </p:cNvSpPr>
            <p:nvPr/>
          </p:nvSpPr>
          <p:spPr>
            <a:xfrm>
              <a:off x="8474120" y="5334110"/>
              <a:ext cx="1440000" cy="1440000"/>
            </a:xfrm>
            <a:prstGeom prst="ellipse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>
                <a:solidFill>
                  <a:srgbClr val="7030A0"/>
                </a:solidFill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E4A3FEE-FCDF-3D47-BB6A-61F5D36C2137}"/>
              </a:ext>
            </a:extLst>
          </p:cNvPr>
          <p:cNvSpPr txBox="1"/>
          <p:nvPr/>
        </p:nvSpPr>
        <p:spPr>
          <a:xfrm>
            <a:off x="8764651" y="5551940"/>
            <a:ext cx="3427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>
                <a:solidFill>
                  <a:srgbClr val="666666"/>
                </a:solidFill>
              </a:rPr>
              <a:t>Based</a:t>
            </a:r>
            <a:r>
              <a:rPr lang="sv-SE" dirty="0">
                <a:solidFill>
                  <a:srgbClr val="666666"/>
                </a:solidFill>
              </a:rPr>
              <a:t> on ’Science </a:t>
            </a:r>
            <a:r>
              <a:rPr lang="sv-SE" dirty="0" err="1">
                <a:solidFill>
                  <a:srgbClr val="666666"/>
                </a:solidFill>
              </a:rPr>
              <a:t>Directorate</a:t>
            </a:r>
            <a:r>
              <a:rPr lang="sv-SE" dirty="0">
                <a:solidFill>
                  <a:srgbClr val="666666"/>
                </a:solidFill>
              </a:rPr>
              <a:t> – </a:t>
            </a:r>
          </a:p>
          <a:p>
            <a:r>
              <a:rPr lang="sv-SE" dirty="0">
                <a:solidFill>
                  <a:srgbClr val="666666"/>
                </a:solidFill>
              </a:rPr>
              <a:t>WBS </a:t>
            </a:r>
            <a:r>
              <a:rPr lang="sv-SE" dirty="0" err="1">
                <a:solidFill>
                  <a:srgbClr val="666666"/>
                </a:solidFill>
              </a:rPr>
              <a:t>during</a:t>
            </a:r>
            <a:r>
              <a:rPr lang="sv-SE" dirty="0">
                <a:solidFill>
                  <a:srgbClr val="666666"/>
                </a:solidFill>
              </a:rPr>
              <a:t> </a:t>
            </a:r>
            <a:r>
              <a:rPr lang="sv-SE" dirty="0" err="1">
                <a:solidFill>
                  <a:srgbClr val="666666"/>
                </a:solidFill>
              </a:rPr>
              <a:t>Steady</a:t>
            </a:r>
            <a:r>
              <a:rPr lang="sv-SE" dirty="0">
                <a:solidFill>
                  <a:srgbClr val="666666"/>
                </a:solidFill>
              </a:rPr>
              <a:t>-State Ops’</a:t>
            </a:r>
          </a:p>
          <a:p>
            <a:r>
              <a:rPr lang="sv-SE" dirty="0">
                <a:solidFill>
                  <a:srgbClr val="666666"/>
                </a:solidFill>
              </a:rPr>
              <a:t>Review 2016 - ESS-1957058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876CE8-A201-BD44-9D56-1DC05422C631}"/>
              </a:ext>
            </a:extLst>
          </p:cNvPr>
          <p:cNvGrpSpPr/>
          <p:nvPr/>
        </p:nvGrpSpPr>
        <p:grpSpPr>
          <a:xfrm>
            <a:off x="3617077" y="3774728"/>
            <a:ext cx="2520000" cy="2520000"/>
            <a:chOff x="3700202" y="3418472"/>
            <a:chExt cx="2520000" cy="252000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41A4841-C59F-7848-8D8C-50959DF125C4}"/>
                </a:ext>
              </a:extLst>
            </p:cNvPr>
            <p:cNvSpPr txBox="1"/>
            <p:nvPr/>
          </p:nvSpPr>
          <p:spPr>
            <a:xfrm>
              <a:off x="4398991" y="4309140"/>
              <a:ext cx="11224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 </a:t>
              </a:r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Coord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</a:t>
              </a: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User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Office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SCUO</a:t>
              </a: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54D0234-359D-8842-8D06-16191FAEC949}"/>
                </a:ext>
              </a:extLst>
            </p:cNvPr>
            <p:cNvSpPr>
              <a:spLocks/>
            </p:cNvSpPr>
            <p:nvPr/>
          </p:nvSpPr>
          <p:spPr>
            <a:xfrm>
              <a:off x="3700202" y="3418472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B93180-0266-4A47-8B4D-BFEA025A4FDF}"/>
              </a:ext>
            </a:extLst>
          </p:cNvPr>
          <p:cNvGrpSpPr/>
          <p:nvPr/>
        </p:nvGrpSpPr>
        <p:grpSpPr>
          <a:xfrm>
            <a:off x="4855060" y="4988138"/>
            <a:ext cx="2520000" cy="2520000"/>
            <a:chOff x="4854492" y="4893138"/>
            <a:chExt cx="2520000" cy="2520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5942A3E-0853-F743-8534-DB8B77B2C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54492" y="4893138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C29BE3C-4D8A-9545-AE95-30E9E6628BC0}"/>
                </a:ext>
              </a:extLst>
            </p:cNvPr>
            <p:cNvSpPr txBox="1"/>
            <p:nvPr/>
          </p:nvSpPr>
          <p:spPr>
            <a:xfrm>
              <a:off x="5307187" y="5783806"/>
              <a:ext cx="161460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DEMAX</a:t>
              </a: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Deuteration</a:t>
              </a:r>
              <a:endParaRPr lang="sv-SE" sz="14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lang="sv-SE" sz="14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Macrom</a:t>
              </a:r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. Crystal.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638A9D-1909-084C-801D-F17D1F29D0FF}"/>
              </a:ext>
            </a:extLst>
          </p:cNvPr>
          <p:cNvGrpSpPr/>
          <p:nvPr/>
        </p:nvGrpSpPr>
        <p:grpSpPr>
          <a:xfrm>
            <a:off x="6096875" y="3774728"/>
            <a:ext cx="2520000" cy="2520000"/>
            <a:chOff x="5682570" y="3717540"/>
            <a:chExt cx="2520000" cy="252000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5B13989-1EB0-1B49-8549-111D2D2E16FB}"/>
                </a:ext>
              </a:extLst>
            </p:cNvPr>
            <p:cNvSpPr txBox="1"/>
            <p:nvPr/>
          </p:nvSpPr>
          <p:spPr>
            <a:xfrm>
              <a:off x="6331281" y="4715930"/>
              <a:ext cx="122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Lab Services</a:t>
              </a:r>
            </a:p>
            <a:p>
              <a:pPr algn="ctr"/>
              <a:r>
                <a:rPr lang="sv-SE" sz="1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SULF</a:t>
              </a: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C895DF7-9C48-254C-B832-D3A480630F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2570" y="3717540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2EB484-CE35-FE4C-80D7-643F5A02545D}"/>
              </a:ext>
            </a:extLst>
          </p:cNvPr>
          <p:cNvGrpSpPr/>
          <p:nvPr/>
        </p:nvGrpSpPr>
        <p:grpSpPr>
          <a:xfrm>
            <a:off x="3124939" y="1694754"/>
            <a:ext cx="2520000" cy="2520000"/>
            <a:chOff x="3303066" y="1801631"/>
            <a:chExt cx="2520000" cy="252000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B28FD6-0860-124A-B46E-37159E0BD98C}"/>
                </a:ext>
              </a:extLst>
            </p:cNvPr>
            <p:cNvSpPr txBox="1"/>
            <p:nvPr/>
          </p:nvSpPr>
          <p:spPr>
            <a:xfrm>
              <a:off x="3902886" y="2800021"/>
              <a:ext cx="13203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Instr. Control</a:t>
              </a:r>
            </a:p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Data Services</a:t>
              </a: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558B665E-E1B7-CE4A-999E-890ECD9AD0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03066" y="1801631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8D2B3C-5A47-134F-BD5A-428787E81BE6}"/>
              </a:ext>
            </a:extLst>
          </p:cNvPr>
          <p:cNvGrpSpPr/>
          <p:nvPr/>
        </p:nvGrpSpPr>
        <p:grpSpPr>
          <a:xfrm>
            <a:off x="6678807" y="1694754"/>
            <a:ext cx="2520000" cy="2520000"/>
            <a:chOff x="6560054" y="1801631"/>
            <a:chExt cx="2520000" cy="252000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154729C-A1EF-2E46-883E-ECD55D73F841}"/>
                </a:ext>
              </a:extLst>
            </p:cNvPr>
            <p:cNvSpPr txBox="1"/>
            <p:nvPr/>
          </p:nvSpPr>
          <p:spPr>
            <a:xfrm>
              <a:off x="7178757" y="2800021"/>
              <a:ext cx="12825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Instrument</a:t>
              </a:r>
            </a:p>
            <a:p>
              <a:pPr algn="ctr"/>
              <a:r>
                <a:rPr lang="sv-SE" sz="1400" b="1" dirty="0">
                  <a:solidFill>
                    <a:srgbClr val="00B050"/>
                  </a:solidFill>
                </a:rPr>
                <a:t>Technologies</a:t>
              </a: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6E3F147-71BB-3344-A397-8666119A88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0054" y="1801631"/>
              <a:ext cx="2520000" cy="2520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0BB82E-840F-5648-B85F-2DB77061A726}"/>
              </a:ext>
            </a:extLst>
          </p:cNvPr>
          <p:cNvGrpSpPr/>
          <p:nvPr/>
        </p:nvGrpSpPr>
        <p:grpSpPr>
          <a:xfrm>
            <a:off x="5405028" y="2091874"/>
            <a:ext cx="1440000" cy="1440000"/>
            <a:chOff x="9690152" y="1971671"/>
            <a:chExt cx="1440000" cy="1440000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537CF39-D958-FD42-8DF1-8B0034CBFFBC}"/>
                </a:ext>
              </a:extLst>
            </p:cNvPr>
            <p:cNvSpPr txBox="1"/>
            <p:nvPr/>
          </p:nvSpPr>
          <p:spPr>
            <a:xfrm>
              <a:off x="9816462" y="2106896"/>
              <a:ext cx="1187376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7030A0"/>
                  </a:solidFill>
                </a:rPr>
                <a:t>FM, Design</a:t>
              </a:r>
            </a:p>
            <a:p>
              <a:pPr algn="ctr"/>
              <a:r>
                <a:rPr lang="en-GB" sz="1400" dirty="0">
                  <a:solidFill>
                    <a:srgbClr val="7030A0"/>
                  </a:solidFill>
                </a:rPr>
                <a:t>Manufacture</a:t>
              </a:r>
            </a:p>
            <a:p>
              <a:pPr algn="ctr"/>
              <a:r>
                <a:rPr lang="en-GB" sz="1400" dirty="0">
                  <a:solidFill>
                    <a:srgbClr val="7030A0"/>
                  </a:solidFill>
                </a:rPr>
                <a:t>Metrology</a:t>
              </a:r>
            </a:p>
            <a:p>
              <a:pPr algn="ctr"/>
              <a:r>
                <a:rPr lang="en-GB" sz="1400" dirty="0">
                  <a:solidFill>
                    <a:srgbClr val="7030A0"/>
                  </a:solidFill>
                </a:rPr>
                <a:t>Cryogenics</a:t>
              </a:r>
            </a:p>
            <a:p>
              <a:pPr algn="ctr"/>
              <a:r>
                <a:rPr lang="en-GB" sz="1400" dirty="0">
                  <a:solidFill>
                    <a:srgbClr val="7030A0"/>
                  </a:solidFill>
                </a:rPr>
                <a:t>Vacuum</a:t>
              </a: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A1F66E5-ED7F-1A43-94C5-F8426D59A101}"/>
                </a:ext>
              </a:extLst>
            </p:cNvPr>
            <p:cNvSpPr>
              <a:spLocks/>
            </p:cNvSpPr>
            <p:nvPr/>
          </p:nvSpPr>
          <p:spPr>
            <a:xfrm>
              <a:off x="9690152" y="1971671"/>
              <a:ext cx="1440000" cy="1440000"/>
            </a:xfrm>
            <a:prstGeom prst="ellipse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7030A0"/>
                </a:solidFill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63BB5F6-B5A7-7140-880D-C08E6E997FF7}"/>
              </a:ext>
            </a:extLst>
          </p:cNvPr>
          <p:cNvGrpSpPr/>
          <p:nvPr/>
        </p:nvGrpSpPr>
        <p:grpSpPr>
          <a:xfrm>
            <a:off x="2630300" y="4335521"/>
            <a:ext cx="1440000" cy="1440000"/>
            <a:chOff x="2583970" y="2313147"/>
            <a:chExt cx="1440000" cy="1440000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D94A466F-D373-EF4C-B630-F9E617416488}"/>
                </a:ext>
              </a:extLst>
            </p:cNvPr>
            <p:cNvSpPr txBox="1"/>
            <p:nvPr/>
          </p:nvSpPr>
          <p:spPr>
            <a:xfrm>
              <a:off x="2774723" y="2663815"/>
              <a:ext cx="10584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dirty="0" err="1">
                  <a:solidFill>
                    <a:srgbClr val="7030A0"/>
                  </a:solidFill>
                </a:rPr>
                <a:t>Welcome</a:t>
              </a:r>
              <a:endParaRPr lang="sv-SE" sz="1400" dirty="0">
                <a:solidFill>
                  <a:srgbClr val="7030A0"/>
                </a:solidFill>
              </a:endParaRPr>
            </a:p>
            <a:p>
              <a:pPr algn="ctr"/>
              <a:r>
                <a:rPr lang="sv-SE" sz="1400" dirty="0">
                  <a:solidFill>
                    <a:srgbClr val="7030A0"/>
                  </a:solidFill>
                </a:rPr>
                <a:t>Site Access</a:t>
              </a:r>
            </a:p>
            <a:p>
              <a:pPr algn="ctr"/>
              <a:r>
                <a:rPr lang="sv-SE" sz="1400" dirty="0">
                  <a:solidFill>
                    <a:srgbClr val="7030A0"/>
                  </a:solidFill>
                </a:rPr>
                <a:t>Visits</a:t>
              </a: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12F96B-0AC1-3E43-A438-E946F9A3F810}"/>
                </a:ext>
              </a:extLst>
            </p:cNvPr>
            <p:cNvSpPr>
              <a:spLocks/>
            </p:cNvSpPr>
            <p:nvPr/>
          </p:nvSpPr>
          <p:spPr>
            <a:xfrm>
              <a:off x="2583970" y="2313147"/>
              <a:ext cx="1440000" cy="1440000"/>
            </a:xfrm>
            <a:prstGeom prst="ellipse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E4D422D9-9E5A-6B49-A206-DF512B996386}"/>
              </a:ext>
            </a:extLst>
          </p:cNvPr>
          <p:cNvGrpSpPr/>
          <p:nvPr/>
        </p:nvGrpSpPr>
        <p:grpSpPr>
          <a:xfrm>
            <a:off x="2630300" y="3196200"/>
            <a:ext cx="1440000" cy="1440000"/>
            <a:chOff x="2002756" y="3813871"/>
            <a:chExt cx="1440000" cy="1440000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FB8EF0A-AB16-944C-B2E8-C0170491CF21}"/>
                </a:ext>
              </a:extLst>
            </p:cNvPr>
            <p:cNvSpPr txBox="1"/>
            <p:nvPr/>
          </p:nvSpPr>
          <p:spPr>
            <a:xfrm>
              <a:off x="2002847" y="4272261"/>
              <a:ext cx="14398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dirty="0">
                  <a:solidFill>
                    <a:srgbClr val="7030A0"/>
                  </a:solidFill>
                </a:rPr>
                <a:t>Communication</a:t>
              </a:r>
            </a:p>
            <a:p>
              <a:pPr algn="ctr"/>
              <a:r>
                <a:rPr lang="sv-SE" sz="1400" dirty="0">
                  <a:solidFill>
                    <a:srgbClr val="7030A0"/>
                  </a:solidFill>
                </a:rPr>
                <a:t>Public </a:t>
              </a:r>
              <a:r>
                <a:rPr lang="sv-SE" sz="1400" dirty="0" err="1">
                  <a:solidFill>
                    <a:srgbClr val="7030A0"/>
                  </a:solidFill>
                </a:rPr>
                <a:t>Engagm</a:t>
              </a:r>
              <a:r>
                <a:rPr lang="sv-SE" sz="1400" dirty="0">
                  <a:solidFill>
                    <a:srgbClr val="7030A0"/>
                  </a:solidFill>
                </a:rPr>
                <a:t>.</a:t>
              </a: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63A13B3F-F248-A640-9C73-3331F719E445}"/>
                </a:ext>
              </a:extLst>
            </p:cNvPr>
            <p:cNvSpPr>
              <a:spLocks/>
            </p:cNvSpPr>
            <p:nvPr/>
          </p:nvSpPr>
          <p:spPr>
            <a:xfrm>
              <a:off x="2002756" y="3813871"/>
              <a:ext cx="1440000" cy="1440000"/>
            </a:xfrm>
            <a:prstGeom prst="ellipse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C97E232-10E8-D746-AE5E-00A38DD78848}"/>
              </a:ext>
            </a:extLst>
          </p:cNvPr>
          <p:cNvGrpSpPr/>
          <p:nvPr/>
        </p:nvGrpSpPr>
        <p:grpSpPr>
          <a:xfrm>
            <a:off x="2630300" y="5474841"/>
            <a:ext cx="1440000" cy="1440000"/>
            <a:chOff x="3483249" y="4963334"/>
            <a:chExt cx="1440000" cy="144000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C57C082-E41A-BD4E-BB47-6F1382F44529}"/>
                </a:ext>
              </a:extLst>
            </p:cNvPr>
            <p:cNvSpPr txBox="1"/>
            <p:nvPr/>
          </p:nvSpPr>
          <p:spPr>
            <a:xfrm>
              <a:off x="3528224" y="5421724"/>
              <a:ext cx="1350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v-SE" sz="1400" dirty="0" err="1">
                  <a:solidFill>
                    <a:srgbClr val="7030A0"/>
                  </a:solidFill>
                </a:rPr>
                <a:t>Governance</a:t>
              </a:r>
              <a:endParaRPr lang="sv-SE" sz="1400" dirty="0">
                <a:solidFill>
                  <a:srgbClr val="7030A0"/>
                </a:solidFill>
              </a:endParaRPr>
            </a:p>
            <a:p>
              <a:pPr algn="l"/>
              <a:r>
                <a:rPr lang="sv-SE" sz="1400" dirty="0">
                  <a:solidFill>
                    <a:srgbClr val="7030A0"/>
                  </a:solidFill>
                </a:rPr>
                <a:t>Administration</a:t>
              </a: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B8A967A2-4268-F344-90B9-66C821E9D9D9}"/>
                </a:ext>
              </a:extLst>
            </p:cNvPr>
            <p:cNvSpPr>
              <a:spLocks/>
            </p:cNvSpPr>
            <p:nvPr/>
          </p:nvSpPr>
          <p:spPr>
            <a:xfrm>
              <a:off x="3483249" y="4963334"/>
              <a:ext cx="1440000" cy="1440000"/>
            </a:xfrm>
            <a:prstGeom prst="ellipse">
              <a:avLst/>
            </a:prstGeom>
            <a:noFill/>
            <a:ln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0164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425</TotalTime>
  <Words>1545</Words>
  <Application>Microsoft Macintosh PowerPoint</Application>
  <PresentationFormat>Widescreen</PresentationFormat>
  <Paragraphs>334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ヒラギノ角ゴ ProN W3</vt:lpstr>
      <vt:lpstr>Arial</vt:lpstr>
      <vt:lpstr>Calibri</vt:lpstr>
      <vt:lpstr>Gill Sans</vt:lpstr>
      <vt:lpstr>Segoe UI</vt:lpstr>
      <vt:lpstr>Segoe UI Light</vt:lpstr>
      <vt:lpstr>Segoe UI Semibold</vt:lpstr>
      <vt:lpstr>Times New Roman</vt:lpstr>
      <vt:lpstr>Wingdings</vt:lpstr>
      <vt:lpstr>Office-tema</vt:lpstr>
      <vt:lpstr>PowerPoint Presentation</vt:lpstr>
      <vt:lpstr>Welcome to common STAP meeting ‘Users &amp; Samples’ and ‘Sample Environment’</vt:lpstr>
      <vt:lpstr>Agenda</vt:lpstr>
      <vt:lpstr>PowerPoint Presentation</vt:lpstr>
      <vt:lpstr>Scientific Activities Division </vt:lpstr>
      <vt:lpstr>towards integrated user &amp; sample services</vt:lpstr>
      <vt:lpstr>Science Directorate Operational Functions</vt:lpstr>
      <vt:lpstr>Science Directorate Operational Functions</vt:lpstr>
      <vt:lpstr>Science Directorate Operational Functions</vt:lpstr>
      <vt:lpstr>PowerPoint Presentation</vt:lpstr>
      <vt:lpstr>STAP Members</vt:lpstr>
      <vt:lpstr>Documents and Charge</vt:lpstr>
      <vt:lpstr>Documents and Charge</vt:lpstr>
      <vt:lpstr>STAP Agenda and Practicalities</vt:lpstr>
      <vt:lpstr>PowerPoint Presentation</vt:lpstr>
      <vt:lpstr>Scientific Activities Division: Users &amp; Scientific Coord</vt:lpstr>
      <vt:lpstr>User Science enabled by DEMAX proposals</vt:lpstr>
      <vt:lpstr>Scientific Activities Division: Chemistry Services SULF</vt:lpstr>
      <vt:lpstr>Scientific Activities Division: Sample Environment</vt:lpstr>
      <vt:lpstr>Scientific Activities Division: Sample Environment</vt:lpstr>
      <vt:lpstr>Finish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Arno Hiess</dc:creator>
  <cp:lastModifiedBy>Arno Hiess</cp:lastModifiedBy>
  <cp:revision>32</cp:revision>
  <cp:lastPrinted>2019-03-08T10:27:30Z</cp:lastPrinted>
  <dcterms:created xsi:type="dcterms:W3CDTF">2021-04-18T14:27:25Z</dcterms:created>
  <dcterms:modified xsi:type="dcterms:W3CDTF">2021-04-20T10:51:21Z</dcterms:modified>
</cp:coreProperties>
</file>