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64" r:id="rId3"/>
    <p:sldId id="287" r:id="rId4"/>
    <p:sldId id="307" r:id="rId5"/>
    <p:sldId id="289" r:id="rId6"/>
    <p:sldId id="257" r:id="rId7"/>
    <p:sldId id="258" r:id="rId8"/>
    <p:sldId id="259" r:id="rId9"/>
    <p:sldId id="261" r:id="rId10"/>
    <p:sldId id="262" r:id="rId11"/>
    <p:sldId id="273" r:id="rId12"/>
    <p:sldId id="274" r:id="rId13"/>
    <p:sldId id="275" r:id="rId14"/>
    <p:sldId id="288" r:id="rId15"/>
    <p:sldId id="291" r:id="rId16"/>
    <p:sldId id="296" r:id="rId17"/>
    <p:sldId id="292" r:id="rId18"/>
    <p:sldId id="278" r:id="rId19"/>
    <p:sldId id="293" r:id="rId20"/>
    <p:sldId id="276" r:id="rId21"/>
    <p:sldId id="282" r:id="rId22"/>
    <p:sldId id="283" r:id="rId23"/>
    <p:sldId id="294" r:id="rId24"/>
    <p:sldId id="297" r:id="rId25"/>
    <p:sldId id="267" r:id="rId26"/>
    <p:sldId id="268" r:id="rId27"/>
    <p:sldId id="269" r:id="rId28"/>
    <p:sldId id="270" r:id="rId29"/>
    <p:sldId id="286" r:id="rId30"/>
    <p:sldId id="298" r:id="rId31"/>
    <p:sldId id="300" r:id="rId32"/>
    <p:sldId id="299" r:id="rId33"/>
    <p:sldId id="284" r:id="rId34"/>
    <p:sldId id="305" r:id="rId35"/>
    <p:sldId id="310" r:id="rId36"/>
    <p:sldId id="302" r:id="rId37"/>
    <p:sldId id="304" r:id="rId38"/>
    <p:sldId id="295" r:id="rId39"/>
    <p:sldId id="301"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6"/>
    <p:restoredTop sz="93808"/>
  </p:normalViewPr>
  <p:slideViewPr>
    <p:cSldViewPr snapToGrid="0" snapToObjects="1">
      <p:cViewPr>
        <p:scale>
          <a:sx n="86" d="100"/>
          <a:sy n="86" d="100"/>
        </p:scale>
        <p:origin x="1424"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767CE-44EF-3243-83DE-F59F6CAAF718}" type="datetimeFigureOut">
              <a:rPr lang="en-GB" smtClean="0"/>
              <a:t>26/04/2021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5C52F-F022-2649-866F-196D10D53412}" type="slidenum">
              <a:rPr lang="en-GB" smtClean="0"/>
              <a:t>‹#›</a:t>
            </a:fld>
            <a:endParaRPr lang="en-GB"/>
          </a:p>
        </p:txBody>
      </p:sp>
    </p:spTree>
    <p:extLst>
      <p:ext uri="{BB962C8B-B14F-4D97-AF65-F5344CB8AC3E}">
        <p14:creationId xmlns:p14="http://schemas.microsoft.com/office/powerpoint/2010/main" val="288455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1</a:t>
            </a:fld>
            <a:endParaRPr lang="en-GB"/>
          </a:p>
        </p:txBody>
      </p:sp>
    </p:spTree>
    <p:extLst>
      <p:ext uri="{BB962C8B-B14F-4D97-AF65-F5344CB8AC3E}">
        <p14:creationId xmlns:p14="http://schemas.microsoft.com/office/powerpoint/2010/main" val="99840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7</a:t>
            </a:fld>
            <a:endParaRPr lang="en-GB"/>
          </a:p>
        </p:txBody>
      </p:sp>
    </p:spTree>
    <p:extLst>
      <p:ext uri="{BB962C8B-B14F-4D97-AF65-F5344CB8AC3E}">
        <p14:creationId xmlns:p14="http://schemas.microsoft.com/office/powerpoint/2010/main" val="59072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17</a:t>
            </a:fld>
            <a:endParaRPr lang="en-GB"/>
          </a:p>
        </p:txBody>
      </p:sp>
    </p:spTree>
    <p:extLst>
      <p:ext uri="{BB962C8B-B14F-4D97-AF65-F5344CB8AC3E}">
        <p14:creationId xmlns:p14="http://schemas.microsoft.com/office/powerpoint/2010/main" val="422758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20</a:t>
            </a:fld>
            <a:endParaRPr lang="en-GB"/>
          </a:p>
        </p:txBody>
      </p:sp>
    </p:spTree>
    <p:extLst>
      <p:ext uri="{BB962C8B-B14F-4D97-AF65-F5344CB8AC3E}">
        <p14:creationId xmlns:p14="http://schemas.microsoft.com/office/powerpoint/2010/main" val="170596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21</a:t>
            </a:fld>
            <a:endParaRPr lang="en-GB"/>
          </a:p>
        </p:txBody>
      </p:sp>
    </p:spTree>
    <p:extLst>
      <p:ext uri="{BB962C8B-B14F-4D97-AF65-F5344CB8AC3E}">
        <p14:creationId xmlns:p14="http://schemas.microsoft.com/office/powerpoint/2010/main" val="295456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22</a:t>
            </a:fld>
            <a:endParaRPr lang="en-GB"/>
          </a:p>
        </p:txBody>
      </p:sp>
    </p:spTree>
    <p:extLst>
      <p:ext uri="{BB962C8B-B14F-4D97-AF65-F5344CB8AC3E}">
        <p14:creationId xmlns:p14="http://schemas.microsoft.com/office/powerpoint/2010/main" val="310964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34</a:t>
            </a:fld>
            <a:endParaRPr lang="en-GB"/>
          </a:p>
        </p:txBody>
      </p:sp>
    </p:spTree>
    <p:extLst>
      <p:ext uri="{BB962C8B-B14F-4D97-AF65-F5344CB8AC3E}">
        <p14:creationId xmlns:p14="http://schemas.microsoft.com/office/powerpoint/2010/main" val="53321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35</a:t>
            </a:fld>
            <a:endParaRPr lang="sv-SE"/>
          </a:p>
        </p:txBody>
      </p:sp>
    </p:spTree>
    <p:extLst>
      <p:ext uri="{BB962C8B-B14F-4D97-AF65-F5344CB8AC3E}">
        <p14:creationId xmlns:p14="http://schemas.microsoft.com/office/powerpoint/2010/main" val="417724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35C52F-F022-2649-866F-196D10D53412}" type="slidenum">
              <a:rPr lang="en-GB" smtClean="0"/>
              <a:t>36</a:t>
            </a:fld>
            <a:endParaRPr lang="en-GB"/>
          </a:p>
        </p:txBody>
      </p:sp>
    </p:spTree>
    <p:extLst>
      <p:ext uri="{BB962C8B-B14F-4D97-AF65-F5344CB8AC3E}">
        <p14:creationId xmlns:p14="http://schemas.microsoft.com/office/powerpoint/2010/main" val="370366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C5D0-CB10-6E4D-AC60-DB61B4487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46BA77-942A-0743-8102-112693DF4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D07E21-315A-4B46-AE16-5431EF36A2A8}"/>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5" name="Footer Placeholder 4">
            <a:extLst>
              <a:ext uri="{FF2B5EF4-FFF2-40B4-BE49-F238E27FC236}">
                <a16:creationId xmlns:a16="http://schemas.microsoft.com/office/drawing/2014/main" id="{712A7709-424A-F941-BB2B-0548F59F2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F6DE0-D166-3943-8199-92DADCEF687A}"/>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50343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8982-64C9-D243-B7B6-7B507E7842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78F8F7-BE74-DF4A-ACCB-04FF8167B5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690DE-F9A8-7245-8FE9-FF95F595A820}"/>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5" name="Footer Placeholder 4">
            <a:extLst>
              <a:ext uri="{FF2B5EF4-FFF2-40B4-BE49-F238E27FC236}">
                <a16:creationId xmlns:a16="http://schemas.microsoft.com/office/drawing/2014/main" id="{7BC53D7F-7C0A-C042-BCBC-48AF61604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B4AB0-133A-8B4F-8AD7-43C5476ECEE7}"/>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16911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A7C23A-CEF2-2642-B10F-C11E806B94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CD8F3F-93BE-0F45-99C4-4E6C795428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A823D-A78E-7142-B340-550A9FE95D3B}"/>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5" name="Footer Placeholder 4">
            <a:extLst>
              <a:ext uri="{FF2B5EF4-FFF2-40B4-BE49-F238E27FC236}">
                <a16:creationId xmlns:a16="http://schemas.microsoft.com/office/drawing/2014/main" id="{F2F5EC34-0619-A240-9D39-AFBF3DA6E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12172-A869-8E46-B39E-9AE13574B8C8}"/>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276169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2021-04-26</a:t>
            </a:fld>
            <a:endParaRPr lang="sv-SE" dirty="0"/>
          </a:p>
        </p:txBody>
      </p:sp>
    </p:spTree>
    <p:extLst>
      <p:ext uri="{BB962C8B-B14F-4D97-AF65-F5344CB8AC3E}">
        <p14:creationId xmlns:p14="http://schemas.microsoft.com/office/powerpoint/2010/main" val="371313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E7E3-8009-9145-829B-D4A228437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4B1CE-E2C4-174A-A456-3154BFDC82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4103C-0BF9-0C46-B925-8C3013C7D651}"/>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5" name="Footer Placeholder 4">
            <a:extLst>
              <a:ext uri="{FF2B5EF4-FFF2-40B4-BE49-F238E27FC236}">
                <a16:creationId xmlns:a16="http://schemas.microsoft.com/office/drawing/2014/main" id="{765ACAE9-47C4-3644-8DE6-428103C23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65640-A7E6-9F45-AA50-E2420D9B66E7}"/>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111102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6D097-F4C1-EE44-9246-D046ECF62C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08B15A-FB4E-444A-B725-2153131A4F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27B8ED-EA6D-BB45-9AB2-9E0177785C4B}"/>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5" name="Footer Placeholder 4">
            <a:extLst>
              <a:ext uri="{FF2B5EF4-FFF2-40B4-BE49-F238E27FC236}">
                <a16:creationId xmlns:a16="http://schemas.microsoft.com/office/drawing/2014/main" id="{90C27FF7-C4C7-5944-9E7D-774521E61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DFF1A-61CE-B347-9A36-257160CB04B5}"/>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218732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2300-86B1-DC4A-81D8-4FF2D3CA6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0E6E3-DE9E-A840-8B9E-1371D0F3D7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5691DD-E0DD-D84E-B00B-427B6BC420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027DA4-6C43-1048-8B9B-F95C81DA96AE}"/>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6" name="Footer Placeholder 5">
            <a:extLst>
              <a:ext uri="{FF2B5EF4-FFF2-40B4-BE49-F238E27FC236}">
                <a16:creationId xmlns:a16="http://schemas.microsoft.com/office/drawing/2014/main" id="{ACC9ECEB-5B83-2C45-AE15-50F05EB7E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E22E6-DB92-4E44-A6D3-8229C4F86DDE}"/>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409129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6E84-4FA4-A142-BD53-B6F258CBA7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D5FE3-35E5-FC49-AA74-482813247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860B8C-1F4F-B344-B6DA-E22C01C4D0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2A9EE-A4DF-C142-ACA7-A0A15E003B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8FC7C0-89BD-434C-9AFB-D80CF9A2C1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FE37A5-A104-644C-AF49-995392A2E041}"/>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8" name="Footer Placeholder 7">
            <a:extLst>
              <a:ext uri="{FF2B5EF4-FFF2-40B4-BE49-F238E27FC236}">
                <a16:creationId xmlns:a16="http://schemas.microsoft.com/office/drawing/2014/main" id="{3BF07FA5-4ACC-4A44-BA51-4FD0600E56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6741E0-A501-2E42-AFEB-84B39BECD908}"/>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187358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CABF-6995-C043-B292-79054A1521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20C161-F631-D744-ABB6-02FEA313AA58}"/>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4" name="Footer Placeholder 3">
            <a:extLst>
              <a:ext uri="{FF2B5EF4-FFF2-40B4-BE49-F238E27FC236}">
                <a16:creationId xmlns:a16="http://schemas.microsoft.com/office/drawing/2014/main" id="{62A1233D-63A3-8F4A-A908-7B5C32423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587C76-D7F8-E14D-B732-4F562276B619}"/>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2819719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4C61C-938E-6D40-8CD4-FBC99574B40A}"/>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3" name="Footer Placeholder 2">
            <a:extLst>
              <a:ext uri="{FF2B5EF4-FFF2-40B4-BE49-F238E27FC236}">
                <a16:creationId xmlns:a16="http://schemas.microsoft.com/office/drawing/2014/main" id="{EDBB52A0-E3A7-5D4A-B9B8-58142DB29C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B6FCF5-B2EB-894D-A385-FBEE97479710}"/>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56382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BECB8-DF2E-3947-A723-853339DCD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728490-4F16-9E42-97DA-BBF1B1A2E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EDBDA-258D-7A41-BDF8-AEBF3E087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FB6906-ADEF-EF4E-88E2-4650E214DB1C}"/>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6" name="Footer Placeholder 5">
            <a:extLst>
              <a:ext uri="{FF2B5EF4-FFF2-40B4-BE49-F238E27FC236}">
                <a16:creationId xmlns:a16="http://schemas.microsoft.com/office/drawing/2014/main" id="{B62702CD-A68D-D044-8AE4-AD189FCB7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082536-2497-6348-BF1F-E96A2E06CFED}"/>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173462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48A96-0717-9C46-9CD1-03FF2C9C6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CD3C80-6B03-9045-A1E5-BF37A12C3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CD8CE-BC46-8749-95C5-E2ABF25C4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E2029C-7F34-EC4D-A83C-030F079AAE36}"/>
              </a:ext>
            </a:extLst>
          </p:cNvPr>
          <p:cNvSpPr>
            <a:spLocks noGrp="1"/>
          </p:cNvSpPr>
          <p:nvPr>
            <p:ph type="dt" sz="half" idx="10"/>
          </p:nvPr>
        </p:nvSpPr>
        <p:spPr/>
        <p:txBody>
          <a:bodyPr/>
          <a:lstStyle/>
          <a:p>
            <a:fld id="{4BD12887-5ADD-AA4B-9F69-96639EF935AB}" type="datetimeFigureOut">
              <a:rPr lang="en-US" smtClean="0"/>
              <a:t>4/26/21</a:t>
            </a:fld>
            <a:endParaRPr lang="en-US"/>
          </a:p>
        </p:txBody>
      </p:sp>
      <p:sp>
        <p:nvSpPr>
          <p:cNvPr id="6" name="Footer Placeholder 5">
            <a:extLst>
              <a:ext uri="{FF2B5EF4-FFF2-40B4-BE49-F238E27FC236}">
                <a16:creationId xmlns:a16="http://schemas.microsoft.com/office/drawing/2014/main" id="{4307E6E2-18A5-E740-B8C2-7A3812A5C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AC7DD7-26B0-4C47-AF9E-F7EF3009EB9A}"/>
              </a:ext>
            </a:extLst>
          </p:cNvPr>
          <p:cNvSpPr>
            <a:spLocks noGrp="1"/>
          </p:cNvSpPr>
          <p:nvPr>
            <p:ph type="sldNum" sz="quarter" idx="12"/>
          </p:nvPr>
        </p:nvSpPr>
        <p:spPr/>
        <p:txBody>
          <a:bodyPr/>
          <a:lstStyle/>
          <a:p>
            <a:fld id="{E12FE986-99DB-734D-923B-77D2035C0DB1}" type="slidenum">
              <a:rPr lang="en-US" smtClean="0"/>
              <a:t>‹#›</a:t>
            </a:fld>
            <a:endParaRPr lang="en-US"/>
          </a:p>
        </p:txBody>
      </p:sp>
    </p:spTree>
    <p:extLst>
      <p:ext uri="{BB962C8B-B14F-4D97-AF65-F5344CB8AC3E}">
        <p14:creationId xmlns:p14="http://schemas.microsoft.com/office/powerpoint/2010/main" val="27353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AAB9FA-E895-954E-A53E-F94A1F636E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B10CB1-DEDF-534F-ADF3-AFBCEBA08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D2C81-C1D4-5547-9B71-8F97E1718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12887-5ADD-AA4B-9F69-96639EF935AB}" type="datetimeFigureOut">
              <a:rPr lang="en-US" smtClean="0"/>
              <a:t>4/26/21</a:t>
            </a:fld>
            <a:endParaRPr lang="en-US"/>
          </a:p>
        </p:txBody>
      </p:sp>
      <p:sp>
        <p:nvSpPr>
          <p:cNvPr id="5" name="Footer Placeholder 4">
            <a:extLst>
              <a:ext uri="{FF2B5EF4-FFF2-40B4-BE49-F238E27FC236}">
                <a16:creationId xmlns:a16="http://schemas.microsoft.com/office/drawing/2014/main" id="{FF58F087-8D5D-F141-8D33-A20906285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2A843-3608-4646-9318-EA9DF194E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FE986-99DB-734D-923B-77D2035C0DB1}" type="slidenum">
              <a:rPr lang="en-US" smtClean="0"/>
              <a:t>‹#›</a:t>
            </a:fld>
            <a:endParaRPr lang="en-US"/>
          </a:p>
        </p:txBody>
      </p:sp>
    </p:spTree>
    <p:extLst>
      <p:ext uri="{BB962C8B-B14F-4D97-AF65-F5344CB8AC3E}">
        <p14:creationId xmlns:p14="http://schemas.microsoft.com/office/powerpoint/2010/main" val="375860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9293-C36A-614A-AA07-EB0DF6950A33}"/>
              </a:ext>
            </a:extLst>
          </p:cNvPr>
          <p:cNvSpPr>
            <a:spLocks noGrp="1"/>
          </p:cNvSpPr>
          <p:nvPr>
            <p:ph type="ctrTitle"/>
          </p:nvPr>
        </p:nvSpPr>
        <p:spPr>
          <a:xfrm>
            <a:off x="1567542" y="1567543"/>
            <a:ext cx="9144000" cy="2801257"/>
          </a:xfrm>
        </p:spPr>
        <p:txBody>
          <a:bodyPr>
            <a:normAutofit/>
          </a:bodyPr>
          <a:lstStyle/>
          <a:p>
            <a:r>
              <a:rPr lang="en-US" dirty="0"/>
              <a:t>User Office Software</a:t>
            </a:r>
            <a:br>
              <a:rPr lang="en-US" dirty="0"/>
            </a:br>
            <a:br>
              <a:rPr lang="en-US" dirty="0"/>
            </a:br>
            <a:endParaRPr lang="en-US" dirty="0"/>
          </a:p>
        </p:txBody>
      </p:sp>
      <p:sp>
        <p:nvSpPr>
          <p:cNvPr id="3" name="Subtitle 2">
            <a:extLst>
              <a:ext uri="{FF2B5EF4-FFF2-40B4-BE49-F238E27FC236}">
                <a16:creationId xmlns:a16="http://schemas.microsoft.com/office/drawing/2014/main" id="{B3B9E054-8A9F-024A-9A1E-BFD75DE13E90}"/>
              </a:ext>
            </a:extLst>
          </p:cNvPr>
          <p:cNvSpPr>
            <a:spLocks noGrp="1"/>
          </p:cNvSpPr>
          <p:nvPr>
            <p:ph type="subTitle" idx="1"/>
          </p:nvPr>
        </p:nvSpPr>
        <p:spPr>
          <a:xfrm>
            <a:off x="1441807" y="5009597"/>
            <a:ext cx="9144000" cy="1655762"/>
          </a:xfrm>
        </p:spPr>
        <p:txBody>
          <a:bodyPr/>
          <a:lstStyle/>
          <a:p>
            <a:r>
              <a:rPr lang="en-US" dirty="0"/>
              <a:t>Fredrik Bolmsten</a:t>
            </a:r>
          </a:p>
          <a:p>
            <a:r>
              <a:rPr lang="en-US" dirty="0"/>
              <a:t>26 April 2021</a:t>
            </a:r>
          </a:p>
          <a:p>
            <a:endParaRPr lang="en-US" dirty="0"/>
          </a:p>
        </p:txBody>
      </p:sp>
    </p:spTree>
    <p:extLst>
      <p:ext uri="{BB962C8B-B14F-4D97-AF65-F5344CB8AC3E}">
        <p14:creationId xmlns:p14="http://schemas.microsoft.com/office/powerpoint/2010/main" val="320986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3668-D706-6C45-B46C-4C8FFED37307}"/>
              </a:ext>
            </a:extLst>
          </p:cNvPr>
          <p:cNvSpPr>
            <a:spLocks noGrp="1"/>
          </p:cNvSpPr>
          <p:nvPr>
            <p:ph type="title"/>
          </p:nvPr>
        </p:nvSpPr>
        <p:spPr>
          <a:xfrm>
            <a:off x="0" y="0"/>
            <a:ext cx="10515600" cy="1325563"/>
          </a:xfrm>
        </p:spPr>
        <p:txBody>
          <a:bodyPr/>
          <a:lstStyle/>
          <a:p>
            <a:r>
              <a:rPr lang="en-US" dirty="0"/>
              <a:t>Rapid Access</a:t>
            </a:r>
          </a:p>
        </p:txBody>
      </p:sp>
      <p:pic>
        <p:nvPicPr>
          <p:cNvPr id="4" name="Picture 3">
            <a:extLst>
              <a:ext uri="{FF2B5EF4-FFF2-40B4-BE49-F238E27FC236}">
                <a16:creationId xmlns:a16="http://schemas.microsoft.com/office/drawing/2014/main" id="{5199B99A-8C71-6B47-99B0-5FE3126ECA9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EFE0C0A-684F-304C-8134-F0D5B5D0BA42}"/>
              </a:ext>
            </a:extLst>
          </p:cNvPr>
          <p:cNvPicPr>
            <a:picLocks noChangeAspect="1"/>
          </p:cNvPicPr>
          <p:nvPr/>
        </p:nvPicPr>
        <p:blipFill rotWithShape="1">
          <a:blip r:embed="rId3"/>
          <a:srcRect l="5732" t="5693" b="46217"/>
          <a:stretch/>
        </p:blipFill>
        <p:spPr>
          <a:xfrm>
            <a:off x="3113070" y="143838"/>
            <a:ext cx="4284014" cy="6215865"/>
          </a:xfrm>
          <a:prstGeom prst="rect">
            <a:avLst/>
          </a:prstGeom>
        </p:spPr>
      </p:pic>
      <p:pic>
        <p:nvPicPr>
          <p:cNvPr id="7" name="Picture 6">
            <a:extLst>
              <a:ext uri="{FF2B5EF4-FFF2-40B4-BE49-F238E27FC236}">
                <a16:creationId xmlns:a16="http://schemas.microsoft.com/office/drawing/2014/main" id="{D1B54353-4C84-6948-BF2E-39351C968C00}"/>
              </a:ext>
            </a:extLst>
          </p:cNvPr>
          <p:cNvPicPr>
            <a:picLocks noChangeAspect="1"/>
          </p:cNvPicPr>
          <p:nvPr/>
        </p:nvPicPr>
        <p:blipFill rotWithShape="1">
          <a:blip r:embed="rId3"/>
          <a:srcRect t="51456"/>
          <a:stretch/>
        </p:blipFill>
        <p:spPr>
          <a:xfrm>
            <a:off x="7202092" y="297954"/>
            <a:ext cx="4442465" cy="6133670"/>
          </a:xfrm>
          <a:prstGeom prst="rect">
            <a:avLst/>
          </a:prstGeom>
        </p:spPr>
      </p:pic>
    </p:spTree>
    <p:extLst>
      <p:ext uri="{BB962C8B-B14F-4D97-AF65-F5344CB8AC3E}">
        <p14:creationId xmlns:p14="http://schemas.microsoft.com/office/powerpoint/2010/main" val="3862314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FEC7A9-4983-0648-939D-ADEBA4282587}"/>
              </a:ext>
            </a:extLst>
          </p:cNvPr>
          <p:cNvPicPr>
            <a:picLocks noChangeAspect="1"/>
          </p:cNvPicPr>
          <p:nvPr/>
        </p:nvPicPr>
        <p:blipFill rotWithShape="1">
          <a:blip r:embed="rId2"/>
          <a:srcRect r="1057"/>
          <a:stretch/>
        </p:blipFill>
        <p:spPr>
          <a:xfrm>
            <a:off x="1225000" y="0"/>
            <a:ext cx="9822751" cy="6398030"/>
          </a:xfrm>
          <a:prstGeom prst="rect">
            <a:avLst/>
          </a:prstGeom>
        </p:spPr>
      </p:pic>
    </p:spTree>
    <p:extLst>
      <p:ext uri="{BB962C8B-B14F-4D97-AF65-F5344CB8AC3E}">
        <p14:creationId xmlns:p14="http://schemas.microsoft.com/office/powerpoint/2010/main" val="738241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632C1-2A93-EE49-B272-9D1E5714B5A2}"/>
              </a:ext>
            </a:extLst>
          </p:cNvPr>
          <p:cNvPicPr>
            <a:picLocks noChangeAspect="1"/>
          </p:cNvPicPr>
          <p:nvPr/>
        </p:nvPicPr>
        <p:blipFill>
          <a:blip r:embed="rId2"/>
          <a:stretch>
            <a:fillRect/>
          </a:stretch>
        </p:blipFill>
        <p:spPr>
          <a:xfrm>
            <a:off x="480212" y="0"/>
            <a:ext cx="11351497" cy="6858000"/>
          </a:xfrm>
          <a:prstGeom prst="rect">
            <a:avLst/>
          </a:prstGeom>
        </p:spPr>
      </p:pic>
    </p:spTree>
    <p:extLst>
      <p:ext uri="{BB962C8B-B14F-4D97-AF65-F5344CB8AC3E}">
        <p14:creationId xmlns:p14="http://schemas.microsoft.com/office/powerpoint/2010/main" val="2946413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C059D-F10F-F54B-80DF-83ADDDE5D3A3}"/>
              </a:ext>
            </a:extLst>
          </p:cNvPr>
          <p:cNvPicPr>
            <a:picLocks noChangeAspect="1"/>
          </p:cNvPicPr>
          <p:nvPr/>
        </p:nvPicPr>
        <p:blipFill>
          <a:blip r:embed="rId2"/>
          <a:stretch>
            <a:fillRect/>
          </a:stretch>
        </p:blipFill>
        <p:spPr>
          <a:xfrm>
            <a:off x="2219149" y="0"/>
            <a:ext cx="7753702" cy="6858000"/>
          </a:xfrm>
          <a:prstGeom prst="rect">
            <a:avLst/>
          </a:prstGeom>
        </p:spPr>
      </p:pic>
    </p:spTree>
    <p:extLst>
      <p:ext uri="{BB962C8B-B14F-4D97-AF65-F5344CB8AC3E}">
        <p14:creationId xmlns:p14="http://schemas.microsoft.com/office/powerpoint/2010/main" val="599926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1C865-5C83-FA4F-AC90-7AAEADDB94E4}"/>
              </a:ext>
            </a:extLst>
          </p:cNvPr>
          <p:cNvPicPr>
            <a:picLocks noChangeAspect="1"/>
          </p:cNvPicPr>
          <p:nvPr/>
        </p:nvPicPr>
        <p:blipFill>
          <a:blip r:embed="rId2"/>
          <a:stretch>
            <a:fillRect/>
          </a:stretch>
        </p:blipFill>
        <p:spPr>
          <a:xfrm>
            <a:off x="221848" y="0"/>
            <a:ext cx="11748304" cy="6858000"/>
          </a:xfrm>
          <a:prstGeom prst="rect">
            <a:avLst/>
          </a:prstGeom>
        </p:spPr>
      </p:pic>
    </p:spTree>
    <p:extLst>
      <p:ext uri="{BB962C8B-B14F-4D97-AF65-F5344CB8AC3E}">
        <p14:creationId xmlns:p14="http://schemas.microsoft.com/office/powerpoint/2010/main" val="136707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4821064" y="2463272"/>
            <a:ext cx="2537679" cy="1325563"/>
          </a:xfrm>
        </p:spPr>
        <p:txBody>
          <a:bodyPr/>
          <a:lstStyle/>
          <a:p>
            <a:r>
              <a:rPr lang="en-US" dirty="0"/>
              <a:t>Templates</a:t>
            </a:r>
          </a:p>
        </p:txBody>
      </p:sp>
    </p:spTree>
    <p:extLst>
      <p:ext uri="{BB962C8B-B14F-4D97-AF65-F5344CB8AC3E}">
        <p14:creationId xmlns:p14="http://schemas.microsoft.com/office/powerpoint/2010/main" val="92479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40FF-0CCC-5846-854E-2BEADB76E9CD}"/>
              </a:ext>
            </a:extLst>
          </p:cNvPr>
          <p:cNvSpPr>
            <a:spLocks noGrp="1"/>
          </p:cNvSpPr>
          <p:nvPr>
            <p:ph type="title"/>
          </p:nvPr>
        </p:nvSpPr>
        <p:spPr/>
        <p:txBody>
          <a:bodyPr/>
          <a:lstStyle/>
          <a:p>
            <a:r>
              <a:rPr lang="en-US" dirty="0"/>
              <a:t>Proposal and Sample templates</a:t>
            </a:r>
          </a:p>
        </p:txBody>
      </p:sp>
      <p:sp>
        <p:nvSpPr>
          <p:cNvPr id="3" name="Content Placeholder 2">
            <a:extLst>
              <a:ext uri="{FF2B5EF4-FFF2-40B4-BE49-F238E27FC236}">
                <a16:creationId xmlns:a16="http://schemas.microsoft.com/office/drawing/2014/main" id="{F200A16C-0247-564C-A6D8-0C67CA56F5F6}"/>
              </a:ext>
            </a:extLst>
          </p:cNvPr>
          <p:cNvSpPr>
            <a:spLocks noGrp="1"/>
          </p:cNvSpPr>
          <p:nvPr>
            <p:ph idx="1"/>
          </p:nvPr>
        </p:nvSpPr>
        <p:spPr/>
        <p:txBody>
          <a:bodyPr>
            <a:normAutofit/>
          </a:bodyPr>
          <a:lstStyle/>
          <a:p>
            <a:r>
              <a:rPr lang="en-US" dirty="0"/>
              <a:t>The system supports multiple templates and template types</a:t>
            </a:r>
          </a:p>
          <a:p>
            <a:r>
              <a:rPr lang="en-US" dirty="0"/>
              <a:t>Each template consists of a number of question modules such as:</a:t>
            </a:r>
          </a:p>
          <a:p>
            <a:pPr lvl="1"/>
            <a:r>
              <a:rPr lang="en-US" dirty="0"/>
              <a:t>Number</a:t>
            </a:r>
          </a:p>
          <a:p>
            <a:pPr lvl="1"/>
            <a:r>
              <a:rPr lang="en-US" dirty="0"/>
              <a:t>Text</a:t>
            </a:r>
          </a:p>
          <a:p>
            <a:pPr lvl="1"/>
            <a:r>
              <a:rPr lang="en-US" dirty="0"/>
              <a:t>Date</a:t>
            </a:r>
          </a:p>
          <a:p>
            <a:pPr lvl="1"/>
            <a:r>
              <a:rPr lang="en-US" dirty="0"/>
              <a:t>File upload</a:t>
            </a:r>
          </a:p>
          <a:p>
            <a:r>
              <a:rPr lang="en-US" dirty="0"/>
              <a:t>A initial ESS proposal template has been created based on ISIS, ILL and SNS proposals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7289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6209C6-3666-B949-ADB2-D7D37548FDE0}"/>
              </a:ext>
            </a:extLst>
          </p:cNvPr>
          <p:cNvPicPr>
            <a:picLocks noChangeAspect="1"/>
          </p:cNvPicPr>
          <p:nvPr/>
        </p:nvPicPr>
        <p:blipFill>
          <a:blip r:embed="rId3"/>
          <a:stretch>
            <a:fillRect/>
          </a:stretch>
        </p:blipFill>
        <p:spPr>
          <a:xfrm>
            <a:off x="0" y="75197"/>
            <a:ext cx="12192000" cy="6707605"/>
          </a:xfrm>
          <a:prstGeom prst="rect">
            <a:avLst/>
          </a:prstGeom>
        </p:spPr>
      </p:pic>
    </p:spTree>
    <p:extLst>
      <p:ext uri="{BB962C8B-B14F-4D97-AF65-F5344CB8AC3E}">
        <p14:creationId xmlns:p14="http://schemas.microsoft.com/office/powerpoint/2010/main" val="256791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D3FBD-5E22-4541-B25F-96A85B0E3935}"/>
              </a:ext>
            </a:extLst>
          </p:cNvPr>
          <p:cNvPicPr>
            <a:picLocks noChangeAspect="1"/>
          </p:cNvPicPr>
          <p:nvPr/>
        </p:nvPicPr>
        <p:blipFill rotWithShape="1">
          <a:blip r:embed="rId2"/>
          <a:srcRect l="1371"/>
          <a:stretch/>
        </p:blipFill>
        <p:spPr>
          <a:xfrm>
            <a:off x="6035800" y="0"/>
            <a:ext cx="4367886" cy="6858000"/>
          </a:xfrm>
          <a:prstGeom prst="rect">
            <a:avLst/>
          </a:prstGeom>
        </p:spPr>
      </p:pic>
      <p:pic>
        <p:nvPicPr>
          <p:cNvPr id="3" name="Picture 2">
            <a:extLst>
              <a:ext uri="{FF2B5EF4-FFF2-40B4-BE49-F238E27FC236}">
                <a16:creationId xmlns:a16="http://schemas.microsoft.com/office/drawing/2014/main" id="{9E7A956E-0633-5B49-A8A9-7CA5D13E09F1}"/>
              </a:ext>
            </a:extLst>
          </p:cNvPr>
          <p:cNvPicPr>
            <a:picLocks noChangeAspect="1"/>
          </p:cNvPicPr>
          <p:nvPr/>
        </p:nvPicPr>
        <p:blipFill>
          <a:blip r:embed="rId3"/>
          <a:stretch>
            <a:fillRect/>
          </a:stretch>
        </p:blipFill>
        <p:spPr>
          <a:xfrm>
            <a:off x="1786164" y="733425"/>
            <a:ext cx="3886643" cy="5391150"/>
          </a:xfrm>
          <a:prstGeom prst="rect">
            <a:avLst/>
          </a:prstGeom>
        </p:spPr>
      </p:pic>
    </p:spTree>
    <p:extLst>
      <p:ext uri="{BB962C8B-B14F-4D97-AF65-F5344CB8AC3E}">
        <p14:creationId xmlns:p14="http://schemas.microsoft.com/office/powerpoint/2010/main" val="426123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CDA922-4CE3-F542-91AB-9E9F9EAFB4DA}"/>
              </a:ext>
            </a:extLst>
          </p:cNvPr>
          <p:cNvPicPr>
            <a:picLocks noChangeAspect="1"/>
          </p:cNvPicPr>
          <p:nvPr/>
        </p:nvPicPr>
        <p:blipFill>
          <a:blip r:embed="rId2"/>
          <a:stretch>
            <a:fillRect/>
          </a:stretch>
        </p:blipFill>
        <p:spPr>
          <a:xfrm>
            <a:off x="669832" y="0"/>
            <a:ext cx="10852336" cy="6858000"/>
          </a:xfrm>
          <a:prstGeom prst="rect">
            <a:avLst/>
          </a:prstGeom>
        </p:spPr>
      </p:pic>
    </p:spTree>
    <p:extLst>
      <p:ext uri="{BB962C8B-B14F-4D97-AF65-F5344CB8AC3E}">
        <p14:creationId xmlns:p14="http://schemas.microsoft.com/office/powerpoint/2010/main" val="8656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2A84169-5005-1A4B-9856-F117B0C46F5E}"/>
              </a:ext>
            </a:extLst>
          </p:cNvPr>
          <p:cNvSpPr>
            <a:spLocks noGrp="1"/>
          </p:cNvSpPr>
          <p:nvPr>
            <p:ph idx="1"/>
          </p:nvPr>
        </p:nvSpPr>
        <p:spPr/>
        <p:txBody>
          <a:bodyPr>
            <a:normAutofit/>
          </a:bodyPr>
          <a:lstStyle/>
          <a:p>
            <a:r>
              <a:rPr lang="en-US" dirty="0"/>
              <a:t>Overview</a:t>
            </a:r>
          </a:p>
          <a:p>
            <a:r>
              <a:rPr lang="en-US" dirty="0"/>
              <a:t>Proposal workflow</a:t>
            </a:r>
          </a:p>
          <a:p>
            <a:r>
              <a:rPr lang="en-US" dirty="0"/>
              <a:t>Template system</a:t>
            </a:r>
          </a:p>
          <a:p>
            <a:r>
              <a:rPr lang="en-US" dirty="0"/>
              <a:t>Reviews</a:t>
            </a:r>
          </a:p>
          <a:p>
            <a:r>
              <a:rPr lang="en-US" dirty="0"/>
              <a:t>Workshops</a:t>
            </a:r>
          </a:p>
          <a:p>
            <a:r>
              <a:rPr lang="en-US" dirty="0"/>
              <a:t>Scope &amp; Integrations</a:t>
            </a:r>
          </a:p>
          <a:p>
            <a:r>
              <a:rPr lang="en-US" dirty="0"/>
              <a:t>Questions</a:t>
            </a:r>
          </a:p>
          <a:p>
            <a:endParaRPr lang="en-US" dirty="0"/>
          </a:p>
        </p:txBody>
      </p:sp>
    </p:spTree>
    <p:extLst>
      <p:ext uri="{BB962C8B-B14F-4D97-AF65-F5344CB8AC3E}">
        <p14:creationId xmlns:p14="http://schemas.microsoft.com/office/powerpoint/2010/main" val="1415123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7B030B-4B9A-DD4A-9BDD-C1ADE3357117}"/>
              </a:ext>
            </a:extLst>
          </p:cNvPr>
          <p:cNvPicPr>
            <a:picLocks noChangeAspect="1"/>
          </p:cNvPicPr>
          <p:nvPr/>
        </p:nvPicPr>
        <p:blipFill>
          <a:blip r:embed="rId3"/>
          <a:stretch>
            <a:fillRect/>
          </a:stretch>
        </p:blipFill>
        <p:spPr>
          <a:xfrm>
            <a:off x="81609" y="0"/>
            <a:ext cx="12028781" cy="6858000"/>
          </a:xfrm>
          <a:prstGeom prst="rect">
            <a:avLst/>
          </a:prstGeom>
        </p:spPr>
      </p:pic>
    </p:spTree>
    <p:extLst>
      <p:ext uri="{BB962C8B-B14F-4D97-AF65-F5344CB8AC3E}">
        <p14:creationId xmlns:p14="http://schemas.microsoft.com/office/powerpoint/2010/main" val="3239616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65A57-80B3-1A4C-AC1B-98621D63E0EB}"/>
              </a:ext>
            </a:extLst>
          </p:cNvPr>
          <p:cNvPicPr>
            <a:picLocks noChangeAspect="1"/>
          </p:cNvPicPr>
          <p:nvPr/>
        </p:nvPicPr>
        <p:blipFill>
          <a:blip r:embed="rId3"/>
          <a:stretch>
            <a:fillRect/>
          </a:stretch>
        </p:blipFill>
        <p:spPr>
          <a:xfrm>
            <a:off x="0" y="0"/>
            <a:ext cx="12192000" cy="6748840"/>
          </a:xfrm>
          <a:prstGeom prst="rect">
            <a:avLst/>
          </a:prstGeom>
        </p:spPr>
      </p:pic>
    </p:spTree>
    <p:extLst>
      <p:ext uri="{BB962C8B-B14F-4D97-AF65-F5344CB8AC3E}">
        <p14:creationId xmlns:p14="http://schemas.microsoft.com/office/powerpoint/2010/main" val="210621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54DF7-4733-7E49-869A-ADF4C51BB80E}"/>
              </a:ext>
            </a:extLst>
          </p:cNvPr>
          <p:cNvPicPr>
            <a:picLocks noChangeAspect="1"/>
          </p:cNvPicPr>
          <p:nvPr/>
        </p:nvPicPr>
        <p:blipFill>
          <a:blip r:embed="rId3"/>
          <a:stretch>
            <a:fillRect/>
          </a:stretch>
        </p:blipFill>
        <p:spPr>
          <a:xfrm>
            <a:off x="933450" y="0"/>
            <a:ext cx="10325100" cy="6642100"/>
          </a:xfrm>
          <a:prstGeom prst="rect">
            <a:avLst/>
          </a:prstGeom>
        </p:spPr>
      </p:pic>
    </p:spTree>
    <p:extLst>
      <p:ext uri="{BB962C8B-B14F-4D97-AF65-F5344CB8AC3E}">
        <p14:creationId xmlns:p14="http://schemas.microsoft.com/office/powerpoint/2010/main" val="321216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4821064" y="2463272"/>
            <a:ext cx="2537679" cy="1325563"/>
          </a:xfrm>
        </p:spPr>
        <p:txBody>
          <a:bodyPr/>
          <a:lstStyle/>
          <a:p>
            <a:r>
              <a:rPr lang="en-US" dirty="0"/>
              <a:t>Reviews</a:t>
            </a:r>
          </a:p>
        </p:txBody>
      </p:sp>
    </p:spTree>
    <p:extLst>
      <p:ext uri="{BB962C8B-B14F-4D97-AF65-F5344CB8AC3E}">
        <p14:creationId xmlns:p14="http://schemas.microsoft.com/office/powerpoint/2010/main" val="4279651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40FF-0CCC-5846-854E-2BEADB76E9CD}"/>
              </a:ext>
            </a:extLst>
          </p:cNvPr>
          <p:cNvSpPr>
            <a:spLocks noGrp="1"/>
          </p:cNvSpPr>
          <p:nvPr>
            <p:ph type="title"/>
          </p:nvPr>
        </p:nvSpPr>
        <p:spPr/>
        <p:txBody>
          <a:bodyPr/>
          <a:lstStyle/>
          <a:p>
            <a:r>
              <a:rPr lang="en-US" dirty="0"/>
              <a:t>Scientific Evaluation Panels </a:t>
            </a:r>
          </a:p>
        </p:txBody>
      </p:sp>
      <p:sp>
        <p:nvSpPr>
          <p:cNvPr id="3" name="Content Placeholder 2">
            <a:extLst>
              <a:ext uri="{FF2B5EF4-FFF2-40B4-BE49-F238E27FC236}">
                <a16:creationId xmlns:a16="http://schemas.microsoft.com/office/drawing/2014/main" id="{F200A16C-0247-564C-A6D8-0C67CA56F5F6}"/>
              </a:ext>
            </a:extLst>
          </p:cNvPr>
          <p:cNvSpPr>
            <a:spLocks noGrp="1"/>
          </p:cNvSpPr>
          <p:nvPr>
            <p:ph idx="1"/>
          </p:nvPr>
        </p:nvSpPr>
        <p:spPr/>
        <p:txBody>
          <a:bodyPr>
            <a:normAutofit/>
          </a:bodyPr>
          <a:lstStyle/>
          <a:p>
            <a:r>
              <a:rPr lang="en-US" dirty="0"/>
              <a:t>Support for multiple panels</a:t>
            </a:r>
          </a:p>
          <a:p>
            <a:r>
              <a:rPr lang="en-US" dirty="0"/>
              <a:t>Each panel consist of a chair, secretary and reviewers</a:t>
            </a:r>
          </a:p>
          <a:p>
            <a:r>
              <a:rPr lang="en-US" dirty="0"/>
              <a:t>Instrument beamtime for a panel is allocated in relation to proposals in the call and assigned instrument</a:t>
            </a:r>
          </a:p>
          <a:p>
            <a:r>
              <a:rPr lang="en-US" dirty="0"/>
              <a:t>End result is a ranked list of proposals with an indicative cut-off point for approval</a:t>
            </a:r>
          </a:p>
          <a:p>
            <a:pPr marL="0" indent="0">
              <a:buNone/>
            </a:pPr>
            <a:endParaRPr lang="en-US" dirty="0"/>
          </a:p>
        </p:txBody>
      </p:sp>
    </p:spTree>
    <p:extLst>
      <p:ext uri="{BB962C8B-B14F-4D97-AF65-F5344CB8AC3E}">
        <p14:creationId xmlns:p14="http://schemas.microsoft.com/office/powerpoint/2010/main" val="164525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84200F-44A1-0841-99A5-4F613D68B7C0}"/>
              </a:ext>
            </a:extLst>
          </p:cNvPr>
          <p:cNvPicPr>
            <a:picLocks noChangeAspect="1"/>
          </p:cNvPicPr>
          <p:nvPr/>
        </p:nvPicPr>
        <p:blipFill rotWithShape="1">
          <a:blip r:embed="rId2"/>
          <a:srcRect r="1847"/>
          <a:stretch/>
        </p:blipFill>
        <p:spPr>
          <a:xfrm>
            <a:off x="3876624" y="0"/>
            <a:ext cx="4352976" cy="6727260"/>
          </a:xfrm>
          <a:prstGeom prst="rect">
            <a:avLst/>
          </a:prstGeom>
        </p:spPr>
      </p:pic>
    </p:spTree>
    <p:extLst>
      <p:ext uri="{BB962C8B-B14F-4D97-AF65-F5344CB8AC3E}">
        <p14:creationId xmlns:p14="http://schemas.microsoft.com/office/powerpoint/2010/main" val="3408862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C1B48-7CC7-F74E-8D9E-0609A625C49B}"/>
              </a:ext>
            </a:extLst>
          </p:cNvPr>
          <p:cNvPicPr>
            <a:picLocks noChangeAspect="1"/>
          </p:cNvPicPr>
          <p:nvPr/>
        </p:nvPicPr>
        <p:blipFill>
          <a:blip r:embed="rId2"/>
          <a:stretch>
            <a:fillRect/>
          </a:stretch>
        </p:blipFill>
        <p:spPr>
          <a:xfrm>
            <a:off x="2164558" y="0"/>
            <a:ext cx="8283586" cy="6858809"/>
          </a:xfrm>
          <a:prstGeom prst="rect">
            <a:avLst/>
          </a:prstGeom>
        </p:spPr>
      </p:pic>
    </p:spTree>
    <p:extLst>
      <p:ext uri="{BB962C8B-B14F-4D97-AF65-F5344CB8AC3E}">
        <p14:creationId xmlns:p14="http://schemas.microsoft.com/office/powerpoint/2010/main" val="352400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0A69-0A41-6D49-9B65-3FA0A9ECF18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5643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FD10C-35A3-E843-8C9F-370A22A25458}"/>
              </a:ext>
            </a:extLst>
          </p:cNvPr>
          <p:cNvPicPr>
            <a:picLocks noChangeAspect="1"/>
          </p:cNvPicPr>
          <p:nvPr/>
        </p:nvPicPr>
        <p:blipFill rotWithShape="1">
          <a:blip r:embed="rId2"/>
          <a:srcRect t="17486" r="18212"/>
          <a:stretch/>
        </p:blipFill>
        <p:spPr>
          <a:xfrm>
            <a:off x="2406197" y="0"/>
            <a:ext cx="8536623" cy="5658787"/>
          </a:xfrm>
          <a:prstGeom prst="rect">
            <a:avLst/>
          </a:prstGeom>
        </p:spPr>
      </p:pic>
    </p:spTree>
    <p:extLst>
      <p:ext uri="{BB962C8B-B14F-4D97-AF65-F5344CB8AC3E}">
        <p14:creationId xmlns:p14="http://schemas.microsoft.com/office/powerpoint/2010/main" val="4264727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DD25E-1D35-8D4B-8CBE-B915782B020A}"/>
              </a:ext>
            </a:extLst>
          </p:cNvPr>
          <p:cNvPicPr>
            <a:picLocks noChangeAspect="1"/>
          </p:cNvPicPr>
          <p:nvPr/>
        </p:nvPicPr>
        <p:blipFill rotWithShape="1">
          <a:blip r:embed="rId2"/>
          <a:srcRect b="8453"/>
          <a:stretch/>
        </p:blipFill>
        <p:spPr>
          <a:xfrm>
            <a:off x="2420962" y="0"/>
            <a:ext cx="7920466" cy="6823720"/>
          </a:xfrm>
          <a:prstGeom prst="rect">
            <a:avLst/>
          </a:prstGeom>
        </p:spPr>
      </p:pic>
    </p:spTree>
    <p:extLst>
      <p:ext uri="{BB962C8B-B14F-4D97-AF65-F5344CB8AC3E}">
        <p14:creationId xmlns:p14="http://schemas.microsoft.com/office/powerpoint/2010/main" val="293252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p:txBody>
          <a:bodyPr/>
          <a:lstStyle/>
          <a:p>
            <a:r>
              <a:rPr lang="en-US" dirty="0"/>
              <a:t>Team</a:t>
            </a:r>
          </a:p>
        </p:txBody>
      </p:sp>
      <p:sp>
        <p:nvSpPr>
          <p:cNvPr id="6" name="Content Placeholder 16">
            <a:extLst>
              <a:ext uri="{FF2B5EF4-FFF2-40B4-BE49-F238E27FC236}">
                <a16:creationId xmlns:a16="http://schemas.microsoft.com/office/drawing/2014/main" id="{06A22F19-400C-D149-B9BE-1984B04EB48E}"/>
              </a:ext>
            </a:extLst>
          </p:cNvPr>
          <p:cNvSpPr>
            <a:spLocks noGrp="1"/>
          </p:cNvSpPr>
          <p:nvPr>
            <p:ph idx="1"/>
          </p:nvPr>
        </p:nvSpPr>
        <p:spPr>
          <a:xfrm>
            <a:off x="838200" y="1456249"/>
            <a:ext cx="7273450" cy="4768062"/>
          </a:xfrm>
        </p:spPr>
        <p:txBody>
          <a:bodyPr>
            <a:normAutofit fontScale="92500" lnSpcReduction="20000"/>
          </a:bodyPr>
          <a:lstStyle/>
          <a:p>
            <a:pPr marL="396000" indent="-396000">
              <a:lnSpc>
                <a:spcPct val="120000"/>
              </a:lnSpc>
              <a:spcAft>
                <a:spcPts val="300"/>
              </a:spcAft>
              <a:buFont typeface="Arial" panose="020B0604020202020204" pitchFamily="34" charset="0"/>
              <a:buChar char="•"/>
            </a:pPr>
            <a:r>
              <a:rPr lang="en-GB" dirty="0"/>
              <a:t>Permanent</a:t>
            </a:r>
          </a:p>
          <a:p>
            <a:pPr marL="653175" lvl="1" indent="-396000">
              <a:lnSpc>
                <a:spcPct val="120000"/>
              </a:lnSpc>
              <a:spcAft>
                <a:spcPts val="300"/>
              </a:spcAft>
              <a:buFont typeface="Arial" panose="020B0604020202020204" pitchFamily="34" charset="0"/>
              <a:buChar char="•"/>
            </a:pPr>
            <a:r>
              <a:rPr lang="en-GB" dirty="0"/>
              <a:t>Fredrik Bolmsten - Section lead</a:t>
            </a:r>
          </a:p>
          <a:p>
            <a:pPr marL="653175" lvl="1" indent="-396000">
              <a:lnSpc>
                <a:spcPct val="120000"/>
              </a:lnSpc>
              <a:spcAft>
                <a:spcPts val="300"/>
              </a:spcAft>
              <a:buFont typeface="Arial" panose="020B0604020202020204" pitchFamily="34" charset="0"/>
              <a:buChar char="•"/>
            </a:pPr>
            <a:r>
              <a:rPr lang="en-GB" dirty="0" err="1"/>
              <a:t>Jekabs</a:t>
            </a:r>
            <a:r>
              <a:rPr lang="en-GB" dirty="0"/>
              <a:t> </a:t>
            </a:r>
            <a:r>
              <a:rPr lang="en-GB" dirty="0" err="1"/>
              <a:t>Karklins</a:t>
            </a:r>
            <a:r>
              <a:rPr lang="en-GB" dirty="0"/>
              <a:t> - Software Engineer</a:t>
            </a:r>
          </a:p>
          <a:p>
            <a:pPr marL="653175" lvl="1" indent="-396000">
              <a:lnSpc>
                <a:spcPct val="120000"/>
              </a:lnSpc>
              <a:spcAft>
                <a:spcPts val="300"/>
              </a:spcAft>
              <a:buFont typeface="Arial" panose="020B0604020202020204" pitchFamily="34" charset="0"/>
              <a:buChar char="•"/>
            </a:pPr>
            <a:r>
              <a:rPr lang="en-GB" dirty="0"/>
              <a:t>Max </a:t>
            </a:r>
            <a:r>
              <a:rPr lang="en-GB" dirty="0" err="1"/>
              <a:t>Novelli</a:t>
            </a:r>
            <a:r>
              <a:rPr lang="en-GB" dirty="0"/>
              <a:t> - Data Curation Scientist</a:t>
            </a:r>
          </a:p>
          <a:p>
            <a:pPr marL="396000" indent="-396000">
              <a:lnSpc>
                <a:spcPct val="120000"/>
              </a:lnSpc>
              <a:spcAft>
                <a:spcPts val="300"/>
              </a:spcAft>
              <a:buFont typeface="Arial" panose="020B0604020202020204" pitchFamily="34" charset="0"/>
              <a:buChar char="•"/>
            </a:pPr>
            <a:r>
              <a:rPr lang="en-GB" dirty="0"/>
              <a:t>Temporary:</a:t>
            </a:r>
          </a:p>
          <a:p>
            <a:pPr marL="653175" lvl="1" indent="-396000">
              <a:lnSpc>
                <a:spcPct val="120000"/>
              </a:lnSpc>
              <a:spcAft>
                <a:spcPts val="300"/>
              </a:spcAft>
              <a:buFont typeface="Arial" panose="020B0604020202020204" pitchFamily="34" charset="0"/>
              <a:buChar char="•"/>
            </a:pPr>
            <a:r>
              <a:rPr lang="en-GB" dirty="0"/>
              <a:t>Henrik Johansson - Software Engineer(2023-01-31)</a:t>
            </a:r>
          </a:p>
          <a:p>
            <a:pPr marL="653175" lvl="1" indent="-396000">
              <a:lnSpc>
                <a:spcPct val="120000"/>
              </a:lnSpc>
              <a:spcAft>
                <a:spcPts val="300"/>
              </a:spcAft>
              <a:buFont typeface="Arial" panose="020B0604020202020204" pitchFamily="34" charset="0"/>
              <a:buChar char="•"/>
            </a:pPr>
            <a:r>
              <a:rPr lang="en-GB" dirty="0"/>
              <a:t>Martin </a:t>
            </a:r>
            <a:r>
              <a:rPr lang="sv-SE" dirty="0" err="1"/>
              <a:t>Trajanovski</a:t>
            </a:r>
            <a:r>
              <a:rPr lang="sv-SE" dirty="0"/>
              <a:t> - </a:t>
            </a:r>
            <a:r>
              <a:rPr lang="en-GB" dirty="0"/>
              <a:t>Software Engineer(2021-06-15)</a:t>
            </a:r>
          </a:p>
          <a:p>
            <a:pPr marL="396000" indent="-396000">
              <a:lnSpc>
                <a:spcPct val="120000"/>
              </a:lnSpc>
              <a:spcAft>
                <a:spcPts val="300"/>
              </a:spcAft>
              <a:buFont typeface="Arial" panose="020B0604020202020204" pitchFamily="34" charset="0"/>
              <a:buChar char="•"/>
            </a:pPr>
            <a:r>
              <a:rPr lang="en-GB" dirty="0"/>
              <a:t>Recruitments</a:t>
            </a:r>
          </a:p>
          <a:p>
            <a:pPr marL="653175" lvl="1" indent="-396000">
              <a:lnSpc>
                <a:spcPct val="120000"/>
              </a:lnSpc>
              <a:spcAft>
                <a:spcPts val="300"/>
              </a:spcAft>
              <a:buFont typeface="Arial" panose="020B0604020202020204" pitchFamily="34" charset="0"/>
              <a:buChar char="•"/>
            </a:pPr>
            <a:r>
              <a:rPr lang="en-GB" dirty="0"/>
              <a:t>2 User Office Developers - Paused</a:t>
            </a:r>
            <a:br>
              <a:rPr lang="en-GB" dirty="0"/>
            </a:br>
            <a:endParaRPr lang="en-GB" dirty="0"/>
          </a:p>
        </p:txBody>
      </p:sp>
    </p:spTree>
    <p:extLst>
      <p:ext uri="{BB962C8B-B14F-4D97-AF65-F5344CB8AC3E}">
        <p14:creationId xmlns:p14="http://schemas.microsoft.com/office/powerpoint/2010/main" val="1593534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4751791" y="2449417"/>
            <a:ext cx="2729664" cy="1325563"/>
          </a:xfrm>
        </p:spPr>
        <p:txBody>
          <a:bodyPr/>
          <a:lstStyle/>
          <a:p>
            <a:r>
              <a:rPr lang="en-US" dirty="0"/>
              <a:t>Workshops</a:t>
            </a:r>
          </a:p>
        </p:txBody>
      </p:sp>
    </p:spTree>
    <p:extLst>
      <p:ext uri="{BB962C8B-B14F-4D97-AF65-F5344CB8AC3E}">
        <p14:creationId xmlns:p14="http://schemas.microsoft.com/office/powerpoint/2010/main" val="40700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40FF-0CCC-5846-854E-2BEADB76E9CD}"/>
              </a:ext>
            </a:extLst>
          </p:cNvPr>
          <p:cNvSpPr>
            <a:spLocks noGrp="1"/>
          </p:cNvSpPr>
          <p:nvPr>
            <p:ph type="title"/>
          </p:nvPr>
        </p:nvSpPr>
        <p:spPr/>
        <p:txBody>
          <a:bodyPr/>
          <a:lstStyle/>
          <a:p>
            <a:r>
              <a:rPr lang="en-US" dirty="0"/>
              <a:t>Instrument Scientist workshops</a:t>
            </a:r>
          </a:p>
        </p:txBody>
      </p:sp>
      <p:sp>
        <p:nvSpPr>
          <p:cNvPr id="3" name="Content Placeholder 2">
            <a:extLst>
              <a:ext uri="{FF2B5EF4-FFF2-40B4-BE49-F238E27FC236}">
                <a16:creationId xmlns:a16="http://schemas.microsoft.com/office/drawing/2014/main" id="{F200A16C-0247-564C-A6D8-0C67CA56F5F6}"/>
              </a:ext>
            </a:extLst>
          </p:cNvPr>
          <p:cNvSpPr>
            <a:spLocks noGrp="1"/>
          </p:cNvSpPr>
          <p:nvPr>
            <p:ph idx="1"/>
          </p:nvPr>
        </p:nvSpPr>
        <p:spPr/>
        <p:txBody>
          <a:bodyPr>
            <a:normAutofit lnSpcReduction="10000"/>
          </a:bodyPr>
          <a:lstStyle/>
          <a:p>
            <a:r>
              <a:rPr lang="en-US" dirty="0"/>
              <a:t>Workshop 1 - Done</a:t>
            </a:r>
          </a:p>
          <a:p>
            <a:pPr lvl="1"/>
            <a:r>
              <a:rPr lang="en-US" dirty="0"/>
              <a:t>Proposal submission</a:t>
            </a:r>
          </a:p>
          <a:p>
            <a:pPr lvl="1"/>
            <a:r>
              <a:rPr lang="en-US" dirty="0"/>
              <a:t>Feedback: Add rich text input, More support for picture formats, New PDF design, Support for advanced proposal search</a:t>
            </a:r>
          </a:p>
          <a:p>
            <a:r>
              <a:rPr lang="en-US" dirty="0"/>
              <a:t>Workshop 2 - Done</a:t>
            </a:r>
          </a:p>
          <a:p>
            <a:pPr lvl="1"/>
            <a:r>
              <a:rPr lang="en-US" dirty="0"/>
              <a:t>Technical and Excellence Review</a:t>
            </a:r>
          </a:p>
          <a:p>
            <a:pPr lvl="1"/>
            <a:r>
              <a:rPr lang="en-US" dirty="0"/>
              <a:t>Feedback: Assigned technical reviews, Add information regarding standard deviation for proposal reviews, minor UI fixes</a:t>
            </a:r>
          </a:p>
          <a:p>
            <a:r>
              <a:rPr lang="en-US" dirty="0"/>
              <a:t>Workshop 3 - Upcoming</a:t>
            </a:r>
          </a:p>
          <a:p>
            <a:pPr lvl="1"/>
            <a:r>
              <a:rPr lang="en-US" dirty="0"/>
              <a:t>Shipment</a:t>
            </a:r>
          </a:p>
          <a:p>
            <a:pPr lvl="1"/>
            <a:r>
              <a:rPr lang="en-US" dirty="0"/>
              <a:t>Scheduling</a:t>
            </a:r>
          </a:p>
        </p:txBody>
      </p:sp>
    </p:spTree>
    <p:extLst>
      <p:ext uri="{BB962C8B-B14F-4D97-AF65-F5344CB8AC3E}">
        <p14:creationId xmlns:p14="http://schemas.microsoft.com/office/powerpoint/2010/main" val="45178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3588010" y="2297017"/>
            <a:ext cx="5098791" cy="1325563"/>
          </a:xfrm>
        </p:spPr>
        <p:txBody>
          <a:bodyPr>
            <a:normAutofit fontScale="90000"/>
          </a:bodyPr>
          <a:lstStyle/>
          <a:p>
            <a:pPr algn="ctr"/>
            <a:r>
              <a:rPr lang="en-US" dirty="0"/>
              <a:t>Scope </a:t>
            </a:r>
            <a:br>
              <a:rPr lang="en-US" dirty="0"/>
            </a:br>
            <a:r>
              <a:rPr lang="en-US" dirty="0"/>
              <a:t>&amp; </a:t>
            </a:r>
            <a:br>
              <a:rPr lang="en-US" dirty="0"/>
            </a:br>
            <a:r>
              <a:rPr lang="en-US" dirty="0"/>
              <a:t>Integrations</a:t>
            </a:r>
          </a:p>
        </p:txBody>
      </p:sp>
      <p:pic>
        <p:nvPicPr>
          <p:cNvPr id="4" name="Picture 3">
            <a:extLst>
              <a:ext uri="{FF2B5EF4-FFF2-40B4-BE49-F238E27FC236}">
                <a16:creationId xmlns:a16="http://schemas.microsoft.com/office/drawing/2014/main" id="{E01F9A75-1079-3D4A-8E4C-F4AE3A030406}"/>
              </a:ext>
            </a:extLst>
          </p:cNvPr>
          <p:cNvPicPr>
            <a:picLocks noChangeAspect="1"/>
          </p:cNvPicPr>
          <p:nvPr/>
        </p:nvPicPr>
        <p:blipFill rotWithShape="1">
          <a:blip r:embed="rId2"/>
          <a:srcRect t="358"/>
          <a:stretch/>
        </p:blipFill>
        <p:spPr>
          <a:xfrm>
            <a:off x="1899059" y="484816"/>
            <a:ext cx="1816100" cy="5909634"/>
          </a:xfrm>
          <a:prstGeom prst="rect">
            <a:avLst/>
          </a:prstGeom>
        </p:spPr>
      </p:pic>
    </p:spTree>
    <p:extLst>
      <p:ext uri="{BB962C8B-B14F-4D97-AF65-F5344CB8AC3E}">
        <p14:creationId xmlns:p14="http://schemas.microsoft.com/office/powerpoint/2010/main" val="3262685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234548" y="0"/>
            <a:ext cx="6855797" cy="1325563"/>
          </a:xfrm>
        </p:spPr>
        <p:txBody>
          <a:bodyPr/>
          <a:lstStyle/>
          <a:p>
            <a:r>
              <a:rPr lang="en-US" dirty="0"/>
              <a:t>Scope &amp; Integrations </a:t>
            </a:r>
          </a:p>
        </p:txBody>
      </p:sp>
      <p:sp>
        <p:nvSpPr>
          <p:cNvPr id="3" name="TextBox 2">
            <a:extLst>
              <a:ext uri="{FF2B5EF4-FFF2-40B4-BE49-F238E27FC236}">
                <a16:creationId xmlns:a16="http://schemas.microsoft.com/office/drawing/2014/main" id="{684B1856-DCEA-6E42-B71D-8ABE6B7E2EFD}"/>
              </a:ext>
            </a:extLst>
          </p:cNvPr>
          <p:cNvSpPr txBox="1"/>
          <p:nvPr/>
        </p:nvSpPr>
        <p:spPr>
          <a:xfrm>
            <a:off x="9294070" y="2850528"/>
            <a:ext cx="1714893" cy="369332"/>
          </a:xfrm>
          <a:prstGeom prst="rect">
            <a:avLst/>
          </a:prstGeom>
          <a:noFill/>
        </p:spPr>
        <p:txBody>
          <a:bodyPr wrap="none" rtlCol="0">
            <a:spAutoFit/>
          </a:bodyPr>
          <a:lstStyle/>
          <a:p>
            <a:r>
              <a:rPr lang="en-GB" dirty="0"/>
              <a:t>Data processing</a:t>
            </a:r>
          </a:p>
        </p:txBody>
      </p:sp>
      <p:sp>
        <p:nvSpPr>
          <p:cNvPr id="4" name="TextBox 3">
            <a:extLst>
              <a:ext uri="{FF2B5EF4-FFF2-40B4-BE49-F238E27FC236}">
                <a16:creationId xmlns:a16="http://schemas.microsoft.com/office/drawing/2014/main" id="{0C9016A2-082C-F648-A0BD-5791FED22FAE}"/>
              </a:ext>
            </a:extLst>
          </p:cNvPr>
          <p:cNvSpPr txBox="1"/>
          <p:nvPr/>
        </p:nvSpPr>
        <p:spPr>
          <a:xfrm>
            <a:off x="9118382" y="4254108"/>
            <a:ext cx="1670009" cy="369332"/>
          </a:xfrm>
          <a:prstGeom prst="rect">
            <a:avLst/>
          </a:prstGeom>
          <a:noFill/>
        </p:spPr>
        <p:txBody>
          <a:bodyPr wrap="none" rtlCol="0">
            <a:spAutoFit/>
          </a:bodyPr>
          <a:lstStyle/>
          <a:p>
            <a:r>
              <a:rPr lang="en-GB" dirty="0"/>
              <a:t>Data processing</a:t>
            </a:r>
          </a:p>
        </p:txBody>
      </p:sp>
      <p:sp>
        <p:nvSpPr>
          <p:cNvPr id="5" name="TextBox 4">
            <a:extLst>
              <a:ext uri="{FF2B5EF4-FFF2-40B4-BE49-F238E27FC236}">
                <a16:creationId xmlns:a16="http://schemas.microsoft.com/office/drawing/2014/main" id="{D3E95401-2EA1-194C-985F-82EB87CB15B2}"/>
              </a:ext>
            </a:extLst>
          </p:cNvPr>
          <p:cNvSpPr txBox="1"/>
          <p:nvPr/>
        </p:nvSpPr>
        <p:spPr>
          <a:xfrm>
            <a:off x="7240405" y="3443440"/>
            <a:ext cx="1677126" cy="369332"/>
          </a:xfrm>
          <a:prstGeom prst="rect">
            <a:avLst/>
          </a:prstGeom>
          <a:noFill/>
        </p:spPr>
        <p:txBody>
          <a:bodyPr wrap="none" rtlCol="0">
            <a:spAutoFit/>
          </a:bodyPr>
          <a:lstStyle/>
          <a:p>
            <a:r>
              <a:rPr lang="en-GB" dirty="0"/>
              <a:t>Sample tracking</a:t>
            </a:r>
          </a:p>
        </p:txBody>
      </p:sp>
      <p:sp>
        <p:nvSpPr>
          <p:cNvPr id="6" name="TextBox 5">
            <a:extLst>
              <a:ext uri="{FF2B5EF4-FFF2-40B4-BE49-F238E27FC236}">
                <a16:creationId xmlns:a16="http://schemas.microsoft.com/office/drawing/2014/main" id="{A761C56D-82AF-B345-91AC-BF7E475EE27C}"/>
              </a:ext>
            </a:extLst>
          </p:cNvPr>
          <p:cNvSpPr txBox="1"/>
          <p:nvPr/>
        </p:nvSpPr>
        <p:spPr>
          <a:xfrm>
            <a:off x="8253240" y="2180231"/>
            <a:ext cx="1762790" cy="369332"/>
          </a:xfrm>
          <a:prstGeom prst="rect">
            <a:avLst/>
          </a:prstGeom>
          <a:noFill/>
        </p:spPr>
        <p:txBody>
          <a:bodyPr wrap="none" rtlCol="0">
            <a:spAutoFit/>
          </a:bodyPr>
          <a:lstStyle/>
          <a:p>
            <a:r>
              <a:rPr lang="en-GB" dirty="0"/>
              <a:t>Communications</a:t>
            </a:r>
          </a:p>
        </p:txBody>
      </p:sp>
      <p:sp>
        <p:nvSpPr>
          <p:cNvPr id="7" name="TextBox 6">
            <a:extLst>
              <a:ext uri="{FF2B5EF4-FFF2-40B4-BE49-F238E27FC236}">
                <a16:creationId xmlns:a16="http://schemas.microsoft.com/office/drawing/2014/main" id="{88F30E55-1DAC-854E-B23D-89C6D8FF3A73}"/>
              </a:ext>
            </a:extLst>
          </p:cNvPr>
          <p:cNvSpPr txBox="1"/>
          <p:nvPr/>
        </p:nvSpPr>
        <p:spPr>
          <a:xfrm>
            <a:off x="7454464" y="2997944"/>
            <a:ext cx="1583639" cy="369332"/>
          </a:xfrm>
          <a:prstGeom prst="rect">
            <a:avLst/>
          </a:prstGeom>
          <a:noFill/>
        </p:spPr>
        <p:txBody>
          <a:bodyPr wrap="none" rtlCol="0">
            <a:spAutoFit/>
          </a:bodyPr>
          <a:lstStyle/>
          <a:p>
            <a:r>
              <a:rPr lang="en-GB" dirty="0"/>
              <a:t>Data collection</a:t>
            </a:r>
          </a:p>
        </p:txBody>
      </p:sp>
      <p:sp>
        <p:nvSpPr>
          <p:cNvPr id="8" name="TextBox 7">
            <a:extLst>
              <a:ext uri="{FF2B5EF4-FFF2-40B4-BE49-F238E27FC236}">
                <a16:creationId xmlns:a16="http://schemas.microsoft.com/office/drawing/2014/main" id="{3C689B5B-AC68-9F42-BE90-C61812F1E4D9}"/>
              </a:ext>
            </a:extLst>
          </p:cNvPr>
          <p:cNvSpPr txBox="1"/>
          <p:nvPr/>
        </p:nvSpPr>
        <p:spPr>
          <a:xfrm>
            <a:off x="7481789" y="2614150"/>
            <a:ext cx="927049" cy="369332"/>
          </a:xfrm>
          <a:prstGeom prst="rect">
            <a:avLst/>
          </a:prstGeom>
          <a:noFill/>
        </p:spPr>
        <p:txBody>
          <a:bodyPr wrap="none" rtlCol="0">
            <a:spAutoFit/>
          </a:bodyPr>
          <a:lstStyle/>
          <a:p>
            <a:r>
              <a:rPr lang="en-GB" dirty="0"/>
              <a:t>Training</a:t>
            </a:r>
          </a:p>
        </p:txBody>
      </p:sp>
      <p:sp>
        <p:nvSpPr>
          <p:cNvPr id="9" name="TextBox 8">
            <a:extLst>
              <a:ext uri="{FF2B5EF4-FFF2-40B4-BE49-F238E27FC236}">
                <a16:creationId xmlns:a16="http://schemas.microsoft.com/office/drawing/2014/main" id="{CBB717C4-E681-ED40-95F7-46C6AB665915}"/>
              </a:ext>
            </a:extLst>
          </p:cNvPr>
          <p:cNvSpPr txBox="1"/>
          <p:nvPr/>
        </p:nvSpPr>
        <p:spPr>
          <a:xfrm>
            <a:off x="2019807" y="2041450"/>
            <a:ext cx="1227580" cy="369332"/>
          </a:xfrm>
          <a:prstGeom prst="rect">
            <a:avLst/>
          </a:prstGeom>
          <a:noFill/>
        </p:spPr>
        <p:txBody>
          <a:bodyPr wrap="none" rtlCol="0">
            <a:spAutoFit/>
          </a:bodyPr>
          <a:lstStyle/>
          <a:p>
            <a:r>
              <a:rPr lang="en-GB" dirty="0"/>
              <a:t>User Office</a:t>
            </a:r>
          </a:p>
        </p:txBody>
      </p:sp>
      <p:sp>
        <p:nvSpPr>
          <p:cNvPr id="11" name="TextBox 10">
            <a:extLst>
              <a:ext uri="{FF2B5EF4-FFF2-40B4-BE49-F238E27FC236}">
                <a16:creationId xmlns:a16="http://schemas.microsoft.com/office/drawing/2014/main" id="{F38B9FA4-25E7-DF48-9302-85CCA25C241E}"/>
              </a:ext>
            </a:extLst>
          </p:cNvPr>
          <p:cNvSpPr txBox="1"/>
          <p:nvPr/>
        </p:nvSpPr>
        <p:spPr>
          <a:xfrm>
            <a:off x="8043893" y="3931523"/>
            <a:ext cx="808235" cy="369332"/>
          </a:xfrm>
          <a:prstGeom prst="rect">
            <a:avLst/>
          </a:prstGeom>
          <a:noFill/>
        </p:spPr>
        <p:txBody>
          <a:bodyPr wrap="none" rtlCol="0">
            <a:spAutoFit/>
          </a:bodyPr>
          <a:lstStyle/>
          <a:p>
            <a:r>
              <a:rPr lang="en-GB" dirty="0"/>
              <a:t>Access</a:t>
            </a:r>
          </a:p>
        </p:txBody>
      </p:sp>
      <p:sp>
        <p:nvSpPr>
          <p:cNvPr id="12" name="TextBox 11">
            <a:extLst>
              <a:ext uri="{FF2B5EF4-FFF2-40B4-BE49-F238E27FC236}">
                <a16:creationId xmlns:a16="http://schemas.microsoft.com/office/drawing/2014/main" id="{5E5A1286-27B7-904D-B5A9-450CEAA99CAF}"/>
              </a:ext>
            </a:extLst>
          </p:cNvPr>
          <p:cNvSpPr txBox="1"/>
          <p:nvPr/>
        </p:nvSpPr>
        <p:spPr>
          <a:xfrm>
            <a:off x="2030708" y="2557779"/>
            <a:ext cx="1220206" cy="369332"/>
          </a:xfrm>
          <a:prstGeom prst="rect">
            <a:avLst/>
          </a:prstGeom>
          <a:noFill/>
        </p:spPr>
        <p:txBody>
          <a:bodyPr wrap="none" rtlCol="0">
            <a:spAutoFit/>
          </a:bodyPr>
          <a:lstStyle/>
          <a:p>
            <a:r>
              <a:rPr lang="en-GB" b="1" dirty="0"/>
              <a:t>Scheduling</a:t>
            </a:r>
          </a:p>
        </p:txBody>
      </p:sp>
      <p:sp>
        <p:nvSpPr>
          <p:cNvPr id="13" name="TextBox 12">
            <a:extLst>
              <a:ext uri="{FF2B5EF4-FFF2-40B4-BE49-F238E27FC236}">
                <a16:creationId xmlns:a16="http://schemas.microsoft.com/office/drawing/2014/main" id="{2D4A3BDF-E215-864B-B279-A33E463143EB}"/>
              </a:ext>
            </a:extLst>
          </p:cNvPr>
          <p:cNvSpPr txBox="1"/>
          <p:nvPr/>
        </p:nvSpPr>
        <p:spPr>
          <a:xfrm>
            <a:off x="7675048" y="4246633"/>
            <a:ext cx="910827" cy="369332"/>
          </a:xfrm>
          <a:prstGeom prst="rect">
            <a:avLst/>
          </a:prstGeom>
          <a:noFill/>
        </p:spPr>
        <p:txBody>
          <a:bodyPr wrap="none" rtlCol="0">
            <a:spAutoFit/>
          </a:bodyPr>
          <a:lstStyle/>
          <a:p>
            <a:r>
              <a:rPr lang="en-GB" dirty="0"/>
              <a:t>Finance</a:t>
            </a:r>
          </a:p>
        </p:txBody>
      </p:sp>
      <p:sp>
        <p:nvSpPr>
          <p:cNvPr id="14" name="TextBox 13">
            <a:extLst>
              <a:ext uri="{FF2B5EF4-FFF2-40B4-BE49-F238E27FC236}">
                <a16:creationId xmlns:a16="http://schemas.microsoft.com/office/drawing/2014/main" id="{E80D53FF-D533-CA40-835A-C34F83106DA8}"/>
              </a:ext>
            </a:extLst>
          </p:cNvPr>
          <p:cNvSpPr txBox="1"/>
          <p:nvPr/>
        </p:nvSpPr>
        <p:spPr>
          <a:xfrm>
            <a:off x="2054566" y="3590437"/>
            <a:ext cx="2346283" cy="369332"/>
          </a:xfrm>
          <a:prstGeom prst="rect">
            <a:avLst/>
          </a:prstGeom>
          <a:noFill/>
        </p:spPr>
        <p:txBody>
          <a:bodyPr wrap="none" rtlCol="0">
            <a:spAutoFit/>
          </a:bodyPr>
          <a:lstStyle/>
          <a:p>
            <a:r>
              <a:rPr lang="en-GB" dirty="0"/>
              <a:t>User visit management</a:t>
            </a:r>
          </a:p>
        </p:txBody>
      </p:sp>
      <p:sp>
        <p:nvSpPr>
          <p:cNvPr id="15" name="TextBox 14">
            <a:extLst>
              <a:ext uri="{FF2B5EF4-FFF2-40B4-BE49-F238E27FC236}">
                <a16:creationId xmlns:a16="http://schemas.microsoft.com/office/drawing/2014/main" id="{9A31F4B4-A01B-3F40-A96B-214B6F0FB780}"/>
              </a:ext>
            </a:extLst>
          </p:cNvPr>
          <p:cNvSpPr txBox="1"/>
          <p:nvPr/>
        </p:nvSpPr>
        <p:spPr>
          <a:xfrm>
            <a:off x="2030708" y="3074108"/>
            <a:ext cx="1487587" cy="369332"/>
          </a:xfrm>
          <a:prstGeom prst="rect">
            <a:avLst/>
          </a:prstGeom>
          <a:noFill/>
        </p:spPr>
        <p:txBody>
          <a:bodyPr wrap="none" rtlCol="0">
            <a:spAutoFit/>
          </a:bodyPr>
          <a:lstStyle/>
          <a:p>
            <a:r>
              <a:rPr lang="en-GB" dirty="0"/>
              <a:t>Sample safety</a:t>
            </a:r>
          </a:p>
        </p:txBody>
      </p:sp>
      <p:sp>
        <p:nvSpPr>
          <p:cNvPr id="16" name="TextBox 15">
            <a:extLst>
              <a:ext uri="{FF2B5EF4-FFF2-40B4-BE49-F238E27FC236}">
                <a16:creationId xmlns:a16="http://schemas.microsoft.com/office/drawing/2014/main" id="{C19F1731-6148-904A-87A4-75B5611BE80D}"/>
              </a:ext>
            </a:extLst>
          </p:cNvPr>
          <p:cNvSpPr txBox="1"/>
          <p:nvPr/>
        </p:nvSpPr>
        <p:spPr>
          <a:xfrm>
            <a:off x="2030708" y="4106766"/>
            <a:ext cx="1909177" cy="369332"/>
          </a:xfrm>
          <a:prstGeom prst="rect">
            <a:avLst/>
          </a:prstGeom>
          <a:noFill/>
        </p:spPr>
        <p:txBody>
          <a:bodyPr wrap="none" rtlCol="0">
            <a:spAutoFit/>
          </a:bodyPr>
          <a:lstStyle/>
          <a:p>
            <a:r>
              <a:rPr lang="en-GB" dirty="0"/>
              <a:t>Experiment report</a:t>
            </a:r>
          </a:p>
        </p:txBody>
      </p:sp>
      <p:sp>
        <p:nvSpPr>
          <p:cNvPr id="17" name="TextBox 16">
            <a:extLst>
              <a:ext uri="{FF2B5EF4-FFF2-40B4-BE49-F238E27FC236}">
                <a16:creationId xmlns:a16="http://schemas.microsoft.com/office/drawing/2014/main" id="{075A9A04-5797-4B4A-A515-2F6746031818}"/>
              </a:ext>
            </a:extLst>
          </p:cNvPr>
          <p:cNvSpPr txBox="1"/>
          <p:nvPr/>
        </p:nvSpPr>
        <p:spPr>
          <a:xfrm>
            <a:off x="2054566" y="4623095"/>
            <a:ext cx="1007520" cy="369332"/>
          </a:xfrm>
          <a:prstGeom prst="rect">
            <a:avLst/>
          </a:prstGeom>
          <a:noFill/>
        </p:spPr>
        <p:txBody>
          <a:bodyPr wrap="none" rtlCol="0">
            <a:spAutoFit/>
          </a:bodyPr>
          <a:lstStyle/>
          <a:p>
            <a:r>
              <a:rPr lang="en-GB" dirty="0"/>
              <a:t>Statistics</a:t>
            </a:r>
          </a:p>
        </p:txBody>
      </p:sp>
      <p:sp>
        <p:nvSpPr>
          <p:cNvPr id="18" name="TextBox 17">
            <a:extLst>
              <a:ext uri="{FF2B5EF4-FFF2-40B4-BE49-F238E27FC236}">
                <a16:creationId xmlns:a16="http://schemas.microsoft.com/office/drawing/2014/main" id="{D1DCE52E-3E8A-F44A-B780-CE917112CD9F}"/>
              </a:ext>
            </a:extLst>
          </p:cNvPr>
          <p:cNvSpPr txBox="1"/>
          <p:nvPr/>
        </p:nvSpPr>
        <p:spPr>
          <a:xfrm>
            <a:off x="8897808" y="3675962"/>
            <a:ext cx="2111155" cy="369332"/>
          </a:xfrm>
          <a:prstGeom prst="rect">
            <a:avLst/>
          </a:prstGeom>
          <a:noFill/>
        </p:spPr>
        <p:txBody>
          <a:bodyPr wrap="none" rtlCol="0">
            <a:spAutoFit/>
          </a:bodyPr>
          <a:lstStyle/>
          <a:p>
            <a:r>
              <a:rPr lang="en-GB" dirty="0"/>
              <a:t>Radiation protection</a:t>
            </a:r>
          </a:p>
        </p:txBody>
      </p:sp>
      <p:sp>
        <p:nvSpPr>
          <p:cNvPr id="19" name="TextBox 18">
            <a:extLst>
              <a:ext uri="{FF2B5EF4-FFF2-40B4-BE49-F238E27FC236}">
                <a16:creationId xmlns:a16="http://schemas.microsoft.com/office/drawing/2014/main" id="{4BD3DF0C-FEB7-9549-AB52-D499022AE0F8}"/>
              </a:ext>
            </a:extLst>
          </p:cNvPr>
          <p:cNvSpPr txBox="1"/>
          <p:nvPr/>
        </p:nvSpPr>
        <p:spPr>
          <a:xfrm>
            <a:off x="8986646" y="3210788"/>
            <a:ext cx="2097562" cy="369332"/>
          </a:xfrm>
          <a:prstGeom prst="rect">
            <a:avLst/>
          </a:prstGeom>
          <a:noFill/>
        </p:spPr>
        <p:txBody>
          <a:bodyPr wrap="none" rtlCol="0">
            <a:spAutoFit/>
          </a:bodyPr>
          <a:lstStyle/>
          <a:p>
            <a:r>
              <a:rPr lang="en-GB" b="1" dirty="0"/>
              <a:t>Metadata catalogue</a:t>
            </a:r>
          </a:p>
        </p:txBody>
      </p:sp>
      <p:sp>
        <p:nvSpPr>
          <p:cNvPr id="20" name="Oval 19">
            <a:extLst>
              <a:ext uri="{FF2B5EF4-FFF2-40B4-BE49-F238E27FC236}">
                <a16:creationId xmlns:a16="http://schemas.microsoft.com/office/drawing/2014/main" id="{9CB02250-110B-9A4E-AFAE-ACE77FDEFF46}"/>
              </a:ext>
            </a:extLst>
          </p:cNvPr>
          <p:cNvSpPr/>
          <p:nvPr/>
        </p:nvSpPr>
        <p:spPr>
          <a:xfrm>
            <a:off x="7090346" y="1731850"/>
            <a:ext cx="3957403" cy="3792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822788F-94A7-2E48-8C6D-0A164916F30A}"/>
              </a:ext>
            </a:extLst>
          </p:cNvPr>
          <p:cNvSpPr/>
          <p:nvPr/>
        </p:nvSpPr>
        <p:spPr>
          <a:xfrm>
            <a:off x="792169" y="1731850"/>
            <a:ext cx="3957403" cy="3792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Left-Right Arrow 21">
            <a:extLst>
              <a:ext uri="{FF2B5EF4-FFF2-40B4-BE49-F238E27FC236}">
                <a16:creationId xmlns:a16="http://schemas.microsoft.com/office/drawing/2014/main" id="{9ADCF3E3-AC07-7049-A961-B782D44B620B}"/>
              </a:ext>
            </a:extLst>
          </p:cNvPr>
          <p:cNvSpPr/>
          <p:nvPr/>
        </p:nvSpPr>
        <p:spPr>
          <a:xfrm>
            <a:off x="4932063" y="3260919"/>
            <a:ext cx="1975792" cy="51418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458C72E-EFF6-9A46-971D-CE9652611FED}"/>
              </a:ext>
            </a:extLst>
          </p:cNvPr>
          <p:cNvSpPr txBox="1"/>
          <p:nvPr/>
        </p:nvSpPr>
        <p:spPr>
          <a:xfrm>
            <a:off x="8380581" y="4746351"/>
            <a:ext cx="1165704" cy="369332"/>
          </a:xfrm>
          <a:prstGeom prst="rect">
            <a:avLst/>
          </a:prstGeom>
          <a:noFill/>
        </p:spPr>
        <p:txBody>
          <a:bodyPr wrap="none" rtlCol="0">
            <a:spAutoFit/>
          </a:bodyPr>
          <a:lstStyle/>
          <a:p>
            <a:r>
              <a:rPr lang="en-GB" dirty="0"/>
              <a:t>File access</a:t>
            </a:r>
          </a:p>
        </p:txBody>
      </p:sp>
      <p:sp>
        <p:nvSpPr>
          <p:cNvPr id="25" name="TextBox 24">
            <a:extLst>
              <a:ext uri="{FF2B5EF4-FFF2-40B4-BE49-F238E27FC236}">
                <a16:creationId xmlns:a16="http://schemas.microsoft.com/office/drawing/2014/main" id="{0BA11FBB-89D3-F14E-9A8C-84A55C8FEBD3}"/>
              </a:ext>
            </a:extLst>
          </p:cNvPr>
          <p:cNvSpPr txBox="1"/>
          <p:nvPr/>
        </p:nvSpPr>
        <p:spPr>
          <a:xfrm>
            <a:off x="8632511" y="2549547"/>
            <a:ext cx="1067152" cy="369332"/>
          </a:xfrm>
          <a:prstGeom prst="rect">
            <a:avLst/>
          </a:prstGeom>
          <a:noFill/>
        </p:spPr>
        <p:txBody>
          <a:bodyPr wrap="none" rtlCol="0">
            <a:spAutoFit/>
          </a:bodyPr>
          <a:lstStyle/>
          <a:p>
            <a:r>
              <a:rPr lang="en-GB" dirty="0"/>
              <a:t>Welcome</a:t>
            </a:r>
          </a:p>
        </p:txBody>
      </p:sp>
    </p:spTree>
    <p:extLst>
      <p:ext uri="{BB962C8B-B14F-4D97-AF65-F5344CB8AC3E}">
        <p14:creationId xmlns:p14="http://schemas.microsoft.com/office/powerpoint/2010/main" val="1497464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hevron 41">
            <a:extLst>
              <a:ext uri="{FF2B5EF4-FFF2-40B4-BE49-F238E27FC236}">
                <a16:creationId xmlns:a16="http://schemas.microsoft.com/office/drawing/2014/main" id="{D1F29B72-72A1-314C-8265-BBD69F68B7D1}"/>
              </a:ext>
            </a:extLst>
          </p:cNvPr>
          <p:cNvSpPr/>
          <p:nvPr/>
        </p:nvSpPr>
        <p:spPr>
          <a:xfrm>
            <a:off x="4844332" y="2557252"/>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Chevron 39">
            <a:extLst>
              <a:ext uri="{FF2B5EF4-FFF2-40B4-BE49-F238E27FC236}">
                <a16:creationId xmlns:a16="http://schemas.microsoft.com/office/drawing/2014/main" id="{C0B747F0-9889-7F40-B126-5077337AF4A3}"/>
              </a:ext>
            </a:extLst>
          </p:cNvPr>
          <p:cNvSpPr/>
          <p:nvPr/>
        </p:nvSpPr>
        <p:spPr>
          <a:xfrm>
            <a:off x="111512" y="2557252"/>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Chevron 40">
            <a:extLst>
              <a:ext uri="{FF2B5EF4-FFF2-40B4-BE49-F238E27FC236}">
                <a16:creationId xmlns:a16="http://schemas.microsoft.com/office/drawing/2014/main" id="{B8650CA7-870D-424E-B78F-076767B01705}"/>
              </a:ext>
            </a:extLst>
          </p:cNvPr>
          <p:cNvSpPr/>
          <p:nvPr/>
        </p:nvSpPr>
        <p:spPr>
          <a:xfrm>
            <a:off x="2477922" y="2557252"/>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Chevron 42">
            <a:extLst>
              <a:ext uri="{FF2B5EF4-FFF2-40B4-BE49-F238E27FC236}">
                <a16:creationId xmlns:a16="http://schemas.microsoft.com/office/drawing/2014/main" id="{A3ABB278-D1BE-F44D-86AB-79B36F7F08FE}"/>
              </a:ext>
            </a:extLst>
          </p:cNvPr>
          <p:cNvSpPr/>
          <p:nvPr/>
        </p:nvSpPr>
        <p:spPr>
          <a:xfrm>
            <a:off x="7210742" y="2557252"/>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Chevron 43">
            <a:extLst>
              <a:ext uri="{FF2B5EF4-FFF2-40B4-BE49-F238E27FC236}">
                <a16:creationId xmlns:a16="http://schemas.microsoft.com/office/drawing/2014/main" id="{6FA9CD38-CA82-F54F-8B91-F6BEAD079B06}"/>
              </a:ext>
            </a:extLst>
          </p:cNvPr>
          <p:cNvSpPr/>
          <p:nvPr/>
        </p:nvSpPr>
        <p:spPr>
          <a:xfrm>
            <a:off x="9577151" y="2546470"/>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D82A8D1D-B714-ED48-9FA8-9D411BA188BC}"/>
              </a:ext>
            </a:extLst>
          </p:cNvPr>
          <p:cNvSpPr txBox="1"/>
          <p:nvPr/>
        </p:nvSpPr>
        <p:spPr>
          <a:xfrm>
            <a:off x="968346" y="2699801"/>
            <a:ext cx="652743" cy="369332"/>
          </a:xfrm>
          <a:prstGeom prst="rect">
            <a:avLst/>
          </a:prstGeom>
          <a:noFill/>
        </p:spPr>
        <p:txBody>
          <a:bodyPr wrap="none" rtlCol="0">
            <a:spAutoFit/>
          </a:bodyPr>
          <a:lstStyle/>
          <a:p>
            <a:r>
              <a:rPr lang="en-GB" dirty="0"/>
              <a:t>2019</a:t>
            </a:r>
          </a:p>
        </p:txBody>
      </p:sp>
      <p:sp>
        <p:nvSpPr>
          <p:cNvPr id="23" name="TextBox 22">
            <a:extLst>
              <a:ext uri="{FF2B5EF4-FFF2-40B4-BE49-F238E27FC236}">
                <a16:creationId xmlns:a16="http://schemas.microsoft.com/office/drawing/2014/main" id="{77BB5DDD-4226-904C-A232-DD93424E42D5}"/>
              </a:ext>
            </a:extLst>
          </p:cNvPr>
          <p:cNvSpPr txBox="1"/>
          <p:nvPr/>
        </p:nvSpPr>
        <p:spPr>
          <a:xfrm>
            <a:off x="89115" y="987593"/>
            <a:ext cx="2631688" cy="1569660"/>
          </a:xfrm>
          <a:prstGeom prst="rect">
            <a:avLst/>
          </a:prstGeom>
          <a:noFill/>
        </p:spPr>
        <p:txBody>
          <a:bodyPr wrap="square" rtlCol="0">
            <a:spAutoFit/>
          </a:bodyPr>
          <a:lstStyle/>
          <a:p>
            <a:pPr marL="171450" indent="-171450">
              <a:buFont typeface="Arial" panose="020B0604020202020204" pitchFamily="34" charset="0"/>
              <a:buChar char="•"/>
            </a:pPr>
            <a:r>
              <a:rPr lang="en-GB" sz="1200" strike="sngStrike" dirty="0"/>
              <a:t>User registration for DEMAX call (December)</a:t>
            </a:r>
          </a:p>
          <a:p>
            <a:pPr marL="171450" indent="-171450">
              <a:buFont typeface="Arial" panose="020B0604020202020204" pitchFamily="34" charset="0"/>
              <a:buChar char="•"/>
            </a:pPr>
            <a:r>
              <a:rPr lang="en-GB" sz="1200" strike="sngStrike" dirty="0"/>
              <a:t>Dynamically create DEMAX proposal template</a:t>
            </a:r>
          </a:p>
          <a:p>
            <a:pPr marL="171450" indent="-171450">
              <a:buFont typeface="Arial" panose="020B0604020202020204" pitchFamily="34" charset="0"/>
              <a:buChar char="•"/>
            </a:pPr>
            <a:r>
              <a:rPr lang="en-GB" sz="1200" strike="sngStrike" dirty="0"/>
              <a:t>Send email via templating service in order to enable metrics such as read status, bounce…</a:t>
            </a:r>
          </a:p>
          <a:p>
            <a:endParaRPr lang="en-GB" sz="1200" dirty="0"/>
          </a:p>
        </p:txBody>
      </p:sp>
      <p:sp>
        <p:nvSpPr>
          <p:cNvPr id="19" name="TextBox 18">
            <a:extLst>
              <a:ext uri="{FF2B5EF4-FFF2-40B4-BE49-F238E27FC236}">
                <a16:creationId xmlns:a16="http://schemas.microsoft.com/office/drawing/2014/main" id="{6138D45D-22F4-904C-B080-A646F69E5FFA}"/>
              </a:ext>
            </a:extLst>
          </p:cNvPr>
          <p:cNvSpPr txBox="1"/>
          <p:nvPr/>
        </p:nvSpPr>
        <p:spPr>
          <a:xfrm>
            <a:off x="3412511" y="2699801"/>
            <a:ext cx="652743" cy="369332"/>
          </a:xfrm>
          <a:prstGeom prst="rect">
            <a:avLst/>
          </a:prstGeom>
          <a:noFill/>
        </p:spPr>
        <p:txBody>
          <a:bodyPr wrap="none" rtlCol="0">
            <a:spAutoFit/>
          </a:bodyPr>
          <a:lstStyle/>
          <a:p>
            <a:r>
              <a:rPr lang="en-GB" dirty="0"/>
              <a:t>2020</a:t>
            </a:r>
          </a:p>
        </p:txBody>
      </p:sp>
      <p:sp>
        <p:nvSpPr>
          <p:cNvPr id="24" name="TextBox 23">
            <a:extLst>
              <a:ext uri="{FF2B5EF4-FFF2-40B4-BE49-F238E27FC236}">
                <a16:creationId xmlns:a16="http://schemas.microsoft.com/office/drawing/2014/main" id="{3D9F1603-1C53-B14A-92DF-9B2DFFF5F084}"/>
              </a:ext>
            </a:extLst>
          </p:cNvPr>
          <p:cNvSpPr txBox="1"/>
          <p:nvPr/>
        </p:nvSpPr>
        <p:spPr>
          <a:xfrm>
            <a:off x="2477394" y="946440"/>
            <a:ext cx="2631688" cy="1754326"/>
          </a:xfrm>
          <a:prstGeom prst="rect">
            <a:avLst/>
          </a:prstGeom>
          <a:noFill/>
        </p:spPr>
        <p:txBody>
          <a:bodyPr wrap="square" rtlCol="0">
            <a:spAutoFit/>
          </a:bodyPr>
          <a:lstStyle/>
          <a:p>
            <a:pPr marL="171450" indent="-171450">
              <a:buFont typeface="Arial" panose="020B0604020202020204" pitchFamily="34" charset="0"/>
              <a:buChar char="•"/>
            </a:pPr>
            <a:r>
              <a:rPr lang="en-GB" sz="1200" strike="sngStrike" dirty="0"/>
              <a:t>Scientific review for proposals from the first call (February)</a:t>
            </a:r>
          </a:p>
          <a:p>
            <a:pPr marL="171450" indent="-171450">
              <a:buFont typeface="Arial" panose="020B0604020202020204" pitchFamily="34" charset="0"/>
              <a:buChar char="•"/>
            </a:pPr>
            <a:r>
              <a:rPr lang="en-GB" sz="1200" dirty="0">
                <a:solidFill>
                  <a:srgbClr val="FF0000"/>
                </a:solidFill>
              </a:rPr>
              <a:t>Integration with user authentication service provided by IT</a:t>
            </a:r>
          </a:p>
          <a:p>
            <a:pPr marL="171450" indent="-171450">
              <a:buFont typeface="Arial" panose="020B0604020202020204" pitchFamily="34" charset="0"/>
              <a:buChar char="•"/>
            </a:pPr>
            <a:r>
              <a:rPr lang="en-GB" sz="1200" strike="sngStrike" dirty="0"/>
              <a:t>Scheduling of resources such as machine, proposal</a:t>
            </a:r>
            <a:r>
              <a:rPr lang="en-GB" sz="1200" dirty="0">
                <a:solidFill>
                  <a:srgbClr val="FF0000"/>
                </a:solidFill>
              </a:rPr>
              <a:t>, staff and equipment</a:t>
            </a:r>
          </a:p>
          <a:p>
            <a:pPr marL="171450" indent="-171450">
              <a:buFont typeface="Arial" panose="020B0604020202020204" pitchFamily="34" charset="0"/>
              <a:buChar char="•"/>
            </a:pPr>
            <a:r>
              <a:rPr lang="en-GB" sz="1200" strike="sngStrike" dirty="0"/>
              <a:t>Sample declaration</a:t>
            </a:r>
          </a:p>
          <a:p>
            <a:pPr marL="171450" indent="-171450">
              <a:buFont typeface="Arial" panose="020B0604020202020204" pitchFamily="34" charset="0"/>
              <a:buChar char="•"/>
            </a:pPr>
            <a:endParaRPr lang="en-GB" sz="1200" dirty="0"/>
          </a:p>
        </p:txBody>
      </p:sp>
      <p:sp>
        <p:nvSpPr>
          <p:cNvPr id="20" name="TextBox 19">
            <a:extLst>
              <a:ext uri="{FF2B5EF4-FFF2-40B4-BE49-F238E27FC236}">
                <a16:creationId xmlns:a16="http://schemas.microsoft.com/office/drawing/2014/main" id="{77BDE969-0C49-7E42-B024-60C6F9852799}"/>
              </a:ext>
            </a:extLst>
          </p:cNvPr>
          <p:cNvSpPr txBox="1"/>
          <p:nvPr/>
        </p:nvSpPr>
        <p:spPr>
          <a:xfrm>
            <a:off x="5778921" y="2706231"/>
            <a:ext cx="652743" cy="369332"/>
          </a:xfrm>
          <a:prstGeom prst="rect">
            <a:avLst/>
          </a:prstGeom>
          <a:noFill/>
        </p:spPr>
        <p:txBody>
          <a:bodyPr wrap="none" rtlCol="0">
            <a:spAutoFit/>
          </a:bodyPr>
          <a:lstStyle/>
          <a:p>
            <a:r>
              <a:rPr lang="en-GB" dirty="0"/>
              <a:t>2021</a:t>
            </a:r>
          </a:p>
        </p:txBody>
      </p:sp>
      <p:sp>
        <p:nvSpPr>
          <p:cNvPr id="25" name="TextBox 24">
            <a:extLst>
              <a:ext uri="{FF2B5EF4-FFF2-40B4-BE49-F238E27FC236}">
                <a16:creationId xmlns:a16="http://schemas.microsoft.com/office/drawing/2014/main" id="{33BE7D27-D52E-2D47-9F6B-C773395D6077}"/>
              </a:ext>
            </a:extLst>
          </p:cNvPr>
          <p:cNvSpPr txBox="1"/>
          <p:nvPr/>
        </p:nvSpPr>
        <p:spPr>
          <a:xfrm>
            <a:off x="4899215" y="895260"/>
            <a:ext cx="2631688" cy="1754326"/>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FF0000"/>
                </a:solidFill>
              </a:rPr>
              <a:t>Integration with the storage system for handling of user access </a:t>
            </a:r>
          </a:p>
          <a:p>
            <a:pPr marL="171450" indent="-171450">
              <a:buFont typeface="Arial" panose="020B0604020202020204" pitchFamily="34" charset="0"/>
              <a:buChar char="•"/>
            </a:pPr>
            <a:r>
              <a:rPr lang="en-GB" sz="1200" dirty="0">
                <a:solidFill>
                  <a:srgbClr val="FF0000"/>
                </a:solidFill>
              </a:rPr>
              <a:t>Visit and access cards flow</a:t>
            </a:r>
          </a:p>
          <a:p>
            <a:pPr marL="171450" indent="-171450">
              <a:buFont typeface="Arial" panose="020B0604020202020204" pitchFamily="34" charset="0"/>
              <a:buChar char="•"/>
            </a:pPr>
            <a:r>
              <a:rPr lang="en-GB" sz="1200" dirty="0"/>
              <a:t>Meta-data catalogue integration</a:t>
            </a:r>
          </a:p>
          <a:p>
            <a:pPr marL="171450" indent="-171450">
              <a:buFont typeface="Arial" panose="020B0604020202020204" pitchFamily="34" charset="0"/>
              <a:buChar char="•"/>
            </a:pPr>
            <a:r>
              <a:rPr lang="en-GB" sz="1200" dirty="0"/>
              <a:t>Integration with EAM regarding sample management</a:t>
            </a:r>
          </a:p>
          <a:p>
            <a:pPr marL="171450" indent="-171450">
              <a:buFont typeface="Arial" panose="020B0604020202020204" pitchFamily="34" charset="0"/>
              <a:buChar char="•"/>
            </a:pPr>
            <a:r>
              <a:rPr lang="en-GB" sz="1200" dirty="0">
                <a:solidFill>
                  <a:srgbClr val="FF0000"/>
                </a:solidFill>
              </a:rPr>
              <a:t>Sample safety review for proposal</a:t>
            </a:r>
          </a:p>
          <a:p>
            <a:pPr marL="171450" indent="-171450">
              <a:buFont typeface="Arial" panose="020B0604020202020204" pitchFamily="34" charset="0"/>
              <a:buChar char="•"/>
            </a:pPr>
            <a:r>
              <a:rPr lang="en-GB" sz="1200" strike="sngStrike" dirty="0"/>
              <a:t>Technical review for proposal</a:t>
            </a:r>
          </a:p>
          <a:p>
            <a:pPr marL="171450" indent="-171450">
              <a:buFont typeface="Arial" panose="020B0604020202020204" pitchFamily="34" charset="0"/>
              <a:buChar char="•"/>
            </a:pPr>
            <a:endParaRPr lang="en-GB" sz="1200" dirty="0">
              <a:solidFill>
                <a:srgbClr val="0070C0"/>
              </a:solidFill>
            </a:endParaRPr>
          </a:p>
        </p:txBody>
      </p:sp>
      <p:sp>
        <p:nvSpPr>
          <p:cNvPr id="21" name="TextBox 20">
            <a:extLst>
              <a:ext uri="{FF2B5EF4-FFF2-40B4-BE49-F238E27FC236}">
                <a16:creationId xmlns:a16="http://schemas.microsoft.com/office/drawing/2014/main" id="{ED32FA34-AB75-DB49-BE95-4B48E6887A1C}"/>
              </a:ext>
            </a:extLst>
          </p:cNvPr>
          <p:cNvSpPr txBox="1"/>
          <p:nvPr/>
        </p:nvSpPr>
        <p:spPr>
          <a:xfrm>
            <a:off x="8068103" y="2706231"/>
            <a:ext cx="652743" cy="369332"/>
          </a:xfrm>
          <a:prstGeom prst="rect">
            <a:avLst/>
          </a:prstGeom>
          <a:noFill/>
        </p:spPr>
        <p:txBody>
          <a:bodyPr wrap="none" rtlCol="0">
            <a:spAutoFit/>
          </a:bodyPr>
          <a:lstStyle/>
          <a:p>
            <a:r>
              <a:rPr lang="en-GB" dirty="0"/>
              <a:t>2022</a:t>
            </a:r>
          </a:p>
        </p:txBody>
      </p:sp>
      <p:sp>
        <p:nvSpPr>
          <p:cNvPr id="26" name="TextBox 25">
            <a:extLst>
              <a:ext uri="{FF2B5EF4-FFF2-40B4-BE49-F238E27FC236}">
                <a16:creationId xmlns:a16="http://schemas.microsoft.com/office/drawing/2014/main" id="{B75E9740-BCFD-4F45-BE66-35ACC36E86B7}"/>
              </a:ext>
            </a:extLst>
          </p:cNvPr>
          <p:cNvSpPr txBox="1"/>
          <p:nvPr/>
        </p:nvSpPr>
        <p:spPr>
          <a:xfrm>
            <a:off x="7366254" y="895259"/>
            <a:ext cx="2631688" cy="1384995"/>
          </a:xfrm>
          <a:prstGeom prst="rect">
            <a:avLst/>
          </a:prstGeom>
          <a:noFill/>
        </p:spPr>
        <p:txBody>
          <a:bodyPr wrap="square" rtlCol="0">
            <a:spAutoFit/>
          </a:bodyPr>
          <a:lstStyle/>
          <a:p>
            <a:pPr marL="171450" indent="-171450">
              <a:buFont typeface="Arial" panose="020B0604020202020204" pitchFamily="34" charset="0"/>
              <a:buChar char="•"/>
            </a:pPr>
            <a:r>
              <a:rPr lang="en-GB" sz="1200" dirty="0"/>
              <a:t>Learning management system integration</a:t>
            </a:r>
          </a:p>
          <a:p>
            <a:pPr marL="171450" indent="-171450">
              <a:buFont typeface="Arial" panose="020B0604020202020204" pitchFamily="34" charset="0"/>
              <a:buChar char="•"/>
            </a:pPr>
            <a:r>
              <a:rPr lang="en-GB" sz="1200" strike="sngStrike" dirty="0"/>
              <a:t>Scientific review for all proposals</a:t>
            </a:r>
          </a:p>
          <a:p>
            <a:pPr marL="171450" indent="-171450">
              <a:buFont typeface="Arial" panose="020B0604020202020204" pitchFamily="34" charset="0"/>
              <a:buChar char="•"/>
            </a:pPr>
            <a:r>
              <a:rPr lang="en-GB" sz="1200" dirty="0"/>
              <a:t>SciChat integration</a:t>
            </a:r>
          </a:p>
          <a:p>
            <a:pPr marL="171450" indent="-171450">
              <a:buFont typeface="Arial" panose="020B0604020202020204" pitchFamily="34" charset="0"/>
              <a:buChar char="•"/>
            </a:pPr>
            <a:r>
              <a:rPr lang="en-GB" sz="1200" dirty="0"/>
              <a:t>Preparation for commissioning call</a:t>
            </a:r>
          </a:p>
          <a:p>
            <a:pPr marL="171450" indent="-171450">
              <a:buFont typeface="Arial" panose="020B0604020202020204" pitchFamily="34" charset="0"/>
              <a:buChar char="•"/>
            </a:pPr>
            <a:r>
              <a:rPr lang="en-GB" sz="1200" dirty="0"/>
              <a:t>Integration with NICOS</a:t>
            </a:r>
          </a:p>
          <a:p>
            <a:pPr marL="171450" indent="-171450">
              <a:buFont typeface="Arial" panose="020B0604020202020204" pitchFamily="34" charset="0"/>
              <a:buChar char="•"/>
            </a:pPr>
            <a:endParaRPr lang="en-GB" sz="1200" dirty="0"/>
          </a:p>
        </p:txBody>
      </p:sp>
      <p:sp>
        <p:nvSpPr>
          <p:cNvPr id="22" name="TextBox 21">
            <a:extLst>
              <a:ext uri="{FF2B5EF4-FFF2-40B4-BE49-F238E27FC236}">
                <a16:creationId xmlns:a16="http://schemas.microsoft.com/office/drawing/2014/main" id="{C26B743C-3600-C549-B3A2-C3127E337BA1}"/>
              </a:ext>
            </a:extLst>
          </p:cNvPr>
          <p:cNvSpPr txBox="1"/>
          <p:nvPr/>
        </p:nvSpPr>
        <p:spPr>
          <a:xfrm>
            <a:off x="10434513" y="2697295"/>
            <a:ext cx="652743" cy="369332"/>
          </a:xfrm>
          <a:prstGeom prst="rect">
            <a:avLst/>
          </a:prstGeom>
          <a:noFill/>
        </p:spPr>
        <p:txBody>
          <a:bodyPr wrap="none" rtlCol="0">
            <a:spAutoFit/>
          </a:bodyPr>
          <a:lstStyle/>
          <a:p>
            <a:r>
              <a:rPr lang="en-GB" dirty="0"/>
              <a:t>2023</a:t>
            </a:r>
          </a:p>
        </p:txBody>
      </p:sp>
      <p:sp>
        <p:nvSpPr>
          <p:cNvPr id="49" name="TextBox 48">
            <a:extLst>
              <a:ext uri="{FF2B5EF4-FFF2-40B4-BE49-F238E27FC236}">
                <a16:creationId xmlns:a16="http://schemas.microsoft.com/office/drawing/2014/main" id="{0773B212-85D8-9F4E-9916-94EEAC79FEDE}"/>
              </a:ext>
            </a:extLst>
          </p:cNvPr>
          <p:cNvSpPr txBox="1"/>
          <p:nvPr/>
        </p:nvSpPr>
        <p:spPr>
          <a:xfrm>
            <a:off x="89115" y="256478"/>
            <a:ext cx="3875485" cy="461665"/>
          </a:xfrm>
          <a:prstGeom prst="rect">
            <a:avLst/>
          </a:prstGeom>
          <a:noFill/>
        </p:spPr>
        <p:txBody>
          <a:bodyPr wrap="none" rtlCol="0">
            <a:spAutoFit/>
          </a:bodyPr>
          <a:lstStyle/>
          <a:p>
            <a:r>
              <a:rPr lang="en-GB" sz="2400" dirty="0"/>
              <a:t>User Office Software baseline</a:t>
            </a:r>
          </a:p>
        </p:txBody>
      </p:sp>
      <p:sp>
        <p:nvSpPr>
          <p:cNvPr id="47" name="TextBox 46">
            <a:extLst>
              <a:ext uri="{FF2B5EF4-FFF2-40B4-BE49-F238E27FC236}">
                <a16:creationId xmlns:a16="http://schemas.microsoft.com/office/drawing/2014/main" id="{8BF993CD-F6AF-5E4D-B628-569198171D88}"/>
              </a:ext>
            </a:extLst>
          </p:cNvPr>
          <p:cNvSpPr txBox="1"/>
          <p:nvPr/>
        </p:nvSpPr>
        <p:spPr>
          <a:xfrm>
            <a:off x="89113" y="3582046"/>
            <a:ext cx="10252315" cy="461665"/>
          </a:xfrm>
          <a:prstGeom prst="rect">
            <a:avLst/>
          </a:prstGeom>
          <a:noFill/>
        </p:spPr>
        <p:txBody>
          <a:bodyPr wrap="square" rtlCol="0">
            <a:spAutoFit/>
          </a:bodyPr>
          <a:lstStyle/>
          <a:p>
            <a:r>
              <a:rPr lang="en-GB" sz="2400" dirty="0"/>
              <a:t>User Office Software re-baseline with current recruitment plan - outdated</a:t>
            </a:r>
          </a:p>
        </p:txBody>
      </p:sp>
      <p:sp>
        <p:nvSpPr>
          <p:cNvPr id="59" name="Chevron 58">
            <a:extLst>
              <a:ext uri="{FF2B5EF4-FFF2-40B4-BE49-F238E27FC236}">
                <a16:creationId xmlns:a16="http://schemas.microsoft.com/office/drawing/2014/main" id="{834079CD-F53A-0342-8510-8CE13AD6F08C}"/>
              </a:ext>
            </a:extLst>
          </p:cNvPr>
          <p:cNvSpPr/>
          <p:nvPr/>
        </p:nvSpPr>
        <p:spPr>
          <a:xfrm>
            <a:off x="4844332" y="5954026"/>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Chevron 59">
            <a:extLst>
              <a:ext uri="{FF2B5EF4-FFF2-40B4-BE49-F238E27FC236}">
                <a16:creationId xmlns:a16="http://schemas.microsoft.com/office/drawing/2014/main" id="{7071C20E-D93E-E24A-976F-093566FB4370}"/>
              </a:ext>
            </a:extLst>
          </p:cNvPr>
          <p:cNvSpPr/>
          <p:nvPr/>
        </p:nvSpPr>
        <p:spPr>
          <a:xfrm>
            <a:off x="111512" y="5954026"/>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Chevron 60">
            <a:extLst>
              <a:ext uri="{FF2B5EF4-FFF2-40B4-BE49-F238E27FC236}">
                <a16:creationId xmlns:a16="http://schemas.microsoft.com/office/drawing/2014/main" id="{141D0D5D-91DA-B04E-A3B5-F4B7BBFF17CF}"/>
              </a:ext>
            </a:extLst>
          </p:cNvPr>
          <p:cNvSpPr/>
          <p:nvPr/>
        </p:nvSpPr>
        <p:spPr>
          <a:xfrm>
            <a:off x="2477922" y="5954026"/>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Chevron 61">
            <a:extLst>
              <a:ext uri="{FF2B5EF4-FFF2-40B4-BE49-F238E27FC236}">
                <a16:creationId xmlns:a16="http://schemas.microsoft.com/office/drawing/2014/main" id="{4DA73E7B-A0D1-1043-AD59-8006BC78043B}"/>
              </a:ext>
            </a:extLst>
          </p:cNvPr>
          <p:cNvSpPr/>
          <p:nvPr/>
        </p:nvSpPr>
        <p:spPr>
          <a:xfrm>
            <a:off x="7210742" y="5954026"/>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Chevron 62">
            <a:extLst>
              <a:ext uri="{FF2B5EF4-FFF2-40B4-BE49-F238E27FC236}">
                <a16:creationId xmlns:a16="http://schemas.microsoft.com/office/drawing/2014/main" id="{76541F27-F7B0-964B-AA90-37D94255FFF0}"/>
              </a:ext>
            </a:extLst>
          </p:cNvPr>
          <p:cNvSpPr/>
          <p:nvPr/>
        </p:nvSpPr>
        <p:spPr>
          <a:xfrm>
            <a:off x="9577151" y="5954026"/>
            <a:ext cx="2521922" cy="667291"/>
          </a:xfrm>
          <a:prstGeom prst="chevron">
            <a:avLst/>
          </a:prstGeom>
          <a:solidFill>
            <a:srgbClr val="D7E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a:extLst>
              <a:ext uri="{FF2B5EF4-FFF2-40B4-BE49-F238E27FC236}">
                <a16:creationId xmlns:a16="http://schemas.microsoft.com/office/drawing/2014/main" id="{B91DFD53-E5BE-FE4F-A6BD-C0206851D87B}"/>
              </a:ext>
            </a:extLst>
          </p:cNvPr>
          <p:cNvSpPr txBox="1"/>
          <p:nvPr/>
        </p:nvSpPr>
        <p:spPr>
          <a:xfrm>
            <a:off x="968346" y="6096575"/>
            <a:ext cx="652743" cy="369332"/>
          </a:xfrm>
          <a:prstGeom prst="rect">
            <a:avLst/>
          </a:prstGeom>
          <a:noFill/>
        </p:spPr>
        <p:txBody>
          <a:bodyPr wrap="none" rtlCol="0">
            <a:spAutoFit/>
          </a:bodyPr>
          <a:lstStyle/>
          <a:p>
            <a:r>
              <a:rPr lang="en-GB" dirty="0"/>
              <a:t>2021</a:t>
            </a:r>
          </a:p>
        </p:txBody>
      </p:sp>
      <p:sp>
        <p:nvSpPr>
          <p:cNvPr id="65" name="TextBox 64">
            <a:extLst>
              <a:ext uri="{FF2B5EF4-FFF2-40B4-BE49-F238E27FC236}">
                <a16:creationId xmlns:a16="http://schemas.microsoft.com/office/drawing/2014/main" id="{22C4968E-0B03-854A-A29B-E6E571D11DBE}"/>
              </a:ext>
            </a:extLst>
          </p:cNvPr>
          <p:cNvSpPr txBox="1"/>
          <p:nvPr/>
        </p:nvSpPr>
        <p:spPr>
          <a:xfrm>
            <a:off x="3412511" y="6096575"/>
            <a:ext cx="652743" cy="369332"/>
          </a:xfrm>
          <a:prstGeom prst="rect">
            <a:avLst/>
          </a:prstGeom>
          <a:noFill/>
        </p:spPr>
        <p:txBody>
          <a:bodyPr wrap="none" rtlCol="0">
            <a:spAutoFit/>
          </a:bodyPr>
          <a:lstStyle/>
          <a:p>
            <a:r>
              <a:rPr lang="en-GB" dirty="0"/>
              <a:t>2022</a:t>
            </a:r>
          </a:p>
        </p:txBody>
      </p:sp>
      <p:sp>
        <p:nvSpPr>
          <p:cNvPr id="66" name="TextBox 65">
            <a:extLst>
              <a:ext uri="{FF2B5EF4-FFF2-40B4-BE49-F238E27FC236}">
                <a16:creationId xmlns:a16="http://schemas.microsoft.com/office/drawing/2014/main" id="{39D4A6B1-F4D5-C043-B42E-505EB3CB4159}"/>
              </a:ext>
            </a:extLst>
          </p:cNvPr>
          <p:cNvSpPr txBox="1"/>
          <p:nvPr/>
        </p:nvSpPr>
        <p:spPr>
          <a:xfrm>
            <a:off x="5778921" y="6103005"/>
            <a:ext cx="652743" cy="369332"/>
          </a:xfrm>
          <a:prstGeom prst="rect">
            <a:avLst/>
          </a:prstGeom>
          <a:noFill/>
        </p:spPr>
        <p:txBody>
          <a:bodyPr wrap="none" rtlCol="0">
            <a:spAutoFit/>
          </a:bodyPr>
          <a:lstStyle/>
          <a:p>
            <a:r>
              <a:rPr lang="en-GB" dirty="0"/>
              <a:t>2023</a:t>
            </a:r>
          </a:p>
        </p:txBody>
      </p:sp>
      <p:sp>
        <p:nvSpPr>
          <p:cNvPr id="67" name="TextBox 66">
            <a:extLst>
              <a:ext uri="{FF2B5EF4-FFF2-40B4-BE49-F238E27FC236}">
                <a16:creationId xmlns:a16="http://schemas.microsoft.com/office/drawing/2014/main" id="{E04D3A60-B582-8C44-AB4D-A882929682E9}"/>
              </a:ext>
            </a:extLst>
          </p:cNvPr>
          <p:cNvSpPr txBox="1"/>
          <p:nvPr/>
        </p:nvSpPr>
        <p:spPr>
          <a:xfrm>
            <a:off x="8068103" y="6103005"/>
            <a:ext cx="652743" cy="369332"/>
          </a:xfrm>
          <a:prstGeom prst="rect">
            <a:avLst/>
          </a:prstGeom>
          <a:noFill/>
        </p:spPr>
        <p:txBody>
          <a:bodyPr wrap="none" rtlCol="0">
            <a:spAutoFit/>
          </a:bodyPr>
          <a:lstStyle/>
          <a:p>
            <a:r>
              <a:rPr lang="en-GB" dirty="0"/>
              <a:t>2024</a:t>
            </a:r>
          </a:p>
        </p:txBody>
      </p:sp>
      <p:sp>
        <p:nvSpPr>
          <p:cNvPr id="68" name="TextBox 67">
            <a:extLst>
              <a:ext uri="{FF2B5EF4-FFF2-40B4-BE49-F238E27FC236}">
                <a16:creationId xmlns:a16="http://schemas.microsoft.com/office/drawing/2014/main" id="{4F665585-6E5A-5F4D-98F5-2C29A375150A}"/>
              </a:ext>
            </a:extLst>
          </p:cNvPr>
          <p:cNvSpPr txBox="1"/>
          <p:nvPr/>
        </p:nvSpPr>
        <p:spPr>
          <a:xfrm>
            <a:off x="10434513" y="6094069"/>
            <a:ext cx="652743" cy="369332"/>
          </a:xfrm>
          <a:prstGeom prst="rect">
            <a:avLst/>
          </a:prstGeom>
          <a:noFill/>
        </p:spPr>
        <p:txBody>
          <a:bodyPr wrap="none" rtlCol="0">
            <a:spAutoFit/>
          </a:bodyPr>
          <a:lstStyle/>
          <a:p>
            <a:r>
              <a:rPr lang="en-GB" dirty="0"/>
              <a:t>2025</a:t>
            </a:r>
          </a:p>
        </p:txBody>
      </p:sp>
      <p:sp>
        <p:nvSpPr>
          <p:cNvPr id="69" name="TextBox 68">
            <a:extLst>
              <a:ext uri="{FF2B5EF4-FFF2-40B4-BE49-F238E27FC236}">
                <a16:creationId xmlns:a16="http://schemas.microsoft.com/office/drawing/2014/main" id="{1C435CBD-DCCF-5347-9E68-823A3CD3AE74}"/>
              </a:ext>
            </a:extLst>
          </p:cNvPr>
          <p:cNvSpPr txBox="1"/>
          <p:nvPr/>
        </p:nvSpPr>
        <p:spPr>
          <a:xfrm>
            <a:off x="267024" y="4270975"/>
            <a:ext cx="2631688" cy="1200329"/>
          </a:xfrm>
          <a:prstGeom prst="rect">
            <a:avLst/>
          </a:prstGeom>
          <a:noFill/>
        </p:spPr>
        <p:txBody>
          <a:bodyPr wrap="square" rtlCol="0">
            <a:spAutoFit/>
          </a:bodyPr>
          <a:lstStyle/>
          <a:p>
            <a:pPr marL="171450" indent="-171450">
              <a:buFont typeface="Arial" panose="020B0604020202020204" pitchFamily="34" charset="0"/>
              <a:buChar char="•"/>
            </a:pPr>
            <a:r>
              <a:rPr lang="en-GB" sz="1200" dirty="0"/>
              <a:t>Integration with user authentication service provided by IT</a:t>
            </a:r>
          </a:p>
          <a:p>
            <a:pPr marL="171450" indent="-171450">
              <a:buFont typeface="Arial" panose="020B0604020202020204" pitchFamily="34" charset="0"/>
              <a:buChar char="•"/>
            </a:pPr>
            <a:r>
              <a:rPr lang="en-GB" sz="1200" dirty="0"/>
              <a:t>Scheduling of machine and proposal</a:t>
            </a:r>
          </a:p>
          <a:p>
            <a:pPr marL="171450" indent="-171450">
              <a:buFont typeface="Arial" panose="020B0604020202020204" pitchFamily="34" charset="0"/>
              <a:buChar char="•"/>
            </a:pPr>
            <a:r>
              <a:rPr lang="en-GB" sz="1200" dirty="0"/>
              <a:t>Meta-data catalogue integration</a:t>
            </a:r>
          </a:p>
          <a:p>
            <a:pPr marL="171450" indent="-171450">
              <a:buFont typeface="Arial" panose="020B0604020202020204" pitchFamily="34" charset="0"/>
              <a:buChar char="•"/>
            </a:pPr>
            <a:r>
              <a:rPr lang="en-GB" sz="1200" dirty="0"/>
              <a:t>SciChat integration</a:t>
            </a:r>
          </a:p>
          <a:p>
            <a:pPr marL="171450" indent="-171450">
              <a:buFont typeface="Arial" panose="020B0604020202020204" pitchFamily="34" charset="0"/>
              <a:buChar char="•"/>
            </a:pPr>
            <a:endParaRPr lang="en-GB" sz="1200" dirty="0">
              <a:solidFill>
                <a:srgbClr val="FF0000"/>
              </a:solidFill>
            </a:endParaRPr>
          </a:p>
        </p:txBody>
      </p:sp>
      <p:sp>
        <p:nvSpPr>
          <p:cNvPr id="70" name="TextBox 69">
            <a:extLst>
              <a:ext uri="{FF2B5EF4-FFF2-40B4-BE49-F238E27FC236}">
                <a16:creationId xmlns:a16="http://schemas.microsoft.com/office/drawing/2014/main" id="{FE547221-223E-4349-BE09-42D820AFC2C0}"/>
              </a:ext>
            </a:extLst>
          </p:cNvPr>
          <p:cNvSpPr txBox="1"/>
          <p:nvPr/>
        </p:nvSpPr>
        <p:spPr>
          <a:xfrm>
            <a:off x="9709315" y="882482"/>
            <a:ext cx="2631688" cy="1015663"/>
          </a:xfrm>
          <a:prstGeom prst="rect">
            <a:avLst/>
          </a:prstGeom>
          <a:noFill/>
        </p:spPr>
        <p:txBody>
          <a:bodyPr wrap="square" rtlCol="0">
            <a:spAutoFit/>
          </a:bodyPr>
          <a:lstStyle/>
          <a:p>
            <a:pPr marL="171450" indent="-171450">
              <a:buFont typeface="Arial" panose="020B0604020202020204" pitchFamily="34" charset="0"/>
              <a:buChar char="•"/>
            </a:pPr>
            <a:r>
              <a:rPr lang="en-GB" sz="1200" dirty="0"/>
              <a:t>KPI statistics</a:t>
            </a:r>
          </a:p>
          <a:p>
            <a:pPr marL="171450" indent="-171450">
              <a:buFont typeface="Arial" panose="020B0604020202020204" pitchFamily="34" charset="0"/>
              <a:buChar char="•"/>
            </a:pPr>
            <a:r>
              <a:rPr lang="en-GB" sz="1200" dirty="0"/>
              <a:t>Publication</a:t>
            </a:r>
          </a:p>
          <a:p>
            <a:pPr marL="171450" indent="-171450">
              <a:buFont typeface="Arial" panose="020B0604020202020204" pitchFamily="34" charset="0"/>
              <a:buChar char="•"/>
            </a:pPr>
            <a:r>
              <a:rPr lang="en-GB" sz="1200" dirty="0"/>
              <a:t>Feedback reports</a:t>
            </a:r>
          </a:p>
          <a:p>
            <a:pPr marL="171450" indent="-171450">
              <a:buFont typeface="Arial" panose="020B0604020202020204" pitchFamily="34" charset="0"/>
              <a:buChar char="•"/>
            </a:pPr>
            <a:r>
              <a:rPr lang="en-GB" sz="1200" dirty="0"/>
              <a:t>On-going support and development</a:t>
            </a:r>
          </a:p>
          <a:p>
            <a:pPr marL="171450" indent="-171450">
              <a:buFont typeface="Arial" panose="020B0604020202020204" pitchFamily="34" charset="0"/>
              <a:buChar char="•"/>
            </a:pPr>
            <a:endParaRPr lang="en-GB" sz="1200" dirty="0"/>
          </a:p>
        </p:txBody>
      </p:sp>
      <p:sp>
        <p:nvSpPr>
          <p:cNvPr id="71" name="TextBox 70">
            <a:extLst>
              <a:ext uri="{FF2B5EF4-FFF2-40B4-BE49-F238E27FC236}">
                <a16:creationId xmlns:a16="http://schemas.microsoft.com/office/drawing/2014/main" id="{3C3F5C23-2F80-164E-9720-CA2DD1923395}"/>
              </a:ext>
            </a:extLst>
          </p:cNvPr>
          <p:cNvSpPr txBox="1"/>
          <p:nvPr/>
        </p:nvSpPr>
        <p:spPr>
          <a:xfrm>
            <a:off x="2700737" y="4270975"/>
            <a:ext cx="2631688" cy="1569660"/>
          </a:xfrm>
          <a:prstGeom prst="rect">
            <a:avLst/>
          </a:prstGeom>
          <a:noFill/>
        </p:spPr>
        <p:txBody>
          <a:bodyPr wrap="square" rtlCol="0">
            <a:spAutoFit/>
          </a:bodyPr>
          <a:lstStyle/>
          <a:p>
            <a:pPr marL="171450" indent="-171450">
              <a:buFont typeface="Arial" panose="020B0604020202020204" pitchFamily="34" charset="0"/>
              <a:buChar char="•"/>
            </a:pPr>
            <a:r>
              <a:rPr lang="en-GB" sz="1200" dirty="0"/>
              <a:t>Integration with the storage system for handling of user access </a:t>
            </a:r>
          </a:p>
          <a:p>
            <a:pPr marL="171450" indent="-171450">
              <a:buFont typeface="Arial" panose="020B0604020202020204" pitchFamily="34" charset="0"/>
              <a:buChar char="•"/>
            </a:pPr>
            <a:r>
              <a:rPr lang="en-GB" sz="1200" dirty="0"/>
              <a:t>Integration with NICOS</a:t>
            </a:r>
          </a:p>
          <a:p>
            <a:pPr marL="171450" indent="-171450">
              <a:buFont typeface="Arial" panose="020B0604020202020204" pitchFamily="34" charset="0"/>
              <a:buChar char="•"/>
            </a:pPr>
            <a:r>
              <a:rPr lang="en-GB" sz="1200" dirty="0"/>
              <a:t>Sample safety review for proposal</a:t>
            </a:r>
          </a:p>
          <a:p>
            <a:pPr marL="171450" indent="-171450">
              <a:buFont typeface="Arial" panose="020B0604020202020204" pitchFamily="34" charset="0"/>
              <a:buChar char="•"/>
            </a:pPr>
            <a:r>
              <a:rPr lang="en-GB" sz="1200" dirty="0"/>
              <a:t>Integration with EAM regarding sample management</a:t>
            </a:r>
          </a:p>
          <a:p>
            <a:pPr marL="171450" indent="-171450">
              <a:buFont typeface="Arial" panose="020B0604020202020204" pitchFamily="34" charset="0"/>
              <a:buChar char="•"/>
            </a:pPr>
            <a:endParaRPr lang="en-GB" sz="1200" dirty="0">
              <a:solidFill>
                <a:srgbClr val="FF0000"/>
              </a:solidFill>
            </a:endParaRPr>
          </a:p>
          <a:p>
            <a:pPr marL="171450" indent="-171450">
              <a:buFont typeface="Arial" panose="020B0604020202020204" pitchFamily="34" charset="0"/>
              <a:buChar char="•"/>
            </a:pPr>
            <a:endParaRPr lang="en-GB" sz="1200" dirty="0"/>
          </a:p>
        </p:txBody>
      </p:sp>
      <p:sp>
        <p:nvSpPr>
          <p:cNvPr id="72" name="TextBox 71">
            <a:extLst>
              <a:ext uri="{FF2B5EF4-FFF2-40B4-BE49-F238E27FC236}">
                <a16:creationId xmlns:a16="http://schemas.microsoft.com/office/drawing/2014/main" id="{82DA52D2-F3FD-6843-AEA0-BC1D2BFF6F80}"/>
              </a:ext>
            </a:extLst>
          </p:cNvPr>
          <p:cNvSpPr txBox="1"/>
          <p:nvPr/>
        </p:nvSpPr>
        <p:spPr>
          <a:xfrm>
            <a:off x="5115820" y="4241797"/>
            <a:ext cx="2631688" cy="1200329"/>
          </a:xfrm>
          <a:prstGeom prst="rect">
            <a:avLst/>
          </a:prstGeom>
          <a:noFill/>
        </p:spPr>
        <p:txBody>
          <a:bodyPr wrap="square" rtlCol="0">
            <a:spAutoFit/>
          </a:bodyPr>
          <a:lstStyle/>
          <a:p>
            <a:pPr marL="171450" indent="-171450">
              <a:buFont typeface="Arial" panose="020B0604020202020204" pitchFamily="34" charset="0"/>
              <a:buChar char="•"/>
            </a:pPr>
            <a:r>
              <a:rPr lang="en-GB" sz="1200" dirty="0"/>
              <a:t>Visit and access card flow</a:t>
            </a:r>
          </a:p>
          <a:p>
            <a:pPr marL="171450" indent="-171450">
              <a:buFont typeface="Arial" panose="020B0604020202020204" pitchFamily="34" charset="0"/>
              <a:buChar char="•"/>
            </a:pPr>
            <a:r>
              <a:rPr lang="en-GB" sz="1200" dirty="0"/>
              <a:t>Scheduling of equipment and staff</a:t>
            </a:r>
          </a:p>
          <a:p>
            <a:pPr marL="171450" indent="-171450">
              <a:buFont typeface="Arial" panose="020B0604020202020204" pitchFamily="34" charset="0"/>
              <a:buChar char="•"/>
            </a:pPr>
            <a:r>
              <a:rPr lang="en-GB" sz="1200" dirty="0"/>
              <a:t>Preparation for commissioning call</a:t>
            </a:r>
          </a:p>
          <a:p>
            <a:pPr marL="171450" indent="-171450">
              <a:buFont typeface="Arial" panose="020B0604020202020204" pitchFamily="34" charset="0"/>
              <a:buChar char="•"/>
            </a:pPr>
            <a:r>
              <a:rPr lang="en-GB" sz="1200" dirty="0"/>
              <a:t>On-going support and development</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solidFill>
                <a:srgbClr val="0070C0"/>
              </a:solidFill>
            </a:endParaRPr>
          </a:p>
        </p:txBody>
      </p:sp>
      <p:sp>
        <p:nvSpPr>
          <p:cNvPr id="73" name="TextBox 72">
            <a:extLst>
              <a:ext uri="{FF2B5EF4-FFF2-40B4-BE49-F238E27FC236}">
                <a16:creationId xmlns:a16="http://schemas.microsoft.com/office/drawing/2014/main" id="{92ACFB66-2BD7-C947-A426-D2821253E11F}"/>
              </a:ext>
            </a:extLst>
          </p:cNvPr>
          <p:cNvSpPr txBox="1"/>
          <p:nvPr/>
        </p:nvSpPr>
        <p:spPr>
          <a:xfrm>
            <a:off x="9709315" y="4193776"/>
            <a:ext cx="2631688"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t>KPI statistics</a:t>
            </a:r>
          </a:p>
          <a:p>
            <a:pPr marL="171450" indent="-171450">
              <a:buFont typeface="Arial" panose="020B0604020202020204" pitchFamily="34" charset="0"/>
              <a:buChar char="•"/>
            </a:pPr>
            <a:r>
              <a:rPr lang="en-GB" sz="1200" dirty="0"/>
              <a:t>Publication</a:t>
            </a:r>
          </a:p>
          <a:p>
            <a:pPr marL="171450" indent="-171450">
              <a:buFont typeface="Arial" panose="020B0604020202020204" pitchFamily="34" charset="0"/>
              <a:buChar char="•"/>
            </a:pPr>
            <a:r>
              <a:rPr lang="en-GB" sz="1200" dirty="0"/>
              <a:t>On-going support and development</a:t>
            </a:r>
          </a:p>
          <a:p>
            <a:pPr marL="171450" indent="-171450">
              <a:buFont typeface="Arial" panose="020B0604020202020204" pitchFamily="34" charset="0"/>
              <a:buChar char="•"/>
            </a:pPr>
            <a:endParaRPr lang="en-GB" sz="1200" dirty="0"/>
          </a:p>
        </p:txBody>
      </p:sp>
      <p:sp>
        <p:nvSpPr>
          <p:cNvPr id="74" name="TextBox 73">
            <a:extLst>
              <a:ext uri="{FF2B5EF4-FFF2-40B4-BE49-F238E27FC236}">
                <a16:creationId xmlns:a16="http://schemas.microsoft.com/office/drawing/2014/main" id="{1B5F291E-80B5-5844-B94C-F79B0D07CE23}"/>
              </a:ext>
            </a:extLst>
          </p:cNvPr>
          <p:cNvSpPr txBox="1"/>
          <p:nvPr/>
        </p:nvSpPr>
        <p:spPr>
          <a:xfrm>
            <a:off x="7530903" y="4215101"/>
            <a:ext cx="2631688" cy="1569660"/>
          </a:xfrm>
          <a:prstGeom prst="rect">
            <a:avLst/>
          </a:prstGeom>
          <a:noFill/>
        </p:spPr>
        <p:txBody>
          <a:bodyPr wrap="square" rtlCol="0">
            <a:spAutoFit/>
          </a:bodyPr>
          <a:lstStyle/>
          <a:p>
            <a:pPr marL="171450" indent="-171450">
              <a:buFont typeface="Arial" panose="020B0604020202020204" pitchFamily="34" charset="0"/>
              <a:buChar char="•"/>
            </a:pPr>
            <a:r>
              <a:rPr lang="en-GB" sz="1200" dirty="0"/>
              <a:t>Learning management system integration</a:t>
            </a:r>
          </a:p>
          <a:p>
            <a:pPr marL="171450" indent="-171450">
              <a:buFont typeface="Arial" panose="020B0604020202020204" pitchFamily="34" charset="0"/>
              <a:buChar char="•"/>
            </a:pPr>
            <a:r>
              <a:rPr lang="en-GB" sz="1200" dirty="0"/>
              <a:t>Feedback reports</a:t>
            </a:r>
          </a:p>
          <a:p>
            <a:pPr marL="171450" indent="-171450">
              <a:buFont typeface="Arial" panose="020B0604020202020204" pitchFamily="34" charset="0"/>
              <a:buChar char="•"/>
            </a:pPr>
            <a:r>
              <a:rPr lang="en-GB" sz="1200" dirty="0"/>
              <a:t>On-going support and development</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Tree>
    <p:extLst>
      <p:ext uri="{BB962C8B-B14F-4D97-AF65-F5344CB8AC3E}">
        <p14:creationId xmlns:p14="http://schemas.microsoft.com/office/powerpoint/2010/main" val="3527741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normAutofit fontScale="90000"/>
          </a:bodyPr>
          <a:lstStyle/>
          <a:p>
            <a:r>
              <a:rPr lang="en-GB" dirty="0">
                <a:solidFill>
                  <a:schemeClr val="tx1">
                    <a:lumMod val="75000"/>
                    <a:lumOff val="25000"/>
                  </a:schemeClr>
                </a:solidFill>
              </a:rPr>
              <a:t>User Office Software</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35</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Resources</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r>
              <a:rPr lang="sv-SE" dirty="0"/>
              <a:t>2020-04-20</a:t>
            </a:r>
          </a:p>
        </p:txBody>
      </p:sp>
      <p:sp>
        <p:nvSpPr>
          <p:cNvPr id="9" name="Platshållare för innehåll 5">
            <a:extLst>
              <a:ext uri="{FF2B5EF4-FFF2-40B4-BE49-F238E27FC236}">
                <a16:creationId xmlns:a16="http://schemas.microsoft.com/office/drawing/2014/main" id="{5C0BC622-6336-4B44-83D9-73C6D281BB65}"/>
              </a:ext>
            </a:extLst>
          </p:cNvPr>
          <p:cNvSpPr txBox="1">
            <a:spLocks/>
          </p:cNvSpPr>
          <p:nvPr/>
        </p:nvSpPr>
        <p:spPr>
          <a:xfrm>
            <a:off x="714238" y="1572655"/>
            <a:ext cx="10764254" cy="4768062"/>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main risk for ESS is higher costs in mid to long term as both more manual work will be needed as well as other systems that will be procured to cover the lack of functionality. Based on experiences from other facilities this leads to a costly scattered IT-landscape that is badly suited to support users and staff.</a:t>
            </a:r>
          </a:p>
          <a:p>
            <a:pPr marL="0" indent="0">
              <a:spcBef>
                <a:spcPts val="0"/>
              </a:spcBef>
              <a:buNone/>
            </a:pPr>
            <a:endParaRPr lang="en-GB" dirty="0"/>
          </a:p>
          <a:p>
            <a:pPr>
              <a:spcBef>
                <a:spcPts val="0"/>
              </a:spcBef>
            </a:pPr>
            <a:r>
              <a:rPr lang="en-GB" dirty="0"/>
              <a:t>The team is currently dependent of external funding for development as resources has been </a:t>
            </a:r>
            <a:r>
              <a:rPr lang="en-GB" b="1" dirty="0"/>
              <a:t>continuously</a:t>
            </a:r>
            <a:r>
              <a:rPr lang="en-GB" dirty="0"/>
              <a:t> pushed forward by ESS management. </a:t>
            </a:r>
          </a:p>
          <a:p>
            <a:pPr>
              <a:spcBef>
                <a:spcPts val="0"/>
              </a:spcBef>
            </a:pPr>
            <a:endParaRPr lang="en-GB" dirty="0"/>
          </a:p>
          <a:p>
            <a:pPr>
              <a:spcBef>
                <a:spcPts val="0"/>
              </a:spcBef>
            </a:pPr>
            <a:r>
              <a:rPr lang="en-GB" dirty="0"/>
              <a:t>Options:</a:t>
            </a:r>
          </a:p>
          <a:p>
            <a:pPr lvl="1">
              <a:spcBef>
                <a:spcPts val="0"/>
              </a:spcBef>
            </a:pPr>
            <a:r>
              <a:rPr lang="en-GB" sz="1800" dirty="0"/>
              <a:t>Increase staffing</a:t>
            </a:r>
          </a:p>
          <a:p>
            <a:pPr lvl="1">
              <a:spcBef>
                <a:spcPts val="0"/>
              </a:spcBef>
            </a:pPr>
            <a:r>
              <a:rPr lang="en-GB" sz="1800" dirty="0"/>
              <a:t>Use contractors</a:t>
            </a:r>
          </a:p>
          <a:p>
            <a:pPr lvl="1">
              <a:spcBef>
                <a:spcPts val="0"/>
              </a:spcBef>
            </a:pPr>
            <a:r>
              <a:rPr lang="en-GB" sz="1800" dirty="0"/>
              <a:t>Push back delivery</a:t>
            </a:r>
          </a:p>
          <a:p>
            <a:pPr lvl="1">
              <a:spcBef>
                <a:spcPts val="0"/>
              </a:spcBef>
            </a:pPr>
            <a:r>
              <a:rPr lang="en-GB" sz="1800" dirty="0"/>
              <a:t>Reduce scope</a:t>
            </a:r>
          </a:p>
          <a:p>
            <a:pPr marL="142875" lvl="1" indent="0">
              <a:spcBef>
                <a:spcPts val="0"/>
              </a:spcBef>
              <a:buNone/>
            </a:pPr>
            <a:endParaRPr lang="en-GB" dirty="0"/>
          </a:p>
          <a:p>
            <a:pPr marL="142875" lvl="1" indent="0">
              <a:spcBef>
                <a:spcPts val="0"/>
              </a:spcBef>
              <a:buNone/>
            </a:pPr>
            <a:endParaRPr lang="en-GB" dirty="0"/>
          </a:p>
          <a:p>
            <a:pPr marL="142875" lvl="1" indent="0">
              <a:spcBef>
                <a:spcPts val="0"/>
              </a:spcBef>
              <a:buNone/>
            </a:pPr>
            <a:endParaRPr lang="en-GB" dirty="0"/>
          </a:p>
          <a:p>
            <a:pPr marL="142875" lvl="1" indent="0">
              <a:spcBef>
                <a:spcPts val="0"/>
              </a:spcBef>
              <a:buNone/>
            </a:pPr>
            <a:endParaRPr lang="en-GB" dirty="0"/>
          </a:p>
          <a:p>
            <a:pPr>
              <a:spcBef>
                <a:spcPts val="0"/>
              </a:spcBef>
            </a:pPr>
            <a:endParaRPr lang="en-GB" dirty="0"/>
          </a:p>
          <a:p>
            <a:pPr marL="0" indent="0">
              <a:spcBef>
                <a:spcPts val="0"/>
              </a:spcBef>
              <a:buNone/>
            </a:pPr>
            <a:endParaRPr lang="en-GB" dirty="0"/>
          </a:p>
          <a:p>
            <a:pPr marL="690563" lvl="2" indent="-342900"/>
            <a:endParaRPr lang="en-US" dirty="0"/>
          </a:p>
          <a:p>
            <a:endParaRPr lang="en-GB" dirty="0"/>
          </a:p>
        </p:txBody>
      </p:sp>
    </p:spTree>
    <p:extLst>
      <p:ext uri="{BB962C8B-B14F-4D97-AF65-F5344CB8AC3E}">
        <p14:creationId xmlns:p14="http://schemas.microsoft.com/office/powerpoint/2010/main" val="70854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2A194AA-2E70-FC42-8E78-5A8169A568A8}"/>
              </a:ext>
            </a:extLst>
          </p:cNvPr>
          <p:cNvPicPr>
            <a:picLocks noChangeAspect="1"/>
          </p:cNvPicPr>
          <p:nvPr/>
        </p:nvPicPr>
        <p:blipFill>
          <a:blip r:embed="rId3"/>
          <a:stretch>
            <a:fillRect/>
          </a:stretch>
        </p:blipFill>
        <p:spPr>
          <a:xfrm>
            <a:off x="2057399" y="-1149"/>
            <a:ext cx="8017329" cy="6809445"/>
          </a:xfrm>
          <a:prstGeom prst="rect">
            <a:avLst/>
          </a:prstGeom>
        </p:spPr>
      </p:pic>
    </p:spTree>
    <p:extLst>
      <p:ext uri="{BB962C8B-B14F-4D97-AF65-F5344CB8AC3E}">
        <p14:creationId xmlns:p14="http://schemas.microsoft.com/office/powerpoint/2010/main" val="3135649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3588010" y="2297017"/>
            <a:ext cx="5098791" cy="1325563"/>
          </a:xfrm>
        </p:spPr>
        <p:txBody>
          <a:bodyPr>
            <a:normAutofit/>
          </a:bodyPr>
          <a:lstStyle/>
          <a:p>
            <a:pPr algn="ctr"/>
            <a:r>
              <a:rPr lang="en-US" dirty="0" err="1"/>
              <a:t>NiCOS</a:t>
            </a:r>
            <a:r>
              <a:rPr lang="en-US" dirty="0"/>
              <a:t> integration</a:t>
            </a:r>
          </a:p>
        </p:txBody>
      </p:sp>
      <p:pic>
        <p:nvPicPr>
          <p:cNvPr id="18" name="Picture 17">
            <a:extLst>
              <a:ext uri="{FF2B5EF4-FFF2-40B4-BE49-F238E27FC236}">
                <a16:creationId xmlns:a16="http://schemas.microsoft.com/office/drawing/2014/main" id="{EBA71AA4-B190-E841-990D-DE4806769A64}"/>
              </a:ext>
            </a:extLst>
          </p:cNvPr>
          <p:cNvPicPr>
            <a:picLocks noChangeAspect="1"/>
          </p:cNvPicPr>
          <p:nvPr/>
        </p:nvPicPr>
        <p:blipFill>
          <a:blip r:embed="rId2"/>
          <a:stretch>
            <a:fillRect/>
          </a:stretch>
        </p:blipFill>
        <p:spPr>
          <a:xfrm>
            <a:off x="151727" y="0"/>
            <a:ext cx="11971355" cy="6435227"/>
          </a:xfrm>
          <a:prstGeom prst="rect">
            <a:avLst/>
          </a:prstGeom>
        </p:spPr>
      </p:pic>
    </p:spTree>
    <p:extLst>
      <p:ext uri="{BB962C8B-B14F-4D97-AF65-F5344CB8AC3E}">
        <p14:creationId xmlns:p14="http://schemas.microsoft.com/office/powerpoint/2010/main" val="3387146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4751791" y="2449417"/>
            <a:ext cx="2632681" cy="1325563"/>
          </a:xfrm>
        </p:spPr>
        <p:txBody>
          <a:bodyPr/>
          <a:lstStyle/>
          <a:p>
            <a:r>
              <a:rPr lang="en-US" dirty="0"/>
              <a:t>Scheduling</a:t>
            </a:r>
          </a:p>
        </p:txBody>
      </p:sp>
    </p:spTree>
    <p:extLst>
      <p:ext uri="{BB962C8B-B14F-4D97-AF65-F5344CB8AC3E}">
        <p14:creationId xmlns:p14="http://schemas.microsoft.com/office/powerpoint/2010/main" val="2957231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4598C-340A-4C4C-A449-DF889BA05D7A}"/>
              </a:ext>
            </a:extLst>
          </p:cNvPr>
          <p:cNvPicPr>
            <a:picLocks noChangeAspect="1"/>
          </p:cNvPicPr>
          <p:nvPr/>
        </p:nvPicPr>
        <p:blipFill>
          <a:blip r:embed="rId2"/>
          <a:stretch>
            <a:fillRect/>
          </a:stretch>
        </p:blipFill>
        <p:spPr>
          <a:xfrm>
            <a:off x="4352372" y="2438400"/>
            <a:ext cx="7645664" cy="4322618"/>
          </a:xfrm>
          <a:prstGeom prst="rect">
            <a:avLst/>
          </a:prstGeom>
        </p:spPr>
      </p:pic>
      <p:pic>
        <p:nvPicPr>
          <p:cNvPr id="10" name="Picture 9">
            <a:extLst>
              <a:ext uri="{FF2B5EF4-FFF2-40B4-BE49-F238E27FC236}">
                <a16:creationId xmlns:a16="http://schemas.microsoft.com/office/drawing/2014/main" id="{BB6106A9-0BD1-5047-BAFA-0C3B321062B7}"/>
              </a:ext>
            </a:extLst>
          </p:cNvPr>
          <p:cNvPicPr>
            <a:picLocks noChangeAspect="1"/>
          </p:cNvPicPr>
          <p:nvPr/>
        </p:nvPicPr>
        <p:blipFill>
          <a:blip r:embed="rId3"/>
          <a:stretch>
            <a:fillRect/>
          </a:stretch>
        </p:blipFill>
        <p:spPr>
          <a:xfrm>
            <a:off x="637309" y="241934"/>
            <a:ext cx="7079673" cy="3653072"/>
          </a:xfrm>
          <a:prstGeom prst="rect">
            <a:avLst/>
          </a:prstGeom>
        </p:spPr>
      </p:pic>
    </p:spTree>
    <p:extLst>
      <p:ext uri="{BB962C8B-B14F-4D97-AF65-F5344CB8AC3E}">
        <p14:creationId xmlns:p14="http://schemas.microsoft.com/office/powerpoint/2010/main" val="288409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F2A84169-5005-1A4B-9856-F117B0C46F5E}"/>
              </a:ext>
            </a:extLst>
          </p:cNvPr>
          <p:cNvSpPr>
            <a:spLocks noGrp="1"/>
          </p:cNvSpPr>
          <p:nvPr>
            <p:ph idx="1"/>
          </p:nvPr>
        </p:nvSpPr>
        <p:spPr/>
        <p:txBody>
          <a:bodyPr>
            <a:normAutofit fontScale="92500" lnSpcReduction="20000"/>
          </a:bodyPr>
          <a:lstStyle/>
          <a:p>
            <a:r>
              <a:rPr lang="en-US" dirty="0"/>
              <a:t>Memorandum of Understanding with STFC for User Office Core development</a:t>
            </a:r>
          </a:p>
          <a:p>
            <a:r>
              <a:rPr lang="en-US" dirty="0"/>
              <a:t>Based on experiences and lessons learned from Max IV, STFC, Los Alamos, SNS, ILL</a:t>
            </a:r>
          </a:p>
          <a:p>
            <a:r>
              <a:rPr lang="en-US" dirty="0"/>
              <a:t>Currently supports proposal submission, technical review, external review and shipments</a:t>
            </a:r>
          </a:p>
          <a:p>
            <a:r>
              <a:rPr lang="en-US" dirty="0"/>
              <a:t>Template based system that allows for changes without the need for coding</a:t>
            </a:r>
          </a:p>
          <a:p>
            <a:r>
              <a:rPr lang="en-US" dirty="0"/>
              <a:t>Strong focus on API and message brokers, this allows the system to interact with third party software</a:t>
            </a:r>
          </a:p>
          <a:p>
            <a:r>
              <a:rPr lang="en-US" dirty="0"/>
              <a:t>Ongoing development to connect with the EAM system for sample and shipment handling</a:t>
            </a:r>
          </a:p>
          <a:p>
            <a:r>
              <a:rPr lang="en-US" dirty="0"/>
              <a:t>Start of scheduling software for proposal and sample environment booking</a:t>
            </a:r>
          </a:p>
          <a:p>
            <a:endParaRPr lang="en-US" dirty="0"/>
          </a:p>
        </p:txBody>
      </p:sp>
    </p:spTree>
    <p:extLst>
      <p:ext uri="{BB962C8B-B14F-4D97-AF65-F5344CB8AC3E}">
        <p14:creationId xmlns:p14="http://schemas.microsoft.com/office/powerpoint/2010/main" val="77122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D305-9C85-1D47-88E9-156059D0CD3E}"/>
              </a:ext>
            </a:extLst>
          </p:cNvPr>
          <p:cNvSpPr>
            <a:spLocks noGrp="1"/>
          </p:cNvSpPr>
          <p:nvPr>
            <p:ph type="title"/>
          </p:nvPr>
        </p:nvSpPr>
        <p:spPr>
          <a:xfrm>
            <a:off x="3892150" y="2535843"/>
            <a:ext cx="4584194" cy="1325563"/>
          </a:xfrm>
        </p:spPr>
        <p:txBody>
          <a:bodyPr/>
          <a:lstStyle/>
          <a:p>
            <a:r>
              <a:rPr lang="en-US" dirty="0"/>
              <a:t>Proposal workflows</a:t>
            </a:r>
          </a:p>
        </p:txBody>
      </p:sp>
    </p:spTree>
    <p:extLst>
      <p:ext uri="{BB962C8B-B14F-4D97-AF65-F5344CB8AC3E}">
        <p14:creationId xmlns:p14="http://schemas.microsoft.com/office/powerpoint/2010/main" val="4017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40FF-0CCC-5846-854E-2BEADB76E9CD}"/>
              </a:ext>
            </a:extLst>
          </p:cNvPr>
          <p:cNvSpPr>
            <a:spLocks noGrp="1"/>
          </p:cNvSpPr>
          <p:nvPr>
            <p:ph type="title"/>
          </p:nvPr>
        </p:nvSpPr>
        <p:spPr/>
        <p:txBody>
          <a:bodyPr/>
          <a:lstStyle/>
          <a:p>
            <a:r>
              <a:rPr lang="en-US" dirty="0"/>
              <a:t>Various proposal types demand different workflows</a:t>
            </a:r>
          </a:p>
        </p:txBody>
      </p:sp>
      <p:sp>
        <p:nvSpPr>
          <p:cNvPr id="3" name="Content Placeholder 2">
            <a:extLst>
              <a:ext uri="{FF2B5EF4-FFF2-40B4-BE49-F238E27FC236}">
                <a16:creationId xmlns:a16="http://schemas.microsoft.com/office/drawing/2014/main" id="{F200A16C-0247-564C-A6D8-0C67CA56F5F6}"/>
              </a:ext>
            </a:extLst>
          </p:cNvPr>
          <p:cNvSpPr>
            <a:spLocks noGrp="1"/>
          </p:cNvSpPr>
          <p:nvPr>
            <p:ph idx="1"/>
          </p:nvPr>
        </p:nvSpPr>
        <p:spPr/>
        <p:txBody>
          <a:bodyPr>
            <a:normAutofit/>
          </a:bodyPr>
          <a:lstStyle/>
          <a:p>
            <a:pPr marL="0" indent="0">
              <a:buNone/>
            </a:pPr>
            <a:endParaRPr lang="en-US" dirty="0"/>
          </a:p>
          <a:p>
            <a:r>
              <a:rPr lang="en-US" dirty="0"/>
              <a:t>We considered “General call”, “Industry”, ”Rapid access”, and “In-house commissioning”</a:t>
            </a:r>
          </a:p>
          <a:p>
            <a:pPr marL="0" indent="0">
              <a:buNone/>
            </a:pPr>
            <a:endParaRPr lang="en-US" dirty="0"/>
          </a:p>
          <a:p>
            <a:r>
              <a:rPr lang="en-US" dirty="0"/>
              <a:t>The system is built in a very flexible way and modules/steps can easily be re-arranged if workflow should to change</a:t>
            </a:r>
          </a:p>
          <a:p>
            <a:pPr marL="0" indent="0">
              <a:buNone/>
            </a:pPr>
            <a:endParaRPr lang="en-US" dirty="0"/>
          </a:p>
        </p:txBody>
      </p:sp>
    </p:spTree>
    <p:extLst>
      <p:ext uri="{BB962C8B-B14F-4D97-AF65-F5344CB8AC3E}">
        <p14:creationId xmlns:p14="http://schemas.microsoft.com/office/powerpoint/2010/main" val="415685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1AF559-C593-8048-B488-69CAA83A6582}"/>
              </a:ext>
            </a:extLst>
          </p:cNvPr>
          <p:cNvPicPr>
            <a:picLocks noChangeAspect="1"/>
          </p:cNvPicPr>
          <p:nvPr/>
        </p:nvPicPr>
        <p:blipFill rotWithShape="1">
          <a:blip r:embed="rId3"/>
          <a:srcRect l="29190" t="33881" r="17508" b="10561"/>
          <a:stretch/>
        </p:blipFill>
        <p:spPr>
          <a:xfrm>
            <a:off x="2100943" y="1047157"/>
            <a:ext cx="7772401" cy="5063166"/>
          </a:xfrm>
          <a:prstGeom prst="rect">
            <a:avLst/>
          </a:prstGeom>
        </p:spPr>
      </p:pic>
      <p:sp>
        <p:nvSpPr>
          <p:cNvPr id="6" name="TextBox 5">
            <a:extLst>
              <a:ext uri="{FF2B5EF4-FFF2-40B4-BE49-F238E27FC236}">
                <a16:creationId xmlns:a16="http://schemas.microsoft.com/office/drawing/2014/main" id="{C7720BFC-6992-D24A-A0D5-E3B3463FC372}"/>
              </a:ext>
            </a:extLst>
          </p:cNvPr>
          <p:cNvSpPr txBox="1"/>
          <p:nvPr/>
        </p:nvSpPr>
        <p:spPr>
          <a:xfrm>
            <a:off x="842481" y="5928193"/>
            <a:ext cx="10691838" cy="769441"/>
          </a:xfrm>
          <a:prstGeom prst="rect">
            <a:avLst/>
          </a:prstGeom>
          <a:noFill/>
        </p:spPr>
        <p:txBody>
          <a:bodyPr wrap="none" rtlCol="0">
            <a:spAutoFit/>
          </a:bodyPr>
          <a:lstStyle/>
          <a:p>
            <a:pPr marL="342900" indent="-342900">
              <a:buFont typeface="Arial" panose="020B0604020202020204" pitchFamily="34" charset="0"/>
              <a:buChar char="•"/>
            </a:pPr>
            <a:r>
              <a:rPr lang="en-US" sz="2200" dirty="0">
                <a:solidFill>
                  <a:schemeClr val="accent6">
                    <a:lumMod val="75000"/>
                  </a:schemeClr>
                </a:solidFill>
              </a:rPr>
              <a:t>Green: UO software can accommodate these steps (proposal submission to final decision)</a:t>
            </a:r>
          </a:p>
          <a:p>
            <a:pPr marL="342900" indent="-342900">
              <a:buFont typeface="Arial" panose="020B0604020202020204" pitchFamily="34" charset="0"/>
              <a:buChar char="•"/>
            </a:pPr>
            <a:r>
              <a:rPr lang="en-US" sz="2200" dirty="0">
                <a:solidFill>
                  <a:srgbClr val="FF0000"/>
                </a:solidFill>
              </a:rPr>
              <a:t>Red: no digital tools exist to support these steps </a:t>
            </a:r>
          </a:p>
        </p:txBody>
      </p:sp>
      <p:pic>
        <p:nvPicPr>
          <p:cNvPr id="8" name="Picture 7">
            <a:extLst>
              <a:ext uri="{FF2B5EF4-FFF2-40B4-BE49-F238E27FC236}">
                <a16:creationId xmlns:a16="http://schemas.microsoft.com/office/drawing/2014/main" id="{BE73813A-7DA9-8143-BF07-5AAF12A2A086}"/>
              </a:ext>
            </a:extLst>
          </p:cNvPr>
          <p:cNvPicPr>
            <a:picLocks noChangeAspect="1"/>
          </p:cNvPicPr>
          <p:nvPr/>
        </p:nvPicPr>
        <p:blipFill rotWithShape="1">
          <a:blip r:embed="rId4"/>
          <a:srcRect l="35362" t="40000" r="35705" b="29738"/>
          <a:stretch/>
        </p:blipFill>
        <p:spPr>
          <a:xfrm>
            <a:off x="8479971" y="3149529"/>
            <a:ext cx="3653300" cy="2388242"/>
          </a:xfrm>
          <a:prstGeom prst="rect">
            <a:avLst/>
          </a:prstGeom>
        </p:spPr>
      </p:pic>
      <p:sp>
        <p:nvSpPr>
          <p:cNvPr id="7" name="Title 1">
            <a:extLst>
              <a:ext uri="{FF2B5EF4-FFF2-40B4-BE49-F238E27FC236}">
                <a16:creationId xmlns:a16="http://schemas.microsoft.com/office/drawing/2014/main" id="{04F4066F-4B4B-0341-A0F9-BF96BC2B57CB}"/>
              </a:ext>
            </a:extLst>
          </p:cNvPr>
          <p:cNvSpPr>
            <a:spLocks noGrp="1"/>
          </p:cNvSpPr>
          <p:nvPr>
            <p:ph type="title"/>
          </p:nvPr>
        </p:nvSpPr>
        <p:spPr>
          <a:xfrm>
            <a:off x="0" y="0"/>
            <a:ext cx="10515600" cy="1325563"/>
          </a:xfrm>
        </p:spPr>
        <p:txBody>
          <a:bodyPr/>
          <a:lstStyle/>
          <a:p>
            <a:r>
              <a:rPr lang="en-US" dirty="0"/>
              <a:t>Workflows</a:t>
            </a:r>
          </a:p>
        </p:txBody>
      </p:sp>
    </p:spTree>
    <p:extLst>
      <p:ext uri="{BB962C8B-B14F-4D97-AF65-F5344CB8AC3E}">
        <p14:creationId xmlns:p14="http://schemas.microsoft.com/office/powerpoint/2010/main" val="89716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25FB9-B667-8E4E-9D52-B047348CDD19}"/>
              </a:ext>
            </a:extLst>
          </p:cNvPr>
          <p:cNvSpPr>
            <a:spLocks noGrp="1"/>
          </p:cNvSpPr>
          <p:nvPr>
            <p:ph type="title"/>
          </p:nvPr>
        </p:nvSpPr>
        <p:spPr>
          <a:xfrm>
            <a:off x="0" y="0"/>
            <a:ext cx="10515600" cy="1325563"/>
          </a:xfrm>
        </p:spPr>
        <p:txBody>
          <a:bodyPr/>
          <a:lstStyle/>
          <a:p>
            <a:r>
              <a:rPr lang="en-US" dirty="0"/>
              <a:t>General call</a:t>
            </a:r>
          </a:p>
        </p:txBody>
      </p:sp>
      <p:pic>
        <p:nvPicPr>
          <p:cNvPr id="6" name="Picture 5">
            <a:extLst>
              <a:ext uri="{FF2B5EF4-FFF2-40B4-BE49-F238E27FC236}">
                <a16:creationId xmlns:a16="http://schemas.microsoft.com/office/drawing/2014/main" id="{0A6D9DBD-1B34-9348-910F-9B8FEA2F0986}"/>
              </a:ext>
            </a:extLst>
          </p:cNvPr>
          <p:cNvPicPr>
            <a:picLocks noChangeAspect="1"/>
          </p:cNvPicPr>
          <p:nvPr/>
        </p:nvPicPr>
        <p:blipFill rotWithShape="1">
          <a:blip r:embed="rId2"/>
          <a:srcRect l="-560" t="4772" r="560" b="43373"/>
          <a:stretch/>
        </p:blipFill>
        <p:spPr>
          <a:xfrm>
            <a:off x="2907892" y="0"/>
            <a:ext cx="4212099" cy="6797861"/>
          </a:xfrm>
          <a:prstGeom prst="rect">
            <a:avLst/>
          </a:prstGeom>
        </p:spPr>
      </p:pic>
      <p:pic>
        <p:nvPicPr>
          <p:cNvPr id="7" name="Picture 6">
            <a:extLst>
              <a:ext uri="{FF2B5EF4-FFF2-40B4-BE49-F238E27FC236}">
                <a16:creationId xmlns:a16="http://schemas.microsoft.com/office/drawing/2014/main" id="{58B6FFDA-B532-F847-BC6D-B6CEDAC63BFB}"/>
              </a:ext>
            </a:extLst>
          </p:cNvPr>
          <p:cNvPicPr>
            <a:picLocks noChangeAspect="1"/>
          </p:cNvPicPr>
          <p:nvPr/>
        </p:nvPicPr>
        <p:blipFill rotWithShape="1">
          <a:blip r:embed="rId2"/>
          <a:srcRect t="54257"/>
          <a:stretch/>
        </p:blipFill>
        <p:spPr>
          <a:xfrm>
            <a:off x="7380851" y="467468"/>
            <a:ext cx="4436719" cy="6316390"/>
          </a:xfrm>
          <a:prstGeom prst="rect">
            <a:avLst/>
          </a:prstGeom>
        </p:spPr>
      </p:pic>
    </p:spTree>
    <p:extLst>
      <p:ext uri="{BB962C8B-B14F-4D97-AF65-F5344CB8AC3E}">
        <p14:creationId xmlns:p14="http://schemas.microsoft.com/office/powerpoint/2010/main" val="1922068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4258-8734-DE4B-BB75-27D7EA121905}"/>
              </a:ext>
            </a:extLst>
          </p:cNvPr>
          <p:cNvSpPr>
            <a:spLocks noGrp="1"/>
          </p:cNvSpPr>
          <p:nvPr>
            <p:ph type="title"/>
          </p:nvPr>
        </p:nvSpPr>
        <p:spPr>
          <a:xfrm>
            <a:off x="0" y="0"/>
            <a:ext cx="10515600" cy="1325563"/>
          </a:xfrm>
        </p:spPr>
        <p:txBody>
          <a:bodyPr/>
          <a:lstStyle/>
          <a:p>
            <a:r>
              <a:rPr lang="en-US" dirty="0"/>
              <a:t>Industry</a:t>
            </a:r>
          </a:p>
        </p:txBody>
      </p:sp>
      <p:pic>
        <p:nvPicPr>
          <p:cNvPr id="5" name="Picture 4">
            <a:extLst>
              <a:ext uri="{FF2B5EF4-FFF2-40B4-BE49-F238E27FC236}">
                <a16:creationId xmlns:a16="http://schemas.microsoft.com/office/drawing/2014/main" id="{6B4B3A98-2CC3-204B-AA15-AB368FE6B755}"/>
              </a:ext>
            </a:extLst>
          </p:cNvPr>
          <p:cNvPicPr>
            <a:picLocks noChangeAspect="1"/>
          </p:cNvPicPr>
          <p:nvPr/>
        </p:nvPicPr>
        <p:blipFill rotWithShape="1">
          <a:blip r:embed="rId2"/>
          <a:srcRect t="4644" b="43371"/>
          <a:stretch/>
        </p:blipFill>
        <p:spPr>
          <a:xfrm>
            <a:off x="2505463" y="0"/>
            <a:ext cx="4378221" cy="6753838"/>
          </a:xfrm>
          <a:prstGeom prst="rect">
            <a:avLst/>
          </a:prstGeom>
        </p:spPr>
      </p:pic>
      <p:pic>
        <p:nvPicPr>
          <p:cNvPr id="6" name="Picture 5">
            <a:extLst>
              <a:ext uri="{FF2B5EF4-FFF2-40B4-BE49-F238E27FC236}">
                <a16:creationId xmlns:a16="http://schemas.microsoft.com/office/drawing/2014/main" id="{85A9A298-697C-0D4C-81AB-4635EE0EE488}"/>
              </a:ext>
            </a:extLst>
          </p:cNvPr>
          <p:cNvPicPr>
            <a:picLocks noChangeAspect="1"/>
          </p:cNvPicPr>
          <p:nvPr/>
        </p:nvPicPr>
        <p:blipFill rotWithShape="1">
          <a:blip r:embed="rId2"/>
          <a:srcRect t="54641" b="1"/>
          <a:stretch/>
        </p:blipFill>
        <p:spPr>
          <a:xfrm>
            <a:off x="7188768" y="719190"/>
            <a:ext cx="4246370" cy="5715387"/>
          </a:xfrm>
          <a:prstGeom prst="rect">
            <a:avLst/>
          </a:prstGeom>
        </p:spPr>
      </p:pic>
    </p:spTree>
    <p:extLst>
      <p:ext uri="{BB962C8B-B14F-4D97-AF65-F5344CB8AC3E}">
        <p14:creationId xmlns:p14="http://schemas.microsoft.com/office/powerpoint/2010/main" val="1686030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14119</TotalTime>
  <Words>771</Words>
  <Application>Microsoft Macintosh PowerPoint</Application>
  <PresentationFormat>Widescreen</PresentationFormat>
  <Paragraphs>171</Paragraphs>
  <Slides>39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Segoe UI</vt:lpstr>
      <vt:lpstr>Wingdings</vt:lpstr>
      <vt:lpstr>Office Theme</vt:lpstr>
      <vt:lpstr>User Office Software  </vt:lpstr>
      <vt:lpstr>Agenda</vt:lpstr>
      <vt:lpstr>Team</vt:lpstr>
      <vt:lpstr>Overview</vt:lpstr>
      <vt:lpstr>Proposal workflows</vt:lpstr>
      <vt:lpstr>Various proposal types demand different workflows</vt:lpstr>
      <vt:lpstr>Workflows</vt:lpstr>
      <vt:lpstr>General call</vt:lpstr>
      <vt:lpstr>Industry</vt:lpstr>
      <vt:lpstr>Rapid Access</vt:lpstr>
      <vt:lpstr>PowerPoint Presentation</vt:lpstr>
      <vt:lpstr>PowerPoint Presentation</vt:lpstr>
      <vt:lpstr>PowerPoint Presentation</vt:lpstr>
      <vt:lpstr>PowerPoint Presentation</vt:lpstr>
      <vt:lpstr>Templates</vt:lpstr>
      <vt:lpstr>Proposal and Sample templates</vt:lpstr>
      <vt:lpstr>PowerPoint Presentation</vt:lpstr>
      <vt:lpstr>PowerPoint Presentation</vt:lpstr>
      <vt:lpstr>PowerPoint Presentation</vt:lpstr>
      <vt:lpstr>PowerPoint Presentation</vt:lpstr>
      <vt:lpstr>PowerPoint Presentation</vt:lpstr>
      <vt:lpstr>PowerPoint Presentation</vt:lpstr>
      <vt:lpstr>Reviews</vt:lpstr>
      <vt:lpstr>Scientific Evaluation Panels </vt:lpstr>
      <vt:lpstr>PowerPoint Presentation</vt:lpstr>
      <vt:lpstr>PowerPoint Presentation</vt:lpstr>
      <vt:lpstr>PowerPoint Presentation</vt:lpstr>
      <vt:lpstr>PowerPoint Presentation</vt:lpstr>
      <vt:lpstr>PowerPoint Presentation</vt:lpstr>
      <vt:lpstr>Workshops</vt:lpstr>
      <vt:lpstr>Instrument Scientist workshops</vt:lpstr>
      <vt:lpstr>Scope  &amp;  Integrations</vt:lpstr>
      <vt:lpstr>Scope &amp; Integrations </vt:lpstr>
      <vt:lpstr>PowerPoint Presentation</vt:lpstr>
      <vt:lpstr>User Office Software</vt:lpstr>
      <vt:lpstr>PowerPoint Presentation</vt:lpstr>
      <vt:lpstr>NiCOS integration</vt:lpstr>
      <vt:lpstr>Scheduling</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 software demo with SMT Proposal workflow – current capabilities &amp; support </dc:title>
  <dc:creator>Microsoft Office User</dc:creator>
  <cp:lastModifiedBy>Fredrik Bolmsten</cp:lastModifiedBy>
  <cp:revision>62</cp:revision>
  <dcterms:created xsi:type="dcterms:W3CDTF">2021-02-28T16:17:41Z</dcterms:created>
  <dcterms:modified xsi:type="dcterms:W3CDTF">2021-04-26T11:01:30Z</dcterms:modified>
</cp:coreProperties>
</file>