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7" r:id="rId2"/>
    <p:sldId id="274" r:id="rId3"/>
    <p:sldId id="342" r:id="rId4"/>
    <p:sldId id="279" r:id="rId5"/>
    <p:sldId id="358" r:id="rId6"/>
    <p:sldId id="359" r:id="rId7"/>
    <p:sldId id="360" r:id="rId8"/>
    <p:sldId id="338" r:id="rId9"/>
    <p:sldId id="319" r:id="rId10"/>
    <p:sldId id="294" r:id="rId11"/>
    <p:sldId id="302" r:id="rId12"/>
    <p:sldId id="307" r:id="rId13"/>
    <p:sldId id="322" r:id="rId14"/>
    <p:sldId id="344" r:id="rId15"/>
    <p:sldId id="339" r:id="rId16"/>
    <p:sldId id="349" r:id="rId17"/>
    <p:sldId id="350" r:id="rId18"/>
    <p:sldId id="351" r:id="rId19"/>
    <p:sldId id="354" r:id="rId20"/>
    <p:sldId id="345" r:id="rId21"/>
    <p:sldId id="347" r:id="rId22"/>
    <p:sldId id="353" r:id="rId23"/>
    <p:sldId id="290" r:id="rId24"/>
    <p:sldId id="296" r:id="rId25"/>
    <p:sldId id="291" r:id="rId26"/>
    <p:sldId id="281" r:id="rId27"/>
    <p:sldId id="303" r:id="rId28"/>
    <p:sldId id="292" r:id="rId29"/>
    <p:sldId id="357" r:id="rId30"/>
    <p:sldId id="356" r:id="rId31"/>
    <p:sldId id="288" r:id="rId32"/>
    <p:sldId id="277" r:id="rId33"/>
    <p:sldId id="300"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6CC"/>
    <a:srgbClr val="D7E59A"/>
    <a:srgbClr val="666666"/>
    <a:srgbClr val="EBF1CB"/>
    <a:srgbClr val="CCDFDB"/>
    <a:srgbClr val="E5F0EC"/>
    <a:srgbClr val="CCCCCC"/>
    <a:srgbClr val="FECC99"/>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1" autoAdjust="0"/>
    <p:restoredTop sz="94681" autoAdjust="0"/>
  </p:normalViewPr>
  <p:slideViewPr>
    <p:cSldViewPr snapToGrid="0" snapToObjects="1">
      <p:cViewPr varScale="1">
        <p:scale>
          <a:sx n="163" d="100"/>
          <a:sy n="163" d="100"/>
        </p:scale>
        <p:origin x="139"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56936-597D-448F-B698-E8C659C5ECBB}"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B9B0430A-15F9-4D1D-A94F-4D170D8DECAB}">
      <dgm:prSet phldrT="[Text]"/>
      <dgm:spPr>
        <a:solidFill>
          <a:schemeClr val="accent6">
            <a:lumMod val="60000"/>
            <a:lumOff val="40000"/>
          </a:schemeClr>
        </a:solidFill>
      </dgm:spPr>
      <dgm:t>
        <a:bodyPr/>
        <a:lstStyle/>
        <a:p>
          <a:r>
            <a:rPr lang="en-US" dirty="0" smtClean="0"/>
            <a:t>SULF</a:t>
          </a:r>
          <a:endParaRPr lang="en-US" dirty="0"/>
        </a:p>
      </dgm:t>
    </dgm:pt>
    <dgm:pt modelId="{782F467A-EAED-45DD-9553-88B4480B486D}" type="parTrans" cxnId="{58DADF56-4D2F-48C3-95F2-146FD27A5D33}">
      <dgm:prSet/>
      <dgm:spPr/>
      <dgm:t>
        <a:bodyPr/>
        <a:lstStyle/>
        <a:p>
          <a:endParaRPr lang="en-US"/>
        </a:p>
      </dgm:t>
    </dgm:pt>
    <dgm:pt modelId="{F48D784D-4E05-478E-BE0B-856693278CDC}" type="sibTrans" cxnId="{58DADF56-4D2F-48C3-95F2-146FD27A5D33}">
      <dgm:prSet/>
      <dgm:spPr/>
      <dgm:t>
        <a:bodyPr/>
        <a:lstStyle/>
        <a:p>
          <a:endParaRPr lang="en-US"/>
        </a:p>
      </dgm:t>
    </dgm:pt>
    <dgm:pt modelId="{85970A42-B0F9-4F40-B896-FF35D56C26A2}">
      <dgm:prSet phldrT="[Text]" custT="1"/>
      <dgm:spPr/>
      <dgm:t>
        <a:bodyPr/>
        <a:lstStyle/>
        <a:p>
          <a:r>
            <a:rPr lang="en-US" sz="1600" dirty="0" smtClean="0"/>
            <a:t>Lab installation for SULF and other groups</a:t>
          </a:r>
          <a:endParaRPr lang="en-US" sz="1600" dirty="0"/>
        </a:p>
      </dgm:t>
    </dgm:pt>
    <dgm:pt modelId="{D302F058-3356-40D9-86C2-DAE8360F72B3}" type="parTrans" cxnId="{A5E2BCDE-7BE9-491E-A4C2-A5BDA3E8F19F}">
      <dgm:prSet/>
      <dgm:spPr/>
      <dgm:t>
        <a:bodyPr/>
        <a:lstStyle/>
        <a:p>
          <a:endParaRPr lang="en-US"/>
        </a:p>
      </dgm:t>
    </dgm:pt>
    <dgm:pt modelId="{1AA7C2F6-8613-49BA-ADB1-601475D0D32C}" type="sibTrans" cxnId="{A5E2BCDE-7BE9-491E-A4C2-A5BDA3E8F19F}">
      <dgm:prSet/>
      <dgm:spPr/>
      <dgm:t>
        <a:bodyPr/>
        <a:lstStyle/>
        <a:p>
          <a:endParaRPr lang="en-US"/>
        </a:p>
      </dgm:t>
    </dgm:pt>
    <dgm:pt modelId="{808E57F0-D99B-4240-840A-2C89046DF9C1}">
      <dgm:prSet phldrT="[Text]" custT="1"/>
      <dgm:spPr/>
      <dgm:t>
        <a:bodyPr/>
        <a:lstStyle/>
        <a:p>
          <a:r>
            <a:rPr lang="en-US" sz="1600" dirty="0" smtClean="0"/>
            <a:t>In-kind projects</a:t>
          </a:r>
          <a:endParaRPr lang="en-US" sz="1600" dirty="0"/>
        </a:p>
      </dgm:t>
    </dgm:pt>
    <dgm:pt modelId="{FCD1C221-69AE-47E5-BCCD-5C06B72C1926}" type="parTrans" cxnId="{6CDF0E0A-1EE4-4268-893D-2CBCCF778F02}">
      <dgm:prSet/>
      <dgm:spPr/>
      <dgm:t>
        <a:bodyPr/>
        <a:lstStyle/>
        <a:p>
          <a:endParaRPr lang="en-US"/>
        </a:p>
      </dgm:t>
    </dgm:pt>
    <dgm:pt modelId="{72965559-41AB-40C2-9952-395DAF183FC2}" type="sibTrans" cxnId="{6CDF0E0A-1EE4-4268-893D-2CBCCF778F02}">
      <dgm:prSet/>
      <dgm:spPr/>
      <dgm:t>
        <a:bodyPr/>
        <a:lstStyle/>
        <a:p>
          <a:endParaRPr lang="en-US"/>
        </a:p>
      </dgm:t>
    </dgm:pt>
    <dgm:pt modelId="{09073525-5D24-449A-ACF9-E081F913911F}">
      <dgm:prSet phldrT="[Text]" custT="1"/>
      <dgm:spPr/>
      <dgm:t>
        <a:bodyPr/>
        <a:lstStyle/>
        <a:p>
          <a:r>
            <a:rPr lang="en-US" sz="1600" dirty="0" smtClean="0"/>
            <a:t>Lab operation &amp;  sample handling</a:t>
          </a:r>
          <a:endParaRPr lang="en-US" sz="1600" dirty="0"/>
        </a:p>
      </dgm:t>
    </dgm:pt>
    <dgm:pt modelId="{811AE267-DA27-4595-9140-C5147748D805}" type="parTrans" cxnId="{A2F6F860-FAEB-4912-9FBB-F415A195EEFE}">
      <dgm:prSet/>
      <dgm:spPr/>
      <dgm:t>
        <a:bodyPr/>
        <a:lstStyle/>
        <a:p>
          <a:endParaRPr lang="en-US"/>
        </a:p>
      </dgm:t>
    </dgm:pt>
    <dgm:pt modelId="{D0F58CE8-DF97-4535-8FA8-8A4DB84A9501}" type="sibTrans" cxnId="{A2F6F860-FAEB-4912-9FBB-F415A195EEFE}">
      <dgm:prSet/>
      <dgm:spPr/>
      <dgm:t>
        <a:bodyPr/>
        <a:lstStyle/>
        <a:p>
          <a:endParaRPr lang="en-US"/>
        </a:p>
      </dgm:t>
    </dgm:pt>
    <dgm:pt modelId="{8544E640-F259-4B49-87B0-4101F6C25B45}">
      <dgm:prSet phldrT="[Text]" custT="1"/>
      <dgm:spPr/>
      <dgm:t>
        <a:bodyPr/>
        <a:lstStyle/>
        <a:p>
          <a:r>
            <a:rPr lang="en-US" sz="1600" dirty="0" smtClean="0"/>
            <a:t>ESS project support &amp; science</a:t>
          </a:r>
          <a:endParaRPr lang="en-US" sz="1600" dirty="0"/>
        </a:p>
      </dgm:t>
    </dgm:pt>
    <dgm:pt modelId="{5ACC3E47-93EA-46B9-A411-404758C09D4B}" type="parTrans" cxnId="{79B0E6CB-7BB1-46FE-B381-934A3BDACF3A}">
      <dgm:prSet/>
      <dgm:spPr/>
      <dgm:t>
        <a:bodyPr/>
        <a:lstStyle/>
        <a:p>
          <a:endParaRPr lang="en-US"/>
        </a:p>
      </dgm:t>
    </dgm:pt>
    <dgm:pt modelId="{89C235A0-5593-4D9A-822D-B55B3A8F1AB3}" type="sibTrans" cxnId="{79B0E6CB-7BB1-46FE-B381-934A3BDACF3A}">
      <dgm:prSet/>
      <dgm:spPr/>
      <dgm:t>
        <a:bodyPr/>
        <a:lstStyle/>
        <a:p>
          <a:endParaRPr lang="en-US"/>
        </a:p>
      </dgm:t>
    </dgm:pt>
    <dgm:pt modelId="{3564014A-84CA-4BD8-93EE-FE70B9C1BE2D}">
      <dgm:prSet phldrT="[Text]" custT="1"/>
      <dgm:spPr/>
      <dgm:t>
        <a:bodyPr/>
        <a:lstStyle/>
        <a:p>
          <a:r>
            <a:rPr lang="en-US" sz="1600" dirty="0" smtClean="0"/>
            <a:t>Construction &amp; Facility Management</a:t>
          </a:r>
          <a:endParaRPr lang="en-US" sz="1600" dirty="0"/>
        </a:p>
      </dgm:t>
    </dgm:pt>
    <dgm:pt modelId="{D2096EB7-8B34-424C-A178-C7CD424019E3}" type="parTrans" cxnId="{B4AE4640-29D3-4875-9302-D239B9DAA8F0}">
      <dgm:prSet/>
      <dgm:spPr/>
      <dgm:t>
        <a:bodyPr/>
        <a:lstStyle/>
        <a:p>
          <a:endParaRPr lang="en-US"/>
        </a:p>
      </dgm:t>
    </dgm:pt>
    <dgm:pt modelId="{51BD2AAF-600F-41F4-BDD5-F25319BC1071}" type="sibTrans" cxnId="{B4AE4640-29D3-4875-9302-D239B9DAA8F0}">
      <dgm:prSet/>
      <dgm:spPr/>
      <dgm:t>
        <a:bodyPr/>
        <a:lstStyle/>
        <a:p>
          <a:endParaRPr lang="en-US"/>
        </a:p>
      </dgm:t>
    </dgm:pt>
    <dgm:pt modelId="{A1CAB91A-A245-444F-A1F3-ADC4DFC79770}" type="pres">
      <dgm:prSet presAssocID="{7AF56936-597D-448F-B698-E8C659C5ECBB}" presName="Name0" presStyleCnt="0">
        <dgm:presLayoutVars>
          <dgm:chMax/>
          <dgm:chPref val="1"/>
          <dgm:dir/>
          <dgm:animOne val="branch"/>
          <dgm:animLvl val="lvl"/>
          <dgm:resizeHandles/>
        </dgm:presLayoutVars>
      </dgm:prSet>
      <dgm:spPr/>
      <dgm:t>
        <a:bodyPr/>
        <a:lstStyle/>
        <a:p>
          <a:endParaRPr lang="en-US"/>
        </a:p>
      </dgm:t>
    </dgm:pt>
    <dgm:pt modelId="{77C37F15-A2DC-49B5-A10E-62CFEA80EB3A}" type="pres">
      <dgm:prSet presAssocID="{B9B0430A-15F9-4D1D-A94F-4D170D8DECAB}" presName="composite" presStyleCnt="0"/>
      <dgm:spPr/>
    </dgm:pt>
    <dgm:pt modelId="{AB510D2D-71C2-44B5-A9FF-B33269BFA3CE}" type="pres">
      <dgm:prSet presAssocID="{B9B0430A-15F9-4D1D-A94F-4D170D8DECAB}" presName="ParentAccent1" presStyleLbl="alignNode1" presStyleIdx="0" presStyleCnt="51"/>
      <dgm:spPr>
        <a:ln>
          <a:solidFill>
            <a:schemeClr val="accent6">
              <a:lumMod val="60000"/>
              <a:lumOff val="40000"/>
            </a:schemeClr>
          </a:solidFill>
        </a:ln>
      </dgm:spPr>
    </dgm:pt>
    <dgm:pt modelId="{C17D19AE-1525-4A56-9B92-06BEE9D66331}" type="pres">
      <dgm:prSet presAssocID="{B9B0430A-15F9-4D1D-A94F-4D170D8DECAB}" presName="ParentAccent2" presStyleLbl="alignNode1" presStyleIdx="1" presStyleCnt="51"/>
      <dgm:spPr>
        <a:ln>
          <a:solidFill>
            <a:schemeClr val="accent6">
              <a:lumMod val="60000"/>
              <a:lumOff val="40000"/>
            </a:schemeClr>
          </a:solidFill>
        </a:ln>
      </dgm:spPr>
    </dgm:pt>
    <dgm:pt modelId="{8916DDE6-ABE5-44FB-8F6A-D3DCD0946C63}" type="pres">
      <dgm:prSet presAssocID="{B9B0430A-15F9-4D1D-A94F-4D170D8DECAB}" presName="ParentAccent3" presStyleLbl="alignNode1" presStyleIdx="2" presStyleCnt="51"/>
      <dgm:spPr>
        <a:ln>
          <a:solidFill>
            <a:schemeClr val="accent6">
              <a:lumMod val="60000"/>
              <a:lumOff val="40000"/>
            </a:schemeClr>
          </a:solidFill>
        </a:ln>
      </dgm:spPr>
    </dgm:pt>
    <dgm:pt modelId="{D8C66E5E-D11C-4213-8E25-1B1E7D0AD128}" type="pres">
      <dgm:prSet presAssocID="{B9B0430A-15F9-4D1D-A94F-4D170D8DECAB}" presName="ParentAccent4" presStyleLbl="alignNode1" presStyleIdx="3" presStyleCnt="51"/>
      <dgm:spPr>
        <a:ln>
          <a:solidFill>
            <a:schemeClr val="accent6">
              <a:lumMod val="60000"/>
              <a:lumOff val="40000"/>
            </a:schemeClr>
          </a:solidFill>
        </a:ln>
      </dgm:spPr>
    </dgm:pt>
    <dgm:pt modelId="{CFEF6442-C5D6-466F-B28B-324E075E55FB}" type="pres">
      <dgm:prSet presAssocID="{B9B0430A-15F9-4D1D-A94F-4D170D8DECAB}" presName="ParentAccent5" presStyleLbl="alignNode1" presStyleIdx="4" presStyleCnt="51"/>
      <dgm:spPr>
        <a:ln>
          <a:solidFill>
            <a:schemeClr val="accent6">
              <a:lumMod val="60000"/>
              <a:lumOff val="40000"/>
            </a:schemeClr>
          </a:solidFill>
        </a:ln>
      </dgm:spPr>
    </dgm:pt>
    <dgm:pt modelId="{E68022E6-2C54-40EB-8074-547E22656CF2}" type="pres">
      <dgm:prSet presAssocID="{B9B0430A-15F9-4D1D-A94F-4D170D8DECAB}" presName="ParentAccent6" presStyleLbl="alignNode1" presStyleIdx="5" presStyleCnt="51"/>
      <dgm:spPr>
        <a:ln>
          <a:solidFill>
            <a:schemeClr val="accent6">
              <a:lumMod val="60000"/>
              <a:lumOff val="40000"/>
            </a:schemeClr>
          </a:solidFill>
        </a:ln>
      </dgm:spPr>
    </dgm:pt>
    <dgm:pt modelId="{AAB055DE-BA7C-4ED6-ABF8-36F47E98659D}" type="pres">
      <dgm:prSet presAssocID="{B9B0430A-15F9-4D1D-A94F-4D170D8DECAB}" presName="ParentAccent7" presStyleLbl="alignNode1" presStyleIdx="6" presStyleCnt="51"/>
      <dgm:spPr>
        <a:ln>
          <a:solidFill>
            <a:schemeClr val="accent6">
              <a:lumMod val="60000"/>
              <a:lumOff val="40000"/>
            </a:schemeClr>
          </a:solidFill>
        </a:ln>
      </dgm:spPr>
    </dgm:pt>
    <dgm:pt modelId="{D7EF704F-F864-493C-9842-E3F324408B64}" type="pres">
      <dgm:prSet presAssocID="{B9B0430A-15F9-4D1D-A94F-4D170D8DECAB}" presName="ParentAccent8" presStyleLbl="alignNode1" presStyleIdx="7" presStyleCnt="51"/>
      <dgm:spPr>
        <a:ln>
          <a:solidFill>
            <a:schemeClr val="accent6">
              <a:lumMod val="60000"/>
              <a:lumOff val="40000"/>
            </a:schemeClr>
          </a:solidFill>
        </a:ln>
      </dgm:spPr>
    </dgm:pt>
    <dgm:pt modelId="{6CE5E430-12F1-40F2-9F5C-904864467FC3}" type="pres">
      <dgm:prSet presAssocID="{B9B0430A-15F9-4D1D-A94F-4D170D8DECAB}" presName="ParentAccent9" presStyleLbl="alignNode1" presStyleIdx="8" presStyleCnt="51"/>
      <dgm:spPr>
        <a:ln>
          <a:solidFill>
            <a:schemeClr val="accent6">
              <a:lumMod val="60000"/>
              <a:lumOff val="40000"/>
            </a:schemeClr>
          </a:solidFill>
        </a:ln>
      </dgm:spPr>
    </dgm:pt>
    <dgm:pt modelId="{711DF1FA-2728-44A2-B843-00E39A1BA011}" type="pres">
      <dgm:prSet presAssocID="{B9B0430A-15F9-4D1D-A94F-4D170D8DECAB}" presName="ParentAccent10" presStyleLbl="alignNode1" presStyleIdx="9" presStyleCnt="51"/>
      <dgm:spPr>
        <a:ln>
          <a:solidFill>
            <a:schemeClr val="accent6">
              <a:lumMod val="60000"/>
              <a:lumOff val="40000"/>
            </a:schemeClr>
          </a:solidFill>
        </a:ln>
      </dgm:spPr>
    </dgm:pt>
    <dgm:pt modelId="{655E36AF-6730-4B3D-AF97-563083DDA92C}" type="pres">
      <dgm:prSet presAssocID="{B9B0430A-15F9-4D1D-A94F-4D170D8DECAB}" presName="Parent" presStyleLbl="alignNode1" presStyleIdx="10" presStyleCnt="51">
        <dgm:presLayoutVars>
          <dgm:chMax val="5"/>
          <dgm:chPref val="3"/>
          <dgm:bulletEnabled val="1"/>
        </dgm:presLayoutVars>
      </dgm:prSet>
      <dgm:spPr/>
      <dgm:t>
        <a:bodyPr/>
        <a:lstStyle/>
        <a:p>
          <a:endParaRPr lang="en-US"/>
        </a:p>
      </dgm:t>
    </dgm:pt>
    <dgm:pt modelId="{7CE9C4DB-4CFA-4419-807E-6B2EBEE021F3}" type="pres">
      <dgm:prSet presAssocID="{85970A42-B0F9-4F40-B896-FF35D56C26A2}" presName="Child1Accent1" presStyleLbl="alignNode1" presStyleIdx="11" presStyleCnt="51"/>
      <dgm:spPr>
        <a:solidFill>
          <a:schemeClr val="bg2">
            <a:lumMod val="85000"/>
          </a:schemeClr>
        </a:solidFill>
      </dgm:spPr>
    </dgm:pt>
    <dgm:pt modelId="{4D768697-BAA2-40F3-B4A3-6F5CE6F2585A}" type="pres">
      <dgm:prSet presAssocID="{85970A42-B0F9-4F40-B896-FF35D56C26A2}" presName="Child1Accent2" presStyleLbl="alignNode1" presStyleIdx="12" presStyleCnt="51"/>
      <dgm:spPr>
        <a:solidFill>
          <a:schemeClr val="bg2">
            <a:lumMod val="85000"/>
          </a:schemeClr>
        </a:solidFill>
      </dgm:spPr>
    </dgm:pt>
    <dgm:pt modelId="{E0431006-AFE7-4699-A573-765395C21DB5}" type="pres">
      <dgm:prSet presAssocID="{85970A42-B0F9-4F40-B896-FF35D56C26A2}" presName="Child1Accent3" presStyleLbl="alignNode1" presStyleIdx="13" presStyleCnt="51"/>
      <dgm:spPr>
        <a:solidFill>
          <a:schemeClr val="bg2">
            <a:lumMod val="85000"/>
          </a:schemeClr>
        </a:solidFill>
      </dgm:spPr>
    </dgm:pt>
    <dgm:pt modelId="{577CF0BB-07ED-49BC-8FB5-71F3C13BC5C4}" type="pres">
      <dgm:prSet presAssocID="{85970A42-B0F9-4F40-B896-FF35D56C26A2}" presName="Child1Accent4" presStyleLbl="alignNode1" presStyleIdx="14" presStyleCnt="51"/>
      <dgm:spPr>
        <a:solidFill>
          <a:schemeClr val="bg2">
            <a:lumMod val="85000"/>
          </a:schemeClr>
        </a:solidFill>
      </dgm:spPr>
    </dgm:pt>
    <dgm:pt modelId="{9DB1A61F-EB07-450A-BA5C-A7F15B397CE8}" type="pres">
      <dgm:prSet presAssocID="{85970A42-B0F9-4F40-B896-FF35D56C26A2}" presName="Child1Accent5" presStyleLbl="alignNode1" presStyleIdx="15" presStyleCnt="51"/>
      <dgm:spPr>
        <a:solidFill>
          <a:schemeClr val="bg2">
            <a:lumMod val="85000"/>
          </a:schemeClr>
        </a:solidFill>
      </dgm:spPr>
    </dgm:pt>
    <dgm:pt modelId="{07BB83AB-ECE9-4C45-83CF-2D4F6985DA35}" type="pres">
      <dgm:prSet presAssocID="{85970A42-B0F9-4F40-B896-FF35D56C26A2}" presName="Child1Accent6" presStyleLbl="alignNode1" presStyleIdx="16" presStyleCnt="51"/>
      <dgm:spPr>
        <a:solidFill>
          <a:schemeClr val="bg2">
            <a:lumMod val="85000"/>
          </a:schemeClr>
        </a:solidFill>
      </dgm:spPr>
    </dgm:pt>
    <dgm:pt modelId="{E5E19439-90A1-4A20-BB54-9095A4B00C0D}" type="pres">
      <dgm:prSet presAssocID="{85970A42-B0F9-4F40-B896-FF35D56C26A2}" presName="Child1Accent7" presStyleLbl="alignNode1" presStyleIdx="17" presStyleCnt="51"/>
      <dgm:spPr>
        <a:solidFill>
          <a:schemeClr val="bg2">
            <a:lumMod val="85000"/>
          </a:schemeClr>
        </a:solidFill>
      </dgm:spPr>
    </dgm:pt>
    <dgm:pt modelId="{23EC0DF9-0D4D-4830-98CC-096D8157AB64}" type="pres">
      <dgm:prSet presAssocID="{85970A42-B0F9-4F40-B896-FF35D56C26A2}" presName="Child1Accent8" presStyleLbl="alignNode1" presStyleIdx="18" presStyleCnt="51"/>
      <dgm:spPr>
        <a:solidFill>
          <a:schemeClr val="bg2">
            <a:lumMod val="85000"/>
          </a:schemeClr>
        </a:solidFill>
      </dgm:spPr>
    </dgm:pt>
    <dgm:pt modelId="{80601D2B-AC32-4576-90FB-9B09AD65EE8D}" type="pres">
      <dgm:prSet presAssocID="{85970A42-B0F9-4F40-B896-FF35D56C26A2}" presName="Child1Accent9" presStyleLbl="alignNode1" presStyleIdx="19" presStyleCnt="51"/>
      <dgm:spPr>
        <a:solidFill>
          <a:schemeClr val="bg2">
            <a:lumMod val="85000"/>
          </a:schemeClr>
        </a:solidFill>
      </dgm:spPr>
    </dgm:pt>
    <dgm:pt modelId="{B3B589E9-8440-4777-B0BB-1271F1FA9446}" type="pres">
      <dgm:prSet presAssocID="{85970A42-B0F9-4F40-B896-FF35D56C26A2}" presName="Child1" presStyleLbl="revTx" presStyleIdx="0" presStyleCnt="5">
        <dgm:presLayoutVars>
          <dgm:chMax/>
          <dgm:chPref val="0"/>
          <dgm:bulletEnabled val="1"/>
        </dgm:presLayoutVars>
      </dgm:prSet>
      <dgm:spPr/>
      <dgm:t>
        <a:bodyPr/>
        <a:lstStyle/>
        <a:p>
          <a:endParaRPr lang="en-US"/>
        </a:p>
      </dgm:t>
    </dgm:pt>
    <dgm:pt modelId="{AC10C4D7-F6B6-4F8C-AFC0-9F08696303AB}" type="pres">
      <dgm:prSet presAssocID="{808E57F0-D99B-4240-840A-2C89046DF9C1}" presName="Child2Accent1" presStyleLbl="alignNode1" presStyleIdx="20" presStyleCnt="51"/>
      <dgm:spPr>
        <a:solidFill>
          <a:schemeClr val="bg2">
            <a:lumMod val="85000"/>
          </a:schemeClr>
        </a:solidFill>
      </dgm:spPr>
    </dgm:pt>
    <dgm:pt modelId="{10528157-5276-4F9D-B5F3-CE01ECC53ECB}" type="pres">
      <dgm:prSet presAssocID="{808E57F0-D99B-4240-840A-2C89046DF9C1}" presName="Child2Accent2" presStyleLbl="alignNode1" presStyleIdx="21" presStyleCnt="51"/>
      <dgm:spPr>
        <a:solidFill>
          <a:schemeClr val="bg2">
            <a:lumMod val="85000"/>
          </a:schemeClr>
        </a:solidFill>
      </dgm:spPr>
    </dgm:pt>
    <dgm:pt modelId="{D82D5127-4D04-4CEE-8864-E8AC7427DE52}" type="pres">
      <dgm:prSet presAssocID="{808E57F0-D99B-4240-840A-2C89046DF9C1}" presName="Child2Accent3" presStyleLbl="alignNode1" presStyleIdx="22" presStyleCnt="51"/>
      <dgm:spPr>
        <a:solidFill>
          <a:schemeClr val="bg2">
            <a:lumMod val="85000"/>
          </a:schemeClr>
        </a:solidFill>
      </dgm:spPr>
    </dgm:pt>
    <dgm:pt modelId="{11F8BA77-E65F-4189-A932-EDBF602375D5}" type="pres">
      <dgm:prSet presAssocID="{808E57F0-D99B-4240-840A-2C89046DF9C1}" presName="Child2Accent4" presStyleLbl="alignNode1" presStyleIdx="23" presStyleCnt="51"/>
      <dgm:spPr>
        <a:solidFill>
          <a:schemeClr val="bg2">
            <a:lumMod val="85000"/>
          </a:schemeClr>
        </a:solidFill>
      </dgm:spPr>
    </dgm:pt>
    <dgm:pt modelId="{3BFB3551-9E0A-437E-9F35-BAA7C7DCB1CD}" type="pres">
      <dgm:prSet presAssocID="{808E57F0-D99B-4240-840A-2C89046DF9C1}" presName="Child2Accent5" presStyleLbl="alignNode1" presStyleIdx="24" presStyleCnt="51"/>
      <dgm:spPr>
        <a:solidFill>
          <a:schemeClr val="bg2">
            <a:lumMod val="85000"/>
          </a:schemeClr>
        </a:solidFill>
      </dgm:spPr>
    </dgm:pt>
    <dgm:pt modelId="{AC2BBF1C-41CF-468E-B22D-44762F29C664}" type="pres">
      <dgm:prSet presAssocID="{808E57F0-D99B-4240-840A-2C89046DF9C1}" presName="Child2Accent6" presStyleLbl="alignNode1" presStyleIdx="25" presStyleCnt="51"/>
      <dgm:spPr>
        <a:solidFill>
          <a:schemeClr val="bg2">
            <a:lumMod val="85000"/>
          </a:schemeClr>
        </a:solidFill>
      </dgm:spPr>
    </dgm:pt>
    <dgm:pt modelId="{D9EAAC9E-2F9D-4FB0-8214-BF7390FB2EA8}" type="pres">
      <dgm:prSet presAssocID="{808E57F0-D99B-4240-840A-2C89046DF9C1}" presName="Child2Accent7" presStyleLbl="alignNode1" presStyleIdx="26" presStyleCnt="51"/>
      <dgm:spPr>
        <a:solidFill>
          <a:schemeClr val="bg2">
            <a:lumMod val="85000"/>
          </a:schemeClr>
        </a:solidFill>
      </dgm:spPr>
    </dgm:pt>
    <dgm:pt modelId="{D2C32350-5B0D-4060-9F37-86F106461AC7}" type="pres">
      <dgm:prSet presAssocID="{808E57F0-D99B-4240-840A-2C89046DF9C1}" presName="Child2" presStyleLbl="revTx" presStyleIdx="1" presStyleCnt="5">
        <dgm:presLayoutVars>
          <dgm:chMax/>
          <dgm:chPref val="0"/>
          <dgm:bulletEnabled val="1"/>
        </dgm:presLayoutVars>
      </dgm:prSet>
      <dgm:spPr/>
      <dgm:t>
        <a:bodyPr/>
        <a:lstStyle/>
        <a:p>
          <a:endParaRPr lang="en-US"/>
        </a:p>
      </dgm:t>
    </dgm:pt>
    <dgm:pt modelId="{9201571B-459D-46EE-8C23-3F58092863BC}" type="pres">
      <dgm:prSet presAssocID="{3564014A-84CA-4BD8-93EE-FE70B9C1BE2D}" presName="Child3Accent1" presStyleLbl="alignNode1" presStyleIdx="27" presStyleCnt="51"/>
      <dgm:spPr>
        <a:solidFill>
          <a:schemeClr val="accent1">
            <a:lumMod val="75000"/>
          </a:schemeClr>
        </a:solidFill>
      </dgm:spPr>
    </dgm:pt>
    <dgm:pt modelId="{99B4DD8E-5002-4BDC-9392-459EE94AE299}" type="pres">
      <dgm:prSet presAssocID="{3564014A-84CA-4BD8-93EE-FE70B9C1BE2D}" presName="Child3Accent2" presStyleLbl="alignNode1" presStyleIdx="28" presStyleCnt="51"/>
      <dgm:spPr>
        <a:solidFill>
          <a:schemeClr val="accent1">
            <a:lumMod val="75000"/>
          </a:schemeClr>
        </a:solidFill>
      </dgm:spPr>
    </dgm:pt>
    <dgm:pt modelId="{EF9DB88E-0262-4459-926B-BED9BF72E127}" type="pres">
      <dgm:prSet presAssocID="{3564014A-84CA-4BD8-93EE-FE70B9C1BE2D}" presName="Child3Accent3" presStyleLbl="alignNode1" presStyleIdx="29" presStyleCnt="51"/>
      <dgm:spPr>
        <a:solidFill>
          <a:schemeClr val="accent1">
            <a:lumMod val="75000"/>
          </a:schemeClr>
        </a:solidFill>
      </dgm:spPr>
    </dgm:pt>
    <dgm:pt modelId="{0BC8FF85-54B3-472C-9ED3-3D1389744EF8}" type="pres">
      <dgm:prSet presAssocID="{3564014A-84CA-4BD8-93EE-FE70B9C1BE2D}" presName="Child3Accent4" presStyleLbl="alignNode1" presStyleIdx="30" presStyleCnt="51"/>
      <dgm:spPr>
        <a:solidFill>
          <a:schemeClr val="accent1">
            <a:lumMod val="75000"/>
          </a:schemeClr>
        </a:solidFill>
      </dgm:spPr>
    </dgm:pt>
    <dgm:pt modelId="{B0ADA22F-FD38-4607-8EF7-F1F2D810E652}" type="pres">
      <dgm:prSet presAssocID="{3564014A-84CA-4BD8-93EE-FE70B9C1BE2D}" presName="Child3Accent5" presStyleLbl="alignNode1" presStyleIdx="31" presStyleCnt="51"/>
      <dgm:spPr>
        <a:solidFill>
          <a:schemeClr val="accent1">
            <a:lumMod val="75000"/>
          </a:schemeClr>
        </a:solidFill>
      </dgm:spPr>
    </dgm:pt>
    <dgm:pt modelId="{DE6463A9-BAF2-4567-AE24-8B4C8645ECD0}" type="pres">
      <dgm:prSet presAssocID="{3564014A-84CA-4BD8-93EE-FE70B9C1BE2D}" presName="Child3Accent6" presStyleLbl="alignNode1" presStyleIdx="32" presStyleCnt="51"/>
      <dgm:spPr>
        <a:solidFill>
          <a:schemeClr val="accent1">
            <a:lumMod val="75000"/>
          </a:schemeClr>
        </a:solidFill>
      </dgm:spPr>
    </dgm:pt>
    <dgm:pt modelId="{93379BDE-7891-4837-B47B-CAC108DA9398}" type="pres">
      <dgm:prSet presAssocID="{3564014A-84CA-4BD8-93EE-FE70B9C1BE2D}" presName="Child3Accent7" presStyleLbl="alignNode1" presStyleIdx="33" presStyleCnt="51"/>
      <dgm:spPr/>
    </dgm:pt>
    <dgm:pt modelId="{C44686A6-467C-415F-8A0E-4E3603F4AD47}" type="pres">
      <dgm:prSet presAssocID="{3564014A-84CA-4BD8-93EE-FE70B9C1BE2D}" presName="Child3" presStyleLbl="revTx" presStyleIdx="2" presStyleCnt="5" custScaleX="133723" custLinFactNeighborX="18794" custLinFactNeighborY="-1282">
        <dgm:presLayoutVars>
          <dgm:chMax/>
          <dgm:chPref val="0"/>
          <dgm:bulletEnabled val="1"/>
        </dgm:presLayoutVars>
      </dgm:prSet>
      <dgm:spPr/>
      <dgm:t>
        <a:bodyPr/>
        <a:lstStyle/>
        <a:p>
          <a:endParaRPr lang="en-US"/>
        </a:p>
      </dgm:t>
    </dgm:pt>
    <dgm:pt modelId="{C605DEB9-8547-470F-8F52-B3D480B926A4}" type="pres">
      <dgm:prSet presAssocID="{09073525-5D24-449A-ACF9-E081F913911F}" presName="Child4Accent1" presStyleLbl="alignNode1" presStyleIdx="34" presStyleCnt="51"/>
      <dgm:spPr>
        <a:solidFill>
          <a:schemeClr val="accent3">
            <a:lumMod val="60000"/>
            <a:lumOff val="40000"/>
          </a:schemeClr>
        </a:solidFill>
      </dgm:spPr>
    </dgm:pt>
    <dgm:pt modelId="{DD53E1DB-3AF2-4AE0-9365-FC9DACDA7AB2}" type="pres">
      <dgm:prSet presAssocID="{09073525-5D24-449A-ACF9-E081F913911F}" presName="Child4Accent2" presStyleLbl="alignNode1" presStyleIdx="35" presStyleCnt="51"/>
      <dgm:spPr>
        <a:solidFill>
          <a:schemeClr val="accent3">
            <a:lumMod val="60000"/>
            <a:lumOff val="40000"/>
          </a:schemeClr>
        </a:solidFill>
      </dgm:spPr>
    </dgm:pt>
    <dgm:pt modelId="{490F32D5-B00B-440D-98A4-81957555DCA6}" type="pres">
      <dgm:prSet presAssocID="{09073525-5D24-449A-ACF9-E081F913911F}" presName="Child4Accent3" presStyleLbl="alignNode1" presStyleIdx="36" presStyleCnt="51"/>
      <dgm:spPr>
        <a:solidFill>
          <a:schemeClr val="accent3">
            <a:lumMod val="60000"/>
            <a:lumOff val="40000"/>
          </a:schemeClr>
        </a:solidFill>
      </dgm:spPr>
    </dgm:pt>
    <dgm:pt modelId="{0A7ECC32-28F3-4CE3-A3D7-BC0A352A2A1F}" type="pres">
      <dgm:prSet presAssocID="{09073525-5D24-449A-ACF9-E081F913911F}" presName="Child4Accent4" presStyleLbl="alignNode1" presStyleIdx="37" presStyleCnt="51"/>
      <dgm:spPr>
        <a:solidFill>
          <a:schemeClr val="accent3">
            <a:lumMod val="60000"/>
            <a:lumOff val="40000"/>
          </a:schemeClr>
        </a:solidFill>
      </dgm:spPr>
    </dgm:pt>
    <dgm:pt modelId="{67BCAC13-1684-4340-97DE-A323A2046220}" type="pres">
      <dgm:prSet presAssocID="{09073525-5D24-449A-ACF9-E081F913911F}" presName="Child4Accent5" presStyleLbl="alignNode1" presStyleIdx="38" presStyleCnt="51"/>
      <dgm:spPr>
        <a:solidFill>
          <a:schemeClr val="accent3">
            <a:lumMod val="60000"/>
            <a:lumOff val="40000"/>
          </a:schemeClr>
        </a:solidFill>
      </dgm:spPr>
    </dgm:pt>
    <dgm:pt modelId="{E0F52002-8BDC-427E-9C73-ACC034A93DF5}" type="pres">
      <dgm:prSet presAssocID="{09073525-5D24-449A-ACF9-E081F913911F}" presName="Child4Accent6" presStyleLbl="alignNode1" presStyleIdx="39" presStyleCnt="51"/>
      <dgm:spPr>
        <a:solidFill>
          <a:schemeClr val="accent3">
            <a:lumMod val="60000"/>
            <a:lumOff val="40000"/>
          </a:schemeClr>
        </a:solidFill>
      </dgm:spPr>
    </dgm:pt>
    <dgm:pt modelId="{9C13B93F-7485-4DBA-895B-B2A66E28BF93}" type="pres">
      <dgm:prSet presAssocID="{09073525-5D24-449A-ACF9-E081F913911F}" presName="Child4Accent7" presStyleLbl="alignNode1" presStyleIdx="40" presStyleCnt="51"/>
      <dgm:spPr>
        <a:solidFill>
          <a:schemeClr val="accent3">
            <a:lumMod val="60000"/>
            <a:lumOff val="40000"/>
          </a:schemeClr>
        </a:solidFill>
      </dgm:spPr>
    </dgm:pt>
    <dgm:pt modelId="{C734449D-8839-470F-A994-E2BD1B63293E}" type="pres">
      <dgm:prSet presAssocID="{09073525-5D24-449A-ACF9-E081F913911F}" presName="Child4Accent8" presStyleLbl="alignNode1" presStyleIdx="41" presStyleCnt="51"/>
      <dgm:spPr/>
    </dgm:pt>
    <dgm:pt modelId="{03188289-F01E-4D1C-91FA-509538ACC122}" type="pres">
      <dgm:prSet presAssocID="{09073525-5D24-449A-ACF9-E081F913911F}" presName="Child4" presStyleLbl="revTx" presStyleIdx="3" presStyleCnt="5" custLinFactNeighborY="-14177">
        <dgm:presLayoutVars>
          <dgm:chMax/>
          <dgm:chPref val="0"/>
          <dgm:bulletEnabled val="1"/>
        </dgm:presLayoutVars>
      </dgm:prSet>
      <dgm:spPr/>
      <dgm:t>
        <a:bodyPr/>
        <a:lstStyle/>
        <a:p>
          <a:endParaRPr lang="en-US"/>
        </a:p>
      </dgm:t>
    </dgm:pt>
    <dgm:pt modelId="{8EA50D51-FF6F-45AB-9504-39CDF1E3DC37}" type="pres">
      <dgm:prSet presAssocID="{8544E640-F259-4B49-87B0-4101F6C25B45}" presName="Child5Accent1" presStyleLbl="alignNode1" presStyleIdx="42" presStyleCnt="51"/>
      <dgm:spPr>
        <a:solidFill>
          <a:schemeClr val="accent1">
            <a:lumMod val="60000"/>
            <a:lumOff val="40000"/>
          </a:schemeClr>
        </a:solidFill>
      </dgm:spPr>
    </dgm:pt>
    <dgm:pt modelId="{1A58E340-7653-493D-8216-F924A230B7CA}" type="pres">
      <dgm:prSet presAssocID="{8544E640-F259-4B49-87B0-4101F6C25B45}" presName="Child5Accent2" presStyleLbl="alignNode1" presStyleIdx="43" presStyleCnt="51"/>
      <dgm:spPr>
        <a:solidFill>
          <a:schemeClr val="accent1">
            <a:lumMod val="60000"/>
            <a:lumOff val="40000"/>
          </a:schemeClr>
        </a:solidFill>
      </dgm:spPr>
    </dgm:pt>
    <dgm:pt modelId="{7EE2BFF3-E70C-4CCA-98AB-942D4883B5FA}" type="pres">
      <dgm:prSet presAssocID="{8544E640-F259-4B49-87B0-4101F6C25B45}" presName="Child5Accent3" presStyleLbl="alignNode1" presStyleIdx="44" presStyleCnt="51"/>
      <dgm:spPr>
        <a:solidFill>
          <a:schemeClr val="accent1">
            <a:lumMod val="60000"/>
            <a:lumOff val="40000"/>
          </a:schemeClr>
        </a:solidFill>
      </dgm:spPr>
    </dgm:pt>
    <dgm:pt modelId="{94981566-8230-405C-B512-F693D1AB8EF7}" type="pres">
      <dgm:prSet presAssocID="{8544E640-F259-4B49-87B0-4101F6C25B45}" presName="Child5Accent4" presStyleLbl="alignNode1" presStyleIdx="45" presStyleCnt="51"/>
      <dgm:spPr>
        <a:solidFill>
          <a:schemeClr val="accent1">
            <a:lumMod val="60000"/>
            <a:lumOff val="40000"/>
          </a:schemeClr>
        </a:solidFill>
      </dgm:spPr>
    </dgm:pt>
    <dgm:pt modelId="{DEFBBCF6-6E40-49E3-BBB9-151A64F033A7}" type="pres">
      <dgm:prSet presAssocID="{8544E640-F259-4B49-87B0-4101F6C25B45}" presName="Child5Accent5" presStyleLbl="alignNode1" presStyleIdx="46" presStyleCnt="51"/>
      <dgm:spPr>
        <a:solidFill>
          <a:schemeClr val="accent1">
            <a:lumMod val="60000"/>
            <a:lumOff val="40000"/>
          </a:schemeClr>
        </a:solidFill>
      </dgm:spPr>
    </dgm:pt>
    <dgm:pt modelId="{7272E02B-A734-4275-B052-E1CCA3A8D30C}" type="pres">
      <dgm:prSet presAssocID="{8544E640-F259-4B49-87B0-4101F6C25B45}" presName="Child5Accent6" presStyleLbl="alignNode1" presStyleIdx="47" presStyleCnt="51"/>
      <dgm:spPr>
        <a:solidFill>
          <a:schemeClr val="accent1">
            <a:lumMod val="60000"/>
            <a:lumOff val="40000"/>
          </a:schemeClr>
        </a:solidFill>
      </dgm:spPr>
    </dgm:pt>
    <dgm:pt modelId="{757F1533-A842-4684-A0B3-82A6F3105125}" type="pres">
      <dgm:prSet presAssocID="{8544E640-F259-4B49-87B0-4101F6C25B45}" presName="Child5Accent7" presStyleLbl="alignNode1" presStyleIdx="48" presStyleCnt="51"/>
      <dgm:spPr>
        <a:solidFill>
          <a:schemeClr val="accent1">
            <a:lumMod val="60000"/>
            <a:lumOff val="40000"/>
          </a:schemeClr>
        </a:solidFill>
      </dgm:spPr>
    </dgm:pt>
    <dgm:pt modelId="{5A6FD957-82C5-4408-9D6F-72AC773CF90B}" type="pres">
      <dgm:prSet presAssocID="{8544E640-F259-4B49-87B0-4101F6C25B45}" presName="Child5Accent8" presStyleLbl="alignNode1" presStyleIdx="49" presStyleCnt="51"/>
      <dgm:spPr>
        <a:solidFill>
          <a:schemeClr val="accent1">
            <a:lumMod val="60000"/>
            <a:lumOff val="40000"/>
          </a:schemeClr>
        </a:solidFill>
      </dgm:spPr>
    </dgm:pt>
    <dgm:pt modelId="{D607A44D-45EC-47A5-BFC4-D2AE2A0282CF}" type="pres">
      <dgm:prSet presAssocID="{8544E640-F259-4B49-87B0-4101F6C25B45}" presName="Child5Accent9" presStyleLbl="alignNode1" presStyleIdx="50" presStyleCnt="51"/>
      <dgm:spPr>
        <a:solidFill>
          <a:schemeClr val="accent1">
            <a:lumMod val="60000"/>
            <a:lumOff val="40000"/>
          </a:schemeClr>
        </a:solidFill>
      </dgm:spPr>
    </dgm:pt>
    <dgm:pt modelId="{10E3DD80-183A-40C0-AA18-7AEAC808F2DB}" type="pres">
      <dgm:prSet presAssocID="{8544E640-F259-4B49-87B0-4101F6C25B45}" presName="Child5" presStyleLbl="revTx" presStyleIdx="4" presStyleCnt="5">
        <dgm:presLayoutVars>
          <dgm:chMax/>
          <dgm:chPref val="0"/>
          <dgm:bulletEnabled val="1"/>
        </dgm:presLayoutVars>
      </dgm:prSet>
      <dgm:spPr/>
      <dgm:t>
        <a:bodyPr/>
        <a:lstStyle/>
        <a:p>
          <a:endParaRPr lang="en-US"/>
        </a:p>
      </dgm:t>
    </dgm:pt>
  </dgm:ptLst>
  <dgm:cxnLst>
    <dgm:cxn modelId="{2D174C3C-CA7A-41B2-AFAA-11A33C667A52}" type="presOf" srcId="{808E57F0-D99B-4240-840A-2C89046DF9C1}" destId="{D2C32350-5B0D-4060-9F37-86F106461AC7}" srcOrd="0" destOrd="0" presId="urn:microsoft.com/office/officeart/2011/layout/ConvergingText"/>
    <dgm:cxn modelId="{305625DF-B167-477B-9D33-BF332006E6E8}" type="presOf" srcId="{8544E640-F259-4B49-87B0-4101F6C25B45}" destId="{10E3DD80-183A-40C0-AA18-7AEAC808F2DB}" srcOrd="0" destOrd="0" presId="urn:microsoft.com/office/officeart/2011/layout/ConvergingText"/>
    <dgm:cxn modelId="{81ECD5CA-4DCB-48A9-99B5-6FACDD14C4AE}" type="presOf" srcId="{7AF56936-597D-448F-B698-E8C659C5ECBB}" destId="{A1CAB91A-A245-444F-A1F3-ADC4DFC79770}" srcOrd="0" destOrd="0" presId="urn:microsoft.com/office/officeart/2011/layout/ConvergingText"/>
    <dgm:cxn modelId="{6CDF0E0A-1EE4-4268-893D-2CBCCF778F02}" srcId="{B9B0430A-15F9-4D1D-A94F-4D170D8DECAB}" destId="{808E57F0-D99B-4240-840A-2C89046DF9C1}" srcOrd="1" destOrd="0" parTransId="{FCD1C221-69AE-47E5-BCCD-5C06B72C1926}" sibTransId="{72965559-41AB-40C2-9952-395DAF183FC2}"/>
    <dgm:cxn modelId="{8FC8DFC9-37A7-44D1-BF53-05494A1E7A71}" type="presOf" srcId="{3564014A-84CA-4BD8-93EE-FE70B9C1BE2D}" destId="{C44686A6-467C-415F-8A0E-4E3603F4AD47}" srcOrd="0" destOrd="0" presId="urn:microsoft.com/office/officeart/2011/layout/ConvergingText"/>
    <dgm:cxn modelId="{A2F6F860-FAEB-4912-9FBB-F415A195EEFE}" srcId="{B9B0430A-15F9-4D1D-A94F-4D170D8DECAB}" destId="{09073525-5D24-449A-ACF9-E081F913911F}" srcOrd="3" destOrd="0" parTransId="{811AE267-DA27-4595-9140-C5147748D805}" sibTransId="{D0F58CE8-DF97-4535-8FA8-8A4DB84A9501}"/>
    <dgm:cxn modelId="{17A16C92-61AD-4F5B-B961-8AD979CA45F8}" type="presOf" srcId="{B9B0430A-15F9-4D1D-A94F-4D170D8DECAB}" destId="{655E36AF-6730-4B3D-AF97-563083DDA92C}" srcOrd="0" destOrd="0" presId="urn:microsoft.com/office/officeart/2011/layout/ConvergingText"/>
    <dgm:cxn modelId="{79B0E6CB-7BB1-46FE-B381-934A3BDACF3A}" srcId="{B9B0430A-15F9-4D1D-A94F-4D170D8DECAB}" destId="{8544E640-F259-4B49-87B0-4101F6C25B45}" srcOrd="4" destOrd="0" parTransId="{5ACC3E47-93EA-46B9-A411-404758C09D4B}" sibTransId="{89C235A0-5593-4D9A-822D-B55B3A8F1AB3}"/>
    <dgm:cxn modelId="{58DADF56-4D2F-48C3-95F2-146FD27A5D33}" srcId="{7AF56936-597D-448F-B698-E8C659C5ECBB}" destId="{B9B0430A-15F9-4D1D-A94F-4D170D8DECAB}" srcOrd="0" destOrd="0" parTransId="{782F467A-EAED-45DD-9553-88B4480B486D}" sibTransId="{F48D784D-4E05-478E-BE0B-856693278CDC}"/>
    <dgm:cxn modelId="{A5E2BCDE-7BE9-491E-A4C2-A5BDA3E8F19F}" srcId="{B9B0430A-15F9-4D1D-A94F-4D170D8DECAB}" destId="{85970A42-B0F9-4F40-B896-FF35D56C26A2}" srcOrd="0" destOrd="0" parTransId="{D302F058-3356-40D9-86C2-DAE8360F72B3}" sibTransId="{1AA7C2F6-8613-49BA-ADB1-601475D0D32C}"/>
    <dgm:cxn modelId="{B4AE4640-29D3-4875-9302-D239B9DAA8F0}" srcId="{B9B0430A-15F9-4D1D-A94F-4D170D8DECAB}" destId="{3564014A-84CA-4BD8-93EE-FE70B9C1BE2D}" srcOrd="2" destOrd="0" parTransId="{D2096EB7-8B34-424C-A178-C7CD424019E3}" sibTransId="{51BD2AAF-600F-41F4-BDD5-F25319BC1071}"/>
    <dgm:cxn modelId="{54D70766-7DB8-4F1C-964B-E78CFA0A30FE}" type="presOf" srcId="{09073525-5D24-449A-ACF9-E081F913911F}" destId="{03188289-F01E-4D1C-91FA-509538ACC122}" srcOrd="0" destOrd="0" presId="urn:microsoft.com/office/officeart/2011/layout/ConvergingText"/>
    <dgm:cxn modelId="{B15406BE-0963-4436-B16B-20CF13FE4BAD}" type="presOf" srcId="{85970A42-B0F9-4F40-B896-FF35D56C26A2}" destId="{B3B589E9-8440-4777-B0BB-1271F1FA9446}" srcOrd="0" destOrd="0" presId="urn:microsoft.com/office/officeart/2011/layout/ConvergingText"/>
    <dgm:cxn modelId="{397BDAA9-D8D1-4E71-AF46-1EE1B7F97FBC}" type="presParOf" srcId="{A1CAB91A-A245-444F-A1F3-ADC4DFC79770}" destId="{77C37F15-A2DC-49B5-A10E-62CFEA80EB3A}" srcOrd="0" destOrd="0" presId="urn:microsoft.com/office/officeart/2011/layout/ConvergingText"/>
    <dgm:cxn modelId="{2FFA4447-25DA-4CF2-AC04-D0C868B2CBE0}" type="presParOf" srcId="{77C37F15-A2DC-49B5-A10E-62CFEA80EB3A}" destId="{AB510D2D-71C2-44B5-A9FF-B33269BFA3CE}" srcOrd="0" destOrd="0" presId="urn:microsoft.com/office/officeart/2011/layout/ConvergingText"/>
    <dgm:cxn modelId="{7BD7335F-AB77-4F58-ADA7-88C09F2A98F6}" type="presParOf" srcId="{77C37F15-A2DC-49B5-A10E-62CFEA80EB3A}" destId="{C17D19AE-1525-4A56-9B92-06BEE9D66331}" srcOrd="1" destOrd="0" presId="urn:microsoft.com/office/officeart/2011/layout/ConvergingText"/>
    <dgm:cxn modelId="{499C8EFF-7B77-406A-8BA3-43E46BF6F1D5}" type="presParOf" srcId="{77C37F15-A2DC-49B5-A10E-62CFEA80EB3A}" destId="{8916DDE6-ABE5-44FB-8F6A-D3DCD0946C63}" srcOrd="2" destOrd="0" presId="urn:microsoft.com/office/officeart/2011/layout/ConvergingText"/>
    <dgm:cxn modelId="{C5CA6BC3-F0C6-4386-AA6E-C522650C9BD2}" type="presParOf" srcId="{77C37F15-A2DC-49B5-A10E-62CFEA80EB3A}" destId="{D8C66E5E-D11C-4213-8E25-1B1E7D0AD128}" srcOrd="3" destOrd="0" presId="urn:microsoft.com/office/officeart/2011/layout/ConvergingText"/>
    <dgm:cxn modelId="{94E56D55-D2DE-4EBD-A335-6E90F74AAE9D}" type="presParOf" srcId="{77C37F15-A2DC-49B5-A10E-62CFEA80EB3A}" destId="{CFEF6442-C5D6-466F-B28B-324E075E55FB}" srcOrd="4" destOrd="0" presId="urn:microsoft.com/office/officeart/2011/layout/ConvergingText"/>
    <dgm:cxn modelId="{663A8740-88A3-4A74-98CD-A88E95F5167E}" type="presParOf" srcId="{77C37F15-A2DC-49B5-A10E-62CFEA80EB3A}" destId="{E68022E6-2C54-40EB-8074-547E22656CF2}" srcOrd="5" destOrd="0" presId="urn:microsoft.com/office/officeart/2011/layout/ConvergingText"/>
    <dgm:cxn modelId="{B63CCE94-890D-462D-9782-4DDD8FD73255}" type="presParOf" srcId="{77C37F15-A2DC-49B5-A10E-62CFEA80EB3A}" destId="{AAB055DE-BA7C-4ED6-ABF8-36F47E98659D}" srcOrd="6" destOrd="0" presId="urn:microsoft.com/office/officeart/2011/layout/ConvergingText"/>
    <dgm:cxn modelId="{C3E57D63-E716-4855-A4F5-E85686C6628E}" type="presParOf" srcId="{77C37F15-A2DC-49B5-A10E-62CFEA80EB3A}" destId="{D7EF704F-F864-493C-9842-E3F324408B64}" srcOrd="7" destOrd="0" presId="urn:microsoft.com/office/officeart/2011/layout/ConvergingText"/>
    <dgm:cxn modelId="{FEAEAA43-AD56-4FD0-90F6-32A35D71777C}" type="presParOf" srcId="{77C37F15-A2DC-49B5-A10E-62CFEA80EB3A}" destId="{6CE5E430-12F1-40F2-9F5C-904864467FC3}" srcOrd="8" destOrd="0" presId="urn:microsoft.com/office/officeart/2011/layout/ConvergingText"/>
    <dgm:cxn modelId="{D3FCD0AE-A573-4BD5-A40F-ABF429C5F4D1}" type="presParOf" srcId="{77C37F15-A2DC-49B5-A10E-62CFEA80EB3A}" destId="{711DF1FA-2728-44A2-B843-00E39A1BA011}" srcOrd="9" destOrd="0" presId="urn:microsoft.com/office/officeart/2011/layout/ConvergingText"/>
    <dgm:cxn modelId="{230B4319-45AE-4E4F-9D07-DC529A463F2F}" type="presParOf" srcId="{77C37F15-A2DC-49B5-A10E-62CFEA80EB3A}" destId="{655E36AF-6730-4B3D-AF97-563083DDA92C}" srcOrd="10" destOrd="0" presId="urn:microsoft.com/office/officeart/2011/layout/ConvergingText"/>
    <dgm:cxn modelId="{536E5796-49D4-4EBA-9989-EC4D743DAA5C}" type="presParOf" srcId="{77C37F15-A2DC-49B5-A10E-62CFEA80EB3A}" destId="{7CE9C4DB-4CFA-4419-807E-6B2EBEE021F3}" srcOrd="11" destOrd="0" presId="urn:microsoft.com/office/officeart/2011/layout/ConvergingText"/>
    <dgm:cxn modelId="{5446A762-41C0-41B9-BB88-65E3D1FAE96E}" type="presParOf" srcId="{77C37F15-A2DC-49B5-A10E-62CFEA80EB3A}" destId="{4D768697-BAA2-40F3-B4A3-6F5CE6F2585A}" srcOrd="12" destOrd="0" presId="urn:microsoft.com/office/officeart/2011/layout/ConvergingText"/>
    <dgm:cxn modelId="{1ECC9C91-8742-4C5E-9B75-0A36FE2C4B65}" type="presParOf" srcId="{77C37F15-A2DC-49B5-A10E-62CFEA80EB3A}" destId="{E0431006-AFE7-4699-A573-765395C21DB5}" srcOrd="13" destOrd="0" presId="urn:microsoft.com/office/officeart/2011/layout/ConvergingText"/>
    <dgm:cxn modelId="{E6CC74C7-EB42-4B29-8105-029EED1A1F5F}" type="presParOf" srcId="{77C37F15-A2DC-49B5-A10E-62CFEA80EB3A}" destId="{577CF0BB-07ED-49BC-8FB5-71F3C13BC5C4}" srcOrd="14" destOrd="0" presId="urn:microsoft.com/office/officeart/2011/layout/ConvergingText"/>
    <dgm:cxn modelId="{95FEC25F-1628-4ABC-B813-BB0914FADD8D}" type="presParOf" srcId="{77C37F15-A2DC-49B5-A10E-62CFEA80EB3A}" destId="{9DB1A61F-EB07-450A-BA5C-A7F15B397CE8}" srcOrd="15" destOrd="0" presId="urn:microsoft.com/office/officeart/2011/layout/ConvergingText"/>
    <dgm:cxn modelId="{D8D24138-6CF0-4157-A059-F4D8159959EB}" type="presParOf" srcId="{77C37F15-A2DC-49B5-A10E-62CFEA80EB3A}" destId="{07BB83AB-ECE9-4C45-83CF-2D4F6985DA35}" srcOrd="16" destOrd="0" presId="urn:microsoft.com/office/officeart/2011/layout/ConvergingText"/>
    <dgm:cxn modelId="{BCBD9436-4E35-49FE-BA00-A6C7D632FEFB}" type="presParOf" srcId="{77C37F15-A2DC-49B5-A10E-62CFEA80EB3A}" destId="{E5E19439-90A1-4A20-BB54-9095A4B00C0D}" srcOrd="17" destOrd="0" presId="urn:microsoft.com/office/officeart/2011/layout/ConvergingText"/>
    <dgm:cxn modelId="{FD35C2D6-711C-4391-8337-5F6FE1430E86}" type="presParOf" srcId="{77C37F15-A2DC-49B5-A10E-62CFEA80EB3A}" destId="{23EC0DF9-0D4D-4830-98CC-096D8157AB64}" srcOrd="18" destOrd="0" presId="urn:microsoft.com/office/officeart/2011/layout/ConvergingText"/>
    <dgm:cxn modelId="{310DC360-1F39-415A-A8E6-95D9DD5611E6}" type="presParOf" srcId="{77C37F15-A2DC-49B5-A10E-62CFEA80EB3A}" destId="{80601D2B-AC32-4576-90FB-9B09AD65EE8D}" srcOrd="19" destOrd="0" presId="urn:microsoft.com/office/officeart/2011/layout/ConvergingText"/>
    <dgm:cxn modelId="{E6D3CE93-32CE-47AA-9E3D-C95F7872DB34}" type="presParOf" srcId="{77C37F15-A2DC-49B5-A10E-62CFEA80EB3A}" destId="{B3B589E9-8440-4777-B0BB-1271F1FA9446}" srcOrd="20" destOrd="0" presId="urn:microsoft.com/office/officeart/2011/layout/ConvergingText"/>
    <dgm:cxn modelId="{7564B4FE-8A49-40D3-AB10-9B937077DB75}" type="presParOf" srcId="{77C37F15-A2DC-49B5-A10E-62CFEA80EB3A}" destId="{AC10C4D7-F6B6-4F8C-AFC0-9F08696303AB}" srcOrd="21" destOrd="0" presId="urn:microsoft.com/office/officeart/2011/layout/ConvergingText"/>
    <dgm:cxn modelId="{2D0E20B9-A335-44AF-A063-CC1206137F2A}" type="presParOf" srcId="{77C37F15-A2DC-49B5-A10E-62CFEA80EB3A}" destId="{10528157-5276-4F9D-B5F3-CE01ECC53ECB}" srcOrd="22" destOrd="0" presId="urn:microsoft.com/office/officeart/2011/layout/ConvergingText"/>
    <dgm:cxn modelId="{E4588349-E626-453F-8037-30169EEAD4B8}" type="presParOf" srcId="{77C37F15-A2DC-49B5-A10E-62CFEA80EB3A}" destId="{D82D5127-4D04-4CEE-8864-E8AC7427DE52}" srcOrd="23" destOrd="0" presId="urn:microsoft.com/office/officeart/2011/layout/ConvergingText"/>
    <dgm:cxn modelId="{2FCF96C5-ECBE-4810-8072-EE09B9E5E50C}" type="presParOf" srcId="{77C37F15-A2DC-49B5-A10E-62CFEA80EB3A}" destId="{11F8BA77-E65F-4189-A932-EDBF602375D5}" srcOrd="24" destOrd="0" presId="urn:microsoft.com/office/officeart/2011/layout/ConvergingText"/>
    <dgm:cxn modelId="{568790F9-09F7-49E7-8F2F-FBE403540F33}" type="presParOf" srcId="{77C37F15-A2DC-49B5-A10E-62CFEA80EB3A}" destId="{3BFB3551-9E0A-437E-9F35-BAA7C7DCB1CD}" srcOrd="25" destOrd="0" presId="urn:microsoft.com/office/officeart/2011/layout/ConvergingText"/>
    <dgm:cxn modelId="{27F2E361-E19A-4C14-8E72-30995308B10D}" type="presParOf" srcId="{77C37F15-A2DC-49B5-A10E-62CFEA80EB3A}" destId="{AC2BBF1C-41CF-468E-B22D-44762F29C664}" srcOrd="26" destOrd="0" presId="urn:microsoft.com/office/officeart/2011/layout/ConvergingText"/>
    <dgm:cxn modelId="{1A0842E2-9FF5-4863-92C9-128E539B308A}" type="presParOf" srcId="{77C37F15-A2DC-49B5-A10E-62CFEA80EB3A}" destId="{D9EAAC9E-2F9D-4FB0-8214-BF7390FB2EA8}" srcOrd="27" destOrd="0" presId="urn:microsoft.com/office/officeart/2011/layout/ConvergingText"/>
    <dgm:cxn modelId="{2E46376C-F4BC-41DB-8D3F-68EEFCEC402B}" type="presParOf" srcId="{77C37F15-A2DC-49B5-A10E-62CFEA80EB3A}" destId="{D2C32350-5B0D-4060-9F37-86F106461AC7}" srcOrd="28" destOrd="0" presId="urn:microsoft.com/office/officeart/2011/layout/ConvergingText"/>
    <dgm:cxn modelId="{CF532924-B06E-4D80-89D2-D38ED7AEA735}" type="presParOf" srcId="{77C37F15-A2DC-49B5-A10E-62CFEA80EB3A}" destId="{9201571B-459D-46EE-8C23-3F58092863BC}" srcOrd="29" destOrd="0" presId="urn:microsoft.com/office/officeart/2011/layout/ConvergingText"/>
    <dgm:cxn modelId="{8EB08533-7049-4D75-A8D1-9D018BC00E9D}" type="presParOf" srcId="{77C37F15-A2DC-49B5-A10E-62CFEA80EB3A}" destId="{99B4DD8E-5002-4BDC-9392-459EE94AE299}" srcOrd="30" destOrd="0" presId="urn:microsoft.com/office/officeart/2011/layout/ConvergingText"/>
    <dgm:cxn modelId="{E2FADB46-8543-4423-A74B-D62F1E8F4A3F}" type="presParOf" srcId="{77C37F15-A2DC-49B5-A10E-62CFEA80EB3A}" destId="{EF9DB88E-0262-4459-926B-BED9BF72E127}" srcOrd="31" destOrd="0" presId="urn:microsoft.com/office/officeart/2011/layout/ConvergingText"/>
    <dgm:cxn modelId="{732FF9E2-3AA1-4A9F-8392-00E05DCEB23F}" type="presParOf" srcId="{77C37F15-A2DC-49B5-A10E-62CFEA80EB3A}" destId="{0BC8FF85-54B3-472C-9ED3-3D1389744EF8}" srcOrd="32" destOrd="0" presId="urn:microsoft.com/office/officeart/2011/layout/ConvergingText"/>
    <dgm:cxn modelId="{36F97843-3116-46E6-8BDE-8BB82D55BBBE}" type="presParOf" srcId="{77C37F15-A2DC-49B5-A10E-62CFEA80EB3A}" destId="{B0ADA22F-FD38-4607-8EF7-F1F2D810E652}" srcOrd="33" destOrd="0" presId="urn:microsoft.com/office/officeart/2011/layout/ConvergingText"/>
    <dgm:cxn modelId="{DB7C5CFE-29D9-4288-99EC-AA480FF7DEA9}" type="presParOf" srcId="{77C37F15-A2DC-49B5-A10E-62CFEA80EB3A}" destId="{DE6463A9-BAF2-4567-AE24-8B4C8645ECD0}" srcOrd="34" destOrd="0" presId="urn:microsoft.com/office/officeart/2011/layout/ConvergingText"/>
    <dgm:cxn modelId="{885E1D37-3A43-4E15-93DA-9140F4DAEA7B}" type="presParOf" srcId="{77C37F15-A2DC-49B5-A10E-62CFEA80EB3A}" destId="{93379BDE-7891-4837-B47B-CAC108DA9398}" srcOrd="35" destOrd="0" presId="urn:microsoft.com/office/officeart/2011/layout/ConvergingText"/>
    <dgm:cxn modelId="{D0565AB8-E84C-4F9D-9364-1AB45C948624}" type="presParOf" srcId="{77C37F15-A2DC-49B5-A10E-62CFEA80EB3A}" destId="{C44686A6-467C-415F-8A0E-4E3603F4AD47}" srcOrd="36" destOrd="0" presId="urn:microsoft.com/office/officeart/2011/layout/ConvergingText"/>
    <dgm:cxn modelId="{9DF54B61-181C-49C5-80FF-37A69135F800}" type="presParOf" srcId="{77C37F15-A2DC-49B5-A10E-62CFEA80EB3A}" destId="{C605DEB9-8547-470F-8F52-B3D480B926A4}" srcOrd="37" destOrd="0" presId="urn:microsoft.com/office/officeart/2011/layout/ConvergingText"/>
    <dgm:cxn modelId="{FE1B2FE3-7198-4F81-B195-CE5BAC59DC74}" type="presParOf" srcId="{77C37F15-A2DC-49B5-A10E-62CFEA80EB3A}" destId="{DD53E1DB-3AF2-4AE0-9365-FC9DACDA7AB2}" srcOrd="38" destOrd="0" presId="urn:microsoft.com/office/officeart/2011/layout/ConvergingText"/>
    <dgm:cxn modelId="{F4AA3711-2708-4C6C-AB4D-655AD630677D}" type="presParOf" srcId="{77C37F15-A2DC-49B5-A10E-62CFEA80EB3A}" destId="{490F32D5-B00B-440D-98A4-81957555DCA6}" srcOrd="39" destOrd="0" presId="urn:microsoft.com/office/officeart/2011/layout/ConvergingText"/>
    <dgm:cxn modelId="{43649973-A730-482E-BA68-D894E6639A3B}" type="presParOf" srcId="{77C37F15-A2DC-49B5-A10E-62CFEA80EB3A}" destId="{0A7ECC32-28F3-4CE3-A3D7-BC0A352A2A1F}" srcOrd="40" destOrd="0" presId="urn:microsoft.com/office/officeart/2011/layout/ConvergingText"/>
    <dgm:cxn modelId="{8608161E-DBF3-4E64-9ACF-8C6508E1C2D7}" type="presParOf" srcId="{77C37F15-A2DC-49B5-A10E-62CFEA80EB3A}" destId="{67BCAC13-1684-4340-97DE-A323A2046220}" srcOrd="41" destOrd="0" presId="urn:microsoft.com/office/officeart/2011/layout/ConvergingText"/>
    <dgm:cxn modelId="{51AA072F-95CE-4E1D-87F9-77485A9F7451}" type="presParOf" srcId="{77C37F15-A2DC-49B5-A10E-62CFEA80EB3A}" destId="{E0F52002-8BDC-427E-9C73-ACC034A93DF5}" srcOrd="42" destOrd="0" presId="urn:microsoft.com/office/officeart/2011/layout/ConvergingText"/>
    <dgm:cxn modelId="{135C2C1E-2DFA-473C-AA01-075538802ECC}" type="presParOf" srcId="{77C37F15-A2DC-49B5-A10E-62CFEA80EB3A}" destId="{9C13B93F-7485-4DBA-895B-B2A66E28BF93}" srcOrd="43" destOrd="0" presId="urn:microsoft.com/office/officeart/2011/layout/ConvergingText"/>
    <dgm:cxn modelId="{BAB80145-4F19-4E3E-B7C7-F8EECB0310EA}" type="presParOf" srcId="{77C37F15-A2DC-49B5-A10E-62CFEA80EB3A}" destId="{C734449D-8839-470F-A994-E2BD1B63293E}" srcOrd="44" destOrd="0" presId="urn:microsoft.com/office/officeart/2011/layout/ConvergingText"/>
    <dgm:cxn modelId="{EEBCF951-77BC-4B07-8CFC-F2D9D3BBFBB9}" type="presParOf" srcId="{77C37F15-A2DC-49B5-A10E-62CFEA80EB3A}" destId="{03188289-F01E-4D1C-91FA-509538ACC122}" srcOrd="45" destOrd="0" presId="urn:microsoft.com/office/officeart/2011/layout/ConvergingText"/>
    <dgm:cxn modelId="{3B60635E-881D-456A-9015-1C1C7BFA28D9}" type="presParOf" srcId="{77C37F15-A2DC-49B5-A10E-62CFEA80EB3A}" destId="{8EA50D51-FF6F-45AB-9504-39CDF1E3DC37}" srcOrd="46" destOrd="0" presId="urn:microsoft.com/office/officeart/2011/layout/ConvergingText"/>
    <dgm:cxn modelId="{CD0C1C66-BA2F-4695-BDA9-194ABE3A9B72}" type="presParOf" srcId="{77C37F15-A2DC-49B5-A10E-62CFEA80EB3A}" destId="{1A58E340-7653-493D-8216-F924A230B7CA}" srcOrd="47" destOrd="0" presId="urn:microsoft.com/office/officeart/2011/layout/ConvergingText"/>
    <dgm:cxn modelId="{0B9533B7-69ED-4704-A5CF-38502E616F1F}" type="presParOf" srcId="{77C37F15-A2DC-49B5-A10E-62CFEA80EB3A}" destId="{7EE2BFF3-E70C-4CCA-98AB-942D4883B5FA}" srcOrd="48" destOrd="0" presId="urn:microsoft.com/office/officeart/2011/layout/ConvergingText"/>
    <dgm:cxn modelId="{172CD669-FB77-463C-AB86-3A2FE3DDEFCA}" type="presParOf" srcId="{77C37F15-A2DC-49B5-A10E-62CFEA80EB3A}" destId="{94981566-8230-405C-B512-F693D1AB8EF7}" srcOrd="49" destOrd="0" presId="urn:microsoft.com/office/officeart/2011/layout/ConvergingText"/>
    <dgm:cxn modelId="{837F44ED-F6DA-4BDB-9C3E-31A302A54898}" type="presParOf" srcId="{77C37F15-A2DC-49B5-A10E-62CFEA80EB3A}" destId="{DEFBBCF6-6E40-49E3-BBB9-151A64F033A7}" srcOrd="50" destOrd="0" presId="urn:microsoft.com/office/officeart/2011/layout/ConvergingText"/>
    <dgm:cxn modelId="{30217DE6-72F8-4814-9E6D-1A85819A97AA}" type="presParOf" srcId="{77C37F15-A2DC-49B5-A10E-62CFEA80EB3A}" destId="{7272E02B-A734-4275-B052-E1CCA3A8D30C}" srcOrd="51" destOrd="0" presId="urn:microsoft.com/office/officeart/2011/layout/ConvergingText"/>
    <dgm:cxn modelId="{E8DEBCE2-1255-462C-97B3-207079EE95AD}" type="presParOf" srcId="{77C37F15-A2DC-49B5-A10E-62CFEA80EB3A}" destId="{757F1533-A842-4684-A0B3-82A6F3105125}" srcOrd="52" destOrd="0" presId="urn:microsoft.com/office/officeart/2011/layout/ConvergingText"/>
    <dgm:cxn modelId="{923D5D0B-4254-4A42-8AA2-756936E1125B}" type="presParOf" srcId="{77C37F15-A2DC-49B5-A10E-62CFEA80EB3A}" destId="{5A6FD957-82C5-4408-9D6F-72AC773CF90B}" srcOrd="53" destOrd="0" presId="urn:microsoft.com/office/officeart/2011/layout/ConvergingText"/>
    <dgm:cxn modelId="{F430F7AA-27AE-4BA4-A930-2C64A24D67AC}" type="presParOf" srcId="{77C37F15-A2DC-49B5-A10E-62CFEA80EB3A}" destId="{D607A44D-45EC-47A5-BFC4-D2AE2A0282CF}" srcOrd="54" destOrd="0" presId="urn:microsoft.com/office/officeart/2011/layout/ConvergingText"/>
    <dgm:cxn modelId="{F5124594-222A-4096-80F9-27EACC758D37}" type="presParOf" srcId="{77C37F15-A2DC-49B5-A10E-62CFEA80EB3A}" destId="{10E3DD80-183A-40C0-AA18-7AEAC808F2DB}" srcOrd="55" destOrd="0" presId="urn:microsoft.com/office/officeart/2011/layout/ConvergingTex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10D2D-71C2-44B5-A9FF-B33269BFA3CE}">
      <dsp:nvSpPr>
        <dsp:cNvPr id="0" name=""/>
        <dsp:cNvSpPr/>
      </dsp:nvSpPr>
      <dsp:spPr>
        <a:xfrm>
          <a:off x="7887886" y="257493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D19AE-1525-4A56-9B92-06BEE9D66331}">
      <dsp:nvSpPr>
        <dsp:cNvPr id="0" name=""/>
        <dsp:cNvSpPr/>
      </dsp:nvSpPr>
      <dsp:spPr>
        <a:xfrm>
          <a:off x="7545783" y="257493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6DDE6-ABE5-44FB-8F6A-D3DCD0946C63}">
      <dsp:nvSpPr>
        <dsp:cNvPr id="0" name=""/>
        <dsp:cNvSpPr/>
      </dsp:nvSpPr>
      <dsp:spPr>
        <a:xfrm>
          <a:off x="7203680" y="257493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6E5E-D11C-4213-8E25-1B1E7D0AD128}">
      <dsp:nvSpPr>
        <dsp:cNvPr id="0" name=""/>
        <dsp:cNvSpPr/>
      </dsp:nvSpPr>
      <dsp:spPr>
        <a:xfrm>
          <a:off x="6862228" y="257493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F6442-C5D6-466F-B28B-324E075E55FB}">
      <dsp:nvSpPr>
        <dsp:cNvPr id="0" name=""/>
        <dsp:cNvSpPr/>
      </dsp:nvSpPr>
      <dsp:spPr>
        <a:xfrm>
          <a:off x="6520125" y="257493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022E6-2C54-40EB-8074-547E22656CF2}">
      <dsp:nvSpPr>
        <dsp:cNvPr id="0" name=""/>
        <dsp:cNvSpPr/>
      </dsp:nvSpPr>
      <dsp:spPr>
        <a:xfrm>
          <a:off x="5991361" y="2481383"/>
          <a:ext cx="373321" cy="373734"/>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055DE-BA7C-4ED6-ABF8-36F47E98659D}">
      <dsp:nvSpPr>
        <dsp:cNvPr id="0" name=""/>
        <dsp:cNvSpPr/>
      </dsp:nvSpPr>
      <dsp:spPr>
        <a:xfrm>
          <a:off x="7583506" y="218895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EF704F-F864-493C-9842-E3F324408B64}">
      <dsp:nvSpPr>
        <dsp:cNvPr id="0" name=""/>
        <dsp:cNvSpPr/>
      </dsp:nvSpPr>
      <dsp:spPr>
        <a:xfrm>
          <a:off x="7583506" y="2963368"/>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5E430-12F1-40F2-9F5C-904864467FC3}">
      <dsp:nvSpPr>
        <dsp:cNvPr id="0" name=""/>
        <dsp:cNvSpPr/>
      </dsp:nvSpPr>
      <dsp:spPr>
        <a:xfrm>
          <a:off x="7750004" y="2356968"/>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1DF1FA-2728-44A2-B843-00E39A1BA011}">
      <dsp:nvSpPr>
        <dsp:cNvPr id="0" name=""/>
        <dsp:cNvSpPr/>
      </dsp:nvSpPr>
      <dsp:spPr>
        <a:xfrm>
          <a:off x="7761061" y="2796829"/>
          <a:ext cx="186660" cy="186622"/>
        </a:xfrm>
        <a:prstGeom prst="ellipse">
          <a:avLst/>
        </a:prstGeom>
        <a:solidFill>
          <a:schemeClr val="accent1">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E36AF-6730-4B3D-AF97-563083DDA92C}">
      <dsp:nvSpPr>
        <dsp:cNvPr id="0" name=""/>
        <dsp:cNvSpPr/>
      </dsp:nvSpPr>
      <dsp:spPr>
        <a:xfrm>
          <a:off x="3946548" y="1723139"/>
          <a:ext cx="1890021" cy="1890223"/>
        </a:xfrm>
        <a:prstGeom prst="ellipse">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SULF</a:t>
          </a:r>
          <a:endParaRPr lang="en-US" sz="4400" kern="1200" dirty="0"/>
        </a:p>
      </dsp:txBody>
      <dsp:txXfrm>
        <a:off x="4223335" y="1999956"/>
        <a:ext cx="1336447" cy="1336589"/>
      </dsp:txXfrm>
    </dsp:sp>
    <dsp:sp modelId="{7CE9C4DB-4CFA-4419-807E-6B2EBEE021F3}">
      <dsp:nvSpPr>
        <dsp:cNvPr id="0" name=""/>
        <dsp:cNvSpPr/>
      </dsp:nvSpPr>
      <dsp:spPr>
        <a:xfrm>
          <a:off x="4704898" y="1205886"/>
          <a:ext cx="373321" cy="373734"/>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68697-BAA2-40F3-B4A3-6F5CE6F2585A}">
      <dsp:nvSpPr>
        <dsp:cNvPr id="0" name=""/>
        <dsp:cNvSpPr/>
      </dsp:nvSpPr>
      <dsp:spPr>
        <a:xfrm>
          <a:off x="4470109" y="983997"/>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31006-AFE7-4699-A573-765395C21DB5}">
      <dsp:nvSpPr>
        <dsp:cNvPr id="0" name=""/>
        <dsp:cNvSpPr/>
      </dsp:nvSpPr>
      <dsp:spPr>
        <a:xfrm>
          <a:off x="4207353" y="710186"/>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CF0BB-07ED-49BC-8FB5-71F3C13BC5C4}">
      <dsp:nvSpPr>
        <dsp:cNvPr id="0" name=""/>
        <dsp:cNvSpPr/>
      </dsp:nvSpPr>
      <dsp:spPr>
        <a:xfrm>
          <a:off x="3946548"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1A61F-EB07-450A-BA5C-A7F15B397CE8}">
      <dsp:nvSpPr>
        <dsp:cNvPr id="0" name=""/>
        <dsp:cNvSpPr/>
      </dsp:nvSpPr>
      <dsp:spPr>
        <a:xfrm>
          <a:off x="3547862"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83AB-ECE9-4C45-83CF-2D4F6985DA35}">
      <dsp:nvSpPr>
        <dsp:cNvPr id="0" name=""/>
        <dsp:cNvSpPr/>
      </dsp:nvSpPr>
      <dsp:spPr>
        <a:xfrm>
          <a:off x="3148525"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19439-90A1-4A20-BB54-9095A4B00C0D}">
      <dsp:nvSpPr>
        <dsp:cNvPr id="0" name=""/>
        <dsp:cNvSpPr/>
      </dsp:nvSpPr>
      <dsp:spPr>
        <a:xfrm>
          <a:off x="2749839"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C0DF9-0D4D-4830-98CC-096D8157AB64}">
      <dsp:nvSpPr>
        <dsp:cNvPr id="0" name=""/>
        <dsp:cNvSpPr/>
      </dsp:nvSpPr>
      <dsp:spPr>
        <a:xfrm>
          <a:off x="2351152"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01D2B-AC32-4576-90FB-9B09AD65EE8D}">
      <dsp:nvSpPr>
        <dsp:cNvPr id="0" name=""/>
        <dsp:cNvSpPr/>
      </dsp:nvSpPr>
      <dsp:spPr>
        <a:xfrm>
          <a:off x="1952466" y="477521"/>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589E9-8440-4777-B0BB-1271F1FA9446}">
      <dsp:nvSpPr>
        <dsp:cNvPr id="0" name=""/>
        <dsp:cNvSpPr/>
      </dsp:nvSpPr>
      <dsp:spPr>
        <a:xfrm>
          <a:off x="1948563" y="2394"/>
          <a:ext cx="2187897" cy="4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smtClean="0"/>
            <a:t>Lab installation for SULF and other groups</a:t>
          </a:r>
          <a:endParaRPr lang="en-US" sz="1600" kern="1200" dirty="0"/>
        </a:p>
      </dsp:txBody>
      <dsp:txXfrm>
        <a:off x="1948563" y="2394"/>
        <a:ext cx="2187897" cy="480515"/>
      </dsp:txXfrm>
    </dsp:sp>
    <dsp:sp modelId="{AC10C4D7-F6B6-4F8C-AFC0-9F08696303AB}">
      <dsp:nvSpPr>
        <dsp:cNvPr id="0" name=""/>
        <dsp:cNvSpPr/>
      </dsp:nvSpPr>
      <dsp:spPr>
        <a:xfrm>
          <a:off x="3805415" y="1561987"/>
          <a:ext cx="373321" cy="373734"/>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28157-5276-4F9D-B5F3-CE01ECC53ECB}">
      <dsp:nvSpPr>
        <dsp:cNvPr id="0" name=""/>
        <dsp:cNvSpPr/>
      </dsp:nvSpPr>
      <dsp:spPr>
        <a:xfrm>
          <a:off x="3566073"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2D5127-4D04-4CEE-8864-E8AC7427DE52}">
      <dsp:nvSpPr>
        <dsp:cNvPr id="0" name=""/>
        <dsp:cNvSpPr/>
      </dsp:nvSpPr>
      <dsp:spPr>
        <a:xfrm>
          <a:off x="3167386"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8BA77-E65F-4189-A932-EDBF602375D5}">
      <dsp:nvSpPr>
        <dsp:cNvPr id="0" name=""/>
        <dsp:cNvSpPr/>
      </dsp:nvSpPr>
      <dsp:spPr>
        <a:xfrm>
          <a:off x="2768700"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FB3551-9E0A-437E-9F35-BAA7C7DCB1CD}">
      <dsp:nvSpPr>
        <dsp:cNvPr id="0" name=""/>
        <dsp:cNvSpPr/>
      </dsp:nvSpPr>
      <dsp:spPr>
        <a:xfrm>
          <a:off x="2370013"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2BBF1C-41CF-468E-B22D-44762F29C664}">
      <dsp:nvSpPr>
        <dsp:cNvPr id="0" name=""/>
        <dsp:cNvSpPr/>
      </dsp:nvSpPr>
      <dsp:spPr>
        <a:xfrm>
          <a:off x="1970677"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AAC9E-2F9D-4FB0-8214-BF7390FB2EA8}">
      <dsp:nvSpPr>
        <dsp:cNvPr id="0" name=""/>
        <dsp:cNvSpPr/>
      </dsp:nvSpPr>
      <dsp:spPr>
        <a:xfrm>
          <a:off x="1571990" y="1364589"/>
          <a:ext cx="186660" cy="186622"/>
        </a:xfrm>
        <a:prstGeom prst="ellipse">
          <a:avLst/>
        </a:prstGeom>
        <a:solidFill>
          <a:schemeClr val="bg2">
            <a:lumMod val="8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32350-5B0D-4060-9F37-86F106461AC7}">
      <dsp:nvSpPr>
        <dsp:cNvPr id="0" name=""/>
        <dsp:cNvSpPr/>
      </dsp:nvSpPr>
      <dsp:spPr>
        <a:xfrm>
          <a:off x="1570689" y="883094"/>
          <a:ext cx="2187897" cy="4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smtClean="0"/>
            <a:t>In-kind projects</a:t>
          </a:r>
          <a:endParaRPr lang="en-US" sz="1600" kern="1200" dirty="0"/>
        </a:p>
      </dsp:txBody>
      <dsp:txXfrm>
        <a:off x="1570689" y="883094"/>
        <a:ext cx="2187897" cy="480515"/>
      </dsp:txXfrm>
    </dsp:sp>
    <dsp:sp modelId="{9201571B-459D-46EE-8C23-3F58092863BC}">
      <dsp:nvSpPr>
        <dsp:cNvPr id="0" name=""/>
        <dsp:cNvSpPr/>
      </dsp:nvSpPr>
      <dsp:spPr>
        <a:xfrm>
          <a:off x="3417785" y="2481383"/>
          <a:ext cx="373321" cy="373734"/>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B4DD8E-5002-4BDC-9392-459EE94AE299}">
      <dsp:nvSpPr>
        <dsp:cNvPr id="0" name=""/>
        <dsp:cNvSpPr/>
      </dsp:nvSpPr>
      <dsp:spPr>
        <a:xfrm>
          <a:off x="3048366" y="2574939"/>
          <a:ext cx="186660" cy="186622"/>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DB88E-0262-4459-926B-BED9BF72E127}">
      <dsp:nvSpPr>
        <dsp:cNvPr id="0" name=""/>
        <dsp:cNvSpPr/>
      </dsp:nvSpPr>
      <dsp:spPr>
        <a:xfrm>
          <a:off x="2679597" y="2574939"/>
          <a:ext cx="186660" cy="186622"/>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8FF85-54B3-472C-9ED3-3D1389744EF8}">
      <dsp:nvSpPr>
        <dsp:cNvPr id="0" name=""/>
        <dsp:cNvSpPr/>
      </dsp:nvSpPr>
      <dsp:spPr>
        <a:xfrm>
          <a:off x="2310178" y="2574939"/>
          <a:ext cx="186660" cy="186622"/>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DA22F-FD38-4607-8EF7-F1F2D810E652}">
      <dsp:nvSpPr>
        <dsp:cNvPr id="0" name=""/>
        <dsp:cNvSpPr/>
      </dsp:nvSpPr>
      <dsp:spPr>
        <a:xfrm>
          <a:off x="1941409" y="2574939"/>
          <a:ext cx="186660" cy="186622"/>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463A9-BAF2-4567-AE24-8B4C8645ECD0}">
      <dsp:nvSpPr>
        <dsp:cNvPr id="0" name=""/>
        <dsp:cNvSpPr/>
      </dsp:nvSpPr>
      <dsp:spPr>
        <a:xfrm>
          <a:off x="1571990" y="2574939"/>
          <a:ext cx="186660" cy="186622"/>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686A6-467C-415F-8A0E-4E3603F4AD47}">
      <dsp:nvSpPr>
        <dsp:cNvPr id="0" name=""/>
        <dsp:cNvSpPr/>
      </dsp:nvSpPr>
      <dsp:spPr>
        <a:xfrm>
          <a:off x="1602664" y="2090713"/>
          <a:ext cx="2212555" cy="4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smtClean="0"/>
            <a:t>Construction &amp; Facility Management</a:t>
          </a:r>
          <a:endParaRPr lang="en-US" sz="1600" kern="1200" dirty="0"/>
        </a:p>
      </dsp:txBody>
      <dsp:txXfrm>
        <a:off x="1602664" y="2090713"/>
        <a:ext cx="2212555" cy="480515"/>
      </dsp:txXfrm>
    </dsp:sp>
    <dsp:sp modelId="{C605DEB9-8547-470F-8F52-B3D480B926A4}">
      <dsp:nvSpPr>
        <dsp:cNvPr id="0" name=""/>
        <dsp:cNvSpPr/>
      </dsp:nvSpPr>
      <dsp:spPr>
        <a:xfrm>
          <a:off x="3805415" y="3386085"/>
          <a:ext cx="373321" cy="373734"/>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3E1DB-3AF2-4AE0-9365-FC9DACDA7AB2}">
      <dsp:nvSpPr>
        <dsp:cNvPr id="0" name=""/>
        <dsp:cNvSpPr/>
      </dsp:nvSpPr>
      <dsp:spPr>
        <a:xfrm>
          <a:off x="3566073"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F32D5-B00B-440D-98A4-81957555DCA6}">
      <dsp:nvSpPr>
        <dsp:cNvPr id="0" name=""/>
        <dsp:cNvSpPr/>
      </dsp:nvSpPr>
      <dsp:spPr>
        <a:xfrm>
          <a:off x="3167386"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ECC32-28F3-4CE3-A3D7-BC0A352A2A1F}">
      <dsp:nvSpPr>
        <dsp:cNvPr id="0" name=""/>
        <dsp:cNvSpPr/>
      </dsp:nvSpPr>
      <dsp:spPr>
        <a:xfrm>
          <a:off x="2768700"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CAC13-1684-4340-97DE-A323A2046220}">
      <dsp:nvSpPr>
        <dsp:cNvPr id="0" name=""/>
        <dsp:cNvSpPr/>
      </dsp:nvSpPr>
      <dsp:spPr>
        <a:xfrm>
          <a:off x="2370013"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52002-8BDC-427E-9C73-ACC034A93DF5}">
      <dsp:nvSpPr>
        <dsp:cNvPr id="0" name=""/>
        <dsp:cNvSpPr/>
      </dsp:nvSpPr>
      <dsp:spPr>
        <a:xfrm>
          <a:off x="1970677"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3B93F-7485-4DBA-895B-B2A66E28BF93}">
      <dsp:nvSpPr>
        <dsp:cNvPr id="0" name=""/>
        <dsp:cNvSpPr/>
      </dsp:nvSpPr>
      <dsp:spPr>
        <a:xfrm>
          <a:off x="1571990" y="3766186"/>
          <a:ext cx="186660" cy="186622"/>
        </a:xfrm>
        <a:prstGeom prst="ellipse">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88289-F01E-4D1C-91FA-509538ACC122}">
      <dsp:nvSpPr>
        <dsp:cNvPr id="0" name=""/>
        <dsp:cNvSpPr/>
      </dsp:nvSpPr>
      <dsp:spPr>
        <a:xfrm>
          <a:off x="1570689" y="3216569"/>
          <a:ext cx="2187897" cy="4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smtClean="0"/>
            <a:t>Lab operation &amp;  sample handling</a:t>
          </a:r>
          <a:endParaRPr lang="en-US" sz="1600" kern="1200" dirty="0"/>
        </a:p>
      </dsp:txBody>
      <dsp:txXfrm>
        <a:off x="1570689" y="3216569"/>
        <a:ext cx="2187897" cy="480515"/>
      </dsp:txXfrm>
    </dsp:sp>
    <dsp:sp modelId="{8EA50D51-FF6F-45AB-9504-39CDF1E3DC37}">
      <dsp:nvSpPr>
        <dsp:cNvPr id="0" name=""/>
        <dsp:cNvSpPr/>
      </dsp:nvSpPr>
      <dsp:spPr>
        <a:xfrm>
          <a:off x="4704898" y="3725531"/>
          <a:ext cx="373321" cy="373734"/>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8E340-7653-493D-8216-F924A230B7CA}">
      <dsp:nvSpPr>
        <dsp:cNvPr id="0" name=""/>
        <dsp:cNvSpPr/>
      </dsp:nvSpPr>
      <dsp:spPr>
        <a:xfrm>
          <a:off x="4516937" y="4104654"/>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2BFF3-E70C-4CCA-98AB-942D4883B5FA}">
      <dsp:nvSpPr>
        <dsp:cNvPr id="0" name=""/>
        <dsp:cNvSpPr/>
      </dsp:nvSpPr>
      <dsp:spPr>
        <a:xfrm>
          <a:off x="4248978" y="4406384"/>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81566-8230-405C-B512-F693D1AB8EF7}">
      <dsp:nvSpPr>
        <dsp:cNvPr id="0" name=""/>
        <dsp:cNvSpPr/>
      </dsp:nvSpPr>
      <dsp:spPr>
        <a:xfrm>
          <a:off x="3946548"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BBCF6-6E40-49E3-BBB9-151A64F033A7}">
      <dsp:nvSpPr>
        <dsp:cNvPr id="0" name=""/>
        <dsp:cNvSpPr/>
      </dsp:nvSpPr>
      <dsp:spPr>
        <a:xfrm>
          <a:off x="3547862"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2E02B-A734-4275-B052-E1CCA3A8D30C}">
      <dsp:nvSpPr>
        <dsp:cNvPr id="0" name=""/>
        <dsp:cNvSpPr/>
      </dsp:nvSpPr>
      <dsp:spPr>
        <a:xfrm>
          <a:off x="3148525"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F1533-A842-4684-A0B3-82A6F3105125}">
      <dsp:nvSpPr>
        <dsp:cNvPr id="0" name=""/>
        <dsp:cNvSpPr/>
      </dsp:nvSpPr>
      <dsp:spPr>
        <a:xfrm>
          <a:off x="2749839"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FD957-82C5-4408-9D6F-72AC773CF90B}">
      <dsp:nvSpPr>
        <dsp:cNvPr id="0" name=""/>
        <dsp:cNvSpPr/>
      </dsp:nvSpPr>
      <dsp:spPr>
        <a:xfrm>
          <a:off x="2351152"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07A44D-45EC-47A5-BFC4-D2AE2A0282CF}">
      <dsp:nvSpPr>
        <dsp:cNvPr id="0" name=""/>
        <dsp:cNvSpPr/>
      </dsp:nvSpPr>
      <dsp:spPr>
        <a:xfrm>
          <a:off x="1952466" y="4713992"/>
          <a:ext cx="186660" cy="186622"/>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3DD80-183A-40C0-AA18-7AEAC808F2DB}">
      <dsp:nvSpPr>
        <dsp:cNvPr id="0" name=""/>
        <dsp:cNvSpPr/>
      </dsp:nvSpPr>
      <dsp:spPr>
        <a:xfrm>
          <a:off x="1948563" y="4232007"/>
          <a:ext cx="2187897" cy="4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smtClean="0"/>
            <a:t>ESS project support &amp; science</a:t>
          </a:r>
          <a:endParaRPr lang="en-US" sz="1600" kern="1200" dirty="0"/>
        </a:p>
      </dsp:txBody>
      <dsp:txXfrm>
        <a:off x="1948563" y="4232007"/>
        <a:ext cx="2187897" cy="480515"/>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2021-04-20</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2777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Goal: elemental composition of ESS bunker construction materials</a:t>
            </a:r>
          </a:p>
          <a:p>
            <a:r>
              <a:rPr lang="en-US" dirty="0"/>
              <a:t>preparing samples for measurements</a:t>
            </a:r>
          </a:p>
          <a:p>
            <a:r>
              <a:rPr lang="en-US" dirty="0"/>
              <a:t>measuring XRF (currently in collaboration SNS/ISIS) </a:t>
            </a:r>
          </a:p>
          <a:p>
            <a:r>
              <a:rPr lang="en-US" dirty="0"/>
              <a:t>facilitating ICP-OES measurements (LU)</a:t>
            </a:r>
          </a:p>
          <a:p>
            <a:r>
              <a:rPr lang="en-US" dirty="0"/>
              <a:t>density measurements with SULF gas </a:t>
            </a:r>
            <a:r>
              <a:rPr lang="en-US" dirty="0" err="1"/>
              <a:t>pycnometer</a:t>
            </a:r>
            <a:endParaRPr lang="en-US" dirty="0"/>
          </a:p>
          <a:p>
            <a:endParaRPr lang="en-US" dirty="0"/>
          </a:p>
          <a:p>
            <a:pPr marL="0" indent="0">
              <a:buNone/>
            </a:pPr>
            <a:r>
              <a:rPr lang="en-US" b="1" dirty="0"/>
              <a:t>Added capability for SULF for the user program:</a:t>
            </a:r>
          </a:p>
          <a:p>
            <a:r>
              <a:rPr lang="en-US" b="1" dirty="0"/>
              <a:t>Ball mill has been ordered </a:t>
            </a:r>
            <a:r>
              <a:rPr lang="en-US" dirty="0"/>
              <a:t>(project funds) -&gt; useful for obtaining powders, synthesis &amp; activation of samples</a:t>
            </a:r>
          </a:p>
          <a:p>
            <a:r>
              <a:rPr lang="en-US" b="1" dirty="0"/>
              <a:t>Used XRF is on the way </a:t>
            </a:r>
            <a:r>
              <a:rPr lang="en-US" dirty="0"/>
              <a:t>-&gt; useful tool for determining elemental composition for elements heavier than Na</a:t>
            </a:r>
          </a:p>
          <a:p>
            <a:r>
              <a:rPr lang="en-US" b="1" dirty="0"/>
              <a:t> ICP-OES procurement is being evaluated </a:t>
            </a:r>
            <a:r>
              <a:rPr lang="en-US" dirty="0"/>
              <a:t>-&gt; elemental composition for elements (also light elements)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26</a:t>
            </a:fld>
            <a:endParaRPr lang="sv-SE" dirty="0"/>
          </a:p>
        </p:txBody>
      </p:sp>
    </p:spTree>
    <p:extLst>
      <p:ext uri="{BB962C8B-B14F-4D97-AF65-F5344CB8AC3E}">
        <p14:creationId xmlns:p14="http://schemas.microsoft.com/office/powerpoint/2010/main" val="226912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317515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336004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31</a:t>
            </a:fld>
            <a:endParaRPr lang="sv-SE" dirty="0"/>
          </a:p>
        </p:txBody>
      </p:sp>
    </p:spTree>
    <p:extLst>
      <p:ext uri="{BB962C8B-B14F-4D97-AF65-F5344CB8AC3E}">
        <p14:creationId xmlns:p14="http://schemas.microsoft.com/office/powerpoint/2010/main" val="283221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who is doing what in the SULF team and to what percentage? We have three SULF members currently out of which Katrin is the only one 100%</a:t>
            </a:r>
            <a:r>
              <a:rPr lang="en-US" baseline="0" dirty="0" smtClean="0"/>
              <a:t> working for SULF. Melissa and Monika are 50% and 70% respectively</a:t>
            </a:r>
            <a:r>
              <a:rPr lang="en-US" dirty="0" smtClean="0"/>
              <a:t>. We are currently in the process of hiring a</a:t>
            </a:r>
            <a:r>
              <a:rPr lang="en-US" baseline="0" dirty="0" smtClean="0"/>
              <a:t> lab technician for FLUCO that will work 50% of the time for SULF. That leaves us with 3.5 FTEs left to hire before we start the user program. </a:t>
            </a:r>
            <a:endParaRPr lang="en-US" dirty="0" smtClean="0"/>
          </a:p>
          <a:p>
            <a:r>
              <a:rPr lang="en-US" dirty="0" smtClean="0"/>
              <a:t> In our SULF retreat we took one day to focus</a:t>
            </a:r>
            <a:r>
              <a:rPr lang="en-US" baseline="0" dirty="0" smtClean="0"/>
              <a:t> on </a:t>
            </a:r>
            <a:r>
              <a:rPr lang="en-US" dirty="0" smtClean="0"/>
              <a:t>distributing our the work on our six</a:t>
            </a:r>
            <a:r>
              <a:rPr lang="en-US" baseline="0" dirty="0" smtClean="0"/>
              <a:t> topics</a:t>
            </a:r>
            <a:r>
              <a:rPr lang="en-US" dirty="0" smtClean="0"/>
              <a:t> among the three</a:t>
            </a:r>
            <a:r>
              <a:rPr lang="en-US" baseline="0" dirty="0" smtClean="0"/>
              <a:t> SULF members. As you can see, each of us is leading two tasks. If we look in detail, however, all of us are contributing in all areas. The future lab technician that we will share with FLUCO will be focusing on laboratory work in </a:t>
            </a:r>
            <a:r>
              <a:rPr lang="en-US" baseline="0" dirty="0" err="1" smtClean="0"/>
              <a:t>Medicon</a:t>
            </a:r>
            <a:r>
              <a:rPr lang="en-US" baseline="0" dirty="0" smtClean="0"/>
              <a:t> Village and executing collaborative work with FLUCO (between sample environment and labs). The 3.5 lab technicians that we are planning on hiring will likely be focusing on radiological chemistry, general chemistry and soft matter with focus on bio.</a:t>
            </a:r>
          </a:p>
          <a:p>
            <a:r>
              <a:rPr lang="en-US" baseline="0" dirty="0" smtClean="0"/>
              <a:t>When we look in detail at the group members you can see that our expertise actually fits together - </a:t>
            </a:r>
            <a:r>
              <a:rPr lang="en-150" baseline="0" dirty="0" smtClean="0"/>
              <a:t>…</a:t>
            </a:r>
            <a:r>
              <a:rPr lang="en-US" baseline="0" dirty="0" smtClean="0"/>
              <a: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33</a:t>
            </a:fld>
            <a:endParaRPr lang="sv-SE" dirty="0"/>
          </a:p>
        </p:txBody>
      </p:sp>
    </p:spTree>
    <p:extLst>
      <p:ext uri="{BB962C8B-B14F-4D97-AF65-F5344CB8AC3E}">
        <p14:creationId xmlns:p14="http://schemas.microsoft.com/office/powerpoint/2010/main" val="328856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309430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requirements are met and services are supplied in the correct locations</a:t>
            </a:r>
          </a:p>
          <a:p>
            <a:r>
              <a:rPr lang="en-US" dirty="0"/>
              <a:t>Change-requests (electrical distribution panels, house vacuum, waste water</a:t>
            </a:r>
            <a:r>
              <a:rPr lang="en-150" dirty="0"/>
              <a:t>…</a:t>
            </a:r>
            <a:r>
              <a:rPr lang="en-US" dirty="0"/>
              <a:t>.)</a:t>
            </a:r>
          </a:p>
          <a:p>
            <a:r>
              <a:rPr lang="en-US" dirty="0"/>
              <a:t>Facilitating information exchange between our in-kind partner and CF for lab fit-out</a:t>
            </a:r>
          </a:p>
          <a:p>
            <a:endParaRPr lang="en-US" dirty="0"/>
          </a:p>
          <a:p>
            <a:r>
              <a:rPr lang="en-US" dirty="0"/>
              <a:t>Interface when related to laboratories and chemistry</a:t>
            </a:r>
          </a:p>
          <a:p>
            <a:r>
              <a:rPr lang="en-US" dirty="0"/>
              <a:t>Support for instrument specific laboratories (information on safety, utilities, </a:t>
            </a:r>
            <a:r>
              <a:rPr lang="en-150" dirty="0"/>
              <a:t>…</a:t>
            </a:r>
            <a:r>
              <a:rPr lang="en-US" dirty="0"/>
              <a:t>) </a:t>
            </a:r>
          </a:p>
          <a:p>
            <a:pPr lvl="1"/>
            <a:r>
              <a:rPr lang="en-US" dirty="0"/>
              <a:t>including chemical ventilation (fume hoods,</a:t>
            </a:r>
            <a:r>
              <a:rPr lang="en-150" dirty="0"/>
              <a:t>…</a:t>
            </a:r>
            <a:r>
              <a:rPr lang="en-US" dirty="0"/>
              <a:t>)</a:t>
            </a:r>
          </a:p>
          <a:p>
            <a:pPr lvl="1"/>
            <a:r>
              <a:rPr lang="en-US" dirty="0"/>
              <a:t>Containment ventilation for the caves (gas flow experiments, &amp; decomposition; gas &amp; vacuum exhaust</a:t>
            </a:r>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119096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requirements are met and services are supplied in the correct locations</a:t>
            </a:r>
          </a:p>
          <a:p>
            <a:r>
              <a:rPr lang="en-US" dirty="0"/>
              <a:t>Change-requests (electrical distribution panels, house vacuum, waste water</a:t>
            </a:r>
            <a:r>
              <a:rPr lang="en-150" dirty="0"/>
              <a:t>…</a:t>
            </a:r>
            <a:r>
              <a:rPr lang="en-US" dirty="0"/>
              <a:t>.)</a:t>
            </a:r>
          </a:p>
          <a:p>
            <a:r>
              <a:rPr lang="en-US" dirty="0"/>
              <a:t>Facilitating information exchange between our in-kind partner and CF for lab fit-out</a:t>
            </a:r>
          </a:p>
          <a:p>
            <a:endParaRPr lang="en-US" dirty="0"/>
          </a:p>
          <a:p>
            <a:r>
              <a:rPr lang="en-US" dirty="0"/>
              <a:t>Interface when related to laboratories and chemistry</a:t>
            </a:r>
          </a:p>
          <a:p>
            <a:r>
              <a:rPr lang="en-US" dirty="0"/>
              <a:t>Support for instrument specific laboratories (information on safety, utilities, </a:t>
            </a:r>
            <a:r>
              <a:rPr lang="en-150" dirty="0"/>
              <a:t>…</a:t>
            </a:r>
            <a:r>
              <a:rPr lang="en-US" dirty="0"/>
              <a:t>) </a:t>
            </a:r>
          </a:p>
          <a:p>
            <a:pPr lvl="1"/>
            <a:r>
              <a:rPr lang="en-US" dirty="0"/>
              <a:t>including chemical ventilation (fume hoods,</a:t>
            </a:r>
            <a:r>
              <a:rPr lang="en-150" dirty="0"/>
              <a:t>…</a:t>
            </a:r>
            <a:r>
              <a:rPr lang="en-US" dirty="0"/>
              <a:t>)</a:t>
            </a:r>
          </a:p>
          <a:p>
            <a:pPr lvl="1"/>
            <a:r>
              <a:rPr lang="en-US" dirty="0"/>
              <a:t>Containment ventilation for the caves (gas flow experiments, &amp; decomposition; gas &amp; vacuum exhaust</a:t>
            </a:r>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34662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155996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D04: hand-over March</a:t>
            </a:r>
            <a:r>
              <a:rPr lang="en-US" baseline="0" dirty="0"/>
              <a:t> 30, 2021</a:t>
            </a:r>
            <a:endParaRPr lang="en-US" dirty="0"/>
          </a:p>
          <a:p>
            <a:r>
              <a:rPr lang="en-US" dirty="0"/>
              <a:t>D08:</a:t>
            </a:r>
            <a:r>
              <a:rPr lang="en-US" baseline="0" dirty="0"/>
              <a:t> hand-over August 10, 2021</a:t>
            </a:r>
          </a:p>
          <a:p>
            <a:r>
              <a:rPr lang="en-US" baseline="0" dirty="0"/>
              <a:t>D08: partial access</a:t>
            </a:r>
          </a:p>
          <a:p>
            <a:pPr marL="0" indent="0">
              <a:buNone/>
            </a:pPr>
            <a:r>
              <a:rPr lang="en-US" b="1" dirty="0">
                <a:solidFill>
                  <a:srgbClr val="FF0000"/>
                </a:solidFill>
              </a:rPr>
              <a:t>NOW</a:t>
            </a:r>
          </a:p>
          <a:p>
            <a:pPr>
              <a:buFont typeface="Symbol" panose="05050102010706020507" pitchFamily="18" charset="2"/>
              <a:buChar char="Þ"/>
            </a:pPr>
            <a:r>
              <a:rPr lang="en-US" dirty="0"/>
              <a:t>Basic setups for chemistry incl. soft condensed matter and life science (E04) and engineering (E03).</a:t>
            </a:r>
          </a:p>
          <a:p>
            <a:pPr>
              <a:buFont typeface="Symbol" panose="05050102010706020507" pitchFamily="18" charset="2"/>
              <a:buChar char="Þ"/>
            </a:pPr>
            <a:r>
              <a:rPr lang="en-US" dirty="0"/>
              <a:t>Radiological Materials Laboratory (RML) for handling activated samples and materials</a:t>
            </a:r>
          </a:p>
          <a:p>
            <a:pPr marL="0" indent="0">
              <a:buNone/>
            </a:pPr>
            <a:r>
              <a:rPr lang="en-US" b="1" dirty="0">
                <a:solidFill>
                  <a:srgbClr val="FF0000"/>
                </a:solidFill>
              </a:rPr>
              <a:t>LATER</a:t>
            </a:r>
          </a:p>
          <a:p>
            <a:pPr>
              <a:buFont typeface="Symbol" panose="05050102010706020507" pitchFamily="18" charset="2"/>
              <a:buChar char="Þ"/>
            </a:pPr>
            <a:r>
              <a:rPr lang="en-US" dirty="0"/>
              <a:t>Fit-out of remaining labs in D04, D07 and D08</a:t>
            </a:r>
          </a:p>
          <a:p>
            <a:pPr>
              <a:buFont typeface="Symbol" panose="05050102010706020507" pitchFamily="18" charset="2"/>
              <a:buChar char="Þ"/>
            </a:pPr>
            <a:r>
              <a:rPr lang="en-US" dirty="0"/>
              <a:t>Capital investments into the specific science areas for the instruments to provide complementary lab equipment</a:t>
            </a:r>
          </a:p>
          <a:p>
            <a:pPr marL="0" indent="0">
              <a:buNone/>
            </a:pPr>
            <a:r>
              <a:rPr lang="en-US" b="1" dirty="0">
                <a:solidFill>
                  <a:srgbClr val="FF0000"/>
                </a:solidFill>
              </a:rPr>
              <a:t>ALWAYS</a:t>
            </a:r>
            <a:endParaRPr lang="en-US" dirty="0"/>
          </a:p>
          <a:p>
            <a:pPr>
              <a:buFont typeface="Symbol" panose="05050102010706020507" pitchFamily="18" charset="2"/>
              <a:buChar char="Þ"/>
            </a:pPr>
            <a:r>
              <a:rPr lang="en-US" dirty="0"/>
              <a:t>support the ESS project and operations with materials characterization (Accelerator, Target, Science)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56726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3D</a:t>
            </a:r>
            <a:r>
              <a:rPr lang="en-US" baseline="0" dirty="0" smtClean="0"/>
              <a:t> picture of one of our large laboratories. The list on the right shows the laboratories that were part of our in-kind tender that was won by SANBER LTD, UK. As we informed you last time, we had issues with VAT tax that had to be paid for installation work by our UK in-kind partner. Our solution is now that the in-kind partner STFC will pay for the furniture and hardware while ESS will pay for the installation work out of the SAD installation budget. We will use the same company that won the bid for tender.</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dirty="0"/>
          </a:p>
        </p:txBody>
      </p:sp>
    </p:spTree>
    <p:extLst>
      <p:ext uri="{BB962C8B-B14F-4D97-AF65-F5344CB8AC3E}">
        <p14:creationId xmlns:p14="http://schemas.microsoft.com/office/powerpoint/2010/main" val="284056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requirements are met and services are supplied in the correct locations</a:t>
            </a:r>
          </a:p>
          <a:p>
            <a:r>
              <a:rPr lang="en-US" dirty="0"/>
              <a:t>Change-requests (electrical distribution panels, house vacuum, waste water</a:t>
            </a:r>
            <a:r>
              <a:rPr lang="en-150" dirty="0"/>
              <a:t>…</a:t>
            </a:r>
            <a:r>
              <a:rPr lang="en-US" dirty="0"/>
              <a:t>.)</a:t>
            </a:r>
          </a:p>
          <a:p>
            <a:r>
              <a:rPr lang="en-US" dirty="0"/>
              <a:t>Facilitating information exchange between our in-kind partner and CF for lab fit-out</a:t>
            </a:r>
          </a:p>
          <a:p>
            <a:endParaRPr lang="en-US" dirty="0"/>
          </a:p>
          <a:p>
            <a:r>
              <a:rPr lang="en-US" dirty="0"/>
              <a:t>Interface when related to laboratories and chemistry</a:t>
            </a:r>
          </a:p>
          <a:p>
            <a:r>
              <a:rPr lang="en-US" dirty="0"/>
              <a:t>Support for instrument specific laboratories (information on safety, utilities, </a:t>
            </a:r>
            <a:r>
              <a:rPr lang="en-150" dirty="0"/>
              <a:t>…</a:t>
            </a:r>
            <a:r>
              <a:rPr lang="en-US" dirty="0"/>
              <a:t>) </a:t>
            </a:r>
          </a:p>
          <a:p>
            <a:pPr lvl="1"/>
            <a:r>
              <a:rPr lang="en-US" dirty="0"/>
              <a:t>including chemical ventilation (fume hoods,</a:t>
            </a:r>
            <a:r>
              <a:rPr lang="en-150" dirty="0"/>
              <a:t>…</a:t>
            </a:r>
            <a:r>
              <a:rPr lang="en-US" dirty="0"/>
              <a:t>)</a:t>
            </a:r>
          </a:p>
          <a:p>
            <a:pPr lvl="1"/>
            <a:r>
              <a:rPr lang="en-US" dirty="0"/>
              <a:t>Containment ventilation for the caves (gas flow experiments, &amp; decomposition; gas &amp; vacuum </a:t>
            </a:r>
            <a:r>
              <a:rPr lang="en-US" dirty="0" smtClean="0"/>
              <a:t>exhaust </a:t>
            </a:r>
          </a:p>
          <a:p>
            <a:pPr lvl="1"/>
            <a:endParaRPr lang="en-US" dirty="0"/>
          </a:p>
          <a:p>
            <a:pPr lvl="0"/>
            <a:r>
              <a:rPr lang="en-US" dirty="0" smtClean="0"/>
              <a:t>MS:</a:t>
            </a:r>
            <a:r>
              <a:rPr lang="en-US" baseline="0" dirty="0" smtClean="0"/>
              <a:t> by interacting with instruments we assure them that they will have nearby labs on day 1, so they do not spend money and time on things that we provide centrally </a:t>
            </a:r>
            <a:endParaRPr lang="en-US"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254213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25</a:t>
            </a:fld>
            <a:endParaRPr lang="sv-SE" dirty="0"/>
          </a:p>
        </p:txBody>
      </p:sp>
    </p:spTree>
    <p:extLst>
      <p:ext uri="{BB962C8B-B14F-4D97-AF65-F5344CB8AC3E}">
        <p14:creationId xmlns:p14="http://schemas.microsoft.com/office/powerpoint/2010/main" val="188709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smtClean="0"/>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smtClean="0"/>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smtClean="0"/>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smtClean="0"/>
              <a:t>STAP presentation SULF</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7233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r>
              <a:rPr lang="sv-SE" noProof="0" smtClean="0"/>
              <a:t>2020-04-20</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smtClean="0"/>
              <a:t>STAP presentation SULF</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36841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smtClean="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r>
              <a:rPr lang="sv-SE" smtClean="0"/>
              <a:t>2020-04-20</a:t>
            </a:r>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smtClean="0"/>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FontTx/>
              <a:buNone/>
              <a:defRPr sz="100">
                <a:noFill/>
              </a:defRPr>
            </a:lvl1pPr>
          </a:lstStyle>
          <a:p>
            <a:pPr lvl="0"/>
            <a:r>
              <a:rPr lang="en-US" smtClean="0"/>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smtClean="0"/>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sv-SE" dirty="0" smtClean="0"/>
              <a:t>2020-04-26</a:t>
            </a:r>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STAP presentation SULF</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sv-SE" smtClean="0"/>
              <a:t>2020-04-20</a:t>
            </a:r>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FontTx/>
              <a:buNone/>
              <a:defRPr sz="100">
                <a:noFill/>
              </a:defRPr>
            </a:lvl1pPr>
          </a:lstStyle>
          <a:p>
            <a:pPr lvl="0"/>
            <a:r>
              <a:rPr lang="en-US" smtClean="0"/>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smtClean="0"/>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sv-SE" smtClean="0"/>
              <a:t>2020-04-20</a:t>
            </a:r>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smtClean="0"/>
              <a:t>STAP presentation SULF</a:t>
            </a:r>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14.png"/><Relationship Id="rId9" Type="http://schemas.openxmlformats.org/officeDocument/2006/relationships/image" Target="../media/image54.tiff"/></Relationships>
</file>

<file path=ppt/slides/_rels/slide1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tiff"/><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e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tiff"/><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emf"/><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smtClean="0"/>
              <a:t>SULF </a:t>
            </a:r>
            <a:r>
              <a:rPr lang="en-150" dirty="0" smtClean="0"/>
              <a:t>–</a:t>
            </a:r>
            <a:r>
              <a:rPr lang="en-GB" dirty="0" smtClean="0"/>
              <a:t> Sample and User Laboratory Facilities</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smtClean="0"/>
              <a:t>STAP Samples and User </a:t>
            </a:r>
            <a:r>
              <a:rPr lang="en-150" dirty="0" smtClean="0"/>
              <a:t>–</a:t>
            </a:r>
            <a:r>
              <a:rPr lang="en-GB" dirty="0" smtClean="0"/>
              <a:t> April 2021</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a:xfrm>
            <a:off x="1930394" y="5605695"/>
            <a:ext cx="7771389" cy="459883"/>
          </a:xfrm>
        </p:spPr>
        <p:txBody>
          <a:bodyPr/>
          <a:lstStyle/>
          <a:p>
            <a:r>
              <a:rPr lang="en-GB" dirty="0"/>
              <a:t>PRESENTED BY </a:t>
            </a:r>
            <a:r>
              <a:rPr lang="en-GB" dirty="0" smtClean="0"/>
              <a:t>Monika Hartl</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sv-SE" sz="1200" b="1" dirty="0" smtClean="0">
                <a:solidFill>
                  <a:schemeClr val="bg1"/>
                </a:solidFill>
              </a:rPr>
              <a:t>2021-04-26</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2061" y="263711"/>
            <a:ext cx="9360000" cy="657339"/>
          </a:xfrm>
        </p:spPr>
        <p:txBody>
          <a:bodyPr/>
          <a:lstStyle/>
          <a:p>
            <a:r>
              <a:rPr lang="en-US" dirty="0" smtClean="0"/>
              <a:t>Mitigations for Covid-19 related delays</a:t>
            </a:r>
            <a:endParaRPr lang="en-US" dirty="0"/>
          </a:p>
        </p:txBody>
      </p:sp>
      <p:sp>
        <p:nvSpPr>
          <p:cNvPr id="4" name="Footer Placeholder 3"/>
          <p:cNvSpPr>
            <a:spLocks noGrp="1"/>
          </p:cNvSpPr>
          <p:nvPr>
            <p:ph type="ftr" sz="quarter" idx="11"/>
          </p:nvPr>
        </p:nvSpPr>
        <p:spPr/>
        <p:txBody>
          <a:bodyPr/>
          <a:lstStyle/>
          <a:p>
            <a:r>
              <a:rPr lang="en-GB" dirty="0" smtClean="0"/>
              <a:t>STAP presentation SULF</a:t>
            </a:r>
            <a:endParaRPr lang="en-GB" dirty="0"/>
          </a:p>
        </p:txBody>
      </p:sp>
      <p:sp>
        <p:nvSpPr>
          <p:cNvPr id="5" name="Slide Number Placeholder 4"/>
          <p:cNvSpPr>
            <a:spLocks noGrp="1"/>
          </p:cNvSpPr>
          <p:nvPr>
            <p:ph type="sldNum" sz="quarter" idx="12"/>
          </p:nvPr>
        </p:nvSpPr>
        <p:spPr/>
        <p:txBody>
          <a:bodyPr/>
          <a:lstStyle/>
          <a:p>
            <a:fld id="{551115BC-487E-4422-894C-CB7CD3E79223}" type="slidenum">
              <a:rPr lang="en-GB" smtClean="0"/>
              <a:pPr/>
              <a:t>10</a:t>
            </a:fld>
            <a:endParaRPr lang="en-GB"/>
          </a:p>
        </p:txBody>
      </p:sp>
      <p:sp>
        <p:nvSpPr>
          <p:cNvPr id="9" name="Text Placeholder 8"/>
          <p:cNvSpPr>
            <a:spLocks noGrp="1"/>
          </p:cNvSpPr>
          <p:nvPr>
            <p:ph type="body" sz="quarter" idx="14"/>
          </p:nvPr>
        </p:nvSpPr>
        <p:spPr>
          <a:xfrm>
            <a:off x="872061" y="929364"/>
            <a:ext cx="9360000" cy="507076"/>
          </a:xfrm>
        </p:spPr>
        <p:txBody>
          <a:bodyPr/>
          <a:lstStyle/>
          <a:p>
            <a:r>
              <a:rPr lang="en-US" dirty="0" smtClean="0"/>
              <a:t>What can SULF do?</a:t>
            </a:r>
            <a:endParaRPr lang="en-US" dirty="0"/>
          </a:p>
        </p:txBody>
      </p:sp>
      <p:sp>
        <p:nvSpPr>
          <p:cNvPr id="8" name="Content Placeholder 7"/>
          <p:cNvSpPr>
            <a:spLocks noGrp="1"/>
          </p:cNvSpPr>
          <p:nvPr>
            <p:ph idx="1"/>
          </p:nvPr>
        </p:nvSpPr>
        <p:spPr>
          <a:xfrm>
            <a:off x="805503" y="1650952"/>
            <a:ext cx="8868849" cy="4768062"/>
          </a:xfrm>
        </p:spPr>
        <p:txBody>
          <a:bodyPr/>
          <a:lstStyle/>
          <a:p>
            <a:pPr lvl="1"/>
            <a:r>
              <a:rPr lang="en-US" dirty="0" smtClean="0"/>
              <a:t>SULF staff is allowed on site as we need to work in the labs following C19 rules (limited number of people, masks, distance, C19 test)</a:t>
            </a:r>
          </a:p>
          <a:p>
            <a:pPr lvl="1"/>
            <a:r>
              <a:rPr lang="en-US" dirty="0" smtClean="0"/>
              <a:t>In dialog with ESS-internal C19 group to keep rules up to date, e.g. discuss vaccination as reason not to quarantine </a:t>
            </a:r>
          </a:p>
          <a:p>
            <a:pPr lvl="1"/>
            <a:r>
              <a:rPr lang="en-US" b="1" dirty="0" smtClean="0"/>
              <a:t>SULF mantra: Don’t stop working</a:t>
            </a:r>
            <a:r>
              <a:rPr lang="en-US" dirty="0" smtClean="0"/>
              <a:t> </a:t>
            </a:r>
            <a:r>
              <a:rPr lang="en-150" dirty="0" smtClean="0"/>
              <a:t>–</a:t>
            </a:r>
            <a:r>
              <a:rPr lang="en-US" dirty="0" smtClean="0"/>
              <a:t> keep preparing restart of construction</a:t>
            </a:r>
          </a:p>
          <a:p>
            <a:pPr lvl="1"/>
            <a:r>
              <a:rPr lang="en-US" dirty="0" smtClean="0"/>
              <a:t>Keep close contact with lab-outfitter (Sanber), establish to-do list to prepare for worker’s return (hiring of equipment, training, scheduling</a:t>
            </a:r>
            <a:r>
              <a:rPr lang="en-150" dirty="0" smtClean="0"/>
              <a:t>…</a:t>
            </a:r>
            <a:r>
              <a:rPr lang="en-US" dirty="0" smtClean="0"/>
              <a:t>)</a:t>
            </a:r>
          </a:p>
          <a:p>
            <a:pPr lvl="1"/>
            <a:r>
              <a:rPr lang="en-US" dirty="0" smtClean="0"/>
              <a:t>Get construction work done that is not part of the fit-out and can be done with local workers (corrective action on building, data patch panels, waste water </a:t>
            </a:r>
            <a:r>
              <a:rPr lang="en-150" dirty="0" smtClean="0"/>
              <a:t>…</a:t>
            </a:r>
            <a:r>
              <a:rPr lang="en-US" dirty="0" smtClean="0"/>
              <a:t>) or by ourselves (ultrapure water, shelves,</a:t>
            </a:r>
            <a:r>
              <a:rPr lang="en-150" dirty="0" smtClean="0"/>
              <a:t>…</a:t>
            </a:r>
            <a:r>
              <a:rPr lang="en-US" dirty="0" smtClean="0"/>
              <a:t>)</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7856" y="1436440"/>
            <a:ext cx="1734978" cy="2089168"/>
          </a:xfrm>
          <a:prstGeom prst="rect">
            <a:avLst/>
          </a:prstGeom>
        </p:spPr>
      </p:pic>
      <p:sp>
        <p:nvSpPr>
          <p:cNvPr id="2" name="Date Placeholder 1"/>
          <p:cNvSpPr>
            <a:spLocks noGrp="1"/>
          </p:cNvSpPr>
          <p:nvPr>
            <p:ph type="dt" sz="half" idx="10"/>
          </p:nvPr>
        </p:nvSpPr>
        <p:spPr/>
        <p:txBody>
          <a:bodyPr/>
          <a:lstStyle/>
          <a:p>
            <a:r>
              <a:rPr lang="sv-SE" dirty="0" smtClean="0"/>
              <a:t>2020-04-26</a:t>
            </a:r>
            <a:endParaRPr lang="sv-SE" dirty="0"/>
          </a:p>
        </p:txBody>
      </p:sp>
      <p:pic>
        <p:nvPicPr>
          <p:cNvPr id="1028" name="Picture 4" descr="741cb668-e276-4b68-8b36-2a8e57b00a92@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97758" y="4946937"/>
            <a:ext cx="1777634" cy="177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13FEB3B6-422D-468E-859A-70423CCD7991" descr="13FEB3B6-422D-468E-859A-70423CCD7991"/>
          <p:cNvPicPr>
            <a:picLocks noChangeAspect="1" noChangeArrowheads="1"/>
          </p:cNvPicPr>
          <p:nvPr/>
        </p:nvPicPr>
        <p:blipFill rotWithShape="1">
          <a:blip r:embed="rId4">
            <a:extLst>
              <a:ext uri="{28A0092B-C50C-407E-A947-70E740481C1C}">
                <a14:useLocalDpi xmlns:a14="http://schemas.microsoft.com/office/drawing/2010/main" val="0"/>
              </a:ext>
            </a:extLst>
          </a:blip>
          <a:srcRect l="20781" t="10916" r="11770" b="8567"/>
          <a:stretch/>
        </p:blipFill>
        <p:spPr bwMode="auto">
          <a:xfrm rot="5400000">
            <a:off x="9917782" y="3766094"/>
            <a:ext cx="1851992" cy="165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1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28060" y="6028363"/>
            <a:ext cx="4934741" cy="5493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6405" y="1475578"/>
            <a:ext cx="5906390" cy="5355312"/>
          </a:xfrm>
          <a:prstGeom prst="rect">
            <a:avLst/>
          </a:prstGeom>
        </p:spPr>
        <p:txBody>
          <a:bodyPr wrap="square">
            <a:spAutoFit/>
          </a:bodyPr>
          <a:lstStyle/>
          <a:p>
            <a:pPr marL="285750" indent="-285750">
              <a:buFont typeface="Wingdings" panose="05000000000000000000" pitchFamily="2" charset="2"/>
              <a:buChar char="§"/>
            </a:pPr>
            <a:r>
              <a:rPr lang="en-US" b="1" dirty="0" smtClean="0"/>
              <a:t>Move </a:t>
            </a:r>
            <a:r>
              <a:rPr lang="en-US" dirty="0" smtClean="0"/>
              <a:t>of equipment and chemicals from rented lab to permanent lab </a:t>
            </a:r>
            <a:r>
              <a:rPr lang="en-US" b="1" dirty="0" smtClean="0"/>
              <a:t>successfully finished </a:t>
            </a:r>
            <a:r>
              <a:rPr lang="en-US" dirty="0" smtClean="0"/>
              <a:t>in January 21.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b="1" dirty="0" smtClean="0"/>
              <a:t>Electrical panels all upgraded,                    documented </a:t>
            </a:r>
            <a:r>
              <a:rPr lang="en-US" dirty="0" smtClean="0"/>
              <a:t>and power is on                             thanks to our consultant Gustav Svendsen.</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r>
              <a:rPr lang="en-US" dirty="0" smtClean="0"/>
              <a:t>Both SULF </a:t>
            </a:r>
            <a:r>
              <a:rPr lang="en-US" b="1" dirty="0" smtClean="0"/>
              <a:t>in-kind projects are successfully finished </a:t>
            </a:r>
            <a:r>
              <a:rPr lang="en-US" dirty="0" smtClean="0"/>
              <a:t>(pending report)</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SULF is still </a:t>
            </a:r>
            <a:r>
              <a:rPr lang="en-US" b="1" dirty="0" smtClean="0"/>
              <a:t>well in time </a:t>
            </a:r>
            <a:r>
              <a:rPr lang="en-US" dirty="0" smtClean="0"/>
              <a:t>with delivery of milestones.</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SULF procured a </a:t>
            </a:r>
            <a:r>
              <a:rPr lang="en-US" b="1" dirty="0" smtClean="0"/>
              <a:t>powder diffractometer </a:t>
            </a:r>
            <a:r>
              <a:rPr lang="en-US" dirty="0" smtClean="0"/>
              <a:t>(STAP suggestion 2020) and operates a </a:t>
            </a:r>
            <a:r>
              <a:rPr lang="en-US" b="1" dirty="0" smtClean="0"/>
              <a:t>Scanning Electron Microscope</a:t>
            </a:r>
            <a:r>
              <a:rPr lang="en-US" dirty="0" smtClean="0"/>
              <a:t> (Target) -&gt; detailed equipment list in breakout session</a:t>
            </a:r>
            <a:endParaRPr lang="en-US" dirty="0"/>
          </a:p>
          <a:p>
            <a:endParaRPr lang="en-US" dirty="0" smtClean="0"/>
          </a:p>
          <a:p>
            <a:pPr marL="285750" indent="-285750">
              <a:buFont typeface="Wingdings" panose="05000000000000000000" pitchFamily="2" charset="2"/>
              <a:buChar char="§"/>
            </a:pPr>
            <a:r>
              <a:rPr lang="en-US" dirty="0"/>
              <a:t>SULF </a:t>
            </a:r>
            <a:r>
              <a:rPr lang="en-US" b="1" dirty="0"/>
              <a:t>labs in E04 </a:t>
            </a:r>
            <a:r>
              <a:rPr lang="en-US" dirty="0"/>
              <a:t>are officially </a:t>
            </a:r>
            <a:r>
              <a:rPr lang="en-US" b="1" dirty="0"/>
              <a:t>in operations!</a:t>
            </a:r>
          </a:p>
          <a:p>
            <a:pPr marL="285750" indent="-285750">
              <a:buFont typeface="Wingdings" panose="05000000000000000000" pitchFamily="2" charset="2"/>
              <a:buChar char="§"/>
            </a:pPr>
            <a:endParaRPr lang="en-US" b="1" dirty="0"/>
          </a:p>
        </p:txBody>
      </p:sp>
      <p:sp>
        <p:nvSpPr>
          <p:cNvPr id="2" name="Title 1"/>
          <p:cNvSpPr>
            <a:spLocks noGrp="1"/>
          </p:cNvSpPr>
          <p:nvPr>
            <p:ph type="title"/>
          </p:nvPr>
        </p:nvSpPr>
        <p:spPr>
          <a:xfrm>
            <a:off x="515519" y="185434"/>
            <a:ext cx="9360000" cy="657339"/>
          </a:xfrm>
        </p:spPr>
        <p:txBody>
          <a:bodyPr/>
          <a:lstStyle/>
          <a:p>
            <a:r>
              <a:rPr lang="en-US" dirty="0" smtClean="0"/>
              <a:t>SULF achievements</a:t>
            </a:r>
            <a:endParaRPr lang="en-US" dirty="0"/>
          </a:p>
        </p:txBody>
      </p:sp>
      <p:sp>
        <p:nvSpPr>
          <p:cNvPr id="3" name="Footer Placeholder 2"/>
          <p:cNvSpPr>
            <a:spLocks noGrp="1"/>
          </p:cNvSpPr>
          <p:nvPr>
            <p:ph type="ftr" sz="quarter" idx="11"/>
          </p:nvPr>
        </p:nvSpPr>
        <p:spPr/>
        <p:txBody>
          <a:bodyPr/>
          <a:lstStyle/>
          <a:p>
            <a:r>
              <a:rPr lang="sv-SE" smtClean="0"/>
              <a:t>STAP presentation SULF</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11</a:t>
            </a:fld>
            <a:endParaRPr lang="sv-SE" dirty="0"/>
          </a:p>
        </p:txBody>
      </p:sp>
      <p:sp>
        <p:nvSpPr>
          <p:cNvPr id="5" name="Text Placeholder 4"/>
          <p:cNvSpPr>
            <a:spLocks noGrp="1"/>
          </p:cNvSpPr>
          <p:nvPr>
            <p:ph type="body" sz="quarter" idx="14"/>
          </p:nvPr>
        </p:nvSpPr>
        <p:spPr>
          <a:xfrm>
            <a:off x="515519" y="851087"/>
            <a:ext cx="9360000" cy="507076"/>
          </a:xfrm>
        </p:spPr>
        <p:txBody>
          <a:bodyPr/>
          <a:lstStyle/>
          <a:p>
            <a:r>
              <a:rPr lang="en-US" dirty="0" smtClean="0"/>
              <a:t>Since spring 2020</a:t>
            </a:r>
            <a:endParaRPr lang="en-US" dirty="0"/>
          </a:p>
        </p:txBody>
      </p:sp>
      <p:sp>
        <p:nvSpPr>
          <p:cNvPr id="7" name="Date Placeholder 6"/>
          <p:cNvSpPr>
            <a:spLocks noGrp="1"/>
          </p:cNvSpPr>
          <p:nvPr>
            <p:ph type="dt" sz="half" idx="10"/>
          </p:nvPr>
        </p:nvSpPr>
        <p:spPr/>
        <p:txBody>
          <a:bodyPr/>
          <a:lstStyle/>
          <a:p>
            <a:r>
              <a:rPr lang="sv-SE" dirty="0" smtClean="0"/>
              <a:t>2020-04-26</a:t>
            </a:r>
            <a:endParaRPr lang="sv-SE" dirty="0"/>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22123" y="1222183"/>
            <a:ext cx="5033914" cy="5410987"/>
          </a:xfrm>
          <a:prstGeom prst="rect">
            <a:avLst/>
          </a:prstGeom>
          <a:ln w="12700">
            <a:solidFill>
              <a:schemeClr val="tx2">
                <a:lumMod val="50000"/>
                <a:lumOff val="50000"/>
              </a:schemeClr>
            </a:solidFill>
          </a:ln>
        </p:spPr>
      </p:pic>
      <p:grpSp>
        <p:nvGrpSpPr>
          <p:cNvPr id="26" name="Group 25"/>
          <p:cNvGrpSpPr/>
          <p:nvPr/>
        </p:nvGrpSpPr>
        <p:grpSpPr>
          <a:xfrm>
            <a:off x="9354826" y="4630777"/>
            <a:ext cx="1920482" cy="1021084"/>
            <a:chOff x="5537725" y="3233847"/>
            <a:chExt cx="6468723" cy="2949318"/>
          </a:xfrm>
        </p:grpSpPr>
        <p:grpSp>
          <p:nvGrpSpPr>
            <p:cNvPr id="27" name="Group 26"/>
            <p:cNvGrpSpPr/>
            <p:nvPr/>
          </p:nvGrpSpPr>
          <p:grpSpPr>
            <a:xfrm>
              <a:off x="5537725" y="3403389"/>
              <a:ext cx="6468723" cy="2779776"/>
              <a:chOff x="5537725" y="3403389"/>
              <a:chExt cx="6468723" cy="2779776"/>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080" y="3403389"/>
                <a:ext cx="3706368" cy="2779776"/>
              </a:xfrm>
              <a:prstGeom prst="rect">
                <a:avLst/>
              </a:prstGeom>
              <a:ln w="76200">
                <a:noFill/>
              </a:ln>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37725" y="3403389"/>
                <a:ext cx="3359387" cy="2779776"/>
              </a:xfrm>
              <a:prstGeom prst="rect">
                <a:avLst/>
              </a:prstGeom>
              <a:ln w="76200">
                <a:noFill/>
              </a:ln>
            </p:spPr>
          </p:pic>
        </p:grpSp>
        <p:sp>
          <p:nvSpPr>
            <p:cNvPr id="28" name="Lightning Bolt 27"/>
            <p:cNvSpPr/>
            <p:nvPr/>
          </p:nvSpPr>
          <p:spPr>
            <a:xfrm rot="19703545" flipH="1">
              <a:off x="8008643" y="3233847"/>
              <a:ext cx="1908572" cy="2809820"/>
            </a:xfrm>
            <a:prstGeom prst="lightningBol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8" name="Right Arrow 37"/>
          <p:cNvSpPr/>
          <p:nvPr/>
        </p:nvSpPr>
        <p:spPr>
          <a:xfrm rot="10800000">
            <a:off x="7531080" y="5011929"/>
            <a:ext cx="819902" cy="474961"/>
          </a:xfrm>
          <a:prstGeom prst="rightArrow">
            <a:avLst>
              <a:gd name="adj1" fmla="val 38155"/>
              <a:gd name="adj2" fmla="val 8751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022" y="4994789"/>
            <a:ext cx="1076377" cy="1076377"/>
          </a:xfrm>
          <a:prstGeom prst="rect">
            <a:avLst/>
          </a:prstGeom>
          <a:ln w="38100">
            <a:solidFill>
              <a:schemeClr val="accent5"/>
            </a:solidFill>
          </a:ln>
        </p:spPr>
      </p:pic>
      <p:sp>
        <p:nvSpPr>
          <p:cNvPr id="44" name="TextBox 43"/>
          <p:cNvSpPr txBox="1"/>
          <p:nvPr/>
        </p:nvSpPr>
        <p:spPr>
          <a:xfrm>
            <a:off x="9245852" y="5656709"/>
            <a:ext cx="2387504" cy="646331"/>
          </a:xfrm>
          <a:prstGeom prst="rect">
            <a:avLst/>
          </a:prstGeom>
          <a:noFill/>
        </p:spPr>
        <p:txBody>
          <a:bodyPr wrap="square" rtlCol="0">
            <a:spAutoFit/>
          </a:bodyPr>
          <a:lstStyle/>
          <a:p>
            <a:pPr algn="l"/>
            <a:r>
              <a:rPr lang="en-US" b="1" dirty="0" smtClean="0">
                <a:solidFill>
                  <a:schemeClr val="bg1">
                    <a:lumMod val="50000"/>
                  </a:schemeClr>
                </a:solidFill>
              </a:rPr>
              <a:t>Chemistry Lab shared with DEMAX</a:t>
            </a:r>
            <a:endParaRPr lang="sv-SE" b="1" dirty="0" smtClean="0">
              <a:solidFill>
                <a:schemeClr val="bg1">
                  <a:lumMod val="50000"/>
                </a:schemeClr>
              </a:solidFill>
            </a:endParaRPr>
          </a:p>
        </p:txBody>
      </p:sp>
      <p:grpSp>
        <p:nvGrpSpPr>
          <p:cNvPr id="52" name="Group 51"/>
          <p:cNvGrpSpPr/>
          <p:nvPr/>
        </p:nvGrpSpPr>
        <p:grpSpPr>
          <a:xfrm>
            <a:off x="10251327" y="185434"/>
            <a:ext cx="1654398" cy="1118061"/>
            <a:chOff x="6519671" y="1215093"/>
            <a:chExt cx="2643784" cy="1667201"/>
          </a:xfrm>
        </p:grpSpPr>
        <p:sp>
          <p:nvSpPr>
            <p:cNvPr id="53" name="Rectangle 52"/>
            <p:cNvSpPr/>
            <p:nvPr/>
          </p:nvSpPr>
          <p:spPr>
            <a:xfrm>
              <a:off x="6519671" y="1215093"/>
              <a:ext cx="2643784" cy="1667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4" name="Group 53"/>
            <p:cNvGrpSpPr/>
            <p:nvPr/>
          </p:nvGrpSpPr>
          <p:grpSpPr>
            <a:xfrm>
              <a:off x="6640798" y="1310904"/>
              <a:ext cx="2371595" cy="1437349"/>
              <a:chOff x="5711812" y="1304156"/>
              <a:chExt cx="3265391" cy="1767911"/>
            </a:xfrm>
          </p:grpSpPr>
          <p:grpSp>
            <p:nvGrpSpPr>
              <p:cNvPr id="55" name="Group 54"/>
              <p:cNvGrpSpPr/>
              <p:nvPr/>
            </p:nvGrpSpPr>
            <p:grpSpPr>
              <a:xfrm>
                <a:off x="5711812" y="1304156"/>
                <a:ext cx="3265391" cy="1767911"/>
                <a:chOff x="9050361" y="1275476"/>
                <a:chExt cx="3085591" cy="1636155"/>
              </a:xfrm>
            </p:grpSpPr>
            <p:pic>
              <p:nvPicPr>
                <p:cNvPr id="59" name="Picture 5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50361" y="1283223"/>
                  <a:ext cx="2605380" cy="1628408"/>
                </a:xfrm>
                <a:prstGeom prst="rect">
                  <a:avLst/>
                </a:prstGeom>
              </p:spPr>
            </p:pic>
            <p:pic>
              <p:nvPicPr>
                <p:cNvPr id="60" name="Picture Placeholder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755893" y="1275476"/>
                  <a:ext cx="1380059" cy="1628408"/>
                </a:xfrm>
                <a:prstGeom prst="rect">
                  <a:avLst/>
                </a:prstGeom>
              </p:spPr>
            </p:pic>
          </p:grpSp>
          <p:pic>
            <p:nvPicPr>
              <p:cNvPr id="58" name="Picture 5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725738" y="2649871"/>
                <a:ext cx="445412" cy="408155"/>
              </a:xfrm>
              <a:prstGeom prst="rect">
                <a:avLst/>
              </a:prstGeom>
              <a:ln w="12700">
                <a:noFill/>
              </a:ln>
            </p:spPr>
          </p:pic>
        </p:grpSp>
      </p:grpSp>
      <p:sp>
        <p:nvSpPr>
          <p:cNvPr id="61" name="Down Arrow 60"/>
          <p:cNvSpPr/>
          <p:nvPr/>
        </p:nvSpPr>
        <p:spPr>
          <a:xfrm>
            <a:off x="9835444" y="1019516"/>
            <a:ext cx="476521" cy="583178"/>
          </a:xfrm>
          <a:prstGeom prst="downArrow">
            <a:avLst>
              <a:gd name="adj1" fmla="val 43921"/>
              <a:gd name="adj2" fmla="val 50000"/>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p:cNvSpPr txBox="1"/>
          <p:nvPr/>
        </p:nvSpPr>
        <p:spPr>
          <a:xfrm>
            <a:off x="11292638" y="2472006"/>
            <a:ext cx="530915" cy="338554"/>
          </a:xfrm>
          <a:prstGeom prst="rect">
            <a:avLst/>
          </a:prstGeom>
          <a:noFill/>
        </p:spPr>
        <p:txBody>
          <a:bodyPr wrap="none" rtlCol="0">
            <a:spAutoFit/>
          </a:bodyPr>
          <a:lstStyle/>
          <a:p>
            <a:pPr algn="l"/>
            <a:r>
              <a:rPr lang="en-US" sz="1600" b="1" dirty="0" smtClean="0">
                <a:solidFill>
                  <a:schemeClr val="accent3">
                    <a:lumMod val="60000"/>
                    <a:lumOff val="40000"/>
                  </a:schemeClr>
                </a:solidFill>
              </a:rPr>
              <a:t>E04</a:t>
            </a:r>
            <a:endParaRPr lang="en-US" b="1" dirty="0" smtClean="0">
              <a:solidFill>
                <a:schemeClr val="accent3">
                  <a:lumMod val="60000"/>
                  <a:lumOff val="40000"/>
                </a:schemeClr>
              </a:solidFill>
            </a:endParaRPr>
          </a:p>
        </p:txBody>
      </p:sp>
      <p:sp>
        <p:nvSpPr>
          <p:cNvPr id="10" name="TextBox 9"/>
          <p:cNvSpPr txBox="1"/>
          <p:nvPr/>
        </p:nvSpPr>
        <p:spPr>
          <a:xfrm>
            <a:off x="9222553" y="3480740"/>
            <a:ext cx="2255939" cy="646331"/>
          </a:xfrm>
          <a:prstGeom prst="rect">
            <a:avLst/>
          </a:prstGeom>
          <a:solidFill>
            <a:schemeClr val="accent3">
              <a:lumMod val="60000"/>
              <a:lumOff val="40000"/>
            </a:schemeClr>
          </a:solidFill>
          <a:ln>
            <a:solidFill>
              <a:schemeClr val="accent6">
                <a:lumMod val="60000"/>
                <a:lumOff val="40000"/>
              </a:schemeClr>
            </a:solidFill>
          </a:ln>
        </p:spPr>
        <p:txBody>
          <a:bodyPr wrap="none" rtlCol="0">
            <a:spAutoFit/>
          </a:bodyPr>
          <a:lstStyle/>
          <a:p>
            <a:pPr algn="l"/>
            <a:r>
              <a:rPr lang="en-US" dirty="0" smtClean="0">
                <a:solidFill>
                  <a:srgbClr val="666666"/>
                </a:solidFill>
              </a:rPr>
              <a:t>SUCCESSFUL MOVE </a:t>
            </a:r>
          </a:p>
          <a:p>
            <a:pPr algn="l"/>
            <a:r>
              <a:rPr lang="en-US" dirty="0" smtClean="0">
                <a:solidFill>
                  <a:srgbClr val="666666"/>
                </a:solidFill>
              </a:rPr>
              <a:t>OF LABS TO ESS</a:t>
            </a: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211534" y="2164694"/>
            <a:ext cx="978608" cy="101178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r="22999"/>
          <a:stretch/>
        </p:blipFill>
        <p:spPr>
          <a:xfrm rot="5400000">
            <a:off x="6490724" y="1230362"/>
            <a:ext cx="1588429" cy="1547945"/>
          </a:xfrm>
          <a:prstGeom prst="rect">
            <a:avLst/>
          </a:prstGeom>
        </p:spPr>
      </p:pic>
      <p:pic>
        <p:nvPicPr>
          <p:cNvPr id="2051" name="Picture 3" descr="90968310-67ff-4836-bdf8-a00917f245eb@e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6828566" y="2317169"/>
            <a:ext cx="1755563" cy="131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25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5057098" cy="2462613"/>
          </a:xfrm>
        </p:spPr>
        <p:txBody>
          <a:bodyPr/>
          <a:lstStyle/>
          <a:p>
            <a:r>
              <a:rPr lang="en-GB" dirty="0"/>
              <a:t>SULF </a:t>
            </a:r>
            <a:r>
              <a:rPr lang="en-150" dirty="0"/>
              <a:t>–</a:t>
            </a:r>
            <a:r>
              <a:rPr lang="en-GB" dirty="0"/>
              <a:t> </a:t>
            </a:r>
            <a:endParaRPr lang="en-GB" dirty="0" smtClean="0"/>
          </a:p>
          <a:p>
            <a:r>
              <a:rPr lang="en-GB" sz="4400" dirty="0"/>
              <a:t>on-site </a:t>
            </a:r>
            <a:r>
              <a:rPr lang="en-GB" sz="4400" dirty="0" smtClean="0"/>
              <a:t>installations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2</a:t>
            </a:r>
            <a:endParaRPr lang="sv-SE" dirty="0"/>
          </a:p>
        </p:txBody>
      </p:sp>
      <p:pic>
        <p:nvPicPr>
          <p:cNvPr id="10" name="Picture Placeholder 9"/>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
        <p:nvSpPr>
          <p:cNvPr id="13" name="TextBox 12"/>
          <p:cNvSpPr txBox="1"/>
          <p:nvPr/>
        </p:nvSpPr>
        <p:spPr>
          <a:xfrm>
            <a:off x="7023984" y="241703"/>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1</a:t>
            </a: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82986" y="447675"/>
            <a:ext cx="2232891" cy="1675539"/>
          </a:xfrm>
          <a:prstGeom prst="rect">
            <a:avLst/>
          </a:prstGeom>
          <a:ln w="95250">
            <a:solidFill>
              <a:schemeClr val="accent3">
                <a:lumMod val="75000"/>
              </a:schemeClr>
            </a:solidFill>
          </a:ln>
        </p:spPr>
      </p:pic>
      <p:sp>
        <p:nvSpPr>
          <p:cNvPr id="16" name="TextBox 15"/>
          <p:cNvSpPr txBox="1"/>
          <p:nvPr/>
        </p:nvSpPr>
        <p:spPr>
          <a:xfrm>
            <a:off x="7682986" y="1780570"/>
            <a:ext cx="2166931" cy="349702"/>
          </a:xfrm>
          <a:prstGeom prst="rect">
            <a:avLst/>
          </a:prstGeom>
          <a:solidFill>
            <a:srgbClr val="666666">
              <a:alpha val="75000"/>
            </a:srgbClr>
          </a:solidFill>
        </p:spPr>
        <p:txBody>
          <a:bodyPr wrap="none" lIns="36000" tIns="36000" rIns="36000" bIns="36000" rtlCol="0">
            <a:spAutoFit/>
          </a:bodyPr>
          <a:lstStyle/>
          <a:p>
            <a:pPr algn="l"/>
            <a:r>
              <a:rPr lang="en-US" b="1" dirty="0" smtClean="0">
                <a:solidFill>
                  <a:schemeClr val="bg1"/>
                </a:solidFill>
              </a:rPr>
              <a:t>SULF intro &amp; status</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1553"/>
          <a:stretch/>
        </p:blipFill>
        <p:spPr>
          <a:xfrm rot="10800000">
            <a:off x="9860368" y="4832938"/>
            <a:ext cx="2206406" cy="1695760"/>
          </a:xfrm>
          <a:prstGeom prst="rect">
            <a:avLst/>
          </a:prstGeom>
          <a:ln w="88900">
            <a:solidFill>
              <a:schemeClr val="accent3">
                <a:lumMod val="75000"/>
              </a:schemeClr>
            </a:solidFill>
          </a:ln>
        </p:spPr>
      </p:pic>
      <p:sp>
        <p:nvSpPr>
          <p:cNvPr id="18" name="TextBox 17"/>
          <p:cNvSpPr txBox="1"/>
          <p:nvPr/>
        </p:nvSpPr>
        <p:spPr>
          <a:xfrm>
            <a:off x="10627849" y="4832938"/>
            <a:ext cx="1422496" cy="626701"/>
          </a:xfrm>
          <a:prstGeom prst="rect">
            <a:avLst/>
          </a:prstGeom>
          <a:solidFill>
            <a:srgbClr val="666666">
              <a:alpha val="50000"/>
            </a:srgbClr>
          </a:solidFill>
        </p:spPr>
        <p:txBody>
          <a:bodyPr wrap="square" lIns="36000" tIns="36000" rIns="36000" bIns="36000" rtlCol="0">
            <a:spAutoFit/>
          </a:bodyPr>
          <a:lstStyle/>
          <a:p>
            <a:pPr algn="l"/>
            <a:r>
              <a:rPr lang="en-US" b="1" dirty="0" smtClean="0">
                <a:solidFill>
                  <a:schemeClr val="bg1"/>
                </a:solidFill>
              </a:rPr>
              <a:t>Support of ESS projects</a:t>
            </a:r>
          </a:p>
        </p:txBody>
      </p:sp>
      <p:sp>
        <p:nvSpPr>
          <p:cNvPr id="19" name="TextBox 18"/>
          <p:cNvSpPr txBox="1"/>
          <p:nvPr/>
        </p:nvSpPr>
        <p:spPr>
          <a:xfrm>
            <a:off x="7951975" y="3626597"/>
            <a:ext cx="352377" cy="707886"/>
          </a:xfrm>
          <a:prstGeom prst="rect">
            <a:avLst/>
          </a:prstGeom>
          <a:noFill/>
        </p:spPr>
        <p:txBody>
          <a:bodyPr wrap="square" rtlCol="0">
            <a:spAutoFit/>
          </a:bodyPr>
          <a:lstStyle/>
          <a:p>
            <a:pPr algn="l"/>
            <a:r>
              <a:rPr lang="en-US" sz="4000" b="1" dirty="0" smtClean="0">
                <a:solidFill>
                  <a:schemeClr val="accent3">
                    <a:lumMod val="60000"/>
                    <a:lumOff val="40000"/>
                  </a:schemeClr>
                </a:solidFill>
                <a:latin typeface="Bahnschrift" panose="020B0502040204020203" pitchFamily="34" charset="0"/>
              </a:rPr>
              <a:t>2</a:t>
            </a:r>
          </a:p>
        </p:txBody>
      </p:sp>
      <p:sp>
        <p:nvSpPr>
          <p:cNvPr id="20" name="TextBox 19"/>
          <p:cNvSpPr txBox="1"/>
          <p:nvPr/>
        </p:nvSpPr>
        <p:spPr>
          <a:xfrm>
            <a:off x="9382765" y="6058747"/>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3</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525" y="2597850"/>
            <a:ext cx="2241982" cy="1662300"/>
          </a:xfrm>
          <a:prstGeom prst="rect">
            <a:avLst/>
          </a:prstGeom>
          <a:ln w="76200">
            <a:solidFill>
              <a:schemeClr val="accent3">
                <a:lumMod val="60000"/>
                <a:lumOff val="40000"/>
              </a:schemeClr>
            </a:solidFill>
          </a:ln>
        </p:spPr>
      </p:pic>
      <p:sp>
        <p:nvSpPr>
          <p:cNvPr id="22" name="TextBox 21"/>
          <p:cNvSpPr txBox="1"/>
          <p:nvPr/>
        </p:nvSpPr>
        <p:spPr>
          <a:xfrm>
            <a:off x="8780636" y="2570889"/>
            <a:ext cx="2134871" cy="349702"/>
          </a:xfrm>
          <a:prstGeom prst="rect">
            <a:avLst/>
          </a:prstGeom>
          <a:noFill/>
        </p:spPr>
        <p:txBody>
          <a:bodyPr wrap="none" lIns="36000" tIns="36000" rIns="36000" bIns="36000" rtlCol="0">
            <a:spAutoFit/>
          </a:bodyPr>
          <a:lstStyle/>
          <a:p>
            <a:pPr algn="l"/>
            <a:r>
              <a:rPr lang="en-US" b="1" dirty="0" smtClean="0">
                <a:solidFill>
                  <a:schemeClr val="bg1"/>
                </a:solidFill>
              </a:rPr>
              <a:t>On-site installation</a:t>
            </a:r>
          </a:p>
        </p:txBody>
      </p:sp>
      <p:pic>
        <p:nvPicPr>
          <p:cNvPr id="23" name="Picture 2" descr="67b6f38a-8bb3-4284-b183-b693d3f2f89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5985" y="4260150"/>
            <a:ext cx="2186601" cy="162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21270" y="5557766"/>
            <a:ext cx="2356030" cy="369332"/>
          </a:xfrm>
          <a:prstGeom prst="rect">
            <a:avLst/>
          </a:prstGeom>
          <a:noFill/>
        </p:spPr>
        <p:txBody>
          <a:bodyPr wrap="none" rtlCol="0">
            <a:spAutoFit/>
          </a:bodyPr>
          <a:lstStyle/>
          <a:p>
            <a:pPr algn="l"/>
            <a:r>
              <a:rPr lang="en-US" dirty="0" smtClean="0">
                <a:solidFill>
                  <a:schemeClr val="bg1"/>
                </a:solidFill>
              </a:rPr>
              <a:t>Management at work</a:t>
            </a:r>
          </a:p>
        </p:txBody>
      </p:sp>
    </p:spTree>
    <p:extLst>
      <p:ext uri="{BB962C8B-B14F-4D97-AF65-F5344CB8AC3E}">
        <p14:creationId xmlns:p14="http://schemas.microsoft.com/office/powerpoint/2010/main" val="20646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extLst>
              <a:ext uri="{28A0092B-C50C-407E-A947-70E740481C1C}">
                <a14:useLocalDpi xmlns:a14="http://schemas.microsoft.com/office/drawing/2010/main" val="0"/>
              </a:ext>
            </a:extLst>
          </a:blip>
          <a:srcRect/>
          <a:stretch/>
        </p:blipFill>
        <p:spPr>
          <a:xfrm>
            <a:off x="446562" y="1510506"/>
            <a:ext cx="8393479" cy="4443852"/>
          </a:xfrm>
          <a:prstGeom prst="rect">
            <a:avLst/>
          </a:prstGeom>
        </p:spPr>
      </p:pic>
      <p:sp>
        <p:nvSpPr>
          <p:cNvPr id="2" name="Title 1"/>
          <p:cNvSpPr>
            <a:spLocks noGrp="1"/>
          </p:cNvSpPr>
          <p:nvPr>
            <p:ph type="title"/>
          </p:nvPr>
        </p:nvSpPr>
        <p:spPr/>
        <p:txBody>
          <a:bodyPr/>
          <a:lstStyle/>
          <a:p>
            <a:r>
              <a:rPr lang="en-US" dirty="0" smtClean="0"/>
              <a:t>Lab fit-out for E04/RML/D04 </a:t>
            </a:r>
            <a:r>
              <a:rPr lang="en-150" dirty="0" smtClean="0"/>
              <a:t>–</a:t>
            </a:r>
            <a:r>
              <a:rPr lang="en-US" dirty="0" smtClean="0"/>
              <a:t> in-kind</a:t>
            </a:r>
            <a:endParaRPr lang="en-US" dirty="0"/>
          </a:p>
        </p:txBody>
      </p:sp>
      <p:sp>
        <p:nvSpPr>
          <p:cNvPr id="3" name="Footer Placeholder 2"/>
          <p:cNvSpPr>
            <a:spLocks noGrp="1"/>
          </p:cNvSpPr>
          <p:nvPr>
            <p:ph type="ftr" sz="quarter" idx="11"/>
          </p:nvPr>
        </p:nvSpPr>
        <p:spPr/>
        <p:txBody>
          <a:bodyPr/>
          <a:lstStyle/>
          <a:p>
            <a:r>
              <a:rPr lang="en-GB" dirty="0" smtClean="0"/>
              <a:t>STAP presentation SULF</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13</a:t>
            </a:fld>
            <a:endParaRPr lang="en-GB"/>
          </a:p>
        </p:txBody>
      </p:sp>
      <p:sp>
        <p:nvSpPr>
          <p:cNvPr id="10" name="Text Placeholder 9"/>
          <p:cNvSpPr>
            <a:spLocks noGrp="1"/>
          </p:cNvSpPr>
          <p:nvPr>
            <p:ph type="body" sz="quarter" idx="14"/>
          </p:nvPr>
        </p:nvSpPr>
        <p:spPr/>
        <p:txBody>
          <a:bodyPr/>
          <a:lstStyle/>
          <a:p>
            <a:r>
              <a:rPr lang="en-US" dirty="0" smtClean="0"/>
              <a:t>ISIS, STFC, UK provided user laboratories in E04, D04 and RML</a:t>
            </a:r>
            <a:endParaRPr lang="en-US" dirty="0"/>
          </a:p>
        </p:txBody>
      </p:sp>
      <p:sp>
        <p:nvSpPr>
          <p:cNvPr id="8" name="Content Placeholder 7"/>
          <p:cNvSpPr>
            <a:spLocks noGrp="1"/>
          </p:cNvSpPr>
          <p:nvPr>
            <p:ph idx="1"/>
          </p:nvPr>
        </p:nvSpPr>
        <p:spPr>
          <a:xfrm>
            <a:off x="4769550" y="1496057"/>
            <a:ext cx="6708942" cy="4768062"/>
          </a:xfrm>
          <a:solidFill>
            <a:schemeClr val="bg1"/>
          </a:solidFill>
          <a:ln w="19050">
            <a:solidFill>
              <a:schemeClr val="accent1">
                <a:shade val="50000"/>
              </a:schemeClr>
            </a:solidFill>
          </a:ln>
        </p:spPr>
        <p:txBody>
          <a:bodyPr lIns="144000"/>
          <a:lstStyle/>
          <a:p>
            <a:pPr marL="0" indent="0">
              <a:buNone/>
            </a:pPr>
            <a:r>
              <a:rPr lang="en-US" sz="2400" b="1" dirty="0" smtClean="0"/>
              <a:t>Laboratory fit-out in-kind by STFC (M. Jura):</a:t>
            </a:r>
          </a:p>
          <a:p>
            <a:pPr marL="0" indent="0">
              <a:buNone/>
            </a:pPr>
            <a:r>
              <a:rPr lang="en-US" sz="1700" b="1" dirty="0" smtClean="0">
                <a:solidFill>
                  <a:schemeClr val="accent6">
                    <a:lumMod val="60000"/>
                    <a:lumOff val="40000"/>
                  </a:schemeClr>
                </a:solidFill>
              </a:rPr>
              <a:t>E04</a:t>
            </a:r>
            <a:r>
              <a:rPr lang="en-US" sz="1700" dirty="0" smtClean="0"/>
              <a:t>: level 100 (ground floor):</a:t>
            </a:r>
          </a:p>
          <a:p>
            <a:pPr marL="342900" lvl="1" indent="0">
              <a:buNone/>
            </a:pPr>
            <a:r>
              <a:rPr lang="en-US" sz="1700" b="1" dirty="0" smtClean="0"/>
              <a:t>Large LS&amp;SCM laboratory </a:t>
            </a:r>
            <a:r>
              <a:rPr lang="en-US" sz="1700" dirty="0" smtClean="0"/>
              <a:t>with spectroscopy room, and fridge/freezer (cold) room (4 FHs, 2 extraction points)</a:t>
            </a:r>
          </a:p>
          <a:p>
            <a:pPr marL="342900" lvl="1" indent="0">
              <a:buNone/>
            </a:pPr>
            <a:r>
              <a:rPr lang="en-US" sz="1700" b="1" dirty="0" smtClean="0"/>
              <a:t>Physical Characterization </a:t>
            </a:r>
            <a:r>
              <a:rPr lang="en-US" sz="1700" dirty="0" smtClean="0"/>
              <a:t>&amp; cutting&amp; polishing lab</a:t>
            </a:r>
          </a:p>
          <a:p>
            <a:pPr marL="0" indent="0">
              <a:buNone/>
            </a:pPr>
            <a:r>
              <a:rPr lang="en-US" sz="1700" dirty="0" smtClean="0"/>
              <a:t>        level 110 (first floor) </a:t>
            </a:r>
          </a:p>
          <a:p>
            <a:pPr marL="0" indent="0">
              <a:buNone/>
            </a:pPr>
            <a:r>
              <a:rPr lang="en-US" sz="1700" dirty="0" smtClean="0"/>
              <a:t>      </a:t>
            </a:r>
            <a:r>
              <a:rPr lang="en-US" sz="1700" b="1" dirty="0" smtClean="0"/>
              <a:t>Large Chemistry Laboratory </a:t>
            </a:r>
            <a:r>
              <a:rPr lang="en-US" sz="1700" dirty="0" smtClean="0"/>
              <a:t>(4 FHs, 4 extraction points)</a:t>
            </a:r>
          </a:p>
          <a:p>
            <a:pPr marL="0" indent="0">
              <a:buNone/>
            </a:pPr>
            <a:r>
              <a:rPr lang="en-US" sz="1700" b="1" dirty="0" smtClean="0">
                <a:solidFill>
                  <a:schemeClr val="accent6">
                    <a:lumMod val="60000"/>
                    <a:lumOff val="40000"/>
                  </a:schemeClr>
                </a:solidFill>
              </a:rPr>
              <a:t>D08</a:t>
            </a:r>
            <a:r>
              <a:rPr lang="en-US" sz="1700" dirty="0" smtClean="0"/>
              <a:t>: level 100</a:t>
            </a:r>
          </a:p>
          <a:p>
            <a:pPr marL="0" indent="0">
              <a:buNone/>
            </a:pPr>
            <a:r>
              <a:rPr lang="en-US" sz="1700" dirty="0" smtClean="0"/>
              <a:t>      </a:t>
            </a:r>
            <a:r>
              <a:rPr lang="en-US" sz="1700" b="1" dirty="0" smtClean="0"/>
              <a:t>Radioactive Materials Laboratory </a:t>
            </a:r>
            <a:r>
              <a:rPr lang="en-US" sz="1700" dirty="0" smtClean="0"/>
              <a:t>(4 FHs)</a:t>
            </a:r>
          </a:p>
          <a:p>
            <a:pPr marL="0" indent="0">
              <a:buNone/>
            </a:pPr>
            <a:r>
              <a:rPr lang="en-US" sz="1700" b="1" dirty="0" smtClean="0">
                <a:solidFill>
                  <a:schemeClr val="accent6">
                    <a:lumMod val="60000"/>
                    <a:lumOff val="40000"/>
                  </a:schemeClr>
                </a:solidFill>
              </a:rPr>
              <a:t>D04</a:t>
            </a:r>
            <a:r>
              <a:rPr lang="en-US" sz="1700" dirty="0" smtClean="0"/>
              <a:t>: level 100</a:t>
            </a:r>
          </a:p>
          <a:p>
            <a:pPr marL="342900" lvl="1" indent="0">
              <a:buNone/>
            </a:pPr>
            <a:r>
              <a:rPr lang="en-US" sz="1700" b="1" dirty="0" smtClean="0"/>
              <a:t>Large chemistry laboratory </a:t>
            </a:r>
            <a:r>
              <a:rPr lang="en-US" sz="1700" dirty="0" smtClean="0"/>
              <a:t>with appliance room, instrument room and fridge/freezer room (5 FHs, 4 extraction points)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8368"/>
          <a:stretch/>
        </p:blipFill>
        <p:spPr>
          <a:xfrm>
            <a:off x="2307017" y="2344057"/>
            <a:ext cx="2462533" cy="1215649"/>
          </a:xfrm>
          <a:prstGeom prst="rect">
            <a:avLst/>
          </a:prstGeom>
        </p:spPr>
      </p:pic>
      <p:sp>
        <p:nvSpPr>
          <p:cNvPr id="13" name="Rectangle 12"/>
          <p:cNvSpPr/>
          <p:nvPr/>
        </p:nvSpPr>
        <p:spPr>
          <a:xfrm>
            <a:off x="529286" y="6095834"/>
            <a:ext cx="4240264" cy="646331"/>
          </a:xfrm>
          <a:prstGeom prst="rect">
            <a:avLst/>
          </a:prstGeom>
          <a:solidFill>
            <a:schemeClr val="accent3">
              <a:lumMod val="60000"/>
              <a:lumOff val="40000"/>
            </a:schemeClr>
          </a:solidFill>
        </p:spPr>
        <p:txBody>
          <a:bodyPr wrap="square">
            <a:spAutoFit/>
          </a:bodyPr>
          <a:lstStyle/>
          <a:p>
            <a:r>
              <a:rPr lang="en-US" b="1" dirty="0" smtClean="0">
                <a:solidFill>
                  <a:schemeClr val="accent6">
                    <a:lumMod val="60000"/>
                    <a:lumOff val="40000"/>
                  </a:schemeClr>
                </a:solidFill>
              </a:rPr>
              <a:t>UK in-kind: Labs have been fitted out</a:t>
            </a:r>
          </a:p>
          <a:p>
            <a:r>
              <a:rPr lang="en-US" dirty="0" smtClean="0"/>
              <a:t>In-kind complete.</a:t>
            </a:r>
          </a:p>
        </p:txBody>
      </p:sp>
    </p:spTree>
    <p:extLst>
      <p:ext uri="{BB962C8B-B14F-4D97-AF65-F5344CB8AC3E}">
        <p14:creationId xmlns:p14="http://schemas.microsoft.com/office/powerpoint/2010/main" val="175780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6373692" y="2763223"/>
            <a:ext cx="5602147" cy="3712047"/>
            <a:chOff x="6373692" y="2763223"/>
            <a:chExt cx="5602147" cy="3712047"/>
          </a:xfrm>
        </p:grpSpPr>
        <p:grpSp>
          <p:nvGrpSpPr>
            <p:cNvPr id="27" name="Group 26"/>
            <p:cNvGrpSpPr/>
            <p:nvPr/>
          </p:nvGrpSpPr>
          <p:grpSpPr>
            <a:xfrm>
              <a:off x="6373692" y="2763223"/>
              <a:ext cx="5602147" cy="3712047"/>
              <a:chOff x="6373692" y="2763223"/>
              <a:chExt cx="5602147" cy="3712047"/>
            </a:xfrm>
          </p:grpSpPr>
          <p:sp>
            <p:nvSpPr>
              <p:cNvPr id="14" name="Rectangle 13"/>
              <p:cNvSpPr/>
              <p:nvPr/>
            </p:nvSpPr>
            <p:spPr>
              <a:xfrm>
                <a:off x="9713542" y="3537085"/>
                <a:ext cx="651451" cy="1032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12507" y="3200345"/>
                <a:ext cx="585742" cy="11803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373692" y="2763223"/>
                <a:ext cx="5602147" cy="3712047"/>
                <a:chOff x="6373694" y="2791608"/>
                <a:chExt cx="5602147" cy="371204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694" y="2834480"/>
                  <a:ext cx="5602147" cy="3669175"/>
                </a:xfrm>
                <a:prstGeom prst="rect">
                  <a:avLst/>
                </a:prstGeom>
              </p:spPr>
            </p:pic>
            <p:grpSp>
              <p:nvGrpSpPr>
                <p:cNvPr id="17" name="Group 16"/>
                <p:cNvGrpSpPr/>
                <p:nvPr/>
              </p:nvGrpSpPr>
              <p:grpSpPr>
                <a:xfrm>
                  <a:off x="8505392" y="2791608"/>
                  <a:ext cx="826070" cy="1433177"/>
                  <a:chOff x="8505392" y="2791608"/>
                  <a:chExt cx="826070" cy="1433177"/>
                </a:xfrm>
              </p:grpSpPr>
              <p:sp>
                <p:nvSpPr>
                  <p:cNvPr id="12" name="Rectangle 11"/>
                  <p:cNvSpPr/>
                  <p:nvPr/>
                </p:nvSpPr>
                <p:spPr>
                  <a:xfrm>
                    <a:off x="8505392" y="2791608"/>
                    <a:ext cx="756941" cy="103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74521" y="3039650"/>
                    <a:ext cx="756941" cy="103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726922" y="3192050"/>
                    <a:ext cx="554024" cy="103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p:cNvSpPr/>
              <p:nvPr/>
            </p:nvSpPr>
            <p:spPr>
              <a:xfrm>
                <a:off x="9753973" y="3509883"/>
                <a:ext cx="611019" cy="103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543378" y="3365075"/>
                <a:ext cx="520401" cy="973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979723" y="3734323"/>
                <a:ext cx="293033" cy="973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98660" y="4226618"/>
                <a:ext cx="293033" cy="36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8610213" y="3350582"/>
                <a:ext cx="968859" cy="58836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491976" y="3366389"/>
                <a:ext cx="968859" cy="58836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732779" y="3070157"/>
                <a:ext cx="520401" cy="973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rot="18161175">
              <a:off x="10863666" y="3303576"/>
              <a:ext cx="520401" cy="973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103709" y="265373"/>
            <a:ext cx="9783030" cy="657339"/>
          </a:xfrm>
        </p:spPr>
        <p:txBody>
          <a:bodyPr/>
          <a:lstStyle/>
          <a:p>
            <a:r>
              <a:rPr lang="en-US" dirty="0" smtClean="0"/>
              <a:t>Glove boxes for the RML </a:t>
            </a:r>
            <a:r>
              <a:rPr lang="en-150" dirty="0" smtClean="0"/>
              <a:t>–</a:t>
            </a:r>
            <a:r>
              <a:rPr lang="en-US" dirty="0" smtClean="0"/>
              <a:t> in-kind</a:t>
            </a:r>
            <a:endParaRPr lang="en-US" dirty="0"/>
          </a:p>
        </p:txBody>
      </p:sp>
      <p:sp>
        <p:nvSpPr>
          <p:cNvPr id="3" name="Footer Placeholder 2"/>
          <p:cNvSpPr>
            <a:spLocks noGrp="1"/>
          </p:cNvSpPr>
          <p:nvPr>
            <p:ph type="ftr" sz="quarter" idx="11"/>
          </p:nvPr>
        </p:nvSpPr>
        <p:spPr/>
        <p:txBody>
          <a:bodyPr/>
          <a:lstStyle/>
          <a:p>
            <a:r>
              <a:rPr lang="sv-SE" dirty="0" smtClean="0"/>
              <a:t>STAP presentation SULF</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p:cNvSpPr>
            <a:spLocks noGrp="1"/>
          </p:cNvSpPr>
          <p:nvPr>
            <p:ph type="body" sz="quarter" idx="14"/>
          </p:nvPr>
        </p:nvSpPr>
        <p:spPr/>
        <p:txBody>
          <a:bodyPr/>
          <a:lstStyle/>
          <a:p>
            <a:r>
              <a:rPr lang="en-US" dirty="0" smtClean="0"/>
              <a:t>University of Tartu, Estonia, provides two glove boxes</a:t>
            </a:r>
            <a:endParaRPr lang="en-US" dirty="0"/>
          </a:p>
        </p:txBody>
      </p:sp>
      <p:sp>
        <p:nvSpPr>
          <p:cNvPr id="6" name="Content Placeholder 5"/>
          <p:cNvSpPr>
            <a:spLocks noGrp="1"/>
          </p:cNvSpPr>
          <p:nvPr>
            <p:ph idx="1"/>
          </p:nvPr>
        </p:nvSpPr>
        <p:spPr>
          <a:xfrm>
            <a:off x="1051917" y="1369326"/>
            <a:ext cx="8908229" cy="4768062"/>
          </a:xfrm>
        </p:spPr>
        <p:txBody>
          <a:bodyPr/>
          <a:lstStyle/>
          <a:p>
            <a:r>
              <a:rPr lang="en-US" dirty="0" smtClean="0"/>
              <a:t>The RML (radioactive materials lab) will have two glove boxes:</a:t>
            </a:r>
          </a:p>
          <a:p>
            <a:pPr lvl="1">
              <a:spcBef>
                <a:spcPts val="0"/>
              </a:spcBef>
              <a:buFont typeface="Arial" panose="020B0604020202020204" pitchFamily="34" charset="0"/>
              <a:buChar char="•"/>
            </a:pPr>
            <a:r>
              <a:rPr lang="en-US" sz="1800" b="1" dirty="0" smtClean="0"/>
              <a:t>“dry box” </a:t>
            </a:r>
            <a:r>
              <a:rPr lang="en-US" sz="1800" dirty="0" smtClean="0"/>
              <a:t>= 3-arm glove box with access port for sample stick/ cladded area</a:t>
            </a:r>
          </a:p>
          <a:p>
            <a:pPr lvl="1">
              <a:spcBef>
                <a:spcPts val="0"/>
              </a:spcBef>
              <a:buFont typeface="Arial" panose="020B0604020202020204" pitchFamily="34" charset="0"/>
              <a:buChar char="•"/>
            </a:pPr>
            <a:r>
              <a:rPr lang="en-US" sz="1800" b="1" dirty="0" smtClean="0"/>
              <a:t>“reaction box” </a:t>
            </a:r>
            <a:r>
              <a:rPr lang="en-US" sz="1800" dirty="0" smtClean="0"/>
              <a:t>= 2-arm glove box with solvent trap</a:t>
            </a:r>
          </a:p>
          <a:p>
            <a:pPr marL="82550" lvl="1" indent="0">
              <a:spcBef>
                <a:spcPts val="0"/>
              </a:spcBef>
              <a:buNone/>
            </a:pPr>
            <a:endParaRPr lang="en-US" sz="1800" dirty="0" smtClean="0"/>
          </a:p>
          <a:p>
            <a:pPr marL="82550" lvl="1" indent="0">
              <a:spcBef>
                <a:spcPts val="0"/>
              </a:spcBef>
              <a:buNone/>
            </a:pPr>
            <a:r>
              <a:rPr lang="en-US" sz="1800" dirty="0" smtClean="0"/>
              <a:t>Glove boxes have arrived safely and are waiting for installation (April 26)</a:t>
            </a:r>
            <a:endParaRPr lang="en-US" sz="1800" dirty="0"/>
          </a:p>
        </p:txBody>
      </p:sp>
      <p:sp>
        <p:nvSpPr>
          <p:cNvPr id="7" name="Date Placeholder 6"/>
          <p:cNvSpPr>
            <a:spLocks noGrp="1"/>
          </p:cNvSpPr>
          <p:nvPr>
            <p:ph type="dt" sz="half" idx="10"/>
          </p:nvPr>
        </p:nvSpPr>
        <p:spPr/>
        <p:txBody>
          <a:bodyPr/>
          <a:lstStyle/>
          <a:p>
            <a:r>
              <a:rPr lang="sv-SE" dirty="0" smtClean="0"/>
              <a:t>2020-04-26</a:t>
            </a:r>
            <a:endParaRPr lang="sv-SE"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55283" y="2962573"/>
            <a:ext cx="3208451" cy="2406339"/>
          </a:xfrm>
          <a:prstGeom prst="rect">
            <a:avLst/>
          </a:prstGeom>
        </p:spPr>
      </p:pic>
      <p:sp>
        <p:nvSpPr>
          <p:cNvPr id="10" name="Rectangle 9"/>
          <p:cNvSpPr/>
          <p:nvPr/>
        </p:nvSpPr>
        <p:spPr>
          <a:xfrm>
            <a:off x="579162" y="5485740"/>
            <a:ext cx="6033916" cy="923330"/>
          </a:xfrm>
          <a:prstGeom prst="rect">
            <a:avLst/>
          </a:prstGeom>
          <a:solidFill>
            <a:schemeClr val="accent3">
              <a:lumMod val="60000"/>
              <a:lumOff val="40000"/>
            </a:schemeClr>
          </a:solidFill>
        </p:spPr>
        <p:txBody>
          <a:bodyPr wrap="square">
            <a:spAutoFit/>
          </a:bodyPr>
          <a:lstStyle/>
          <a:p>
            <a:r>
              <a:rPr lang="en-US" b="1" dirty="0" smtClean="0">
                <a:solidFill>
                  <a:schemeClr val="accent6">
                    <a:lumMod val="60000"/>
                    <a:lumOff val="40000"/>
                  </a:schemeClr>
                </a:solidFill>
              </a:rPr>
              <a:t>Estonian in-kind: Glove boxes for radioactive materials</a:t>
            </a:r>
            <a:r>
              <a:rPr lang="en-US" b="1" dirty="0" smtClean="0"/>
              <a:t> will be commissioned in our X-ray lab</a:t>
            </a:r>
          </a:p>
          <a:p>
            <a:r>
              <a:rPr lang="en-US" dirty="0" smtClean="0"/>
              <a:t>Will move to D08 when RML is ready. In-kind complete.</a:t>
            </a:r>
          </a:p>
        </p:txBody>
      </p:sp>
      <p:cxnSp>
        <p:nvCxnSpPr>
          <p:cNvPr id="28" name="Straight Connector 27"/>
          <p:cNvCxnSpPr/>
          <p:nvPr/>
        </p:nvCxnSpPr>
        <p:spPr>
          <a:xfrm>
            <a:off x="9654988" y="3345702"/>
            <a:ext cx="1409252" cy="82175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713074" y="3321182"/>
            <a:ext cx="1409252" cy="82175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198249" y="1300349"/>
            <a:ext cx="1712695" cy="1680228"/>
          </a:xfrm>
          <a:prstGeom prst="rect">
            <a:avLst/>
          </a:prstGeom>
        </p:spPr>
      </p:pic>
      <p:grpSp>
        <p:nvGrpSpPr>
          <p:cNvPr id="56" name="Group 55"/>
          <p:cNvGrpSpPr/>
          <p:nvPr/>
        </p:nvGrpSpPr>
        <p:grpSpPr>
          <a:xfrm>
            <a:off x="8788998" y="3453157"/>
            <a:ext cx="1011442" cy="575366"/>
            <a:chOff x="9174765" y="5748643"/>
            <a:chExt cx="1190228" cy="697681"/>
          </a:xfrm>
        </p:grpSpPr>
        <p:cxnSp>
          <p:nvCxnSpPr>
            <p:cNvPr id="38" name="Straight Connector 37"/>
            <p:cNvCxnSpPr/>
            <p:nvPr/>
          </p:nvCxnSpPr>
          <p:spPr>
            <a:xfrm>
              <a:off x="9393587" y="6091101"/>
              <a:ext cx="405073" cy="27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9393587" y="5748643"/>
              <a:ext cx="599392" cy="351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92979" y="5748643"/>
              <a:ext cx="366635" cy="235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9798660" y="5997947"/>
              <a:ext cx="566333" cy="354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9174765" y="6142978"/>
              <a:ext cx="286070" cy="175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9393588" y="6279983"/>
              <a:ext cx="261400" cy="1607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199435" y="6320118"/>
              <a:ext cx="194152" cy="12620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4876614">
            <a:off x="10033046" y="3437232"/>
            <a:ext cx="734055" cy="1014718"/>
            <a:chOff x="9765614" y="5558182"/>
            <a:chExt cx="674827" cy="989481"/>
          </a:xfrm>
        </p:grpSpPr>
        <p:cxnSp>
          <p:nvCxnSpPr>
            <p:cNvPr id="58" name="Straight Connector 57"/>
            <p:cNvCxnSpPr/>
            <p:nvPr/>
          </p:nvCxnSpPr>
          <p:spPr>
            <a:xfrm rot="16723386" flipH="1">
              <a:off x="9712054" y="6249339"/>
              <a:ext cx="308804" cy="201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723386">
              <a:off x="9712026" y="5781191"/>
              <a:ext cx="559533" cy="293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723386" flipH="1">
              <a:off x="10105122" y="5713653"/>
              <a:ext cx="315507" cy="260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723386">
              <a:off x="9861299" y="6085065"/>
              <a:ext cx="574978" cy="350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723386" flipH="1" flipV="1">
              <a:off x="10267333" y="5742045"/>
              <a:ext cx="197391" cy="101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723386" flipH="1" flipV="1">
              <a:off x="10161297" y="5608917"/>
              <a:ext cx="221941" cy="120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723386" flipH="1">
              <a:off x="10340874" y="5588442"/>
              <a:ext cx="109385" cy="8974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506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45335" y="4392268"/>
            <a:ext cx="6964378" cy="2294282"/>
          </a:xfrm>
        </p:spPr>
        <p:txBody>
          <a:bodyPr/>
          <a:lstStyle/>
          <a:p>
            <a:pPr>
              <a:buFont typeface="Arial" panose="020B0604020202020204" pitchFamily="34" charset="0"/>
              <a:buChar char="•"/>
            </a:pPr>
            <a:r>
              <a:rPr lang="en-US" dirty="0" smtClean="0"/>
              <a:t>SULF supports &amp; </a:t>
            </a:r>
            <a:r>
              <a:rPr lang="en-US" dirty="0" err="1" smtClean="0"/>
              <a:t>coordinats</a:t>
            </a:r>
            <a:r>
              <a:rPr lang="en-US" dirty="0" smtClean="0"/>
              <a:t> lab fit-out for other groups (sample environment, detector, optics, motion control)</a:t>
            </a:r>
          </a:p>
          <a:p>
            <a:pPr>
              <a:buFont typeface="Arial" panose="020B0604020202020204" pitchFamily="34" charset="0"/>
              <a:buChar char="•"/>
            </a:pPr>
            <a:r>
              <a:rPr lang="en-US" dirty="0" smtClean="0"/>
              <a:t>First to move offices </a:t>
            </a:r>
            <a:r>
              <a:rPr lang="en-150" dirty="0" smtClean="0"/>
              <a:t>–</a:t>
            </a:r>
            <a:r>
              <a:rPr lang="en-US" dirty="0" smtClean="0"/>
              <a:t> had to organize move to E04</a:t>
            </a:r>
            <a:r>
              <a:rPr lang="en-150" dirty="0" smtClean="0"/>
              <a:t>…</a:t>
            </a:r>
            <a:endParaRPr lang="en-US" dirty="0" smtClean="0"/>
          </a:p>
          <a:p>
            <a:pPr lvl="1"/>
            <a:endParaRPr lang="en-US" dirty="0"/>
          </a:p>
          <a:p>
            <a:endParaRPr lang="en-US" dirty="0" smtClean="0"/>
          </a:p>
        </p:txBody>
      </p:sp>
      <p:sp>
        <p:nvSpPr>
          <p:cNvPr id="5" name="Title 4"/>
          <p:cNvSpPr>
            <a:spLocks noGrp="1"/>
          </p:cNvSpPr>
          <p:nvPr>
            <p:ph type="title"/>
          </p:nvPr>
        </p:nvSpPr>
        <p:spPr>
          <a:xfrm>
            <a:off x="544950" y="187522"/>
            <a:ext cx="9360000" cy="657339"/>
          </a:xfrm>
        </p:spPr>
        <p:txBody>
          <a:bodyPr/>
          <a:lstStyle/>
          <a:p>
            <a:r>
              <a:rPr lang="en-US" dirty="0" smtClean="0"/>
              <a:t>What did we do in construction so far?</a:t>
            </a:r>
            <a:endParaRPr lang="en-US" dirty="0"/>
          </a:p>
        </p:txBody>
      </p:sp>
      <p:sp>
        <p:nvSpPr>
          <p:cNvPr id="3" name="Text Placeholder 2"/>
          <p:cNvSpPr>
            <a:spLocks noGrp="1"/>
          </p:cNvSpPr>
          <p:nvPr>
            <p:ph type="body" sz="quarter" idx="14"/>
          </p:nvPr>
        </p:nvSpPr>
        <p:spPr>
          <a:xfrm>
            <a:off x="544950" y="931026"/>
            <a:ext cx="9918759" cy="507076"/>
          </a:xfrm>
        </p:spPr>
        <p:txBody>
          <a:bodyPr/>
          <a:lstStyle/>
          <a:p>
            <a:r>
              <a:rPr lang="en-US" dirty="0" smtClean="0"/>
              <a:t>Support the construction of chemical and technical labs &amp; instrument utilities</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950" y="2572023"/>
            <a:ext cx="2256918" cy="1692688"/>
          </a:xfrm>
          <a:prstGeom prst="rect">
            <a:avLst/>
          </a:prstGeom>
        </p:spPr>
      </p:pic>
      <p:sp>
        <p:nvSpPr>
          <p:cNvPr id="10" name="Content Placeholder 5"/>
          <p:cNvSpPr txBox="1">
            <a:spLocks/>
          </p:cNvSpPr>
          <p:nvPr/>
        </p:nvSpPr>
        <p:spPr>
          <a:xfrm>
            <a:off x="4972124" y="5604436"/>
            <a:ext cx="6171266" cy="316482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65075" y="2482960"/>
            <a:ext cx="2232891" cy="1675539"/>
          </a:xfrm>
          <a:prstGeom prst="rect">
            <a:avLst/>
          </a:prstGeom>
          <a:ln w="95250">
            <a:noFill/>
          </a:ln>
        </p:spPr>
      </p:pic>
      <p:pic>
        <p:nvPicPr>
          <p:cNvPr id="32" name="Picture 3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93897" y="2557003"/>
            <a:ext cx="2923664" cy="1645498"/>
          </a:xfrm>
          <a:prstGeom prst="rect">
            <a:avLst/>
          </a:prstGeom>
        </p:spPr>
      </p:pic>
      <p:sp>
        <p:nvSpPr>
          <p:cNvPr id="44" name="Content Placeholder 5"/>
          <p:cNvSpPr txBox="1">
            <a:spLocks/>
          </p:cNvSpPr>
          <p:nvPr/>
        </p:nvSpPr>
        <p:spPr>
          <a:xfrm>
            <a:off x="545336" y="1557862"/>
            <a:ext cx="11452630" cy="1487592"/>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smtClean="0"/>
              <a:t> </a:t>
            </a:r>
            <a:r>
              <a:rPr lang="en-US" dirty="0" smtClean="0">
                <a:solidFill>
                  <a:schemeClr val="accent6">
                    <a:lumMod val="60000"/>
                    <a:lumOff val="40000"/>
                  </a:schemeClr>
                </a:solidFill>
              </a:rPr>
              <a:t>SULF = Interface to CF when related to laboratories and chemistry </a:t>
            </a:r>
            <a:r>
              <a:rPr lang="en-US" dirty="0" smtClean="0"/>
              <a:t>(requirements, services, supplies)  hand-over of an empty shell </a:t>
            </a:r>
            <a:r>
              <a:rPr lang="en-150" dirty="0" smtClean="0"/>
              <a:t>–</a:t>
            </a:r>
            <a:r>
              <a:rPr lang="en-US" dirty="0" smtClean="0"/>
              <a:t>&gt; fit out to a functional room</a:t>
            </a:r>
          </a:p>
          <a:p>
            <a:pPr>
              <a:buFont typeface="Arial" panose="020B0604020202020204" pitchFamily="34" charset="0"/>
              <a:buChar char="•"/>
            </a:pPr>
            <a:endParaRPr lang="en-US" dirty="0" smtClean="0"/>
          </a:p>
        </p:txBody>
      </p:sp>
      <p:grpSp>
        <p:nvGrpSpPr>
          <p:cNvPr id="46" name="Group 45"/>
          <p:cNvGrpSpPr/>
          <p:nvPr/>
        </p:nvGrpSpPr>
        <p:grpSpPr>
          <a:xfrm>
            <a:off x="3008326" y="2545794"/>
            <a:ext cx="1940682" cy="1743073"/>
            <a:chOff x="3008326" y="2545794"/>
            <a:chExt cx="1940682" cy="1743073"/>
          </a:xfrm>
        </p:grpSpPr>
        <p:grpSp>
          <p:nvGrpSpPr>
            <p:cNvPr id="38" name="Group 37"/>
            <p:cNvGrpSpPr/>
            <p:nvPr/>
          </p:nvGrpSpPr>
          <p:grpSpPr>
            <a:xfrm>
              <a:off x="3008326" y="2545794"/>
              <a:ext cx="1940682" cy="1359827"/>
              <a:chOff x="3008326" y="2545794"/>
              <a:chExt cx="1940682" cy="1359827"/>
            </a:xfrm>
          </p:grpSpPr>
          <p:sp>
            <p:nvSpPr>
              <p:cNvPr id="18" name="Right Arrow 17"/>
              <p:cNvSpPr/>
              <p:nvPr/>
            </p:nvSpPr>
            <p:spPr>
              <a:xfrm>
                <a:off x="3008326" y="3584073"/>
                <a:ext cx="1940682" cy="321548"/>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3088013" y="2545794"/>
                <a:ext cx="1653017" cy="1038280"/>
                <a:chOff x="4059828" y="2556403"/>
                <a:chExt cx="2166107" cy="1503049"/>
              </a:xfrm>
            </p:grpSpPr>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02299" y="2648576"/>
                  <a:ext cx="1881167" cy="1410876"/>
                </a:xfrm>
                <a:prstGeom prst="rect">
                  <a:avLst/>
                </a:prstGeom>
              </p:spPr>
            </p:pic>
            <p:sp>
              <p:nvSpPr>
                <p:cNvPr id="31" name="TextBox 30"/>
                <p:cNvSpPr txBox="1"/>
                <p:nvPr/>
              </p:nvSpPr>
              <p:spPr>
                <a:xfrm>
                  <a:off x="4059828" y="2556403"/>
                  <a:ext cx="2166107" cy="757431"/>
                </a:xfrm>
                <a:prstGeom prst="rect">
                  <a:avLst/>
                </a:prstGeom>
                <a:noFill/>
              </p:spPr>
              <p:txBody>
                <a:bodyPr wrap="none" rtlCol="0">
                  <a:spAutoFit/>
                </a:bodyPr>
                <a:lstStyle/>
                <a:p>
                  <a:pPr algn="l"/>
                  <a:r>
                    <a:rPr lang="en-US" sz="2800" b="1" dirty="0" smtClean="0">
                      <a:solidFill>
                        <a:schemeClr val="accent3">
                          <a:lumMod val="60000"/>
                          <a:lumOff val="40000"/>
                        </a:schemeClr>
                      </a:solidFill>
                      <a:latin typeface="Chiller" panose="04020404031007020602" pitchFamily="82" charset="0"/>
                    </a:rPr>
                    <a:t>In-kind STFC</a:t>
                  </a:r>
                </a:p>
              </p:txBody>
            </p:sp>
          </p:grpSp>
        </p:grpSp>
        <p:sp>
          <p:nvSpPr>
            <p:cNvPr id="45" name="TextBox 44"/>
            <p:cNvSpPr txBox="1"/>
            <p:nvPr/>
          </p:nvSpPr>
          <p:spPr>
            <a:xfrm>
              <a:off x="3484240" y="3765647"/>
              <a:ext cx="1024639" cy="523220"/>
            </a:xfrm>
            <a:prstGeom prst="rect">
              <a:avLst/>
            </a:prstGeom>
            <a:noFill/>
          </p:spPr>
          <p:txBody>
            <a:bodyPr wrap="none" rtlCol="0">
              <a:spAutoFit/>
            </a:bodyPr>
            <a:lstStyle/>
            <a:p>
              <a:pPr algn="l"/>
              <a:r>
                <a:rPr lang="en-US" sz="2800" b="1" dirty="0" smtClean="0">
                  <a:solidFill>
                    <a:schemeClr val="accent2">
                      <a:lumMod val="60000"/>
                      <a:lumOff val="40000"/>
                    </a:schemeClr>
                  </a:solidFill>
                  <a:latin typeface="Chiller" panose="04020404031007020602" pitchFamily="82" charset="0"/>
                </a:rPr>
                <a:t>MAGIC</a:t>
              </a:r>
            </a:p>
          </p:txBody>
        </p:sp>
      </p:grpSp>
      <p:grpSp>
        <p:nvGrpSpPr>
          <p:cNvPr id="4" name="Group 3"/>
          <p:cNvGrpSpPr/>
          <p:nvPr/>
        </p:nvGrpSpPr>
        <p:grpSpPr>
          <a:xfrm>
            <a:off x="8011357" y="2361580"/>
            <a:ext cx="1806905" cy="1872411"/>
            <a:chOff x="8011357" y="2361580"/>
            <a:chExt cx="1806905" cy="1872411"/>
          </a:xfrm>
        </p:grpSpPr>
        <p:pic>
          <p:nvPicPr>
            <p:cNvPr id="20" name="Picture 4" descr="image00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8338742" y="2361580"/>
              <a:ext cx="451937" cy="5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8011357" y="2979867"/>
              <a:ext cx="1806905" cy="1254124"/>
              <a:chOff x="8011357" y="2979867"/>
              <a:chExt cx="1806905" cy="1254124"/>
            </a:xfrm>
          </p:grpSpPr>
          <p:sp>
            <p:nvSpPr>
              <p:cNvPr id="19" name="Right Arrow 18"/>
              <p:cNvSpPr/>
              <p:nvPr/>
            </p:nvSpPr>
            <p:spPr>
              <a:xfrm>
                <a:off x="8162450" y="3545673"/>
                <a:ext cx="1434694" cy="321548"/>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6071867-B518-0245-836F-9F1581D76E5F}"/>
                  </a:ext>
                </a:extLst>
              </p:cNvPr>
              <p:cNvPicPr>
                <a:picLocks noChangeAspect="1"/>
              </p:cNvPicPr>
              <p:nvPr/>
            </p:nvPicPr>
            <p:blipFill rotWithShape="1">
              <a:blip r:embed="rId8">
                <a:extLst>
                  <a:ext uri="{28A0092B-C50C-407E-A947-70E740481C1C}">
                    <a14:useLocalDpi xmlns:a14="http://schemas.microsoft.com/office/drawing/2010/main" val="0"/>
                  </a:ext>
                </a:extLst>
              </a:blip>
              <a:srcRect l="-1482"/>
              <a:stretch/>
            </p:blipFill>
            <p:spPr>
              <a:xfrm>
                <a:off x="8338742" y="2979867"/>
                <a:ext cx="467528" cy="563189"/>
              </a:xfrm>
              <a:prstGeom prst="rect">
                <a:avLst/>
              </a:prstGeom>
            </p:spPr>
          </p:pic>
          <p:sp>
            <p:nvSpPr>
              <p:cNvPr id="35" name="TextBox 34"/>
              <p:cNvSpPr txBox="1"/>
              <p:nvPr/>
            </p:nvSpPr>
            <p:spPr>
              <a:xfrm>
                <a:off x="8011357" y="3710771"/>
                <a:ext cx="1806905" cy="523220"/>
              </a:xfrm>
              <a:prstGeom prst="rect">
                <a:avLst/>
              </a:prstGeom>
              <a:noFill/>
            </p:spPr>
            <p:txBody>
              <a:bodyPr wrap="none" rtlCol="0">
                <a:spAutoFit/>
              </a:bodyPr>
              <a:lstStyle/>
              <a:p>
                <a:pPr algn="l"/>
                <a:r>
                  <a:rPr lang="en-US" sz="2800" b="1" dirty="0" smtClean="0">
                    <a:solidFill>
                      <a:schemeClr val="accent2">
                        <a:lumMod val="60000"/>
                        <a:lumOff val="40000"/>
                      </a:schemeClr>
                    </a:solidFill>
                    <a:latin typeface="Chiller" panose="04020404031007020602" pitchFamily="82" charset="0"/>
                  </a:rPr>
                  <a:t>MORE MAGIC</a:t>
                </a:r>
              </a:p>
            </p:txBody>
          </p:sp>
        </p:grpSp>
        <p:pic>
          <p:nvPicPr>
            <p:cNvPr id="28" name="Picture 27">
              <a:extLst>
                <a:ext uri="{FF2B5EF4-FFF2-40B4-BE49-F238E27FC236}">
                  <a16:creationId xmlns:a16="http://schemas.microsoft.com/office/drawing/2014/main" id="{33EDDDD5-FF97-1F4C-9359-8869CF967E94}"/>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860471" y="2983737"/>
              <a:ext cx="437256" cy="539459"/>
            </a:xfrm>
            <a:prstGeom prst="rect">
              <a:avLst/>
            </a:prstGeom>
          </p:spPr>
        </p:pic>
        <p:pic>
          <p:nvPicPr>
            <p:cNvPr id="36" name="Picture 35">
              <a:extLst>
                <a:ext uri="{FF2B5EF4-FFF2-40B4-BE49-F238E27FC236}">
                  <a16:creationId xmlns:a16="http://schemas.microsoft.com/office/drawing/2014/main" id="{EB848AE9-EB7D-914F-A805-58D53AF6FD8C}"/>
                </a:ext>
              </a:extLst>
            </p:cNvPr>
            <p:cNvPicPr>
              <a:picLocks noChangeAspect="1"/>
            </p:cNvPicPr>
            <p:nvPr/>
          </p:nvPicPr>
          <p:blipFill rotWithShape="1">
            <a:blip r:embed="rId10">
              <a:extLst>
                <a:ext uri="{28A0092B-C50C-407E-A947-70E740481C1C}">
                  <a14:useLocalDpi xmlns:a14="http://schemas.microsoft.com/office/drawing/2010/main" val="0"/>
                </a:ext>
              </a:extLst>
            </a:blip>
            <a:srcRect l="9523" t="21" r="14081" b="-21"/>
            <a:stretch/>
          </p:blipFill>
          <p:spPr>
            <a:xfrm>
              <a:off x="8860471" y="2361580"/>
              <a:ext cx="426080" cy="557721"/>
            </a:xfrm>
            <a:prstGeom prst="rect">
              <a:avLst/>
            </a:prstGeom>
          </p:spPr>
        </p:pic>
      </p:grpSp>
      <p:grpSp>
        <p:nvGrpSpPr>
          <p:cNvPr id="9" name="Group 8"/>
          <p:cNvGrpSpPr/>
          <p:nvPr/>
        </p:nvGrpSpPr>
        <p:grpSpPr>
          <a:xfrm>
            <a:off x="1198072" y="4191029"/>
            <a:ext cx="10799894" cy="2510260"/>
            <a:chOff x="1198072" y="4191029"/>
            <a:chExt cx="10799894" cy="2510260"/>
          </a:xfrm>
        </p:grpSpPr>
        <p:grpSp>
          <p:nvGrpSpPr>
            <p:cNvPr id="7" name="Group 6"/>
            <p:cNvGrpSpPr/>
            <p:nvPr/>
          </p:nvGrpSpPr>
          <p:grpSpPr>
            <a:xfrm>
              <a:off x="8223914" y="4191029"/>
              <a:ext cx="3774052" cy="2510260"/>
              <a:chOff x="8223914" y="4191029"/>
              <a:chExt cx="3774052" cy="2510260"/>
            </a:xfrm>
          </p:grpSpPr>
          <p:grpSp>
            <p:nvGrpSpPr>
              <p:cNvPr id="40" name="Group 39"/>
              <p:cNvGrpSpPr/>
              <p:nvPr/>
            </p:nvGrpSpPr>
            <p:grpSpPr>
              <a:xfrm>
                <a:off x="8223914" y="4191029"/>
                <a:ext cx="3774052" cy="2510260"/>
                <a:chOff x="8751324" y="4725163"/>
                <a:chExt cx="2734374" cy="1956026"/>
              </a:xfrm>
            </p:grpSpPr>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0597" y="4995264"/>
                  <a:ext cx="2705100" cy="1685925"/>
                </a:xfrm>
                <a:prstGeom prst="rect">
                  <a:avLst/>
                </a:prstGeom>
              </p:spPr>
            </p:pic>
            <p:sp>
              <p:nvSpPr>
                <p:cNvPr id="24" name="Rectangle 23"/>
                <p:cNvSpPr/>
                <p:nvPr/>
              </p:nvSpPr>
              <p:spPr>
                <a:xfrm>
                  <a:off x="8751324" y="4983552"/>
                  <a:ext cx="2734374" cy="646331"/>
                </a:xfrm>
                <a:prstGeom prst="rect">
                  <a:avLst/>
                </a:prstGeom>
              </p:spPr>
              <p:txBody>
                <a:bodyPr wrap="square">
                  <a:spAutoFit/>
                </a:bodyPr>
                <a:lstStyle/>
                <a:p>
                  <a:r>
                    <a:rPr lang="en-US" b="1" dirty="0"/>
                    <a:t>Pioneer History—Westward </a:t>
                  </a:r>
                  <a:r>
                    <a:rPr lang="en-US" b="1" dirty="0" smtClean="0"/>
                    <a:t>Expansion</a:t>
                  </a:r>
                  <a:endParaRPr lang="en-US" b="1" dirty="0"/>
                </a:p>
              </p:txBody>
            </p:sp>
            <p:cxnSp>
              <p:nvCxnSpPr>
                <p:cNvPr id="26" name="Straight Connector 25"/>
                <p:cNvCxnSpPr>
                  <a:stCxn id="29" idx="3"/>
                  <a:endCxn id="24" idx="1"/>
                </p:cNvCxnSpPr>
                <p:nvPr/>
              </p:nvCxnSpPr>
              <p:spPr>
                <a:xfrm flipH="1">
                  <a:off x="8751324" y="4952995"/>
                  <a:ext cx="748129" cy="353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22836" y="4725163"/>
                  <a:ext cx="676617" cy="455664"/>
                </a:xfrm>
                <a:prstGeom prst="rect">
                  <a:avLst/>
                </a:prstGeom>
                <a:noFill/>
              </p:spPr>
              <p:txBody>
                <a:bodyPr wrap="square" rtlCol="0">
                  <a:spAutoFit/>
                </a:bodyPr>
                <a:lstStyle/>
                <a:p>
                  <a:pPr algn="l"/>
                  <a:r>
                    <a:rPr lang="en-US" sz="3200" b="1" dirty="0" smtClean="0">
                      <a:solidFill>
                        <a:srgbClr val="FF0000"/>
                      </a:solidFill>
                      <a:latin typeface="Chiller" panose="04020404031007020602" pitchFamily="82" charset="0"/>
                    </a:rPr>
                    <a:t>ESS</a:t>
                  </a:r>
                </a:p>
              </p:txBody>
            </p:sp>
          </p:grpSp>
          <p:sp>
            <p:nvSpPr>
              <p:cNvPr id="30" name="TextBox 29"/>
              <p:cNvSpPr txBox="1"/>
              <p:nvPr/>
            </p:nvSpPr>
            <p:spPr>
              <a:xfrm>
                <a:off x="9359151" y="4719759"/>
                <a:ext cx="1161827" cy="584775"/>
              </a:xfrm>
              <a:prstGeom prst="rect">
                <a:avLst/>
              </a:prstGeom>
              <a:noFill/>
            </p:spPr>
            <p:txBody>
              <a:bodyPr wrap="square" rtlCol="0">
                <a:spAutoFit/>
              </a:bodyPr>
              <a:lstStyle/>
              <a:p>
                <a:pPr algn="l"/>
                <a:r>
                  <a:rPr lang="en-US" sz="3200" b="1" dirty="0" smtClean="0">
                    <a:solidFill>
                      <a:srgbClr val="FF0000"/>
                    </a:solidFill>
                    <a:latin typeface="Chiller" panose="04020404031007020602" pitchFamily="82" charset="0"/>
                  </a:rPr>
                  <a:t>To E04</a:t>
                </a:r>
              </a:p>
            </p:txBody>
          </p:sp>
        </p:grpSp>
        <p:sp>
          <p:nvSpPr>
            <p:cNvPr id="37" name="Content Placeholder 5"/>
            <p:cNvSpPr txBox="1">
              <a:spLocks/>
            </p:cNvSpPr>
            <p:nvPr/>
          </p:nvSpPr>
          <p:spPr>
            <a:xfrm>
              <a:off x="1198072" y="5398632"/>
              <a:ext cx="6964378" cy="1173380"/>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Font typeface="Wingdings" panose="05000000000000000000" pitchFamily="2" charset="2"/>
                <a:buNone/>
              </a:pPr>
              <a:r>
                <a:rPr lang="en-US" sz="3200" b="1" dirty="0" smtClean="0">
                  <a:solidFill>
                    <a:schemeClr val="accent6">
                      <a:lumMod val="60000"/>
                      <a:lumOff val="40000"/>
                    </a:schemeClr>
                  </a:solidFill>
                  <a:latin typeface="Chiller" panose="04020404031007020602" pitchFamily="82" charset="0"/>
                </a:rPr>
                <a:t>and whatever else was needed</a:t>
              </a:r>
              <a:r>
                <a:rPr lang="en-150" sz="3200" b="1" dirty="0" smtClean="0">
                  <a:solidFill>
                    <a:schemeClr val="accent6">
                      <a:lumMod val="60000"/>
                      <a:lumOff val="40000"/>
                    </a:schemeClr>
                  </a:solidFill>
                  <a:latin typeface="Chiller" panose="04020404031007020602" pitchFamily="82" charset="0"/>
                </a:rPr>
                <a:t>…</a:t>
              </a:r>
              <a:r>
                <a:rPr lang="en-US" sz="3200" b="1" dirty="0" smtClean="0">
                  <a:solidFill>
                    <a:schemeClr val="accent6">
                      <a:lumMod val="60000"/>
                      <a:lumOff val="40000"/>
                    </a:schemeClr>
                  </a:solidFill>
                  <a:latin typeface="Chiller" panose="04020404031007020602" pitchFamily="82" charset="0"/>
                </a:rPr>
                <a:t>. </a:t>
              </a:r>
            </a:p>
            <a:p>
              <a:pPr marL="0" lvl="1" indent="0">
                <a:spcBef>
                  <a:spcPts val="0"/>
                </a:spcBef>
                <a:buFont typeface="Wingdings" panose="05000000000000000000" pitchFamily="2" charset="2"/>
                <a:buNone/>
              </a:pPr>
              <a:r>
                <a:rPr lang="en-US" sz="3200" b="1" dirty="0" smtClean="0">
                  <a:solidFill>
                    <a:schemeClr val="accent6">
                      <a:lumMod val="60000"/>
                      <a:lumOff val="40000"/>
                    </a:schemeClr>
                  </a:solidFill>
                  <a:latin typeface="Chiller" panose="04020404031007020602" pitchFamily="82" charset="0"/>
                </a:rPr>
                <a:t>(toilet paper, coffee, waste bins, printing supplies</a:t>
              </a:r>
              <a:r>
                <a:rPr lang="en-150" sz="3200" b="1" dirty="0" smtClean="0">
                  <a:solidFill>
                    <a:schemeClr val="accent6">
                      <a:lumMod val="60000"/>
                      <a:lumOff val="40000"/>
                    </a:schemeClr>
                  </a:solidFill>
                  <a:latin typeface="Chiller" panose="04020404031007020602" pitchFamily="82" charset="0"/>
                </a:rPr>
                <a:t>…</a:t>
              </a:r>
              <a:r>
                <a:rPr lang="en-US" sz="3200" b="1" dirty="0" smtClean="0">
                  <a:solidFill>
                    <a:schemeClr val="accent6">
                      <a:lumMod val="60000"/>
                      <a:lumOff val="40000"/>
                    </a:schemeClr>
                  </a:solidFill>
                  <a:latin typeface="Chiller" panose="04020404031007020602" pitchFamily="82" charset="0"/>
                </a:rPr>
                <a:t>)</a:t>
              </a:r>
            </a:p>
            <a:p>
              <a:pPr lvl="1">
                <a:buFont typeface="Arial" panose="020B0604020202020204" pitchFamily="34" charset="0"/>
                <a:buChar char="•"/>
              </a:pPr>
              <a:endParaRPr lang="en-US" dirty="0" smtClean="0"/>
            </a:p>
            <a:p>
              <a:pPr lvl="1"/>
              <a:endParaRPr lang="en-US" dirty="0" smtClean="0"/>
            </a:p>
            <a:p>
              <a:endParaRPr lang="en-US" dirty="0" smtClean="0"/>
            </a:p>
          </p:txBody>
        </p:sp>
      </p:grpSp>
    </p:spTree>
    <p:extLst>
      <p:ext uri="{BB962C8B-B14F-4D97-AF65-F5344CB8AC3E}">
        <p14:creationId xmlns:p14="http://schemas.microsoft.com/office/powerpoint/2010/main" val="36910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Finished installations: E04 Level 100 </a:t>
            </a:r>
            <a:endParaRPr lang="en-US" dirty="0"/>
          </a:p>
        </p:txBody>
      </p:sp>
      <p:sp>
        <p:nvSpPr>
          <p:cNvPr id="3" name="Footer Placeholder 2"/>
          <p:cNvSpPr>
            <a:spLocks noGrp="1"/>
          </p:cNvSpPr>
          <p:nvPr>
            <p:ph type="ftr" sz="quarter" idx="11"/>
          </p:nvPr>
        </p:nvSpPr>
        <p:spPr/>
        <p:txBody>
          <a:bodyPr/>
          <a:lstStyle/>
          <a:p>
            <a:r>
              <a:rPr lang="sv-SE" dirty="0"/>
              <a:t>STAP presentation SULF</a:t>
            </a:r>
          </a:p>
        </p:txBody>
      </p:sp>
      <p:sp>
        <p:nvSpPr>
          <p:cNvPr id="4" name="Slide Number Placeholder 3"/>
          <p:cNvSpPr>
            <a:spLocks noGrp="1"/>
          </p:cNvSpPr>
          <p:nvPr>
            <p:ph type="sldNum" sz="quarter" idx="12"/>
          </p:nvPr>
        </p:nvSpPr>
        <p:spPr/>
        <p:txBody>
          <a:bodyPr/>
          <a:lstStyle/>
          <a:p>
            <a:fld id="{F7283078-D760-1647-8B80-66BA8B52336D}" type="slidenum">
              <a:rPr lang="sv-SE" smtClean="0"/>
              <a:t>16</a:t>
            </a:fld>
            <a:endParaRPr lang="sv-SE"/>
          </a:p>
        </p:txBody>
      </p:sp>
      <p:sp>
        <p:nvSpPr>
          <p:cNvPr id="7" name="Text Placeholder 6"/>
          <p:cNvSpPr>
            <a:spLocks noGrp="1"/>
          </p:cNvSpPr>
          <p:nvPr>
            <p:ph type="body" sz="quarter" idx="14"/>
          </p:nvPr>
        </p:nvSpPr>
        <p:spPr>
          <a:xfrm>
            <a:off x="1195647" y="813982"/>
            <a:ext cx="9360000" cy="507076"/>
          </a:xfrm>
        </p:spPr>
        <p:txBody>
          <a:bodyPr/>
          <a:lstStyle/>
          <a:p>
            <a:r>
              <a:rPr lang="en-US" dirty="0"/>
              <a:t>ground floor</a:t>
            </a:r>
          </a:p>
        </p:txBody>
      </p:sp>
      <p:sp>
        <p:nvSpPr>
          <p:cNvPr id="6" name="Content Placeholder 5"/>
          <p:cNvSpPr>
            <a:spLocks noGrp="1"/>
          </p:cNvSpPr>
          <p:nvPr>
            <p:ph idx="1"/>
          </p:nvPr>
        </p:nvSpPr>
        <p:spPr/>
        <p:txBody>
          <a:bodyPr/>
          <a:lstStyle/>
          <a:p>
            <a:endParaRPr lang="en-US"/>
          </a:p>
        </p:txBody>
      </p:sp>
      <p:sp>
        <p:nvSpPr>
          <p:cNvPr id="8" name="Date Placeholder 7"/>
          <p:cNvSpPr>
            <a:spLocks noGrp="1"/>
          </p:cNvSpPr>
          <p:nvPr>
            <p:ph type="dt" sz="half" idx="10"/>
          </p:nvPr>
        </p:nvSpPr>
        <p:spPr/>
        <p:txBody>
          <a:bodyPr/>
          <a:lstStyle/>
          <a:p>
            <a:fld id="{18896B66-0B3A-474C-9C9C-E4F07B1F5DAD}" type="datetime1">
              <a:rPr lang="sv-SE" smtClean="0"/>
              <a:t>2021-04-20</a:t>
            </a:fld>
            <a:endParaRPr lang="sv-SE"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365" r="1934"/>
          <a:stretch/>
        </p:blipFill>
        <p:spPr>
          <a:xfrm>
            <a:off x="553467" y="1296296"/>
            <a:ext cx="10972800" cy="4607550"/>
          </a:xfrm>
          <a:prstGeom prst="rect">
            <a:avLst/>
          </a:prstGeom>
        </p:spPr>
      </p:pic>
      <p:sp>
        <p:nvSpPr>
          <p:cNvPr id="10" name="Rectangle 9"/>
          <p:cNvSpPr/>
          <p:nvPr/>
        </p:nvSpPr>
        <p:spPr>
          <a:xfrm>
            <a:off x="1600665" y="1484362"/>
            <a:ext cx="3807519" cy="2257259"/>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Life science Lab </a:t>
            </a:r>
          </a:p>
          <a:p>
            <a:r>
              <a:rPr lang="en-US" b="1" dirty="0" smtClean="0">
                <a:solidFill>
                  <a:schemeClr val="tx1"/>
                </a:solidFill>
              </a:rPr>
              <a:t>(NMX, CSPEC, MIRACLES)</a:t>
            </a:r>
            <a:endParaRPr lang="en-US" b="1" dirty="0">
              <a:solidFill>
                <a:schemeClr val="tx1"/>
              </a:solidFill>
            </a:endParaRPr>
          </a:p>
        </p:txBody>
      </p:sp>
      <p:sp>
        <p:nvSpPr>
          <p:cNvPr id="11" name="Rectangle 10"/>
          <p:cNvSpPr/>
          <p:nvPr/>
        </p:nvSpPr>
        <p:spPr>
          <a:xfrm>
            <a:off x="6869432" y="1448587"/>
            <a:ext cx="1492293" cy="2110468"/>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X-ray diffraction</a:t>
            </a:r>
            <a:endParaRPr lang="en-US" b="1" dirty="0">
              <a:solidFill>
                <a:schemeClr val="tx1"/>
              </a:solidFill>
            </a:endParaRPr>
          </a:p>
        </p:txBody>
      </p:sp>
      <p:sp>
        <p:nvSpPr>
          <p:cNvPr id="12" name="Rectangle 11"/>
          <p:cNvSpPr/>
          <p:nvPr/>
        </p:nvSpPr>
        <p:spPr>
          <a:xfrm>
            <a:off x="5408185" y="1484362"/>
            <a:ext cx="1420576" cy="3589725"/>
          </a:xfrm>
          <a:prstGeom prst="rect">
            <a:avLst/>
          </a:prstGeom>
          <a:solidFill>
            <a:schemeClr val="accent2">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Detector lab</a:t>
            </a:r>
            <a:endParaRPr lang="en-US" b="1" dirty="0">
              <a:solidFill>
                <a:schemeClr val="tx1"/>
              </a:solidFill>
            </a:endParaRPr>
          </a:p>
        </p:txBody>
      </p:sp>
      <p:sp>
        <p:nvSpPr>
          <p:cNvPr id="13" name="Rectangle 12"/>
          <p:cNvSpPr/>
          <p:nvPr/>
        </p:nvSpPr>
        <p:spPr>
          <a:xfrm>
            <a:off x="3323416" y="3668085"/>
            <a:ext cx="2044098" cy="1468756"/>
          </a:xfrm>
          <a:prstGeom prst="rect">
            <a:avLst/>
          </a:prstGeom>
          <a:solidFill>
            <a:schemeClr val="accent2">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Motion Control lab</a:t>
            </a:r>
            <a:endParaRPr lang="en-US" b="1" dirty="0">
              <a:solidFill>
                <a:schemeClr val="tx1"/>
              </a:solidFill>
            </a:endParaRPr>
          </a:p>
        </p:txBody>
      </p:sp>
      <p:sp>
        <p:nvSpPr>
          <p:cNvPr id="14" name="Rectangle 13"/>
          <p:cNvSpPr/>
          <p:nvPr/>
        </p:nvSpPr>
        <p:spPr>
          <a:xfrm>
            <a:off x="6869431" y="3587846"/>
            <a:ext cx="1008199" cy="822853"/>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storage</a:t>
            </a:r>
            <a:endParaRPr lang="en-US" b="1" dirty="0">
              <a:solidFill>
                <a:schemeClr val="tx1"/>
              </a:solidFill>
            </a:endParaRPr>
          </a:p>
        </p:txBody>
      </p:sp>
      <p:sp>
        <p:nvSpPr>
          <p:cNvPr id="15" name="Rectangle 14"/>
          <p:cNvSpPr/>
          <p:nvPr/>
        </p:nvSpPr>
        <p:spPr>
          <a:xfrm>
            <a:off x="6869430" y="4377108"/>
            <a:ext cx="1008199" cy="696979"/>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SEM</a:t>
            </a:r>
            <a:endParaRPr lang="en-US" b="1" dirty="0">
              <a:solidFill>
                <a:schemeClr val="tx1"/>
              </a:solidFill>
            </a:endParaRPr>
          </a:p>
        </p:txBody>
      </p:sp>
      <p:sp>
        <p:nvSpPr>
          <p:cNvPr id="16" name="Rectangle 15"/>
          <p:cNvSpPr/>
          <p:nvPr/>
        </p:nvSpPr>
        <p:spPr>
          <a:xfrm>
            <a:off x="7877629" y="3623610"/>
            <a:ext cx="1272990" cy="1548995"/>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Cutting/ polishing</a:t>
            </a:r>
            <a:endParaRPr lang="en-US" b="1" dirty="0">
              <a:solidFill>
                <a:schemeClr val="tx1"/>
              </a:solidFill>
            </a:endParaRPr>
          </a:p>
        </p:txBody>
      </p:sp>
      <p:sp>
        <p:nvSpPr>
          <p:cNvPr id="17" name="Rectangle 16"/>
          <p:cNvSpPr/>
          <p:nvPr/>
        </p:nvSpPr>
        <p:spPr>
          <a:xfrm>
            <a:off x="8419619" y="1448586"/>
            <a:ext cx="2936548" cy="212916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Physcial</a:t>
            </a:r>
            <a:r>
              <a:rPr lang="en-US" b="1" dirty="0" smtClean="0">
                <a:solidFill>
                  <a:schemeClr val="tx1"/>
                </a:solidFill>
              </a:rPr>
              <a:t> Characterization</a:t>
            </a:r>
          </a:p>
          <a:p>
            <a:pPr algn="ctr"/>
            <a:r>
              <a:rPr lang="en-US" b="1" dirty="0" smtClean="0">
                <a:solidFill>
                  <a:schemeClr val="tx1"/>
                </a:solidFill>
              </a:rPr>
              <a:t>(gases missing)</a:t>
            </a:r>
            <a:endParaRPr lang="en-US" b="1" dirty="0">
              <a:solidFill>
                <a:schemeClr val="tx1"/>
              </a:solidFill>
            </a:endParaRPr>
          </a:p>
        </p:txBody>
      </p:sp>
      <p:sp>
        <p:nvSpPr>
          <p:cNvPr id="5" name="TextBox 4"/>
          <p:cNvSpPr txBox="1"/>
          <p:nvPr/>
        </p:nvSpPr>
        <p:spPr>
          <a:xfrm>
            <a:off x="4414452" y="1631153"/>
            <a:ext cx="1049880" cy="923330"/>
          </a:xfrm>
          <a:prstGeom prst="rect">
            <a:avLst/>
          </a:prstGeom>
          <a:noFill/>
        </p:spPr>
        <p:txBody>
          <a:bodyPr wrap="square" rtlCol="0">
            <a:spAutoFit/>
          </a:bodyPr>
          <a:lstStyle/>
          <a:p>
            <a:pPr algn="l"/>
            <a:r>
              <a:rPr lang="en-US" b="1" dirty="0" smtClean="0"/>
              <a:t>Spectroscopy room</a:t>
            </a:r>
          </a:p>
        </p:txBody>
      </p:sp>
      <p:sp>
        <p:nvSpPr>
          <p:cNvPr id="18" name="TextBox 17"/>
          <p:cNvSpPr txBox="1"/>
          <p:nvPr/>
        </p:nvSpPr>
        <p:spPr>
          <a:xfrm>
            <a:off x="4546561" y="2695123"/>
            <a:ext cx="1049880" cy="923330"/>
          </a:xfrm>
          <a:prstGeom prst="rect">
            <a:avLst/>
          </a:prstGeom>
          <a:noFill/>
        </p:spPr>
        <p:txBody>
          <a:bodyPr wrap="square" rtlCol="0">
            <a:spAutoFit/>
          </a:bodyPr>
          <a:lstStyle/>
          <a:p>
            <a:pPr algn="l"/>
            <a:r>
              <a:rPr lang="en-US" b="1" dirty="0" smtClean="0"/>
              <a:t>Cold</a:t>
            </a:r>
          </a:p>
          <a:p>
            <a:pPr algn="l"/>
            <a:r>
              <a:rPr lang="en-US" b="1" dirty="0"/>
              <a:t>r</a:t>
            </a:r>
            <a:r>
              <a:rPr lang="en-US" b="1" dirty="0" smtClean="0"/>
              <a:t>oom (later)</a:t>
            </a:r>
          </a:p>
        </p:txBody>
      </p:sp>
    </p:spTree>
    <p:extLst>
      <p:ext uri="{BB962C8B-B14F-4D97-AF65-F5344CB8AC3E}">
        <p14:creationId xmlns:p14="http://schemas.microsoft.com/office/powerpoint/2010/main" val="65564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Finished installations: E04- Level 110</a:t>
            </a:r>
            <a:endParaRPr lang="en-US" dirty="0"/>
          </a:p>
        </p:txBody>
      </p:sp>
      <p:sp>
        <p:nvSpPr>
          <p:cNvPr id="3" name="Footer Placeholder 2"/>
          <p:cNvSpPr>
            <a:spLocks noGrp="1"/>
          </p:cNvSpPr>
          <p:nvPr>
            <p:ph type="ftr" sz="quarter" idx="11"/>
          </p:nvPr>
        </p:nvSpPr>
        <p:spPr/>
        <p:txBody>
          <a:bodyPr/>
          <a:lstStyle/>
          <a:p>
            <a:r>
              <a:rPr lang="sv-SE" dirty="0"/>
              <a:t>STAP presentation SULF</a:t>
            </a:r>
          </a:p>
        </p:txBody>
      </p:sp>
      <p:sp>
        <p:nvSpPr>
          <p:cNvPr id="4" name="Slide Number Placeholder 3"/>
          <p:cNvSpPr>
            <a:spLocks noGrp="1"/>
          </p:cNvSpPr>
          <p:nvPr>
            <p:ph type="sldNum" sz="quarter" idx="12"/>
          </p:nvPr>
        </p:nvSpPr>
        <p:spPr/>
        <p:txBody>
          <a:bodyPr/>
          <a:lstStyle/>
          <a:p>
            <a:fld id="{F7283078-D760-1647-8B80-66BA8B52336D}" type="slidenum">
              <a:rPr lang="sv-SE" smtClean="0"/>
              <a:t>17</a:t>
            </a:fld>
            <a:endParaRPr lang="sv-SE"/>
          </a:p>
        </p:txBody>
      </p:sp>
      <p:sp>
        <p:nvSpPr>
          <p:cNvPr id="5" name="Content Placeholder 4"/>
          <p:cNvSpPr>
            <a:spLocks noGrp="1"/>
          </p:cNvSpPr>
          <p:nvPr>
            <p:ph idx="1"/>
          </p:nvPr>
        </p:nvSpPr>
        <p:spPr/>
        <p:txBody>
          <a:bodyPr/>
          <a:lstStyle/>
          <a:p>
            <a:endParaRPr lang="en-US"/>
          </a:p>
        </p:txBody>
      </p:sp>
      <p:sp>
        <p:nvSpPr>
          <p:cNvPr id="6" name="Content Placeholder 5"/>
          <p:cNvSpPr>
            <a:spLocks noGrp="1"/>
          </p:cNvSpPr>
          <p:nvPr>
            <p:ph idx="13"/>
          </p:nvPr>
        </p:nvSpPr>
        <p:spPr/>
        <p:txBody>
          <a:bodyPr/>
          <a:lstStyle/>
          <a:p>
            <a:endParaRPr lang="en-US" dirty="0"/>
          </a:p>
        </p:txBody>
      </p:sp>
      <p:sp>
        <p:nvSpPr>
          <p:cNvPr id="7" name="Text Placeholder 6"/>
          <p:cNvSpPr>
            <a:spLocks noGrp="1"/>
          </p:cNvSpPr>
          <p:nvPr>
            <p:ph type="body" sz="quarter" idx="14"/>
          </p:nvPr>
        </p:nvSpPr>
        <p:spPr/>
        <p:txBody>
          <a:bodyPr/>
          <a:lstStyle/>
          <a:p>
            <a:r>
              <a:rPr lang="en-US" dirty="0" smtClean="0"/>
              <a:t>First floor</a:t>
            </a:r>
            <a:endParaRPr lang="en-US" dirty="0"/>
          </a:p>
        </p:txBody>
      </p:sp>
      <p:sp>
        <p:nvSpPr>
          <p:cNvPr id="8" name="Date Placeholder 7"/>
          <p:cNvSpPr>
            <a:spLocks noGrp="1"/>
          </p:cNvSpPr>
          <p:nvPr>
            <p:ph type="dt" sz="half" idx="10"/>
          </p:nvPr>
        </p:nvSpPr>
        <p:spPr/>
        <p:txBody>
          <a:bodyPr/>
          <a:lstStyle/>
          <a:p>
            <a:fld id="{18896B66-0B3A-474C-9C9C-E4F07B1F5DAD}" type="datetime1">
              <a:rPr lang="sv-SE" smtClean="0"/>
              <a:t>2021-04-20</a:t>
            </a:fld>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36" y="1582910"/>
            <a:ext cx="11123498" cy="4252828"/>
          </a:xfrm>
          <a:prstGeom prst="rect">
            <a:avLst/>
          </a:prstGeom>
        </p:spPr>
      </p:pic>
      <p:sp>
        <p:nvSpPr>
          <p:cNvPr id="11" name="Rectangle 10"/>
          <p:cNvSpPr/>
          <p:nvPr/>
        </p:nvSpPr>
        <p:spPr>
          <a:xfrm>
            <a:off x="7497862" y="1678786"/>
            <a:ext cx="3699056" cy="1722490"/>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Basic Chemistry lab (BIFROST, TREX, MAGIC, BEER,)</a:t>
            </a:r>
            <a:endParaRPr lang="en-US" b="1" dirty="0">
              <a:solidFill>
                <a:schemeClr val="tx1"/>
              </a:solidFill>
            </a:endParaRPr>
          </a:p>
        </p:txBody>
      </p:sp>
      <p:sp>
        <p:nvSpPr>
          <p:cNvPr id="12" name="Rectangle 11"/>
          <p:cNvSpPr/>
          <p:nvPr/>
        </p:nvSpPr>
        <p:spPr>
          <a:xfrm>
            <a:off x="7497863" y="3880486"/>
            <a:ext cx="1108256" cy="709443"/>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storage</a:t>
            </a:r>
            <a:endParaRPr lang="en-US" b="1" dirty="0">
              <a:solidFill>
                <a:schemeClr val="tx1"/>
              </a:solidFill>
            </a:endParaRPr>
          </a:p>
        </p:txBody>
      </p:sp>
      <p:sp>
        <p:nvSpPr>
          <p:cNvPr id="9" name="Rectangle 8"/>
          <p:cNvSpPr/>
          <p:nvPr/>
        </p:nvSpPr>
        <p:spPr>
          <a:xfrm>
            <a:off x="6002767" y="1753496"/>
            <a:ext cx="1495095" cy="1608269"/>
          </a:xfrm>
          <a:prstGeom prst="rect">
            <a:avLst/>
          </a:prstGeom>
          <a:solidFill>
            <a:schemeClr val="accent4">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75000"/>
                  </a:schemeClr>
                </a:solidFill>
              </a:rPr>
              <a:t>SULF Offices</a:t>
            </a:r>
            <a:endParaRPr lang="en-US" b="1" dirty="0">
              <a:solidFill>
                <a:schemeClr val="accent6">
                  <a:lumMod val="75000"/>
                </a:schemeClr>
              </a:solidFill>
            </a:endParaRPr>
          </a:p>
        </p:txBody>
      </p:sp>
      <p:sp>
        <p:nvSpPr>
          <p:cNvPr id="13" name="Rectangle 12"/>
          <p:cNvSpPr/>
          <p:nvPr/>
        </p:nvSpPr>
        <p:spPr>
          <a:xfrm>
            <a:off x="3750833" y="1735896"/>
            <a:ext cx="2214282" cy="1608269"/>
          </a:xfrm>
          <a:prstGeom prst="rect">
            <a:avLst/>
          </a:prstGeom>
          <a:solidFill>
            <a:schemeClr val="bg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60000"/>
                    <a:lumOff val="40000"/>
                  </a:schemeClr>
                </a:solidFill>
              </a:rPr>
              <a:t>Sample Environment Offices</a:t>
            </a:r>
            <a:endParaRPr lang="en-US" b="1" dirty="0">
              <a:solidFill>
                <a:schemeClr val="accent2">
                  <a:lumMod val="60000"/>
                  <a:lumOff val="40000"/>
                </a:schemeClr>
              </a:solidFill>
            </a:endParaRPr>
          </a:p>
        </p:txBody>
      </p:sp>
      <p:sp>
        <p:nvSpPr>
          <p:cNvPr id="14" name="Rectangle 13"/>
          <p:cNvSpPr/>
          <p:nvPr/>
        </p:nvSpPr>
        <p:spPr>
          <a:xfrm>
            <a:off x="2208076" y="1789198"/>
            <a:ext cx="1505105" cy="1608269"/>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Area used for installing instruments</a:t>
            </a:r>
          </a:p>
        </p:txBody>
      </p:sp>
      <p:sp>
        <p:nvSpPr>
          <p:cNvPr id="15" name="Rectangle 14"/>
          <p:cNvSpPr/>
          <p:nvPr/>
        </p:nvSpPr>
        <p:spPr>
          <a:xfrm>
            <a:off x="3231400" y="3880743"/>
            <a:ext cx="1579751" cy="1514218"/>
          </a:xfrm>
          <a:prstGeom prst="rect">
            <a:avLst/>
          </a:prstGeom>
          <a:solidFill>
            <a:schemeClr val="bg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Area used for installing instruments</a:t>
            </a:r>
          </a:p>
        </p:txBody>
      </p:sp>
    </p:spTree>
    <p:extLst>
      <p:ext uri="{BB962C8B-B14F-4D97-AF65-F5344CB8AC3E}">
        <p14:creationId xmlns:p14="http://schemas.microsoft.com/office/powerpoint/2010/main" val="193115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Finished installations E03 </a:t>
            </a:r>
            <a:r>
              <a:rPr lang="en-150" dirty="0" smtClean="0"/>
              <a:t>–</a:t>
            </a:r>
            <a:r>
              <a:rPr lang="en-US" dirty="0" smtClean="0"/>
              <a:t> SLIME</a:t>
            </a:r>
            <a:endParaRPr lang="en-US"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18</a:t>
            </a:fld>
            <a:endParaRPr lang="sv-SE"/>
          </a:p>
        </p:txBody>
      </p:sp>
      <p:sp>
        <p:nvSpPr>
          <p:cNvPr id="5" name="Content Placeholder 4"/>
          <p:cNvSpPr>
            <a:spLocks noGrp="1"/>
          </p:cNvSpPr>
          <p:nvPr>
            <p:ph idx="1"/>
          </p:nvPr>
        </p:nvSpPr>
        <p:spPr/>
        <p:txBody>
          <a:bodyPr/>
          <a:lstStyle/>
          <a:p>
            <a:endParaRPr lang="en-US"/>
          </a:p>
        </p:txBody>
      </p:sp>
      <p:sp>
        <p:nvSpPr>
          <p:cNvPr id="8" name="Date Placeholder 7"/>
          <p:cNvSpPr>
            <a:spLocks noGrp="1"/>
          </p:cNvSpPr>
          <p:nvPr>
            <p:ph type="dt" sz="half" idx="10"/>
          </p:nvPr>
        </p:nvSpPr>
        <p:spPr/>
        <p:txBody>
          <a:bodyPr/>
          <a:lstStyle/>
          <a:p>
            <a:fld id="{18896B66-0B3A-474C-9C9C-E4F07B1F5DAD}" type="datetime1">
              <a:rPr lang="sv-SE" smtClean="0"/>
              <a:t>2021-04-20</a:t>
            </a:fld>
            <a:endParaRPr lang="sv-SE"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00" y="912930"/>
            <a:ext cx="8606119" cy="5927465"/>
          </a:xfrm>
          <a:prstGeom prst="rect">
            <a:avLst/>
          </a:prstGeom>
        </p:spPr>
      </p:pic>
      <p:sp>
        <p:nvSpPr>
          <p:cNvPr id="10" name="Rectangle 9"/>
          <p:cNvSpPr/>
          <p:nvPr/>
        </p:nvSpPr>
        <p:spPr>
          <a:xfrm>
            <a:off x="7934435" y="1278117"/>
            <a:ext cx="1601714" cy="5158467"/>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SLIME </a:t>
            </a:r>
            <a:r>
              <a:rPr lang="en-150" b="1" dirty="0" smtClean="0">
                <a:solidFill>
                  <a:schemeClr val="tx1"/>
                </a:solidFill>
              </a:rPr>
              <a:t>–</a:t>
            </a:r>
            <a:r>
              <a:rPr lang="en-US" b="1" dirty="0" smtClean="0">
                <a:solidFill>
                  <a:schemeClr val="tx1"/>
                </a:solidFill>
              </a:rPr>
              <a:t> engineering and imaging (BEER/ODIN)</a:t>
            </a:r>
            <a:endParaRPr lang="en-US" b="1" dirty="0">
              <a:solidFill>
                <a:schemeClr val="tx1"/>
              </a:solidFill>
            </a:endParaRPr>
          </a:p>
        </p:txBody>
      </p:sp>
      <p:sp>
        <p:nvSpPr>
          <p:cNvPr id="11" name="Rectangle 10"/>
          <p:cNvSpPr/>
          <p:nvPr/>
        </p:nvSpPr>
        <p:spPr>
          <a:xfrm>
            <a:off x="7226975" y="1303331"/>
            <a:ext cx="787472" cy="5027131"/>
          </a:xfrm>
          <a:prstGeom prst="rect">
            <a:avLst/>
          </a:prstGeom>
          <a:solidFill>
            <a:schemeClr val="accent6">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Optics </a:t>
            </a:r>
            <a:r>
              <a:rPr lang="en-US" b="1" dirty="0" err="1" smtClean="0">
                <a:solidFill>
                  <a:schemeClr val="tx1"/>
                </a:solidFill>
              </a:rPr>
              <a:t>Techn</a:t>
            </a:r>
            <a:r>
              <a:rPr lang="en-US" b="1" dirty="0" smtClean="0">
                <a:solidFill>
                  <a:schemeClr val="tx1"/>
                </a:solidFill>
              </a:rPr>
              <a:t>. Lab</a:t>
            </a:r>
            <a:endParaRPr lang="en-US" b="1" dirty="0">
              <a:solidFill>
                <a:schemeClr val="tx1"/>
              </a:solidFill>
            </a:endParaRPr>
          </a:p>
        </p:txBody>
      </p:sp>
      <p:sp>
        <p:nvSpPr>
          <p:cNvPr id="12" name="Rectangle 11"/>
          <p:cNvSpPr/>
          <p:nvPr/>
        </p:nvSpPr>
        <p:spPr>
          <a:xfrm>
            <a:off x="4336869" y="2490651"/>
            <a:ext cx="2890106" cy="3675018"/>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Sample </a:t>
            </a:r>
            <a:r>
              <a:rPr lang="en-US" b="1" dirty="0" err="1" smtClean="0">
                <a:solidFill>
                  <a:schemeClr val="tx1"/>
                </a:solidFill>
              </a:rPr>
              <a:t>Env</a:t>
            </a:r>
            <a:r>
              <a:rPr lang="en-US" b="1" dirty="0" smtClean="0">
                <a:solidFill>
                  <a:schemeClr val="tx1"/>
                </a:solidFill>
              </a:rPr>
              <a:t>. </a:t>
            </a:r>
            <a:r>
              <a:rPr lang="en-US" b="1" dirty="0" err="1" smtClean="0">
                <a:solidFill>
                  <a:schemeClr val="tx1"/>
                </a:solidFill>
              </a:rPr>
              <a:t>Techn</a:t>
            </a:r>
            <a:r>
              <a:rPr lang="en-US" b="1" dirty="0" smtClean="0">
                <a:solidFill>
                  <a:schemeClr val="tx1"/>
                </a:solidFill>
              </a:rPr>
              <a:t>. Lab</a:t>
            </a:r>
            <a:endParaRPr lang="en-US" b="1" dirty="0">
              <a:solidFill>
                <a:schemeClr val="tx1"/>
              </a:solidFill>
            </a:endParaRPr>
          </a:p>
        </p:txBody>
      </p:sp>
      <p:sp>
        <p:nvSpPr>
          <p:cNvPr id="13" name="Rectangle 12"/>
          <p:cNvSpPr/>
          <p:nvPr/>
        </p:nvSpPr>
        <p:spPr>
          <a:xfrm>
            <a:off x="4303964" y="1390017"/>
            <a:ext cx="2244882" cy="1100634"/>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Sample </a:t>
            </a:r>
            <a:r>
              <a:rPr lang="en-US" b="1" dirty="0" err="1" smtClean="0">
                <a:solidFill>
                  <a:schemeClr val="tx1"/>
                </a:solidFill>
              </a:rPr>
              <a:t>Env</a:t>
            </a:r>
            <a:r>
              <a:rPr lang="en-US" b="1" dirty="0" smtClean="0">
                <a:solidFill>
                  <a:schemeClr val="tx1"/>
                </a:solidFill>
              </a:rPr>
              <a:t>. </a:t>
            </a:r>
            <a:r>
              <a:rPr lang="en-US" b="1" dirty="0" err="1" smtClean="0">
                <a:solidFill>
                  <a:schemeClr val="tx1"/>
                </a:solidFill>
              </a:rPr>
              <a:t>Techn</a:t>
            </a:r>
            <a:r>
              <a:rPr lang="en-US" b="1" dirty="0" smtClean="0">
                <a:solidFill>
                  <a:schemeClr val="tx1"/>
                </a:solidFill>
              </a:rPr>
              <a:t>. Lab</a:t>
            </a:r>
            <a:endParaRPr lang="en-US" b="1" dirty="0">
              <a:solidFill>
                <a:schemeClr val="tx1"/>
              </a:solidFill>
            </a:endParaRPr>
          </a:p>
        </p:txBody>
      </p:sp>
      <p:sp>
        <p:nvSpPr>
          <p:cNvPr id="14" name="TextBox 13"/>
          <p:cNvSpPr txBox="1"/>
          <p:nvPr/>
        </p:nvSpPr>
        <p:spPr>
          <a:xfrm>
            <a:off x="2002843" y="3344090"/>
            <a:ext cx="1794094" cy="369332"/>
          </a:xfrm>
          <a:prstGeom prst="rect">
            <a:avLst/>
          </a:prstGeom>
          <a:noFill/>
        </p:spPr>
        <p:txBody>
          <a:bodyPr wrap="square" rtlCol="0">
            <a:spAutoFit/>
          </a:bodyPr>
          <a:lstStyle/>
          <a:p>
            <a:pPr algn="l"/>
            <a:r>
              <a:rPr lang="en-US" b="1" dirty="0" smtClean="0">
                <a:solidFill>
                  <a:srgbClr val="666666"/>
                </a:solidFill>
              </a:rPr>
              <a:t>Loading Bay</a:t>
            </a:r>
          </a:p>
        </p:txBody>
      </p:sp>
      <p:grpSp>
        <p:nvGrpSpPr>
          <p:cNvPr id="19" name="Group 18"/>
          <p:cNvGrpSpPr/>
          <p:nvPr/>
        </p:nvGrpSpPr>
        <p:grpSpPr>
          <a:xfrm>
            <a:off x="8063818" y="1215254"/>
            <a:ext cx="3813334" cy="5245949"/>
            <a:chOff x="8087983" y="1229321"/>
            <a:chExt cx="3813334" cy="5245949"/>
          </a:xfrm>
        </p:grpSpPr>
        <p:sp>
          <p:nvSpPr>
            <p:cNvPr id="15" name="TextBox 14"/>
            <p:cNvSpPr txBox="1"/>
            <p:nvPr/>
          </p:nvSpPr>
          <p:spPr>
            <a:xfrm>
              <a:off x="9616161" y="1229321"/>
              <a:ext cx="2285156" cy="1055004"/>
            </a:xfrm>
            <a:prstGeom prst="rect">
              <a:avLst/>
            </a:prstGeom>
          </p:spPr>
          <p:txBody>
            <a:bodyPr vert="horz" wrap="square" lIns="91440" tIns="45720" rIns="91440" bIns="45720" rtlCol="0" anchor="t">
              <a:normAutofit fontScale="92500"/>
            </a:bodyPr>
            <a:lstStyle/>
            <a:p>
              <a:pPr algn="l"/>
              <a:r>
                <a:rPr lang="en-US" sz="2000" i="1" dirty="0" smtClean="0">
                  <a:solidFill>
                    <a:srgbClr val="FF0000"/>
                  </a:solidFill>
                </a:rPr>
                <a:t>Target Safety Systems moved into</a:t>
              </a:r>
            </a:p>
            <a:p>
              <a:pPr algn="l"/>
              <a:r>
                <a:rPr lang="en-US" sz="2000" i="1" dirty="0" smtClean="0">
                  <a:solidFill>
                    <a:srgbClr val="FF0000"/>
                  </a:solidFill>
                </a:rPr>
                <a:t>SLIME lab</a:t>
              </a:r>
            </a:p>
          </p:txBody>
        </p:sp>
        <p:sp>
          <p:nvSpPr>
            <p:cNvPr id="16" name="TextBox 15"/>
            <p:cNvSpPr txBox="1"/>
            <p:nvPr/>
          </p:nvSpPr>
          <p:spPr>
            <a:xfrm>
              <a:off x="9655202" y="2147533"/>
              <a:ext cx="2119456" cy="3212258"/>
            </a:xfrm>
            <a:prstGeom prst="rect">
              <a:avLst/>
            </a:prstGeom>
            <a:solidFill>
              <a:schemeClr val="bg1"/>
            </a:solidFill>
          </p:spPr>
          <p:txBody>
            <a:bodyPr vert="horz" wrap="square" lIns="91440" tIns="45720" rIns="91440" bIns="45720" rtlCol="0" anchor="t">
              <a:noAutofit/>
            </a:bodyPr>
            <a:lstStyle/>
            <a:p>
              <a:r>
                <a:rPr lang="en-US" dirty="0" smtClean="0"/>
                <a:t>TSS needs a place to develop the safety controls for the target until they can move into the target building later on this year. SULF supported with changes to electrical fit-out to suit TSS needs.</a:t>
              </a:r>
              <a:endParaRPr lang="en-US" dirty="0"/>
            </a:p>
          </p:txBody>
        </p:sp>
        <p:sp>
          <p:nvSpPr>
            <p:cNvPr id="17" name="Rectangle 16"/>
            <p:cNvSpPr/>
            <p:nvPr/>
          </p:nvSpPr>
          <p:spPr>
            <a:xfrm>
              <a:off x="8095957" y="4459458"/>
              <a:ext cx="1427871" cy="201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TSS </a:t>
              </a:r>
              <a:endParaRPr lang="en-US" dirty="0"/>
            </a:p>
          </p:txBody>
        </p:sp>
        <p:sp>
          <p:nvSpPr>
            <p:cNvPr id="18" name="Rectangle 17"/>
            <p:cNvSpPr/>
            <p:nvPr/>
          </p:nvSpPr>
          <p:spPr>
            <a:xfrm>
              <a:off x="8087983" y="1351972"/>
              <a:ext cx="1427871" cy="303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SULF installation storage area</a:t>
              </a:r>
              <a:endParaRPr lang="en-US" dirty="0"/>
            </a:p>
          </p:txBody>
        </p:sp>
      </p:grpSp>
    </p:spTree>
    <p:extLst>
      <p:ext uri="{BB962C8B-B14F-4D97-AF65-F5344CB8AC3E}">
        <p14:creationId xmlns:p14="http://schemas.microsoft.com/office/powerpoint/2010/main" val="153170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 in installations </a:t>
            </a:r>
            <a:r>
              <a:rPr lang="en-150" dirty="0" smtClean="0"/>
              <a:t>–</a:t>
            </a:r>
            <a:r>
              <a:rPr lang="en-US" dirty="0" smtClean="0"/>
              <a:t> fume hoods</a:t>
            </a:r>
            <a:endParaRPr lang="en-US" dirty="0"/>
          </a:p>
        </p:txBody>
      </p:sp>
      <p:sp>
        <p:nvSpPr>
          <p:cNvPr id="3" name="Footer Placeholder 2"/>
          <p:cNvSpPr>
            <a:spLocks noGrp="1"/>
          </p:cNvSpPr>
          <p:nvPr>
            <p:ph type="ftr" sz="quarter" idx="11"/>
          </p:nvPr>
        </p:nvSpPr>
        <p:spPr/>
        <p:txBody>
          <a:bodyPr/>
          <a:lstStyle/>
          <a:p>
            <a:r>
              <a:rPr lang="sv-SE" dirty="0"/>
              <a:t>STAP presentation SULF</a:t>
            </a:r>
          </a:p>
        </p:txBody>
      </p:sp>
      <p:sp>
        <p:nvSpPr>
          <p:cNvPr id="4" name="Slide Number Placeholder 3"/>
          <p:cNvSpPr>
            <a:spLocks noGrp="1"/>
          </p:cNvSpPr>
          <p:nvPr>
            <p:ph type="sldNum" sz="quarter" idx="12"/>
          </p:nvPr>
        </p:nvSpPr>
        <p:spPr/>
        <p:txBody>
          <a:bodyPr/>
          <a:lstStyle/>
          <a:p>
            <a:fld id="{F7283078-D760-1647-8B80-66BA8B52336D}" type="slidenum">
              <a:rPr lang="sv-SE" smtClean="0"/>
              <a:t>19</a:t>
            </a:fld>
            <a:endParaRPr lang="sv-SE"/>
          </a:p>
        </p:txBody>
      </p:sp>
      <p:sp>
        <p:nvSpPr>
          <p:cNvPr id="10" name="Text Placeholder 9"/>
          <p:cNvSpPr>
            <a:spLocks noGrp="1"/>
          </p:cNvSpPr>
          <p:nvPr>
            <p:ph type="body" sz="quarter" idx="14"/>
          </p:nvPr>
        </p:nvSpPr>
        <p:spPr/>
        <p:txBody>
          <a:bodyPr/>
          <a:lstStyle/>
          <a:p>
            <a:r>
              <a:rPr lang="en-US" dirty="0" smtClean="0"/>
              <a:t>May/June 2021 </a:t>
            </a:r>
            <a:r>
              <a:rPr lang="en-150" dirty="0" smtClean="0"/>
              <a:t>–</a:t>
            </a:r>
            <a:r>
              <a:rPr lang="en-US" dirty="0" smtClean="0"/>
              <a:t> fume hood (FH) installation in D04 and D08	</a:t>
            </a:r>
            <a:endParaRPr lang="en-US" dirty="0"/>
          </a:p>
        </p:txBody>
      </p:sp>
      <p:sp>
        <p:nvSpPr>
          <p:cNvPr id="9" name="Content Placeholder 8"/>
          <p:cNvSpPr>
            <a:spLocks noGrp="1"/>
          </p:cNvSpPr>
          <p:nvPr>
            <p:ph idx="1"/>
          </p:nvPr>
        </p:nvSpPr>
        <p:spPr>
          <a:xfrm>
            <a:off x="2517738" y="1524587"/>
            <a:ext cx="6659178" cy="4979708"/>
          </a:xfrm>
        </p:spPr>
        <p:txBody>
          <a:bodyPr/>
          <a:lstStyle/>
          <a:p>
            <a:r>
              <a:rPr lang="en-US" b="1" dirty="0" smtClean="0"/>
              <a:t>Why do we install before hand-over</a:t>
            </a:r>
            <a:r>
              <a:rPr lang="en-US" dirty="0" smtClean="0"/>
              <a:t>:</a:t>
            </a:r>
          </a:p>
          <a:p>
            <a:pPr>
              <a:buFont typeface="Wingdings" panose="05000000000000000000" pitchFamily="2" charset="2"/>
              <a:buChar char="§"/>
            </a:pPr>
            <a:r>
              <a:rPr lang="en-US" dirty="0"/>
              <a:t> </a:t>
            </a:r>
            <a:r>
              <a:rPr lang="en-US" dirty="0" smtClean="0"/>
              <a:t>Lessons learned from E-buildings: better to install before building is finished (less corrections needed afterwards).</a:t>
            </a:r>
          </a:p>
          <a:p>
            <a:pPr>
              <a:buFont typeface="Wingdings" panose="05000000000000000000" pitchFamily="2" charset="2"/>
              <a:buChar char="§"/>
            </a:pPr>
            <a:r>
              <a:rPr lang="en-US" dirty="0"/>
              <a:t> </a:t>
            </a:r>
            <a:r>
              <a:rPr lang="en-US" dirty="0" smtClean="0"/>
              <a:t>Testing of the building control and ventilation system in one effort </a:t>
            </a:r>
            <a:r>
              <a:rPr lang="en-150" dirty="0" smtClean="0"/>
              <a:t>–</a:t>
            </a:r>
            <a:r>
              <a:rPr lang="en-US" dirty="0" smtClean="0"/>
              <a:t> less work/time/costs for SKANSKA and for us.</a:t>
            </a:r>
          </a:p>
          <a:p>
            <a:r>
              <a:rPr lang="en-US" b="1" dirty="0" smtClean="0"/>
              <a:t>STATUS of next installation step: </a:t>
            </a:r>
          </a:p>
          <a:p>
            <a:pPr lvl="1"/>
            <a:r>
              <a:rPr lang="en-US" dirty="0" smtClean="0"/>
              <a:t>procurement for FHs and installation is done </a:t>
            </a:r>
            <a:r>
              <a:rPr lang="en-150" dirty="0" smtClean="0"/>
              <a:t>–</a:t>
            </a:r>
            <a:r>
              <a:rPr lang="en-US" dirty="0" smtClean="0"/>
              <a:t> contract with Sanber</a:t>
            </a:r>
          </a:p>
          <a:p>
            <a:pPr lvl="1"/>
            <a:r>
              <a:rPr lang="en-US" dirty="0" smtClean="0"/>
              <a:t>Weekly coordination meetings with SKANSKA ongoing</a:t>
            </a:r>
          </a:p>
          <a:p>
            <a:pPr lvl="1"/>
            <a:r>
              <a:rPr lang="en-US" dirty="0" err="1" smtClean="0"/>
              <a:t>Koettermann</a:t>
            </a:r>
            <a:r>
              <a:rPr lang="en-US" dirty="0" smtClean="0"/>
              <a:t>, Germany, started to manufacture</a:t>
            </a:r>
          </a:p>
          <a:p>
            <a:pPr lvl="1"/>
            <a:r>
              <a:rPr lang="en-US" b="1" dirty="0" smtClean="0"/>
              <a:t>Site shifts for us will start again May 3</a:t>
            </a:r>
            <a:r>
              <a:rPr lang="en-US" b="1" baseline="30000" dirty="0" smtClean="0"/>
              <a:t>rd</a:t>
            </a:r>
            <a:r>
              <a:rPr lang="en-US" b="1" dirty="0" smtClean="0"/>
              <a:t> -&gt; supervision of installation </a:t>
            </a:r>
          </a:p>
        </p:txBody>
      </p:sp>
      <p:sp>
        <p:nvSpPr>
          <p:cNvPr id="8" name="Date Placeholder 7"/>
          <p:cNvSpPr>
            <a:spLocks noGrp="1"/>
          </p:cNvSpPr>
          <p:nvPr>
            <p:ph type="dt" sz="half" idx="10"/>
          </p:nvPr>
        </p:nvSpPr>
        <p:spPr/>
        <p:txBody>
          <a:bodyPr/>
          <a:lstStyle/>
          <a:p>
            <a:r>
              <a:rPr lang="sv-SE" dirty="0" smtClean="0"/>
              <a:t>2020-04-26</a:t>
            </a:r>
            <a:endParaRPr lang="sv-SE"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09" y="1446417"/>
            <a:ext cx="1872771" cy="2881744"/>
          </a:xfrm>
          <a:prstGeom prst="rect">
            <a:avLst/>
          </a:prstGeom>
        </p:spPr>
      </p:pic>
      <p:pic>
        <p:nvPicPr>
          <p:cNvPr id="2051" name="Picture 3" descr="7fe63563-2866-4f09-bbf2-60034c20948a@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9424" y="4628156"/>
            <a:ext cx="2333435" cy="17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56652d3c-870b-44a7-89ac-5c453322aab1@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741178" y="1581047"/>
            <a:ext cx="2600017" cy="19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0b5c95e5-8242-46c3-86be-3ac12c22ae93@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3474" y="3902200"/>
            <a:ext cx="2632213" cy="260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98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67511" y="1780570"/>
            <a:ext cx="4604252" cy="2462613"/>
          </a:xfrm>
        </p:spPr>
        <p:txBody>
          <a:bodyPr/>
          <a:lstStyle/>
          <a:p>
            <a:r>
              <a:rPr lang="en-GB" sz="4400" dirty="0"/>
              <a:t>SULF </a:t>
            </a:r>
            <a:endParaRPr lang="en-GB" sz="4400" dirty="0" smtClean="0"/>
          </a:p>
          <a:p>
            <a:r>
              <a:rPr lang="en-GB" sz="4400" dirty="0" smtClean="0"/>
              <a:t>introduction </a:t>
            </a:r>
            <a:r>
              <a:rPr lang="en-GB" sz="4400" dirty="0"/>
              <a:t>and status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1</a:t>
            </a:r>
            <a:endParaRPr lang="sv-SE" dirty="0"/>
          </a:p>
        </p:txBody>
      </p:sp>
      <p:pic>
        <p:nvPicPr>
          <p:cNvPr id="9" name="Picture Placeholder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6461811" y="0"/>
            <a:ext cx="5714288" cy="6858000"/>
          </a:xfrm>
          <a:prstGeom prst="rect">
            <a:avLst/>
          </a:prstGeom>
        </p:spPr>
      </p:pic>
      <p:grpSp>
        <p:nvGrpSpPr>
          <p:cNvPr id="13" name="Group 12"/>
          <p:cNvGrpSpPr/>
          <p:nvPr/>
        </p:nvGrpSpPr>
        <p:grpSpPr>
          <a:xfrm>
            <a:off x="823428" y="3957821"/>
            <a:ext cx="2883590" cy="892683"/>
            <a:chOff x="2057773" y="5243316"/>
            <a:chExt cx="2989347" cy="892683"/>
          </a:xfrm>
        </p:grpSpPr>
        <p:pic>
          <p:nvPicPr>
            <p:cNvPr id="16" name="Picture 15">
              <a:extLst>
                <a:ext uri="{FF2B5EF4-FFF2-40B4-BE49-F238E27FC236}">
                  <a16:creationId xmlns:a16="http://schemas.microsoft.com/office/drawing/2014/main" id="{33EDDDD5-FF97-1F4C-9359-8869CF967E9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05889" y="5243316"/>
              <a:ext cx="741231" cy="882131"/>
            </a:xfrm>
            <a:prstGeom prst="rect">
              <a:avLst/>
            </a:prstGeom>
          </p:spPr>
        </p:pic>
        <p:pic>
          <p:nvPicPr>
            <p:cNvPr id="17" name="Picture 16">
              <a:extLst>
                <a:ext uri="{FF2B5EF4-FFF2-40B4-BE49-F238E27FC236}">
                  <a16:creationId xmlns:a16="http://schemas.microsoft.com/office/drawing/2014/main" id="{86071867-B518-0245-836F-9F1581D76E5F}"/>
                </a:ext>
              </a:extLst>
            </p:cNvPr>
            <p:cNvPicPr>
              <a:picLocks noChangeAspect="1"/>
            </p:cNvPicPr>
            <p:nvPr/>
          </p:nvPicPr>
          <p:blipFill rotWithShape="1">
            <a:blip r:embed="rId4">
              <a:extLst>
                <a:ext uri="{28A0092B-C50C-407E-A947-70E740481C1C}">
                  <a14:useLocalDpi xmlns:a14="http://schemas.microsoft.com/office/drawing/2010/main" val="0"/>
                </a:ext>
              </a:extLst>
            </a:blip>
            <a:srcRect l="-1481" t="-1083"/>
            <a:stretch/>
          </p:blipFill>
          <p:spPr>
            <a:xfrm>
              <a:off x="2762222" y="5258373"/>
              <a:ext cx="644366" cy="877624"/>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3417426" y="5345753"/>
              <a:ext cx="877625" cy="702867"/>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57773" y="5270767"/>
              <a:ext cx="626539" cy="854680"/>
            </a:xfrm>
            <a:prstGeom prst="rect">
              <a:avLst/>
            </a:prstGeom>
          </p:spPr>
        </p:pic>
      </p:grpSp>
      <p:sp>
        <p:nvSpPr>
          <p:cNvPr id="20" name="TextBox 19"/>
          <p:cNvSpPr txBox="1"/>
          <p:nvPr/>
        </p:nvSpPr>
        <p:spPr>
          <a:xfrm>
            <a:off x="671750" y="5650703"/>
            <a:ext cx="5363775" cy="923330"/>
          </a:xfrm>
          <a:prstGeom prst="rect">
            <a:avLst/>
          </a:prstGeom>
          <a:noFill/>
        </p:spPr>
        <p:txBody>
          <a:bodyPr wrap="square" rtlCol="0">
            <a:spAutoFit/>
          </a:bodyPr>
          <a:lstStyle/>
          <a:p>
            <a:pPr algn="l"/>
            <a:r>
              <a:rPr lang="en-US" b="1" dirty="0" smtClean="0">
                <a:solidFill>
                  <a:schemeClr val="bg1"/>
                </a:solidFill>
              </a:rPr>
              <a:t>Melissa Sharp, Katrin Michel, Monika Hartl, Alice Corani, </a:t>
            </a:r>
          </a:p>
          <a:p>
            <a:pPr algn="l"/>
            <a:r>
              <a:rPr lang="en-US" b="1" dirty="0" smtClean="0">
                <a:solidFill>
                  <a:schemeClr val="bg1"/>
                </a:solidFill>
              </a:rPr>
              <a:t>Sophie Ayscough, Emelie Wiklund, Anton Järild</a:t>
            </a:r>
          </a:p>
        </p:txBody>
      </p:sp>
      <p:grpSp>
        <p:nvGrpSpPr>
          <p:cNvPr id="21" name="Group 20"/>
          <p:cNvGrpSpPr/>
          <p:nvPr/>
        </p:nvGrpSpPr>
        <p:grpSpPr>
          <a:xfrm>
            <a:off x="3465899" y="3935541"/>
            <a:ext cx="2801587" cy="1535612"/>
            <a:chOff x="3476965" y="2689001"/>
            <a:chExt cx="2801587" cy="1535612"/>
          </a:xfrm>
        </p:grpSpPr>
        <p:sp>
          <p:nvSpPr>
            <p:cNvPr id="22" name="TextBox 21"/>
            <p:cNvSpPr txBox="1"/>
            <p:nvPr/>
          </p:nvSpPr>
          <p:spPr>
            <a:xfrm>
              <a:off x="3476965" y="3578282"/>
              <a:ext cx="2801587" cy="646331"/>
            </a:xfrm>
            <a:prstGeom prst="rect">
              <a:avLst/>
            </a:prstGeom>
            <a:noFill/>
          </p:spPr>
          <p:txBody>
            <a:bodyPr wrap="square" rtlCol="0">
              <a:spAutoFit/>
            </a:bodyPr>
            <a:lstStyle/>
            <a:p>
              <a:pPr algn="ctr"/>
              <a:r>
                <a:rPr lang="en-US" dirty="0" smtClean="0">
                  <a:solidFill>
                    <a:schemeClr val="bg1"/>
                  </a:solidFill>
                </a:rPr>
                <a:t>1 postdoc + 2 master students</a:t>
              </a:r>
            </a:p>
          </p:txBody>
        </p:sp>
        <p:pic>
          <p:nvPicPr>
            <p:cNvPr id="23" name="Picture 22"/>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767451" y="2703449"/>
              <a:ext cx="777741" cy="897794"/>
            </a:xfrm>
            <a:prstGeom prst="rect">
              <a:avLst/>
            </a:prstGeom>
          </p:spPr>
        </p:pic>
        <p:pic>
          <p:nvPicPr>
            <p:cNvPr id="24" name="Bildobjekt 4" descr="En bild som visar person, leende, kvinna, håller&#10;&#10;Automatiskt genererad beskrivning">
              <a:extLst>
                <a:ext uri="{FF2B5EF4-FFF2-40B4-BE49-F238E27FC236}">
                  <a16:creationId xmlns:a16="http://schemas.microsoft.com/office/drawing/2014/main" id="{37865617-AD61-4108-A2CA-29388D0DADD7}"/>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600459" y="2689175"/>
              <a:ext cx="717578" cy="912068"/>
            </a:xfrm>
            <a:prstGeom prst="rect">
              <a:avLst/>
            </a:prstGeom>
          </p:spPr>
        </p:pic>
        <p:pic>
          <p:nvPicPr>
            <p:cNvPr id="25" name="Picture 24"/>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373304" y="2689001"/>
              <a:ext cx="730111" cy="906874"/>
            </a:xfrm>
            <a:prstGeom prst="rect">
              <a:avLst/>
            </a:prstGeom>
          </p:spPr>
        </p:pic>
      </p:grpSp>
      <p:sp>
        <p:nvSpPr>
          <p:cNvPr id="26" name="TextBox 25"/>
          <p:cNvSpPr txBox="1"/>
          <p:nvPr/>
        </p:nvSpPr>
        <p:spPr>
          <a:xfrm>
            <a:off x="7023984" y="241703"/>
            <a:ext cx="352377" cy="707886"/>
          </a:xfrm>
          <a:prstGeom prst="rect">
            <a:avLst/>
          </a:prstGeom>
          <a:noFill/>
        </p:spPr>
        <p:txBody>
          <a:bodyPr wrap="square" rtlCol="0">
            <a:spAutoFit/>
          </a:bodyPr>
          <a:lstStyle/>
          <a:p>
            <a:pPr algn="l"/>
            <a:r>
              <a:rPr lang="en-US" sz="4000" b="1" dirty="0" smtClean="0">
                <a:solidFill>
                  <a:schemeClr val="accent3">
                    <a:lumMod val="60000"/>
                    <a:lumOff val="40000"/>
                  </a:schemeClr>
                </a:solidFill>
                <a:latin typeface="Bahnschrift" panose="020B0502040204020203" pitchFamily="34" charset="0"/>
              </a:rPr>
              <a:t>1</a:t>
            </a:r>
          </a:p>
        </p:txBody>
      </p:sp>
      <p:pic>
        <p:nvPicPr>
          <p:cNvPr id="27" name="Picture 2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682986" y="447675"/>
            <a:ext cx="2232891" cy="1675539"/>
          </a:xfrm>
          <a:prstGeom prst="rect">
            <a:avLst/>
          </a:prstGeom>
          <a:ln w="95250">
            <a:solidFill>
              <a:schemeClr val="accent3">
                <a:lumMod val="60000"/>
                <a:lumOff val="40000"/>
              </a:schemeClr>
            </a:solidFill>
          </a:ln>
        </p:spPr>
      </p:pic>
      <p:sp>
        <p:nvSpPr>
          <p:cNvPr id="28" name="TextBox 27"/>
          <p:cNvSpPr txBox="1"/>
          <p:nvPr/>
        </p:nvSpPr>
        <p:spPr>
          <a:xfrm>
            <a:off x="7682986" y="1780570"/>
            <a:ext cx="2166931" cy="349702"/>
          </a:xfrm>
          <a:prstGeom prst="rect">
            <a:avLst/>
          </a:prstGeom>
          <a:solidFill>
            <a:srgbClr val="666666">
              <a:alpha val="75000"/>
            </a:srgbClr>
          </a:solidFill>
        </p:spPr>
        <p:txBody>
          <a:bodyPr wrap="none" lIns="36000" tIns="36000" rIns="36000" bIns="36000" rtlCol="0">
            <a:spAutoFit/>
          </a:bodyPr>
          <a:lstStyle/>
          <a:p>
            <a:pPr algn="l"/>
            <a:r>
              <a:rPr lang="en-US" b="1" dirty="0" smtClean="0">
                <a:solidFill>
                  <a:schemeClr val="bg1"/>
                </a:solidFill>
              </a:rPr>
              <a:t>SULF intro &amp; status</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b="-1553"/>
          <a:stretch/>
        </p:blipFill>
        <p:spPr>
          <a:xfrm rot="10800000">
            <a:off x="9860368" y="4832938"/>
            <a:ext cx="2206406" cy="1695760"/>
          </a:xfrm>
          <a:prstGeom prst="rect">
            <a:avLst/>
          </a:prstGeom>
          <a:ln w="88900">
            <a:solidFill>
              <a:schemeClr val="accent3">
                <a:lumMod val="75000"/>
              </a:schemeClr>
            </a:solidFill>
          </a:ln>
        </p:spPr>
      </p:pic>
      <p:sp>
        <p:nvSpPr>
          <p:cNvPr id="30" name="TextBox 29"/>
          <p:cNvSpPr txBox="1"/>
          <p:nvPr/>
        </p:nvSpPr>
        <p:spPr>
          <a:xfrm>
            <a:off x="10627849" y="4832938"/>
            <a:ext cx="1422496" cy="626701"/>
          </a:xfrm>
          <a:prstGeom prst="rect">
            <a:avLst/>
          </a:prstGeom>
          <a:solidFill>
            <a:srgbClr val="666666">
              <a:alpha val="50000"/>
            </a:srgbClr>
          </a:solidFill>
        </p:spPr>
        <p:txBody>
          <a:bodyPr wrap="square" lIns="36000" tIns="36000" rIns="36000" bIns="36000" rtlCol="0">
            <a:spAutoFit/>
          </a:bodyPr>
          <a:lstStyle/>
          <a:p>
            <a:pPr algn="l"/>
            <a:r>
              <a:rPr lang="en-US" b="1" dirty="0" smtClean="0">
                <a:solidFill>
                  <a:schemeClr val="bg1"/>
                </a:solidFill>
              </a:rPr>
              <a:t>Support of ESS projects</a:t>
            </a:r>
          </a:p>
        </p:txBody>
      </p:sp>
      <p:sp>
        <p:nvSpPr>
          <p:cNvPr id="31" name="TextBox 30"/>
          <p:cNvSpPr txBox="1"/>
          <p:nvPr/>
        </p:nvSpPr>
        <p:spPr>
          <a:xfrm>
            <a:off x="7951975" y="3626597"/>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2</a:t>
            </a:r>
          </a:p>
        </p:txBody>
      </p:sp>
      <p:sp>
        <p:nvSpPr>
          <p:cNvPr id="32" name="TextBox 31"/>
          <p:cNvSpPr txBox="1"/>
          <p:nvPr/>
        </p:nvSpPr>
        <p:spPr>
          <a:xfrm>
            <a:off x="9382765" y="6058747"/>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3</a:t>
            </a: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3525" y="2597850"/>
            <a:ext cx="2241982" cy="1662300"/>
          </a:xfrm>
          <a:prstGeom prst="rect">
            <a:avLst/>
          </a:prstGeom>
          <a:ln w="76200">
            <a:solidFill>
              <a:schemeClr val="accent3">
                <a:lumMod val="75000"/>
              </a:schemeClr>
            </a:solidFill>
          </a:ln>
        </p:spPr>
      </p:pic>
      <p:sp>
        <p:nvSpPr>
          <p:cNvPr id="36" name="TextBox 35"/>
          <p:cNvSpPr txBox="1"/>
          <p:nvPr/>
        </p:nvSpPr>
        <p:spPr>
          <a:xfrm>
            <a:off x="8780636" y="2570889"/>
            <a:ext cx="2134871" cy="349702"/>
          </a:xfrm>
          <a:prstGeom prst="rect">
            <a:avLst/>
          </a:prstGeom>
          <a:noFill/>
        </p:spPr>
        <p:txBody>
          <a:bodyPr wrap="none" lIns="36000" tIns="36000" rIns="36000" bIns="36000" rtlCol="0">
            <a:spAutoFit/>
          </a:bodyPr>
          <a:lstStyle/>
          <a:p>
            <a:pPr algn="l"/>
            <a:r>
              <a:rPr lang="en-US" b="1" dirty="0" smtClean="0">
                <a:solidFill>
                  <a:schemeClr val="bg1"/>
                </a:solidFill>
              </a:rPr>
              <a:t>On-site installation</a:t>
            </a:r>
          </a:p>
        </p:txBody>
      </p:sp>
    </p:spTree>
    <p:extLst>
      <p:ext uri="{BB962C8B-B14F-4D97-AF65-F5344CB8AC3E}">
        <p14:creationId xmlns:p14="http://schemas.microsoft.com/office/powerpoint/2010/main" val="270034095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8717605" y="1710506"/>
            <a:ext cx="3128351" cy="44769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70246" y="1712127"/>
            <a:ext cx="2773449" cy="35344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544939" y="194958"/>
            <a:ext cx="9360000" cy="657339"/>
          </a:xfrm>
        </p:spPr>
        <p:txBody>
          <a:bodyPr/>
          <a:lstStyle/>
          <a:p>
            <a:r>
              <a:rPr lang="en-GB" dirty="0" smtClean="0">
                <a:solidFill>
                  <a:schemeClr val="tx1">
                    <a:lumMod val="75000"/>
                    <a:lumOff val="25000"/>
                  </a:schemeClr>
                </a:solidFill>
              </a:rPr>
              <a:t>Next steps: D08 Installations FHs	</a:t>
            </a:r>
            <a:endParaRPr lang="en-GB" dirty="0">
              <a:solidFill>
                <a:schemeClr val="tx1">
                  <a:lumMod val="75000"/>
                  <a:lumOff val="25000"/>
                </a:schemeClr>
              </a:solidFill>
            </a:endParaRP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20</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108062" y="1758874"/>
            <a:ext cx="2821606" cy="3676049"/>
          </a:xfrm>
        </p:spPr>
        <p:txBody>
          <a:bodyPr/>
          <a:lstStyle/>
          <a:p>
            <a:pPr marL="72000" indent="-72000">
              <a:spcBef>
                <a:spcPts val="600"/>
              </a:spcBef>
              <a:spcAft>
                <a:spcPts val="600"/>
              </a:spcAft>
            </a:pPr>
            <a:r>
              <a:rPr lang="en-GB" dirty="0" smtClean="0">
                <a:solidFill>
                  <a:schemeClr val="tx1">
                    <a:lumMod val="75000"/>
                    <a:lumOff val="25000"/>
                  </a:schemeClr>
                </a:solidFill>
              </a:rPr>
              <a:t>Radioactive Materials Laboratory (RML) </a:t>
            </a:r>
            <a:r>
              <a:rPr lang="en-GB" i="1" dirty="0" smtClean="0">
                <a:solidFill>
                  <a:schemeClr val="tx1">
                    <a:lumMod val="75000"/>
                    <a:lumOff val="25000"/>
                  </a:schemeClr>
                </a:solidFill>
              </a:rPr>
              <a:t>Critical for beam on target,  </a:t>
            </a:r>
            <a:r>
              <a:rPr lang="en-GB" b="1" i="1" dirty="0" smtClean="0">
                <a:solidFill>
                  <a:schemeClr val="accent6">
                    <a:lumMod val="60000"/>
                    <a:lumOff val="40000"/>
                  </a:schemeClr>
                </a:solidFill>
              </a:rPr>
              <a:t>4 FHs</a:t>
            </a:r>
          </a:p>
          <a:p>
            <a:pPr marL="72000" indent="-72000">
              <a:spcBef>
                <a:spcPts val="600"/>
              </a:spcBef>
              <a:spcAft>
                <a:spcPts val="600"/>
              </a:spcAft>
            </a:pPr>
            <a:r>
              <a:rPr lang="en-GB" dirty="0" smtClean="0">
                <a:solidFill>
                  <a:schemeClr val="tx1">
                    <a:lumMod val="75000"/>
                    <a:lumOff val="25000"/>
                  </a:schemeClr>
                </a:solidFill>
              </a:rPr>
              <a:t>Changing area </a:t>
            </a:r>
            <a:r>
              <a:rPr lang="en-GB" i="1" dirty="0" smtClean="0">
                <a:solidFill>
                  <a:schemeClr val="tx1">
                    <a:lumMod val="75000"/>
                    <a:lumOff val="25000"/>
                  </a:schemeClr>
                </a:solidFill>
              </a:rPr>
              <a:t>in front of RML </a:t>
            </a:r>
            <a:r>
              <a:rPr lang="en-150" i="1" dirty="0" smtClean="0">
                <a:solidFill>
                  <a:schemeClr val="tx1">
                    <a:lumMod val="75000"/>
                    <a:lumOff val="25000"/>
                  </a:schemeClr>
                </a:solidFill>
              </a:rPr>
              <a:t>–</a:t>
            </a:r>
            <a:r>
              <a:rPr lang="en-GB" i="1" dirty="0" smtClean="0">
                <a:solidFill>
                  <a:schemeClr val="tx1">
                    <a:lumMod val="75000"/>
                    <a:lumOff val="25000"/>
                  </a:schemeClr>
                </a:solidFill>
              </a:rPr>
              <a:t> cabinets/benches </a:t>
            </a:r>
          </a:p>
          <a:p>
            <a:pPr marL="72000" indent="-72000">
              <a:spcBef>
                <a:spcPts val="600"/>
              </a:spcBef>
              <a:spcAft>
                <a:spcPts val="600"/>
              </a:spcAft>
            </a:pPr>
            <a:r>
              <a:rPr lang="en-GB" dirty="0" smtClean="0">
                <a:solidFill>
                  <a:schemeClr val="accent2">
                    <a:lumMod val="50000"/>
                  </a:schemeClr>
                </a:solidFill>
              </a:rPr>
              <a:t>Sample Storage </a:t>
            </a:r>
            <a:r>
              <a:rPr lang="en-150" i="1" dirty="0" smtClean="0">
                <a:solidFill>
                  <a:schemeClr val="accent2">
                    <a:lumMod val="50000"/>
                  </a:schemeClr>
                </a:solidFill>
              </a:rPr>
              <a:t>–</a:t>
            </a:r>
            <a:r>
              <a:rPr lang="en-GB" i="1" dirty="0" smtClean="0">
                <a:solidFill>
                  <a:schemeClr val="accent2">
                    <a:lumMod val="50000"/>
                  </a:schemeClr>
                </a:solidFill>
              </a:rPr>
              <a:t> cabinets/benches/inert cabinet</a:t>
            </a:r>
            <a:endParaRPr lang="en-GB" dirty="0" smtClean="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642401" y="779992"/>
            <a:ext cx="9360000" cy="507076"/>
          </a:xfrm>
        </p:spPr>
        <p:txBody>
          <a:bodyPr/>
          <a:lstStyle/>
          <a:p>
            <a:r>
              <a:rPr lang="en-GB" dirty="0" smtClean="0"/>
              <a:t>15 Fume hoods to install in all areas</a:t>
            </a:r>
            <a:endParaRPr lang="en-GB"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2021-04-20</a:t>
            </a:fld>
            <a:endParaRPr lang="sv-SE" dirty="0"/>
          </a:p>
        </p:txBody>
      </p:sp>
      <p:grpSp>
        <p:nvGrpSpPr>
          <p:cNvPr id="17" name="Group 16"/>
          <p:cNvGrpSpPr/>
          <p:nvPr/>
        </p:nvGrpSpPr>
        <p:grpSpPr>
          <a:xfrm>
            <a:off x="5977886" y="1635906"/>
            <a:ext cx="2770686" cy="4451137"/>
            <a:chOff x="6037071" y="1697866"/>
            <a:chExt cx="3057679" cy="5084037"/>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b="26570"/>
            <a:stretch/>
          </p:blipFill>
          <p:spPr>
            <a:xfrm>
              <a:off x="6037071" y="1697866"/>
              <a:ext cx="3057679" cy="5084037"/>
            </a:xfrm>
            <a:prstGeom prst="rect">
              <a:avLst/>
            </a:prstGeom>
          </p:spPr>
        </p:pic>
        <p:sp>
          <p:nvSpPr>
            <p:cNvPr id="20" name="Rectangle 19"/>
            <p:cNvSpPr/>
            <p:nvPr/>
          </p:nvSpPr>
          <p:spPr>
            <a:xfrm rot="20925551">
              <a:off x="6834976" y="5731067"/>
              <a:ext cx="1268168" cy="890180"/>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DAC</a:t>
              </a:r>
              <a:endParaRPr lang="en-US" b="1" dirty="0">
                <a:solidFill>
                  <a:schemeClr val="tx1"/>
                </a:solidFill>
              </a:endParaRPr>
            </a:p>
          </p:txBody>
        </p:sp>
        <p:sp>
          <p:nvSpPr>
            <p:cNvPr id="21" name="Rectangle 20"/>
            <p:cNvSpPr/>
            <p:nvPr/>
          </p:nvSpPr>
          <p:spPr>
            <a:xfrm rot="20925551">
              <a:off x="6254093" y="2258758"/>
              <a:ext cx="1206000" cy="169609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Chem. Lab (DREAM/ ODIN)</a:t>
              </a:r>
              <a:endParaRPr lang="en-US" b="1" dirty="0">
                <a:solidFill>
                  <a:schemeClr val="tx1"/>
                </a:solidFill>
              </a:endParaRPr>
            </a:p>
          </p:txBody>
        </p:sp>
        <p:sp>
          <p:nvSpPr>
            <p:cNvPr id="22" name="Rectangle 21"/>
            <p:cNvSpPr/>
            <p:nvPr/>
          </p:nvSpPr>
          <p:spPr>
            <a:xfrm rot="20925551">
              <a:off x="7964384" y="3737319"/>
              <a:ext cx="726357" cy="52856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storage</a:t>
              </a:r>
              <a:endParaRPr lang="en-US" b="1" dirty="0">
                <a:solidFill>
                  <a:schemeClr val="tx1"/>
                </a:solidFill>
              </a:endParaRPr>
            </a:p>
          </p:txBody>
        </p:sp>
        <p:sp>
          <p:nvSpPr>
            <p:cNvPr id="23" name="Rectangle 22"/>
            <p:cNvSpPr/>
            <p:nvPr/>
          </p:nvSpPr>
          <p:spPr>
            <a:xfrm rot="20925551">
              <a:off x="7831021" y="3169732"/>
              <a:ext cx="839275" cy="62065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t>
              </a:r>
              <a:r>
                <a:rPr lang="en-US" b="1" baseline="-25000" dirty="0" smtClean="0">
                  <a:solidFill>
                    <a:schemeClr val="tx1"/>
                  </a:solidFill>
                </a:rPr>
                <a:t>2</a:t>
              </a:r>
              <a:r>
                <a:rPr lang="en-US" b="1" dirty="0" smtClean="0">
                  <a:solidFill>
                    <a:schemeClr val="tx1"/>
                  </a:solidFill>
                </a:rPr>
                <a:t> lab</a:t>
              </a:r>
              <a:endParaRPr lang="en-US" b="1" dirty="0">
                <a:solidFill>
                  <a:schemeClr val="tx1"/>
                </a:solidFill>
              </a:endParaRPr>
            </a:p>
          </p:txBody>
        </p:sp>
        <p:sp>
          <p:nvSpPr>
            <p:cNvPr id="24" name="Rectangle 23"/>
            <p:cNvSpPr/>
            <p:nvPr/>
          </p:nvSpPr>
          <p:spPr>
            <a:xfrm rot="20925551">
              <a:off x="6519929" y="3914317"/>
              <a:ext cx="1197988" cy="886009"/>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Furnace room</a:t>
              </a:r>
              <a:endParaRPr lang="en-US" b="1" dirty="0">
                <a:solidFill>
                  <a:schemeClr val="tx1"/>
                </a:solidFill>
              </a:endParaRPr>
            </a:p>
          </p:txBody>
        </p:sp>
        <p:sp>
          <p:nvSpPr>
            <p:cNvPr id="25" name="Rectangle 24"/>
            <p:cNvSpPr/>
            <p:nvPr/>
          </p:nvSpPr>
          <p:spPr>
            <a:xfrm rot="20925551">
              <a:off x="6710722" y="4783140"/>
              <a:ext cx="1190351" cy="996633"/>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SIN/ cond. matter</a:t>
              </a:r>
              <a:endParaRPr lang="en-US" b="1" dirty="0">
                <a:solidFill>
                  <a:schemeClr val="tx1"/>
                </a:solidFill>
              </a:endParaRPr>
            </a:p>
          </p:txBody>
        </p:sp>
      </p:grpSp>
      <p:sp>
        <p:nvSpPr>
          <p:cNvPr id="2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8748572" y="1735575"/>
            <a:ext cx="3097384" cy="4451864"/>
          </a:xfrm>
        </p:spPr>
        <p:txBody>
          <a:bodyPr/>
          <a:lstStyle/>
          <a:p>
            <a:pPr>
              <a:spcBef>
                <a:spcPts val="600"/>
              </a:spcBef>
              <a:spcAft>
                <a:spcPts val="600"/>
              </a:spcAft>
              <a:buFont typeface="Wingdings" panose="05000000000000000000" pitchFamily="2" charset="2"/>
              <a:buChar char="§"/>
            </a:pPr>
            <a:r>
              <a:rPr lang="en-GB" dirty="0" smtClean="0">
                <a:solidFill>
                  <a:schemeClr val="tx1">
                    <a:lumMod val="75000"/>
                    <a:lumOff val="25000"/>
                  </a:schemeClr>
                </a:solidFill>
              </a:rPr>
              <a:t>  Chemistry Laboratory servicing DREAM (only </a:t>
            </a:r>
            <a:r>
              <a:rPr lang="en-GB" dirty="0" err="1" smtClean="0">
                <a:solidFill>
                  <a:schemeClr val="tx1">
                    <a:lumMod val="75000"/>
                    <a:lumOff val="25000"/>
                  </a:schemeClr>
                </a:solidFill>
              </a:rPr>
              <a:t>chemlab</a:t>
            </a:r>
            <a:r>
              <a:rPr lang="en-GB" dirty="0" smtClean="0">
                <a:solidFill>
                  <a:schemeClr val="tx1">
                    <a:lumMod val="75000"/>
                    <a:lumOff val="25000"/>
                  </a:schemeClr>
                </a:solidFill>
              </a:rPr>
              <a:t> for D01)  </a:t>
            </a:r>
            <a:r>
              <a:rPr lang="en-GB" b="1" dirty="0" smtClean="0">
                <a:solidFill>
                  <a:schemeClr val="accent6">
                    <a:lumMod val="60000"/>
                    <a:lumOff val="40000"/>
                  </a:schemeClr>
                </a:solidFill>
              </a:rPr>
              <a:t>6 FHs</a:t>
            </a:r>
          </a:p>
          <a:p>
            <a:pPr>
              <a:spcBef>
                <a:spcPts val="600"/>
              </a:spcBef>
              <a:spcAft>
                <a:spcPts val="600"/>
              </a:spcAft>
              <a:buFont typeface="Wingdings" panose="05000000000000000000" pitchFamily="2" charset="2"/>
              <a:buChar char="§"/>
            </a:pPr>
            <a:r>
              <a:rPr lang="en-US" dirty="0" smtClean="0">
                <a:solidFill>
                  <a:schemeClr val="tx1">
                    <a:lumMod val="75000"/>
                    <a:lumOff val="25000"/>
                  </a:schemeClr>
                </a:solidFill>
              </a:rPr>
              <a:t>Energy Research/H</a:t>
            </a:r>
            <a:r>
              <a:rPr lang="en-US" baseline="-25000" dirty="0" smtClean="0">
                <a:solidFill>
                  <a:schemeClr val="tx1">
                    <a:lumMod val="75000"/>
                    <a:lumOff val="25000"/>
                  </a:schemeClr>
                </a:solidFill>
              </a:rPr>
              <a:t>2</a:t>
            </a:r>
            <a:r>
              <a:rPr lang="en-US" dirty="0" smtClean="0">
                <a:solidFill>
                  <a:schemeClr val="tx1">
                    <a:lumMod val="75000"/>
                    <a:lumOff val="25000"/>
                  </a:schemeClr>
                </a:solidFill>
              </a:rPr>
              <a:t> lab </a:t>
            </a:r>
            <a:r>
              <a:rPr lang="en-US" i="1" dirty="0" smtClean="0">
                <a:solidFill>
                  <a:schemeClr val="tx1">
                    <a:lumMod val="75000"/>
                    <a:lumOff val="25000"/>
                  </a:schemeClr>
                </a:solidFill>
              </a:rPr>
              <a:t>(ATEX rated)  </a:t>
            </a:r>
            <a:r>
              <a:rPr lang="en-US" b="1" dirty="0" smtClean="0">
                <a:solidFill>
                  <a:schemeClr val="accent6">
                    <a:lumMod val="60000"/>
                    <a:lumOff val="40000"/>
                  </a:schemeClr>
                </a:solidFill>
              </a:rPr>
              <a:t>1FH</a:t>
            </a:r>
          </a:p>
          <a:p>
            <a:pPr>
              <a:spcBef>
                <a:spcPts val="600"/>
              </a:spcBef>
              <a:spcAft>
                <a:spcPts val="600"/>
              </a:spcAft>
              <a:buFont typeface="Wingdings" panose="05000000000000000000" pitchFamily="2" charset="2"/>
              <a:buChar char="§"/>
            </a:pPr>
            <a:r>
              <a:rPr lang="en-GB" dirty="0" smtClean="0">
                <a:solidFill>
                  <a:schemeClr val="tx1">
                    <a:lumMod val="75000"/>
                    <a:lumOff val="25000"/>
                  </a:schemeClr>
                </a:solidFill>
              </a:rPr>
              <a:t>Furnace Room</a:t>
            </a:r>
            <a:r>
              <a:rPr lang="en-GB" i="1" dirty="0" smtClean="0">
                <a:solidFill>
                  <a:schemeClr val="tx1">
                    <a:lumMod val="75000"/>
                    <a:lumOff val="25000"/>
                  </a:schemeClr>
                </a:solidFill>
              </a:rPr>
              <a:t> with special ventilation; support for cond. matter synthesis</a:t>
            </a:r>
          </a:p>
          <a:p>
            <a:pPr>
              <a:spcBef>
                <a:spcPts val="600"/>
              </a:spcBef>
              <a:spcAft>
                <a:spcPts val="600"/>
              </a:spcAft>
              <a:buFont typeface="Wingdings" panose="05000000000000000000" pitchFamily="2" charset="2"/>
              <a:buChar char="§"/>
            </a:pPr>
            <a:r>
              <a:rPr lang="en-GB" dirty="0" smtClean="0">
                <a:solidFill>
                  <a:schemeClr val="tx1">
                    <a:lumMod val="75000"/>
                    <a:lumOff val="25000"/>
                  </a:schemeClr>
                </a:solidFill>
              </a:rPr>
              <a:t>Surfaces and Interfaces Room (SIN)</a:t>
            </a:r>
            <a:r>
              <a:rPr lang="en-GB" i="1" dirty="0" smtClean="0">
                <a:solidFill>
                  <a:schemeClr val="tx1">
                    <a:lumMod val="75000"/>
                    <a:lumOff val="25000"/>
                  </a:schemeClr>
                </a:solidFill>
              </a:rPr>
              <a:t>: hard cond. Matter, with thin films, nanoparticles </a:t>
            </a:r>
            <a:r>
              <a:rPr lang="en-GB" b="1" dirty="0" smtClean="0">
                <a:solidFill>
                  <a:schemeClr val="accent6">
                    <a:lumMod val="60000"/>
                    <a:lumOff val="40000"/>
                  </a:schemeClr>
                </a:solidFill>
              </a:rPr>
              <a:t>1 FH</a:t>
            </a:r>
          </a:p>
        </p:txBody>
      </p:sp>
      <p:grpSp>
        <p:nvGrpSpPr>
          <p:cNvPr id="4" name="Group 3"/>
          <p:cNvGrpSpPr/>
          <p:nvPr/>
        </p:nvGrpSpPr>
        <p:grpSpPr>
          <a:xfrm>
            <a:off x="399932" y="1308596"/>
            <a:ext cx="2664080" cy="5166674"/>
            <a:chOff x="416171" y="1739325"/>
            <a:chExt cx="2677797" cy="500571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71" y="2006300"/>
              <a:ext cx="2677797" cy="4738744"/>
            </a:xfrm>
            <a:prstGeom prst="rect">
              <a:avLst/>
            </a:prstGeom>
          </p:spPr>
        </p:pic>
        <p:sp>
          <p:nvSpPr>
            <p:cNvPr id="9" name="Rectangle 8"/>
            <p:cNvSpPr/>
            <p:nvPr/>
          </p:nvSpPr>
          <p:spPr>
            <a:xfrm rot="20925551">
              <a:off x="727509" y="3727063"/>
              <a:ext cx="2289738" cy="609645"/>
            </a:xfrm>
            <a:prstGeom prst="rect">
              <a:avLst/>
            </a:prstGeom>
            <a:solidFill>
              <a:schemeClr val="accent6">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Optics </a:t>
              </a:r>
              <a:r>
                <a:rPr lang="en-US" b="1" dirty="0" err="1" smtClean="0">
                  <a:solidFill>
                    <a:schemeClr val="tx1"/>
                  </a:solidFill>
                </a:rPr>
                <a:t>Techn</a:t>
              </a:r>
              <a:r>
                <a:rPr lang="en-US" b="1" dirty="0" smtClean="0">
                  <a:solidFill>
                    <a:schemeClr val="tx1"/>
                  </a:solidFill>
                </a:rPr>
                <a:t>. Lab</a:t>
              </a:r>
              <a:endParaRPr lang="en-US" b="1" dirty="0">
                <a:solidFill>
                  <a:schemeClr val="tx1"/>
                </a:solidFill>
              </a:endParaRPr>
            </a:p>
          </p:txBody>
        </p:sp>
        <p:sp>
          <p:nvSpPr>
            <p:cNvPr id="11" name="Rectangle 10"/>
            <p:cNvSpPr/>
            <p:nvPr/>
          </p:nvSpPr>
          <p:spPr>
            <a:xfrm rot="20925551">
              <a:off x="630918" y="3267974"/>
              <a:ext cx="2379548" cy="494547"/>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Sample </a:t>
              </a:r>
              <a:r>
                <a:rPr lang="en-US" b="1" dirty="0" err="1" smtClean="0">
                  <a:solidFill>
                    <a:schemeClr val="tx1"/>
                  </a:solidFill>
                </a:rPr>
                <a:t>Env</a:t>
              </a:r>
              <a:r>
                <a:rPr lang="en-US" b="1" dirty="0" smtClean="0">
                  <a:solidFill>
                    <a:schemeClr val="tx1"/>
                  </a:solidFill>
                </a:rPr>
                <a:t>. </a:t>
              </a:r>
              <a:r>
                <a:rPr lang="en-US" b="1" dirty="0" err="1" smtClean="0">
                  <a:solidFill>
                    <a:schemeClr val="tx1"/>
                  </a:solidFill>
                </a:rPr>
                <a:t>Techn</a:t>
              </a:r>
              <a:r>
                <a:rPr lang="en-US" b="1" dirty="0" smtClean="0">
                  <a:solidFill>
                    <a:schemeClr val="tx1"/>
                  </a:solidFill>
                </a:rPr>
                <a:t>. Lab</a:t>
              </a:r>
              <a:endParaRPr lang="en-US" b="1" dirty="0">
                <a:solidFill>
                  <a:schemeClr val="tx1"/>
                </a:solidFill>
              </a:endParaRPr>
            </a:p>
          </p:txBody>
        </p:sp>
        <p:sp>
          <p:nvSpPr>
            <p:cNvPr id="12" name="Rectangle 11"/>
            <p:cNvSpPr/>
            <p:nvPr/>
          </p:nvSpPr>
          <p:spPr>
            <a:xfrm rot="20925551">
              <a:off x="550801" y="2674426"/>
              <a:ext cx="1035586" cy="728019"/>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3" name="Rectangle 12"/>
            <p:cNvSpPr/>
            <p:nvPr/>
          </p:nvSpPr>
          <p:spPr>
            <a:xfrm rot="20925551">
              <a:off x="880280" y="4455150"/>
              <a:ext cx="1085426" cy="830183"/>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RML</a:t>
              </a:r>
              <a:endParaRPr lang="en-US" b="1" dirty="0">
                <a:solidFill>
                  <a:schemeClr val="tx1"/>
                </a:solidFill>
              </a:endParaRPr>
            </a:p>
          </p:txBody>
        </p:sp>
        <p:sp>
          <p:nvSpPr>
            <p:cNvPr id="14" name="Rectangle 13"/>
            <p:cNvSpPr/>
            <p:nvPr/>
          </p:nvSpPr>
          <p:spPr>
            <a:xfrm rot="20925551">
              <a:off x="1413428" y="5215536"/>
              <a:ext cx="604529" cy="418660"/>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6" name="Rectangle 15"/>
            <p:cNvSpPr/>
            <p:nvPr/>
          </p:nvSpPr>
          <p:spPr>
            <a:xfrm rot="20925551">
              <a:off x="2004015" y="2565417"/>
              <a:ext cx="1031314" cy="53651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Sample storage</a:t>
              </a:r>
              <a:endParaRPr lang="en-US" b="1" dirty="0">
                <a:solidFill>
                  <a:schemeClr val="tx1"/>
                </a:solidFill>
              </a:endParaRPr>
            </a:p>
          </p:txBody>
        </p:sp>
        <p:sp>
          <p:nvSpPr>
            <p:cNvPr id="7" name="TextBox 6"/>
            <p:cNvSpPr txBox="1"/>
            <p:nvPr/>
          </p:nvSpPr>
          <p:spPr>
            <a:xfrm>
              <a:off x="659888" y="1739325"/>
              <a:ext cx="2417841" cy="369332"/>
            </a:xfrm>
            <a:prstGeom prst="rect">
              <a:avLst/>
            </a:prstGeom>
            <a:solidFill>
              <a:schemeClr val="bg1"/>
            </a:solidFill>
            <a:ln w="19050">
              <a:solidFill>
                <a:schemeClr val="accent4">
                  <a:lumMod val="60000"/>
                  <a:lumOff val="40000"/>
                </a:schemeClr>
              </a:solidFill>
            </a:ln>
          </p:spPr>
          <p:txBody>
            <a:bodyPr wrap="none" rtlCol="0">
              <a:spAutoFit/>
            </a:bodyPr>
            <a:lstStyle/>
            <a:p>
              <a:pPr algn="l"/>
              <a:r>
                <a:rPr lang="en-US" dirty="0" smtClean="0">
                  <a:solidFill>
                    <a:srgbClr val="666666"/>
                  </a:solidFill>
                </a:rPr>
                <a:t>D08.100: ground floor</a:t>
              </a:r>
            </a:p>
          </p:txBody>
        </p:sp>
      </p:grpSp>
      <p:sp>
        <p:nvSpPr>
          <p:cNvPr id="28" name="TextBox 27"/>
          <p:cNvSpPr txBox="1"/>
          <p:nvPr/>
        </p:nvSpPr>
        <p:spPr>
          <a:xfrm>
            <a:off x="6650267" y="1312945"/>
            <a:ext cx="2060179" cy="369332"/>
          </a:xfrm>
          <a:prstGeom prst="rect">
            <a:avLst/>
          </a:prstGeom>
          <a:solidFill>
            <a:schemeClr val="bg1"/>
          </a:solidFill>
          <a:ln w="19050">
            <a:solidFill>
              <a:schemeClr val="accent4">
                <a:lumMod val="60000"/>
                <a:lumOff val="40000"/>
              </a:schemeClr>
            </a:solidFill>
          </a:ln>
        </p:spPr>
        <p:txBody>
          <a:bodyPr wrap="none" rtlCol="0">
            <a:spAutoFit/>
          </a:bodyPr>
          <a:lstStyle/>
          <a:p>
            <a:pPr algn="l"/>
            <a:r>
              <a:rPr lang="en-US" dirty="0" smtClean="0">
                <a:solidFill>
                  <a:srgbClr val="666666"/>
                </a:solidFill>
              </a:rPr>
              <a:t>D08.110: first floor</a:t>
            </a:r>
          </a:p>
        </p:txBody>
      </p:sp>
    </p:spTree>
    <p:extLst>
      <p:ext uri="{BB962C8B-B14F-4D97-AF65-F5344CB8AC3E}">
        <p14:creationId xmlns:p14="http://schemas.microsoft.com/office/powerpoint/2010/main" val="223059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2222" y="161403"/>
            <a:ext cx="9360000" cy="657339"/>
          </a:xfrm>
        </p:spPr>
        <p:txBody>
          <a:bodyPr/>
          <a:lstStyle/>
          <a:p>
            <a:r>
              <a:rPr lang="en-GB" dirty="0" smtClean="0">
                <a:solidFill>
                  <a:schemeClr val="tx1">
                    <a:lumMod val="75000"/>
                    <a:lumOff val="25000"/>
                  </a:schemeClr>
                </a:solidFill>
              </a:rPr>
              <a:t>Next steps: D04 </a:t>
            </a:r>
            <a:r>
              <a:rPr lang="en-GB" dirty="0">
                <a:solidFill>
                  <a:schemeClr val="tx1">
                    <a:lumMod val="75000"/>
                    <a:lumOff val="25000"/>
                  </a:schemeClr>
                </a:solidFill>
              </a:rPr>
              <a:t>Installations	</a:t>
            </a:r>
            <a:r>
              <a:rPr lang="en-GB" dirty="0" smtClean="0">
                <a:solidFill>
                  <a:schemeClr val="tx1">
                    <a:lumMod val="75000"/>
                    <a:lumOff val="25000"/>
                  </a:schemeClr>
                </a:solidFill>
              </a:rPr>
              <a:t>FHs</a:t>
            </a:r>
            <a:endParaRPr lang="en-US" dirty="0"/>
          </a:p>
        </p:txBody>
      </p:sp>
      <p:sp>
        <p:nvSpPr>
          <p:cNvPr id="4" name="Slide Number Placeholder 3"/>
          <p:cNvSpPr>
            <a:spLocks noGrp="1"/>
          </p:cNvSpPr>
          <p:nvPr>
            <p:ph type="sldNum" sz="quarter" idx="12"/>
          </p:nvPr>
        </p:nvSpPr>
        <p:spPr/>
        <p:txBody>
          <a:bodyPr/>
          <a:lstStyle/>
          <a:p>
            <a:fld id="{F7283078-D760-1647-8B80-66BA8B52336D}" type="slidenum">
              <a:rPr lang="sv-SE" smtClean="0"/>
              <a:t>21</a:t>
            </a:fld>
            <a:endParaRPr lang="sv-SE"/>
          </a:p>
        </p:txBody>
      </p:sp>
      <p:sp>
        <p:nvSpPr>
          <p:cNvPr id="15" name="Text Placeholder 14"/>
          <p:cNvSpPr>
            <a:spLocks noGrp="1"/>
          </p:cNvSpPr>
          <p:nvPr>
            <p:ph type="body" sz="quarter" idx="14"/>
          </p:nvPr>
        </p:nvSpPr>
        <p:spPr>
          <a:xfrm>
            <a:off x="530685" y="802323"/>
            <a:ext cx="9360000" cy="507076"/>
          </a:xfrm>
        </p:spPr>
        <p:txBody>
          <a:bodyPr/>
          <a:lstStyle/>
          <a:p>
            <a:r>
              <a:rPr lang="en-GB" dirty="0" smtClean="0"/>
              <a:t>13 </a:t>
            </a:r>
            <a:r>
              <a:rPr lang="en-GB" dirty="0"/>
              <a:t>Fume hoods to install in all areas</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10521"/>
          <a:stretch/>
        </p:blipFill>
        <p:spPr>
          <a:xfrm>
            <a:off x="523778" y="1768663"/>
            <a:ext cx="3491707" cy="4777146"/>
          </a:xfrm>
          <a:prstGeom prst="rect">
            <a:avLst/>
          </a:prstGeom>
        </p:spPr>
      </p:pic>
      <p:sp>
        <p:nvSpPr>
          <p:cNvPr id="18" name="Rectangle 17"/>
          <p:cNvSpPr/>
          <p:nvPr/>
        </p:nvSpPr>
        <p:spPr>
          <a:xfrm rot="21047270">
            <a:off x="2273955" y="1979037"/>
            <a:ext cx="1223669" cy="2711141"/>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Life science Lab (LOKI/ ESTIA)</a:t>
            </a:r>
            <a:endParaRPr lang="en-US" b="1" dirty="0">
              <a:solidFill>
                <a:schemeClr val="tx1"/>
              </a:solidFill>
            </a:endParaRPr>
          </a:p>
        </p:txBody>
      </p:sp>
      <p:sp>
        <p:nvSpPr>
          <p:cNvPr id="19" name="Rectangle 18"/>
          <p:cNvSpPr/>
          <p:nvPr/>
        </p:nvSpPr>
        <p:spPr>
          <a:xfrm rot="21012078">
            <a:off x="1634995" y="3325796"/>
            <a:ext cx="708675" cy="909142"/>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spectroscopy</a:t>
            </a:r>
            <a:endParaRPr lang="en-US" b="1" dirty="0">
              <a:solidFill>
                <a:schemeClr val="tx1"/>
              </a:solidFill>
            </a:endParaRPr>
          </a:p>
        </p:txBody>
      </p:sp>
      <p:sp>
        <p:nvSpPr>
          <p:cNvPr id="20" name="Rectangle 19"/>
          <p:cNvSpPr/>
          <p:nvPr/>
        </p:nvSpPr>
        <p:spPr>
          <a:xfrm rot="21012078">
            <a:off x="2745998" y="4602796"/>
            <a:ext cx="1032780" cy="418208"/>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appliances</a:t>
            </a:r>
            <a:endParaRPr lang="en-US" b="1" dirty="0">
              <a:solidFill>
                <a:schemeClr val="tx1"/>
              </a:solidFill>
            </a:endParaRPr>
          </a:p>
        </p:txBody>
      </p:sp>
      <p:sp>
        <p:nvSpPr>
          <p:cNvPr id="21" name="Rectangle 20"/>
          <p:cNvSpPr/>
          <p:nvPr/>
        </p:nvSpPr>
        <p:spPr>
          <a:xfrm rot="21012078">
            <a:off x="1736445" y="4211247"/>
            <a:ext cx="764985" cy="536705"/>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Cold room</a:t>
            </a:r>
            <a:endParaRPr lang="en-US" b="1" dirty="0">
              <a:solidFill>
                <a:schemeClr val="tx1"/>
              </a:solidFill>
            </a:endParaRPr>
          </a:p>
        </p:txBody>
      </p:sp>
      <p:sp>
        <p:nvSpPr>
          <p:cNvPr id="22" name="Rectangle 21"/>
          <p:cNvSpPr/>
          <p:nvPr/>
        </p:nvSpPr>
        <p:spPr>
          <a:xfrm rot="21125844">
            <a:off x="524096" y="3473007"/>
            <a:ext cx="1127744" cy="1354585"/>
          </a:xfrm>
          <a:prstGeom prst="rect">
            <a:avLst/>
          </a:prstGeom>
          <a:solidFill>
            <a:schemeClr val="accent2">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Detector lab</a:t>
            </a:r>
            <a:endParaRPr lang="en-US" b="1" dirty="0">
              <a:solidFill>
                <a:schemeClr val="tx1"/>
              </a:solidFill>
            </a:endParaRPr>
          </a:p>
        </p:txBody>
      </p:sp>
      <p:sp>
        <p:nvSpPr>
          <p:cNvPr id="23" name="Rectangle 22"/>
          <p:cNvSpPr/>
          <p:nvPr/>
        </p:nvSpPr>
        <p:spPr>
          <a:xfrm rot="21099161">
            <a:off x="572929" y="2189347"/>
            <a:ext cx="1507164" cy="927789"/>
          </a:xfrm>
          <a:prstGeom prst="rect">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Sample </a:t>
            </a:r>
            <a:r>
              <a:rPr lang="en-US" b="1" dirty="0" err="1" smtClean="0">
                <a:solidFill>
                  <a:schemeClr val="tx1"/>
                </a:solidFill>
              </a:rPr>
              <a:t>Env</a:t>
            </a:r>
            <a:r>
              <a:rPr lang="en-US" b="1" dirty="0" smtClean="0">
                <a:solidFill>
                  <a:schemeClr val="tx1"/>
                </a:solidFill>
              </a:rPr>
              <a:t>.</a:t>
            </a:r>
            <a:endParaRPr lang="en-US" b="1" dirty="0">
              <a:solidFill>
                <a:schemeClr val="tx1"/>
              </a:solidFill>
            </a:endParaRPr>
          </a:p>
        </p:txBody>
      </p:sp>
      <p:sp>
        <p:nvSpPr>
          <p:cNvPr id="25" name="Rectangle 24"/>
          <p:cNvSpPr/>
          <p:nvPr/>
        </p:nvSpPr>
        <p:spPr>
          <a:xfrm>
            <a:off x="3883170" y="1811133"/>
            <a:ext cx="2117827" cy="36569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tshållare för innehåll 5">
            <a:extLst>
              <a:ext uri="{FF2B5EF4-FFF2-40B4-BE49-F238E27FC236}">
                <a16:creationId xmlns:a16="http://schemas.microsoft.com/office/drawing/2014/main" id="{CFEF36EF-EA79-48B1-8977-F8AA6F2C6BC7}"/>
              </a:ext>
            </a:extLst>
          </p:cNvPr>
          <p:cNvSpPr txBox="1">
            <a:spLocks/>
          </p:cNvSpPr>
          <p:nvPr/>
        </p:nvSpPr>
        <p:spPr>
          <a:xfrm>
            <a:off x="3874061" y="1820135"/>
            <a:ext cx="2189049" cy="3826179"/>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
            </a:pPr>
            <a:r>
              <a:rPr lang="en-GB" dirty="0" smtClean="0">
                <a:solidFill>
                  <a:schemeClr val="tx1">
                    <a:lumMod val="75000"/>
                    <a:lumOff val="25000"/>
                  </a:schemeClr>
                </a:solidFill>
              </a:rPr>
              <a:t>  Life Science Laboratory for </a:t>
            </a:r>
            <a:r>
              <a:rPr lang="en-GB" i="1" dirty="0" smtClean="0">
                <a:solidFill>
                  <a:schemeClr val="tx1">
                    <a:lumMod val="75000"/>
                    <a:lumOff val="25000"/>
                  </a:schemeClr>
                </a:solidFill>
              </a:rPr>
              <a:t>LOKI/FREIA &amp; collaboration with SE next door </a:t>
            </a:r>
            <a:r>
              <a:rPr lang="en-US" i="1" dirty="0" smtClean="0">
                <a:solidFill>
                  <a:schemeClr val="tx1">
                    <a:lumMod val="75000"/>
                    <a:lumOff val="25000"/>
                  </a:schemeClr>
                </a:solidFill>
              </a:rPr>
              <a:t> </a:t>
            </a:r>
            <a:r>
              <a:rPr lang="en-US" b="1" dirty="0" smtClean="0">
                <a:solidFill>
                  <a:schemeClr val="accent6">
                    <a:lumMod val="60000"/>
                    <a:lumOff val="40000"/>
                  </a:schemeClr>
                </a:solidFill>
              </a:rPr>
              <a:t>5FHs</a:t>
            </a:r>
          </a:p>
          <a:p>
            <a:pPr>
              <a:spcBef>
                <a:spcPts val="600"/>
              </a:spcBef>
              <a:spcAft>
                <a:spcPts val="600"/>
              </a:spcAft>
              <a:buFont typeface="Wingdings" panose="05000000000000000000" pitchFamily="2" charset="2"/>
              <a:buChar char="§"/>
            </a:pPr>
            <a:r>
              <a:rPr lang="en-US" i="1" dirty="0">
                <a:solidFill>
                  <a:schemeClr val="tx1">
                    <a:lumMod val="75000"/>
                    <a:lumOff val="25000"/>
                  </a:schemeClr>
                </a:solidFill>
              </a:rPr>
              <a:t> </a:t>
            </a:r>
            <a:r>
              <a:rPr lang="en-US" i="1" dirty="0" smtClean="0">
                <a:solidFill>
                  <a:schemeClr val="tx1">
                    <a:lumMod val="75000"/>
                    <a:lumOff val="25000"/>
                  </a:schemeClr>
                </a:solidFill>
              </a:rPr>
              <a:t>spectroscopy room, appliance room, cold room (not constructed yet)</a:t>
            </a:r>
            <a:endParaRPr lang="en-US" b="1" i="1" dirty="0" smtClean="0">
              <a:solidFill>
                <a:schemeClr val="tx1">
                  <a:lumMod val="75000"/>
                  <a:lumOff val="25000"/>
                </a:schemeClr>
              </a:solidFill>
            </a:endParaRPr>
          </a:p>
        </p:txBody>
      </p:sp>
      <p:sp>
        <p:nvSpPr>
          <p:cNvPr id="28" name="TextBox 27"/>
          <p:cNvSpPr txBox="1"/>
          <p:nvPr/>
        </p:nvSpPr>
        <p:spPr>
          <a:xfrm>
            <a:off x="530685" y="1375981"/>
            <a:ext cx="2417841" cy="369332"/>
          </a:xfrm>
          <a:prstGeom prst="rect">
            <a:avLst/>
          </a:prstGeom>
          <a:solidFill>
            <a:schemeClr val="bg1"/>
          </a:solidFill>
          <a:ln w="19050">
            <a:solidFill>
              <a:schemeClr val="accent4">
                <a:lumMod val="60000"/>
                <a:lumOff val="40000"/>
              </a:schemeClr>
            </a:solidFill>
          </a:ln>
        </p:spPr>
        <p:txBody>
          <a:bodyPr wrap="none" rtlCol="0">
            <a:spAutoFit/>
          </a:bodyPr>
          <a:lstStyle/>
          <a:p>
            <a:pPr algn="l"/>
            <a:r>
              <a:rPr lang="en-US" dirty="0" smtClean="0">
                <a:solidFill>
                  <a:srgbClr val="666666"/>
                </a:solidFill>
              </a:rPr>
              <a:t>D04.100: ground floor</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705" y="1906147"/>
            <a:ext cx="3728740" cy="4972606"/>
          </a:xfrm>
          <a:prstGeom prst="rect">
            <a:avLst/>
          </a:prstGeom>
        </p:spPr>
      </p:pic>
      <p:sp>
        <p:nvSpPr>
          <p:cNvPr id="31" name="Rectangle 30"/>
          <p:cNvSpPr/>
          <p:nvPr/>
        </p:nvSpPr>
        <p:spPr>
          <a:xfrm rot="21010895">
            <a:off x="7931691" y="2038113"/>
            <a:ext cx="1226826" cy="2688875"/>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Chem. Lab (VESPA, ESTIA, SKADI)</a:t>
            </a:r>
            <a:endParaRPr lang="en-US" b="1" dirty="0">
              <a:solidFill>
                <a:schemeClr val="tx1"/>
              </a:solidFill>
            </a:endParaRPr>
          </a:p>
        </p:txBody>
      </p:sp>
      <p:sp>
        <p:nvSpPr>
          <p:cNvPr id="29" name="TextBox 28"/>
          <p:cNvSpPr txBox="1"/>
          <p:nvPr/>
        </p:nvSpPr>
        <p:spPr>
          <a:xfrm>
            <a:off x="6317451" y="1645891"/>
            <a:ext cx="2417841" cy="369332"/>
          </a:xfrm>
          <a:prstGeom prst="rect">
            <a:avLst/>
          </a:prstGeom>
          <a:solidFill>
            <a:schemeClr val="bg1"/>
          </a:solidFill>
          <a:ln w="19050">
            <a:solidFill>
              <a:schemeClr val="accent4">
                <a:lumMod val="60000"/>
                <a:lumOff val="40000"/>
              </a:schemeClr>
            </a:solidFill>
          </a:ln>
        </p:spPr>
        <p:txBody>
          <a:bodyPr wrap="none" rtlCol="0">
            <a:spAutoFit/>
          </a:bodyPr>
          <a:lstStyle/>
          <a:p>
            <a:pPr algn="l"/>
            <a:r>
              <a:rPr lang="en-US" dirty="0" smtClean="0">
                <a:solidFill>
                  <a:srgbClr val="666666"/>
                </a:solidFill>
              </a:rPr>
              <a:t>D04.110: ground floor</a:t>
            </a:r>
          </a:p>
        </p:txBody>
      </p:sp>
      <p:sp>
        <p:nvSpPr>
          <p:cNvPr id="32" name="Rectangle 31"/>
          <p:cNvSpPr/>
          <p:nvPr/>
        </p:nvSpPr>
        <p:spPr>
          <a:xfrm>
            <a:off x="9378794" y="1744800"/>
            <a:ext cx="2651294" cy="2370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9378795" y="1763979"/>
            <a:ext cx="2651294" cy="2370000"/>
          </a:xfrm>
        </p:spPr>
        <p:txBody>
          <a:bodyPr/>
          <a:lstStyle/>
          <a:p>
            <a:pPr>
              <a:spcBef>
                <a:spcPts val="600"/>
              </a:spcBef>
              <a:spcAft>
                <a:spcPts val="600"/>
              </a:spcAft>
              <a:buFont typeface="Wingdings" panose="05000000000000000000" pitchFamily="2" charset="2"/>
              <a:buChar char="§"/>
            </a:pPr>
            <a:r>
              <a:rPr lang="en-GB" dirty="0" smtClean="0">
                <a:solidFill>
                  <a:schemeClr val="tx1">
                    <a:lumMod val="75000"/>
                    <a:lumOff val="25000"/>
                  </a:schemeClr>
                </a:solidFill>
              </a:rPr>
              <a:t>  Chemistry Laboratory servicing D03 (LOKI/FREIA) &amp; D01/East side (ESTIA, SKADI, VESPA)  </a:t>
            </a:r>
            <a:r>
              <a:rPr lang="en-GB" b="1" dirty="0" smtClean="0">
                <a:solidFill>
                  <a:schemeClr val="accent6">
                    <a:lumMod val="60000"/>
                    <a:lumOff val="40000"/>
                  </a:schemeClr>
                </a:solidFill>
              </a:rPr>
              <a:t>6 FHs</a:t>
            </a:r>
            <a:endParaRPr lang="en-US" b="1" dirty="0" smtClean="0">
              <a:solidFill>
                <a:schemeClr val="accent6">
                  <a:lumMod val="60000"/>
                  <a:lumOff val="40000"/>
                </a:schemeClr>
              </a:solidFill>
            </a:endParaRPr>
          </a:p>
        </p:txBody>
      </p:sp>
    </p:spTree>
    <p:extLst>
      <p:ext uri="{BB962C8B-B14F-4D97-AF65-F5344CB8AC3E}">
        <p14:creationId xmlns:p14="http://schemas.microsoft.com/office/powerpoint/2010/main" val="35929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46892" y="295657"/>
            <a:ext cx="9360000" cy="657339"/>
          </a:xfrm>
        </p:spPr>
        <p:txBody>
          <a:bodyPr/>
          <a:lstStyle/>
          <a:p>
            <a:r>
              <a:rPr lang="en-US" dirty="0" smtClean="0"/>
              <a:t>Summary </a:t>
            </a:r>
            <a:r>
              <a:rPr lang="en-150" dirty="0" smtClean="0"/>
              <a:t>–</a:t>
            </a:r>
            <a:r>
              <a:rPr lang="en-US" dirty="0" smtClean="0"/>
              <a:t> on-site installation</a:t>
            </a:r>
            <a:endParaRPr lang="en-US" dirty="0"/>
          </a:p>
        </p:txBody>
      </p:sp>
      <p:sp>
        <p:nvSpPr>
          <p:cNvPr id="3" name="Footer Placeholder 2"/>
          <p:cNvSpPr>
            <a:spLocks noGrp="1"/>
          </p:cNvSpPr>
          <p:nvPr>
            <p:ph type="ftr" sz="quarter" idx="11"/>
          </p:nvPr>
        </p:nvSpPr>
        <p:spPr/>
        <p:txBody>
          <a:bodyPr/>
          <a:lstStyle/>
          <a:p>
            <a:r>
              <a:rPr lang="sv-SE" smtClean="0"/>
              <a:t>STAP presentation SULF</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22</a:t>
            </a:fld>
            <a:endParaRPr lang="sv-SE"/>
          </a:p>
        </p:txBody>
      </p:sp>
      <p:sp>
        <p:nvSpPr>
          <p:cNvPr id="10" name="Content Placeholder 9"/>
          <p:cNvSpPr>
            <a:spLocks noGrp="1"/>
          </p:cNvSpPr>
          <p:nvPr>
            <p:ph idx="1"/>
          </p:nvPr>
        </p:nvSpPr>
        <p:spPr>
          <a:xfrm>
            <a:off x="746892" y="1113760"/>
            <a:ext cx="8506836" cy="5356002"/>
          </a:xfrm>
        </p:spPr>
        <p:txBody>
          <a:bodyPr/>
          <a:lstStyle/>
          <a:p>
            <a:r>
              <a:rPr lang="en-US" b="1" u="sng" dirty="0" smtClean="0"/>
              <a:t>In-Kind projects:</a:t>
            </a:r>
          </a:p>
          <a:p>
            <a:pPr>
              <a:spcBef>
                <a:spcPts val="0"/>
              </a:spcBef>
            </a:pPr>
            <a:r>
              <a:rPr lang="en-US" dirty="0" smtClean="0"/>
              <a:t>- both finished pending the report / both successful</a:t>
            </a:r>
          </a:p>
          <a:p>
            <a:pPr>
              <a:spcBef>
                <a:spcPts val="0"/>
              </a:spcBef>
            </a:pPr>
            <a:r>
              <a:rPr lang="en-US" dirty="0" smtClean="0"/>
              <a:t>- good partnerships established to ISIS and University of Tartu</a:t>
            </a:r>
          </a:p>
          <a:p>
            <a:pPr>
              <a:spcBef>
                <a:spcPts val="0"/>
              </a:spcBef>
            </a:pPr>
            <a:r>
              <a:rPr lang="en-US" dirty="0" smtClean="0"/>
              <a:t>- scientific and technical collaborations will remain</a:t>
            </a:r>
          </a:p>
          <a:p>
            <a:pPr>
              <a:spcBef>
                <a:spcPts val="0"/>
              </a:spcBef>
            </a:pPr>
            <a:endParaRPr lang="en-US" dirty="0" smtClean="0"/>
          </a:p>
          <a:p>
            <a:pPr>
              <a:spcBef>
                <a:spcPts val="0"/>
              </a:spcBef>
            </a:pPr>
            <a:r>
              <a:rPr lang="en-US" b="1" u="sng" dirty="0" smtClean="0"/>
              <a:t>Installations:</a:t>
            </a:r>
          </a:p>
          <a:p>
            <a:pPr>
              <a:spcBef>
                <a:spcPts val="0"/>
              </a:spcBef>
            </a:pPr>
            <a:r>
              <a:rPr lang="en-US" dirty="0" smtClean="0"/>
              <a:t>- installations in E04/E03 chemical labs completed;</a:t>
            </a:r>
          </a:p>
          <a:p>
            <a:pPr>
              <a:spcBef>
                <a:spcPts val="0"/>
              </a:spcBef>
            </a:pPr>
            <a:r>
              <a:rPr lang="en-US" dirty="0" smtClean="0"/>
              <a:t>- fume hoods installation in May/June 2021 on track; </a:t>
            </a:r>
          </a:p>
          <a:p>
            <a:pPr>
              <a:spcBef>
                <a:spcPts val="0"/>
              </a:spcBef>
            </a:pPr>
            <a:r>
              <a:rPr lang="en-US" dirty="0" smtClean="0"/>
              <a:t>- safety between ESS and SKANSKA well coordinated</a:t>
            </a:r>
          </a:p>
          <a:p>
            <a:pPr>
              <a:spcBef>
                <a:spcPts val="0"/>
              </a:spcBef>
            </a:pPr>
            <a:r>
              <a:rPr lang="en-US" dirty="0" smtClean="0"/>
              <a:t>- logistic and rigging team both know us by now </a:t>
            </a:r>
            <a:r>
              <a:rPr lang="en-150" dirty="0" smtClean="0"/>
              <a:t>–</a:t>
            </a:r>
            <a:r>
              <a:rPr lang="en-US" dirty="0" smtClean="0"/>
              <a:t> works well.</a:t>
            </a:r>
          </a:p>
          <a:p>
            <a:pPr>
              <a:spcBef>
                <a:spcPts val="0"/>
              </a:spcBef>
            </a:pPr>
            <a:r>
              <a:rPr lang="en-US" dirty="0" smtClean="0"/>
              <a:t>- ESS </a:t>
            </a:r>
            <a:r>
              <a:rPr lang="en-US" dirty="0"/>
              <a:t>bureaucracy still </a:t>
            </a:r>
            <a:r>
              <a:rPr lang="en-US" dirty="0" smtClean="0"/>
              <a:t>extensive (see previous STAP)</a:t>
            </a:r>
          </a:p>
          <a:p>
            <a:pPr>
              <a:spcBef>
                <a:spcPts val="0"/>
              </a:spcBef>
            </a:pPr>
            <a:endParaRPr lang="en-US" dirty="0"/>
          </a:p>
          <a:p>
            <a:r>
              <a:rPr lang="en-US" b="1" u="sng" dirty="0" smtClean="0"/>
              <a:t>Future installation after handover:</a:t>
            </a:r>
          </a:p>
          <a:p>
            <a:pPr>
              <a:spcBef>
                <a:spcPts val="0"/>
              </a:spcBef>
            </a:pPr>
            <a:r>
              <a:rPr lang="en-US" dirty="0" smtClean="0"/>
              <a:t>- furniture/utilities </a:t>
            </a:r>
            <a:r>
              <a:rPr lang="en-US" dirty="0"/>
              <a:t>for </a:t>
            </a:r>
            <a:r>
              <a:rPr lang="en-US" dirty="0" smtClean="0"/>
              <a:t>D04/D08 requires tender </a:t>
            </a:r>
          </a:p>
          <a:p>
            <a:pPr>
              <a:spcBef>
                <a:spcPts val="0"/>
              </a:spcBef>
            </a:pPr>
            <a:r>
              <a:rPr lang="en-US" dirty="0" smtClean="0"/>
              <a:t>- need more help from procurement</a:t>
            </a:r>
            <a:endParaRPr lang="en-US" dirty="0"/>
          </a:p>
          <a:p>
            <a:r>
              <a:rPr lang="en-US" b="1" dirty="0" smtClean="0"/>
              <a:t>SULF is on track and therefore does not qualify for extra support </a:t>
            </a:r>
          </a:p>
          <a:p>
            <a:endParaRPr lang="en-US" dirty="0"/>
          </a:p>
        </p:txBody>
      </p:sp>
      <p:sp>
        <p:nvSpPr>
          <p:cNvPr id="8" name="Date Placeholder 7"/>
          <p:cNvSpPr>
            <a:spLocks noGrp="1"/>
          </p:cNvSpPr>
          <p:nvPr>
            <p:ph type="dt" sz="half" idx="10"/>
          </p:nvPr>
        </p:nvSpPr>
        <p:spPr/>
        <p:txBody>
          <a:bodyPr/>
          <a:lstStyle/>
          <a:p>
            <a:r>
              <a:rPr lang="sv-SE" dirty="0" smtClean="0"/>
              <a:t>2020-04-26</a:t>
            </a:r>
            <a:endParaRPr lang="sv-SE"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381" y="1010716"/>
            <a:ext cx="1438325" cy="74922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17" y="2048256"/>
            <a:ext cx="716226" cy="71622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292" y="1116338"/>
            <a:ext cx="1643493" cy="2126281"/>
          </a:xfrm>
          <a:prstGeom prst="rect">
            <a:avLst/>
          </a:prstGeom>
        </p:spPr>
      </p:pic>
      <p:pic>
        <p:nvPicPr>
          <p:cNvPr id="2" name="Picture 1"/>
          <p:cNvPicPr>
            <a:picLocks noChangeAspect="1"/>
          </p:cNvPicPr>
          <p:nvPr/>
        </p:nvPicPr>
        <p:blipFill>
          <a:blip r:embed="rId5"/>
          <a:stretch>
            <a:fillRect/>
          </a:stretch>
        </p:blipFill>
        <p:spPr>
          <a:xfrm>
            <a:off x="8735292" y="3294141"/>
            <a:ext cx="3087501" cy="3058846"/>
          </a:xfrm>
          <a:prstGeom prst="rect">
            <a:avLst/>
          </a:prstGeom>
        </p:spPr>
      </p:pic>
    </p:spTree>
    <p:extLst>
      <p:ext uri="{BB962C8B-B14F-4D97-AF65-F5344CB8AC3E}">
        <p14:creationId xmlns:p14="http://schemas.microsoft.com/office/powerpoint/2010/main" val="26104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5057098" cy="2462613"/>
          </a:xfrm>
        </p:spPr>
        <p:txBody>
          <a:bodyPr/>
          <a:lstStyle/>
          <a:p>
            <a:r>
              <a:rPr lang="en-GB" dirty="0"/>
              <a:t>SULF </a:t>
            </a:r>
            <a:r>
              <a:rPr lang="en-150" dirty="0"/>
              <a:t>–</a:t>
            </a:r>
            <a:r>
              <a:rPr lang="en-GB" dirty="0"/>
              <a:t> </a:t>
            </a:r>
            <a:endParaRPr lang="en-GB" dirty="0" smtClean="0"/>
          </a:p>
          <a:p>
            <a:r>
              <a:rPr lang="en-GB" dirty="0" smtClean="0"/>
              <a:t>chemistry </a:t>
            </a:r>
            <a:r>
              <a:rPr lang="en-GB" dirty="0"/>
              <a:t>services</a:t>
            </a:r>
            <a:br>
              <a:rPr lang="en-GB" dirty="0"/>
            </a:br>
            <a:r>
              <a:rPr lang="en-GB" dirty="0"/>
              <a:t>for the ESS project</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3</a:t>
            </a:r>
            <a:endParaRPr lang="sv-SE" dirty="0"/>
          </a:p>
        </p:txBody>
      </p:sp>
      <p:pic>
        <p:nvPicPr>
          <p:cNvPr id="9" name="Picture Placeholder 8"/>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
        <p:nvSpPr>
          <p:cNvPr id="10" name="Action Button: Forward or Next 9">
            <a:hlinkClick r:id="" action="ppaction://hlinkshowjump?jump=nextslide" highlightClick="1">
              <a:snd r:embed="rId3" name="click.wav"/>
            </a:hlinkClick>
          </p:cNvPr>
          <p:cNvSpPr/>
          <p:nvPr/>
        </p:nvSpPr>
        <p:spPr>
          <a:xfrm>
            <a:off x="11456519"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23984" y="241703"/>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1</a:t>
            </a:r>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82986" y="447675"/>
            <a:ext cx="2232891" cy="1675539"/>
          </a:xfrm>
          <a:prstGeom prst="rect">
            <a:avLst/>
          </a:prstGeom>
          <a:ln w="95250">
            <a:solidFill>
              <a:schemeClr val="accent3">
                <a:lumMod val="75000"/>
              </a:schemeClr>
            </a:solidFill>
          </a:ln>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553"/>
          <a:stretch/>
        </p:blipFill>
        <p:spPr>
          <a:xfrm rot="10800000">
            <a:off x="9860368" y="4832938"/>
            <a:ext cx="2206406" cy="1695760"/>
          </a:xfrm>
          <a:prstGeom prst="rect">
            <a:avLst/>
          </a:prstGeom>
          <a:ln w="88900">
            <a:solidFill>
              <a:schemeClr val="accent3">
                <a:lumMod val="60000"/>
                <a:lumOff val="40000"/>
              </a:schemeClr>
            </a:solidFill>
          </a:ln>
        </p:spPr>
      </p:pic>
      <p:sp>
        <p:nvSpPr>
          <p:cNvPr id="17" name="TextBox 16"/>
          <p:cNvSpPr txBox="1"/>
          <p:nvPr/>
        </p:nvSpPr>
        <p:spPr>
          <a:xfrm>
            <a:off x="7951975" y="3626597"/>
            <a:ext cx="352377" cy="707886"/>
          </a:xfrm>
          <a:prstGeom prst="rect">
            <a:avLst/>
          </a:prstGeom>
          <a:noFill/>
        </p:spPr>
        <p:txBody>
          <a:bodyPr wrap="square" rtlCol="0">
            <a:spAutoFit/>
          </a:bodyPr>
          <a:lstStyle/>
          <a:p>
            <a:pPr algn="l"/>
            <a:r>
              <a:rPr lang="en-US" sz="4000" b="1" dirty="0" smtClean="0">
                <a:solidFill>
                  <a:schemeClr val="accent3">
                    <a:lumMod val="75000"/>
                  </a:schemeClr>
                </a:solidFill>
                <a:latin typeface="Bahnschrift" panose="020B0502040204020203" pitchFamily="34" charset="0"/>
              </a:rPr>
              <a:t>2</a:t>
            </a:r>
          </a:p>
        </p:txBody>
      </p:sp>
      <p:sp>
        <p:nvSpPr>
          <p:cNvPr id="18" name="TextBox 17"/>
          <p:cNvSpPr txBox="1"/>
          <p:nvPr/>
        </p:nvSpPr>
        <p:spPr>
          <a:xfrm>
            <a:off x="9382765" y="6058747"/>
            <a:ext cx="352377" cy="707886"/>
          </a:xfrm>
          <a:prstGeom prst="rect">
            <a:avLst/>
          </a:prstGeom>
          <a:noFill/>
        </p:spPr>
        <p:txBody>
          <a:bodyPr wrap="square" rtlCol="0">
            <a:spAutoFit/>
          </a:bodyPr>
          <a:lstStyle/>
          <a:p>
            <a:pPr algn="l"/>
            <a:r>
              <a:rPr lang="en-US" sz="4000" b="1" dirty="0" smtClean="0">
                <a:solidFill>
                  <a:schemeClr val="accent3">
                    <a:lumMod val="60000"/>
                    <a:lumOff val="40000"/>
                  </a:schemeClr>
                </a:solidFill>
                <a:latin typeface="Bahnschrift" panose="020B0502040204020203" pitchFamily="34" charset="0"/>
              </a:rPr>
              <a:t>3</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3525" y="2597850"/>
            <a:ext cx="2241982" cy="1662300"/>
          </a:xfrm>
          <a:prstGeom prst="rect">
            <a:avLst/>
          </a:prstGeom>
          <a:ln w="76200">
            <a:solidFill>
              <a:schemeClr val="accent3">
                <a:lumMod val="75000"/>
              </a:schemeClr>
            </a:solidFill>
          </a:ln>
        </p:spPr>
      </p:pic>
    </p:spTree>
    <p:extLst>
      <p:ext uri="{BB962C8B-B14F-4D97-AF65-F5344CB8AC3E}">
        <p14:creationId xmlns:p14="http://schemas.microsoft.com/office/powerpoint/2010/main" val="382723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8157" y="265373"/>
            <a:ext cx="9360000" cy="657339"/>
          </a:xfrm>
        </p:spPr>
        <p:txBody>
          <a:bodyPr/>
          <a:lstStyle/>
          <a:p>
            <a:r>
              <a:rPr lang="en-US" dirty="0" smtClean="0"/>
              <a:t>SULF </a:t>
            </a:r>
            <a:r>
              <a:rPr lang="en-150" dirty="0" smtClean="0"/>
              <a:t>–</a:t>
            </a:r>
            <a:r>
              <a:rPr lang="en-US" dirty="0" smtClean="0"/>
              <a:t> one chemistry lab for ESS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24</a:t>
            </a:fld>
            <a:endParaRPr lang="en-GB"/>
          </a:p>
        </p:txBody>
      </p:sp>
      <p:sp>
        <p:nvSpPr>
          <p:cNvPr id="2" name="Text Placeholder 1"/>
          <p:cNvSpPr>
            <a:spLocks noGrp="1"/>
          </p:cNvSpPr>
          <p:nvPr>
            <p:ph type="body" sz="quarter" idx="14"/>
          </p:nvPr>
        </p:nvSpPr>
        <p:spPr>
          <a:xfrm>
            <a:off x="878157" y="922712"/>
            <a:ext cx="9360000" cy="507076"/>
          </a:xfrm>
        </p:spPr>
        <p:txBody>
          <a:bodyPr/>
          <a:lstStyle/>
          <a:p>
            <a:r>
              <a:rPr lang="en-US" dirty="0" smtClean="0"/>
              <a:t>Expertise and experience resides in SULF</a:t>
            </a:r>
            <a:endParaRPr lang="en-US" dirty="0"/>
          </a:p>
        </p:txBody>
      </p:sp>
      <p:sp>
        <p:nvSpPr>
          <p:cNvPr id="3" name="Content Placeholder 2"/>
          <p:cNvSpPr>
            <a:spLocks noGrp="1"/>
          </p:cNvSpPr>
          <p:nvPr>
            <p:ph idx="1"/>
          </p:nvPr>
        </p:nvSpPr>
        <p:spPr>
          <a:xfrm>
            <a:off x="953321" y="1520598"/>
            <a:ext cx="9756480" cy="5099657"/>
          </a:xfrm>
        </p:spPr>
        <p:txBody>
          <a:bodyPr>
            <a:normAutofit/>
          </a:bodyPr>
          <a:lstStyle/>
          <a:p>
            <a:pPr marL="0" indent="0">
              <a:buNone/>
            </a:pPr>
            <a:r>
              <a:rPr lang="en-US" dirty="0" smtClean="0"/>
              <a:t>REASONS to have one chemistry lab for all ESS located at ESS instead of several small scale labs in each division:</a:t>
            </a:r>
          </a:p>
          <a:p>
            <a:pPr lvl="1"/>
            <a:r>
              <a:rPr lang="en-US" dirty="0" smtClean="0"/>
              <a:t>The </a:t>
            </a:r>
            <a:r>
              <a:rPr lang="en-US" b="1" dirty="0" smtClean="0"/>
              <a:t>expertise is in SULF</a:t>
            </a:r>
            <a:r>
              <a:rPr lang="en-US" dirty="0" smtClean="0"/>
              <a:t> as shown by various involvements, nationally and internationally.</a:t>
            </a:r>
          </a:p>
          <a:p>
            <a:pPr lvl="1"/>
            <a:r>
              <a:rPr lang="en-US" dirty="0" smtClean="0"/>
              <a:t>Having to go to an </a:t>
            </a:r>
            <a:r>
              <a:rPr lang="en-US" b="1" dirty="0" smtClean="0"/>
              <a:t>outside lab is expensive </a:t>
            </a:r>
            <a:r>
              <a:rPr lang="en-US" dirty="0" smtClean="0"/>
              <a:t>and takes longer.</a:t>
            </a:r>
          </a:p>
          <a:p>
            <a:pPr lvl="1"/>
            <a:r>
              <a:rPr lang="en-US" b="1" dirty="0" smtClean="0"/>
              <a:t>Activated materials </a:t>
            </a:r>
            <a:r>
              <a:rPr lang="en-US" dirty="0" smtClean="0"/>
              <a:t>cannot easily be sent outside.</a:t>
            </a:r>
          </a:p>
          <a:p>
            <a:endParaRPr lang="en-US" dirty="0" smtClean="0"/>
          </a:p>
          <a:p>
            <a:pPr marL="0" indent="0">
              <a:buNone/>
            </a:pPr>
            <a:r>
              <a:rPr lang="en-US" dirty="0" smtClean="0"/>
              <a:t>We have/are gaining expertise and experience </a:t>
            </a:r>
          </a:p>
          <a:p>
            <a:pPr lvl="1"/>
            <a:r>
              <a:rPr lang="en-US" dirty="0" smtClean="0"/>
              <a:t>Neutron scattering &amp; chemistry (incl. chemistry work for accelerator and target)</a:t>
            </a:r>
          </a:p>
          <a:p>
            <a:pPr lvl="1"/>
            <a:r>
              <a:rPr lang="en-US" dirty="0" smtClean="0"/>
              <a:t>Close collaborations with sample environment, materials group (target), beam diagnostics group -&gt; benefitting both sides.</a:t>
            </a:r>
            <a:endParaRPr lang="en-US" dirty="0"/>
          </a:p>
          <a:p>
            <a:pPr lvl="1"/>
            <a:endParaRPr lang="en-US" dirty="0" smtClean="0"/>
          </a:p>
        </p:txBody>
      </p:sp>
      <p:sp>
        <p:nvSpPr>
          <p:cNvPr id="5" name="Date Placeholder 4"/>
          <p:cNvSpPr>
            <a:spLocks noGrp="1"/>
          </p:cNvSpPr>
          <p:nvPr>
            <p:ph type="dt" sz="half" idx="10"/>
          </p:nvPr>
        </p:nvSpPr>
        <p:spPr/>
        <p:txBody>
          <a:bodyPr/>
          <a:lstStyle/>
          <a:p>
            <a:r>
              <a:rPr lang="sv-SE" dirty="0" smtClean="0"/>
              <a:t>2020-04-26</a:t>
            </a:r>
            <a:endParaRPr lang="sv-SE" dirty="0"/>
          </a:p>
        </p:txBody>
      </p:sp>
      <p:sp>
        <p:nvSpPr>
          <p:cNvPr id="10" name="Footer Placeholder 9"/>
          <p:cNvSpPr>
            <a:spLocks noGrp="1"/>
          </p:cNvSpPr>
          <p:nvPr>
            <p:ph type="ftr" sz="quarter" idx="11"/>
          </p:nvPr>
        </p:nvSpPr>
        <p:spPr/>
        <p:txBody>
          <a:bodyPr/>
          <a:lstStyle/>
          <a:p>
            <a:r>
              <a:rPr lang="sv-SE" dirty="0" smtClean="0"/>
              <a:t>STAP presentation SULF</a:t>
            </a:r>
            <a:endParaRPr lang="sv-SE" dirty="0"/>
          </a:p>
        </p:txBody>
      </p:sp>
    </p:spTree>
    <p:extLst>
      <p:ext uri="{BB962C8B-B14F-4D97-AF65-F5344CB8AC3E}">
        <p14:creationId xmlns:p14="http://schemas.microsoft.com/office/powerpoint/2010/main" val="11489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720512" y="265373"/>
            <a:ext cx="10425255" cy="657339"/>
          </a:xfrm>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a:xfrm>
            <a:off x="8735292" y="6444659"/>
            <a:ext cx="2743200" cy="365125"/>
          </a:xfrm>
        </p:spPr>
        <p:txBody>
          <a:bodyPr/>
          <a:lstStyle/>
          <a:p>
            <a:fld id="{551115BC-487E-4422-894C-CB7CD3E79223}" type="slidenum">
              <a:rPr lang="en-GB" noProof="0" smtClean="0"/>
              <a:t>25</a:t>
            </a:fld>
            <a:endParaRPr lang="en-GB" noProof="0"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711205" y="1562399"/>
            <a:ext cx="8131582" cy="5064823"/>
          </a:xfrm>
        </p:spPr>
        <p:txBody>
          <a:bodyPr/>
          <a:lstStyle/>
          <a:p>
            <a:r>
              <a:rPr lang="en-GB" sz="2400" b="1" dirty="0" smtClean="0"/>
              <a:t>Short term needs of ESS: </a:t>
            </a:r>
          </a:p>
          <a:p>
            <a:pPr lvl="1"/>
            <a:r>
              <a:rPr lang="en-GB" sz="2000" dirty="0" smtClean="0"/>
              <a:t>Support for the </a:t>
            </a:r>
            <a:r>
              <a:rPr lang="en-GB" sz="2000" u="sng" dirty="0" smtClean="0"/>
              <a:t>construction project </a:t>
            </a:r>
            <a:r>
              <a:rPr lang="en-GB" sz="2000" dirty="0" smtClean="0"/>
              <a:t>for critical path sub-projects to ensure RBOT and BOT.</a:t>
            </a:r>
          </a:p>
          <a:p>
            <a:pPr lvl="2"/>
            <a:r>
              <a:rPr lang="en-GB" sz="1800" dirty="0" smtClean="0"/>
              <a:t>Material site-acceptance test for the </a:t>
            </a:r>
            <a:r>
              <a:rPr lang="en-GB" sz="1800" dirty="0" smtClean="0">
                <a:solidFill>
                  <a:srgbClr val="FF0000"/>
                </a:solidFill>
              </a:rPr>
              <a:t>bunker project</a:t>
            </a:r>
            <a:r>
              <a:rPr lang="en-GB" sz="1800" dirty="0" smtClean="0"/>
              <a:t>.</a:t>
            </a:r>
          </a:p>
          <a:p>
            <a:pPr lvl="2"/>
            <a:r>
              <a:rPr lang="en-GB" sz="1800" dirty="0" smtClean="0"/>
              <a:t>Support target moderator </a:t>
            </a:r>
            <a:r>
              <a:rPr lang="en-GB" sz="1800" dirty="0" err="1" smtClean="0"/>
              <a:t>workpackage</a:t>
            </a:r>
            <a:r>
              <a:rPr lang="en-GB" sz="1800" dirty="0"/>
              <a:t> </a:t>
            </a:r>
            <a:r>
              <a:rPr lang="en-GB" sz="1800" dirty="0" smtClean="0"/>
              <a:t>&amp; in-kind partner (FZJ) in developing setup for online </a:t>
            </a:r>
            <a:r>
              <a:rPr lang="en-GB" sz="1800" dirty="0" err="1" smtClean="0">
                <a:solidFill>
                  <a:srgbClr val="FF0000"/>
                </a:solidFill>
              </a:rPr>
              <a:t>ortho</a:t>
            </a:r>
            <a:r>
              <a:rPr lang="en-GB" sz="1800" dirty="0" smtClean="0">
                <a:solidFill>
                  <a:srgbClr val="FF0000"/>
                </a:solidFill>
              </a:rPr>
              <a:t>/para-hydrogen</a:t>
            </a:r>
            <a:r>
              <a:rPr lang="en-GB" sz="1800" dirty="0" smtClean="0"/>
              <a:t> ratio verification of the liquid hydrogen moderator.   </a:t>
            </a:r>
          </a:p>
          <a:p>
            <a:pPr lvl="2"/>
            <a:r>
              <a:rPr lang="en-GB" sz="1800" dirty="0" smtClean="0"/>
              <a:t>Support for the </a:t>
            </a:r>
            <a:r>
              <a:rPr lang="en-GB" sz="1800" dirty="0" smtClean="0">
                <a:solidFill>
                  <a:srgbClr val="FF0000"/>
                </a:solidFill>
              </a:rPr>
              <a:t>radiation hardness of grease </a:t>
            </a:r>
            <a:r>
              <a:rPr lang="en-GB" sz="1800" dirty="0" smtClean="0"/>
              <a:t>project (critical material decision for the target wheel </a:t>
            </a:r>
            <a:r>
              <a:rPr lang="en-GB" sz="1800" dirty="0" err="1" smtClean="0"/>
              <a:t>workpackage</a:t>
            </a:r>
            <a:r>
              <a:rPr lang="en-GB" sz="1800" dirty="0" smtClean="0"/>
              <a:t>)</a:t>
            </a:r>
          </a:p>
          <a:p>
            <a:pPr lvl="2"/>
            <a:r>
              <a:rPr lang="en-GB" sz="1800" dirty="0" smtClean="0"/>
              <a:t>Support for target system engineering material configuration management (collaboration with spallation physics group) </a:t>
            </a:r>
            <a:r>
              <a:rPr lang="en-150" sz="1800" dirty="0" smtClean="0"/>
              <a:t>–</a:t>
            </a:r>
            <a:r>
              <a:rPr lang="en-GB" sz="1800" dirty="0" smtClean="0"/>
              <a:t> </a:t>
            </a:r>
            <a:r>
              <a:rPr lang="en-GB" sz="1800" dirty="0" smtClean="0">
                <a:solidFill>
                  <a:srgbClr val="FF0000"/>
                </a:solidFill>
              </a:rPr>
              <a:t>Be, beam dump water analysis, target concrete analysis</a:t>
            </a:r>
            <a:r>
              <a:rPr lang="en-GB" sz="1800" dirty="0" smtClean="0"/>
              <a:t>,</a:t>
            </a:r>
            <a:r>
              <a:rPr lang="en-150" sz="1800" dirty="0" smtClean="0"/>
              <a:t>…</a:t>
            </a:r>
            <a:r>
              <a:rPr lang="en-US" sz="1800" dirty="0" smtClean="0"/>
              <a:t>.</a:t>
            </a:r>
            <a:endParaRPr lang="en-GB" sz="1800" dirty="0" smtClean="0"/>
          </a:p>
          <a:p>
            <a:pPr lvl="2"/>
            <a:endParaRPr lang="en-GB" sz="1600" dirty="0" smtClean="0"/>
          </a:p>
        </p:txBody>
      </p:sp>
      <p:sp>
        <p:nvSpPr>
          <p:cNvPr id="6" name="Text Placeholder 5"/>
          <p:cNvSpPr>
            <a:spLocks noGrp="1"/>
          </p:cNvSpPr>
          <p:nvPr>
            <p:ph type="body" sz="quarter" idx="14"/>
          </p:nvPr>
        </p:nvSpPr>
        <p:spPr>
          <a:xfrm>
            <a:off x="720512" y="931026"/>
            <a:ext cx="10425255" cy="507076"/>
          </a:xfrm>
        </p:spPr>
        <p:txBody>
          <a:bodyPr/>
          <a:lstStyle/>
          <a:p>
            <a:r>
              <a:rPr lang="en-GB" b="1" dirty="0">
                <a:solidFill>
                  <a:schemeClr val="tx1"/>
                </a:solidFill>
              </a:rPr>
              <a:t>Short, </a:t>
            </a:r>
            <a:r>
              <a:rPr lang="en-GB" dirty="0"/>
              <a:t>medium and long term needs</a:t>
            </a:r>
          </a:p>
          <a:p>
            <a:endParaRPr lang="en-US" dirty="0"/>
          </a:p>
        </p:txBody>
      </p:sp>
      <p:sp>
        <p:nvSpPr>
          <p:cNvPr id="8" name="TextBox 7"/>
          <p:cNvSpPr txBox="1"/>
          <p:nvPr/>
        </p:nvSpPr>
        <p:spPr>
          <a:xfrm>
            <a:off x="9011995" y="411940"/>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SNS user </a:t>
            </a:r>
          </a:p>
          <a:p>
            <a:pPr algn="l"/>
            <a:r>
              <a:rPr lang="en-US" sz="2000" dirty="0">
                <a:solidFill>
                  <a:schemeClr val="bg1"/>
                </a:solidFill>
              </a:rPr>
              <a:t>lab</a:t>
            </a:r>
          </a:p>
        </p:txBody>
      </p:sp>
      <p:sp>
        <p:nvSpPr>
          <p:cNvPr id="7" name="Date Placeholder 6"/>
          <p:cNvSpPr>
            <a:spLocks noGrp="1"/>
          </p:cNvSpPr>
          <p:nvPr>
            <p:ph type="dt" sz="half" idx="10"/>
          </p:nvPr>
        </p:nvSpPr>
        <p:spPr/>
        <p:txBody>
          <a:bodyPr/>
          <a:lstStyle/>
          <a:p>
            <a:r>
              <a:rPr lang="sv-SE" dirty="0" smtClean="0"/>
              <a:t>2020-04-26</a:t>
            </a:r>
            <a:endParaRPr lang="sv-SE" dirty="0"/>
          </a:p>
        </p:txBody>
      </p:sp>
      <p:sp>
        <p:nvSpPr>
          <p:cNvPr id="13" name="Footer Placeholder 12"/>
          <p:cNvSpPr>
            <a:spLocks noGrp="1"/>
          </p:cNvSpPr>
          <p:nvPr>
            <p:ph type="ftr" sz="quarter" idx="11"/>
          </p:nvPr>
        </p:nvSpPr>
        <p:spPr/>
        <p:txBody>
          <a:bodyPr/>
          <a:lstStyle/>
          <a:p>
            <a:r>
              <a:rPr lang="sv-SE" dirty="0" smtClean="0"/>
              <a:t>STAP presentation SULF</a:t>
            </a:r>
            <a:endParaRPr lang="sv-SE"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469" y="1509055"/>
            <a:ext cx="2537680" cy="1752752"/>
          </a:xfrm>
          <a:prstGeom prst="rect">
            <a:avLst/>
          </a:prstGeom>
        </p:spPr>
      </p:pic>
      <p:sp>
        <p:nvSpPr>
          <p:cNvPr id="19" name="TextBox 18"/>
          <p:cNvSpPr txBox="1"/>
          <p:nvPr/>
        </p:nvSpPr>
        <p:spPr>
          <a:xfrm>
            <a:off x="9125765" y="1260061"/>
            <a:ext cx="2641384" cy="400110"/>
          </a:xfrm>
          <a:prstGeom prst="rect">
            <a:avLst/>
          </a:prstGeom>
          <a:solidFill>
            <a:schemeClr val="bg1"/>
          </a:solidFill>
        </p:spPr>
        <p:txBody>
          <a:bodyPr vert="horz" wrap="square" lIns="91440" tIns="45720" rIns="91440" bIns="45720" rtlCol="0" anchor="t">
            <a:spAutoFit/>
          </a:bodyPr>
          <a:lstStyle/>
          <a:p>
            <a:r>
              <a:rPr lang="en-US" sz="2000" i="1" dirty="0" smtClean="0"/>
              <a:t>Water analysis</a:t>
            </a:r>
            <a:endParaRPr lang="en-US" sz="2000" i="1"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291" y="3725153"/>
            <a:ext cx="760326" cy="1016316"/>
          </a:xfrm>
          <a:prstGeom prst="rect">
            <a:avLst/>
          </a:prstGeom>
        </p:spPr>
      </p:pic>
      <p:grpSp>
        <p:nvGrpSpPr>
          <p:cNvPr id="30" name="Group 29"/>
          <p:cNvGrpSpPr/>
          <p:nvPr/>
        </p:nvGrpSpPr>
        <p:grpSpPr>
          <a:xfrm>
            <a:off x="9011995" y="3131161"/>
            <a:ext cx="3032282" cy="2434463"/>
            <a:chOff x="1366437" y="3921017"/>
            <a:chExt cx="3274443" cy="2434463"/>
          </a:xfrm>
        </p:grpSpPr>
        <p:pic>
          <p:nvPicPr>
            <p:cNvPr id="31" name="Picture 3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24804" y="3921017"/>
              <a:ext cx="3016076" cy="2308766"/>
            </a:xfrm>
            <a:prstGeom prst="rect">
              <a:avLst/>
            </a:prstGeom>
          </p:spPr>
        </p:pic>
        <p:sp>
          <p:nvSpPr>
            <p:cNvPr id="32" name="TextBox 31"/>
            <p:cNvSpPr txBox="1"/>
            <p:nvPr/>
          </p:nvSpPr>
          <p:spPr>
            <a:xfrm>
              <a:off x="1950455" y="5986148"/>
              <a:ext cx="2317494" cy="369332"/>
            </a:xfrm>
            <a:prstGeom prst="rect">
              <a:avLst/>
            </a:prstGeom>
            <a:solidFill>
              <a:schemeClr val="bg1"/>
            </a:solidFill>
          </p:spPr>
          <p:txBody>
            <a:bodyPr wrap="none" rtlCol="0">
              <a:spAutoFit/>
            </a:bodyPr>
            <a:lstStyle/>
            <a:p>
              <a:pPr algn="l"/>
              <a:r>
                <a:rPr lang="en-US" dirty="0" smtClean="0">
                  <a:solidFill>
                    <a:srgbClr val="666666"/>
                  </a:solidFill>
                </a:rPr>
                <a:t>Potential vs. Ag/</a:t>
              </a:r>
              <a:r>
                <a:rPr lang="en-US" dirty="0" err="1" smtClean="0">
                  <a:solidFill>
                    <a:srgbClr val="666666"/>
                  </a:solidFill>
                </a:rPr>
                <a:t>AgCl</a:t>
              </a:r>
              <a:endParaRPr lang="en-US" dirty="0" smtClean="0">
                <a:solidFill>
                  <a:srgbClr val="666666"/>
                </a:solidFill>
              </a:endParaRPr>
            </a:p>
          </p:txBody>
        </p:sp>
        <p:sp>
          <p:nvSpPr>
            <p:cNvPr id="33" name="TextBox 32"/>
            <p:cNvSpPr txBox="1"/>
            <p:nvPr/>
          </p:nvSpPr>
          <p:spPr>
            <a:xfrm rot="16200000">
              <a:off x="897622" y="4781904"/>
              <a:ext cx="1306961" cy="369332"/>
            </a:xfrm>
            <a:prstGeom prst="rect">
              <a:avLst/>
            </a:prstGeom>
            <a:solidFill>
              <a:schemeClr val="bg1"/>
            </a:solidFill>
          </p:spPr>
          <p:txBody>
            <a:bodyPr wrap="none" rtlCol="0">
              <a:spAutoFit/>
            </a:bodyPr>
            <a:lstStyle/>
            <a:p>
              <a:pPr algn="l"/>
              <a:r>
                <a:rPr lang="en-US" dirty="0" smtClean="0">
                  <a:solidFill>
                    <a:srgbClr val="666666"/>
                  </a:solidFill>
                </a:rPr>
                <a:t>current / A</a:t>
              </a:r>
            </a:p>
          </p:txBody>
        </p:sp>
        <p:sp>
          <p:nvSpPr>
            <p:cNvPr id="34" name="TextBox 33"/>
            <p:cNvSpPr txBox="1"/>
            <p:nvPr/>
          </p:nvSpPr>
          <p:spPr>
            <a:xfrm>
              <a:off x="2183624" y="4080672"/>
              <a:ext cx="2296526" cy="369332"/>
            </a:xfrm>
            <a:prstGeom prst="rect">
              <a:avLst/>
            </a:prstGeom>
            <a:solidFill>
              <a:schemeClr val="bg1"/>
            </a:solidFill>
          </p:spPr>
          <p:txBody>
            <a:bodyPr wrap="none" rtlCol="0">
              <a:spAutoFit/>
            </a:bodyPr>
            <a:lstStyle/>
            <a:p>
              <a:pPr algn="l"/>
              <a:r>
                <a:rPr lang="en-US" dirty="0" err="1" smtClean="0">
                  <a:solidFill>
                    <a:srgbClr val="666666"/>
                  </a:solidFill>
                </a:rPr>
                <a:t>Cyclovoltammogram</a:t>
              </a:r>
              <a:endParaRPr lang="en-US" dirty="0" smtClean="0">
                <a:solidFill>
                  <a:srgbClr val="666666"/>
                </a:solidFill>
              </a:endParaRPr>
            </a:p>
          </p:txBody>
        </p:sp>
        <p:sp>
          <p:nvSpPr>
            <p:cNvPr id="35" name="TextBox 34"/>
            <p:cNvSpPr txBox="1"/>
            <p:nvPr/>
          </p:nvSpPr>
          <p:spPr>
            <a:xfrm>
              <a:off x="2736041" y="4737854"/>
              <a:ext cx="1117614" cy="369332"/>
            </a:xfrm>
            <a:prstGeom prst="rect">
              <a:avLst/>
            </a:prstGeom>
            <a:noFill/>
          </p:spPr>
          <p:txBody>
            <a:bodyPr wrap="none" rtlCol="0">
              <a:spAutoFit/>
            </a:bodyPr>
            <a:lstStyle/>
            <a:p>
              <a:pPr algn="l"/>
              <a:r>
                <a:rPr lang="en-US" dirty="0" smtClean="0">
                  <a:solidFill>
                    <a:srgbClr val="666666"/>
                  </a:solidFill>
                </a:rPr>
                <a:t>Fe</a:t>
              </a:r>
              <a:r>
                <a:rPr lang="en-US" baseline="30000" dirty="0" smtClean="0">
                  <a:solidFill>
                    <a:srgbClr val="666666"/>
                  </a:solidFill>
                </a:rPr>
                <a:t>2+</a:t>
              </a:r>
              <a:r>
                <a:rPr lang="en-US" dirty="0" smtClean="0">
                  <a:solidFill>
                    <a:srgbClr val="666666"/>
                  </a:solidFill>
                </a:rPr>
                <a:t>/Fe</a:t>
              </a:r>
              <a:r>
                <a:rPr lang="en-US" baseline="30000" dirty="0" smtClean="0">
                  <a:solidFill>
                    <a:srgbClr val="666666"/>
                  </a:solidFill>
                </a:rPr>
                <a:t>3+</a:t>
              </a:r>
            </a:p>
          </p:txBody>
        </p:sp>
      </p:grpSp>
    </p:spTree>
    <p:extLst>
      <p:ext uri="{BB962C8B-B14F-4D97-AF65-F5344CB8AC3E}">
        <p14:creationId xmlns:p14="http://schemas.microsoft.com/office/powerpoint/2010/main" val="248453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92771" y="1293001"/>
            <a:ext cx="2770420" cy="657593"/>
          </a:xfrm>
          <a:prstGeom prst="rect">
            <a:avLst/>
          </a:prstGeom>
          <a:solidFill>
            <a:schemeClr val="bg1"/>
          </a:solidFill>
        </p:spPr>
        <p:txBody>
          <a:bodyPr vert="horz" wrap="square" lIns="91440" tIns="45720" rIns="91440" bIns="45720" rtlCol="0" anchor="t">
            <a:normAutofit lnSpcReduction="10000"/>
          </a:bodyPr>
          <a:lstStyle/>
          <a:p>
            <a:pPr algn="l"/>
            <a:r>
              <a:rPr lang="en-US" sz="2000" dirty="0"/>
              <a:t>Elemental Analysis </a:t>
            </a:r>
            <a:r>
              <a:rPr lang="en-US" sz="2000" dirty="0" smtClean="0"/>
              <a:t>of materials</a:t>
            </a:r>
            <a:endParaRPr lang="en-US" sz="20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12724" y="2518476"/>
            <a:ext cx="650985" cy="9779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3" y="2316112"/>
            <a:ext cx="3481870" cy="2611402"/>
          </a:xfrm>
          <a:prstGeom prst="rect">
            <a:avLst/>
          </a:prstGeom>
        </p:spPr>
      </p:pic>
      <p:sp>
        <p:nvSpPr>
          <p:cNvPr id="3" name="TextBox 2"/>
          <p:cNvSpPr txBox="1"/>
          <p:nvPr/>
        </p:nvSpPr>
        <p:spPr>
          <a:xfrm>
            <a:off x="340954" y="4314900"/>
            <a:ext cx="1554721" cy="646331"/>
          </a:xfrm>
          <a:prstGeom prst="rect">
            <a:avLst/>
          </a:prstGeom>
          <a:noFill/>
        </p:spPr>
        <p:txBody>
          <a:bodyPr wrap="none" rtlCol="0">
            <a:spAutoFit/>
          </a:bodyPr>
          <a:lstStyle/>
          <a:p>
            <a:r>
              <a:rPr lang="sv-SE" b="1" dirty="0">
                <a:solidFill>
                  <a:schemeClr val="bg1"/>
                </a:solidFill>
              </a:rPr>
              <a:t>ISIS </a:t>
            </a:r>
            <a:r>
              <a:rPr lang="sv-SE" b="1" dirty="0" err="1">
                <a:solidFill>
                  <a:schemeClr val="bg1"/>
                </a:solidFill>
              </a:rPr>
              <a:t>beamtime</a:t>
            </a:r>
            <a:endParaRPr lang="sv-SE" b="1" dirty="0">
              <a:solidFill>
                <a:schemeClr val="bg1"/>
              </a:solidFill>
            </a:endParaRPr>
          </a:p>
          <a:p>
            <a:r>
              <a:rPr lang="sv-SE" b="1" dirty="0">
                <a:solidFill>
                  <a:schemeClr val="bg1"/>
                </a:solidFill>
              </a:rPr>
              <a:t>June 2019</a:t>
            </a:r>
          </a:p>
        </p:txBody>
      </p:sp>
      <p:sp>
        <p:nvSpPr>
          <p:cNvPr id="4" name="Title 3"/>
          <p:cNvSpPr>
            <a:spLocks noGrp="1"/>
          </p:cNvSpPr>
          <p:nvPr>
            <p:ph type="title"/>
          </p:nvPr>
        </p:nvSpPr>
        <p:spPr>
          <a:xfrm>
            <a:off x="459403" y="175449"/>
            <a:ext cx="9360000" cy="657339"/>
          </a:xfrm>
        </p:spPr>
        <p:txBody>
          <a:bodyPr/>
          <a:lstStyle/>
          <a:p>
            <a:r>
              <a:rPr lang="en-US" dirty="0" smtClean="0"/>
              <a:t>SULF short term support</a:t>
            </a:r>
            <a:endParaRPr lang="en-US" dirty="0"/>
          </a:p>
        </p:txBody>
      </p:sp>
      <p:sp>
        <p:nvSpPr>
          <p:cNvPr id="23" name="Text Placeholder 22"/>
          <p:cNvSpPr>
            <a:spLocks noGrp="1"/>
          </p:cNvSpPr>
          <p:nvPr>
            <p:ph type="body" sz="quarter" idx="14"/>
          </p:nvPr>
        </p:nvSpPr>
        <p:spPr>
          <a:xfrm>
            <a:off x="538718" y="809933"/>
            <a:ext cx="9360000" cy="507076"/>
          </a:xfrm>
        </p:spPr>
        <p:txBody>
          <a:bodyPr/>
          <a:lstStyle/>
          <a:p>
            <a:r>
              <a:rPr lang="en-US" dirty="0"/>
              <a:t>for the ESS construction project and initial ops</a:t>
            </a:r>
          </a:p>
        </p:txBody>
      </p:sp>
      <p:sp>
        <p:nvSpPr>
          <p:cNvPr id="6" name="TextBox 5"/>
          <p:cNvSpPr txBox="1"/>
          <p:nvPr/>
        </p:nvSpPr>
        <p:spPr>
          <a:xfrm>
            <a:off x="353784" y="1324490"/>
            <a:ext cx="4028075" cy="914400"/>
          </a:xfrm>
          <a:prstGeom prst="rect">
            <a:avLst/>
          </a:prstGeom>
        </p:spPr>
        <p:txBody>
          <a:bodyPr vert="horz" wrap="none" lIns="91440" tIns="45720" rIns="91440" bIns="45720" rtlCol="0" anchor="t">
            <a:normAutofit/>
          </a:bodyPr>
          <a:lstStyle/>
          <a:p>
            <a:pPr algn="l"/>
            <a:r>
              <a:rPr lang="en-US" sz="2000" dirty="0"/>
              <a:t>Radiation Hardness of Grease</a:t>
            </a:r>
          </a:p>
          <a:p>
            <a:pPr algn="l"/>
            <a:r>
              <a:rPr lang="en-US" sz="2000" dirty="0"/>
              <a:t>(</a:t>
            </a:r>
            <a:r>
              <a:rPr lang="en-US" sz="2000" dirty="0" err="1"/>
              <a:t>collab</a:t>
            </a:r>
            <a:r>
              <a:rPr lang="en-US" sz="2000" dirty="0"/>
              <a:t>. Lena Reactor/U. Pavia)</a:t>
            </a:r>
          </a:p>
        </p:txBody>
      </p:sp>
      <p:sp>
        <p:nvSpPr>
          <p:cNvPr id="10" name="TextBox 9"/>
          <p:cNvSpPr txBox="1"/>
          <p:nvPr/>
        </p:nvSpPr>
        <p:spPr>
          <a:xfrm>
            <a:off x="7761253" y="1748710"/>
            <a:ext cx="4339737" cy="614842"/>
          </a:xfrm>
          <a:prstGeom prst="rect">
            <a:avLst/>
          </a:prstGeom>
          <a:solidFill>
            <a:schemeClr val="bg1"/>
          </a:solidFill>
        </p:spPr>
        <p:txBody>
          <a:bodyPr vert="horz" wrap="square" lIns="91440" tIns="45720" rIns="91440" bIns="45720" rtlCol="0" anchor="t">
            <a:noAutofit/>
          </a:bodyPr>
          <a:lstStyle/>
          <a:p>
            <a:r>
              <a:rPr lang="en-US" sz="2000" dirty="0"/>
              <a:t>Ortho-para Hydrogen research</a:t>
            </a:r>
          </a:p>
          <a:p>
            <a:r>
              <a:rPr lang="en-US" sz="2000" dirty="0"/>
              <a:t> for moderator (</a:t>
            </a:r>
            <a:r>
              <a:rPr lang="en-US" sz="2000" dirty="0" smtClean="0"/>
              <a:t>coll. </a:t>
            </a:r>
            <a:r>
              <a:rPr lang="en-US" sz="2000" dirty="0"/>
              <a:t>ESS/JPARC/SNS)</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0800000">
            <a:off x="4763205" y="4404389"/>
            <a:ext cx="2799986" cy="1935969"/>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4605053" y="2625982"/>
            <a:ext cx="1951600" cy="158567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902" y="2483578"/>
            <a:ext cx="1800571" cy="101282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9119" y="2249813"/>
            <a:ext cx="1842740" cy="1036541"/>
          </a:xfrm>
          <a:prstGeom prst="rect">
            <a:avLst/>
          </a:prstGeom>
        </p:spPr>
      </p:pic>
      <p:pic>
        <p:nvPicPr>
          <p:cNvPr id="12" name="Content Placeholder 5"/>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5975467" y="3134895"/>
            <a:ext cx="1462367" cy="1422762"/>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2885" y="3115092"/>
            <a:ext cx="1450184" cy="20346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3534" y="2483578"/>
            <a:ext cx="1092286" cy="1019264"/>
          </a:xfrm>
          <a:prstGeom prst="rect">
            <a:avLst/>
          </a:prstGeom>
        </p:spPr>
      </p:pic>
      <p:sp>
        <p:nvSpPr>
          <p:cNvPr id="26" name="TextBox 25"/>
          <p:cNvSpPr txBox="1"/>
          <p:nvPr/>
        </p:nvSpPr>
        <p:spPr>
          <a:xfrm>
            <a:off x="7905185" y="4404389"/>
            <a:ext cx="3987065" cy="1764780"/>
          </a:xfrm>
          <a:prstGeom prst="rect">
            <a:avLst/>
          </a:prstGeom>
          <a:solidFill>
            <a:schemeClr val="accent3">
              <a:lumMod val="60000"/>
              <a:lumOff val="40000"/>
            </a:schemeClr>
          </a:solidFill>
        </p:spPr>
        <p:txBody>
          <a:bodyPr vert="horz" wrap="none" lIns="91440" tIns="45720" rIns="91440" bIns="45720" rtlCol="0" anchor="t">
            <a:normAutofit lnSpcReduction="10000"/>
          </a:bodyPr>
          <a:lstStyle/>
          <a:p>
            <a:pPr algn="l"/>
            <a:r>
              <a:rPr lang="en-US" sz="2000" dirty="0"/>
              <a:t>Added </a:t>
            </a:r>
            <a:r>
              <a:rPr lang="en-US" sz="2000" dirty="0" smtClean="0"/>
              <a:t>capability for SULF:</a:t>
            </a:r>
            <a:endParaRPr lang="en-US" sz="2000" dirty="0"/>
          </a:p>
          <a:p>
            <a:pPr marL="342900" indent="-342900" algn="l">
              <a:buFontTx/>
              <a:buChar char="-"/>
            </a:pPr>
            <a:r>
              <a:rPr lang="en-US" sz="2000" dirty="0" smtClean="0"/>
              <a:t>Microwave digestion furnace</a:t>
            </a:r>
          </a:p>
          <a:p>
            <a:pPr marL="342900" indent="-342900" algn="l">
              <a:buFontTx/>
              <a:buChar char="-"/>
            </a:pPr>
            <a:r>
              <a:rPr lang="en-US" sz="2000" dirty="0" smtClean="0"/>
              <a:t>Fusion instrument</a:t>
            </a:r>
          </a:p>
          <a:p>
            <a:pPr marL="342900" indent="-342900" algn="l">
              <a:buFontTx/>
              <a:buChar char="-"/>
            </a:pPr>
            <a:r>
              <a:rPr lang="en-US" sz="2000" dirty="0" smtClean="0"/>
              <a:t>Expecting in May: ICP-OES</a:t>
            </a:r>
          </a:p>
          <a:p>
            <a:pPr marL="342900" indent="-342900" algn="l">
              <a:buFontTx/>
              <a:buChar char="-"/>
            </a:pPr>
            <a:endParaRPr lang="en-US" sz="2000" dirty="0"/>
          </a:p>
          <a:p>
            <a:pPr algn="l"/>
            <a:r>
              <a:rPr lang="en-US" sz="2000" dirty="0" smtClean="0"/>
              <a:t>(Previously ball-mill and 10t press)</a:t>
            </a:r>
            <a:endParaRPr lang="en-US" sz="2000" dirty="0"/>
          </a:p>
          <a:p>
            <a:pPr marL="342900" indent="-342900" algn="l">
              <a:buFontTx/>
              <a:buChar char="-"/>
            </a:pPr>
            <a:endParaRPr lang="en-US" sz="2000" dirty="0"/>
          </a:p>
        </p:txBody>
      </p:sp>
      <p:sp>
        <p:nvSpPr>
          <p:cNvPr id="19" name="TextBox 18"/>
          <p:cNvSpPr txBox="1"/>
          <p:nvPr/>
        </p:nvSpPr>
        <p:spPr>
          <a:xfrm>
            <a:off x="353784" y="1914310"/>
            <a:ext cx="3017584" cy="392036"/>
          </a:xfrm>
          <a:prstGeom prst="rect">
            <a:avLst/>
          </a:prstGeom>
        </p:spPr>
        <p:txBody>
          <a:bodyPr vert="horz" wrap="none" lIns="91440" tIns="45720" rIns="91440" bIns="45720" rtlCol="0" anchor="t">
            <a:normAutofit lnSpcReduction="10000"/>
          </a:bodyPr>
          <a:lstStyle/>
          <a:p>
            <a:pPr algn="l"/>
            <a:r>
              <a:rPr lang="en-US" sz="2000" i="1" dirty="0" smtClean="0">
                <a:solidFill>
                  <a:srgbClr val="FF0000"/>
                </a:solidFill>
              </a:rPr>
              <a:t>Target wheel, choppers,</a:t>
            </a:r>
            <a:r>
              <a:rPr lang="en-150" sz="2000" i="1" dirty="0" smtClean="0">
                <a:solidFill>
                  <a:srgbClr val="FF0000"/>
                </a:solidFill>
              </a:rPr>
              <a:t>…</a:t>
            </a:r>
            <a:endParaRPr lang="en-US" sz="2000" i="1" dirty="0" smtClean="0">
              <a:solidFill>
                <a:srgbClr val="FF0000"/>
              </a:solidFill>
            </a:endParaRPr>
          </a:p>
        </p:txBody>
      </p:sp>
      <p:sp>
        <p:nvSpPr>
          <p:cNvPr id="27" name="TextBox 26"/>
          <p:cNvSpPr txBox="1"/>
          <p:nvPr/>
        </p:nvSpPr>
        <p:spPr>
          <a:xfrm>
            <a:off x="7830549" y="3495909"/>
            <a:ext cx="3960440" cy="392036"/>
          </a:xfrm>
          <a:prstGeom prst="rect">
            <a:avLst/>
          </a:prstGeom>
        </p:spPr>
        <p:txBody>
          <a:bodyPr vert="horz" wrap="none" lIns="91440" tIns="45720" rIns="91440" bIns="45720" rtlCol="0" anchor="t">
            <a:normAutofit lnSpcReduction="10000"/>
          </a:bodyPr>
          <a:lstStyle/>
          <a:p>
            <a:pPr algn="l"/>
            <a:r>
              <a:rPr lang="en-US" sz="2000" i="1" dirty="0" smtClean="0">
                <a:solidFill>
                  <a:srgbClr val="FF0000"/>
                </a:solidFill>
              </a:rPr>
              <a:t>Target Moderator/ online monitoring</a:t>
            </a:r>
          </a:p>
        </p:txBody>
      </p:sp>
      <p:sp>
        <p:nvSpPr>
          <p:cNvPr id="28" name="TextBox 27"/>
          <p:cNvSpPr txBox="1"/>
          <p:nvPr/>
        </p:nvSpPr>
        <p:spPr>
          <a:xfrm>
            <a:off x="4780052" y="1821116"/>
            <a:ext cx="2612120" cy="694310"/>
          </a:xfrm>
          <a:prstGeom prst="rect">
            <a:avLst/>
          </a:prstGeom>
        </p:spPr>
        <p:txBody>
          <a:bodyPr vert="horz" wrap="none" lIns="91440" tIns="45720" rIns="91440" bIns="45720" rtlCol="0" anchor="t">
            <a:normAutofit lnSpcReduction="10000"/>
          </a:bodyPr>
          <a:lstStyle/>
          <a:p>
            <a:pPr algn="l"/>
            <a:r>
              <a:rPr lang="en-US" sz="2000" i="1" dirty="0" smtClean="0">
                <a:solidFill>
                  <a:srgbClr val="FF0000"/>
                </a:solidFill>
              </a:rPr>
              <a:t>Bunker and shielding, </a:t>
            </a:r>
          </a:p>
          <a:p>
            <a:pPr algn="l"/>
            <a:r>
              <a:rPr lang="en-US" sz="2000" i="1" dirty="0" smtClean="0">
                <a:solidFill>
                  <a:srgbClr val="FF0000"/>
                </a:solidFill>
              </a:rPr>
              <a:t>target materials</a:t>
            </a:r>
          </a:p>
        </p:txBody>
      </p:sp>
      <p:sp>
        <p:nvSpPr>
          <p:cNvPr id="21" name="Date Placeholder 20"/>
          <p:cNvSpPr>
            <a:spLocks noGrp="1"/>
          </p:cNvSpPr>
          <p:nvPr>
            <p:ph type="dt" sz="half" idx="10"/>
          </p:nvPr>
        </p:nvSpPr>
        <p:spPr/>
        <p:txBody>
          <a:bodyPr/>
          <a:lstStyle/>
          <a:p>
            <a:r>
              <a:rPr lang="sv-SE" dirty="0" smtClean="0"/>
              <a:t>2020-04-26</a:t>
            </a:r>
            <a:endParaRPr lang="sv-SE" dirty="0"/>
          </a:p>
        </p:txBody>
      </p:sp>
      <p:sp>
        <p:nvSpPr>
          <p:cNvPr id="22" name="Footer Placeholder 21"/>
          <p:cNvSpPr>
            <a:spLocks noGrp="1"/>
          </p:cNvSpPr>
          <p:nvPr>
            <p:ph type="ftr" sz="quarter" idx="11"/>
          </p:nvPr>
        </p:nvSpPr>
        <p:spPr/>
        <p:txBody>
          <a:bodyPr/>
          <a:lstStyle/>
          <a:p>
            <a:r>
              <a:rPr lang="sv-SE" smtClean="0"/>
              <a:t>STAP presentation SULF</a:t>
            </a:r>
            <a:endParaRPr lang="sv-SE" dirty="0"/>
          </a:p>
        </p:txBody>
      </p:sp>
      <p:sp>
        <p:nvSpPr>
          <p:cNvPr id="24" name="Slide Number Placeholder 23"/>
          <p:cNvSpPr>
            <a:spLocks noGrp="1"/>
          </p:cNvSpPr>
          <p:nvPr>
            <p:ph type="sldNum" sz="quarter" idx="12"/>
          </p:nvPr>
        </p:nvSpPr>
        <p:spPr/>
        <p:txBody>
          <a:bodyPr/>
          <a:lstStyle/>
          <a:p>
            <a:fld id="{F7283078-D760-1647-8B80-66BA8B52336D}" type="slidenum">
              <a:rPr lang="sv-SE" smtClean="0"/>
              <a:t>26</a:t>
            </a:fld>
            <a:endParaRPr lang="sv-SE" dirty="0"/>
          </a:p>
        </p:txBody>
      </p:sp>
      <p:pic>
        <p:nvPicPr>
          <p:cNvPr id="32" name="Platshållare för innehåll 9" descr="En bild som visar karta, skärmbild&#10;&#10;Automatiskt genererad beskrivning">
            <a:extLst>
              <a:ext uri="{FF2B5EF4-FFF2-40B4-BE49-F238E27FC236}">
                <a16:creationId xmlns:a16="http://schemas.microsoft.com/office/drawing/2014/main" id="{9D41BBFA-6370-43A9-91DF-46ED57E6182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556462" y="4643427"/>
            <a:ext cx="2709533" cy="1895011"/>
          </a:xfrm>
          <a:prstGeom prst="rect">
            <a:avLst/>
          </a:prstGeom>
        </p:spPr>
      </p:pic>
      <p:pic>
        <p:nvPicPr>
          <p:cNvPr id="33" name="Bildobjekt 4" descr="En bild som visar person, leende, kvinna, håller&#10;&#10;Automatiskt genererad beskrivning">
            <a:extLst>
              <a:ext uri="{FF2B5EF4-FFF2-40B4-BE49-F238E27FC236}">
                <a16:creationId xmlns:a16="http://schemas.microsoft.com/office/drawing/2014/main" id="{37865617-AD61-4108-A2CA-29388D0DADD7}"/>
              </a:ext>
            </a:extLst>
          </p:cNvPr>
          <p:cNvPicPr>
            <a:picLocks noGrp="1" noChangeAspect="1"/>
          </p:cNvPicPr>
          <p:nvPr>
            <p:ph idx="4294967295"/>
          </p:nvPr>
        </p:nvPicPr>
        <p:blipFill rotWithShape="1">
          <a:blip r:embed="rId13" cstate="email">
            <a:extLst>
              <a:ext uri="{28A0092B-C50C-407E-A947-70E740481C1C}">
                <a14:useLocalDpi xmlns:a14="http://schemas.microsoft.com/office/drawing/2010/main" val="0"/>
              </a:ext>
            </a:extLst>
          </a:blip>
          <a:srcRect/>
          <a:stretch/>
        </p:blipFill>
        <p:spPr>
          <a:xfrm>
            <a:off x="2539119" y="4773803"/>
            <a:ext cx="618035" cy="785545"/>
          </a:xfrm>
          <a:prstGeom prst="rect">
            <a:avLst/>
          </a:prstGeom>
        </p:spPr>
      </p:pic>
      <p:sp>
        <p:nvSpPr>
          <p:cNvPr id="34" name="Platshållare för innehåll 3">
            <a:extLst>
              <a:ext uri="{FF2B5EF4-FFF2-40B4-BE49-F238E27FC236}">
                <a16:creationId xmlns:a16="http://schemas.microsoft.com/office/drawing/2014/main" id="{86F7324F-5781-45CD-9684-E9CC449FC80F}"/>
              </a:ext>
            </a:extLst>
          </p:cNvPr>
          <p:cNvSpPr txBox="1">
            <a:spLocks/>
          </p:cNvSpPr>
          <p:nvPr/>
        </p:nvSpPr>
        <p:spPr>
          <a:xfrm>
            <a:off x="3324361" y="4714585"/>
            <a:ext cx="886422" cy="332453"/>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SANS</a:t>
            </a:r>
            <a:endParaRPr lang="en-US" sz="2000" dirty="0"/>
          </a:p>
        </p:txBody>
      </p:sp>
      <p:sp>
        <p:nvSpPr>
          <p:cNvPr id="35" name="TextBox 34"/>
          <p:cNvSpPr txBox="1"/>
          <p:nvPr/>
        </p:nvSpPr>
        <p:spPr>
          <a:xfrm>
            <a:off x="1767552" y="5971026"/>
            <a:ext cx="1701491" cy="369332"/>
          </a:xfrm>
          <a:prstGeom prst="rect">
            <a:avLst/>
          </a:prstGeom>
          <a:noFill/>
        </p:spPr>
        <p:txBody>
          <a:bodyPr wrap="none" rtlCol="0">
            <a:spAutoFit/>
          </a:bodyPr>
          <a:lstStyle/>
          <a:p>
            <a:pPr algn="l"/>
            <a:r>
              <a:rPr lang="en-US" dirty="0" smtClean="0">
                <a:solidFill>
                  <a:srgbClr val="666666"/>
                </a:solidFill>
              </a:rPr>
              <a:t>Broad peak </a:t>
            </a:r>
            <a:r>
              <a:rPr lang="en-US" dirty="0" err="1" smtClean="0">
                <a:solidFill>
                  <a:srgbClr val="666666"/>
                </a:solidFill>
              </a:rPr>
              <a:t>fct</a:t>
            </a:r>
            <a:r>
              <a:rPr lang="en-US" dirty="0" smtClean="0">
                <a:solidFill>
                  <a:srgbClr val="666666"/>
                </a:solidFill>
              </a:rPr>
              <a:t>.</a:t>
            </a:r>
          </a:p>
        </p:txBody>
      </p:sp>
    </p:spTree>
    <p:extLst>
      <p:ext uri="{BB962C8B-B14F-4D97-AF65-F5344CB8AC3E}">
        <p14:creationId xmlns:p14="http://schemas.microsoft.com/office/powerpoint/2010/main" val="345125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27</a:t>
            </a:fld>
            <a:endParaRPr lang="en-GB" noProof="0" dirty="0"/>
          </a:p>
        </p:txBody>
      </p:sp>
      <p:sp>
        <p:nvSpPr>
          <p:cNvPr id="6" name="Text Placeholder 5"/>
          <p:cNvSpPr>
            <a:spLocks noGrp="1"/>
          </p:cNvSpPr>
          <p:nvPr>
            <p:ph type="body" sz="quarter" idx="14"/>
          </p:nvPr>
        </p:nvSpPr>
        <p:spPr/>
        <p:txBody>
          <a:bodyPr/>
          <a:lstStyle/>
          <a:p>
            <a:r>
              <a:rPr lang="en-GB" dirty="0"/>
              <a:t>Short,</a:t>
            </a:r>
            <a:r>
              <a:rPr lang="en-GB" b="1" dirty="0">
                <a:solidFill>
                  <a:schemeClr val="tx1"/>
                </a:solidFill>
              </a:rPr>
              <a:t> medium </a:t>
            </a:r>
            <a:r>
              <a:rPr lang="en-GB" dirty="0"/>
              <a:t>and long term needs</a:t>
            </a:r>
          </a:p>
          <a:p>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168788" y="1370810"/>
            <a:ext cx="6499474" cy="5979223"/>
          </a:xfrm>
        </p:spPr>
        <p:txBody>
          <a:bodyPr/>
          <a:lstStyle/>
          <a:p>
            <a:r>
              <a:rPr lang="en-GB" sz="2400" b="1" dirty="0" smtClean="0"/>
              <a:t>Medium term needs:</a:t>
            </a:r>
          </a:p>
          <a:p>
            <a:pPr lvl="1"/>
            <a:r>
              <a:rPr lang="en-GB" sz="2000" dirty="0" smtClean="0"/>
              <a:t>Support for the </a:t>
            </a:r>
            <a:r>
              <a:rPr lang="en-GB" sz="2000" u="sng" dirty="0" smtClean="0"/>
              <a:t>commissioning phase </a:t>
            </a:r>
            <a:r>
              <a:rPr lang="en-GB" sz="2000" dirty="0" smtClean="0"/>
              <a:t>(initial ops) of the machine</a:t>
            </a:r>
          </a:p>
          <a:p>
            <a:pPr lvl="2"/>
            <a:r>
              <a:rPr lang="en-GB" sz="1800" dirty="0" smtClean="0"/>
              <a:t>Support for accelerator on the material choice for the </a:t>
            </a:r>
            <a:r>
              <a:rPr lang="en-US" sz="1800" dirty="0" smtClean="0"/>
              <a:t>luminescence screen </a:t>
            </a:r>
            <a:r>
              <a:rPr lang="en-US" sz="1800" dirty="0"/>
              <a:t>on target </a:t>
            </a:r>
            <a:r>
              <a:rPr lang="en-US" sz="1800" dirty="0" smtClean="0"/>
              <a:t>wheel. (beam steering, performance and safety critical)</a:t>
            </a:r>
            <a:r>
              <a:rPr lang="en-GB" sz="1800" dirty="0" smtClean="0"/>
              <a:t>  </a:t>
            </a:r>
          </a:p>
          <a:p>
            <a:pPr lvl="2"/>
            <a:r>
              <a:rPr lang="en-GB" dirty="0" smtClean="0"/>
              <a:t>Provide cooling water and material analysis as needed</a:t>
            </a:r>
          </a:p>
          <a:p>
            <a:pPr lvl="2"/>
            <a:r>
              <a:rPr lang="en-GB" dirty="0" smtClean="0"/>
              <a:t>Support installation of </a:t>
            </a:r>
            <a:r>
              <a:rPr lang="en-GB" dirty="0" err="1" smtClean="0"/>
              <a:t>ortho</a:t>
            </a:r>
            <a:r>
              <a:rPr lang="en-GB" dirty="0" smtClean="0"/>
              <a:t>/</a:t>
            </a:r>
            <a:r>
              <a:rPr lang="en-GB" dirty="0" err="1" smtClean="0"/>
              <a:t>parahydrogen</a:t>
            </a:r>
            <a:r>
              <a:rPr lang="en-GB" dirty="0" smtClean="0"/>
              <a:t> monitoring system</a:t>
            </a:r>
          </a:p>
          <a:p>
            <a:pPr lvl="2"/>
            <a:endParaRPr lang="en-GB" sz="1800" dirty="0" smtClean="0"/>
          </a:p>
          <a:p>
            <a:pPr lvl="1"/>
            <a:r>
              <a:rPr lang="en-GB" sz="2000" dirty="0" smtClean="0"/>
              <a:t>Providing Radioactive Materials Laboratory in time for BOT </a:t>
            </a:r>
          </a:p>
          <a:p>
            <a:pPr lvl="2"/>
            <a:r>
              <a:rPr lang="en-GB" sz="1800" dirty="0" smtClean="0"/>
              <a:t>Only permanent area at ESS for analysing activated materials</a:t>
            </a:r>
          </a:p>
        </p:txBody>
      </p:sp>
      <p:sp>
        <p:nvSpPr>
          <p:cNvPr id="9" name="TextBox 8"/>
          <p:cNvSpPr txBox="1"/>
          <p:nvPr/>
        </p:nvSpPr>
        <p:spPr>
          <a:xfrm>
            <a:off x="7876621" y="1712297"/>
            <a:ext cx="2925172" cy="699604"/>
          </a:xfrm>
          <a:prstGeom prst="rect">
            <a:avLst/>
          </a:prstGeom>
          <a:solidFill>
            <a:schemeClr val="bg1"/>
          </a:solidFill>
        </p:spPr>
        <p:txBody>
          <a:bodyPr vert="horz" wrap="square" lIns="91440" tIns="45720" rIns="91440" bIns="45720" rtlCol="0" anchor="t">
            <a:normAutofit fontScale="92500"/>
          </a:bodyPr>
          <a:lstStyle/>
          <a:p>
            <a:pPr algn="l"/>
            <a:r>
              <a:rPr lang="en-US" sz="2000" dirty="0"/>
              <a:t>Luminescence Screen on target wheel (</a:t>
            </a:r>
            <a:r>
              <a:rPr lang="en-US" sz="2000" dirty="0" err="1"/>
              <a:t>collab</a:t>
            </a:r>
            <a:r>
              <a:rPr lang="en-US" sz="2000" dirty="0"/>
              <a:t>. SNS)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860775" y="2224434"/>
            <a:ext cx="2486437" cy="96720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35568" y="2369368"/>
            <a:ext cx="2262306" cy="154789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1899" y="3387934"/>
            <a:ext cx="1724295" cy="1199454"/>
          </a:xfrm>
          <a:prstGeom prst="rect">
            <a:avLst/>
          </a:prstGeom>
        </p:spPr>
      </p:pic>
      <p:sp>
        <p:nvSpPr>
          <p:cNvPr id="13" name="TextBox 12"/>
          <p:cNvSpPr txBox="1"/>
          <p:nvPr/>
        </p:nvSpPr>
        <p:spPr>
          <a:xfrm>
            <a:off x="8293340" y="1446416"/>
            <a:ext cx="2053515" cy="392036"/>
          </a:xfrm>
          <a:prstGeom prst="rect">
            <a:avLst/>
          </a:prstGeom>
        </p:spPr>
        <p:txBody>
          <a:bodyPr vert="horz" wrap="none" lIns="91440" tIns="45720" rIns="91440" bIns="45720" rtlCol="0" anchor="t">
            <a:normAutofit lnSpcReduction="10000"/>
          </a:bodyPr>
          <a:lstStyle/>
          <a:p>
            <a:pPr algn="l"/>
            <a:r>
              <a:rPr lang="en-US" sz="2000" i="1" dirty="0" smtClean="0">
                <a:solidFill>
                  <a:srgbClr val="FF0000"/>
                </a:solidFill>
              </a:rPr>
              <a:t>Beam Diagnostics</a:t>
            </a:r>
          </a:p>
        </p:txBody>
      </p:sp>
      <p:sp>
        <p:nvSpPr>
          <p:cNvPr id="5" name="Date Placeholder 4"/>
          <p:cNvSpPr>
            <a:spLocks noGrp="1"/>
          </p:cNvSpPr>
          <p:nvPr>
            <p:ph type="dt" sz="half" idx="10"/>
          </p:nvPr>
        </p:nvSpPr>
        <p:spPr/>
        <p:txBody>
          <a:bodyPr/>
          <a:lstStyle/>
          <a:p>
            <a:r>
              <a:rPr lang="sv-SE" dirty="0" smtClean="0"/>
              <a:t>2020-04-26</a:t>
            </a:r>
            <a:endParaRPr lang="sv-SE" dirty="0"/>
          </a:p>
        </p:txBody>
      </p:sp>
      <p:sp>
        <p:nvSpPr>
          <p:cNvPr id="8" name="Footer Placeholder 7"/>
          <p:cNvSpPr>
            <a:spLocks noGrp="1"/>
          </p:cNvSpPr>
          <p:nvPr>
            <p:ph type="ftr" sz="quarter" idx="11"/>
          </p:nvPr>
        </p:nvSpPr>
        <p:spPr/>
        <p:txBody>
          <a:bodyPr/>
          <a:lstStyle/>
          <a:p>
            <a:r>
              <a:rPr lang="sv-SE" smtClean="0"/>
              <a:t>STAP presentation SULF</a:t>
            </a:r>
            <a:endParaRPr lang="sv-SE" dirty="0"/>
          </a:p>
        </p:txBody>
      </p:sp>
      <p:sp>
        <p:nvSpPr>
          <p:cNvPr id="16" name="TextBox 15"/>
          <p:cNvSpPr txBox="1"/>
          <p:nvPr/>
        </p:nvSpPr>
        <p:spPr>
          <a:xfrm>
            <a:off x="9694258" y="3982229"/>
            <a:ext cx="2601374" cy="1267478"/>
          </a:xfrm>
          <a:prstGeom prst="rect">
            <a:avLst/>
          </a:prstGeom>
          <a:solidFill>
            <a:schemeClr val="bg1"/>
          </a:solidFill>
        </p:spPr>
        <p:txBody>
          <a:bodyPr vert="horz" wrap="square" lIns="91440" tIns="45720" rIns="91440" bIns="45720" rtlCol="0" anchor="t">
            <a:normAutofit/>
          </a:bodyPr>
          <a:lstStyle/>
          <a:p>
            <a:pPr algn="l"/>
            <a:r>
              <a:rPr lang="en-US" sz="1600" dirty="0" smtClean="0"/>
              <a:t>Master thesis: </a:t>
            </a:r>
          </a:p>
          <a:p>
            <a:pPr algn="l"/>
            <a:r>
              <a:rPr lang="en-US" sz="1600" dirty="0" smtClean="0"/>
              <a:t>Emelie and Anton</a:t>
            </a:r>
          </a:p>
          <a:p>
            <a:pPr algn="l"/>
            <a:r>
              <a:rPr lang="en-US" sz="1600" dirty="0" smtClean="0"/>
              <a:t>(Cr-doped Al2O3, YAG)</a:t>
            </a:r>
            <a:endParaRPr lang="en-US" sz="1600" dirty="0"/>
          </a:p>
        </p:txBody>
      </p: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9306" t="4212" r="21176" b="17705"/>
          <a:stretch/>
        </p:blipFill>
        <p:spPr>
          <a:xfrm>
            <a:off x="8335568" y="5055657"/>
            <a:ext cx="1564571" cy="1318682"/>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26780" t="7439"/>
          <a:stretch/>
        </p:blipFill>
        <p:spPr>
          <a:xfrm>
            <a:off x="9997050" y="5011885"/>
            <a:ext cx="1825453" cy="1406226"/>
          </a:xfrm>
          <a:prstGeom prst="rect">
            <a:avLst/>
          </a:prstGeom>
        </p:spPr>
      </p:pic>
      <p:sp>
        <p:nvSpPr>
          <p:cNvPr id="24" name="TextBox 23"/>
          <p:cNvSpPr txBox="1"/>
          <p:nvPr/>
        </p:nvSpPr>
        <p:spPr>
          <a:xfrm>
            <a:off x="8293340" y="5061535"/>
            <a:ext cx="1148071" cy="523220"/>
          </a:xfrm>
          <a:prstGeom prst="rect">
            <a:avLst/>
          </a:prstGeom>
          <a:noFill/>
        </p:spPr>
        <p:txBody>
          <a:bodyPr wrap="none" rtlCol="0">
            <a:spAutoFit/>
          </a:bodyPr>
          <a:lstStyle/>
          <a:p>
            <a:pPr algn="l"/>
            <a:r>
              <a:rPr lang="en-US" sz="1400" b="1" dirty="0" smtClean="0">
                <a:solidFill>
                  <a:schemeClr val="bg1"/>
                </a:solidFill>
              </a:rPr>
              <a:t>Ball-milled </a:t>
            </a:r>
          </a:p>
          <a:p>
            <a:pPr algn="l"/>
            <a:r>
              <a:rPr lang="en-US" sz="1400" b="1" dirty="0" smtClean="0">
                <a:solidFill>
                  <a:schemeClr val="bg1"/>
                </a:solidFill>
              </a:rPr>
              <a:t>samples</a:t>
            </a:r>
          </a:p>
        </p:txBody>
      </p:sp>
    </p:spTree>
    <p:extLst>
      <p:ext uri="{BB962C8B-B14F-4D97-AF65-F5344CB8AC3E}">
        <p14:creationId xmlns:p14="http://schemas.microsoft.com/office/powerpoint/2010/main" val="3752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487338" y="210397"/>
            <a:ext cx="9360000" cy="657339"/>
          </a:xfrm>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28</a:t>
            </a:fld>
            <a:endParaRPr lang="en-GB" noProof="0" dirty="0"/>
          </a:p>
        </p:txBody>
      </p:sp>
      <p:sp>
        <p:nvSpPr>
          <p:cNvPr id="6" name="Text Placeholder 5"/>
          <p:cNvSpPr>
            <a:spLocks noGrp="1"/>
          </p:cNvSpPr>
          <p:nvPr>
            <p:ph type="body" sz="quarter" idx="14"/>
          </p:nvPr>
        </p:nvSpPr>
        <p:spPr>
          <a:xfrm>
            <a:off x="487338" y="876050"/>
            <a:ext cx="9360000" cy="507076"/>
          </a:xfrm>
        </p:spPr>
        <p:txBody>
          <a:bodyPr/>
          <a:lstStyle/>
          <a:p>
            <a:r>
              <a:rPr lang="en-GB" dirty="0"/>
              <a:t>Short, medium and </a:t>
            </a:r>
            <a:r>
              <a:rPr lang="en-GB" b="1" dirty="0">
                <a:solidFill>
                  <a:schemeClr val="tx1"/>
                </a:solidFill>
              </a:rPr>
              <a:t>long term needs</a:t>
            </a:r>
          </a:p>
          <a:p>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478029" y="1507424"/>
            <a:ext cx="7257362" cy="4768062"/>
          </a:xfrm>
        </p:spPr>
        <p:txBody>
          <a:bodyPr/>
          <a:lstStyle/>
          <a:p>
            <a:r>
              <a:rPr lang="en-GB" sz="2400" b="1" dirty="0" smtClean="0"/>
              <a:t>Long term needs: </a:t>
            </a:r>
          </a:p>
          <a:p>
            <a:pPr lvl="1"/>
            <a:r>
              <a:rPr lang="en-GB" sz="2000" dirty="0" smtClean="0"/>
              <a:t>Preparing for First Science </a:t>
            </a:r>
            <a:r>
              <a:rPr lang="en-GB" sz="2000" dirty="0"/>
              <a:t>(</a:t>
            </a:r>
            <a:r>
              <a:rPr lang="en-GB" sz="2000" dirty="0" smtClean="0"/>
              <a:t>ESS </a:t>
            </a:r>
            <a:r>
              <a:rPr lang="en-GB" sz="2000" dirty="0"/>
              <a:t>is built for small samples and </a:t>
            </a:r>
            <a:r>
              <a:rPr lang="en-GB" sz="2000" dirty="0" smtClean="0"/>
              <a:t>                                                                    in-situ experiments -</a:t>
            </a:r>
            <a:r>
              <a:rPr lang="en-US" sz="2000" dirty="0" smtClean="0"/>
              <a:t>&gt;</a:t>
            </a:r>
            <a:r>
              <a:rPr lang="en-GB" sz="2000" dirty="0" smtClean="0"/>
              <a:t>SULF </a:t>
            </a:r>
            <a:r>
              <a:rPr lang="en-GB" sz="2000" dirty="0"/>
              <a:t>needs to cater to these requirements</a:t>
            </a:r>
            <a:r>
              <a:rPr lang="en-GB" sz="2400" dirty="0"/>
              <a:t>.</a:t>
            </a:r>
          </a:p>
          <a:p>
            <a:pPr lvl="2"/>
            <a:r>
              <a:rPr lang="en-GB" sz="1800" dirty="0"/>
              <a:t>prepare, modify and load samples </a:t>
            </a:r>
          </a:p>
          <a:p>
            <a:pPr lvl="2"/>
            <a:r>
              <a:rPr lang="en-GB" sz="1800" dirty="0"/>
              <a:t>characterize samples before, during and after the experiment</a:t>
            </a:r>
          </a:p>
          <a:p>
            <a:pPr lvl="2"/>
            <a:r>
              <a:rPr lang="en-GB" sz="1800" dirty="0"/>
              <a:t>Last minute adjustments =&gt; saving </a:t>
            </a:r>
            <a:r>
              <a:rPr lang="en-GB" sz="1800" dirty="0" smtClean="0"/>
              <a:t>beam time </a:t>
            </a:r>
            <a:r>
              <a:rPr lang="en-GB" sz="1800" dirty="0"/>
              <a:t>&amp; </a:t>
            </a:r>
            <a:r>
              <a:rPr lang="en-GB" sz="1800" dirty="0" smtClean="0"/>
              <a:t>costs</a:t>
            </a:r>
          </a:p>
          <a:p>
            <a:pPr lvl="1"/>
            <a:r>
              <a:rPr lang="en-GB" sz="2000" dirty="0" smtClean="0"/>
              <a:t>ESS operations support</a:t>
            </a:r>
          </a:p>
          <a:p>
            <a:pPr lvl="2"/>
            <a:r>
              <a:rPr lang="en-GB" sz="1800" dirty="0" smtClean="0"/>
              <a:t>Materials characterization for machine and science directorate in case of failure</a:t>
            </a:r>
          </a:p>
          <a:p>
            <a:pPr marL="82550" lvl="1" indent="0">
              <a:buNone/>
            </a:pPr>
            <a:endParaRPr lang="en-GB" sz="2100" dirty="0"/>
          </a:p>
          <a:p>
            <a:pPr lvl="2"/>
            <a:endParaRPr lang="en-GB" dirty="0"/>
          </a:p>
        </p:txBody>
      </p:sp>
      <p:grpSp>
        <p:nvGrpSpPr>
          <p:cNvPr id="11" name="Group 10"/>
          <p:cNvGrpSpPr/>
          <p:nvPr/>
        </p:nvGrpSpPr>
        <p:grpSpPr>
          <a:xfrm>
            <a:off x="7735391" y="1107134"/>
            <a:ext cx="3695861" cy="2771375"/>
            <a:chOff x="7735391" y="1107134"/>
            <a:chExt cx="3695861" cy="2771375"/>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258" y="2435828"/>
              <a:ext cx="2356846" cy="1388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6545" y="1735849"/>
              <a:ext cx="2224707" cy="1251398"/>
            </a:xfrm>
            <a:prstGeom prst="rect">
              <a:avLst/>
            </a:prstGeom>
          </p:spPr>
        </p:pic>
        <p:sp>
          <p:nvSpPr>
            <p:cNvPr id="8" name="TextBox 7"/>
            <p:cNvSpPr txBox="1"/>
            <p:nvPr/>
          </p:nvSpPr>
          <p:spPr>
            <a:xfrm>
              <a:off x="9144634" y="2631668"/>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SNS user </a:t>
              </a:r>
            </a:p>
            <a:p>
              <a:pPr algn="l"/>
              <a:r>
                <a:rPr lang="en-US" sz="2000" dirty="0">
                  <a:solidFill>
                    <a:schemeClr val="bg1"/>
                  </a:solidFill>
                </a:rPr>
                <a:t>lab</a:t>
              </a: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735391" y="1107134"/>
              <a:ext cx="281848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719059" y="2054170"/>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ISIS</a:t>
              </a:r>
            </a:p>
            <a:p>
              <a:pPr algn="l"/>
              <a:r>
                <a:rPr lang="en-US" sz="2000" dirty="0">
                  <a:solidFill>
                    <a:schemeClr val="bg1"/>
                  </a:solidFill>
                </a:rPr>
                <a:t>User labs</a:t>
              </a:r>
            </a:p>
          </p:txBody>
        </p:sp>
        <p:sp>
          <p:nvSpPr>
            <p:cNvPr id="16" name="TextBox 15"/>
            <p:cNvSpPr txBox="1"/>
            <p:nvPr/>
          </p:nvSpPr>
          <p:spPr>
            <a:xfrm>
              <a:off x="9845291" y="3307271"/>
              <a:ext cx="891093" cy="571238"/>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ISIS</a:t>
              </a:r>
            </a:p>
            <a:p>
              <a:pPr algn="l"/>
              <a:r>
                <a:rPr lang="en-US" sz="2000" dirty="0">
                  <a:solidFill>
                    <a:schemeClr val="bg1"/>
                  </a:solidFill>
                </a:rPr>
                <a:t>Materials</a:t>
              </a:r>
            </a:p>
            <a:p>
              <a:pPr algn="l"/>
              <a:r>
                <a:rPr lang="en-US" sz="2000" dirty="0">
                  <a:solidFill>
                    <a:schemeClr val="bg1"/>
                  </a:solidFill>
                </a:rPr>
                <a:t> labs</a:t>
              </a:r>
            </a:p>
          </p:txBody>
        </p:sp>
      </p:grpSp>
      <p:sp>
        <p:nvSpPr>
          <p:cNvPr id="9" name="TextBox 8"/>
          <p:cNvSpPr txBox="1"/>
          <p:nvPr/>
        </p:nvSpPr>
        <p:spPr>
          <a:xfrm>
            <a:off x="432474" y="5635276"/>
            <a:ext cx="8444812" cy="646331"/>
          </a:xfrm>
          <a:prstGeom prst="rect">
            <a:avLst/>
          </a:prstGeom>
          <a:solidFill>
            <a:schemeClr val="accent3">
              <a:lumMod val="40000"/>
              <a:lumOff val="60000"/>
            </a:schemeClr>
          </a:solidFill>
        </p:spPr>
        <p:txBody>
          <a:bodyPr wrap="none" rtlCol="0">
            <a:spAutoFit/>
          </a:bodyPr>
          <a:lstStyle/>
          <a:p>
            <a:r>
              <a:rPr lang="en-GB" dirty="0"/>
              <a:t>Well-functioning labs come with expertise of the scientific and technical staff.</a:t>
            </a:r>
          </a:p>
          <a:p>
            <a:r>
              <a:rPr lang="en-GB" b="1" dirty="0"/>
              <a:t>State-of-the-art neutron sources have labs not just sample loading stations </a:t>
            </a:r>
            <a:r>
              <a:rPr lang="en-GB" b="1" dirty="0" smtClean="0"/>
              <a:t>!</a:t>
            </a:r>
            <a:endParaRPr lang="en-GB" b="1" dirty="0"/>
          </a:p>
        </p:txBody>
      </p:sp>
      <p:sp>
        <p:nvSpPr>
          <p:cNvPr id="5" name="Date Placeholder 4"/>
          <p:cNvSpPr>
            <a:spLocks noGrp="1"/>
          </p:cNvSpPr>
          <p:nvPr>
            <p:ph type="dt" sz="half" idx="10"/>
          </p:nvPr>
        </p:nvSpPr>
        <p:spPr/>
        <p:txBody>
          <a:bodyPr/>
          <a:lstStyle/>
          <a:p>
            <a:r>
              <a:rPr lang="sv-SE" dirty="0" smtClean="0"/>
              <a:t>2020-04-26</a:t>
            </a:r>
            <a:endParaRPr lang="sv-SE" dirty="0"/>
          </a:p>
        </p:txBody>
      </p:sp>
      <p:sp>
        <p:nvSpPr>
          <p:cNvPr id="12" name="Footer Placeholder 11"/>
          <p:cNvSpPr>
            <a:spLocks noGrp="1"/>
          </p:cNvSpPr>
          <p:nvPr>
            <p:ph type="ftr" sz="quarter" idx="11"/>
          </p:nvPr>
        </p:nvSpPr>
        <p:spPr/>
        <p:txBody>
          <a:bodyPr/>
          <a:lstStyle/>
          <a:p>
            <a:r>
              <a:rPr lang="sv-SE" smtClean="0"/>
              <a:t>STAP presentation SULF</a:t>
            </a:r>
            <a:endParaRPr lang="sv-SE" dirty="0"/>
          </a:p>
        </p:txBody>
      </p:sp>
      <p:pic>
        <p:nvPicPr>
          <p:cNvPr id="3074" name="Picture 2" descr="9a7c9b59-f34c-4742-8964-0b55ba253e8d@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1459" y="4000343"/>
            <a:ext cx="3085846" cy="229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336356" y="5930121"/>
            <a:ext cx="1590500" cy="369332"/>
          </a:xfrm>
          <a:prstGeom prst="rect">
            <a:avLst/>
          </a:prstGeom>
          <a:noFill/>
        </p:spPr>
        <p:txBody>
          <a:bodyPr wrap="none" rtlCol="0">
            <a:spAutoFit/>
          </a:bodyPr>
          <a:lstStyle/>
          <a:p>
            <a:pPr algn="l"/>
            <a:r>
              <a:rPr lang="en-US" dirty="0" smtClean="0">
                <a:solidFill>
                  <a:schemeClr val="bg1"/>
                </a:solidFill>
              </a:rPr>
              <a:t>ESS User Labs</a:t>
            </a:r>
          </a:p>
        </p:txBody>
      </p:sp>
    </p:spTree>
    <p:extLst>
      <p:ext uri="{BB962C8B-B14F-4D97-AF65-F5344CB8AC3E}">
        <p14:creationId xmlns:p14="http://schemas.microsoft.com/office/powerpoint/2010/main" val="250476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021957" y="181428"/>
            <a:ext cx="9360000" cy="657339"/>
          </a:xfrm>
        </p:spPr>
        <p:txBody>
          <a:bodyPr/>
          <a:lstStyle/>
          <a:p>
            <a:r>
              <a:rPr lang="en-US" dirty="0"/>
              <a:t>SULF </a:t>
            </a:r>
            <a:r>
              <a:rPr lang="en-US" dirty="0" smtClean="0"/>
              <a:t>support: preparing for first science</a:t>
            </a:r>
            <a:endParaRPr lang="en-GB" dirty="0">
              <a:solidFill>
                <a:schemeClr val="tx1">
                  <a:lumMod val="75000"/>
                  <a:lumOff val="25000"/>
                </a:schemeClr>
              </a:solidFill>
            </a:endParaRP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644635" y="2589632"/>
            <a:ext cx="4180583" cy="2209418"/>
          </a:xfrm>
          <a:ln>
            <a:solidFill>
              <a:schemeClr val="accent2">
                <a:lumMod val="60000"/>
                <a:lumOff val="40000"/>
              </a:schemeClr>
            </a:solidFill>
          </a:ln>
        </p:spPr>
        <p:txBody>
          <a:bodyPr/>
          <a:lstStyle/>
          <a:p>
            <a:pPr marL="144000" lvl="1" indent="0">
              <a:spcBef>
                <a:spcPts val="300"/>
              </a:spcBef>
              <a:spcAft>
                <a:spcPts val="300"/>
              </a:spcAft>
              <a:buNone/>
            </a:pPr>
            <a:r>
              <a:rPr lang="en-GB" b="1" dirty="0">
                <a:solidFill>
                  <a:schemeClr val="tx1">
                    <a:lumMod val="75000"/>
                    <a:lumOff val="25000"/>
                  </a:schemeClr>
                </a:solidFill>
              </a:rPr>
              <a:t>User Lab</a:t>
            </a:r>
          </a:p>
          <a:p>
            <a:pPr marL="360000" lvl="1" indent="-216000">
              <a:spcBef>
                <a:spcPts val="300"/>
              </a:spcBef>
              <a:spcAft>
                <a:spcPts val="300"/>
              </a:spcAft>
            </a:pPr>
            <a:r>
              <a:rPr lang="en-GB" dirty="0" smtClean="0">
                <a:solidFill>
                  <a:schemeClr val="tx1">
                    <a:lumMod val="75000"/>
                    <a:lumOff val="25000"/>
                  </a:schemeClr>
                </a:solidFill>
              </a:rPr>
              <a:t>Basic electrochemistry  tools</a:t>
            </a:r>
          </a:p>
          <a:p>
            <a:pPr marL="450488" lvl="2" indent="-216000">
              <a:spcBef>
                <a:spcPts val="300"/>
              </a:spcBef>
              <a:spcAft>
                <a:spcPts val="300"/>
              </a:spcAft>
            </a:pPr>
            <a:r>
              <a:rPr lang="en-GB" sz="1600" dirty="0" smtClean="0">
                <a:solidFill>
                  <a:schemeClr val="tx1">
                    <a:lumMod val="75000"/>
                    <a:lumOff val="25000"/>
                  </a:schemeClr>
                </a:solidFill>
              </a:rPr>
              <a:t>Voltammetry/polarography/impedance</a:t>
            </a:r>
            <a:r>
              <a:rPr lang="en-GB" dirty="0" smtClean="0">
                <a:solidFill>
                  <a:schemeClr val="tx1">
                    <a:lumMod val="75000"/>
                    <a:lumOff val="25000"/>
                  </a:schemeClr>
                </a:solidFill>
              </a:rPr>
              <a:t> </a:t>
            </a:r>
          </a:p>
          <a:p>
            <a:pPr marL="360000" lvl="1" indent="-216000">
              <a:spcBef>
                <a:spcPts val="300"/>
              </a:spcBef>
              <a:spcAft>
                <a:spcPts val="300"/>
              </a:spcAft>
            </a:pPr>
            <a:r>
              <a:rPr lang="en-GB" dirty="0" smtClean="0">
                <a:solidFill>
                  <a:schemeClr val="tx1">
                    <a:lumMod val="75000"/>
                    <a:lumOff val="25000"/>
                  </a:schemeClr>
                </a:solidFill>
              </a:rPr>
              <a:t>Sample preparation</a:t>
            </a:r>
          </a:p>
          <a:p>
            <a:pPr marL="450488" lvl="2" indent="-216000">
              <a:spcBef>
                <a:spcPts val="300"/>
              </a:spcBef>
              <a:spcAft>
                <a:spcPts val="300"/>
              </a:spcAft>
            </a:pPr>
            <a:r>
              <a:rPr lang="en-GB" sz="1600" dirty="0" smtClean="0">
                <a:solidFill>
                  <a:schemeClr val="tx1"/>
                </a:solidFill>
              </a:rPr>
              <a:t>Glove box / Clean area</a:t>
            </a:r>
          </a:p>
          <a:p>
            <a:pPr marL="450488" lvl="2" indent="-216000">
              <a:spcBef>
                <a:spcPts val="300"/>
              </a:spcBef>
              <a:spcAft>
                <a:spcPts val="300"/>
              </a:spcAft>
            </a:pPr>
            <a:r>
              <a:rPr lang="en-GB" sz="1600" dirty="0" smtClean="0">
                <a:solidFill>
                  <a:schemeClr val="tx1"/>
                </a:solidFill>
              </a:rPr>
              <a:t>Prepare </a:t>
            </a:r>
            <a:r>
              <a:rPr lang="en-GB" sz="1600" dirty="0" err="1" smtClean="0">
                <a:solidFill>
                  <a:schemeClr val="tx1"/>
                </a:solidFill>
              </a:rPr>
              <a:t>battery,charge</a:t>
            </a:r>
            <a:r>
              <a:rPr lang="en-GB" sz="1600" dirty="0" smtClean="0">
                <a:solidFill>
                  <a:schemeClr val="tx1"/>
                </a:solidFill>
              </a:rPr>
              <a:t>/discharge</a:t>
            </a:r>
            <a:endParaRPr lang="en-GB" sz="1600" dirty="0">
              <a:solidFill>
                <a:schemeClr val="tx1"/>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821267"/>
            <a:ext cx="9360000" cy="507076"/>
          </a:xfrm>
        </p:spPr>
        <p:txBody>
          <a:bodyPr/>
          <a:lstStyle/>
          <a:p>
            <a:r>
              <a:rPr lang="en-GB" dirty="0" smtClean="0"/>
              <a:t>SULF/sample environment joint projects </a:t>
            </a:r>
            <a:endParaRPr lang="en-GB" dirty="0"/>
          </a:p>
        </p:txBody>
      </p:sp>
      <p:sp>
        <p:nvSpPr>
          <p:cNvPr id="3" name="Content Placeholder 2"/>
          <p:cNvSpPr>
            <a:spLocks noGrp="1"/>
          </p:cNvSpPr>
          <p:nvPr>
            <p:ph idx="13"/>
          </p:nvPr>
        </p:nvSpPr>
        <p:spPr>
          <a:xfrm>
            <a:off x="6491495" y="2577567"/>
            <a:ext cx="4416498" cy="2209418"/>
          </a:xfrm>
          <a:ln>
            <a:solidFill>
              <a:schemeClr val="accent2">
                <a:lumMod val="60000"/>
                <a:lumOff val="40000"/>
              </a:schemeClr>
            </a:solidFill>
          </a:ln>
        </p:spPr>
        <p:txBody>
          <a:bodyPr/>
          <a:lstStyle/>
          <a:p>
            <a:pPr marL="144000" lvl="1" indent="0">
              <a:spcBef>
                <a:spcPts val="300"/>
              </a:spcBef>
              <a:spcAft>
                <a:spcPts val="300"/>
              </a:spcAft>
              <a:buNone/>
            </a:pPr>
            <a:r>
              <a:rPr lang="en-GB" b="1" dirty="0" smtClean="0">
                <a:solidFill>
                  <a:schemeClr val="tx1">
                    <a:lumMod val="75000"/>
                    <a:lumOff val="25000"/>
                  </a:schemeClr>
                </a:solidFill>
              </a:rPr>
              <a:t>Sample Environment</a:t>
            </a:r>
          </a:p>
          <a:p>
            <a:pPr marL="144000" lvl="1" indent="0">
              <a:spcBef>
                <a:spcPts val="300"/>
              </a:spcBef>
              <a:spcAft>
                <a:spcPts val="300"/>
              </a:spcAft>
              <a:buNone/>
            </a:pPr>
            <a:r>
              <a:rPr lang="en-GB" i="1" dirty="0" smtClean="0">
                <a:solidFill>
                  <a:schemeClr val="tx1">
                    <a:lumMod val="75000"/>
                    <a:lumOff val="25000"/>
                  </a:schemeClr>
                </a:solidFill>
              </a:rPr>
              <a:t>In-kind U. Tartu </a:t>
            </a:r>
            <a:r>
              <a:rPr lang="en-150" i="1" dirty="0" smtClean="0">
                <a:solidFill>
                  <a:schemeClr val="tx1">
                    <a:lumMod val="75000"/>
                    <a:lumOff val="25000"/>
                  </a:schemeClr>
                </a:solidFill>
              </a:rPr>
              <a:t>–</a:t>
            </a:r>
            <a:r>
              <a:rPr lang="en-GB" i="1" dirty="0" smtClean="0">
                <a:solidFill>
                  <a:schemeClr val="tx1">
                    <a:lumMod val="75000"/>
                    <a:lumOff val="25000"/>
                  </a:schemeClr>
                </a:solidFill>
              </a:rPr>
              <a:t> electrochemistry cell</a:t>
            </a:r>
          </a:p>
          <a:p>
            <a:pPr marL="144000" lvl="1" indent="0">
              <a:spcBef>
                <a:spcPts val="300"/>
              </a:spcBef>
              <a:spcAft>
                <a:spcPts val="300"/>
              </a:spcAft>
              <a:buNone/>
            </a:pPr>
            <a:r>
              <a:rPr lang="en-GB" dirty="0" smtClean="0">
                <a:solidFill>
                  <a:schemeClr val="tx1">
                    <a:lumMod val="75000"/>
                    <a:lumOff val="25000"/>
                  </a:schemeClr>
                </a:solidFill>
              </a:rPr>
              <a:t>Cells </a:t>
            </a:r>
            <a:r>
              <a:rPr lang="en-GB" dirty="0">
                <a:solidFill>
                  <a:schemeClr val="tx1">
                    <a:lumMod val="75000"/>
                    <a:lumOff val="25000"/>
                  </a:schemeClr>
                </a:solidFill>
              </a:rPr>
              <a:t>compatible with neutron </a:t>
            </a:r>
            <a:r>
              <a:rPr lang="en-GB" dirty="0" smtClean="0">
                <a:solidFill>
                  <a:schemeClr val="tx1">
                    <a:lumMod val="75000"/>
                    <a:lumOff val="25000"/>
                  </a:schemeClr>
                </a:solidFill>
              </a:rPr>
              <a:t>experiment, in situ and operando</a:t>
            </a:r>
            <a:endParaRPr lang="en-GB" dirty="0">
              <a:solidFill>
                <a:schemeClr val="tx1">
                  <a:lumMod val="75000"/>
                  <a:lumOff val="25000"/>
                </a:schemeClr>
              </a:solidFill>
            </a:endParaRPr>
          </a:p>
          <a:p>
            <a:pPr marL="542563" lvl="3" indent="-216000">
              <a:spcBef>
                <a:spcPts val="300"/>
              </a:spcBef>
              <a:spcAft>
                <a:spcPts val="300"/>
              </a:spcAft>
            </a:pPr>
            <a:r>
              <a:rPr lang="en-GB" dirty="0">
                <a:solidFill>
                  <a:schemeClr val="tx1">
                    <a:lumMod val="75000"/>
                    <a:lumOff val="25000"/>
                  </a:schemeClr>
                </a:solidFill>
              </a:rPr>
              <a:t>Coin cell, SANS measurements.</a:t>
            </a:r>
          </a:p>
          <a:p>
            <a:pPr marL="542563" lvl="3" indent="-216000">
              <a:spcBef>
                <a:spcPts val="300"/>
              </a:spcBef>
              <a:spcAft>
                <a:spcPts val="300"/>
              </a:spcAft>
            </a:pPr>
            <a:r>
              <a:rPr lang="en-GB" dirty="0">
                <a:solidFill>
                  <a:schemeClr val="tx1">
                    <a:lumMod val="75000"/>
                    <a:lumOff val="25000"/>
                  </a:schemeClr>
                </a:solidFill>
              </a:rPr>
              <a:t>Annular cell for inelastic, diffraction exp.</a:t>
            </a:r>
          </a:p>
          <a:p>
            <a:pPr lvl="1">
              <a:spcBef>
                <a:spcPts val="300"/>
              </a:spcBef>
              <a:spcAft>
                <a:spcPts val="300"/>
              </a:spcAft>
            </a:pPr>
            <a:endParaRPr lang="en-GB" dirty="0">
              <a:solidFill>
                <a:schemeClr val="tx1">
                  <a:lumMod val="75000"/>
                  <a:lumOff val="25000"/>
                </a:schemeClr>
              </a:solidFill>
            </a:endParaRPr>
          </a:p>
          <a:p>
            <a:pPr marL="326563" lvl="3" indent="0">
              <a:spcBef>
                <a:spcPts val="300"/>
              </a:spcBef>
              <a:spcAft>
                <a:spcPts val="300"/>
              </a:spcAft>
              <a:buNone/>
            </a:pPr>
            <a:endParaRPr lang="en-GB" dirty="0">
              <a:solidFill>
                <a:schemeClr val="tx1">
                  <a:lumMod val="75000"/>
                  <a:lumOff val="25000"/>
                </a:schemeClr>
              </a:solidFill>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02882" y="3259306"/>
            <a:ext cx="1385136" cy="1428009"/>
          </a:xfrm>
          <a:prstGeom prst="rect">
            <a:avLst/>
          </a:prstGeom>
        </p:spPr>
      </p:pic>
      <p:grpSp>
        <p:nvGrpSpPr>
          <p:cNvPr id="10" name="Group 9"/>
          <p:cNvGrpSpPr/>
          <p:nvPr/>
        </p:nvGrpSpPr>
        <p:grpSpPr>
          <a:xfrm>
            <a:off x="3031933" y="1227848"/>
            <a:ext cx="5801927" cy="1304859"/>
            <a:chOff x="2602869" y="1227848"/>
            <a:chExt cx="5801927" cy="1304859"/>
          </a:xfrm>
        </p:grpSpPr>
        <p:grpSp>
          <p:nvGrpSpPr>
            <p:cNvPr id="22" name="Group 21"/>
            <p:cNvGrpSpPr/>
            <p:nvPr/>
          </p:nvGrpSpPr>
          <p:grpSpPr>
            <a:xfrm>
              <a:off x="2602869" y="1546100"/>
              <a:ext cx="2751776" cy="983163"/>
              <a:chOff x="2812398" y="4393314"/>
              <a:chExt cx="2829044" cy="1116462"/>
            </a:xfrm>
          </p:grpSpPr>
          <p:pic>
            <p:nvPicPr>
              <p:cNvPr id="26" name="Picture 25">
                <a:extLst>
                  <a:ext uri="{FF2B5EF4-FFF2-40B4-BE49-F238E27FC236}">
                    <a16:creationId xmlns:a16="http://schemas.microsoft.com/office/drawing/2014/main" id="{33EDDDD5-FF97-1F4C-9359-8869CF967E9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33944" y="4786800"/>
                <a:ext cx="607498" cy="722976"/>
              </a:xfrm>
              <a:prstGeom prst="rect">
                <a:avLst/>
              </a:prstGeom>
            </p:spPr>
          </p:pic>
          <p:sp>
            <p:nvSpPr>
              <p:cNvPr id="30" name="Rounded Rectangle 29">
                <a:extLst>
                  <a:ext uri="{FF2B5EF4-FFF2-40B4-BE49-F238E27FC236}">
                    <a16:creationId xmlns:a16="http://schemas.microsoft.com/office/drawing/2014/main" id="{DC897A05-A9D2-0042-ADA5-6E3E621E58AC}"/>
                  </a:ext>
                </a:extLst>
              </p:cNvPr>
              <p:cNvSpPr/>
              <p:nvPr/>
            </p:nvSpPr>
            <p:spPr>
              <a:xfrm>
                <a:off x="2812398" y="4393314"/>
                <a:ext cx="1603135" cy="674738"/>
              </a:xfrm>
              <a:prstGeom prst="roundRect">
                <a:avLst/>
              </a:prstGeom>
              <a:solidFill>
                <a:schemeClr val="accent1">
                  <a:lumMod val="60000"/>
                  <a:lumOff val="4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SULF</a:t>
                </a:r>
              </a:p>
            </p:txBody>
          </p:sp>
        </p:grpSp>
        <p:grpSp>
          <p:nvGrpSpPr>
            <p:cNvPr id="32" name="Group 31"/>
            <p:cNvGrpSpPr/>
            <p:nvPr/>
          </p:nvGrpSpPr>
          <p:grpSpPr>
            <a:xfrm>
              <a:off x="4224431" y="1227848"/>
              <a:ext cx="4180365" cy="1304859"/>
              <a:chOff x="3336705" y="5054103"/>
              <a:chExt cx="4180365" cy="1304859"/>
            </a:xfrm>
          </p:grpSpPr>
          <p:sp>
            <p:nvSpPr>
              <p:cNvPr id="35" name="TextBox 34"/>
              <p:cNvSpPr txBox="1"/>
              <p:nvPr/>
            </p:nvSpPr>
            <p:spPr>
              <a:xfrm>
                <a:off x="3383960" y="5690713"/>
                <a:ext cx="2074607" cy="646331"/>
              </a:xfrm>
              <a:prstGeom prst="rect">
                <a:avLst/>
              </a:prstGeom>
              <a:noFill/>
            </p:spPr>
            <p:txBody>
              <a:bodyPr wrap="none" rtlCol="0">
                <a:spAutoFit/>
              </a:bodyPr>
              <a:lstStyle/>
              <a:p>
                <a:pPr algn="l"/>
                <a:r>
                  <a:rPr lang="en-US" dirty="0" smtClean="0"/>
                  <a:t>0.5                    0.5</a:t>
                </a:r>
              </a:p>
              <a:p>
                <a:pPr algn="l"/>
                <a:r>
                  <a:rPr lang="en-US" dirty="0" smtClean="0"/>
                  <a:t>FTE                   </a:t>
                </a:r>
                <a:r>
                  <a:rPr lang="en-US" dirty="0" err="1" smtClean="0"/>
                  <a:t>FTE</a:t>
                </a:r>
                <a:endParaRPr lang="en-US" dirty="0" smtClean="0"/>
              </a:p>
            </p:txBody>
          </p:sp>
          <p:grpSp>
            <p:nvGrpSpPr>
              <p:cNvPr id="33" name="Group 32"/>
              <p:cNvGrpSpPr/>
              <p:nvPr/>
            </p:nvGrpSpPr>
            <p:grpSpPr>
              <a:xfrm>
                <a:off x="3336705" y="5402534"/>
                <a:ext cx="4180365" cy="956428"/>
                <a:chOff x="3120669" y="4490015"/>
                <a:chExt cx="4180365" cy="956428"/>
              </a:xfrm>
            </p:grpSpPr>
            <p:grpSp>
              <p:nvGrpSpPr>
                <p:cNvPr id="36" name="Group 35"/>
                <p:cNvGrpSpPr/>
                <p:nvPr/>
              </p:nvGrpSpPr>
              <p:grpSpPr>
                <a:xfrm>
                  <a:off x="4290492" y="4490015"/>
                  <a:ext cx="3010542" cy="956428"/>
                  <a:chOff x="4492065" y="5094266"/>
                  <a:chExt cx="3010542" cy="956428"/>
                </a:xfrm>
              </p:grpSpPr>
              <p:pic>
                <p:nvPicPr>
                  <p:cNvPr id="38" name="Picture 37">
                    <a:extLst>
                      <a:ext uri="{FF2B5EF4-FFF2-40B4-BE49-F238E27FC236}">
                        <a16:creationId xmlns:a16="http://schemas.microsoft.com/office/drawing/2014/main" id="{EB848AE9-EB7D-914F-A805-58D53AF6FD8C}"/>
                      </a:ext>
                    </a:extLst>
                  </p:cNvPr>
                  <p:cNvPicPr>
                    <a:picLocks noChangeAspect="1"/>
                  </p:cNvPicPr>
                  <p:nvPr/>
                </p:nvPicPr>
                <p:blipFill rotWithShape="1">
                  <a:blip r:embed="rId4">
                    <a:extLst>
                      <a:ext uri="{28A0092B-C50C-407E-A947-70E740481C1C}">
                        <a14:useLocalDpi xmlns:a14="http://schemas.microsoft.com/office/drawing/2010/main" val="0"/>
                      </a:ext>
                    </a:extLst>
                  </a:blip>
                  <a:srcRect l="9523" t="21" r="14081" b="-21"/>
                  <a:stretch/>
                </p:blipFill>
                <p:spPr>
                  <a:xfrm>
                    <a:off x="4492065" y="5432881"/>
                    <a:ext cx="471987" cy="617813"/>
                  </a:xfrm>
                  <a:prstGeom prst="rect">
                    <a:avLst/>
                  </a:prstGeom>
                </p:spPr>
              </p:pic>
              <p:sp>
                <p:nvSpPr>
                  <p:cNvPr id="39" name="Rounded Rectangle 38">
                    <a:extLst>
                      <a:ext uri="{FF2B5EF4-FFF2-40B4-BE49-F238E27FC236}">
                        <a16:creationId xmlns:a16="http://schemas.microsoft.com/office/drawing/2014/main" id="{DC897A05-A9D2-0042-ADA5-6E3E621E58AC}"/>
                      </a:ext>
                    </a:extLst>
                  </p:cNvPr>
                  <p:cNvSpPr/>
                  <p:nvPr/>
                </p:nvSpPr>
                <p:spPr>
                  <a:xfrm>
                    <a:off x="5639467" y="5094266"/>
                    <a:ext cx="1863140" cy="655267"/>
                  </a:xfrm>
                  <a:prstGeom prst="roundRect">
                    <a:avLst/>
                  </a:prstGeom>
                  <a:solidFill>
                    <a:schemeClr val="tx2">
                      <a:lumMod val="20000"/>
                      <a:lumOff val="8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Sample environment/</a:t>
                    </a:r>
                    <a:r>
                      <a:rPr kumimoji="0" lang="en-GB" sz="1600" b="1" i="0" u="none" strike="noStrike" kern="1200" cap="none" spc="0" normalizeH="0" noProof="0" dirty="0" smtClean="0">
                        <a:ln>
                          <a:noFill/>
                        </a:ln>
                        <a:solidFill>
                          <a:prstClr val="black"/>
                        </a:solidFill>
                        <a:effectLst/>
                        <a:uLnTx/>
                        <a:uFillTx/>
                        <a:latin typeface="Calibri"/>
                        <a:ea typeface="+mn-ea"/>
                        <a:cs typeface="+mn-cs"/>
                      </a:rPr>
                      <a:t>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FLUCO</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37" name="Straight Arrow Connector 36"/>
                <p:cNvCxnSpPr/>
                <p:nvPr/>
              </p:nvCxnSpPr>
              <p:spPr>
                <a:xfrm>
                  <a:off x="3120669" y="4813386"/>
                  <a:ext cx="233964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461210" y="5054103"/>
                <a:ext cx="2090637" cy="646331"/>
              </a:xfrm>
              <a:prstGeom prst="rect">
                <a:avLst/>
              </a:prstGeom>
              <a:noFill/>
            </p:spPr>
            <p:txBody>
              <a:bodyPr wrap="none" rtlCol="0">
                <a:spAutoFit/>
              </a:bodyPr>
              <a:lstStyle/>
              <a:p>
                <a:pPr algn="l"/>
                <a:r>
                  <a:rPr lang="en-US" dirty="0" smtClean="0"/>
                  <a:t>from lab to in-situ</a:t>
                </a:r>
              </a:p>
              <a:p>
                <a:pPr algn="l"/>
                <a:r>
                  <a:rPr lang="en-US" dirty="0" smtClean="0"/>
                  <a:t>neutron scattering</a:t>
                </a:r>
              </a:p>
            </p:txBody>
          </p:sp>
        </p:grpSp>
      </p:grpSp>
      <p:sp>
        <p:nvSpPr>
          <p:cNvPr id="40" name="Content Placeholder 4"/>
          <p:cNvSpPr txBox="1">
            <a:spLocks/>
          </p:cNvSpPr>
          <p:nvPr/>
        </p:nvSpPr>
        <p:spPr>
          <a:xfrm>
            <a:off x="669859" y="4977464"/>
            <a:ext cx="4943150" cy="1697656"/>
          </a:xfrm>
          <a:prstGeom prst="rect">
            <a:avLst/>
          </a:prstGeom>
          <a:solidFill>
            <a:schemeClr val="accent3">
              <a:lumMod val="60000"/>
              <a:lumOff val="40000"/>
            </a:schemeClr>
          </a:solidFill>
        </p:spPr>
        <p:txBody>
          <a:bodyPr vert="horz" lIns="0" tIns="45720" rIns="9144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dirty="0" smtClean="0"/>
              <a:t>Electrochemistry (e.g. cycling of batteries) </a:t>
            </a:r>
          </a:p>
          <a:p>
            <a:pPr lvl="2"/>
            <a:r>
              <a:rPr lang="en-US" dirty="0" smtClean="0"/>
              <a:t>Levitator (testing levitator settings in lab before beamline)</a:t>
            </a:r>
          </a:p>
          <a:p>
            <a:pPr lvl="2"/>
            <a:r>
              <a:rPr lang="en-US" dirty="0" smtClean="0"/>
              <a:t>Gas handling manifold (gas loading at the beamline or in the lab)</a:t>
            </a:r>
          </a:p>
          <a:p>
            <a:pPr lvl="1"/>
            <a:endParaRPr lang="en-US" dirty="0"/>
          </a:p>
        </p:txBody>
      </p:sp>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21509" y="5195128"/>
            <a:ext cx="1149706" cy="1149705"/>
          </a:xfrm>
          <a:prstGeom prst="rect">
            <a:avLst/>
          </a:prstGeom>
        </p:spPr>
      </p:pic>
      <p:pic>
        <p:nvPicPr>
          <p:cNvPr id="42" name="Picture 2" descr="cac0c51c-9060-4b44-a2c3-bab954f15140@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460" y="5926450"/>
            <a:ext cx="1060553" cy="78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10381957" y="5195128"/>
            <a:ext cx="1399736" cy="1200329"/>
          </a:xfrm>
          <a:prstGeom prst="rect">
            <a:avLst/>
          </a:prstGeom>
          <a:noFill/>
        </p:spPr>
        <p:txBody>
          <a:bodyPr wrap="square" rtlCol="0">
            <a:spAutoFit/>
          </a:bodyPr>
          <a:lstStyle/>
          <a:p>
            <a:pPr algn="l"/>
            <a:r>
              <a:rPr lang="en-US" dirty="0" smtClean="0">
                <a:solidFill>
                  <a:srgbClr val="666666"/>
                </a:solidFill>
              </a:rPr>
              <a:t>Using UV/VIS to test levitator</a:t>
            </a:r>
          </a:p>
        </p:txBody>
      </p:sp>
      <p:sp>
        <p:nvSpPr>
          <p:cNvPr id="44" name="TextBox 43"/>
          <p:cNvSpPr txBox="1"/>
          <p:nvPr/>
        </p:nvSpPr>
        <p:spPr>
          <a:xfrm>
            <a:off x="7542223" y="5311156"/>
            <a:ext cx="1591827" cy="1200329"/>
          </a:xfrm>
          <a:prstGeom prst="rect">
            <a:avLst/>
          </a:prstGeom>
          <a:noFill/>
        </p:spPr>
        <p:txBody>
          <a:bodyPr wrap="square" rtlCol="0">
            <a:spAutoFit/>
          </a:bodyPr>
          <a:lstStyle/>
          <a:p>
            <a:pPr algn="l"/>
            <a:r>
              <a:rPr lang="en-US" dirty="0" smtClean="0">
                <a:solidFill>
                  <a:srgbClr val="666666"/>
                </a:solidFill>
              </a:rPr>
              <a:t>Gas handling manifold for corrosives (e.g. NH</a:t>
            </a:r>
            <a:r>
              <a:rPr lang="en-US" baseline="-25000" dirty="0" smtClean="0">
                <a:solidFill>
                  <a:srgbClr val="666666"/>
                </a:solidFill>
              </a:rPr>
              <a:t>3</a:t>
            </a:r>
            <a:r>
              <a:rPr lang="en-US" dirty="0" smtClean="0">
                <a:solidFill>
                  <a:srgbClr val="666666"/>
                </a:solidFill>
              </a:rPr>
              <a:t>).</a:t>
            </a:r>
          </a:p>
        </p:txBody>
      </p:sp>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8384" r="11942" b="26357"/>
          <a:stretch/>
        </p:blipFill>
        <p:spPr>
          <a:xfrm>
            <a:off x="5808844" y="4977464"/>
            <a:ext cx="1645920" cy="1140994"/>
          </a:xfrm>
          <a:prstGeom prst="rect">
            <a:avLst/>
          </a:prstGeom>
        </p:spPr>
      </p:pic>
      <p:sp>
        <p:nvSpPr>
          <p:cNvPr id="4" name="Left-Right-Up Arrow 3"/>
          <p:cNvSpPr/>
          <p:nvPr/>
        </p:nvSpPr>
        <p:spPr>
          <a:xfrm rot="10800000">
            <a:off x="4972944" y="3136689"/>
            <a:ext cx="1370825" cy="83662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30601" y="4139672"/>
            <a:ext cx="1284326" cy="646331"/>
          </a:xfrm>
          <a:prstGeom prst="rect">
            <a:avLst/>
          </a:prstGeom>
          <a:noFill/>
          <a:ln>
            <a:solidFill>
              <a:schemeClr val="accent1">
                <a:shade val="50000"/>
              </a:schemeClr>
            </a:solidFill>
          </a:ln>
        </p:spPr>
        <p:txBody>
          <a:bodyPr wrap="none" rtlCol="0">
            <a:spAutoFit/>
          </a:bodyPr>
          <a:lstStyle/>
          <a:p>
            <a:pPr algn="ctr"/>
            <a:r>
              <a:rPr lang="en-US" dirty="0" smtClean="0">
                <a:solidFill>
                  <a:srgbClr val="666666"/>
                </a:solidFill>
              </a:rPr>
              <a:t>NS </a:t>
            </a:r>
          </a:p>
          <a:p>
            <a:pPr algn="ctr"/>
            <a:r>
              <a:rPr lang="en-US" dirty="0" smtClean="0">
                <a:solidFill>
                  <a:srgbClr val="666666"/>
                </a:solidFill>
              </a:rPr>
              <a:t>instrument</a:t>
            </a:r>
          </a:p>
        </p:txBody>
      </p:sp>
    </p:spTree>
    <p:extLst>
      <p:ext uri="{BB962C8B-B14F-4D97-AF65-F5344CB8AC3E}">
        <p14:creationId xmlns:p14="http://schemas.microsoft.com/office/powerpoint/2010/main" val="41188197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smtClean="0"/>
              <a:t>Sample and User Laboratory Facilities</a:t>
            </a:r>
            <a:endParaRPr lang="en-GB" dirty="0"/>
          </a:p>
        </p:txBody>
      </p:sp>
      <p:sp>
        <p:nvSpPr>
          <p:cNvPr id="7" name="Text Placeholder 6"/>
          <p:cNvSpPr>
            <a:spLocks noGrp="1"/>
          </p:cNvSpPr>
          <p:nvPr>
            <p:ph type="body" sz="quarter" idx="14"/>
          </p:nvPr>
        </p:nvSpPr>
        <p:spPr>
          <a:xfrm>
            <a:off x="1103708" y="931026"/>
            <a:ext cx="9688221" cy="461686"/>
          </a:xfrm>
        </p:spPr>
        <p:txBody>
          <a:bodyPr/>
          <a:lstStyle/>
          <a:p>
            <a:r>
              <a:rPr lang="en-US" dirty="0" smtClean="0"/>
              <a:t>Group within the Scientific Activities Division SAD</a:t>
            </a:r>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177422" y="1498153"/>
            <a:ext cx="7541651" cy="2104382"/>
          </a:xfrm>
        </p:spPr>
        <p:txBody>
          <a:bodyPr/>
          <a:lstStyle/>
          <a:p>
            <a:pPr defTabSz="457200">
              <a:spcBef>
                <a:spcPts val="0"/>
              </a:spcBef>
              <a:spcAft>
                <a:spcPts val="1200"/>
              </a:spcAft>
              <a:buFont typeface="Wingdings" panose="05000000000000000000" pitchFamily="2" charset="2"/>
              <a:buChar char="§"/>
              <a:defRPr/>
            </a:pPr>
            <a:r>
              <a:rPr lang="en-US" dirty="0" smtClean="0">
                <a:solidFill>
                  <a:srgbClr val="000000"/>
                </a:solidFill>
                <a:ea typeface="ヒラギノ角ゴ ProN W3"/>
                <a:cs typeface="Arial"/>
              </a:rPr>
              <a:t> </a:t>
            </a:r>
            <a:r>
              <a:rPr lang="en-US" dirty="0" smtClean="0">
                <a:ea typeface="ヒラギノ角ゴ ProN W3"/>
                <a:cs typeface="Arial"/>
              </a:rPr>
              <a:t>Groups within SAD </a:t>
            </a:r>
          </a:p>
          <a:p>
            <a:pPr lvl="2" defTabSz="457200">
              <a:spcBef>
                <a:spcPts val="0"/>
              </a:spcBef>
              <a:spcAft>
                <a:spcPts val="600"/>
              </a:spcAft>
              <a:buFont typeface="Arial" panose="020B0604020202020204" pitchFamily="34" charset="0"/>
              <a:buChar char="•"/>
              <a:defRPr/>
            </a:pPr>
            <a:r>
              <a:rPr lang="en-US" sz="2000" dirty="0">
                <a:ea typeface="ヒラギノ角ゴ ProN W3"/>
                <a:cs typeface="Arial"/>
              </a:rPr>
              <a:t>Sample environment </a:t>
            </a:r>
            <a:r>
              <a:rPr lang="en-US" sz="2000" b="1" dirty="0">
                <a:ea typeface="ヒラギノ角ゴ ProN W3"/>
                <a:cs typeface="Arial"/>
              </a:rPr>
              <a:t>SE</a:t>
            </a:r>
          </a:p>
          <a:p>
            <a:pPr lvl="2" defTabSz="457200">
              <a:spcBef>
                <a:spcPts val="0"/>
              </a:spcBef>
              <a:spcAft>
                <a:spcPts val="600"/>
              </a:spcAft>
              <a:buFont typeface="Arial" panose="020B0604020202020204" pitchFamily="34" charset="0"/>
              <a:buChar char="•"/>
              <a:defRPr/>
            </a:pPr>
            <a:r>
              <a:rPr lang="en-US" sz="2000" dirty="0" smtClean="0">
                <a:ea typeface="ヒラギノ角ゴ ProN W3"/>
                <a:cs typeface="Arial"/>
              </a:rPr>
              <a:t>Scientific </a:t>
            </a:r>
            <a:r>
              <a:rPr lang="en-US" sz="2000" dirty="0">
                <a:ea typeface="ヒラギノ角ゴ ProN W3"/>
                <a:cs typeface="Arial"/>
              </a:rPr>
              <a:t>Coordination and User </a:t>
            </a:r>
            <a:r>
              <a:rPr lang="en-US" sz="2000" dirty="0" smtClean="0">
                <a:ea typeface="ヒラギノ角ゴ ProN W3"/>
                <a:cs typeface="Arial"/>
              </a:rPr>
              <a:t>Office  </a:t>
            </a:r>
            <a:r>
              <a:rPr lang="en-US" sz="2000" b="1" dirty="0" smtClean="0">
                <a:ea typeface="ヒラギノ角ゴ ProN W3"/>
                <a:cs typeface="Arial"/>
              </a:rPr>
              <a:t>SCUO</a:t>
            </a:r>
            <a:endParaRPr lang="en-US" sz="2000" b="1" dirty="0">
              <a:ea typeface="ヒラギノ角ゴ ProN W3"/>
              <a:cs typeface="Arial"/>
            </a:endParaRPr>
          </a:p>
          <a:p>
            <a:pPr lvl="2" defTabSz="457200">
              <a:spcBef>
                <a:spcPts val="0"/>
              </a:spcBef>
              <a:spcAft>
                <a:spcPts val="600"/>
              </a:spcAft>
              <a:buFont typeface="Arial" panose="020B0604020202020204" pitchFamily="34" charset="0"/>
              <a:buChar char="•"/>
              <a:defRPr/>
            </a:pPr>
            <a:r>
              <a:rPr lang="en-US" sz="2000" b="1" dirty="0" smtClean="0">
                <a:solidFill>
                  <a:schemeClr val="accent6">
                    <a:lumMod val="60000"/>
                    <a:lumOff val="40000"/>
                  </a:schemeClr>
                </a:solidFill>
                <a:ea typeface="ヒラギノ角ゴ ProN W3"/>
                <a:cs typeface="Arial"/>
              </a:rPr>
              <a:t>Sample and User laboratory facilities SULF</a:t>
            </a:r>
          </a:p>
          <a:p>
            <a:pPr lvl="2" defTabSz="457200">
              <a:spcBef>
                <a:spcPts val="0"/>
              </a:spcBef>
              <a:spcAft>
                <a:spcPts val="600"/>
              </a:spcAft>
              <a:buFont typeface="Arial" panose="020B0604020202020204" pitchFamily="34" charset="0"/>
              <a:buChar char="•"/>
              <a:defRPr/>
            </a:pPr>
            <a:r>
              <a:rPr lang="en-US" sz="2000" dirty="0" err="1" smtClean="0">
                <a:cs typeface="Arial"/>
              </a:rPr>
              <a:t>Deuteration</a:t>
            </a:r>
            <a:r>
              <a:rPr lang="en-US" sz="2000" dirty="0" smtClean="0">
                <a:cs typeface="Arial"/>
              </a:rPr>
              <a:t> </a:t>
            </a:r>
            <a:r>
              <a:rPr lang="en-US" sz="2000" dirty="0">
                <a:cs typeface="Arial"/>
              </a:rPr>
              <a:t>&amp;</a:t>
            </a:r>
            <a:r>
              <a:rPr lang="en-US" sz="2000" dirty="0" smtClean="0">
                <a:cs typeface="Arial"/>
              </a:rPr>
              <a:t> </a:t>
            </a:r>
            <a:r>
              <a:rPr lang="en-US" sz="2000" dirty="0" err="1" smtClean="0">
                <a:cs typeface="Arial"/>
              </a:rPr>
              <a:t>macromol</a:t>
            </a:r>
            <a:r>
              <a:rPr lang="en-US" sz="2000" dirty="0" smtClean="0">
                <a:cs typeface="Arial"/>
              </a:rPr>
              <a:t>. crystallization </a:t>
            </a:r>
            <a:r>
              <a:rPr lang="en-US" sz="2000" b="1" dirty="0" smtClean="0">
                <a:cs typeface="Arial"/>
              </a:rPr>
              <a:t>DEMAX</a:t>
            </a:r>
            <a:endParaRPr lang="en-GB" sz="1400" b="1" dirty="0"/>
          </a:p>
          <a:p>
            <a:pPr marL="342900" lvl="1" indent="0">
              <a:buNone/>
            </a:pPr>
            <a:endParaRPr lang="en-GB" dirty="0"/>
          </a:p>
        </p:txBody>
      </p:sp>
      <p:sp>
        <p:nvSpPr>
          <p:cNvPr id="50" name="Rounded Rectangle 49">
            <a:extLst>
              <a:ext uri="{FF2B5EF4-FFF2-40B4-BE49-F238E27FC236}">
                <a16:creationId xmlns:a16="http://schemas.microsoft.com/office/drawing/2014/main" id="{67452D4C-1E1A-AD48-8C33-5AADF45CA398}"/>
              </a:ext>
            </a:extLst>
          </p:cNvPr>
          <p:cNvSpPr/>
          <p:nvPr/>
        </p:nvSpPr>
        <p:spPr>
          <a:xfrm>
            <a:off x="8845208" y="1392712"/>
            <a:ext cx="3139587" cy="2008168"/>
          </a:xfrm>
          <a:prstGeom prst="roundRect">
            <a:avLst>
              <a:gd name="adj" fmla="val 0"/>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666666"/>
                </a:solidFill>
              </a:rPr>
              <a:t>Key facts (construction</a:t>
            </a:r>
            <a:r>
              <a:rPr lang="en-US" sz="2000" b="1" dirty="0" smtClean="0">
                <a:solidFill>
                  <a:srgbClr val="666666"/>
                </a:solidFill>
              </a:rPr>
              <a:t>)</a:t>
            </a:r>
          </a:p>
          <a:p>
            <a:pPr marL="285750" indent="-285750">
              <a:buFont typeface="Wingdings" panose="05000000000000000000" pitchFamily="2" charset="2"/>
              <a:buChar char="ü"/>
            </a:pPr>
            <a:r>
              <a:rPr lang="en-US" dirty="0" smtClean="0">
                <a:solidFill>
                  <a:srgbClr val="666666"/>
                </a:solidFill>
              </a:rPr>
              <a:t>€</a:t>
            </a:r>
            <a:r>
              <a:rPr lang="en-150" dirty="0" smtClean="0">
                <a:solidFill>
                  <a:srgbClr val="666666"/>
                </a:solidFill>
              </a:rPr>
              <a:t>2</a:t>
            </a:r>
            <a:r>
              <a:rPr lang="en-US" dirty="0" smtClean="0">
                <a:solidFill>
                  <a:srgbClr val="666666"/>
                </a:solidFill>
              </a:rPr>
              <a:t>.</a:t>
            </a:r>
            <a:r>
              <a:rPr lang="en-150" dirty="0" smtClean="0">
                <a:solidFill>
                  <a:srgbClr val="666666"/>
                </a:solidFill>
              </a:rPr>
              <a:t>62 </a:t>
            </a:r>
            <a:r>
              <a:rPr lang="en-US" dirty="0">
                <a:solidFill>
                  <a:srgbClr val="666666"/>
                </a:solidFill>
              </a:rPr>
              <a:t>M budget</a:t>
            </a:r>
          </a:p>
          <a:p>
            <a:pPr marL="285750" indent="-285750">
              <a:buFont typeface="Wingdings" panose="05000000000000000000" pitchFamily="2" charset="2"/>
              <a:buChar char="ü"/>
            </a:pPr>
            <a:r>
              <a:rPr lang="en-150" dirty="0" smtClean="0">
                <a:solidFill>
                  <a:srgbClr val="666666"/>
                </a:solidFill>
              </a:rPr>
              <a:t>€</a:t>
            </a:r>
            <a:r>
              <a:rPr lang="en-US" dirty="0" smtClean="0">
                <a:solidFill>
                  <a:srgbClr val="666666"/>
                </a:solidFill>
              </a:rPr>
              <a:t>1M lab </a:t>
            </a:r>
            <a:r>
              <a:rPr lang="en-US" dirty="0">
                <a:solidFill>
                  <a:srgbClr val="666666"/>
                </a:solidFill>
              </a:rPr>
              <a:t>fit-out (</a:t>
            </a:r>
            <a:r>
              <a:rPr lang="en-US" dirty="0" smtClean="0">
                <a:solidFill>
                  <a:srgbClr val="666666"/>
                </a:solidFill>
              </a:rPr>
              <a:t>STFC) </a:t>
            </a:r>
            <a:endParaRPr lang="en-US" dirty="0">
              <a:solidFill>
                <a:srgbClr val="666666"/>
              </a:solidFill>
            </a:endParaRPr>
          </a:p>
          <a:p>
            <a:pPr marL="285750" indent="-285750">
              <a:buFont typeface="Wingdings" panose="05000000000000000000" pitchFamily="2" charset="2"/>
              <a:buChar char="ü"/>
            </a:pPr>
            <a:r>
              <a:rPr lang="en-150" dirty="0" smtClean="0">
                <a:solidFill>
                  <a:srgbClr val="666666"/>
                </a:solidFill>
              </a:rPr>
              <a:t>€</a:t>
            </a:r>
            <a:r>
              <a:rPr lang="en-US" dirty="0" smtClean="0">
                <a:solidFill>
                  <a:srgbClr val="666666"/>
                </a:solidFill>
              </a:rPr>
              <a:t>70k RML glove boxes (U</a:t>
            </a:r>
            <a:r>
              <a:rPr lang="en-US" dirty="0">
                <a:solidFill>
                  <a:srgbClr val="666666"/>
                </a:solidFill>
              </a:rPr>
              <a:t>. </a:t>
            </a:r>
            <a:r>
              <a:rPr lang="en-US" dirty="0" smtClean="0">
                <a:solidFill>
                  <a:srgbClr val="666666"/>
                </a:solidFill>
              </a:rPr>
              <a:t>Tartu)</a:t>
            </a:r>
          </a:p>
          <a:p>
            <a:pPr marL="285750" indent="-285750">
              <a:buFont typeface="Wingdings" panose="05000000000000000000" pitchFamily="2" charset="2"/>
              <a:buChar char="ü"/>
            </a:pPr>
            <a:r>
              <a:rPr lang="en-US" dirty="0" smtClean="0">
                <a:solidFill>
                  <a:srgbClr val="666666"/>
                </a:solidFill>
              </a:rPr>
              <a:t>In-kind projects essentially finished!</a:t>
            </a:r>
          </a:p>
        </p:txBody>
      </p:sp>
      <p:grpSp>
        <p:nvGrpSpPr>
          <p:cNvPr id="51" name="Group 50"/>
          <p:cNvGrpSpPr/>
          <p:nvPr/>
        </p:nvGrpSpPr>
        <p:grpSpPr>
          <a:xfrm>
            <a:off x="1103708" y="3762096"/>
            <a:ext cx="5584624" cy="2715093"/>
            <a:chOff x="437740" y="3776743"/>
            <a:chExt cx="5584624" cy="2715093"/>
          </a:xfrm>
        </p:grpSpPr>
        <p:sp>
          <p:nvSpPr>
            <p:cNvPr id="49" name="Rounded Rectangle 48"/>
            <p:cNvSpPr/>
            <p:nvPr/>
          </p:nvSpPr>
          <p:spPr>
            <a:xfrm>
              <a:off x="437740" y="3785057"/>
              <a:ext cx="5584624" cy="2706779"/>
            </a:xfrm>
            <a:prstGeom prst="roundRect">
              <a:avLst>
                <a:gd name="adj" fmla="val 8751"/>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smtClean="0">
                  <a:solidFill>
                    <a:srgbClr val="666666"/>
                  </a:solidFill>
                </a:rPr>
                <a:t>Supports </a:t>
              </a:r>
              <a:r>
                <a:rPr lang="en-US" b="1" dirty="0">
                  <a:solidFill>
                    <a:srgbClr val="666666"/>
                  </a:solidFill>
                </a:rPr>
                <a:t>sample </a:t>
              </a:r>
              <a:r>
                <a:rPr lang="en-US" b="1" dirty="0" smtClean="0">
                  <a:solidFill>
                    <a:srgbClr val="666666"/>
                  </a:solidFill>
                </a:rPr>
                <a:t>handling</a:t>
              </a:r>
              <a:r>
                <a:rPr lang="en-US" dirty="0" smtClean="0">
                  <a:solidFill>
                    <a:srgbClr val="666666"/>
                  </a:solidFill>
                </a:rPr>
                <a:t>, e.g. preparation and </a:t>
              </a:r>
              <a:r>
                <a:rPr lang="en-US" dirty="0">
                  <a:solidFill>
                    <a:srgbClr val="666666"/>
                  </a:solidFill>
                </a:rPr>
                <a:t>characterization </a:t>
              </a:r>
              <a:r>
                <a:rPr lang="en-US" dirty="0" smtClean="0">
                  <a:solidFill>
                    <a:srgbClr val="666666"/>
                  </a:solidFill>
                </a:rPr>
                <a:t>of samples close to the instrument, before, during, and after the experiment.</a:t>
              </a:r>
            </a:p>
            <a:p>
              <a:pPr lvl="1"/>
              <a:endParaRPr lang="en-US" dirty="0" smtClean="0">
                <a:solidFill>
                  <a:srgbClr val="666666"/>
                </a:solidFill>
              </a:endParaRPr>
            </a:p>
            <a:p>
              <a:pPr lvl="1"/>
              <a:r>
                <a:rPr lang="en-GB" b="1" dirty="0" smtClean="0">
                  <a:solidFill>
                    <a:srgbClr val="666666"/>
                  </a:solidFill>
                </a:rPr>
                <a:t>Supports ESS operations</a:t>
              </a:r>
              <a:r>
                <a:rPr lang="en-GB" dirty="0" smtClean="0">
                  <a:solidFill>
                    <a:srgbClr val="666666"/>
                  </a:solidFill>
                </a:rPr>
                <a:t>, e.g. materials characterization in case of failure for </a:t>
              </a:r>
              <a:r>
                <a:rPr lang="en-GB" dirty="0">
                  <a:solidFill>
                    <a:srgbClr val="666666"/>
                  </a:solidFill>
                </a:rPr>
                <a:t>technical and science </a:t>
              </a:r>
              <a:r>
                <a:rPr lang="en-GB" dirty="0" smtClean="0">
                  <a:solidFill>
                    <a:srgbClr val="666666"/>
                  </a:solidFill>
                </a:rPr>
                <a:t>directorate, cooling </a:t>
              </a:r>
              <a:r>
                <a:rPr lang="en-GB" dirty="0">
                  <a:solidFill>
                    <a:srgbClr val="666666"/>
                  </a:solidFill>
                </a:rPr>
                <a:t>water analysis </a:t>
              </a:r>
              <a:r>
                <a:rPr lang="en-GB" dirty="0" smtClean="0">
                  <a:solidFill>
                    <a:srgbClr val="666666"/>
                  </a:solidFill>
                </a:rPr>
                <a:t>(qualitative)</a:t>
              </a:r>
              <a:endParaRPr lang="en-GB" dirty="0">
                <a:solidFill>
                  <a:srgbClr val="666666"/>
                </a:solidFill>
              </a:endParaRPr>
            </a:p>
          </p:txBody>
        </p:sp>
        <p:sp>
          <p:nvSpPr>
            <p:cNvPr id="28" name="TextBox 27"/>
            <p:cNvSpPr txBox="1"/>
            <p:nvPr/>
          </p:nvSpPr>
          <p:spPr>
            <a:xfrm rot="16200000">
              <a:off x="294605" y="4953779"/>
              <a:ext cx="720069" cy="369332"/>
            </a:xfrm>
            <a:prstGeom prst="rect">
              <a:avLst/>
            </a:prstGeom>
            <a:noFill/>
          </p:spPr>
          <p:txBody>
            <a:bodyPr wrap="none" rtlCol="0">
              <a:spAutoFit/>
            </a:bodyPr>
            <a:lstStyle/>
            <a:p>
              <a:r>
                <a:rPr lang="en-US" b="1" dirty="0" smtClean="0">
                  <a:solidFill>
                    <a:srgbClr val="666666"/>
                  </a:solidFill>
                </a:rPr>
                <a:t>SULF</a:t>
              </a:r>
              <a:endParaRPr lang="en-US" dirty="0">
                <a:solidFill>
                  <a:srgbClr val="666666"/>
                </a:solidFill>
              </a:endParaRPr>
            </a:p>
          </p:txBody>
        </p:sp>
        <p:cxnSp>
          <p:nvCxnSpPr>
            <p:cNvPr id="37" name="Straight Connector 36"/>
            <p:cNvCxnSpPr/>
            <p:nvPr/>
          </p:nvCxnSpPr>
          <p:spPr>
            <a:xfrm>
              <a:off x="839306" y="3776743"/>
              <a:ext cx="0" cy="2715093"/>
            </a:xfrm>
            <a:prstGeom prst="line">
              <a:avLst/>
            </a:prstGeom>
            <a:ln w="19050">
              <a:solidFill>
                <a:srgbClr val="666666"/>
              </a:solidFill>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67452D4C-1E1A-AD48-8C33-5AADF45CA398}"/>
              </a:ext>
            </a:extLst>
          </p:cNvPr>
          <p:cNvSpPr/>
          <p:nvPr/>
        </p:nvSpPr>
        <p:spPr>
          <a:xfrm>
            <a:off x="8542421" y="4157675"/>
            <a:ext cx="3491081" cy="1761862"/>
          </a:xfrm>
          <a:prstGeom prst="roundRect">
            <a:avLst>
              <a:gd name="adj" fmla="val 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666666"/>
                </a:solidFill>
              </a:rPr>
              <a:t>Key facts </a:t>
            </a:r>
            <a:r>
              <a:rPr lang="en-US" sz="2000" b="1" dirty="0" smtClean="0">
                <a:solidFill>
                  <a:srgbClr val="666666"/>
                </a:solidFill>
              </a:rPr>
              <a:t>(operation)</a:t>
            </a:r>
          </a:p>
          <a:p>
            <a:pPr marL="285750" indent="-285750">
              <a:buFont typeface="Wingdings" panose="05000000000000000000" pitchFamily="2" charset="2"/>
              <a:buChar char="Ø"/>
            </a:pPr>
            <a:r>
              <a:rPr lang="en-US" dirty="0" smtClean="0">
                <a:solidFill>
                  <a:srgbClr val="666666"/>
                </a:solidFill>
              </a:rPr>
              <a:t>3 FTE (now) =&gt; 6 FTE (total)</a:t>
            </a:r>
          </a:p>
          <a:p>
            <a:r>
              <a:rPr lang="en-US" u="sng" dirty="0" smtClean="0">
                <a:solidFill>
                  <a:srgbClr val="666666"/>
                </a:solidFill>
              </a:rPr>
              <a:t>Budget per year (not confirmed</a:t>
            </a:r>
            <a:r>
              <a:rPr lang="en-US" dirty="0" smtClean="0">
                <a:solidFill>
                  <a:srgbClr val="666666"/>
                </a:solidFill>
              </a:rPr>
              <a:t>): </a:t>
            </a:r>
            <a:endParaRPr lang="en-US" dirty="0">
              <a:solidFill>
                <a:srgbClr val="666666"/>
              </a:solidFill>
            </a:endParaRPr>
          </a:p>
          <a:p>
            <a:pPr marL="285750" indent="-285750">
              <a:buFont typeface="Wingdings" panose="05000000000000000000" pitchFamily="2" charset="2"/>
              <a:buChar char="Ø"/>
            </a:pPr>
            <a:r>
              <a:rPr lang="en-150" dirty="0" smtClean="0">
                <a:solidFill>
                  <a:srgbClr val="666666"/>
                </a:solidFill>
              </a:rPr>
              <a:t>€</a:t>
            </a:r>
            <a:r>
              <a:rPr lang="en-US" dirty="0" smtClean="0">
                <a:solidFill>
                  <a:srgbClr val="666666"/>
                </a:solidFill>
              </a:rPr>
              <a:t>100k labs-infra/equipment </a:t>
            </a:r>
          </a:p>
          <a:p>
            <a:pPr marL="285750" indent="-285750">
              <a:buFont typeface="Wingdings" panose="05000000000000000000" pitchFamily="2" charset="2"/>
              <a:buChar char="Ø"/>
            </a:pPr>
            <a:r>
              <a:rPr lang="en-150" dirty="0" smtClean="0">
                <a:solidFill>
                  <a:srgbClr val="666666"/>
                </a:solidFill>
              </a:rPr>
              <a:t>€</a:t>
            </a:r>
            <a:r>
              <a:rPr lang="en-US" dirty="0" smtClean="0">
                <a:solidFill>
                  <a:srgbClr val="666666"/>
                </a:solidFill>
              </a:rPr>
              <a:t> 10k consumables</a:t>
            </a:r>
          </a:p>
          <a:p>
            <a:pPr marL="285750" indent="-285750">
              <a:buFont typeface="Wingdings" panose="05000000000000000000" pitchFamily="2" charset="2"/>
              <a:buChar char="Ø"/>
            </a:pPr>
            <a:r>
              <a:rPr lang="en-150" dirty="0" smtClean="0">
                <a:solidFill>
                  <a:srgbClr val="666666"/>
                </a:solidFill>
              </a:rPr>
              <a:t>€</a:t>
            </a:r>
            <a:r>
              <a:rPr lang="en-US" dirty="0" smtClean="0">
                <a:solidFill>
                  <a:srgbClr val="666666"/>
                </a:solidFill>
              </a:rPr>
              <a:t> 15k equipment (small)</a:t>
            </a:r>
          </a:p>
          <a:p>
            <a:pPr marL="285750" indent="-285750">
              <a:buFont typeface="Wingdings" panose="05000000000000000000" pitchFamily="2" charset="2"/>
              <a:buChar char="v"/>
            </a:pPr>
            <a:r>
              <a:rPr lang="en-US" dirty="0">
                <a:solidFill>
                  <a:schemeClr val="accent6">
                    <a:lumMod val="60000"/>
                    <a:lumOff val="40000"/>
                  </a:schemeClr>
                </a:solidFill>
              </a:rPr>
              <a:t>Currently </a:t>
            </a:r>
            <a:r>
              <a:rPr lang="en-US" b="1" dirty="0" smtClean="0">
                <a:solidFill>
                  <a:schemeClr val="accent6">
                    <a:lumMod val="60000"/>
                    <a:lumOff val="40000"/>
                  </a:schemeClr>
                </a:solidFill>
              </a:rPr>
              <a:t>2 FTE</a:t>
            </a:r>
            <a:r>
              <a:rPr lang="en-US" dirty="0" smtClean="0">
                <a:solidFill>
                  <a:schemeClr val="accent6">
                    <a:lumMod val="60000"/>
                    <a:lumOff val="40000"/>
                  </a:schemeClr>
                </a:solidFill>
              </a:rPr>
              <a:t> less than planned by 2021</a:t>
            </a:r>
            <a:endParaRPr lang="en-US" b="1" dirty="0">
              <a:solidFill>
                <a:schemeClr val="accent6">
                  <a:lumMod val="60000"/>
                  <a:lumOff val="40000"/>
                </a:schemeClr>
              </a:solidFill>
            </a:endParaRPr>
          </a:p>
        </p:txBody>
      </p:sp>
      <p:sp>
        <p:nvSpPr>
          <p:cNvPr id="4" name="Down Arrow 3"/>
          <p:cNvSpPr/>
          <p:nvPr/>
        </p:nvSpPr>
        <p:spPr>
          <a:xfrm>
            <a:off x="10151737" y="3537308"/>
            <a:ext cx="414169" cy="570000"/>
          </a:xfrm>
          <a:prstGeom prst="downArrow">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56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p:cNvSpPr txBox="1">
            <a:spLocks/>
          </p:cNvSpPr>
          <p:nvPr/>
        </p:nvSpPr>
        <p:spPr>
          <a:xfrm>
            <a:off x="6119494" y="1341462"/>
            <a:ext cx="5865242" cy="5047146"/>
          </a:xfrm>
          <a:prstGeom prst="rect">
            <a:avLst/>
          </a:prstGeom>
          <a:solidFill>
            <a:schemeClr val="accent3">
              <a:lumMod val="60000"/>
              <a:lumOff val="40000"/>
            </a:schemeClr>
          </a:solidFill>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Sophie’s research has provided SULF with extended capabilities in life science research:</a:t>
            </a:r>
          </a:p>
          <a:p>
            <a:r>
              <a:rPr lang="en-US" sz="1800" dirty="0" smtClean="0"/>
              <a:t>EO4 </a:t>
            </a:r>
            <a:r>
              <a:rPr lang="en-US" sz="1800" dirty="0"/>
              <a:t>now equipped for growth of cyanobacteria (and in future other bacteria)</a:t>
            </a:r>
          </a:p>
          <a:p>
            <a:r>
              <a:rPr lang="en-US" sz="1800" dirty="0" smtClean="0"/>
              <a:t>Autoclave </a:t>
            </a:r>
            <a:r>
              <a:rPr lang="en-US" sz="1800" dirty="0"/>
              <a:t>and Shaker Incubator </a:t>
            </a:r>
            <a:r>
              <a:rPr lang="en-US" sz="1800" dirty="0" smtClean="0"/>
              <a:t>with LED lights installed</a:t>
            </a:r>
            <a:r>
              <a:rPr lang="en-US" sz="1800" dirty="0"/>
              <a:t>.</a:t>
            </a:r>
          </a:p>
          <a:p>
            <a:endParaRPr lang="en-US" sz="1800" dirty="0" smtClean="0"/>
          </a:p>
          <a:p>
            <a:endParaRPr lang="en-US" sz="1800" dirty="0" smtClean="0"/>
          </a:p>
          <a:p>
            <a:endParaRPr lang="en-US" sz="1800" dirty="0"/>
          </a:p>
          <a:p>
            <a:endParaRPr lang="en-US" sz="1800" dirty="0" smtClean="0"/>
          </a:p>
          <a:p>
            <a:r>
              <a:rPr lang="en-US" sz="1800" dirty="0" smtClean="0"/>
              <a:t>Dynamic Light Scattering instrument and FT-IR accessory for liquids procured:</a:t>
            </a:r>
          </a:p>
        </p:txBody>
      </p:sp>
      <p:sp>
        <p:nvSpPr>
          <p:cNvPr id="6" name="Title 5"/>
          <p:cNvSpPr>
            <a:spLocks noGrp="1"/>
          </p:cNvSpPr>
          <p:nvPr>
            <p:ph type="title"/>
          </p:nvPr>
        </p:nvSpPr>
        <p:spPr>
          <a:xfrm>
            <a:off x="493015" y="92571"/>
            <a:ext cx="9360000" cy="657339"/>
          </a:xfrm>
        </p:spPr>
        <p:txBody>
          <a:bodyPr/>
          <a:lstStyle/>
          <a:p>
            <a:r>
              <a:rPr lang="en-US" dirty="0" smtClean="0"/>
              <a:t>SULF support: preparing for first science</a:t>
            </a:r>
            <a:endParaRPr lang="en-US" dirty="0"/>
          </a:p>
        </p:txBody>
      </p:sp>
      <p:sp>
        <p:nvSpPr>
          <p:cNvPr id="8" name="Text Placeholder 7"/>
          <p:cNvSpPr>
            <a:spLocks noGrp="1"/>
          </p:cNvSpPr>
          <p:nvPr>
            <p:ph type="body" sz="quarter" idx="14"/>
          </p:nvPr>
        </p:nvSpPr>
        <p:spPr>
          <a:xfrm>
            <a:off x="525553" y="789172"/>
            <a:ext cx="9632477" cy="507076"/>
          </a:xfrm>
        </p:spPr>
        <p:txBody>
          <a:bodyPr/>
          <a:lstStyle/>
          <a:p>
            <a:r>
              <a:rPr lang="en-US" dirty="0" smtClean="0"/>
              <a:t>Human Frontier Science Program Grant</a:t>
            </a:r>
            <a:endParaRPr lang="en-US" dirty="0"/>
          </a:p>
        </p:txBody>
      </p:sp>
      <p:sp>
        <p:nvSpPr>
          <p:cNvPr id="7" name="Content Placeholder 6"/>
          <p:cNvSpPr>
            <a:spLocks noGrp="1"/>
          </p:cNvSpPr>
          <p:nvPr>
            <p:ph idx="1"/>
          </p:nvPr>
        </p:nvSpPr>
        <p:spPr>
          <a:xfrm>
            <a:off x="577513" y="1408616"/>
            <a:ext cx="5023596" cy="4768062"/>
          </a:xfrm>
        </p:spPr>
        <p:txBody>
          <a:bodyPr/>
          <a:lstStyle/>
          <a:p>
            <a:r>
              <a:rPr lang="en-US" sz="1800" b="1" dirty="0">
                <a:solidFill>
                  <a:schemeClr val="accent6">
                    <a:lumMod val="60000"/>
                    <a:lumOff val="40000"/>
                  </a:schemeClr>
                </a:solidFill>
              </a:rPr>
              <a:t>Do hydrocarbons induce membrane curvature in photosynthetic organisms? </a:t>
            </a:r>
          </a:p>
          <a:p>
            <a:r>
              <a:rPr lang="en-US" sz="1800" dirty="0" smtClean="0"/>
              <a:t>Cyanobacteria are intricately organized, incorporating an array of thylakoid membranes into the cells. This is the site of photosynthesis.</a:t>
            </a:r>
          </a:p>
          <a:p>
            <a:r>
              <a:rPr lang="en-US" sz="1800" b="1" dirty="0">
                <a:solidFill>
                  <a:schemeClr val="accent6">
                    <a:lumMod val="60000"/>
                    <a:lumOff val="40000"/>
                  </a:schemeClr>
                </a:solidFill>
                <a:sym typeface="Wingdings" panose="05000000000000000000" pitchFamily="2" charset="2"/>
              </a:rPr>
              <a:t>Cyanobacteria produce </a:t>
            </a:r>
            <a:r>
              <a:rPr lang="en-US" sz="1800" b="1" dirty="0" smtClean="0">
                <a:solidFill>
                  <a:schemeClr val="accent6">
                    <a:lumMod val="60000"/>
                    <a:lumOff val="40000"/>
                  </a:schemeClr>
                </a:solidFill>
                <a:sym typeface="Wingdings" panose="05000000000000000000" pitchFamily="2" charset="2"/>
              </a:rPr>
              <a:t>hydrocarbons, </a:t>
            </a:r>
            <a:r>
              <a:rPr lang="en-US" sz="1800" dirty="0" smtClean="0">
                <a:sym typeface="Wingdings" panose="05000000000000000000" pitchFamily="2" charset="2"/>
              </a:rPr>
              <a:t>and </a:t>
            </a:r>
            <a:r>
              <a:rPr lang="en-US" sz="1800" dirty="0">
                <a:sym typeface="Wingdings" panose="05000000000000000000" pitchFamily="2" charset="2"/>
              </a:rPr>
              <a:t>hydrocarbons are known to accumulate inside their membranes  </a:t>
            </a:r>
            <a:endParaRPr lang="en-US" sz="1800" dirty="0" smtClean="0">
              <a:sym typeface="Wingdings" panose="05000000000000000000" pitchFamily="2" charset="2"/>
            </a:endParaRPr>
          </a:p>
          <a:p>
            <a:r>
              <a:rPr lang="en-US" sz="1800" b="1" dirty="0" smtClean="0">
                <a:solidFill>
                  <a:schemeClr val="accent6">
                    <a:lumMod val="60000"/>
                    <a:lumOff val="40000"/>
                  </a:schemeClr>
                </a:solidFill>
              </a:rPr>
              <a:t>Melissa’s part:  Neutron scattering, e.g. </a:t>
            </a:r>
            <a:r>
              <a:rPr lang="en-US" sz="1800" b="1" i="1" dirty="0" smtClean="0">
                <a:solidFill>
                  <a:schemeClr val="accent6">
                    <a:lumMod val="60000"/>
                    <a:lumOff val="40000"/>
                  </a:schemeClr>
                </a:solidFill>
              </a:rPr>
              <a:t>NSE/SANS </a:t>
            </a:r>
            <a:r>
              <a:rPr lang="en-US" sz="1800" b="1" i="1" dirty="0">
                <a:solidFill>
                  <a:schemeClr val="accent6">
                    <a:lumMod val="60000"/>
                    <a:lumOff val="40000"/>
                  </a:schemeClr>
                </a:solidFill>
              </a:rPr>
              <a:t>at </a:t>
            </a:r>
            <a:r>
              <a:rPr lang="en-US" sz="1800" b="1" i="1" dirty="0" smtClean="0">
                <a:solidFill>
                  <a:schemeClr val="accent6">
                    <a:lumMod val="60000"/>
                    <a:lumOff val="40000"/>
                  </a:schemeClr>
                </a:solidFill>
              </a:rPr>
              <a:t>ILL, SNS and/or </a:t>
            </a:r>
            <a:r>
              <a:rPr lang="en-US" sz="1800" b="1" i="1" dirty="0">
                <a:solidFill>
                  <a:schemeClr val="accent6">
                    <a:lumMod val="60000"/>
                    <a:lumOff val="40000"/>
                  </a:schemeClr>
                </a:solidFill>
              </a:rPr>
              <a:t>FRM-II </a:t>
            </a:r>
          </a:p>
          <a:p>
            <a:pPr marL="82550" lvl="1" indent="0">
              <a:buNone/>
            </a:pPr>
            <a:endParaRPr lang="en-US" sz="1800" dirty="0" smtClean="0"/>
          </a:p>
          <a:p>
            <a:pPr marL="82550" lvl="1" indent="0">
              <a:buNone/>
            </a:pPr>
            <a:r>
              <a:rPr lang="en-US" sz="1800" dirty="0"/>
              <a:t>	</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7513" y="4733448"/>
            <a:ext cx="2665559" cy="1746134"/>
          </a:xfrm>
          <a:prstGeom prst="rect">
            <a:avLst/>
          </a:prstGeom>
        </p:spPr>
      </p:pic>
      <p:sp>
        <p:nvSpPr>
          <p:cNvPr id="13" name="TextBox 12"/>
          <p:cNvSpPr txBox="1"/>
          <p:nvPr/>
        </p:nvSpPr>
        <p:spPr>
          <a:xfrm>
            <a:off x="3304055" y="4762012"/>
            <a:ext cx="2037737" cy="523220"/>
          </a:xfrm>
          <a:prstGeom prst="rect">
            <a:avLst/>
          </a:prstGeom>
          <a:noFill/>
        </p:spPr>
        <p:txBody>
          <a:bodyPr wrap="none" rtlCol="0">
            <a:spAutoFit/>
          </a:bodyPr>
          <a:lstStyle/>
          <a:p>
            <a:pPr algn="l"/>
            <a:r>
              <a:rPr lang="sv-SE" sz="1400" i="1" dirty="0" smtClean="0">
                <a:solidFill>
                  <a:srgbClr val="666666"/>
                </a:solidFill>
              </a:rPr>
              <a:t>C&amp;EN </a:t>
            </a:r>
            <a:r>
              <a:rPr lang="sv-SE" sz="1400" i="1" dirty="0" err="1" smtClean="0">
                <a:solidFill>
                  <a:srgbClr val="666666"/>
                </a:solidFill>
              </a:rPr>
              <a:t>magazine</a:t>
            </a:r>
            <a:r>
              <a:rPr lang="sv-SE" sz="1400" i="1" dirty="0" smtClean="0">
                <a:solidFill>
                  <a:srgbClr val="666666"/>
                </a:solidFill>
              </a:rPr>
              <a:t>, 2015, </a:t>
            </a:r>
          </a:p>
          <a:p>
            <a:pPr algn="l"/>
            <a:r>
              <a:rPr lang="sv-SE" sz="1400" i="1" dirty="0" smtClean="0">
                <a:solidFill>
                  <a:srgbClr val="666666"/>
                </a:solidFill>
              </a:rPr>
              <a:t>93(40), p.10</a:t>
            </a:r>
          </a:p>
        </p:txBody>
      </p:sp>
      <p:pic>
        <p:nvPicPr>
          <p:cNvPr id="16" name="63F60D45-0247-4BCC-8FFD-F19AD32DA6CC" descr="63F60D45-0247-4BCC-8FFD-F19AD32DA6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664" y="3315247"/>
            <a:ext cx="1762816" cy="132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806" y="5023622"/>
            <a:ext cx="1992066" cy="12214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531" y="3043013"/>
            <a:ext cx="1196555" cy="1594346"/>
          </a:xfrm>
          <a:prstGeom prst="rect">
            <a:avLst/>
          </a:prstGeom>
        </p:spPr>
      </p:pic>
      <p:pic>
        <p:nvPicPr>
          <p:cNvPr id="19" name="Picture 2" descr="734dd55e-90c0-416c-b693-37bcd6c5e786@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0048" y="3315247"/>
            <a:ext cx="1762816" cy="132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7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SULF - conclusions</a:t>
            </a:r>
          </a:p>
        </p:txBody>
      </p:sp>
      <p:sp>
        <p:nvSpPr>
          <p:cNvPr id="2" name="Slide Number Placeholder 1"/>
          <p:cNvSpPr>
            <a:spLocks noGrp="1"/>
          </p:cNvSpPr>
          <p:nvPr>
            <p:ph type="sldNum" sz="quarter" idx="12"/>
          </p:nvPr>
        </p:nvSpPr>
        <p:spPr/>
        <p:txBody>
          <a:bodyPr/>
          <a:lstStyle/>
          <a:p>
            <a:fld id="{551115BC-487E-4422-894C-CB7CD3E79223}" type="slidenum">
              <a:rPr lang="en-GB" noProof="0" smtClean="0"/>
              <a:t>31</a:t>
            </a:fld>
            <a:endParaRPr lang="en-GB" noProof="0" dirty="0"/>
          </a:p>
        </p:txBody>
      </p:sp>
      <p:sp>
        <p:nvSpPr>
          <p:cNvPr id="7" name="Text Placeholder 6"/>
          <p:cNvSpPr>
            <a:spLocks noGrp="1"/>
          </p:cNvSpPr>
          <p:nvPr>
            <p:ph type="body" sz="quarter" idx="14"/>
          </p:nvPr>
        </p:nvSpPr>
        <p:spPr/>
        <p:txBody>
          <a:bodyPr/>
          <a:lstStyle/>
          <a:p>
            <a:r>
              <a:rPr lang="en-US" sz="2400" dirty="0"/>
              <a:t>Catering to </a:t>
            </a:r>
            <a:r>
              <a:rPr lang="en-US" sz="2400" dirty="0" smtClean="0"/>
              <a:t>neutron </a:t>
            </a:r>
            <a:r>
              <a:rPr lang="en-US" sz="2400" dirty="0"/>
              <a:t>scattering instruments </a:t>
            </a:r>
            <a:r>
              <a:rPr lang="en-US" sz="2400" dirty="0" smtClean="0"/>
              <a:t>as they come online</a:t>
            </a:r>
            <a:endParaRPr lang="en-US" sz="2400" dirty="0"/>
          </a:p>
          <a:p>
            <a:endParaRPr lang="en-US" dirty="0"/>
          </a:p>
        </p:txBody>
      </p:sp>
      <p:sp>
        <p:nvSpPr>
          <p:cNvPr id="6" name="Content Placeholder 2"/>
          <p:cNvSpPr txBox="1">
            <a:spLocks/>
          </p:cNvSpPr>
          <p:nvPr/>
        </p:nvSpPr>
        <p:spPr>
          <a:xfrm>
            <a:off x="1103709" y="1448080"/>
            <a:ext cx="11270039" cy="5414948"/>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	</a:t>
            </a:r>
            <a:endParaRPr lang="en-US" sz="2800" dirty="0" smtClean="0"/>
          </a:p>
          <a:p>
            <a:pPr marL="0" indent="0">
              <a:buFont typeface="Arial" panose="020B0604020202020204" pitchFamily="34" charset="0"/>
              <a:buNone/>
            </a:pPr>
            <a:r>
              <a:rPr lang="en-US" b="1" dirty="0" smtClean="0">
                <a:solidFill>
                  <a:srgbClr val="0070C0"/>
                </a:solidFill>
              </a:rPr>
              <a:t>SULF is on track with</a:t>
            </a:r>
          </a:p>
          <a:p>
            <a:r>
              <a:rPr lang="en-US" dirty="0" smtClean="0"/>
              <a:t>Laboratory </a:t>
            </a:r>
            <a:r>
              <a:rPr lang="en-US" dirty="0"/>
              <a:t>fit-out </a:t>
            </a:r>
            <a:r>
              <a:rPr lang="en-US" dirty="0" smtClean="0"/>
              <a:t>and has moved to the ESS site.</a:t>
            </a:r>
            <a:endParaRPr lang="en-US" dirty="0"/>
          </a:p>
          <a:p>
            <a:r>
              <a:rPr lang="en-US" dirty="0"/>
              <a:t>Preparation for the user program including safety and sample handling</a:t>
            </a:r>
            <a:endParaRPr lang="en-US" sz="1400" dirty="0"/>
          </a:p>
          <a:p>
            <a:pPr marL="0" indent="0">
              <a:buFont typeface="Arial" panose="020B0604020202020204" pitchFamily="34" charset="0"/>
              <a:buNone/>
            </a:pPr>
            <a:r>
              <a:rPr lang="en-US" b="1" dirty="0">
                <a:solidFill>
                  <a:srgbClr val="0070C0"/>
                </a:solidFill>
              </a:rPr>
              <a:t>SULF adds value</a:t>
            </a:r>
          </a:p>
          <a:p>
            <a:r>
              <a:rPr lang="en-US" dirty="0"/>
              <a:t>scientific support </a:t>
            </a:r>
            <a:r>
              <a:rPr lang="en-US" dirty="0" smtClean="0"/>
              <a:t>for machine and science directorate already </a:t>
            </a:r>
            <a:r>
              <a:rPr lang="en-US" dirty="0"/>
              <a:t>during construction</a:t>
            </a:r>
          </a:p>
          <a:p>
            <a:r>
              <a:rPr lang="en-US" dirty="0"/>
              <a:t>building up capabilities in time for First Science </a:t>
            </a:r>
            <a:r>
              <a:rPr lang="en-US" dirty="0" smtClean="0"/>
              <a:t>in collaboration with other groups</a:t>
            </a:r>
          </a:p>
          <a:p>
            <a:endParaRPr lang="en-US" sz="1400" dirty="0"/>
          </a:p>
          <a:p>
            <a:pPr marL="0" indent="0">
              <a:buFont typeface="Arial" panose="020B0604020202020204" pitchFamily="34" charset="0"/>
              <a:buNone/>
            </a:pPr>
            <a:r>
              <a:rPr lang="en-US" b="1" dirty="0">
                <a:solidFill>
                  <a:srgbClr val="0070C0"/>
                </a:solidFill>
              </a:rPr>
              <a:t>SULF is crucial</a:t>
            </a:r>
            <a:endParaRPr lang="en-US" dirty="0">
              <a:solidFill>
                <a:srgbClr val="0070C0"/>
              </a:solidFill>
            </a:endParaRPr>
          </a:p>
          <a:p>
            <a:r>
              <a:rPr lang="en-GB" dirty="0"/>
              <a:t>Support for in-situ experiments / experiments with sensitive samples</a:t>
            </a:r>
          </a:p>
          <a:p>
            <a:r>
              <a:rPr lang="en-US" dirty="0"/>
              <a:t>Minimizing beam time loss by checking/modifying samples</a:t>
            </a:r>
          </a:p>
          <a:p>
            <a:r>
              <a:rPr lang="en-US" dirty="0"/>
              <a:t>Support for materials characterization </a:t>
            </a:r>
            <a:r>
              <a:rPr lang="en-US" dirty="0" smtClean="0"/>
              <a:t>for </a:t>
            </a:r>
            <a:r>
              <a:rPr lang="en-US" dirty="0"/>
              <a:t>all of ESS during operations</a:t>
            </a:r>
          </a:p>
        </p:txBody>
      </p:sp>
      <p:sp>
        <p:nvSpPr>
          <p:cNvPr id="4" name="Date Placeholder 3"/>
          <p:cNvSpPr>
            <a:spLocks noGrp="1"/>
          </p:cNvSpPr>
          <p:nvPr>
            <p:ph type="dt" sz="half" idx="10"/>
          </p:nvPr>
        </p:nvSpPr>
        <p:spPr/>
        <p:txBody>
          <a:bodyPr/>
          <a:lstStyle/>
          <a:p>
            <a:r>
              <a:rPr lang="sv-SE" dirty="0" smtClean="0"/>
              <a:t>2020-04-26</a:t>
            </a:r>
            <a:endParaRPr lang="sv-SE" dirty="0"/>
          </a:p>
        </p:txBody>
      </p:sp>
      <p:sp>
        <p:nvSpPr>
          <p:cNvPr id="10" name="Footer Placeholder 9"/>
          <p:cNvSpPr>
            <a:spLocks noGrp="1"/>
          </p:cNvSpPr>
          <p:nvPr>
            <p:ph type="ftr" sz="quarter" idx="11"/>
          </p:nvPr>
        </p:nvSpPr>
        <p:spPr/>
        <p:txBody>
          <a:bodyPr/>
          <a:lstStyle/>
          <a:p>
            <a:r>
              <a:rPr lang="sv-SE" smtClean="0"/>
              <a:t>STAP presentation SULF</a:t>
            </a:r>
            <a:endParaRPr lang="sv-SE" dirty="0"/>
          </a:p>
        </p:txBody>
      </p:sp>
    </p:spTree>
    <p:extLst>
      <p:ext uri="{BB962C8B-B14F-4D97-AF65-F5344CB8AC3E}">
        <p14:creationId xmlns:p14="http://schemas.microsoft.com/office/powerpoint/2010/main" val="287737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001380" y="231647"/>
            <a:ext cx="8640000" cy="852885"/>
          </a:xfrm>
        </p:spPr>
        <p:txBody>
          <a:bodyPr/>
          <a:lstStyle/>
          <a:p>
            <a:r>
              <a:rPr lang="en-GB" dirty="0" smtClean="0"/>
              <a:t>Thank you for your attention</a:t>
            </a:r>
            <a:endParaRPr lang="en-GB" dirty="0"/>
          </a:p>
        </p:txBody>
      </p:sp>
      <p:sp>
        <p:nvSpPr>
          <p:cNvPr id="11" name="Rubrik 1">
            <a:extLst>
              <a:ext uri="{FF2B5EF4-FFF2-40B4-BE49-F238E27FC236}">
                <a16:creationId xmlns:a16="http://schemas.microsoft.com/office/drawing/2014/main" id="{83145CF3-C12C-4347-8E68-43E7983404D2}"/>
              </a:ext>
            </a:extLst>
          </p:cNvPr>
          <p:cNvSpPr txBox="1">
            <a:spLocks/>
          </p:cNvSpPr>
          <p:nvPr/>
        </p:nvSpPr>
        <p:spPr>
          <a:xfrm>
            <a:off x="8881925" y="5541264"/>
            <a:ext cx="3605897" cy="701218"/>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Segoe UI Semibold" panose="020B0702040204020203" pitchFamily="34" charset="0"/>
                <a:ea typeface="+mj-ea"/>
                <a:cs typeface="Segoe UI Semibold" panose="020B0702040204020203" pitchFamily="34" charset="0"/>
              </a:defRPr>
            </a:lvl1pPr>
          </a:lstStyle>
          <a:p>
            <a:r>
              <a:rPr lang="en-GB" dirty="0" smtClean="0"/>
              <a:t>SULF Group</a:t>
            </a:r>
            <a:endParaRPr lang="en-GB" dirty="0"/>
          </a:p>
        </p:txBody>
      </p:sp>
      <p:sp>
        <p:nvSpPr>
          <p:cNvPr id="3" name="TextBox 2"/>
          <p:cNvSpPr txBox="1"/>
          <p:nvPr/>
        </p:nvSpPr>
        <p:spPr>
          <a:xfrm>
            <a:off x="9261663" y="6242483"/>
            <a:ext cx="2082108" cy="369332"/>
          </a:xfrm>
          <a:prstGeom prst="rect">
            <a:avLst/>
          </a:prstGeom>
          <a:noFill/>
        </p:spPr>
        <p:txBody>
          <a:bodyPr wrap="none" rtlCol="0">
            <a:spAutoFit/>
          </a:bodyPr>
          <a:lstStyle/>
          <a:p>
            <a:pPr algn="l"/>
            <a:r>
              <a:rPr lang="en-US" dirty="0" smtClean="0">
                <a:solidFill>
                  <a:schemeClr val="bg1"/>
                </a:solidFill>
              </a:rPr>
              <a:t>We </a:t>
            </a:r>
            <a:r>
              <a:rPr lang="en-US" dirty="0" err="1" smtClean="0">
                <a:solidFill>
                  <a:schemeClr val="bg1"/>
                </a:solidFill>
              </a:rPr>
              <a:t>sulf</a:t>
            </a:r>
            <a:r>
              <a:rPr lang="en-US" dirty="0" smtClean="0">
                <a:solidFill>
                  <a:schemeClr val="bg1"/>
                </a:solidFill>
              </a:rPr>
              <a:t> problems !</a:t>
            </a:r>
          </a:p>
        </p:txBody>
      </p:sp>
      <p:sp>
        <p:nvSpPr>
          <p:cNvPr id="4" name="Date Placeholder 3"/>
          <p:cNvSpPr>
            <a:spLocks noGrp="1"/>
          </p:cNvSpPr>
          <p:nvPr>
            <p:ph type="dt" sz="half" idx="10"/>
          </p:nvPr>
        </p:nvSpPr>
        <p:spPr/>
        <p:txBody>
          <a:bodyPr/>
          <a:lstStyle/>
          <a:p>
            <a:r>
              <a:rPr lang="sv-SE" dirty="0" smtClean="0"/>
              <a:t>2021-04-26</a:t>
            </a:r>
            <a:endParaRPr lang="sv-SE" dirty="0"/>
          </a:p>
        </p:txBody>
      </p:sp>
      <p:pic>
        <p:nvPicPr>
          <p:cNvPr id="7170" name="Picture 2" descr="ba96e58a-8635-497e-9d2d-f3dec7e38ceb@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96044" y="1996553"/>
            <a:ext cx="3742467" cy="28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27747" y="1953428"/>
            <a:ext cx="3913633" cy="2893100"/>
          </a:xfrm>
          <a:prstGeom prst="rect">
            <a:avLst/>
          </a:prstGeom>
          <a:solidFill>
            <a:schemeClr val="accent1">
              <a:lumMod val="60000"/>
              <a:lumOff val="40000"/>
            </a:schemeClr>
          </a:solidFill>
        </p:spPr>
        <p:txBody>
          <a:bodyPr wrap="square" rtlCol="0">
            <a:spAutoFit/>
          </a:bodyPr>
          <a:lstStyle/>
          <a:p>
            <a:pPr lvl="0">
              <a:spcBef>
                <a:spcPts val="600"/>
              </a:spcBef>
            </a:pPr>
            <a:r>
              <a:rPr lang="en-GB" b="1" dirty="0" smtClean="0">
                <a:solidFill>
                  <a:schemeClr val="bg1"/>
                </a:solidFill>
              </a:rPr>
              <a:t>STAP charge for SULF (summarized):</a:t>
            </a:r>
          </a:p>
          <a:p>
            <a:pPr marL="342900" lvl="0" indent="-342900">
              <a:spcBef>
                <a:spcPts val="600"/>
              </a:spcBef>
              <a:buFont typeface="+mj-lt"/>
              <a:buAutoNum type="arabicPeriod"/>
            </a:pPr>
            <a:r>
              <a:rPr lang="en-GB" b="1" dirty="0" smtClean="0">
                <a:solidFill>
                  <a:schemeClr val="bg1"/>
                </a:solidFill>
              </a:rPr>
              <a:t>Is SULF </a:t>
            </a:r>
            <a:r>
              <a:rPr lang="en-GB" b="1" dirty="0">
                <a:solidFill>
                  <a:schemeClr val="bg1"/>
                </a:solidFill>
              </a:rPr>
              <a:t>on track </a:t>
            </a:r>
            <a:r>
              <a:rPr lang="en-GB" b="1" dirty="0" smtClean="0">
                <a:solidFill>
                  <a:schemeClr val="bg1"/>
                </a:solidFill>
              </a:rPr>
              <a:t>and staffing sufficient ? </a:t>
            </a:r>
          </a:p>
          <a:p>
            <a:pPr marL="342900" lvl="0" indent="-342900">
              <a:spcBef>
                <a:spcPts val="600"/>
              </a:spcBef>
              <a:buFont typeface="+mj-lt"/>
              <a:buAutoNum type="arabicPeriod"/>
            </a:pPr>
            <a:r>
              <a:rPr lang="en-US" b="1" dirty="0" smtClean="0">
                <a:solidFill>
                  <a:schemeClr val="bg1"/>
                </a:solidFill>
              </a:rPr>
              <a:t>How </a:t>
            </a:r>
            <a:r>
              <a:rPr lang="en-US" b="1" dirty="0">
                <a:solidFill>
                  <a:schemeClr val="bg1"/>
                </a:solidFill>
              </a:rPr>
              <a:t>to best equip </a:t>
            </a:r>
            <a:r>
              <a:rPr lang="en-US" b="1" dirty="0" smtClean="0">
                <a:solidFill>
                  <a:schemeClr val="bg1"/>
                </a:solidFill>
              </a:rPr>
              <a:t>the labs? </a:t>
            </a:r>
            <a:endParaRPr lang="en-US" b="1" dirty="0">
              <a:solidFill>
                <a:schemeClr val="bg1"/>
              </a:solidFill>
            </a:endParaRPr>
          </a:p>
          <a:p>
            <a:pPr marL="342900" lvl="0" indent="-342900">
              <a:spcBef>
                <a:spcPts val="600"/>
              </a:spcBef>
              <a:buFont typeface="+mj-lt"/>
              <a:buAutoNum type="arabicPeriod"/>
            </a:pPr>
            <a:r>
              <a:rPr lang="en-US" b="1" dirty="0" smtClean="0">
                <a:solidFill>
                  <a:schemeClr val="bg1"/>
                </a:solidFill>
              </a:rPr>
              <a:t>What </a:t>
            </a:r>
            <a:r>
              <a:rPr lang="en-US" b="1" dirty="0">
                <a:solidFill>
                  <a:schemeClr val="bg1"/>
                </a:solidFill>
              </a:rPr>
              <a:t>is useful for </a:t>
            </a:r>
            <a:r>
              <a:rPr lang="en-US" b="1" dirty="0" smtClean="0">
                <a:solidFill>
                  <a:schemeClr val="bg1"/>
                </a:solidFill>
              </a:rPr>
              <a:t>ESS to support the project? </a:t>
            </a:r>
          </a:p>
          <a:p>
            <a:pPr marL="342900" lvl="0" indent="-342900">
              <a:spcBef>
                <a:spcPts val="600"/>
              </a:spcBef>
              <a:buFont typeface="+mj-lt"/>
              <a:buAutoNum type="arabicPeriod"/>
            </a:pPr>
            <a:r>
              <a:rPr lang="en-US" b="1" dirty="0" smtClean="0">
                <a:solidFill>
                  <a:schemeClr val="bg1"/>
                </a:solidFill>
              </a:rPr>
              <a:t>How </a:t>
            </a:r>
            <a:r>
              <a:rPr lang="en-US" b="1" dirty="0">
                <a:solidFill>
                  <a:schemeClr val="bg1"/>
                </a:solidFill>
              </a:rPr>
              <a:t>do we keep </a:t>
            </a:r>
            <a:r>
              <a:rPr lang="en-US" b="1" dirty="0" smtClean="0">
                <a:solidFill>
                  <a:schemeClr val="bg1"/>
                </a:solidFill>
              </a:rPr>
              <a:t>to </a:t>
            </a:r>
            <a:r>
              <a:rPr lang="en-US" b="1" dirty="0">
                <a:solidFill>
                  <a:schemeClr val="bg1"/>
                </a:solidFill>
              </a:rPr>
              <a:t>the core </a:t>
            </a:r>
            <a:r>
              <a:rPr lang="en-US" b="1" dirty="0" smtClean="0">
                <a:solidFill>
                  <a:schemeClr val="bg1"/>
                </a:solidFill>
              </a:rPr>
              <a:t>business?</a:t>
            </a:r>
            <a:endParaRPr lang="en-US" b="1" dirty="0">
              <a:solidFill>
                <a:schemeClr val="bg1"/>
              </a:solidFill>
            </a:endParaRP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9B6AA8DE-5F9C-774D-A251-7A091E2C214E}"/>
              </a:ext>
            </a:extLst>
          </p:cNvPr>
          <p:cNvSpPr txBox="1">
            <a:spLocks/>
          </p:cNvSpPr>
          <p:nvPr/>
        </p:nvSpPr>
        <p:spPr>
          <a:xfrm>
            <a:off x="413225" y="1453427"/>
            <a:ext cx="1795515" cy="5090807"/>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smtClean="0"/>
              <a:t>Project </a:t>
            </a:r>
            <a:r>
              <a:rPr lang="en-US" sz="2000" dirty="0" err="1" smtClean="0"/>
              <a:t>coord</a:t>
            </a:r>
            <a:r>
              <a:rPr lang="en-US" sz="2000" dirty="0" smtClean="0"/>
              <a:t>.</a:t>
            </a:r>
          </a:p>
          <a:p>
            <a:endParaRPr lang="en-US" sz="1100" dirty="0" smtClean="0"/>
          </a:p>
          <a:p>
            <a:r>
              <a:rPr lang="en-US" sz="2000" dirty="0" smtClean="0"/>
              <a:t>Construct. Support</a:t>
            </a:r>
            <a:endParaRPr lang="en-US" sz="1000" dirty="0" smtClean="0"/>
          </a:p>
          <a:p>
            <a:endParaRPr lang="en-US" sz="1800" dirty="0" smtClean="0"/>
          </a:p>
          <a:p>
            <a:r>
              <a:rPr lang="en-US" sz="1800" dirty="0" smtClean="0"/>
              <a:t>ESS </a:t>
            </a:r>
            <a:r>
              <a:rPr lang="en-US" sz="1800" dirty="0"/>
              <a:t>Lab operation</a:t>
            </a:r>
          </a:p>
          <a:p>
            <a:endParaRPr lang="en-US" sz="1800" dirty="0" smtClean="0"/>
          </a:p>
          <a:p>
            <a:r>
              <a:rPr lang="en-US" sz="2000" dirty="0" smtClean="0"/>
              <a:t>ESS project Support &amp; Science</a:t>
            </a:r>
          </a:p>
          <a:p>
            <a:endParaRPr lang="en-US" dirty="0" smtClean="0"/>
          </a:p>
          <a:p>
            <a:endParaRPr lang="en-GB" dirty="0"/>
          </a:p>
        </p:txBody>
      </p:sp>
      <p:sp>
        <p:nvSpPr>
          <p:cNvPr id="6" name="Title 5"/>
          <p:cNvSpPr>
            <a:spLocks noGrp="1"/>
          </p:cNvSpPr>
          <p:nvPr>
            <p:ph type="title"/>
          </p:nvPr>
        </p:nvSpPr>
        <p:spPr/>
        <p:txBody>
          <a:bodyPr/>
          <a:lstStyle/>
          <a:p>
            <a:r>
              <a:rPr lang="en-GB" dirty="0" smtClean="0"/>
              <a:t>SULF: what are the focus points now ?</a:t>
            </a:r>
            <a:endParaRPr lang="en-US"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33</a:t>
            </a:fld>
            <a:endParaRPr lang="en-GB" noProof="0" dirty="0"/>
          </a:p>
        </p:txBody>
      </p:sp>
      <p:sp>
        <p:nvSpPr>
          <p:cNvPr id="23" name="Text Placeholder 22"/>
          <p:cNvSpPr>
            <a:spLocks noGrp="1"/>
          </p:cNvSpPr>
          <p:nvPr>
            <p:ph type="body" sz="quarter" idx="14"/>
          </p:nvPr>
        </p:nvSpPr>
        <p:spPr>
          <a:xfrm>
            <a:off x="575534" y="931026"/>
            <a:ext cx="9888175" cy="507076"/>
          </a:xfrm>
        </p:spPr>
        <p:txBody>
          <a:bodyPr/>
          <a:lstStyle/>
          <a:p>
            <a:r>
              <a:rPr lang="en-US" dirty="0" smtClean="0"/>
              <a:t>Katrin (100%), Melissa (50%), Monika (100%), Alice Corani (50%) = 3 FTE</a:t>
            </a:r>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2295484" y="1473726"/>
            <a:ext cx="8633773" cy="4828599"/>
          </a:xfrm>
          <a:ln>
            <a:solidFill>
              <a:schemeClr val="tx1"/>
            </a:solidFill>
          </a:ln>
        </p:spPr>
        <p:txBody>
          <a:bodyPr/>
          <a:lstStyle/>
          <a:p>
            <a:pPr>
              <a:spcBef>
                <a:spcPts val="0"/>
              </a:spcBef>
            </a:pPr>
            <a:r>
              <a:rPr lang="en-GB" dirty="0" smtClean="0"/>
              <a:t>Katrin Michel </a:t>
            </a:r>
            <a:r>
              <a:rPr lang="en-150" dirty="0" smtClean="0"/>
              <a:t>–</a:t>
            </a:r>
            <a:r>
              <a:rPr lang="en-GB" dirty="0" smtClean="0"/>
              <a:t> laboratory technician (</a:t>
            </a:r>
            <a:r>
              <a:rPr lang="en-GB" b="1" dirty="0" smtClean="0"/>
              <a:t>100%</a:t>
            </a:r>
            <a:r>
              <a:rPr lang="en-GB" dirty="0" smtClean="0"/>
              <a:t> SULF</a:t>
            </a:r>
            <a:r>
              <a:rPr lang="en-US" dirty="0"/>
              <a:t>)</a:t>
            </a:r>
            <a:endParaRPr lang="en-GB" dirty="0" smtClean="0"/>
          </a:p>
          <a:p>
            <a:pPr lvl="1">
              <a:spcBef>
                <a:spcPts val="0"/>
              </a:spcBef>
            </a:pPr>
            <a:r>
              <a:rPr lang="en-GB" dirty="0" smtClean="0"/>
              <a:t>E04 operations </a:t>
            </a:r>
            <a:r>
              <a:rPr lang="en-150" dirty="0" smtClean="0">
                <a:sym typeface="Symbol" panose="05050102010706020507" pitchFamily="18" charset="2"/>
              </a:rPr>
              <a:t> </a:t>
            </a:r>
            <a:r>
              <a:rPr lang="en-150" dirty="0">
                <a:sym typeface="Symbol" panose="05050102010706020507" pitchFamily="18" charset="2"/>
              </a:rPr>
              <a:t></a:t>
            </a:r>
            <a:r>
              <a:rPr lang="en-US" dirty="0" smtClean="0">
                <a:sym typeface="Symbol" panose="05050102010706020507" pitchFamily="18" charset="2"/>
              </a:rPr>
              <a:t> </a:t>
            </a:r>
            <a:r>
              <a:rPr lang="en-GB" dirty="0" smtClean="0"/>
              <a:t>Day-to-day safety 	</a:t>
            </a:r>
            <a:r>
              <a:rPr lang="en-150" dirty="0">
                <a:sym typeface="Symbol" panose="05050102010706020507" pitchFamily="18" charset="2"/>
              </a:rPr>
              <a:t> </a:t>
            </a:r>
            <a:r>
              <a:rPr lang="en-US" dirty="0">
                <a:sym typeface="Symbol" panose="05050102010706020507" pitchFamily="18" charset="2"/>
              </a:rPr>
              <a:t>project support</a:t>
            </a:r>
            <a:endParaRPr lang="en-GB" dirty="0" smtClean="0"/>
          </a:p>
          <a:p>
            <a:endParaRPr lang="en-GB" sz="1800" dirty="0" smtClean="0"/>
          </a:p>
          <a:p>
            <a:pPr>
              <a:spcBef>
                <a:spcPts val="0"/>
              </a:spcBef>
            </a:pPr>
            <a:r>
              <a:rPr lang="en-GB" dirty="0" smtClean="0"/>
              <a:t>Melissa Sharp </a:t>
            </a:r>
            <a:r>
              <a:rPr lang="en-150" dirty="0" smtClean="0"/>
              <a:t>–</a:t>
            </a:r>
            <a:r>
              <a:rPr lang="en-GB" dirty="0" smtClean="0"/>
              <a:t> laboratory scientist (</a:t>
            </a:r>
            <a:r>
              <a:rPr lang="en-GB" b="1" dirty="0" smtClean="0"/>
              <a:t>50% SULF</a:t>
            </a:r>
            <a:r>
              <a:rPr lang="en-GB" dirty="0" smtClean="0"/>
              <a:t>, 50% CF/FM Interaction)</a:t>
            </a:r>
          </a:p>
          <a:p>
            <a:pPr lvl="1">
              <a:spcBef>
                <a:spcPts val="0"/>
              </a:spcBef>
            </a:pPr>
            <a:r>
              <a:rPr lang="en-GB" dirty="0" smtClean="0"/>
              <a:t>Construction (FM)	</a:t>
            </a:r>
            <a:r>
              <a:rPr lang="en-150" dirty="0" smtClean="0">
                <a:sym typeface="Symbol" panose="05050102010706020507" pitchFamily="18" charset="2"/>
              </a:rPr>
              <a:t></a:t>
            </a:r>
            <a:r>
              <a:rPr lang="en-US" dirty="0" smtClean="0">
                <a:sym typeface="Symbol" panose="05050102010706020507" pitchFamily="18" charset="2"/>
              </a:rPr>
              <a:t> </a:t>
            </a:r>
            <a:r>
              <a:rPr lang="en-US" dirty="0">
                <a:sym typeface="Symbol" panose="05050102010706020507" pitchFamily="18" charset="2"/>
              </a:rPr>
              <a:t>Life Science </a:t>
            </a:r>
            <a:r>
              <a:rPr lang="en-US" dirty="0" smtClean="0">
                <a:sym typeface="Symbol" panose="05050102010706020507" pitchFamily="18" charset="2"/>
              </a:rPr>
              <a:t>Grant/Postdoc </a:t>
            </a:r>
            <a:r>
              <a:rPr lang="en-150" dirty="0">
                <a:sym typeface="Symbol" panose="05050102010706020507" pitchFamily="18" charset="2"/>
              </a:rPr>
              <a:t> </a:t>
            </a:r>
            <a:r>
              <a:rPr lang="en-US" dirty="0">
                <a:sym typeface="Symbol" panose="05050102010706020507" pitchFamily="18" charset="2"/>
              </a:rPr>
              <a:t> </a:t>
            </a:r>
            <a:r>
              <a:rPr lang="en-US" dirty="0" smtClean="0">
                <a:sym typeface="Symbol" panose="05050102010706020507" pitchFamily="18" charset="2"/>
              </a:rPr>
              <a:t>Installation	</a:t>
            </a:r>
          </a:p>
          <a:p>
            <a:pPr lvl="1">
              <a:spcBef>
                <a:spcPts val="0"/>
              </a:spcBef>
            </a:pPr>
            <a:endParaRPr lang="en-GB" sz="2400" dirty="0" smtClean="0"/>
          </a:p>
          <a:p>
            <a:pPr>
              <a:spcBef>
                <a:spcPts val="0"/>
              </a:spcBef>
            </a:pPr>
            <a:r>
              <a:rPr lang="en-GB" dirty="0" smtClean="0"/>
              <a:t>Monika Hartl </a:t>
            </a:r>
            <a:r>
              <a:rPr lang="en-150" dirty="0" smtClean="0"/>
              <a:t>–</a:t>
            </a:r>
            <a:r>
              <a:rPr lang="en-GB" dirty="0" smtClean="0"/>
              <a:t> laboratory scientist/GL (</a:t>
            </a:r>
            <a:r>
              <a:rPr lang="en-GB" b="1" dirty="0" smtClean="0"/>
              <a:t>99% SULF</a:t>
            </a:r>
            <a:r>
              <a:rPr lang="en-GB" dirty="0" smtClean="0"/>
              <a:t>, 1% VESPA)</a:t>
            </a:r>
          </a:p>
          <a:p>
            <a:pPr lvl="1">
              <a:spcBef>
                <a:spcPts val="0"/>
              </a:spcBef>
            </a:pPr>
            <a:r>
              <a:rPr lang="en-GB" dirty="0" smtClean="0"/>
              <a:t>Installation </a:t>
            </a:r>
            <a:r>
              <a:rPr lang="en-GB" dirty="0" err="1" smtClean="0"/>
              <a:t>coord</a:t>
            </a:r>
            <a:r>
              <a:rPr lang="en-GB" dirty="0" smtClean="0"/>
              <a:t>.	</a:t>
            </a:r>
            <a:r>
              <a:rPr lang="en-150" dirty="0">
                <a:sym typeface="Symbol" panose="05050102010706020507" pitchFamily="18" charset="2"/>
              </a:rPr>
              <a:t>  </a:t>
            </a:r>
            <a:r>
              <a:rPr lang="en-US" dirty="0" smtClean="0">
                <a:sym typeface="Symbol" panose="05050102010706020507" pitchFamily="18" charset="2"/>
              </a:rPr>
              <a:t>ESS support  	</a:t>
            </a:r>
            <a:r>
              <a:rPr lang="en-150" dirty="0">
                <a:sym typeface="Symbol" panose="05050102010706020507" pitchFamily="18" charset="2"/>
              </a:rPr>
              <a:t>  </a:t>
            </a:r>
            <a:r>
              <a:rPr lang="en-GB" dirty="0" smtClean="0"/>
              <a:t>Construction (Safety, quality)	</a:t>
            </a:r>
            <a:r>
              <a:rPr lang="en-US" dirty="0" smtClean="0">
                <a:sym typeface="Symbol" panose="05050102010706020507" pitchFamily="18" charset="2"/>
              </a:rPr>
              <a:t> </a:t>
            </a:r>
            <a:endParaRPr lang="en-US" dirty="0">
              <a:sym typeface="Symbol" panose="05050102010706020507" pitchFamily="18" charset="2"/>
            </a:endParaRPr>
          </a:p>
          <a:p>
            <a:pPr lvl="1">
              <a:spcBef>
                <a:spcPts val="0"/>
              </a:spcBef>
            </a:pPr>
            <a:endParaRPr lang="en-GB" dirty="0" smtClean="0"/>
          </a:p>
          <a:p>
            <a:pPr>
              <a:spcBef>
                <a:spcPts val="0"/>
              </a:spcBef>
            </a:pPr>
            <a:r>
              <a:rPr lang="en-GB" dirty="0" smtClean="0"/>
              <a:t>Alice Corani: laboratory technician sample enviro (50% SE, </a:t>
            </a:r>
            <a:r>
              <a:rPr lang="en-GB" b="1" dirty="0" smtClean="0"/>
              <a:t>50% SULF</a:t>
            </a:r>
            <a:r>
              <a:rPr lang="en-GB" dirty="0" smtClean="0"/>
              <a:t>)</a:t>
            </a:r>
          </a:p>
          <a:p>
            <a:pPr lvl="1">
              <a:spcBef>
                <a:spcPts val="0"/>
              </a:spcBef>
            </a:pPr>
            <a:r>
              <a:rPr lang="en-US" dirty="0" smtClean="0"/>
              <a:t>E04 operations    </a:t>
            </a:r>
            <a:r>
              <a:rPr lang="en-150" dirty="0" smtClean="0">
                <a:sym typeface="Symbol" panose="05050102010706020507" pitchFamily="18" charset="2"/>
              </a:rPr>
              <a:t> </a:t>
            </a:r>
            <a:r>
              <a:rPr lang="en-US" dirty="0" smtClean="0"/>
              <a:t>gas supply   </a:t>
            </a:r>
            <a:r>
              <a:rPr lang="en-150" dirty="0" smtClean="0">
                <a:sym typeface="Symbol" panose="05050102010706020507" pitchFamily="18" charset="2"/>
              </a:rPr>
              <a:t> </a:t>
            </a:r>
            <a:r>
              <a:rPr lang="en-US" dirty="0" smtClean="0">
                <a:sym typeface="Symbol" panose="05050102010706020507" pitchFamily="18" charset="2"/>
              </a:rPr>
              <a:t>electrochemistry (coll. FLUCO)</a:t>
            </a:r>
            <a:r>
              <a:rPr lang="en-GB" dirty="0" smtClean="0"/>
              <a:t>	</a:t>
            </a:r>
          </a:p>
          <a:p>
            <a:pPr lvl="1">
              <a:spcBef>
                <a:spcPts val="0"/>
              </a:spcBef>
            </a:pPr>
            <a:endParaRPr lang="en-GB" dirty="0"/>
          </a:p>
          <a:p>
            <a:pPr marL="82550" lvl="1" indent="0">
              <a:spcBef>
                <a:spcPts val="0"/>
              </a:spcBef>
              <a:buNone/>
            </a:pPr>
            <a:endParaRPr lang="en-GB" dirty="0" smtClean="0"/>
          </a:p>
          <a:p>
            <a:pPr marL="82550" lvl="1" indent="0">
              <a:spcBef>
                <a:spcPts val="0"/>
              </a:spcBef>
              <a:buNone/>
            </a:pPr>
            <a:r>
              <a:rPr lang="en-GB" dirty="0"/>
              <a:t>S</a:t>
            </a:r>
            <a:r>
              <a:rPr lang="en-GB" dirty="0" smtClean="0"/>
              <a:t>ophie Ayscough:  postdoctoral research assistant (100% Grant)</a:t>
            </a:r>
          </a:p>
          <a:p>
            <a:pPr marL="82550" lvl="1" indent="0">
              <a:spcBef>
                <a:spcPts val="0"/>
              </a:spcBef>
              <a:buNone/>
            </a:pPr>
            <a:r>
              <a:rPr lang="en-GB" dirty="0" smtClean="0"/>
              <a:t>Emelie Wiklund, Anton J</a:t>
            </a:r>
            <a:r>
              <a:rPr lang="en-GB" dirty="0" smtClean="0">
                <a:latin typeface="Calibri" panose="020F0502020204030204" pitchFamily="34" charset="0"/>
                <a:cs typeface="Calibri" panose="020F0502020204030204" pitchFamily="34" charset="0"/>
              </a:rPr>
              <a:t>ä</a:t>
            </a:r>
            <a:r>
              <a:rPr lang="en-GB" dirty="0" smtClean="0"/>
              <a:t>rild:  master students (coll. Beam Diagnostics)</a:t>
            </a:r>
            <a:endParaRPr lang="en-GB" dirty="0"/>
          </a:p>
        </p:txBody>
      </p:sp>
      <p:pic>
        <p:nvPicPr>
          <p:cNvPr id="8" name="Picture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6970" y="4353138"/>
            <a:ext cx="437127" cy="504056"/>
          </a:xfrm>
          <a:prstGeom prst="rect">
            <a:avLst/>
          </a:prstGeom>
        </p:spPr>
      </p:pic>
      <p:pic>
        <p:nvPicPr>
          <p:cNvPr id="9" name="Picture 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7552" y="2432116"/>
            <a:ext cx="437127" cy="504056"/>
          </a:xfrm>
          <a:prstGeom prst="rect">
            <a:avLst/>
          </a:prstGeom>
        </p:spPr>
      </p:pic>
      <p:pic>
        <p:nvPicPr>
          <p:cNvPr id="10" name="Picture 9"/>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6970" y="3325545"/>
            <a:ext cx="437127" cy="504056"/>
          </a:xfrm>
          <a:prstGeom prst="rect">
            <a:avLst/>
          </a:prstGeom>
        </p:spPr>
      </p:pic>
      <p:pic>
        <p:nvPicPr>
          <p:cNvPr id="12" name="Picture 11"/>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108"/>
                    </a14:imgEffect>
                  </a14:imgLayer>
                </a14:imgProps>
              </a:ext>
              <a:ext uri="{28A0092B-C50C-407E-A947-70E740481C1C}">
                <a14:useLocalDpi xmlns:a14="http://schemas.microsoft.com/office/drawing/2010/main" val="0"/>
              </a:ext>
            </a:extLst>
          </a:blip>
          <a:stretch>
            <a:fillRect/>
          </a:stretch>
        </p:blipFill>
        <p:spPr>
          <a:xfrm>
            <a:off x="316881" y="1538688"/>
            <a:ext cx="437127" cy="504056"/>
          </a:xfrm>
          <a:prstGeom prst="rect">
            <a:avLst/>
          </a:prstGeom>
        </p:spPr>
      </p:pic>
      <p:pic>
        <p:nvPicPr>
          <p:cNvPr id="16" name="Picture 1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98203" y="2844262"/>
            <a:ext cx="322436" cy="371805"/>
          </a:xfrm>
          <a:prstGeom prst="rect">
            <a:avLst/>
          </a:prstGeom>
        </p:spPr>
      </p:pic>
      <p:pic>
        <p:nvPicPr>
          <p:cNvPr id="19" name="Picture 18"/>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51659" y="1772388"/>
            <a:ext cx="266062" cy="306799"/>
          </a:xfrm>
          <a:prstGeom prst="rect">
            <a:avLst/>
          </a:prstGeom>
        </p:spPr>
      </p:pic>
      <p:pic>
        <p:nvPicPr>
          <p:cNvPr id="53" name="Picture 52"/>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91595" y="1588512"/>
            <a:ext cx="437127" cy="504056"/>
          </a:xfrm>
          <a:prstGeom prst="rect">
            <a:avLst/>
          </a:prstGeom>
        </p:spPr>
      </p:pic>
      <p:pic>
        <p:nvPicPr>
          <p:cNvPr id="64" name="Picture 6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44703" y="3292140"/>
            <a:ext cx="437127" cy="504056"/>
          </a:xfrm>
          <a:prstGeom prst="rect">
            <a:avLst/>
          </a:prstGeom>
        </p:spPr>
      </p:pic>
      <p:pic>
        <p:nvPicPr>
          <p:cNvPr id="70" name="Picture 69"/>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14865" y="4776250"/>
            <a:ext cx="336777" cy="388341"/>
          </a:xfrm>
          <a:prstGeom prst="rect">
            <a:avLst/>
          </a:prstGeom>
        </p:spPr>
      </p:pic>
      <p:pic>
        <p:nvPicPr>
          <p:cNvPr id="71" name="Picture 70"/>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159421" y="4762005"/>
            <a:ext cx="349130" cy="402586"/>
          </a:xfrm>
          <a:prstGeom prst="rect">
            <a:avLst/>
          </a:prstGeom>
        </p:spPr>
      </p:pic>
      <p:pic>
        <p:nvPicPr>
          <p:cNvPr id="45" name="Picture 4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98425" y="3524658"/>
            <a:ext cx="233082" cy="268770"/>
          </a:xfrm>
          <a:prstGeom prst="rect">
            <a:avLst/>
          </a:prstGeom>
        </p:spPr>
      </p:pic>
      <p:sp>
        <p:nvSpPr>
          <p:cNvPr id="47" name="Rectangle 46"/>
          <p:cNvSpPr/>
          <p:nvPr/>
        </p:nvSpPr>
        <p:spPr>
          <a:xfrm>
            <a:off x="2315051" y="1446416"/>
            <a:ext cx="8614206" cy="4855910"/>
          </a:xfrm>
          <a:prstGeom prst="rect">
            <a:avLst/>
          </a:prstGeom>
          <a:noFill/>
          <a:ln w="73025" cmpd="sng">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sv-SE" dirty="0" smtClean="0"/>
              <a:t>2020-04-26</a:t>
            </a:r>
            <a:endParaRPr lang="sv-SE" dirty="0"/>
          </a:p>
        </p:txBody>
      </p:sp>
      <p:sp>
        <p:nvSpPr>
          <p:cNvPr id="25" name="Footer Placeholder 24"/>
          <p:cNvSpPr>
            <a:spLocks noGrp="1"/>
          </p:cNvSpPr>
          <p:nvPr>
            <p:ph type="ftr" sz="quarter" idx="11"/>
          </p:nvPr>
        </p:nvSpPr>
        <p:spPr/>
        <p:txBody>
          <a:bodyPr/>
          <a:lstStyle/>
          <a:p>
            <a:r>
              <a:rPr lang="sv-SE" smtClean="0"/>
              <a:t>STAP presentation SULF</a:t>
            </a:r>
            <a:endParaRPr lang="sv-SE" dirty="0"/>
          </a:p>
        </p:txBody>
      </p:sp>
      <p:pic>
        <p:nvPicPr>
          <p:cNvPr id="50" name="Picture 4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50904" y="3527076"/>
            <a:ext cx="230985" cy="266351"/>
          </a:xfrm>
          <a:prstGeom prst="rect">
            <a:avLst/>
          </a:prstGeom>
        </p:spPr>
      </p:pic>
      <p:pic>
        <p:nvPicPr>
          <p:cNvPr id="51" name="Picture 50"/>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066096" y="5642792"/>
            <a:ext cx="217035" cy="250266"/>
          </a:xfrm>
          <a:prstGeom prst="rect">
            <a:avLst/>
          </a:prstGeom>
        </p:spPr>
      </p:pic>
      <p:pic>
        <p:nvPicPr>
          <p:cNvPr id="66" name="Picture 6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40206" y="2844621"/>
            <a:ext cx="322125" cy="371446"/>
          </a:xfrm>
          <a:prstGeom prst="rect">
            <a:avLst/>
          </a:prstGeom>
        </p:spPr>
      </p:pic>
      <p:pic>
        <p:nvPicPr>
          <p:cNvPr id="72" name="Picture 7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62171" y="5598948"/>
            <a:ext cx="437127" cy="504056"/>
          </a:xfrm>
          <a:prstGeom prst="rect">
            <a:avLst/>
          </a:prstGeom>
        </p:spPr>
      </p:pic>
      <p:cxnSp>
        <p:nvCxnSpPr>
          <p:cNvPr id="28" name="Straight Connector 27"/>
          <p:cNvCxnSpPr/>
          <p:nvPr/>
        </p:nvCxnSpPr>
        <p:spPr>
          <a:xfrm>
            <a:off x="2305084" y="5386801"/>
            <a:ext cx="8596746" cy="10757"/>
          </a:xfrm>
          <a:prstGeom prst="line">
            <a:avLst/>
          </a:prstGeom>
          <a:ln w="444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5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4</a:t>
            </a:fld>
            <a:endParaRPr lang="en-GB" noProof="0" dirty="0"/>
          </a:p>
        </p:txBody>
      </p:sp>
      <p:sp>
        <p:nvSpPr>
          <p:cNvPr id="6" name="Text Placeholder 5"/>
          <p:cNvSpPr>
            <a:spLocks noGrp="1"/>
          </p:cNvSpPr>
          <p:nvPr>
            <p:ph type="body" sz="quarter" idx="14"/>
          </p:nvPr>
        </p:nvSpPr>
        <p:spPr/>
        <p:txBody>
          <a:bodyPr/>
          <a:lstStyle/>
          <a:p>
            <a:r>
              <a:rPr lang="en-GB" dirty="0"/>
              <a:t>Short, medium and long term </a:t>
            </a:r>
            <a:r>
              <a:rPr lang="en-GB" dirty="0" smtClean="0"/>
              <a:t>needs  -&gt; see part 3 of the talk</a:t>
            </a:r>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094400" y="1562400"/>
            <a:ext cx="8946583" cy="4912870"/>
          </a:xfrm>
        </p:spPr>
        <p:txBody>
          <a:bodyPr/>
          <a:lstStyle/>
          <a:p>
            <a:r>
              <a:rPr lang="en-GB" sz="2400" b="1" dirty="0" smtClean="0"/>
              <a:t>Short term needs: </a:t>
            </a:r>
          </a:p>
          <a:p>
            <a:pPr lvl="1"/>
            <a:r>
              <a:rPr lang="en-GB" sz="2000" dirty="0" smtClean="0"/>
              <a:t>Support for the construction project for critical path sub-projects to ensure “ready-for-beam-on-target” (RBOT) and “beam-on-target” (BOT).</a:t>
            </a:r>
          </a:p>
          <a:p>
            <a:r>
              <a:rPr lang="en-GB" sz="2400" b="1" dirty="0" smtClean="0"/>
              <a:t>Medium term needs:</a:t>
            </a:r>
          </a:p>
          <a:p>
            <a:pPr lvl="1"/>
            <a:r>
              <a:rPr lang="en-GB" sz="2000" dirty="0" smtClean="0"/>
              <a:t>Support for the commission phase (initial ops) of the machine</a:t>
            </a:r>
          </a:p>
          <a:p>
            <a:pPr lvl="1"/>
            <a:r>
              <a:rPr lang="en-GB" sz="2000" dirty="0" smtClean="0"/>
              <a:t>Providing Radioactive Materials Laboratory in time for BOT </a:t>
            </a:r>
          </a:p>
          <a:p>
            <a:r>
              <a:rPr lang="en-GB" sz="2400" b="1" dirty="0"/>
              <a:t>Long term needs: </a:t>
            </a:r>
          </a:p>
          <a:p>
            <a:pPr lvl="1"/>
            <a:r>
              <a:rPr lang="en-GB" dirty="0"/>
              <a:t>Preparing for First Science </a:t>
            </a:r>
          </a:p>
          <a:p>
            <a:pPr lvl="1"/>
            <a:r>
              <a:rPr lang="en-GB" dirty="0" smtClean="0"/>
              <a:t>ESS </a:t>
            </a:r>
            <a:r>
              <a:rPr lang="en-GB" dirty="0"/>
              <a:t>operations support</a:t>
            </a:r>
          </a:p>
          <a:p>
            <a:pPr lvl="1"/>
            <a:endParaRPr lang="en-GB" sz="2000" dirty="0" smtClean="0"/>
          </a:p>
          <a:p>
            <a:pPr marL="0" indent="0">
              <a:buNone/>
            </a:pPr>
            <a:r>
              <a:rPr lang="en-GB" dirty="0"/>
              <a:t>Well-functioning labs come with expertise of the scientific and technical staff.</a:t>
            </a:r>
          </a:p>
          <a:p>
            <a:pPr lvl="1"/>
            <a:endParaRPr lang="en-GB" sz="2000" dirty="0" smtClean="0"/>
          </a:p>
        </p:txBody>
      </p:sp>
      <p:sp>
        <p:nvSpPr>
          <p:cNvPr id="5" name="Date Placeholder 4"/>
          <p:cNvSpPr>
            <a:spLocks noGrp="1"/>
          </p:cNvSpPr>
          <p:nvPr>
            <p:ph type="dt" sz="half" idx="10"/>
          </p:nvPr>
        </p:nvSpPr>
        <p:spPr/>
        <p:txBody>
          <a:bodyPr/>
          <a:lstStyle/>
          <a:p>
            <a:r>
              <a:rPr lang="sv-SE" dirty="0" smtClean="0"/>
              <a:t>2020-04-26</a:t>
            </a:r>
            <a:endParaRPr lang="sv-SE" dirty="0"/>
          </a:p>
        </p:txBody>
      </p:sp>
      <p:sp>
        <p:nvSpPr>
          <p:cNvPr id="7" name="Footer Placeholder 6"/>
          <p:cNvSpPr>
            <a:spLocks noGrp="1"/>
          </p:cNvSpPr>
          <p:nvPr>
            <p:ph type="ftr" sz="quarter" idx="11"/>
          </p:nvPr>
        </p:nvSpPr>
        <p:spPr/>
        <p:txBody>
          <a:bodyPr/>
          <a:lstStyle/>
          <a:p>
            <a:r>
              <a:rPr lang="sv-SE" dirty="0" smtClean="0"/>
              <a:t>STAP presentation SULF</a:t>
            </a:r>
            <a:endParaRPr lang="sv-SE" dirty="0"/>
          </a:p>
        </p:txBody>
      </p:sp>
      <p:pic>
        <p:nvPicPr>
          <p:cNvPr id="1026" name="Picture 2" descr="7fe68ad2-c7d9-49ff-a52d-ac124cde3a05@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727" y="2851710"/>
            <a:ext cx="3096957" cy="232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8659280" y="4835874"/>
            <a:ext cx="3068404" cy="338554"/>
          </a:xfrm>
          <a:prstGeom prst="rect">
            <a:avLst/>
          </a:prstGeom>
          <a:noFill/>
        </p:spPr>
        <p:txBody>
          <a:bodyPr wrap="none" rtlCol="0">
            <a:spAutoFit/>
          </a:bodyPr>
          <a:lstStyle/>
          <a:p>
            <a:pPr algn="l"/>
            <a:r>
              <a:rPr lang="en-US" sz="1600" b="1" dirty="0" smtClean="0">
                <a:solidFill>
                  <a:schemeClr val="accent3">
                    <a:lumMod val="60000"/>
                    <a:lumOff val="40000"/>
                  </a:schemeClr>
                </a:solidFill>
              </a:rPr>
              <a:t>Scanning Electron Microscope</a:t>
            </a:r>
          </a:p>
        </p:txBody>
      </p:sp>
    </p:spTree>
    <p:extLst>
      <p:ext uri="{BB962C8B-B14F-4D97-AF65-F5344CB8AC3E}">
        <p14:creationId xmlns:p14="http://schemas.microsoft.com/office/powerpoint/2010/main" val="246986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SULF scope </a:t>
            </a:r>
            <a:r>
              <a:rPr lang="en-150" smtClean="0"/>
              <a:t>–</a:t>
            </a:r>
            <a:r>
              <a:rPr lang="en-US" smtClean="0"/>
              <a:t> now and later</a:t>
            </a:r>
            <a:endParaRPr lang="en-US" dirty="0"/>
          </a:p>
        </p:txBody>
      </p:sp>
      <p:sp>
        <p:nvSpPr>
          <p:cNvPr id="12" name="Text Placeholder 11"/>
          <p:cNvSpPr>
            <a:spLocks noGrp="1"/>
          </p:cNvSpPr>
          <p:nvPr>
            <p:ph type="body" sz="quarter" idx="14"/>
          </p:nvPr>
        </p:nvSpPr>
        <p:spPr>
          <a:xfrm>
            <a:off x="1431413" y="1001793"/>
            <a:ext cx="9360000" cy="507076"/>
          </a:xfrm>
        </p:spPr>
        <p:txBody>
          <a:bodyPr/>
          <a:lstStyle/>
          <a:p>
            <a:r>
              <a:rPr lang="en-US" dirty="0" smtClean="0"/>
              <a:t>Now   -------------------------------------------------------------------   Later</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434690349"/>
              </p:ext>
            </p:extLst>
          </p:nvPr>
        </p:nvGraphicFramePr>
        <p:xfrm>
          <a:off x="766689" y="1505548"/>
          <a:ext cx="9366250" cy="4903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r>
              <a:rPr lang="sv-SE" dirty="0" smtClean="0"/>
              <a:t>2020-04-26</a:t>
            </a:r>
            <a:endParaRPr lang="sv-SE" dirty="0"/>
          </a:p>
        </p:txBody>
      </p:sp>
      <p:sp>
        <p:nvSpPr>
          <p:cNvPr id="9" name="Rounded Rectangle 8"/>
          <p:cNvSpPr/>
          <p:nvPr/>
        </p:nvSpPr>
        <p:spPr>
          <a:xfrm>
            <a:off x="8814287" y="2846833"/>
            <a:ext cx="2135068" cy="13233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60000"/>
                    <a:lumOff val="40000"/>
                  </a:schemeClr>
                </a:solidFill>
              </a:rPr>
              <a:t>Operating user laboratories for ESS neutron scattering users</a:t>
            </a:r>
          </a:p>
        </p:txBody>
      </p:sp>
      <p:pic>
        <p:nvPicPr>
          <p:cNvPr id="19" name="Picture 18"/>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942338" y="5341793"/>
            <a:ext cx="437127" cy="504056"/>
          </a:xfrm>
          <a:prstGeom prst="rect">
            <a:avLst/>
          </a:prstGeom>
        </p:spPr>
      </p:pic>
      <p:sp>
        <p:nvSpPr>
          <p:cNvPr id="20" name="TextBox 19"/>
          <p:cNvSpPr txBox="1"/>
          <p:nvPr/>
        </p:nvSpPr>
        <p:spPr>
          <a:xfrm>
            <a:off x="9428848" y="5301288"/>
            <a:ext cx="1022902" cy="1348990"/>
          </a:xfrm>
          <a:prstGeom prst="rect">
            <a:avLst/>
          </a:prstGeom>
        </p:spPr>
        <p:txBody>
          <a:bodyPr vert="horz" wrap="none" lIns="91440" tIns="45720" rIns="91440" bIns="45720" rtlCol="0" anchor="t">
            <a:normAutofit/>
          </a:bodyPr>
          <a:lstStyle/>
          <a:p>
            <a:pPr algn="ctr"/>
            <a:r>
              <a:rPr lang="en-US" sz="2000" dirty="0" smtClean="0"/>
              <a:t>+3 FTE</a:t>
            </a:r>
          </a:p>
          <a:p>
            <a:pPr algn="ctr"/>
            <a:r>
              <a:rPr lang="en-US" sz="2000" dirty="0" smtClean="0"/>
              <a:t>(rad)</a:t>
            </a:r>
          </a:p>
          <a:p>
            <a:pPr algn="ctr"/>
            <a:r>
              <a:rPr lang="en-US" sz="2000" dirty="0" smtClean="0"/>
              <a:t>(</a:t>
            </a:r>
            <a:r>
              <a:rPr lang="en-US" sz="2000" dirty="0" err="1" smtClean="0"/>
              <a:t>chem</a:t>
            </a:r>
            <a:r>
              <a:rPr lang="en-US" sz="2000" dirty="0" smtClean="0"/>
              <a:t>)</a:t>
            </a:r>
          </a:p>
          <a:p>
            <a:pPr algn="ctr"/>
            <a:r>
              <a:rPr lang="en-US" sz="2000" dirty="0" smtClean="0"/>
              <a:t>(bio)</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3745" y="3467634"/>
            <a:ext cx="529120" cy="504056"/>
          </a:xfrm>
          <a:prstGeom prst="rect">
            <a:avLst/>
          </a:prstGeom>
          <a:noFill/>
        </p:spPr>
      </p:pic>
      <p:sp>
        <p:nvSpPr>
          <p:cNvPr id="22" name="TextBox 21"/>
          <p:cNvSpPr txBox="1"/>
          <p:nvPr/>
        </p:nvSpPr>
        <p:spPr>
          <a:xfrm>
            <a:off x="766689" y="3946744"/>
            <a:ext cx="1238172" cy="1348990"/>
          </a:xfrm>
          <a:prstGeom prst="rect">
            <a:avLst/>
          </a:prstGeom>
        </p:spPr>
        <p:txBody>
          <a:bodyPr vert="horz" wrap="none" lIns="91440" tIns="45720" rIns="91440" bIns="45720" rtlCol="0" anchor="t">
            <a:normAutofit/>
          </a:bodyPr>
          <a:lstStyle/>
          <a:p>
            <a:pPr algn="ctr"/>
            <a:r>
              <a:rPr lang="en-US" sz="2000" dirty="0" smtClean="0"/>
              <a:t>2.5 FTE</a:t>
            </a:r>
          </a:p>
          <a:p>
            <a:pPr algn="ctr"/>
            <a:r>
              <a:rPr lang="en-US" sz="2000" dirty="0" smtClean="0"/>
              <a:t>+ 0.5 FM </a:t>
            </a:r>
          </a:p>
          <a:p>
            <a:pPr algn="ctr"/>
            <a:r>
              <a:rPr lang="en-US" sz="2000" dirty="0" smtClean="0"/>
              <a:t>interaction</a:t>
            </a:r>
          </a:p>
        </p:txBody>
      </p:sp>
      <p:sp>
        <p:nvSpPr>
          <p:cNvPr id="23" name="Rounded Rectangle 22"/>
          <p:cNvSpPr/>
          <p:nvPr/>
        </p:nvSpPr>
        <p:spPr>
          <a:xfrm>
            <a:off x="8814287" y="4254760"/>
            <a:ext cx="2135068" cy="814656"/>
          </a:xfrm>
          <a:prstGeom prst="round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ESS-related scientific needs</a:t>
            </a:r>
          </a:p>
        </p:txBody>
      </p:sp>
      <p:sp>
        <p:nvSpPr>
          <p:cNvPr id="24" name="TextBox 23"/>
          <p:cNvSpPr txBox="1"/>
          <p:nvPr/>
        </p:nvSpPr>
        <p:spPr>
          <a:xfrm>
            <a:off x="10791413" y="5506691"/>
            <a:ext cx="1119577" cy="1078428"/>
          </a:xfrm>
          <a:prstGeom prst="rect">
            <a:avLst/>
          </a:prstGeom>
          <a:ln w="25400">
            <a:solidFill>
              <a:schemeClr val="accent1">
                <a:shade val="50000"/>
              </a:schemeClr>
            </a:solidFill>
          </a:ln>
        </p:spPr>
        <p:txBody>
          <a:bodyPr vert="horz" wrap="none" lIns="91440" tIns="45720" rIns="91440" bIns="45720" rtlCol="0" anchor="t">
            <a:normAutofit/>
          </a:bodyPr>
          <a:lstStyle/>
          <a:p>
            <a:pPr algn="ctr"/>
            <a:r>
              <a:rPr lang="en-US" sz="2000" dirty="0" smtClean="0"/>
              <a:t>=&gt;6 FTE</a:t>
            </a:r>
          </a:p>
          <a:p>
            <a:pPr algn="ctr"/>
            <a:r>
              <a:rPr lang="en-US" sz="2000" dirty="0" smtClean="0"/>
              <a:t>3 </a:t>
            </a:r>
            <a:r>
              <a:rPr lang="en-US" sz="2000" dirty="0" err="1" smtClean="0"/>
              <a:t>bldgs</a:t>
            </a:r>
            <a:r>
              <a:rPr lang="en-150" sz="2000" dirty="0" smtClean="0"/>
              <a:t>.</a:t>
            </a:r>
            <a:endParaRPr lang="en-US" sz="2000" dirty="0" smtClean="0"/>
          </a:p>
          <a:p>
            <a:pPr algn="ctr"/>
            <a:r>
              <a:rPr lang="en-US" sz="2000" dirty="0" smtClean="0"/>
              <a:t>1310 m</a:t>
            </a:r>
            <a:r>
              <a:rPr lang="en-US" sz="2000" baseline="30000" dirty="0" smtClean="0"/>
              <a:t>2</a:t>
            </a:r>
            <a:endParaRPr lang="en-US" sz="2000" dirty="0" smtClean="0"/>
          </a:p>
        </p:txBody>
      </p:sp>
    </p:spTree>
    <p:extLst>
      <p:ext uri="{BB962C8B-B14F-4D97-AF65-F5344CB8AC3E}">
        <p14:creationId xmlns:p14="http://schemas.microsoft.com/office/powerpoint/2010/main" val="248716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0804" y="272806"/>
            <a:ext cx="9360000" cy="657339"/>
          </a:xfrm>
        </p:spPr>
        <p:txBody>
          <a:bodyPr/>
          <a:lstStyle/>
          <a:p>
            <a:r>
              <a:rPr lang="en-US" dirty="0" smtClean="0"/>
              <a:t>SULF interactions </a:t>
            </a:r>
            <a:endParaRPr lang="en-US" dirty="0"/>
          </a:p>
        </p:txBody>
      </p:sp>
      <p:sp>
        <p:nvSpPr>
          <p:cNvPr id="17" name="Content Placeholder 16"/>
          <p:cNvSpPr>
            <a:spLocks noGrp="1"/>
          </p:cNvSpPr>
          <p:nvPr>
            <p:ph idx="15"/>
          </p:nvPr>
        </p:nvSpPr>
        <p:spPr>
          <a:xfrm>
            <a:off x="740570" y="1395541"/>
            <a:ext cx="3584399" cy="5108910"/>
          </a:xfrm>
          <a:solidFill>
            <a:schemeClr val="bg2">
              <a:lumMod val="95000"/>
            </a:schemeClr>
          </a:solidFill>
          <a:ln>
            <a:solidFill>
              <a:schemeClr val="tx1"/>
            </a:solidFill>
          </a:ln>
        </p:spPr>
        <p:txBody>
          <a:bodyPr/>
          <a:lstStyle/>
          <a:p>
            <a:r>
              <a:rPr lang="en-US" b="1" dirty="0" smtClean="0">
                <a:solidFill>
                  <a:schemeClr val="tx1"/>
                </a:solidFill>
              </a:rPr>
              <a:t>Project coordination</a:t>
            </a:r>
            <a:endParaRPr lang="en-US" b="1" dirty="0">
              <a:solidFill>
                <a:schemeClr val="tx1"/>
              </a:solidFill>
            </a:endParaRPr>
          </a:p>
          <a:p>
            <a:pPr marL="144000" lvl="1" indent="0">
              <a:buNone/>
            </a:pPr>
            <a:r>
              <a:rPr lang="en-US" sz="1800" i="1" dirty="0" smtClean="0"/>
              <a:t>Who: stakeholders, SANBER (contractors), SKANSKA, QA </a:t>
            </a:r>
          </a:p>
          <a:p>
            <a:pPr lvl="1"/>
            <a:r>
              <a:rPr lang="en-US" sz="1800" b="1" dirty="0" smtClean="0">
                <a:solidFill>
                  <a:schemeClr val="bg1">
                    <a:lumMod val="50000"/>
                  </a:schemeClr>
                </a:solidFill>
              </a:rPr>
              <a:t>Lab installations</a:t>
            </a:r>
            <a:r>
              <a:rPr lang="en-US" sz="1800" dirty="0" smtClean="0">
                <a:solidFill>
                  <a:schemeClr val="bg1">
                    <a:lumMod val="50000"/>
                  </a:schemeClr>
                </a:solidFill>
              </a:rPr>
              <a:t>: planning, procurement, scheduling, surveying, lab owners</a:t>
            </a:r>
          </a:p>
          <a:p>
            <a:pPr lvl="1"/>
            <a:r>
              <a:rPr lang="en-US" sz="1800" b="1" dirty="0" smtClean="0">
                <a:solidFill>
                  <a:schemeClr val="bg1">
                    <a:lumMod val="50000"/>
                  </a:schemeClr>
                </a:solidFill>
              </a:rPr>
              <a:t>Support </a:t>
            </a:r>
            <a:r>
              <a:rPr lang="en-US" sz="1800" b="1" dirty="0">
                <a:solidFill>
                  <a:schemeClr val="bg1">
                    <a:lumMod val="50000"/>
                  </a:schemeClr>
                </a:solidFill>
              </a:rPr>
              <a:t>for instrument </a:t>
            </a:r>
            <a:r>
              <a:rPr lang="en-US" sz="1800" b="1" dirty="0" smtClean="0">
                <a:solidFill>
                  <a:schemeClr val="bg1">
                    <a:lumMod val="50000"/>
                  </a:schemeClr>
                </a:solidFill>
              </a:rPr>
              <a:t>labs</a:t>
            </a:r>
            <a:r>
              <a:rPr lang="en-US" sz="1800" dirty="0" smtClean="0">
                <a:solidFill>
                  <a:schemeClr val="bg1">
                    <a:lumMod val="50000"/>
                  </a:schemeClr>
                </a:solidFill>
              </a:rPr>
              <a:t> (sample storage, ventilation, </a:t>
            </a:r>
            <a:r>
              <a:rPr lang="en-150" sz="1800" dirty="0" smtClean="0">
                <a:solidFill>
                  <a:schemeClr val="bg1">
                    <a:lumMod val="50000"/>
                  </a:schemeClr>
                </a:solidFill>
              </a:rPr>
              <a:t>…</a:t>
            </a:r>
            <a:r>
              <a:rPr lang="en-US" sz="1800" dirty="0">
                <a:solidFill>
                  <a:schemeClr val="bg1">
                    <a:lumMod val="50000"/>
                  </a:schemeClr>
                </a:solidFill>
              </a:rPr>
              <a:t>) </a:t>
            </a:r>
            <a:r>
              <a:rPr lang="en-US" sz="1800" dirty="0" smtClean="0">
                <a:solidFill>
                  <a:schemeClr val="bg1">
                    <a:lumMod val="50000"/>
                  </a:schemeClr>
                </a:solidFill>
              </a:rPr>
              <a:t> -&gt; transition to NSS</a:t>
            </a:r>
          </a:p>
          <a:p>
            <a:pPr lvl="1"/>
            <a:r>
              <a:rPr lang="en-US" sz="1800" b="1" dirty="0" smtClean="0">
                <a:solidFill>
                  <a:schemeClr val="bg1">
                    <a:lumMod val="50000"/>
                  </a:schemeClr>
                </a:solidFill>
              </a:rPr>
              <a:t>Safety/quality</a:t>
            </a:r>
            <a:r>
              <a:rPr lang="en-US" sz="1800" dirty="0" smtClean="0">
                <a:solidFill>
                  <a:schemeClr val="bg1">
                    <a:lumMod val="50000"/>
                  </a:schemeClr>
                </a:solidFill>
              </a:rPr>
              <a:t> of installed labs and planned labs</a:t>
            </a:r>
            <a:endParaRPr lang="en-US" sz="1800" dirty="0">
              <a:solidFill>
                <a:schemeClr val="bg1">
                  <a:lumMod val="50000"/>
                </a:schemeClr>
              </a:solidFill>
            </a:endParaRPr>
          </a:p>
          <a:p>
            <a:endParaRPr lang="en-US" dirty="0">
              <a:solidFill>
                <a:schemeClr val="bg1">
                  <a:lumMod val="50000"/>
                </a:schemeClr>
              </a:solidFill>
            </a:endParaRPr>
          </a:p>
        </p:txBody>
      </p:sp>
      <p:sp>
        <p:nvSpPr>
          <p:cNvPr id="18" name="Content Placeholder 17"/>
          <p:cNvSpPr>
            <a:spLocks noGrp="1"/>
          </p:cNvSpPr>
          <p:nvPr>
            <p:ph idx="16"/>
          </p:nvPr>
        </p:nvSpPr>
        <p:spPr>
          <a:xfrm>
            <a:off x="4419257" y="1391582"/>
            <a:ext cx="3600726" cy="5108910"/>
          </a:xfrm>
          <a:solidFill>
            <a:schemeClr val="bg1">
              <a:lumMod val="95000"/>
            </a:schemeClr>
          </a:solidFill>
          <a:ln>
            <a:solidFill>
              <a:schemeClr val="tx1"/>
            </a:solidFill>
          </a:ln>
        </p:spPr>
        <p:txBody>
          <a:bodyPr/>
          <a:lstStyle/>
          <a:p>
            <a:r>
              <a:rPr lang="en-US" b="1" dirty="0" smtClean="0">
                <a:solidFill>
                  <a:schemeClr val="tx1"/>
                </a:solidFill>
              </a:rPr>
              <a:t>Area coordination</a:t>
            </a:r>
          </a:p>
          <a:p>
            <a:r>
              <a:rPr lang="en-US" sz="1800" i="1" dirty="0" smtClean="0"/>
              <a:t>Who</a:t>
            </a:r>
            <a:r>
              <a:rPr lang="en-US" sz="1800" i="1" dirty="0"/>
              <a:t>: </a:t>
            </a:r>
            <a:r>
              <a:rPr lang="en-US" sz="1800" i="1" dirty="0" smtClean="0"/>
              <a:t>workers in E03/E04, SANBER, SKANSKA, FM </a:t>
            </a:r>
            <a:endParaRPr lang="en-US" sz="1800" b="1" i="1" dirty="0" smtClean="0">
              <a:solidFill>
                <a:schemeClr val="tx1"/>
              </a:solidFill>
            </a:endParaRPr>
          </a:p>
          <a:p>
            <a:pPr lvl="1"/>
            <a:r>
              <a:rPr lang="en-US" sz="1800" b="1" dirty="0" smtClean="0"/>
              <a:t>Keep track </a:t>
            </a:r>
            <a:r>
              <a:rPr lang="en-US" sz="1800" dirty="0" smtClean="0"/>
              <a:t>of work in E03/E04: planning, scheduling, arranging</a:t>
            </a:r>
            <a:endParaRPr lang="en-US" sz="1800" dirty="0"/>
          </a:p>
          <a:p>
            <a:pPr lvl="1"/>
            <a:r>
              <a:rPr lang="en-US" sz="1800" dirty="0" smtClean="0"/>
              <a:t>Stay on top of </a:t>
            </a:r>
            <a:r>
              <a:rPr lang="en-US" sz="1800" b="1" dirty="0" smtClean="0"/>
              <a:t>safety and housekeeping </a:t>
            </a:r>
            <a:r>
              <a:rPr lang="en-US" sz="1800" dirty="0" smtClean="0"/>
              <a:t>in the area including risk assessment</a:t>
            </a:r>
          </a:p>
          <a:p>
            <a:pPr lvl="1"/>
            <a:r>
              <a:rPr lang="en-US" sz="1800" b="1" dirty="0" smtClean="0"/>
              <a:t>ADVANTAGE: flexibility in scheduling! </a:t>
            </a:r>
          </a:p>
          <a:p>
            <a:pPr marL="144000" lvl="1" indent="0">
              <a:buNone/>
            </a:pPr>
            <a:endParaRPr lang="en-US" dirty="0"/>
          </a:p>
          <a:p>
            <a:endParaRPr lang="en-US" b="1" dirty="0">
              <a:solidFill>
                <a:schemeClr val="tx1"/>
              </a:solidFill>
            </a:endParaRPr>
          </a:p>
          <a:p>
            <a:endParaRPr lang="en-US" dirty="0"/>
          </a:p>
        </p:txBody>
      </p:sp>
      <p:sp>
        <p:nvSpPr>
          <p:cNvPr id="10" name="Content Placeholder 5"/>
          <p:cNvSpPr txBox="1">
            <a:spLocks/>
          </p:cNvSpPr>
          <p:nvPr/>
        </p:nvSpPr>
        <p:spPr>
          <a:xfrm>
            <a:off x="6020734" y="2309555"/>
            <a:ext cx="6171266" cy="316482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63" y="5093888"/>
            <a:ext cx="1780280" cy="1336649"/>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16679"/>
          <a:stretch/>
        </p:blipFill>
        <p:spPr>
          <a:xfrm>
            <a:off x="6252784" y="5097540"/>
            <a:ext cx="789992" cy="1123634"/>
          </a:xfrm>
          <a:prstGeom prst="rect">
            <a:avLst/>
          </a:prstGeom>
        </p:spPr>
      </p:pic>
      <p:pic>
        <p:nvPicPr>
          <p:cNvPr id="23" name="Picture 22"/>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108"/>
                    </a14:imgEffect>
                  </a14:imgLayer>
                </a14:imgProps>
              </a:ext>
              <a:ext uri="{28A0092B-C50C-407E-A947-70E740481C1C}">
                <a14:useLocalDpi xmlns:a14="http://schemas.microsoft.com/office/drawing/2010/main" val="0"/>
              </a:ext>
            </a:extLst>
          </a:blip>
          <a:stretch>
            <a:fillRect/>
          </a:stretch>
        </p:blipFill>
        <p:spPr>
          <a:xfrm>
            <a:off x="3948044" y="1410782"/>
            <a:ext cx="355492" cy="409922"/>
          </a:xfrm>
          <a:prstGeom prst="rect">
            <a:avLst/>
          </a:prstGeom>
        </p:spPr>
      </p:pic>
      <p:sp>
        <p:nvSpPr>
          <p:cNvPr id="4" name="Date Placeholder 3"/>
          <p:cNvSpPr>
            <a:spLocks noGrp="1"/>
          </p:cNvSpPr>
          <p:nvPr>
            <p:ph type="dt" sz="half" idx="10"/>
          </p:nvPr>
        </p:nvSpPr>
        <p:spPr/>
        <p:txBody>
          <a:bodyPr/>
          <a:lstStyle/>
          <a:p>
            <a:r>
              <a:rPr lang="sv-SE" dirty="0" smtClean="0"/>
              <a:t>2020-04-26</a:t>
            </a:r>
            <a:endParaRPr lang="sv-SE" dirty="0"/>
          </a:p>
        </p:txBody>
      </p:sp>
      <p:sp>
        <p:nvSpPr>
          <p:cNvPr id="7" name="Footer Placeholder 6"/>
          <p:cNvSpPr>
            <a:spLocks noGrp="1"/>
          </p:cNvSpPr>
          <p:nvPr>
            <p:ph type="ftr" sz="quarter" idx="11"/>
          </p:nvPr>
        </p:nvSpPr>
        <p:spPr/>
        <p:txBody>
          <a:bodyPr/>
          <a:lstStyle/>
          <a:p>
            <a:r>
              <a:rPr lang="sv-SE" dirty="0" smtClean="0"/>
              <a:t>STAP presentation SULF</a:t>
            </a:r>
            <a:endParaRPr lang="sv-SE" dirty="0"/>
          </a:p>
        </p:txBody>
      </p:sp>
      <p:sp>
        <p:nvSpPr>
          <p:cNvPr id="9" name="Slide Number Placeholder 8"/>
          <p:cNvSpPr>
            <a:spLocks noGrp="1"/>
          </p:cNvSpPr>
          <p:nvPr>
            <p:ph type="sldNum" sz="quarter" idx="12"/>
          </p:nvPr>
        </p:nvSpPr>
        <p:spPr/>
        <p:txBody>
          <a:bodyPr/>
          <a:lstStyle/>
          <a:p>
            <a:fld id="{F7283078-D760-1647-8B80-66BA8B52336D}" type="slidenum">
              <a:rPr lang="sv-SE" smtClean="0"/>
              <a:t>6</a:t>
            </a:fld>
            <a:endParaRPr lang="sv-SE"/>
          </a:p>
        </p:txBody>
      </p:sp>
      <p:sp>
        <p:nvSpPr>
          <p:cNvPr id="22" name="Content Placeholder 5"/>
          <p:cNvSpPr txBox="1">
            <a:spLocks/>
          </p:cNvSpPr>
          <p:nvPr/>
        </p:nvSpPr>
        <p:spPr>
          <a:xfrm>
            <a:off x="8134620" y="1390569"/>
            <a:ext cx="3577694" cy="5108910"/>
          </a:xfrm>
          <a:prstGeom prst="rect">
            <a:avLst/>
          </a:prstGeom>
          <a:solidFill>
            <a:schemeClr val="accent1">
              <a:lumMod val="50000"/>
            </a:schemeClr>
          </a:solidFill>
          <a:ln>
            <a:solidFill>
              <a:schemeClr val="tx1"/>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975"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chemeClr val="bg1"/>
                </a:solidFill>
              </a:rPr>
              <a:t>Construction Support</a:t>
            </a:r>
          </a:p>
          <a:p>
            <a:r>
              <a:rPr lang="en-US" sz="1800" i="1" dirty="0">
                <a:solidFill>
                  <a:schemeClr val="bg1"/>
                </a:solidFill>
              </a:rPr>
              <a:t>Who: </a:t>
            </a:r>
            <a:r>
              <a:rPr lang="en-US" sz="1800" i="1" dirty="0" smtClean="0">
                <a:solidFill>
                  <a:schemeClr val="bg1"/>
                </a:solidFill>
              </a:rPr>
              <a:t>Facility Management, stakeholders</a:t>
            </a:r>
            <a:endParaRPr lang="en-US" sz="1800" b="1" i="1" dirty="0">
              <a:solidFill>
                <a:schemeClr val="bg1"/>
              </a:solidFill>
            </a:endParaRPr>
          </a:p>
          <a:p>
            <a:pPr lvl="1"/>
            <a:r>
              <a:rPr lang="en-US" sz="1800" dirty="0" smtClean="0">
                <a:solidFill>
                  <a:schemeClr val="bg1"/>
                </a:solidFill>
              </a:rPr>
              <a:t>Assuring </a:t>
            </a:r>
            <a:r>
              <a:rPr lang="en-US" sz="1800" b="1" dirty="0" smtClean="0">
                <a:solidFill>
                  <a:schemeClr val="bg1"/>
                </a:solidFill>
              </a:rPr>
              <a:t>services are supplied </a:t>
            </a:r>
            <a:r>
              <a:rPr lang="en-US" sz="1800" dirty="0" smtClean="0">
                <a:solidFill>
                  <a:schemeClr val="bg1"/>
                </a:solidFill>
              </a:rPr>
              <a:t>(house vacuum, waste water testing, internet,</a:t>
            </a:r>
            <a:r>
              <a:rPr lang="en-150" sz="1800" dirty="0" smtClean="0">
                <a:solidFill>
                  <a:schemeClr val="bg1"/>
                </a:solidFill>
              </a:rPr>
              <a:t>…</a:t>
            </a:r>
            <a:r>
              <a:rPr lang="en-US" sz="1800" dirty="0" smtClean="0">
                <a:solidFill>
                  <a:schemeClr val="bg1"/>
                </a:solidFill>
              </a:rPr>
              <a:t>)</a:t>
            </a:r>
          </a:p>
          <a:p>
            <a:pPr lvl="1"/>
            <a:r>
              <a:rPr lang="en-US" sz="1800" b="1" dirty="0" smtClean="0">
                <a:solidFill>
                  <a:schemeClr val="bg1"/>
                </a:solidFill>
              </a:rPr>
              <a:t>Change-requests</a:t>
            </a:r>
            <a:r>
              <a:rPr lang="en-US" sz="1800" dirty="0" smtClean="0">
                <a:solidFill>
                  <a:schemeClr val="bg1"/>
                </a:solidFill>
              </a:rPr>
              <a:t> for requirements not met (ducting, radiators, doors/ badge readers </a:t>
            </a:r>
            <a:r>
              <a:rPr lang="en-150" sz="1800" dirty="0" smtClean="0">
                <a:solidFill>
                  <a:schemeClr val="bg1"/>
                </a:solidFill>
              </a:rPr>
              <a:t>…</a:t>
            </a:r>
            <a:r>
              <a:rPr lang="en-US" sz="1800" dirty="0" smtClean="0">
                <a:solidFill>
                  <a:schemeClr val="bg1"/>
                </a:solidFill>
              </a:rPr>
              <a:t>.)</a:t>
            </a:r>
          </a:p>
          <a:p>
            <a:pPr lvl="1"/>
            <a:r>
              <a:rPr lang="en-US" sz="1800" dirty="0" smtClean="0">
                <a:solidFill>
                  <a:schemeClr val="bg1"/>
                </a:solidFill>
              </a:rPr>
              <a:t>Requests (drilling through walls, loading on floors</a:t>
            </a:r>
            <a:r>
              <a:rPr lang="en-150" sz="1800" dirty="0" smtClean="0">
                <a:solidFill>
                  <a:schemeClr val="bg1"/>
                </a:solidFill>
              </a:rPr>
              <a:t>…</a:t>
            </a:r>
            <a:r>
              <a:rPr lang="en-US" sz="1800" dirty="0" smtClean="0">
                <a:solidFill>
                  <a:schemeClr val="bg1"/>
                </a:solidFill>
              </a:rPr>
              <a:t>)</a:t>
            </a:r>
          </a:p>
          <a:p>
            <a:pPr lvl="1"/>
            <a:r>
              <a:rPr lang="en-US" sz="1800" b="1" dirty="0" smtClean="0">
                <a:solidFill>
                  <a:schemeClr val="bg1"/>
                </a:solidFill>
              </a:rPr>
              <a:t>Engineering drawings </a:t>
            </a:r>
            <a:r>
              <a:rPr lang="en-US" sz="1800" dirty="0" smtClean="0">
                <a:solidFill>
                  <a:schemeClr val="bg1"/>
                </a:solidFill>
              </a:rPr>
              <a:t>for ESS</a:t>
            </a:r>
          </a:p>
          <a:p>
            <a:pPr lvl="1"/>
            <a:r>
              <a:rPr lang="en-US" sz="1800" dirty="0" smtClean="0">
                <a:solidFill>
                  <a:schemeClr val="bg1"/>
                </a:solidFill>
              </a:rPr>
              <a:t>Electrical document changes (consultant) </a:t>
            </a:r>
            <a:endParaRPr lang="en-US" sz="1800" dirty="0">
              <a:solidFill>
                <a:schemeClr val="bg1"/>
              </a:solidFill>
            </a:endParaRPr>
          </a:p>
        </p:txBody>
      </p:sp>
      <p:pic>
        <p:nvPicPr>
          <p:cNvPr id="25" name="Picture 24"/>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334448" y="1397640"/>
            <a:ext cx="358008" cy="412823"/>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4715" y="5603390"/>
            <a:ext cx="1162507" cy="871880"/>
          </a:xfrm>
          <a:prstGeom prst="rect">
            <a:avLst/>
          </a:prstGeom>
        </p:spPr>
      </p:pic>
      <p:sp>
        <p:nvSpPr>
          <p:cNvPr id="29" name="TextBox 28"/>
          <p:cNvSpPr txBox="1"/>
          <p:nvPr/>
        </p:nvSpPr>
        <p:spPr>
          <a:xfrm>
            <a:off x="2327222" y="5849450"/>
            <a:ext cx="2014739" cy="646331"/>
          </a:xfrm>
          <a:prstGeom prst="rect">
            <a:avLst/>
          </a:prstGeom>
          <a:noFill/>
        </p:spPr>
        <p:txBody>
          <a:bodyPr wrap="square" rtlCol="0">
            <a:spAutoFit/>
          </a:bodyPr>
          <a:lstStyle/>
          <a:p>
            <a:r>
              <a:rPr lang="sv-SE" i="1" dirty="0" smtClean="0">
                <a:solidFill>
                  <a:schemeClr val="bg1">
                    <a:lumMod val="50000"/>
                  </a:schemeClr>
                </a:solidFill>
              </a:rPr>
              <a:t>SULF and partner </a:t>
            </a:r>
            <a:r>
              <a:rPr lang="sv-SE" i="1" dirty="0" err="1" smtClean="0">
                <a:solidFill>
                  <a:schemeClr val="bg1">
                    <a:lumMod val="50000"/>
                  </a:schemeClr>
                </a:solidFill>
              </a:rPr>
              <a:t>measuring</a:t>
            </a:r>
            <a:endParaRPr lang="sv-SE" i="1" dirty="0">
              <a:solidFill>
                <a:schemeClr val="bg1">
                  <a:lumMod val="50000"/>
                </a:schemeClr>
              </a:solidFill>
            </a:endParaRPr>
          </a:p>
        </p:txBody>
      </p:sp>
      <p:pic>
        <p:nvPicPr>
          <p:cNvPr id="30" name="Picture 29"/>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108"/>
                    </a14:imgEffect>
                  </a14:imgLayer>
                </a14:imgProps>
              </a:ext>
              <a:ext uri="{28A0092B-C50C-407E-A947-70E740481C1C}">
                <a14:useLocalDpi xmlns:a14="http://schemas.microsoft.com/office/drawing/2010/main" val="0"/>
              </a:ext>
            </a:extLst>
          </a:blip>
          <a:stretch>
            <a:fillRect/>
          </a:stretch>
        </p:blipFill>
        <p:spPr>
          <a:xfrm>
            <a:off x="7619085" y="1418996"/>
            <a:ext cx="355492" cy="409922"/>
          </a:xfrm>
          <a:prstGeom prst="rect">
            <a:avLst/>
          </a:prstGeom>
        </p:spPr>
      </p:pic>
      <p:sp>
        <p:nvSpPr>
          <p:cNvPr id="12" name="Text Placeholder 11"/>
          <p:cNvSpPr>
            <a:spLocks noGrp="1"/>
          </p:cNvSpPr>
          <p:nvPr>
            <p:ph type="body" sz="quarter" idx="14"/>
          </p:nvPr>
        </p:nvSpPr>
        <p:spPr>
          <a:xfrm>
            <a:off x="750804" y="854312"/>
            <a:ext cx="9360000" cy="507076"/>
          </a:xfrm>
        </p:spPr>
        <p:txBody>
          <a:bodyPr/>
          <a:lstStyle/>
          <a:p>
            <a:endParaRPr lang="en-US" dirty="0"/>
          </a:p>
        </p:txBody>
      </p:sp>
    </p:spTree>
    <p:extLst>
      <p:ext uri="{BB962C8B-B14F-4D97-AF65-F5344CB8AC3E}">
        <p14:creationId xmlns:p14="http://schemas.microsoft.com/office/powerpoint/2010/main" val="266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3457" y="232946"/>
            <a:ext cx="9360000" cy="657339"/>
          </a:xfrm>
        </p:spPr>
        <p:txBody>
          <a:bodyPr/>
          <a:lstStyle/>
          <a:p>
            <a:r>
              <a:rPr lang="en-US" dirty="0"/>
              <a:t>SULF interactions </a:t>
            </a:r>
          </a:p>
        </p:txBody>
      </p:sp>
      <p:sp>
        <p:nvSpPr>
          <p:cNvPr id="3" name="Text Placeholder 2"/>
          <p:cNvSpPr>
            <a:spLocks noGrp="1"/>
          </p:cNvSpPr>
          <p:nvPr>
            <p:ph type="body" sz="quarter" idx="14"/>
          </p:nvPr>
        </p:nvSpPr>
        <p:spPr>
          <a:xfrm>
            <a:off x="843457" y="839306"/>
            <a:ext cx="9360000" cy="507076"/>
          </a:xfrm>
        </p:spPr>
        <p:txBody>
          <a:bodyPr/>
          <a:lstStyle/>
          <a:p>
            <a:r>
              <a:rPr lang="en-US" dirty="0" smtClean="0"/>
              <a:t>ESS project support (more information: part 3)</a:t>
            </a:r>
            <a:endParaRPr lang="en-US" dirty="0"/>
          </a:p>
        </p:txBody>
      </p:sp>
      <p:sp>
        <p:nvSpPr>
          <p:cNvPr id="17" name="Content Placeholder 16"/>
          <p:cNvSpPr>
            <a:spLocks noGrp="1"/>
          </p:cNvSpPr>
          <p:nvPr>
            <p:ph idx="15"/>
          </p:nvPr>
        </p:nvSpPr>
        <p:spPr>
          <a:xfrm>
            <a:off x="769351" y="1438103"/>
            <a:ext cx="3580458" cy="5210124"/>
          </a:xfrm>
          <a:solidFill>
            <a:schemeClr val="accent3">
              <a:lumMod val="60000"/>
              <a:lumOff val="40000"/>
            </a:schemeClr>
          </a:solidFill>
          <a:ln>
            <a:solidFill>
              <a:schemeClr val="tx1"/>
            </a:solidFill>
          </a:ln>
        </p:spPr>
        <p:txBody>
          <a:bodyPr/>
          <a:lstStyle/>
          <a:p>
            <a:r>
              <a:rPr lang="en-US" b="1" dirty="0" smtClean="0">
                <a:solidFill>
                  <a:schemeClr val="tx1"/>
                </a:solidFill>
              </a:rPr>
              <a:t>Lab Operations: Safety, security &amp; training</a:t>
            </a:r>
          </a:p>
          <a:p>
            <a:r>
              <a:rPr lang="en-US" sz="1800" i="1" dirty="0"/>
              <a:t>Who: </a:t>
            </a:r>
            <a:r>
              <a:rPr lang="en-US" sz="1800" i="1" dirty="0" smtClean="0"/>
              <a:t>OHS, RP, Security, Training </a:t>
            </a:r>
            <a:endParaRPr lang="en-US" sz="1800" b="1" i="1" dirty="0" smtClean="0">
              <a:solidFill>
                <a:schemeClr val="tx1"/>
              </a:solidFill>
            </a:endParaRPr>
          </a:p>
          <a:p>
            <a:pPr lvl="1"/>
            <a:r>
              <a:rPr lang="en-US" sz="1800" b="1" dirty="0" smtClean="0"/>
              <a:t>Safety</a:t>
            </a:r>
            <a:r>
              <a:rPr lang="en-US" sz="1800" dirty="0" smtClean="0"/>
              <a:t>: day-to-day, safety walk-downs, quarterly safety meetings</a:t>
            </a:r>
          </a:p>
          <a:p>
            <a:pPr lvl="1"/>
            <a:r>
              <a:rPr lang="en-US" sz="1800" b="1" dirty="0" smtClean="0"/>
              <a:t>Training</a:t>
            </a:r>
            <a:r>
              <a:rPr lang="en-US" sz="1800" dirty="0" smtClean="0"/>
              <a:t>: transition to online training for labs</a:t>
            </a:r>
          </a:p>
          <a:p>
            <a:pPr lvl="1"/>
            <a:r>
              <a:rPr lang="en-US" sz="1800" b="1" dirty="0" smtClean="0"/>
              <a:t>Security</a:t>
            </a:r>
            <a:r>
              <a:rPr lang="en-US" sz="1800" dirty="0" smtClean="0"/>
              <a:t>: Access discussions and practicalities </a:t>
            </a:r>
            <a:r>
              <a:rPr lang="en-150" sz="1800" dirty="0" smtClean="0"/>
              <a:t>–</a:t>
            </a:r>
            <a:r>
              <a:rPr lang="en-US" sz="1800" dirty="0" smtClean="0"/>
              <a:t>now and later</a:t>
            </a:r>
          </a:p>
          <a:p>
            <a:pPr lvl="1"/>
            <a:r>
              <a:rPr lang="en-US" sz="1800" b="1" dirty="0" smtClean="0"/>
              <a:t>RP</a:t>
            </a:r>
            <a:r>
              <a:rPr lang="en-US" sz="1800" dirty="0" smtClean="0"/>
              <a:t>: Radiation </a:t>
            </a:r>
            <a:r>
              <a:rPr lang="en-US" sz="1800" dirty="0"/>
              <a:t> </a:t>
            </a:r>
            <a:r>
              <a:rPr lang="en-US" sz="1800" dirty="0" smtClean="0"/>
              <a:t>                	monitors</a:t>
            </a:r>
            <a:endParaRPr lang="en-US" sz="1800" dirty="0"/>
          </a:p>
        </p:txBody>
      </p:sp>
      <p:sp>
        <p:nvSpPr>
          <p:cNvPr id="18" name="Content Placeholder 17"/>
          <p:cNvSpPr>
            <a:spLocks noGrp="1"/>
          </p:cNvSpPr>
          <p:nvPr>
            <p:ph idx="16"/>
          </p:nvPr>
        </p:nvSpPr>
        <p:spPr>
          <a:xfrm>
            <a:off x="4428089" y="1438103"/>
            <a:ext cx="3580458" cy="5210124"/>
          </a:xfrm>
          <a:solidFill>
            <a:schemeClr val="accent3">
              <a:lumMod val="60000"/>
              <a:lumOff val="40000"/>
            </a:schemeClr>
          </a:solidFill>
          <a:ln>
            <a:solidFill>
              <a:schemeClr val="tx1"/>
            </a:solidFill>
          </a:ln>
        </p:spPr>
        <p:txBody>
          <a:bodyPr/>
          <a:lstStyle/>
          <a:p>
            <a:r>
              <a:rPr lang="en-US" b="1" dirty="0" smtClean="0">
                <a:solidFill>
                  <a:schemeClr val="tx1"/>
                </a:solidFill>
              </a:rPr>
              <a:t>Lab Operations:</a:t>
            </a:r>
          </a:p>
          <a:p>
            <a:r>
              <a:rPr lang="en-US" sz="1800" i="1" dirty="0"/>
              <a:t>Who: </a:t>
            </a:r>
            <a:r>
              <a:rPr lang="en-US" sz="1800" i="1" dirty="0" err="1" smtClean="0"/>
              <a:t>Cryo</a:t>
            </a:r>
            <a:r>
              <a:rPr lang="en-US" sz="1800" i="1" dirty="0" smtClean="0"/>
              <a:t> Group, OHS</a:t>
            </a:r>
            <a:r>
              <a:rPr lang="en-US" sz="1800" i="1" dirty="0"/>
              <a:t>, </a:t>
            </a:r>
            <a:r>
              <a:rPr lang="en-US" sz="1800" i="1" dirty="0" smtClean="0"/>
              <a:t>Logistics, SCUO, FM</a:t>
            </a:r>
            <a:endParaRPr lang="en-US" sz="1800" b="1" i="1" dirty="0">
              <a:solidFill>
                <a:schemeClr val="tx1"/>
              </a:solidFill>
            </a:endParaRPr>
          </a:p>
          <a:p>
            <a:pPr lvl="1"/>
            <a:r>
              <a:rPr lang="en-US" b="1" dirty="0" smtClean="0"/>
              <a:t>Delivery: </a:t>
            </a:r>
            <a:r>
              <a:rPr lang="en-US" dirty="0" smtClean="0"/>
              <a:t>gas cylinders, l-N</a:t>
            </a:r>
            <a:r>
              <a:rPr lang="en-US" baseline="-25000" dirty="0" smtClean="0"/>
              <a:t>2</a:t>
            </a:r>
            <a:r>
              <a:rPr lang="en-US" dirty="0" smtClean="0"/>
              <a:t> waste containers/removal</a:t>
            </a:r>
            <a:endParaRPr lang="en-US" dirty="0"/>
          </a:p>
          <a:p>
            <a:pPr lvl="1"/>
            <a:r>
              <a:rPr lang="en-US" b="1" dirty="0" smtClean="0"/>
              <a:t>Chemical inventory </a:t>
            </a:r>
            <a:r>
              <a:rPr lang="en-US" dirty="0" smtClean="0"/>
              <a:t>system</a:t>
            </a:r>
          </a:p>
          <a:p>
            <a:pPr lvl="1"/>
            <a:r>
              <a:rPr lang="en-US" b="1" dirty="0" smtClean="0"/>
              <a:t>Shipping</a:t>
            </a:r>
            <a:r>
              <a:rPr lang="en-US" dirty="0" smtClean="0"/>
              <a:t>: delivery of perishable items to freezer</a:t>
            </a:r>
          </a:p>
          <a:p>
            <a:pPr lvl="1"/>
            <a:r>
              <a:rPr lang="en-US" b="1" dirty="0" smtClean="0"/>
              <a:t>Sample handling </a:t>
            </a:r>
            <a:r>
              <a:rPr lang="en-US" dirty="0" smtClean="0"/>
              <a:t>/ shipping (test shipment from outside EU) </a:t>
            </a:r>
            <a:r>
              <a:rPr lang="en-150" dirty="0" smtClean="0"/>
              <a:t>–</a:t>
            </a:r>
            <a:r>
              <a:rPr lang="en-US" dirty="0" smtClean="0"/>
              <a:t> connection to user office software</a:t>
            </a:r>
            <a:endParaRPr lang="en-US" dirty="0"/>
          </a:p>
          <a:p>
            <a:endParaRPr lang="en-US" b="1" dirty="0">
              <a:solidFill>
                <a:schemeClr val="tx1"/>
              </a:solidFill>
            </a:endParaRPr>
          </a:p>
          <a:p>
            <a:endParaRPr lang="en-US" dirty="0"/>
          </a:p>
        </p:txBody>
      </p:sp>
      <p:sp>
        <p:nvSpPr>
          <p:cNvPr id="10" name="Content Placeholder 5"/>
          <p:cNvSpPr txBox="1">
            <a:spLocks/>
          </p:cNvSpPr>
          <p:nvPr/>
        </p:nvSpPr>
        <p:spPr>
          <a:xfrm>
            <a:off x="6020734" y="2309555"/>
            <a:ext cx="6171266" cy="316482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pic>
        <p:nvPicPr>
          <p:cNvPr id="24" name="Picture 23"/>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11544" y="1448686"/>
            <a:ext cx="437127" cy="504056"/>
          </a:xfrm>
          <a:prstGeom prst="rect">
            <a:avLst/>
          </a:prstGeom>
        </p:spPr>
      </p:pic>
      <p:pic>
        <p:nvPicPr>
          <p:cNvPr id="25" name="Picture 24"/>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71285" y="1452802"/>
            <a:ext cx="437127" cy="504056"/>
          </a:xfrm>
          <a:prstGeom prst="rect">
            <a:avLst/>
          </a:prstGeom>
        </p:spPr>
      </p:pic>
      <p:sp>
        <p:nvSpPr>
          <p:cNvPr id="7" name="Date Placeholder 6"/>
          <p:cNvSpPr>
            <a:spLocks noGrp="1"/>
          </p:cNvSpPr>
          <p:nvPr>
            <p:ph type="dt" sz="half" idx="10"/>
          </p:nvPr>
        </p:nvSpPr>
        <p:spPr>
          <a:xfrm>
            <a:off x="1006989" y="6561749"/>
            <a:ext cx="832658" cy="365125"/>
          </a:xfrm>
        </p:spPr>
        <p:txBody>
          <a:bodyPr/>
          <a:lstStyle/>
          <a:p>
            <a:r>
              <a:rPr lang="sv-SE" dirty="0" smtClean="0"/>
              <a:t>2020-04-26</a:t>
            </a:r>
            <a:endParaRPr lang="sv-SE" dirty="0"/>
          </a:p>
        </p:txBody>
      </p:sp>
      <p:sp>
        <p:nvSpPr>
          <p:cNvPr id="8" name="Footer Placeholder 7"/>
          <p:cNvSpPr>
            <a:spLocks noGrp="1"/>
          </p:cNvSpPr>
          <p:nvPr>
            <p:ph type="ftr" sz="quarter" idx="11"/>
          </p:nvPr>
        </p:nvSpPr>
        <p:spPr>
          <a:xfrm>
            <a:off x="2053244" y="6565881"/>
            <a:ext cx="4320448" cy="365125"/>
          </a:xfrm>
        </p:spPr>
        <p:txBody>
          <a:bodyPr/>
          <a:lstStyle/>
          <a:p>
            <a:r>
              <a:rPr lang="sv-SE" dirty="0" smtClean="0"/>
              <a:t>STAP presentation SULF</a:t>
            </a:r>
            <a:endParaRPr lang="sv-SE" dirty="0"/>
          </a:p>
        </p:txBody>
      </p:sp>
      <p:sp>
        <p:nvSpPr>
          <p:cNvPr id="9" name="Slide Number Placeholder 8"/>
          <p:cNvSpPr>
            <a:spLocks noGrp="1"/>
          </p:cNvSpPr>
          <p:nvPr>
            <p:ph type="sldNum" sz="quarter" idx="12"/>
          </p:nvPr>
        </p:nvSpPr>
        <p:spPr>
          <a:xfrm>
            <a:off x="8735292" y="6570013"/>
            <a:ext cx="2743200" cy="365125"/>
          </a:xfrm>
        </p:spPr>
        <p:txBody>
          <a:bodyPr/>
          <a:lstStyle/>
          <a:p>
            <a:fld id="{F7283078-D760-1647-8B80-66BA8B52336D}" type="slidenum">
              <a:rPr lang="sv-SE" smtClean="0"/>
              <a:t>7</a:t>
            </a:fld>
            <a:endParaRPr lang="sv-SE" dirty="0"/>
          </a:p>
        </p:txBody>
      </p:sp>
      <p:sp>
        <p:nvSpPr>
          <p:cNvPr id="19" name="Content Placeholder 5"/>
          <p:cNvSpPr txBox="1">
            <a:spLocks/>
          </p:cNvSpPr>
          <p:nvPr/>
        </p:nvSpPr>
        <p:spPr>
          <a:xfrm>
            <a:off x="8086827" y="1438103"/>
            <a:ext cx="3605262" cy="5196962"/>
          </a:xfrm>
          <a:prstGeom prst="rect">
            <a:avLst/>
          </a:prstGeom>
          <a:solidFill>
            <a:schemeClr val="accent1">
              <a:lumMod val="60000"/>
              <a:lumOff val="40000"/>
            </a:schemeClr>
          </a:solidFill>
          <a:ln>
            <a:solidFill>
              <a:schemeClr val="tx1"/>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975"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chemeClr val="tx1"/>
                </a:solidFill>
              </a:rPr>
              <a:t>ESS Project support &amp; science:</a:t>
            </a:r>
          </a:p>
          <a:p>
            <a:r>
              <a:rPr lang="en-US" sz="1800" i="1" dirty="0"/>
              <a:t>Who: </a:t>
            </a:r>
            <a:r>
              <a:rPr lang="en-US" sz="1800" i="1" dirty="0" smtClean="0"/>
              <a:t>Target, Accelerator, Instruments, SAD</a:t>
            </a:r>
            <a:endParaRPr lang="en-US" sz="1800" b="1" i="1" dirty="0">
              <a:solidFill>
                <a:schemeClr val="tx1"/>
              </a:solidFill>
            </a:endParaRPr>
          </a:p>
          <a:p>
            <a:pPr lvl="1"/>
            <a:r>
              <a:rPr lang="en-US" dirty="0" smtClean="0">
                <a:solidFill>
                  <a:schemeClr val="tx1">
                    <a:lumMod val="65000"/>
                    <a:lumOff val="35000"/>
                  </a:schemeClr>
                </a:solidFill>
              </a:rPr>
              <a:t>Collaboration with Target (joint instrumentation for materials research)</a:t>
            </a:r>
          </a:p>
          <a:p>
            <a:pPr lvl="1"/>
            <a:r>
              <a:rPr lang="en-US" dirty="0" smtClean="0">
                <a:solidFill>
                  <a:schemeClr val="tx1">
                    <a:lumMod val="65000"/>
                    <a:lumOff val="35000"/>
                  </a:schemeClr>
                </a:solidFill>
              </a:rPr>
              <a:t>Collaboration with Accelerator (luminescent screen development)</a:t>
            </a:r>
          </a:p>
          <a:p>
            <a:pPr lvl="1"/>
            <a:r>
              <a:rPr lang="en-US" dirty="0" smtClean="0">
                <a:solidFill>
                  <a:schemeClr val="tx1">
                    <a:lumMod val="65000"/>
                    <a:lumOff val="35000"/>
                  </a:schemeClr>
                </a:solidFill>
              </a:rPr>
              <a:t>pH and conductivity measurements of water</a:t>
            </a:r>
          </a:p>
          <a:p>
            <a:pPr lvl="1"/>
            <a:r>
              <a:rPr lang="en-US" dirty="0" smtClean="0">
                <a:solidFill>
                  <a:schemeClr val="tx1">
                    <a:lumMod val="65000"/>
                    <a:lumOff val="35000"/>
                  </a:schemeClr>
                </a:solidFill>
              </a:rPr>
              <a:t>Collaboration within SAD </a:t>
            </a:r>
            <a:r>
              <a:rPr lang="en-150" dirty="0" smtClean="0">
                <a:solidFill>
                  <a:schemeClr val="tx1">
                    <a:lumMod val="65000"/>
                    <a:lumOff val="35000"/>
                  </a:schemeClr>
                </a:solidFill>
              </a:rPr>
              <a:t>–</a:t>
            </a:r>
            <a:r>
              <a:rPr lang="en-US" dirty="0" smtClean="0">
                <a:solidFill>
                  <a:schemeClr val="tx1">
                    <a:lumMod val="65000"/>
                    <a:lumOff val="35000"/>
                  </a:schemeClr>
                </a:solidFill>
              </a:rPr>
              <a:t> gas handling, electro-chemistry</a:t>
            </a:r>
          </a:p>
        </p:txBody>
      </p:sp>
      <p:pic>
        <p:nvPicPr>
          <p:cNvPr id="26" name="Picture 2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206194" y="1452802"/>
            <a:ext cx="437127" cy="504056"/>
          </a:xfrm>
          <a:prstGeom prst="rect">
            <a:avLst/>
          </a:prstGeom>
        </p:spPr>
      </p:pic>
      <p:grpSp>
        <p:nvGrpSpPr>
          <p:cNvPr id="14" name="Group 13"/>
          <p:cNvGrpSpPr/>
          <p:nvPr/>
        </p:nvGrpSpPr>
        <p:grpSpPr>
          <a:xfrm>
            <a:off x="2716559" y="5061745"/>
            <a:ext cx="1514674" cy="1508268"/>
            <a:chOff x="5745662" y="3176016"/>
            <a:chExt cx="1514674" cy="1508268"/>
          </a:xfrm>
        </p:grpSpPr>
        <p:pic>
          <p:nvPicPr>
            <p:cNvPr id="15" name="Picture 14"/>
            <p:cNvPicPr>
              <a:picLocks noChangeAspect="1"/>
            </p:cNvPicPr>
            <p:nvPr/>
          </p:nvPicPr>
          <p:blipFill rotWithShape="1">
            <a:blip r:embed="rId4"/>
            <a:srcRect l="51648" t="64431" r="32961" b="25496"/>
            <a:stretch/>
          </p:blipFill>
          <p:spPr>
            <a:xfrm>
              <a:off x="5752882" y="3176016"/>
              <a:ext cx="1507454" cy="1508268"/>
            </a:xfrm>
            <a:prstGeom prst="rect">
              <a:avLst/>
            </a:prstGeom>
          </p:spPr>
        </p:pic>
        <p:sp>
          <p:nvSpPr>
            <p:cNvPr id="16" name="Rectangle 15"/>
            <p:cNvSpPr/>
            <p:nvPr/>
          </p:nvSpPr>
          <p:spPr>
            <a:xfrm rot="21006725">
              <a:off x="6348675" y="3360415"/>
              <a:ext cx="738317" cy="904978"/>
            </a:xfrm>
            <a:prstGeom prst="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Supervised</a:t>
              </a:r>
              <a:endParaRPr lang="en-US" sz="1600" dirty="0">
                <a:solidFill>
                  <a:schemeClr val="tx1"/>
                </a:solidFill>
              </a:endParaRPr>
            </a:p>
          </p:txBody>
        </p:sp>
        <p:sp>
          <p:nvSpPr>
            <p:cNvPr id="20" name="Rectangle 19"/>
            <p:cNvSpPr/>
            <p:nvPr/>
          </p:nvSpPr>
          <p:spPr>
            <a:xfrm rot="4839416">
              <a:off x="5509702" y="3738043"/>
              <a:ext cx="858255" cy="386336"/>
            </a:xfrm>
            <a:prstGeom prst="rect">
              <a:avLst/>
            </a:prstGeom>
            <a:solidFill>
              <a:schemeClr val="accent3">
                <a:lumMod val="60000"/>
                <a:lumOff val="4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Free</a:t>
              </a:r>
              <a:endParaRPr lang="en-US" dirty="0">
                <a:solidFill>
                  <a:schemeClr val="tx1"/>
                </a:solidFill>
              </a:endParaRPr>
            </a:p>
          </p:txBody>
        </p:sp>
        <p:sp>
          <p:nvSpPr>
            <p:cNvPr id="21" name="Rectangle 20"/>
            <p:cNvSpPr/>
            <p:nvPr/>
          </p:nvSpPr>
          <p:spPr>
            <a:xfrm rot="-600000">
              <a:off x="6151086" y="3439270"/>
              <a:ext cx="213865" cy="7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Portal</a:t>
              </a:r>
              <a:endParaRPr lang="en-US" sz="1100" b="1" dirty="0"/>
            </a:p>
          </p:txBody>
        </p:sp>
        <p:sp>
          <p:nvSpPr>
            <p:cNvPr id="22" name="Rectangle 21"/>
            <p:cNvSpPr/>
            <p:nvPr/>
          </p:nvSpPr>
          <p:spPr>
            <a:xfrm rot="4825136">
              <a:off x="6793380" y="4070472"/>
              <a:ext cx="213865" cy="604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H&amp;F</a:t>
              </a:r>
              <a:endParaRPr lang="en-US" dirty="0"/>
            </a:p>
          </p:txBody>
        </p:sp>
      </p:grpSp>
    </p:spTree>
    <p:extLst>
      <p:ext uri="{BB962C8B-B14F-4D97-AF65-F5344CB8AC3E}">
        <p14:creationId xmlns:p14="http://schemas.microsoft.com/office/powerpoint/2010/main" val="20860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 installation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8</a:t>
            </a:fld>
            <a:endParaRPr lang="en-GB"/>
          </a:p>
        </p:txBody>
      </p:sp>
      <p:sp>
        <p:nvSpPr>
          <p:cNvPr id="8" name="Text Placeholder 7"/>
          <p:cNvSpPr>
            <a:spLocks noGrp="1"/>
          </p:cNvSpPr>
          <p:nvPr>
            <p:ph type="body" sz="quarter" idx="14"/>
          </p:nvPr>
        </p:nvSpPr>
        <p:spPr/>
        <p:txBody>
          <a:bodyPr/>
          <a:lstStyle/>
          <a:p>
            <a:r>
              <a:rPr lang="en-US" dirty="0" smtClean="0"/>
              <a:t>SULF has moved to site (office move in Jan. 20 // labs in Dec 20)</a:t>
            </a:r>
            <a:endParaRPr lang="en-US" dirty="0"/>
          </a:p>
        </p:txBody>
      </p:sp>
      <p:pic>
        <p:nvPicPr>
          <p:cNvPr id="6" name="Picture 5"/>
          <p:cNvPicPr/>
          <p:nvPr/>
        </p:nvPicPr>
        <p:blipFill rotWithShape="1">
          <a:blip r:embed="rId3" cstate="email">
            <a:extLst>
              <a:ext uri="{28A0092B-C50C-407E-A947-70E740481C1C}">
                <a14:useLocalDpi xmlns:a14="http://schemas.microsoft.com/office/drawing/2010/main" val="0"/>
              </a:ext>
            </a:extLst>
          </a:blip>
          <a:srcRect/>
          <a:stretch/>
        </p:blipFill>
        <p:spPr>
          <a:xfrm>
            <a:off x="3575720" y="1793700"/>
            <a:ext cx="8393479" cy="482445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3542" y="4590653"/>
            <a:ext cx="3024335" cy="1984043"/>
          </a:xfrm>
          <a:prstGeom prst="rect">
            <a:avLst/>
          </a:prstGeom>
          <a:ln w="25400">
            <a:solidFill>
              <a:schemeClr val="accent1">
                <a:shade val="50000"/>
              </a:schemeClr>
            </a:solidFill>
          </a:ln>
        </p:spPr>
      </p:pic>
      <p:cxnSp>
        <p:nvCxnSpPr>
          <p:cNvPr id="10" name="Straight Connector 9"/>
          <p:cNvCxnSpPr/>
          <p:nvPr/>
        </p:nvCxnSpPr>
        <p:spPr>
          <a:xfrm>
            <a:off x="3897042" y="5582228"/>
            <a:ext cx="1122963" cy="439060"/>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5098" y="4547190"/>
            <a:ext cx="3211944" cy="2027505"/>
          </a:xfrm>
          <a:prstGeom prst="rect">
            <a:avLst/>
          </a:prstGeom>
        </p:spPr>
        <p:txBody>
          <a:bodyPr vert="horz" wrap="none" lIns="91440" tIns="45720" rIns="91440" bIns="45720" rtlCol="0" anchor="t">
            <a:normAutofit/>
          </a:bodyPr>
          <a:lstStyle/>
          <a:p>
            <a:pPr algn="r"/>
            <a:r>
              <a:rPr lang="en-US" sz="2000" dirty="0"/>
              <a:t>Radioactive Materials Lab</a:t>
            </a:r>
          </a:p>
          <a:p>
            <a:pPr algn="r"/>
            <a:endParaRPr lang="en-US" sz="2000" dirty="0"/>
          </a:p>
          <a:p>
            <a:pPr algn="r"/>
            <a:endParaRPr lang="en-US" sz="2000" dirty="0"/>
          </a:p>
          <a:p>
            <a:pPr algn="r"/>
            <a:endParaRPr lang="en-US" sz="2000" dirty="0"/>
          </a:p>
          <a:p>
            <a:pPr algn="r"/>
            <a:endParaRPr lang="en-US" sz="2000" dirty="0"/>
          </a:p>
          <a:p>
            <a:pPr algn="r"/>
            <a:endParaRPr lang="en-US" sz="2000" dirty="0"/>
          </a:p>
          <a:p>
            <a:pPr algn="r"/>
            <a:endParaRPr lang="en-US" sz="2000" dirty="0"/>
          </a:p>
        </p:txBody>
      </p:sp>
      <p:sp>
        <p:nvSpPr>
          <p:cNvPr id="17" name="Rectangle 16"/>
          <p:cNvSpPr/>
          <p:nvPr/>
        </p:nvSpPr>
        <p:spPr>
          <a:xfrm>
            <a:off x="5995069" y="5078997"/>
            <a:ext cx="1656184" cy="250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X</a:t>
            </a:r>
            <a:endParaRPr lang="en-US" sz="2800" b="1" dirty="0">
              <a:solidFill>
                <a:srgbClr val="FF0000"/>
              </a:solidFill>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32286" y="1502257"/>
            <a:ext cx="1571351" cy="1244094"/>
          </a:xfrm>
          <a:prstGeom prst="rect">
            <a:avLst/>
          </a:prstGeom>
        </p:spPr>
      </p:pic>
      <p:sp>
        <p:nvSpPr>
          <p:cNvPr id="18" name="TextBox 17"/>
          <p:cNvSpPr txBox="1"/>
          <p:nvPr/>
        </p:nvSpPr>
        <p:spPr>
          <a:xfrm>
            <a:off x="317468" y="1475863"/>
            <a:ext cx="2305152" cy="1267290"/>
          </a:xfrm>
          <a:prstGeom prst="rect">
            <a:avLst/>
          </a:prstGeom>
        </p:spPr>
        <p:txBody>
          <a:bodyPr vert="horz" wrap="square" lIns="91440" tIns="45720" rIns="91440" bIns="45720" rtlCol="0" anchor="t">
            <a:normAutofit fontScale="92500" lnSpcReduction="20000"/>
          </a:bodyPr>
          <a:lstStyle/>
          <a:p>
            <a:pPr marL="108000" indent="-108000">
              <a:buFont typeface="Arial" panose="020B0604020202020204" pitchFamily="34" charset="0"/>
              <a:buChar char="•"/>
            </a:pPr>
            <a:r>
              <a:rPr lang="en-US" sz="2000" dirty="0"/>
              <a:t>Handover E03/E04  12/2019</a:t>
            </a:r>
          </a:p>
          <a:p>
            <a:pPr marL="108000" indent="-108000">
              <a:buFont typeface="Arial" panose="020B0604020202020204" pitchFamily="34" charset="0"/>
              <a:buChar char="•"/>
            </a:pPr>
            <a:r>
              <a:rPr lang="en-US" sz="2000" dirty="0"/>
              <a:t> </a:t>
            </a:r>
            <a:r>
              <a:rPr lang="en-US" sz="2000" b="1" dirty="0">
                <a:solidFill>
                  <a:schemeClr val="accent6">
                    <a:lumMod val="60000"/>
                    <a:lumOff val="40000"/>
                  </a:schemeClr>
                </a:solidFill>
              </a:rPr>
              <a:t>Laboratory </a:t>
            </a:r>
            <a:r>
              <a:rPr lang="en-US" sz="2000" b="1" dirty="0" smtClean="0">
                <a:solidFill>
                  <a:schemeClr val="accent6">
                    <a:lumMod val="60000"/>
                    <a:lumOff val="40000"/>
                  </a:schemeClr>
                </a:solidFill>
              </a:rPr>
              <a:t>in operations 01/2021</a:t>
            </a:r>
            <a:endParaRPr lang="en-US" sz="2000" b="1" dirty="0">
              <a:solidFill>
                <a:schemeClr val="accent6">
                  <a:lumMod val="60000"/>
                  <a:lumOff val="40000"/>
                </a:schemeClr>
              </a:solidFill>
            </a:endParaRPr>
          </a:p>
          <a:p>
            <a:pPr marL="108000" algn="l"/>
            <a:endParaRPr lang="en-US" sz="2000" dirty="0"/>
          </a:p>
        </p:txBody>
      </p:sp>
      <p:sp>
        <p:nvSpPr>
          <p:cNvPr id="20" name="Rectangle 19"/>
          <p:cNvSpPr/>
          <p:nvPr/>
        </p:nvSpPr>
        <p:spPr>
          <a:xfrm>
            <a:off x="351692" y="1475864"/>
            <a:ext cx="3651945" cy="12476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874113" y="2032848"/>
            <a:ext cx="997751" cy="195937"/>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Flowchart: Punched Tape 2"/>
          <p:cNvSpPr/>
          <p:nvPr/>
        </p:nvSpPr>
        <p:spPr>
          <a:xfrm rot="20124666">
            <a:off x="90479" y="3910899"/>
            <a:ext cx="1728192" cy="79208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Critical for BOT</a:t>
            </a:r>
            <a:endParaRPr lang="en-US" dirty="0"/>
          </a:p>
        </p:txBody>
      </p:sp>
      <p:sp>
        <p:nvSpPr>
          <p:cNvPr id="21" name="TextBox 20"/>
          <p:cNvSpPr txBox="1"/>
          <p:nvPr/>
        </p:nvSpPr>
        <p:spPr>
          <a:xfrm>
            <a:off x="4871864" y="3226298"/>
            <a:ext cx="2297792" cy="859037"/>
          </a:xfrm>
          <a:prstGeom prst="rect">
            <a:avLst/>
          </a:prstGeom>
          <a:solidFill>
            <a:schemeClr val="bg1">
              <a:alpha val="84000"/>
            </a:schemeClr>
          </a:solidFill>
          <a:ln w="22225">
            <a:solidFill>
              <a:schemeClr val="accent6">
                <a:lumMod val="60000"/>
                <a:lumOff val="40000"/>
              </a:schemeClr>
            </a:solidFill>
          </a:ln>
        </p:spPr>
        <p:txBody>
          <a:bodyPr vert="horz" wrap="square" lIns="91440" tIns="45720" rIns="91440" bIns="45720" rtlCol="0" anchor="t">
            <a:normAutofit fontScale="70000" lnSpcReduction="20000"/>
          </a:bodyPr>
          <a:lstStyle/>
          <a:p>
            <a:r>
              <a:rPr lang="en-US" sz="2000" b="1" dirty="0" smtClean="0">
                <a:solidFill>
                  <a:schemeClr val="accent6">
                    <a:lumMod val="60000"/>
                    <a:lumOff val="40000"/>
                  </a:schemeClr>
                </a:solidFill>
              </a:rPr>
              <a:t>D04/D08</a:t>
            </a:r>
          </a:p>
          <a:p>
            <a:r>
              <a:rPr lang="en-US" sz="2000" b="1" dirty="0" smtClean="0">
                <a:solidFill>
                  <a:schemeClr val="accent6">
                    <a:lumMod val="60000"/>
                    <a:lumOff val="40000"/>
                  </a:schemeClr>
                </a:solidFill>
              </a:rPr>
              <a:t>Fume hoods will be installed May/June 2021</a:t>
            </a:r>
          </a:p>
          <a:p>
            <a:r>
              <a:rPr lang="en-US" sz="2000" b="1" dirty="0" smtClean="0">
                <a:solidFill>
                  <a:schemeClr val="accent6">
                    <a:lumMod val="60000"/>
                    <a:lumOff val="40000"/>
                  </a:schemeClr>
                </a:solidFill>
              </a:rPr>
              <a:t>before hand-over</a:t>
            </a:r>
            <a:endParaRPr lang="en-US" sz="2000" b="1" dirty="0">
              <a:solidFill>
                <a:schemeClr val="accent6">
                  <a:lumMod val="60000"/>
                  <a:lumOff val="40000"/>
                </a:schemeClr>
              </a:solidFill>
            </a:endParaRPr>
          </a:p>
          <a:p>
            <a:pPr marL="108000" algn="l"/>
            <a:endParaRPr lang="en-US" sz="2000" dirty="0"/>
          </a:p>
        </p:txBody>
      </p:sp>
      <p:cxnSp>
        <p:nvCxnSpPr>
          <p:cNvPr id="9" name="Straight Arrow Connector 8"/>
          <p:cNvCxnSpPr>
            <a:stCxn id="21" idx="2"/>
          </p:cNvCxnSpPr>
          <p:nvPr/>
        </p:nvCxnSpPr>
        <p:spPr>
          <a:xfrm flipH="1">
            <a:off x="5292762" y="4085335"/>
            <a:ext cx="727998" cy="1617553"/>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1" idx="2"/>
          </p:cNvCxnSpPr>
          <p:nvPr/>
        </p:nvCxnSpPr>
        <p:spPr>
          <a:xfrm>
            <a:off x="6020760" y="4085335"/>
            <a:ext cx="1337471" cy="317836"/>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46720" y="5754624"/>
            <a:ext cx="3712464" cy="6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794509" y="3920742"/>
            <a:ext cx="757667" cy="218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752938" y="5423166"/>
            <a:ext cx="757667" cy="218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Down Arrow 95"/>
          <p:cNvSpPr/>
          <p:nvPr/>
        </p:nvSpPr>
        <p:spPr>
          <a:xfrm>
            <a:off x="4651111" y="3707627"/>
            <a:ext cx="137396" cy="2668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wn Arrow 97"/>
          <p:cNvSpPr/>
          <p:nvPr/>
        </p:nvSpPr>
        <p:spPr>
          <a:xfrm>
            <a:off x="5208851" y="3707210"/>
            <a:ext cx="137396" cy="26689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3709" y="265373"/>
            <a:ext cx="9707166" cy="657339"/>
          </a:xfrm>
        </p:spPr>
        <p:txBody>
          <a:bodyPr/>
          <a:lstStyle/>
          <a:p>
            <a:r>
              <a:rPr lang="en-US" dirty="0" smtClean="0"/>
              <a:t>SULF Timeline </a:t>
            </a:r>
            <a:r>
              <a:rPr lang="en-US" dirty="0"/>
              <a:t>/ </a:t>
            </a:r>
            <a:r>
              <a:rPr lang="en-US" dirty="0" smtClean="0"/>
              <a:t>Schedule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9</a:t>
            </a:fld>
            <a:endParaRPr lang="en-GB"/>
          </a:p>
        </p:txBody>
      </p:sp>
      <p:sp>
        <p:nvSpPr>
          <p:cNvPr id="29" name="Text Placeholder 28"/>
          <p:cNvSpPr>
            <a:spLocks noGrp="1"/>
          </p:cNvSpPr>
          <p:nvPr>
            <p:ph type="body" sz="quarter" idx="14"/>
          </p:nvPr>
        </p:nvSpPr>
        <p:spPr>
          <a:xfrm>
            <a:off x="1103709" y="931026"/>
            <a:ext cx="9607834" cy="507076"/>
          </a:xfrm>
        </p:spPr>
        <p:txBody>
          <a:bodyPr/>
          <a:lstStyle/>
          <a:p>
            <a:r>
              <a:rPr lang="en-US" dirty="0"/>
              <a:t>Still on track provided </a:t>
            </a:r>
            <a:r>
              <a:rPr lang="en-US" dirty="0" smtClean="0"/>
              <a:t>no further delays due to pandemic</a:t>
            </a:r>
            <a:endParaRPr lang="en-US" dirty="0"/>
          </a:p>
        </p:txBody>
      </p:sp>
      <p:sp>
        <p:nvSpPr>
          <p:cNvPr id="7" name="Rectangle 6"/>
          <p:cNvSpPr/>
          <p:nvPr/>
        </p:nvSpPr>
        <p:spPr>
          <a:xfrm>
            <a:off x="373726" y="3571638"/>
            <a:ext cx="5213525" cy="80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9422" y="4102200"/>
            <a:ext cx="1899778" cy="40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522056" y="5320199"/>
            <a:ext cx="11809111" cy="644870"/>
            <a:chOff x="504056" y="4353108"/>
            <a:chExt cx="11809111" cy="644870"/>
          </a:xfrm>
        </p:grpSpPr>
        <p:grpSp>
          <p:nvGrpSpPr>
            <p:cNvPr id="36" name="Group 35">
              <a:extLst>
                <a:ext uri="{FF2B5EF4-FFF2-40B4-BE49-F238E27FC236}">
                  <a16:creationId xmlns:a16="http://schemas.microsoft.com/office/drawing/2014/main" id="{9993B2F0-A59B-8040-B454-20BC6D90941A}"/>
                </a:ext>
              </a:extLst>
            </p:cNvPr>
            <p:cNvGrpSpPr/>
            <p:nvPr/>
          </p:nvGrpSpPr>
          <p:grpSpPr>
            <a:xfrm>
              <a:off x="575860" y="4353108"/>
              <a:ext cx="11737307" cy="590594"/>
              <a:chOff x="216129" y="1784281"/>
              <a:chExt cx="11737307" cy="590594"/>
            </a:xfrm>
          </p:grpSpPr>
          <p:sp>
            <p:nvSpPr>
              <p:cNvPr id="38" name="Rectangle 37">
                <a:extLst>
                  <a:ext uri="{FF2B5EF4-FFF2-40B4-BE49-F238E27FC236}">
                    <a16:creationId xmlns:a16="http://schemas.microsoft.com/office/drawing/2014/main" id="{9617B6F4-1677-634A-8A6D-DA7CE0716552}"/>
                  </a:ext>
                </a:extLst>
              </p:cNvPr>
              <p:cNvSpPr/>
              <p:nvPr/>
            </p:nvSpPr>
            <p:spPr>
              <a:xfrm>
                <a:off x="216129" y="1784281"/>
                <a:ext cx="11737307" cy="288000"/>
              </a:xfrm>
              <a:prstGeom prst="rect">
                <a:avLst/>
              </a:prstGeom>
              <a:gradFill>
                <a:gsLst>
                  <a:gs pos="60000">
                    <a:srgbClr val="FF0000"/>
                  </a:gs>
                  <a:gs pos="53000">
                    <a:srgbClr val="FF0000"/>
                  </a:gs>
                  <a:gs pos="39000">
                    <a:srgbClr val="76D6FF"/>
                  </a:gs>
                  <a:gs pos="57345">
                    <a:srgbClr val="FF0000"/>
                  </a:gs>
                  <a:gs pos="52000">
                    <a:srgbClr val="76D6FF"/>
                  </a:gs>
                  <a:gs pos="63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B88FE81-37A2-4F4A-B4E0-B5A84C019EE2}"/>
                  </a:ext>
                </a:extLst>
              </p:cNvPr>
              <p:cNvSpPr/>
              <p:nvPr/>
            </p:nvSpPr>
            <p:spPr>
              <a:xfrm>
                <a:off x="216129" y="2086875"/>
                <a:ext cx="11737307" cy="288000"/>
              </a:xfrm>
              <a:prstGeom prst="rect">
                <a:avLst/>
              </a:prstGeom>
              <a:gradFill>
                <a:gsLst>
                  <a:gs pos="60000">
                    <a:srgbClr val="FF0000"/>
                  </a:gs>
                  <a:gs pos="53000">
                    <a:srgbClr val="FF0000"/>
                  </a:gs>
                  <a:gs pos="23000">
                    <a:srgbClr val="76D6FF"/>
                  </a:gs>
                  <a:gs pos="52000">
                    <a:srgbClr val="76D6FF"/>
                  </a:gs>
                  <a:gs pos="63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801B3FE7-5B0A-6C47-B722-65CFE14B0511}"/>
                </a:ext>
              </a:extLst>
            </p:cNvPr>
            <p:cNvSpPr txBox="1"/>
            <p:nvPr/>
          </p:nvSpPr>
          <p:spPr>
            <a:xfrm>
              <a:off x="522056" y="4654174"/>
              <a:ext cx="907114" cy="343804"/>
            </a:xfrm>
            <a:prstGeom prst="rect">
              <a:avLst/>
            </a:prstGeom>
          </p:spPr>
          <p:txBody>
            <a:bodyPr vert="horz" wrap="none" lIns="91440" tIns="45720" rIns="91440" bIns="45720" rtlCol="0" anchor="t">
              <a:normAutofit fontScale="92500" lnSpcReduction="20000"/>
            </a:bodyPr>
            <a:lstStyle/>
            <a:p>
              <a:pPr algn="l"/>
              <a:r>
                <a:rPr lang="en-US" sz="2000" b="1" dirty="0" smtClean="0"/>
                <a:t>ODIN/ DREAM / LOKI (first three instruments)</a:t>
              </a:r>
              <a:endParaRPr lang="en-US" sz="2000" b="1" dirty="0"/>
            </a:p>
          </p:txBody>
        </p:sp>
        <p:sp>
          <p:nvSpPr>
            <p:cNvPr id="47" name="TextBox 46">
              <a:extLst>
                <a:ext uri="{FF2B5EF4-FFF2-40B4-BE49-F238E27FC236}">
                  <a16:creationId xmlns:a16="http://schemas.microsoft.com/office/drawing/2014/main" id="{475C56DC-1F55-FF48-9318-93347AA49345}"/>
                </a:ext>
              </a:extLst>
            </p:cNvPr>
            <p:cNvSpPr txBox="1"/>
            <p:nvPr/>
          </p:nvSpPr>
          <p:spPr>
            <a:xfrm>
              <a:off x="504056" y="4366347"/>
              <a:ext cx="907114" cy="343804"/>
            </a:xfrm>
            <a:prstGeom prst="rect">
              <a:avLst/>
            </a:prstGeom>
          </p:spPr>
          <p:txBody>
            <a:bodyPr vert="horz" wrap="none" lIns="91440" tIns="45720" rIns="91440" bIns="45720" rtlCol="0" anchor="t">
              <a:normAutofit fontScale="92500" lnSpcReduction="20000"/>
            </a:bodyPr>
            <a:lstStyle/>
            <a:p>
              <a:pPr algn="l"/>
              <a:r>
                <a:rPr lang="en-US" sz="2000" b="1" dirty="0" smtClean="0"/>
                <a:t>BEER/ MAGIC / CSPEC / BIFROST / ESTIA</a:t>
              </a:r>
              <a:endParaRPr lang="en-US" sz="2000" b="1" dirty="0"/>
            </a:p>
          </p:txBody>
        </p:sp>
      </p:grpSp>
      <p:sp>
        <p:nvSpPr>
          <p:cNvPr id="74" name="Rectangle 73">
            <a:extLst>
              <a:ext uri="{FF2B5EF4-FFF2-40B4-BE49-F238E27FC236}">
                <a16:creationId xmlns:a16="http://schemas.microsoft.com/office/drawing/2014/main" id="{00EF0E33-701D-5244-B9D0-CE1D614D5505}"/>
              </a:ext>
            </a:extLst>
          </p:cNvPr>
          <p:cNvSpPr/>
          <p:nvPr/>
        </p:nvSpPr>
        <p:spPr>
          <a:xfrm>
            <a:off x="9225131"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7D83792-21E2-7B48-8976-1B5977466E98}"/>
              </a:ext>
            </a:extLst>
          </p:cNvPr>
          <p:cNvSpPr/>
          <p:nvPr/>
        </p:nvSpPr>
        <p:spPr>
          <a:xfrm>
            <a:off x="9414163"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216572DC-B908-B845-A342-7B21522D6D75}"/>
              </a:ext>
            </a:extLst>
          </p:cNvPr>
          <p:cNvGrpSpPr/>
          <p:nvPr/>
        </p:nvGrpSpPr>
        <p:grpSpPr>
          <a:xfrm>
            <a:off x="593859" y="6097858"/>
            <a:ext cx="8260993" cy="613191"/>
            <a:chOff x="-6702474" y="7550913"/>
            <a:chExt cx="6510797" cy="187739"/>
          </a:xfrm>
        </p:grpSpPr>
        <p:sp>
          <p:nvSpPr>
            <p:cNvPr id="83" name="Rounded Rectangle 82">
              <a:extLst>
                <a:ext uri="{FF2B5EF4-FFF2-40B4-BE49-F238E27FC236}">
                  <a16:creationId xmlns:a16="http://schemas.microsoft.com/office/drawing/2014/main" id="{D29B8FBB-2AF7-B941-AA07-C5ECFB5E66DD}"/>
                </a:ext>
              </a:extLst>
            </p:cNvPr>
            <p:cNvSpPr/>
            <p:nvPr/>
          </p:nvSpPr>
          <p:spPr>
            <a:xfrm>
              <a:off x="-6702474" y="7556090"/>
              <a:ext cx="1877114" cy="182562"/>
            </a:xfrm>
            <a:prstGeom prst="roundRect">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Installation</a:t>
              </a:r>
              <a:endParaRPr lang="en-US" sz="1600" dirty="0">
                <a:solidFill>
                  <a:schemeClr val="tx1"/>
                </a:solidFill>
              </a:endParaRPr>
            </a:p>
          </p:txBody>
        </p:sp>
        <p:sp>
          <p:nvSpPr>
            <p:cNvPr id="84" name="Rounded Rectangle 83">
              <a:extLst>
                <a:ext uri="{FF2B5EF4-FFF2-40B4-BE49-F238E27FC236}">
                  <a16:creationId xmlns:a16="http://schemas.microsoft.com/office/drawing/2014/main" id="{91F7348E-D233-324A-833D-BD9DC8F0788E}"/>
                </a:ext>
              </a:extLst>
            </p:cNvPr>
            <p:cNvSpPr/>
            <p:nvPr/>
          </p:nvSpPr>
          <p:spPr>
            <a:xfrm>
              <a:off x="-4385632" y="7550913"/>
              <a:ext cx="1877114" cy="182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Hot </a:t>
              </a:r>
              <a:r>
                <a:rPr lang="en-US" sz="1600" dirty="0" smtClean="0">
                  <a:solidFill>
                    <a:schemeClr val="bg1"/>
                  </a:solidFill>
                </a:rPr>
                <a:t>commissioning/</a:t>
              </a:r>
            </a:p>
            <a:p>
              <a:pPr algn="ctr"/>
              <a:r>
                <a:rPr lang="en-US" sz="1600" dirty="0" smtClean="0">
                  <a:solidFill>
                    <a:schemeClr val="bg1"/>
                  </a:solidFill>
                </a:rPr>
                <a:t>Setting up</a:t>
              </a:r>
              <a:endParaRPr lang="en-US" sz="1600" dirty="0">
                <a:solidFill>
                  <a:schemeClr val="bg1"/>
                </a:solidFill>
              </a:endParaRPr>
            </a:p>
          </p:txBody>
        </p:sp>
        <p:sp>
          <p:nvSpPr>
            <p:cNvPr id="85" name="Rounded Rectangle 84">
              <a:extLst>
                <a:ext uri="{FF2B5EF4-FFF2-40B4-BE49-F238E27FC236}">
                  <a16:creationId xmlns:a16="http://schemas.microsoft.com/office/drawing/2014/main" id="{D6DF71D4-06CC-B049-9BB1-B10FE7509D20}"/>
                </a:ext>
              </a:extLst>
            </p:cNvPr>
            <p:cNvSpPr/>
            <p:nvPr/>
          </p:nvSpPr>
          <p:spPr>
            <a:xfrm>
              <a:off x="-2068791" y="7555153"/>
              <a:ext cx="1877114" cy="182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Operation</a:t>
              </a:r>
            </a:p>
          </p:txBody>
        </p:sp>
      </p:grpSp>
      <p:grpSp>
        <p:nvGrpSpPr>
          <p:cNvPr id="48" name="Group 47"/>
          <p:cNvGrpSpPr/>
          <p:nvPr/>
        </p:nvGrpSpPr>
        <p:grpSpPr>
          <a:xfrm>
            <a:off x="1873361" y="2867477"/>
            <a:ext cx="7801772" cy="529937"/>
            <a:chOff x="1873361" y="2867477"/>
            <a:chExt cx="7801772" cy="529937"/>
          </a:xfrm>
        </p:grpSpPr>
        <p:sp>
          <p:nvSpPr>
            <p:cNvPr id="14" name="TextBox 13"/>
            <p:cNvSpPr txBox="1"/>
            <p:nvPr/>
          </p:nvSpPr>
          <p:spPr>
            <a:xfrm>
              <a:off x="8158064" y="2919080"/>
              <a:ext cx="1517069" cy="476794"/>
            </a:xfrm>
            <a:prstGeom prst="rect">
              <a:avLst/>
            </a:prstGeom>
          </p:spPr>
          <p:txBody>
            <a:bodyPr vert="horz" wrap="none" lIns="91440" tIns="45720" rIns="91440" bIns="45720" rtlCol="0" anchor="t">
              <a:noAutofit/>
            </a:bodyPr>
            <a:lstStyle/>
            <a:p>
              <a:pPr algn="l"/>
              <a:r>
                <a:rPr lang="en-US" sz="2400" b="1" dirty="0"/>
                <a:t>E03/E04</a:t>
              </a:r>
            </a:p>
          </p:txBody>
        </p:sp>
        <p:grpSp>
          <p:nvGrpSpPr>
            <p:cNvPr id="43" name="Group 42"/>
            <p:cNvGrpSpPr/>
            <p:nvPr/>
          </p:nvGrpSpPr>
          <p:grpSpPr>
            <a:xfrm>
              <a:off x="1873361" y="2867477"/>
              <a:ext cx="6218209" cy="529937"/>
              <a:chOff x="1873361" y="2867477"/>
              <a:chExt cx="6218209" cy="529937"/>
            </a:xfrm>
          </p:grpSpPr>
          <p:cxnSp>
            <p:nvCxnSpPr>
              <p:cNvPr id="24" name="Straight Connector 23"/>
              <p:cNvCxnSpPr/>
              <p:nvPr/>
            </p:nvCxnSpPr>
            <p:spPr>
              <a:xfrm flipV="1">
                <a:off x="1873361" y="3151704"/>
                <a:ext cx="6218209" cy="1"/>
              </a:xfrm>
              <a:prstGeom prst="line">
                <a:avLst/>
              </a:prstGeom>
              <a:ln w="314325">
                <a:gradFill flip="none" rotWithShape="1">
                  <a:gsLst>
                    <a:gs pos="11500">
                      <a:srgbClr val="76D6FF"/>
                    </a:gs>
                    <a:gs pos="0">
                      <a:srgbClr val="76D6FF"/>
                    </a:gs>
                    <a:gs pos="21000">
                      <a:srgbClr val="FF0000"/>
                    </a:gs>
                    <a:gs pos="73000">
                      <a:srgbClr val="92D050"/>
                    </a:gs>
                    <a:gs pos="97000">
                      <a:srgbClr val="92D050"/>
                    </a:gs>
                    <a:gs pos="24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rot="2184098">
                <a:off x="3012797" y="2867477"/>
                <a:ext cx="509154" cy="529937"/>
              </a:xfrm>
              <a:prstGeom prst="star5">
                <a:avLst/>
              </a:prstGeom>
              <a:solidFill>
                <a:srgbClr val="FF0066"/>
              </a:solidFill>
              <a:ln w="444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5" name="Table 4"/>
          <p:cNvGraphicFramePr>
            <a:graphicFrameLocks noGrp="1"/>
          </p:cNvGraphicFramePr>
          <p:nvPr>
            <p:extLst>
              <p:ext uri="{D42A27DB-BD31-4B8C-83A1-F6EECF244321}">
                <p14:modId xmlns:p14="http://schemas.microsoft.com/office/powerpoint/2010/main" val="83897612"/>
              </p:ext>
            </p:extLst>
          </p:nvPr>
        </p:nvGraphicFramePr>
        <p:xfrm>
          <a:off x="482390" y="3981400"/>
          <a:ext cx="10707224" cy="391830"/>
        </p:xfrm>
        <a:graphic>
          <a:graphicData uri="http://schemas.openxmlformats.org/drawingml/2006/table">
            <a:tbl>
              <a:tblPr firstRow="1" bandRow="1">
                <a:tableStyleId>{5C22544A-7EE6-4342-B048-85BDC9FD1C3A}</a:tableStyleId>
              </a:tblPr>
              <a:tblGrid>
                <a:gridCol w="1338403">
                  <a:extLst>
                    <a:ext uri="{9D8B030D-6E8A-4147-A177-3AD203B41FA5}">
                      <a16:colId xmlns:a16="http://schemas.microsoft.com/office/drawing/2014/main" val="2646072647"/>
                    </a:ext>
                  </a:extLst>
                </a:gridCol>
                <a:gridCol w="1338403">
                  <a:extLst>
                    <a:ext uri="{9D8B030D-6E8A-4147-A177-3AD203B41FA5}">
                      <a16:colId xmlns:a16="http://schemas.microsoft.com/office/drawing/2014/main" val="1048294825"/>
                    </a:ext>
                  </a:extLst>
                </a:gridCol>
                <a:gridCol w="1338403">
                  <a:extLst>
                    <a:ext uri="{9D8B030D-6E8A-4147-A177-3AD203B41FA5}">
                      <a16:colId xmlns:a16="http://schemas.microsoft.com/office/drawing/2014/main" val="2003106199"/>
                    </a:ext>
                  </a:extLst>
                </a:gridCol>
                <a:gridCol w="1338403">
                  <a:extLst>
                    <a:ext uri="{9D8B030D-6E8A-4147-A177-3AD203B41FA5}">
                      <a16:colId xmlns:a16="http://schemas.microsoft.com/office/drawing/2014/main" val="2405087611"/>
                    </a:ext>
                  </a:extLst>
                </a:gridCol>
                <a:gridCol w="1338403">
                  <a:extLst>
                    <a:ext uri="{9D8B030D-6E8A-4147-A177-3AD203B41FA5}">
                      <a16:colId xmlns:a16="http://schemas.microsoft.com/office/drawing/2014/main" val="2015021287"/>
                    </a:ext>
                  </a:extLst>
                </a:gridCol>
                <a:gridCol w="1338403">
                  <a:extLst>
                    <a:ext uri="{9D8B030D-6E8A-4147-A177-3AD203B41FA5}">
                      <a16:colId xmlns:a16="http://schemas.microsoft.com/office/drawing/2014/main" val="2881738514"/>
                    </a:ext>
                  </a:extLst>
                </a:gridCol>
                <a:gridCol w="1338403">
                  <a:extLst>
                    <a:ext uri="{9D8B030D-6E8A-4147-A177-3AD203B41FA5}">
                      <a16:colId xmlns:a16="http://schemas.microsoft.com/office/drawing/2014/main" val="3362828801"/>
                    </a:ext>
                  </a:extLst>
                </a:gridCol>
                <a:gridCol w="1338403">
                  <a:extLst>
                    <a:ext uri="{9D8B030D-6E8A-4147-A177-3AD203B41FA5}">
                      <a16:colId xmlns:a16="http://schemas.microsoft.com/office/drawing/2014/main" val="2170919598"/>
                    </a:ext>
                  </a:extLst>
                </a:gridCol>
              </a:tblGrid>
              <a:tr h="391830">
                <a:tc>
                  <a:txBody>
                    <a:bodyPr/>
                    <a:lstStyle/>
                    <a:p>
                      <a:pPr algn="ctr"/>
                      <a:r>
                        <a:rPr lang="en-US" dirty="0" smtClean="0"/>
                        <a:t>2019</a:t>
                      </a:r>
                      <a:endParaRPr lang="en-US" dirty="0"/>
                    </a:p>
                  </a:txBody>
                  <a:tcPr>
                    <a:solidFill>
                      <a:schemeClr val="bg1">
                        <a:lumMod val="50000"/>
                      </a:schemeClr>
                    </a:solidFill>
                  </a:tcPr>
                </a:tc>
                <a:tc>
                  <a:txBody>
                    <a:bodyPr/>
                    <a:lstStyle/>
                    <a:p>
                      <a:pPr algn="ctr"/>
                      <a:r>
                        <a:rPr lang="en-US" dirty="0" smtClean="0"/>
                        <a:t>2020</a:t>
                      </a:r>
                      <a:endParaRPr lang="en-US" dirty="0"/>
                    </a:p>
                  </a:txBody>
                  <a:tcPr>
                    <a:solidFill>
                      <a:schemeClr val="bg1">
                        <a:lumMod val="50000"/>
                      </a:schemeClr>
                    </a:solidFill>
                  </a:tcPr>
                </a:tc>
                <a:tc>
                  <a:txBody>
                    <a:bodyPr/>
                    <a:lstStyle/>
                    <a:p>
                      <a:pPr algn="ctr"/>
                      <a:r>
                        <a:rPr lang="en-US" dirty="0" smtClean="0"/>
                        <a:t>2021</a:t>
                      </a:r>
                      <a:endParaRPr lang="en-US" dirty="0"/>
                    </a:p>
                  </a:txBody>
                  <a:tcPr>
                    <a:solidFill>
                      <a:schemeClr val="bg1">
                        <a:lumMod val="50000"/>
                      </a:schemeClr>
                    </a:solidFill>
                  </a:tcPr>
                </a:tc>
                <a:tc>
                  <a:txBody>
                    <a:bodyPr/>
                    <a:lstStyle/>
                    <a:p>
                      <a:pPr algn="ctr"/>
                      <a:r>
                        <a:rPr lang="en-US" dirty="0" smtClean="0"/>
                        <a:t>2022</a:t>
                      </a:r>
                      <a:endParaRPr lang="en-US" dirty="0"/>
                    </a:p>
                  </a:txBody>
                  <a:tcPr>
                    <a:solidFill>
                      <a:schemeClr val="bg1">
                        <a:lumMod val="50000"/>
                      </a:schemeClr>
                    </a:solidFill>
                  </a:tcPr>
                </a:tc>
                <a:tc>
                  <a:txBody>
                    <a:bodyPr/>
                    <a:lstStyle/>
                    <a:p>
                      <a:pPr algn="ctr"/>
                      <a:r>
                        <a:rPr lang="en-US" dirty="0" smtClean="0"/>
                        <a:t>2023</a:t>
                      </a:r>
                      <a:endParaRPr lang="en-US" dirty="0"/>
                    </a:p>
                  </a:txBody>
                  <a:tcPr>
                    <a:solidFill>
                      <a:schemeClr val="bg1">
                        <a:lumMod val="50000"/>
                      </a:schemeClr>
                    </a:solidFill>
                  </a:tcPr>
                </a:tc>
                <a:tc>
                  <a:txBody>
                    <a:bodyPr/>
                    <a:lstStyle/>
                    <a:p>
                      <a:pPr algn="ctr"/>
                      <a:r>
                        <a:rPr lang="en-US" dirty="0" smtClean="0"/>
                        <a:t>2024</a:t>
                      </a:r>
                      <a:endParaRPr lang="en-US" dirty="0"/>
                    </a:p>
                  </a:txBody>
                  <a:tcPr>
                    <a:solidFill>
                      <a:schemeClr val="bg1">
                        <a:lumMod val="50000"/>
                      </a:schemeClr>
                    </a:solidFill>
                  </a:tcPr>
                </a:tc>
                <a:tc>
                  <a:txBody>
                    <a:bodyPr/>
                    <a:lstStyle/>
                    <a:p>
                      <a:pPr algn="ctr"/>
                      <a:r>
                        <a:rPr lang="en-US" dirty="0" smtClean="0"/>
                        <a:t>2025</a:t>
                      </a:r>
                      <a:endParaRPr lang="en-US" dirty="0"/>
                    </a:p>
                  </a:txBody>
                  <a:tcPr>
                    <a:solidFill>
                      <a:schemeClr val="bg1">
                        <a:lumMod val="50000"/>
                      </a:schemeClr>
                    </a:solidFill>
                  </a:tcPr>
                </a:tc>
                <a:tc>
                  <a:txBody>
                    <a:bodyPr/>
                    <a:lstStyle/>
                    <a:p>
                      <a:pPr algn="ctr"/>
                      <a:r>
                        <a:rPr lang="en-US" dirty="0" smtClean="0"/>
                        <a:t>2026</a:t>
                      </a:r>
                      <a:endParaRPr lang="en-US" dirty="0"/>
                    </a:p>
                  </a:txBody>
                  <a:tcPr>
                    <a:solidFill>
                      <a:schemeClr val="bg1">
                        <a:lumMod val="50000"/>
                      </a:schemeClr>
                    </a:solidFill>
                  </a:tcPr>
                </a:tc>
                <a:extLst>
                  <a:ext uri="{0D108BD9-81ED-4DB2-BD59-A6C34878D82A}">
                    <a16:rowId xmlns:a16="http://schemas.microsoft.com/office/drawing/2014/main" val="1315155633"/>
                  </a:ext>
                </a:extLst>
              </a:tr>
            </a:tbl>
          </a:graphicData>
        </a:graphic>
      </p:graphicFrame>
      <p:grpSp>
        <p:nvGrpSpPr>
          <p:cNvPr id="32" name="Group 31"/>
          <p:cNvGrpSpPr/>
          <p:nvPr/>
        </p:nvGrpSpPr>
        <p:grpSpPr>
          <a:xfrm>
            <a:off x="5315596" y="4225439"/>
            <a:ext cx="4897611" cy="1452504"/>
            <a:chOff x="5315596" y="3311035"/>
            <a:chExt cx="4897611" cy="1452504"/>
          </a:xfrm>
        </p:grpSpPr>
        <p:sp>
          <p:nvSpPr>
            <p:cNvPr id="3" name="4-Point Star 2"/>
            <p:cNvSpPr/>
            <p:nvPr/>
          </p:nvSpPr>
          <p:spPr>
            <a:xfrm>
              <a:off x="6048834" y="3465706"/>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15596" y="3311035"/>
              <a:ext cx="1263361" cy="615868"/>
            </a:xfrm>
            <a:prstGeom prst="rect">
              <a:avLst/>
            </a:prstGeom>
          </p:spPr>
          <p:txBody>
            <a:bodyPr vert="horz" wrap="none" lIns="91440" tIns="45720" rIns="91440" bIns="45720" rtlCol="0" anchor="t">
              <a:normAutofit/>
            </a:bodyPr>
            <a:lstStyle/>
            <a:p>
              <a:pPr algn="l"/>
              <a:r>
                <a:rPr lang="en-US" sz="3200" b="1" dirty="0" smtClean="0">
                  <a:latin typeface="+mj-lt"/>
                  <a:cs typeface="Arial" panose="020B0604020202020204" pitchFamily="34" charset="0"/>
                </a:rPr>
                <a:t>RBOT</a:t>
              </a:r>
            </a:p>
          </p:txBody>
        </p:sp>
        <p:sp>
          <p:nvSpPr>
            <p:cNvPr id="66" name="4-Point Star 65"/>
            <p:cNvSpPr/>
            <p:nvPr/>
          </p:nvSpPr>
          <p:spPr>
            <a:xfrm>
              <a:off x="6490367" y="3570476"/>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p:cNvSpPr/>
            <p:nvPr/>
          </p:nvSpPr>
          <p:spPr>
            <a:xfrm>
              <a:off x="8537543" y="3517012"/>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315282" y="3325200"/>
              <a:ext cx="1263361" cy="914400"/>
            </a:xfrm>
            <a:prstGeom prst="rect">
              <a:avLst/>
            </a:prstGeom>
          </p:spPr>
          <p:txBody>
            <a:bodyPr vert="horz" wrap="none" lIns="91440" tIns="45720" rIns="91440" bIns="45720" rtlCol="0" anchor="t">
              <a:normAutofit/>
            </a:bodyPr>
            <a:lstStyle/>
            <a:p>
              <a:pPr algn="l"/>
              <a:r>
                <a:rPr lang="en-US" sz="3200" b="1" dirty="0" smtClean="0">
                  <a:latin typeface="+mj-lt"/>
                  <a:cs typeface="Arial" panose="020B0604020202020204" pitchFamily="34" charset="0"/>
                </a:rPr>
                <a:t>FS</a:t>
              </a:r>
            </a:p>
          </p:txBody>
        </p:sp>
        <p:sp>
          <p:nvSpPr>
            <p:cNvPr id="76" name="TextBox 75"/>
            <p:cNvSpPr txBox="1"/>
            <p:nvPr/>
          </p:nvSpPr>
          <p:spPr>
            <a:xfrm>
              <a:off x="8949846" y="3330139"/>
              <a:ext cx="1263361" cy="914400"/>
            </a:xfrm>
            <a:prstGeom prst="rect">
              <a:avLst/>
            </a:prstGeom>
          </p:spPr>
          <p:txBody>
            <a:bodyPr vert="horz" wrap="none" lIns="91440" tIns="45720" rIns="91440" bIns="45720" rtlCol="0" anchor="t">
              <a:normAutofit/>
            </a:bodyPr>
            <a:lstStyle/>
            <a:p>
              <a:pPr algn="l"/>
              <a:r>
                <a:rPr lang="en-US" sz="3200" b="1" dirty="0" smtClean="0">
                  <a:latin typeface="+mj-lt"/>
                  <a:cs typeface="Arial" panose="020B0604020202020204" pitchFamily="34" charset="0"/>
                </a:rPr>
                <a:t>SOUP</a:t>
              </a:r>
            </a:p>
          </p:txBody>
        </p:sp>
        <p:sp>
          <p:nvSpPr>
            <p:cNvPr id="77" name="TextBox 76"/>
            <p:cNvSpPr txBox="1"/>
            <p:nvPr/>
          </p:nvSpPr>
          <p:spPr>
            <a:xfrm>
              <a:off x="6812070" y="3849139"/>
              <a:ext cx="1263361" cy="914400"/>
            </a:xfrm>
            <a:prstGeom prst="rect">
              <a:avLst/>
            </a:prstGeom>
          </p:spPr>
          <p:txBody>
            <a:bodyPr vert="horz" wrap="none" lIns="91440" tIns="45720" rIns="91440" bIns="45720" rtlCol="0" anchor="t">
              <a:normAutofit/>
            </a:bodyPr>
            <a:lstStyle/>
            <a:p>
              <a:pPr algn="l"/>
              <a:r>
                <a:rPr lang="en-US" sz="3200" b="1" dirty="0" smtClean="0">
                  <a:latin typeface="+mj-lt"/>
                  <a:cs typeface="Arial" panose="020B0604020202020204" pitchFamily="34" charset="0"/>
                </a:rPr>
                <a:t>BOT</a:t>
              </a:r>
            </a:p>
          </p:txBody>
        </p:sp>
        <p:sp>
          <p:nvSpPr>
            <p:cNvPr id="67" name="4-Point Star 66"/>
            <p:cNvSpPr/>
            <p:nvPr/>
          </p:nvSpPr>
          <p:spPr>
            <a:xfrm>
              <a:off x="7486874" y="3537559"/>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a:off x="3406852" y="3997126"/>
            <a:ext cx="0" cy="359027"/>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9277037" y="4879361"/>
            <a:ext cx="2844206" cy="1595909"/>
          </a:xfrm>
          <a:prstGeom prst="rect">
            <a:avLst/>
          </a:prstGeom>
          <a:solidFill>
            <a:schemeClr val="accent3">
              <a:lumMod val="20000"/>
              <a:lumOff val="80000"/>
            </a:schemeClr>
          </a:solidFill>
          <a:ln>
            <a:solidFill>
              <a:schemeClr val="accent2"/>
            </a:solidFill>
          </a:ln>
        </p:spPr>
        <p:txBody>
          <a:bodyPr vert="horz" wrap="none" lIns="91440" tIns="45720" rIns="91440" bIns="45720" rtlCol="0" anchor="t">
            <a:noAutofit/>
          </a:bodyPr>
          <a:lstStyle/>
          <a:p>
            <a:pPr algn="l"/>
            <a:r>
              <a:rPr lang="en-US" sz="2000" b="1" dirty="0" smtClean="0"/>
              <a:t>RBOT=ready for BOT</a:t>
            </a:r>
          </a:p>
          <a:p>
            <a:pPr algn="l"/>
            <a:r>
              <a:rPr lang="en-US" sz="2000" b="1" dirty="0" smtClean="0"/>
              <a:t>BOT </a:t>
            </a:r>
            <a:r>
              <a:rPr lang="en-US" sz="2000" b="1" dirty="0"/>
              <a:t>= Beam On </a:t>
            </a:r>
            <a:r>
              <a:rPr lang="en-US" sz="2000" b="1" dirty="0" smtClean="0"/>
              <a:t>Target</a:t>
            </a:r>
          </a:p>
          <a:p>
            <a:pPr algn="l"/>
            <a:r>
              <a:rPr lang="en-US" sz="2000" b="1" dirty="0" smtClean="0"/>
              <a:t>FS    = </a:t>
            </a:r>
            <a:r>
              <a:rPr lang="en-US" sz="2000" b="1" dirty="0"/>
              <a:t>First Science</a:t>
            </a:r>
          </a:p>
          <a:p>
            <a:r>
              <a:rPr lang="en-US" sz="2000" b="1" dirty="0"/>
              <a:t>SOUP = Start of User </a:t>
            </a:r>
            <a:endParaRPr lang="en-US" sz="2000" b="1" dirty="0" smtClean="0"/>
          </a:p>
          <a:p>
            <a:r>
              <a:rPr lang="en-US" sz="2000" b="1" dirty="0"/>
              <a:t> </a:t>
            </a:r>
            <a:r>
              <a:rPr lang="en-US" sz="2000" b="1" dirty="0" smtClean="0"/>
              <a:t>              Program</a:t>
            </a:r>
            <a:endParaRPr lang="en-US" sz="2000" b="1" dirty="0"/>
          </a:p>
        </p:txBody>
      </p:sp>
      <p:grpSp>
        <p:nvGrpSpPr>
          <p:cNvPr id="45" name="Group 44"/>
          <p:cNvGrpSpPr/>
          <p:nvPr/>
        </p:nvGrpSpPr>
        <p:grpSpPr>
          <a:xfrm>
            <a:off x="241880" y="3332468"/>
            <a:ext cx="5021741" cy="922258"/>
            <a:chOff x="241880" y="3332468"/>
            <a:chExt cx="5021741" cy="922258"/>
          </a:xfrm>
        </p:grpSpPr>
        <p:sp>
          <p:nvSpPr>
            <p:cNvPr id="16" name="Down Arrow 15"/>
            <p:cNvSpPr/>
            <p:nvPr/>
          </p:nvSpPr>
          <p:spPr>
            <a:xfrm>
              <a:off x="1664254" y="3694036"/>
              <a:ext cx="137396" cy="26689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00416" y="3482812"/>
              <a:ext cx="1446152" cy="447890"/>
            </a:xfrm>
            <a:prstGeom prst="rect">
              <a:avLst/>
            </a:prstGeom>
          </p:spPr>
          <p:txBody>
            <a:bodyPr vert="horz" wrap="none" lIns="91440" tIns="45720" rIns="91440" bIns="45720" rtlCol="0" anchor="t">
              <a:noAutofit/>
            </a:bodyPr>
            <a:lstStyle/>
            <a:p>
              <a:pPr algn="l"/>
              <a:r>
                <a:rPr lang="en-US" sz="2400" b="1" dirty="0" smtClean="0">
                  <a:solidFill>
                    <a:srgbClr val="002060"/>
                  </a:solidFill>
                </a:rPr>
                <a:t>E04 / E03</a:t>
              </a:r>
              <a:endParaRPr lang="en-US" sz="2400" b="1" dirty="0">
                <a:solidFill>
                  <a:srgbClr val="002060"/>
                </a:solidFill>
              </a:endParaRPr>
            </a:p>
          </p:txBody>
        </p:sp>
        <p:sp>
          <p:nvSpPr>
            <p:cNvPr id="9" name="TextBox 8"/>
            <p:cNvSpPr txBox="1"/>
            <p:nvPr/>
          </p:nvSpPr>
          <p:spPr>
            <a:xfrm>
              <a:off x="241880" y="3589352"/>
              <a:ext cx="1793877" cy="665374"/>
            </a:xfrm>
            <a:prstGeom prst="rect">
              <a:avLst/>
            </a:prstGeom>
          </p:spPr>
          <p:txBody>
            <a:bodyPr vert="horz" wrap="none" lIns="91440" tIns="45720" rIns="91440" bIns="45720" rtlCol="0" anchor="t">
              <a:normAutofit/>
            </a:bodyPr>
            <a:lstStyle/>
            <a:p>
              <a:pPr algn="l"/>
              <a:r>
                <a:rPr lang="en-US" sz="2000" b="1" dirty="0">
                  <a:solidFill>
                    <a:srgbClr val="0070C0"/>
                  </a:solidFill>
                </a:rPr>
                <a:t>Full </a:t>
              </a:r>
              <a:r>
                <a:rPr lang="en-US" sz="2000" b="1" dirty="0" smtClean="0">
                  <a:solidFill>
                    <a:srgbClr val="0070C0"/>
                  </a:solidFill>
                </a:rPr>
                <a:t>access:</a:t>
              </a:r>
              <a:endParaRPr lang="en-US" sz="2000" b="1" dirty="0">
                <a:solidFill>
                  <a:srgbClr val="0070C0"/>
                </a:solidFill>
              </a:endParaRPr>
            </a:p>
          </p:txBody>
        </p:sp>
        <p:grpSp>
          <p:nvGrpSpPr>
            <p:cNvPr id="41" name="Group 40"/>
            <p:cNvGrpSpPr/>
            <p:nvPr/>
          </p:nvGrpSpPr>
          <p:grpSpPr>
            <a:xfrm>
              <a:off x="3983417" y="3332468"/>
              <a:ext cx="1280204" cy="648932"/>
              <a:chOff x="3983417" y="3332468"/>
              <a:chExt cx="1280204" cy="648932"/>
            </a:xfrm>
          </p:grpSpPr>
          <p:sp>
            <p:nvSpPr>
              <p:cNvPr id="20" name="TextBox 19"/>
              <p:cNvSpPr txBox="1"/>
              <p:nvPr/>
            </p:nvSpPr>
            <p:spPr>
              <a:xfrm>
                <a:off x="3983417" y="3333866"/>
                <a:ext cx="831461" cy="606592"/>
              </a:xfrm>
              <a:prstGeom prst="rect">
                <a:avLst/>
              </a:prstGeom>
            </p:spPr>
            <p:txBody>
              <a:bodyPr vert="horz" wrap="none" lIns="91440" tIns="45720" rIns="91440" bIns="45720" rtlCol="0" anchor="t">
                <a:noAutofit/>
              </a:bodyPr>
              <a:lstStyle/>
              <a:p>
                <a:pPr algn="l"/>
                <a:r>
                  <a:rPr lang="en-US" sz="2400" b="1" dirty="0">
                    <a:solidFill>
                      <a:schemeClr val="accent6">
                        <a:lumMod val="60000"/>
                        <a:lumOff val="40000"/>
                      </a:schemeClr>
                    </a:solidFill>
                  </a:rPr>
                  <a:t>D04</a:t>
                </a:r>
              </a:p>
            </p:txBody>
          </p:sp>
          <p:sp>
            <p:nvSpPr>
              <p:cNvPr id="21" name="TextBox 20"/>
              <p:cNvSpPr txBox="1"/>
              <p:nvPr/>
            </p:nvSpPr>
            <p:spPr>
              <a:xfrm>
                <a:off x="4561732" y="3332468"/>
                <a:ext cx="701889" cy="422743"/>
              </a:xfrm>
              <a:prstGeom prst="rect">
                <a:avLst/>
              </a:prstGeom>
            </p:spPr>
            <p:txBody>
              <a:bodyPr vert="horz" wrap="none" lIns="91440" tIns="45720" rIns="91440" bIns="45720" rtlCol="0" anchor="t">
                <a:noAutofit/>
              </a:bodyPr>
              <a:lstStyle/>
              <a:p>
                <a:pPr algn="l"/>
                <a:r>
                  <a:rPr lang="en-US" sz="2400" b="1" dirty="0">
                    <a:solidFill>
                      <a:schemeClr val="accent3">
                        <a:lumMod val="75000"/>
                      </a:schemeClr>
                    </a:solidFill>
                  </a:rPr>
                  <a:t>D08</a:t>
                </a:r>
              </a:p>
            </p:txBody>
          </p:sp>
          <p:sp>
            <p:nvSpPr>
              <p:cNvPr id="62" name="Down Arrow 61"/>
              <p:cNvSpPr/>
              <p:nvPr/>
            </p:nvSpPr>
            <p:spPr>
              <a:xfrm>
                <a:off x="4286034" y="3707627"/>
                <a:ext cx="137396" cy="2668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a:off x="4626000" y="3714507"/>
                <a:ext cx="137396" cy="26689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 name="5-Point Star 77"/>
          <p:cNvSpPr/>
          <p:nvPr/>
        </p:nvSpPr>
        <p:spPr>
          <a:xfrm rot="2152708">
            <a:off x="9987527" y="134132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374019" y="1303590"/>
            <a:ext cx="1649759" cy="721187"/>
          </a:xfrm>
          <a:prstGeom prst="rect">
            <a:avLst/>
          </a:prstGeom>
        </p:spPr>
        <p:txBody>
          <a:bodyPr vert="horz" wrap="none" lIns="91440" tIns="45720" rIns="91440" bIns="45720" rtlCol="0" anchor="t">
            <a:normAutofit/>
          </a:bodyPr>
          <a:lstStyle/>
          <a:p>
            <a:pPr algn="l"/>
            <a:r>
              <a:rPr lang="en-US" sz="2000" dirty="0"/>
              <a:t>Lab ready for </a:t>
            </a:r>
            <a:endParaRPr lang="en-US" sz="2000" dirty="0" smtClean="0"/>
          </a:p>
          <a:p>
            <a:pPr algn="l"/>
            <a:r>
              <a:rPr lang="en-US" sz="2000" dirty="0" smtClean="0"/>
              <a:t>operations</a:t>
            </a:r>
            <a:endParaRPr lang="en-US" sz="2000" dirty="0"/>
          </a:p>
        </p:txBody>
      </p:sp>
      <p:sp>
        <p:nvSpPr>
          <p:cNvPr id="82" name="Rectangle 81"/>
          <p:cNvSpPr/>
          <p:nvPr/>
        </p:nvSpPr>
        <p:spPr>
          <a:xfrm>
            <a:off x="10429456" y="2518803"/>
            <a:ext cx="1520316" cy="9175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RML is on critical path for BOT!</a:t>
            </a:r>
            <a:endParaRPr lang="en-US" dirty="0"/>
          </a:p>
        </p:txBody>
      </p:sp>
      <p:grpSp>
        <p:nvGrpSpPr>
          <p:cNvPr id="34" name="Group 33"/>
          <p:cNvGrpSpPr/>
          <p:nvPr/>
        </p:nvGrpSpPr>
        <p:grpSpPr>
          <a:xfrm>
            <a:off x="643150" y="1609899"/>
            <a:ext cx="2748509" cy="894601"/>
            <a:chOff x="643150" y="1609899"/>
            <a:chExt cx="2748509" cy="894601"/>
          </a:xfrm>
        </p:grpSpPr>
        <p:sp>
          <p:nvSpPr>
            <p:cNvPr id="22" name="TextBox 21"/>
            <p:cNvSpPr txBox="1"/>
            <p:nvPr/>
          </p:nvSpPr>
          <p:spPr>
            <a:xfrm>
              <a:off x="643150" y="1609899"/>
              <a:ext cx="2748509" cy="646331"/>
            </a:xfrm>
            <a:prstGeom prst="rect">
              <a:avLst/>
            </a:prstGeom>
            <a:solidFill>
              <a:schemeClr val="accent3">
                <a:lumMod val="60000"/>
                <a:lumOff val="40000"/>
              </a:schemeClr>
            </a:solidFill>
          </p:spPr>
          <p:txBody>
            <a:bodyPr wrap="none" rtlCol="0">
              <a:spAutoFit/>
            </a:bodyPr>
            <a:lstStyle/>
            <a:p>
              <a:pPr algn="l"/>
              <a:r>
                <a:rPr lang="en-US" dirty="0" smtClean="0">
                  <a:solidFill>
                    <a:srgbClr val="666666"/>
                  </a:solidFill>
                </a:rPr>
                <a:t>Early installation of fume </a:t>
              </a:r>
            </a:p>
            <a:p>
              <a:pPr algn="l"/>
              <a:r>
                <a:rPr lang="en-US" dirty="0" smtClean="0">
                  <a:solidFill>
                    <a:srgbClr val="666666"/>
                  </a:solidFill>
                </a:rPr>
                <a:t>Hoods possible D04/D08</a:t>
              </a:r>
            </a:p>
          </p:txBody>
        </p:sp>
        <p:sp>
          <p:nvSpPr>
            <p:cNvPr id="30" name="Right Arrow 29"/>
            <p:cNvSpPr/>
            <p:nvPr/>
          </p:nvSpPr>
          <p:spPr>
            <a:xfrm>
              <a:off x="3128668" y="2269631"/>
              <a:ext cx="262991" cy="23486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p:cNvSpPr>
            <a:spLocks noGrp="1"/>
          </p:cNvSpPr>
          <p:nvPr>
            <p:ph type="dt" sz="half" idx="10"/>
          </p:nvPr>
        </p:nvSpPr>
        <p:spPr>
          <a:xfrm>
            <a:off x="1153440" y="6615461"/>
            <a:ext cx="832658" cy="365125"/>
          </a:xfrm>
        </p:spPr>
        <p:txBody>
          <a:bodyPr/>
          <a:lstStyle/>
          <a:p>
            <a:r>
              <a:rPr lang="sv-SE" dirty="0" smtClean="0"/>
              <a:t>2020-04-26</a:t>
            </a:r>
            <a:endParaRPr lang="sv-SE" dirty="0"/>
          </a:p>
        </p:txBody>
      </p:sp>
      <p:sp>
        <p:nvSpPr>
          <p:cNvPr id="18" name="Footer Placeholder 17"/>
          <p:cNvSpPr>
            <a:spLocks noGrp="1"/>
          </p:cNvSpPr>
          <p:nvPr>
            <p:ph type="ftr" sz="quarter" idx="11"/>
          </p:nvPr>
        </p:nvSpPr>
        <p:spPr>
          <a:xfrm>
            <a:off x="2035757" y="6615460"/>
            <a:ext cx="4320448" cy="365125"/>
          </a:xfrm>
        </p:spPr>
        <p:txBody>
          <a:bodyPr/>
          <a:lstStyle/>
          <a:p>
            <a:r>
              <a:rPr lang="sv-SE" dirty="0" smtClean="0"/>
              <a:t>STAP presentation SULF</a:t>
            </a:r>
            <a:endParaRPr lang="sv-SE" dirty="0"/>
          </a:p>
        </p:txBody>
      </p:sp>
      <p:grpSp>
        <p:nvGrpSpPr>
          <p:cNvPr id="15" name="Group 14"/>
          <p:cNvGrpSpPr/>
          <p:nvPr/>
        </p:nvGrpSpPr>
        <p:grpSpPr>
          <a:xfrm>
            <a:off x="3418800" y="1576702"/>
            <a:ext cx="6498137" cy="4334091"/>
            <a:chOff x="3418800" y="1576702"/>
            <a:chExt cx="6498137" cy="4334091"/>
          </a:xfrm>
        </p:grpSpPr>
        <p:sp>
          <p:nvSpPr>
            <p:cNvPr id="97" name="Rectangle 96">
              <a:extLst>
                <a:ext uri="{FF2B5EF4-FFF2-40B4-BE49-F238E27FC236}">
                  <a16:creationId xmlns:a16="http://schemas.microsoft.com/office/drawing/2014/main" id="{67943A90-EE67-0546-BC6E-FF57E3D25608}"/>
                </a:ext>
              </a:extLst>
            </p:cNvPr>
            <p:cNvSpPr/>
            <p:nvPr/>
          </p:nvSpPr>
          <p:spPr>
            <a:xfrm>
              <a:off x="7814840" y="1719072"/>
              <a:ext cx="97377" cy="418399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E6A1A56-DE3C-784F-BC48-D9CBEA560CBF}"/>
                </a:ext>
              </a:extLst>
            </p:cNvPr>
            <p:cNvSpPr/>
            <p:nvPr/>
          </p:nvSpPr>
          <p:spPr>
            <a:xfrm>
              <a:off x="6866423" y="1719072"/>
              <a:ext cx="45719" cy="41917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418800" y="1576702"/>
              <a:ext cx="6498137" cy="1350195"/>
              <a:chOff x="3418800" y="1576702"/>
              <a:chExt cx="6498137" cy="1350195"/>
            </a:xfrm>
          </p:grpSpPr>
          <p:grpSp>
            <p:nvGrpSpPr>
              <p:cNvPr id="99" name="Group 98"/>
              <p:cNvGrpSpPr/>
              <p:nvPr/>
            </p:nvGrpSpPr>
            <p:grpSpPr>
              <a:xfrm>
                <a:off x="3418800" y="1576702"/>
                <a:ext cx="6498137" cy="1350195"/>
                <a:chOff x="4176464" y="1609312"/>
                <a:chExt cx="5767221" cy="1350195"/>
              </a:xfrm>
            </p:grpSpPr>
            <p:cxnSp>
              <p:nvCxnSpPr>
                <p:cNvPr id="102" name="Straight Connector 101"/>
                <p:cNvCxnSpPr/>
                <p:nvPr/>
              </p:nvCxnSpPr>
              <p:spPr>
                <a:xfrm>
                  <a:off x="4176464" y="2273704"/>
                  <a:ext cx="4132849" cy="1069"/>
                </a:xfrm>
                <a:prstGeom prst="line">
                  <a:avLst/>
                </a:prstGeom>
                <a:ln w="314325">
                  <a:gradFill flip="none" rotWithShape="1">
                    <a:gsLst>
                      <a:gs pos="0">
                        <a:srgbClr val="76D6FF"/>
                      </a:gs>
                      <a:gs pos="29000">
                        <a:srgbClr val="76D6FF"/>
                      </a:gs>
                      <a:gs pos="37000">
                        <a:srgbClr val="FF0000"/>
                      </a:gs>
                      <a:gs pos="55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176464" y="2707235"/>
                  <a:ext cx="4132849" cy="2379"/>
                </a:xfrm>
                <a:prstGeom prst="line">
                  <a:avLst/>
                </a:prstGeom>
                <a:ln w="314325">
                  <a:gradFill flip="none" rotWithShape="1">
                    <a:gsLst>
                      <a:gs pos="56000">
                        <a:srgbClr val="92D050"/>
                      </a:gs>
                      <a:gs pos="0">
                        <a:srgbClr val="76D6FF"/>
                      </a:gs>
                      <a:gs pos="31000">
                        <a:srgbClr val="76D6FF"/>
                      </a:gs>
                      <a:gs pos="37000">
                        <a:srgbClr val="FF000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406643" y="2449250"/>
                  <a:ext cx="1526563" cy="506970"/>
                </a:xfrm>
                <a:prstGeom prst="rect">
                  <a:avLst/>
                </a:prstGeom>
              </p:spPr>
              <p:txBody>
                <a:bodyPr vert="horz" wrap="none" lIns="91440" tIns="45720" rIns="91440" bIns="45720" rtlCol="0" anchor="t">
                  <a:noAutofit/>
                </a:bodyPr>
                <a:lstStyle/>
                <a:p>
                  <a:pPr algn="l"/>
                  <a:r>
                    <a:rPr lang="en-US" sz="2400" b="1" dirty="0"/>
                    <a:t>RML (D08)</a:t>
                  </a:r>
                </a:p>
              </p:txBody>
            </p:sp>
            <p:sp>
              <p:nvSpPr>
                <p:cNvPr id="103" name="TextBox 102"/>
                <p:cNvSpPr txBox="1"/>
                <p:nvPr/>
              </p:nvSpPr>
              <p:spPr>
                <a:xfrm>
                  <a:off x="8417122" y="2037000"/>
                  <a:ext cx="1526563" cy="506970"/>
                </a:xfrm>
                <a:prstGeom prst="rect">
                  <a:avLst/>
                </a:prstGeom>
              </p:spPr>
              <p:txBody>
                <a:bodyPr vert="horz" wrap="none" lIns="91440" tIns="45720" rIns="91440" bIns="45720" rtlCol="0" anchor="t">
                  <a:noAutofit/>
                </a:bodyPr>
                <a:lstStyle/>
                <a:p>
                  <a:pPr algn="l"/>
                  <a:r>
                    <a:rPr lang="en-US" sz="2400" b="1" dirty="0" smtClean="0"/>
                    <a:t>D04</a:t>
                  </a:r>
                  <a:endParaRPr lang="en-US" sz="2400" b="1" dirty="0"/>
                </a:p>
              </p:txBody>
            </p:sp>
            <p:sp>
              <p:nvSpPr>
                <p:cNvPr id="104" name="5-Point Star 103"/>
                <p:cNvSpPr/>
                <p:nvPr/>
              </p:nvSpPr>
              <p:spPr>
                <a:xfrm rot="2152708">
                  <a:off x="6066739" y="2429570"/>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4182542" y="1877783"/>
                  <a:ext cx="4134054" cy="8141"/>
                </a:xfrm>
                <a:prstGeom prst="line">
                  <a:avLst/>
                </a:prstGeom>
                <a:ln w="314325">
                  <a:gradFill flip="none" rotWithShape="1">
                    <a:gsLst>
                      <a:gs pos="0">
                        <a:srgbClr val="76D6FF"/>
                      </a:gs>
                      <a:gs pos="44000">
                        <a:srgbClr val="76D6FF"/>
                      </a:gs>
                      <a:gs pos="46000">
                        <a:srgbClr val="FF0000"/>
                      </a:gs>
                      <a:gs pos="69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7" name="5-Point Star 106"/>
                <p:cNvSpPr/>
                <p:nvPr/>
              </p:nvSpPr>
              <p:spPr>
                <a:xfrm rot="2152708">
                  <a:off x="6639971" y="1609312"/>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8412336" y="1622948"/>
                  <a:ext cx="1526563" cy="581010"/>
                </a:xfrm>
                <a:prstGeom prst="rect">
                  <a:avLst/>
                </a:prstGeom>
              </p:spPr>
              <p:txBody>
                <a:bodyPr vert="horz" wrap="none" lIns="91440" tIns="45720" rIns="91440" bIns="45720" rtlCol="0" anchor="t">
                  <a:noAutofit/>
                </a:bodyPr>
                <a:lstStyle/>
                <a:p>
                  <a:pPr algn="l"/>
                  <a:r>
                    <a:rPr lang="en-US" sz="2400" b="1" dirty="0" smtClean="0"/>
                    <a:t>D08</a:t>
                  </a:r>
                  <a:endParaRPr lang="en-US" sz="2400" b="1" dirty="0"/>
                </a:p>
              </p:txBody>
            </p:sp>
            <p:sp>
              <p:nvSpPr>
                <p:cNvPr id="105" name="5-Point Star 104"/>
                <p:cNvSpPr/>
                <p:nvPr/>
              </p:nvSpPr>
              <p:spPr>
                <a:xfrm rot="2152708">
                  <a:off x="5883059" y="197850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3780669" y="1609898"/>
                <a:ext cx="568516" cy="1309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rgbClr val="0070C0"/>
                    </a:solidFill>
                  </a:rPr>
                  <a:t>break</a:t>
                </a:r>
                <a:endParaRPr lang="en-US" dirty="0">
                  <a:solidFill>
                    <a:srgbClr val="0070C0"/>
                  </a:solidFill>
                </a:endParaRPr>
              </a:p>
            </p:txBody>
          </p:sp>
          <p:sp>
            <p:nvSpPr>
              <p:cNvPr id="70" name="Rectangle 69"/>
              <p:cNvSpPr/>
              <p:nvPr/>
            </p:nvSpPr>
            <p:spPr>
              <a:xfrm rot="5400000">
                <a:off x="4380131" y="1515803"/>
                <a:ext cx="426368" cy="614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solidFill>
                    <a:srgbClr val="0070C0"/>
                  </a:solidFill>
                </a:endParaRPr>
              </a:p>
            </p:txBody>
          </p:sp>
        </p:grpSp>
      </p:grpSp>
    </p:spTree>
    <p:extLst>
      <p:ext uri="{BB962C8B-B14F-4D97-AF65-F5344CB8AC3E}">
        <p14:creationId xmlns:p14="http://schemas.microsoft.com/office/powerpoint/2010/main" val="19005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SULF_talks_April3_2020.potx" id="{03E37CC8-EFC4-4AB4-8A12-C956108F1B3E}" vid="{E725838C-18D8-42BC-9411-643CA1A5446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SULF_talks_April3_2020</Template>
  <TotalTime>4658</TotalTime>
  <Words>4165</Words>
  <Application>Microsoft Office PowerPoint</Application>
  <PresentationFormat>Widescreen</PresentationFormat>
  <Paragraphs>646</Paragraphs>
  <Slides>33</Slides>
  <Notes>14</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Bahnschrift</vt:lpstr>
      <vt:lpstr>Calibri</vt:lpstr>
      <vt:lpstr>Chiller</vt:lpstr>
      <vt:lpstr>Segoe UI</vt:lpstr>
      <vt:lpstr>Segoe UI Light</vt:lpstr>
      <vt:lpstr>Segoe UI Semibold</vt:lpstr>
      <vt:lpstr>Symbol</vt:lpstr>
      <vt:lpstr>Wingdings</vt:lpstr>
      <vt:lpstr>ヒラギノ角ゴ ProN W3</vt:lpstr>
      <vt:lpstr>Office-tema</vt:lpstr>
      <vt:lpstr>SULF – Sample and User Laboratory Facilities</vt:lpstr>
      <vt:lpstr>PowerPoint Presentation</vt:lpstr>
      <vt:lpstr>Sample and User Laboratory Facilities</vt:lpstr>
      <vt:lpstr>Why are user laboratories necessary?</vt:lpstr>
      <vt:lpstr>SULF scope – now and later</vt:lpstr>
      <vt:lpstr>SULF interactions </vt:lpstr>
      <vt:lpstr>SULF interactions </vt:lpstr>
      <vt:lpstr>SULF: installation</vt:lpstr>
      <vt:lpstr>SULF Timeline / Schedule</vt:lpstr>
      <vt:lpstr>Mitigations for Covid-19 related delays</vt:lpstr>
      <vt:lpstr>SULF achievements</vt:lpstr>
      <vt:lpstr>PowerPoint Presentation</vt:lpstr>
      <vt:lpstr>Lab fit-out for E04/RML/D04 – in-kind</vt:lpstr>
      <vt:lpstr>Glove boxes for the RML – in-kind</vt:lpstr>
      <vt:lpstr>What did we do in construction so far?</vt:lpstr>
      <vt:lpstr>Finished installations: E04 Level 100 </vt:lpstr>
      <vt:lpstr>Finished installations: E04- Level 110</vt:lpstr>
      <vt:lpstr>Finished installations E03 – SLIME</vt:lpstr>
      <vt:lpstr>Next step in installations – fume hoods</vt:lpstr>
      <vt:lpstr>Next steps: D08 Installations FHs </vt:lpstr>
      <vt:lpstr>Next steps: D04 Installations FHs</vt:lpstr>
      <vt:lpstr>Summary – on-site installation</vt:lpstr>
      <vt:lpstr>PowerPoint Presentation</vt:lpstr>
      <vt:lpstr>SULF – one chemistry lab for ESS</vt:lpstr>
      <vt:lpstr>Why are user laboratories necessary?</vt:lpstr>
      <vt:lpstr>SULF short term support</vt:lpstr>
      <vt:lpstr>Why are user laboratories necessary?</vt:lpstr>
      <vt:lpstr>Why are user laboratories necessary?</vt:lpstr>
      <vt:lpstr>SULF support: preparing for first science</vt:lpstr>
      <vt:lpstr>SULF support: preparing for first science</vt:lpstr>
      <vt:lpstr>SULF - conclusions</vt:lpstr>
      <vt:lpstr>Thank you for your attention</vt:lpstr>
      <vt:lpstr>SULF: what are the focus points now ?</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Hartl</dc:creator>
  <cp:lastModifiedBy>Monika Hartl</cp:lastModifiedBy>
  <cp:revision>183</cp:revision>
  <cp:lastPrinted>2019-03-08T10:27:30Z</cp:lastPrinted>
  <dcterms:created xsi:type="dcterms:W3CDTF">2020-04-17T10:07:05Z</dcterms:created>
  <dcterms:modified xsi:type="dcterms:W3CDTF">2021-04-20T16:25:28Z</dcterms:modified>
</cp:coreProperties>
</file>