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2" r:id="rId2"/>
    <p:sldId id="267" r:id="rId3"/>
    <p:sldId id="272" r:id="rId4"/>
    <p:sldId id="280" r:id="rId5"/>
    <p:sldId id="1153" r:id="rId6"/>
    <p:sldId id="291" r:id="rId7"/>
    <p:sldId id="1124" r:id="rId8"/>
    <p:sldId id="1163" r:id="rId9"/>
    <p:sldId id="1161" r:id="rId10"/>
    <p:sldId id="1164" r:id="rId11"/>
    <p:sldId id="1165" r:id="rId12"/>
    <p:sldId id="1172" r:id="rId13"/>
    <p:sldId id="1129" r:id="rId14"/>
    <p:sldId id="283" r:id="rId15"/>
    <p:sldId id="1147" r:id="rId16"/>
    <p:sldId id="1148" r:id="rId17"/>
    <p:sldId id="279" r:id="rId18"/>
    <p:sldId id="287" r:id="rId19"/>
    <p:sldId id="1152" r:id="rId20"/>
    <p:sldId id="281" r:id="rId21"/>
    <p:sldId id="1154" r:id="rId22"/>
    <p:sldId id="1156" r:id="rId23"/>
    <p:sldId id="294" r:id="rId24"/>
    <p:sldId id="274" r:id="rId25"/>
    <p:sldId id="1122" r:id="rId26"/>
    <p:sldId id="1119" r:id="rId27"/>
    <p:sldId id="1121" r:id="rId28"/>
    <p:sldId id="1123" r:id="rId29"/>
    <p:sldId id="275" r:id="rId30"/>
    <p:sldId id="1173" r:id="rId31"/>
    <p:sldId id="1170" r:id="rId32"/>
    <p:sldId id="1171" r:id="rId33"/>
    <p:sldId id="277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4" autoAdjust="0"/>
    <p:restoredTop sz="94583" autoAdjust="0"/>
  </p:normalViewPr>
  <p:slideViewPr>
    <p:cSldViewPr snapToGrid="0" snapToObjects="1">
      <p:cViewPr varScale="1">
        <p:scale>
          <a:sx n="112" d="100"/>
          <a:sy n="112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2021-04-23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MESI supports </a:t>
            </a:r>
            <a:r>
              <a:rPr lang="sv-SE" dirty="0" err="1"/>
              <a:t>projects</a:t>
            </a:r>
            <a:r>
              <a:rPr lang="sv-SE" dirty="0"/>
              <a:t> on </a:t>
            </a:r>
            <a:r>
              <a:rPr lang="sv-SE" dirty="0" err="1"/>
              <a:t>mechatronics</a:t>
            </a:r>
            <a:r>
              <a:rPr lang="sv-SE" dirty="0"/>
              <a:t> and </a:t>
            </a:r>
            <a:r>
              <a:rPr lang="sv-SE" dirty="0" err="1"/>
              <a:t>control</a:t>
            </a:r>
            <a:r>
              <a:rPr lang="sv-SE" dirty="0"/>
              <a:t>. </a:t>
            </a:r>
          </a:p>
          <a:p>
            <a:r>
              <a:rPr lang="sv-SE" dirty="0"/>
              <a:t>ECDC supports in </a:t>
            </a:r>
            <a:r>
              <a:rPr lang="sv-SE" dirty="0" err="1"/>
              <a:t>controls</a:t>
            </a:r>
            <a:r>
              <a:rPr lang="sv-SE" dirty="0"/>
              <a:t> and interpretation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commands</a:t>
            </a:r>
            <a:r>
              <a:rPr lang="sv-SE" dirty="0"/>
              <a:t> etc. </a:t>
            </a:r>
          </a:p>
          <a:p>
            <a:r>
              <a:rPr lang="sv-SE" dirty="0"/>
              <a:t>Design process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iterative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75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53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105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Octopy</a:t>
            </a:r>
            <a:r>
              <a:rPr lang="sv-SE" dirty="0"/>
              <a:t> </a:t>
            </a:r>
            <a:r>
              <a:rPr lang="sv-SE" dirty="0" err="1"/>
              <a:t>provide</a:t>
            </a:r>
            <a:r>
              <a:rPr lang="sv-SE" dirty="0"/>
              <a:t> a solution </a:t>
            </a:r>
            <a:r>
              <a:rPr lang="sv-SE" dirty="0" err="1"/>
              <a:t>where</a:t>
            </a:r>
            <a:r>
              <a:rPr lang="sv-SE" dirty="0"/>
              <a:t> EPICS is </a:t>
            </a:r>
            <a:r>
              <a:rPr lang="sv-SE" dirty="0" err="1"/>
              <a:t>limited</a:t>
            </a:r>
            <a:r>
              <a:rPr lang="sv-S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533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integration ”</a:t>
            </a:r>
            <a:r>
              <a:rPr lang="sv-SE" dirty="0" err="1"/>
              <a:t>coding</a:t>
            </a:r>
            <a:r>
              <a:rPr lang="sv-SE" dirty="0"/>
              <a:t>” is </a:t>
            </a:r>
            <a:r>
              <a:rPr lang="sv-SE" dirty="0" err="1"/>
              <a:t>provided</a:t>
            </a:r>
            <a:r>
              <a:rPr lang="sv-SE" dirty="0"/>
              <a:t> </a:t>
            </a:r>
            <a:r>
              <a:rPr lang="sv-SE" dirty="0" err="1"/>
              <a:t>either</a:t>
            </a:r>
            <a:r>
              <a:rPr lang="sv-SE" dirty="0"/>
              <a:t> as ESS standard EPICS or in 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cases</a:t>
            </a:r>
            <a:r>
              <a:rPr lang="sv-SE" dirty="0"/>
              <a:t> in </a:t>
            </a:r>
            <a:r>
              <a:rPr lang="sv-SE" dirty="0" err="1"/>
              <a:t>Octopy</a:t>
            </a:r>
            <a:r>
              <a:rPr lang="sv-SE" dirty="0"/>
              <a:t>  , </a:t>
            </a:r>
            <a:r>
              <a:rPr lang="sv-SE" dirty="0" err="1"/>
              <a:t>local</a:t>
            </a:r>
            <a:r>
              <a:rPr lang="sv-SE" dirty="0"/>
              <a:t> SE </a:t>
            </a:r>
            <a:r>
              <a:rPr lang="sv-SE" dirty="0" err="1"/>
              <a:t>control</a:t>
            </a:r>
            <a:r>
              <a:rPr lang="sv-SE" dirty="0"/>
              <a:t>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339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Exposeing</a:t>
            </a:r>
            <a:r>
              <a:rPr lang="sv-SE" dirty="0"/>
              <a:t> signals on EPICS </a:t>
            </a:r>
            <a:r>
              <a:rPr lang="sv-SE" dirty="0" err="1"/>
              <a:t>enable</a:t>
            </a:r>
            <a:r>
              <a:rPr lang="sv-SE" dirty="0"/>
              <a:t> access on ESS </a:t>
            </a:r>
            <a:r>
              <a:rPr lang="sv-SE" dirty="0" err="1"/>
              <a:t>controls</a:t>
            </a:r>
            <a:r>
              <a:rPr lang="sv-SE" dirty="0"/>
              <a:t> </a:t>
            </a:r>
            <a:r>
              <a:rPr lang="sv-SE" dirty="0" err="1"/>
              <a:t>infrastructure</a:t>
            </a:r>
            <a:r>
              <a:rPr lang="sv-S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7196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Open</a:t>
            </a:r>
            <a:r>
              <a:rPr lang="sv-SE" dirty="0"/>
              <a:t> source </a:t>
            </a:r>
            <a:r>
              <a:rPr lang="sv-SE" dirty="0" err="1"/>
              <a:t>facility</a:t>
            </a:r>
            <a:r>
              <a:rPr lang="sv-SE" dirty="0"/>
              <a:t> </a:t>
            </a:r>
            <a:r>
              <a:rPr lang="sv-SE" dirty="0" err="1"/>
              <a:t>control</a:t>
            </a:r>
            <a:r>
              <a:rPr lang="sv-SE" dirty="0"/>
              <a:t> system/</a:t>
            </a:r>
            <a:r>
              <a:rPr lang="sv-SE" dirty="0" err="1"/>
              <a:t>Scada</a:t>
            </a:r>
            <a:r>
              <a:rPr lang="sv-SE" dirty="0"/>
              <a:t> system </a:t>
            </a:r>
            <a:r>
              <a:rPr lang="sv-SE" dirty="0" err="1"/>
              <a:t>used</a:t>
            </a:r>
            <a:r>
              <a:rPr lang="sv-SE" dirty="0"/>
              <a:t> at </a:t>
            </a:r>
            <a:r>
              <a:rPr lang="sv-SE" dirty="0" err="1"/>
              <a:t>large</a:t>
            </a:r>
            <a:r>
              <a:rPr lang="sv-SE" dirty="0"/>
              <a:t> research </a:t>
            </a:r>
            <a:r>
              <a:rPr lang="sv-SE" dirty="0" err="1"/>
              <a:t>facilities</a:t>
            </a:r>
            <a:r>
              <a:rPr lang="sv-SE" dirty="0"/>
              <a:t> (radio </a:t>
            </a:r>
            <a:r>
              <a:rPr lang="sv-SE" dirty="0" err="1"/>
              <a:t>telescope</a:t>
            </a:r>
            <a:r>
              <a:rPr lang="sv-SE" dirty="0"/>
              <a:t> </a:t>
            </a:r>
            <a:r>
              <a:rPr lang="sv-SE" dirty="0" err="1"/>
              <a:t>array</a:t>
            </a:r>
            <a:r>
              <a:rPr lang="sv-SE" dirty="0"/>
              <a:t>, </a:t>
            </a:r>
            <a:r>
              <a:rPr lang="sv-SE" dirty="0" err="1"/>
              <a:t>telescopes</a:t>
            </a:r>
            <a:r>
              <a:rPr lang="sv-SE" dirty="0"/>
              <a:t>, </a:t>
            </a:r>
            <a:r>
              <a:rPr lang="sv-SE" dirty="0" err="1"/>
              <a:t>synchrotrons</a:t>
            </a:r>
            <a:r>
              <a:rPr lang="sv-SE" dirty="0"/>
              <a:t>, </a:t>
            </a:r>
            <a:r>
              <a:rPr lang="sv-SE" dirty="0" err="1"/>
              <a:t>Xfel</a:t>
            </a:r>
            <a:r>
              <a:rPr lang="sv-SE" dirty="0"/>
              <a:t> </a:t>
            </a:r>
            <a:r>
              <a:rPr lang="sv-SE" dirty="0" err="1"/>
              <a:t>etc</a:t>
            </a:r>
            <a:r>
              <a:rPr lang="sv-SE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535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9692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Trigger an integration </a:t>
            </a:r>
            <a:r>
              <a:rPr lang="sv-SE" dirty="0" err="1"/>
              <a:t>project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423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MESI/ECDC </a:t>
            </a:r>
            <a:r>
              <a:rPr lang="sv-SE" dirty="0" err="1"/>
              <a:t>can</a:t>
            </a:r>
            <a:r>
              <a:rPr lang="sv-SE" dirty="0"/>
              <a:t>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14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867200"/>
            <a:ext cx="5580720" cy="476806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is </a:t>
            </a:r>
            <a:r>
              <a:rPr lang="sv-SE" dirty="0" err="1">
                <a:solidFill>
                  <a:schemeClr val="tx1"/>
                </a:solidFill>
              </a:rPr>
              <a:t>SE’s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tool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which</a:t>
            </a:r>
            <a:r>
              <a:rPr lang="sv-SE" dirty="0">
                <a:solidFill>
                  <a:schemeClr val="tx1"/>
                </a:solidFill>
              </a:rPr>
              <a:t> to </a:t>
            </a:r>
            <a:r>
              <a:rPr lang="sv-SE" dirty="0" err="1">
                <a:solidFill>
                  <a:schemeClr val="tx1"/>
                </a:solidFill>
              </a:rPr>
              <a:t>encapsulate</a:t>
            </a:r>
            <a:r>
              <a:rPr lang="sv-SE" dirty="0">
                <a:solidFill>
                  <a:schemeClr val="tx1"/>
                </a:solidFill>
              </a:rPr>
              <a:t> SE </a:t>
            </a:r>
            <a:r>
              <a:rPr lang="sv-SE" dirty="0" err="1">
                <a:solidFill>
                  <a:schemeClr val="tx1"/>
                </a:solidFill>
              </a:rPr>
              <a:t>low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level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complexity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expose</a:t>
            </a:r>
            <a:r>
              <a:rPr lang="sv-SE" dirty="0">
                <a:solidFill>
                  <a:schemeClr val="tx1"/>
                </a:solidFill>
              </a:rPr>
              <a:t> a standard interface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Configurations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modular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changed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dynamically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Leverages </a:t>
            </a:r>
            <a:r>
              <a:rPr lang="sv-SE" dirty="0" err="1">
                <a:solidFill>
                  <a:schemeClr val="tx1"/>
                </a:solidFill>
              </a:rPr>
              <a:t>power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existing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libraries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 scripts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added</a:t>
            </a:r>
            <a:r>
              <a:rPr lang="sv-SE" dirty="0">
                <a:solidFill>
                  <a:schemeClr val="tx1"/>
                </a:solidFill>
              </a:rPr>
              <a:t> in a </a:t>
            </a:r>
            <a:r>
              <a:rPr lang="sv-SE" dirty="0" err="1">
                <a:solidFill>
                  <a:schemeClr val="tx1"/>
                </a:solidFill>
              </a:rPr>
              <a:t>modular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way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Logic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accessible</a:t>
            </a:r>
            <a:r>
              <a:rPr lang="sv-SE" dirty="0">
                <a:solidFill>
                  <a:schemeClr val="tx1"/>
                </a:solidFill>
              </a:rPr>
              <a:t> to SE </a:t>
            </a:r>
            <a:r>
              <a:rPr lang="sv-SE" dirty="0" err="1">
                <a:solidFill>
                  <a:schemeClr val="tx1"/>
                </a:solidFill>
              </a:rPr>
              <a:t>staff</a:t>
            </a:r>
            <a:r>
              <a:rPr lang="sv-SE" dirty="0">
                <a:solidFill>
                  <a:schemeClr val="tx1"/>
                </a:solidFill>
              </a:rPr>
              <a:t>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(</a:t>
            </a:r>
            <a:r>
              <a:rPr lang="sv-SE" dirty="0" err="1">
                <a:solidFill>
                  <a:schemeClr val="tx1"/>
                </a:solidFill>
              </a:rPr>
              <a:t>if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familiar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A881FD-2CB9-9C4A-BDF4-D53D3AC9533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600950" y="1438102"/>
            <a:ext cx="4233863" cy="317539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10145316" cy="507076"/>
          </a:xfrm>
        </p:spPr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b="1" dirty="0"/>
              <a:t>: </a:t>
            </a:r>
            <a:r>
              <a:rPr lang="sv-SE" b="1" dirty="0" err="1"/>
              <a:t>Octopy</a:t>
            </a:r>
            <a:r>
              <a:rPr lang="sv-SE" b="1" dirty="0"/>
              <a:t> </a:t>
            </a:r>
            <a:r>
              <a:rPr lang="sv-SE" dirty="0" err="1"/>
              <a:t>Development</a:t>
            </a:r>
            <a:r>
              <a:rPr lang="sv-SE" dirty="0"/>
              <a:t> systems </a:t>
            </a:r>
            <a:br>
              <a:rPr lang="sv-SE" dirty="0"/>
            </a:br>
            <a:r>
              <a:rPr lang="sv-SE" dirty="0"/>
              <a:t>Orange </a:t>
            </a:r>
            <a:r>
              <a:rPr lang="sv-SE" dirty="0" err="1"/>
              <a:t>Cryostat</a:t>
            </a:r>
            <a:r>
              <a:rPr lang="sv-SE" dirty="0"/>
              <a:t>, Rig1, LS336 </a:t>
            </a:r>
            <a:r>
              <a:rPr lang="sv-SE" dirty="0" err="1"/>
              <a:t>Tctrl</a:t>
            </a:r>
            <a:r>
              <a:rPr lang="sv-SE" dirty="0"/>
              <a:t> </a:t>
            </a:r>
            <a:r>
              <a:rPr lang="sv-SE" dirty="0" err="1"/>
              <a:t>calib</a:t>
            </a:r>
            <a:r>
              <a:rPr lang="sv-SE" dirty="0"/>
              <a:t>, Camera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911062-E022-B44E-9A2E-87687D181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833" y="4795097"/>
            <a:ext cx="6616167" cy="16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94642" cy="4768062"/>
          </a:xfrm>
        </p:spPr>
        <p:txBody>
          <a:bodyPr/>
          <a:lstStyle/>
          <a:p>
            <a:pPr lvl="1"/>
            <a:r>
              <a:rPr lang="sv-SE" dirty="0" err="1">
                <a:solidFill>
                  <a:schemeClr val="tx1"/>
                </a:solidFill>
              </a:rPr>
              <a:t>Development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timestamping</a:t>
            </a:r>
            <a:r>
              <a:rPr lang="sv-SE" dirty="0">
                <a:solidFill>
                  <a:schemeClr val="tx1"/>
                </a:solidFill>
              </a:rPr>
              <a:t> system 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PLC (</a:t>
            </a:r>
            <a:r>
              <a:rPr lang="sv-SE" dirty="0" err="1">
                <a:solidFill>
                  <a:schemeClr val="tx1"/>
                </a:solidFill>
              </a:rPr>
              <a:t>Beckhoff</a:t>
            </a:r>
            <a:r>
              <a:rPr lang="sv-SE" dirty="0">
                <a:solidFill>
                  <a:schemeClr val="tx1"/>
                </a:solidFill>
              </a:rPr>
              <a:t>) </a:t>
            </a:r>
            <a:r>
              <a:rPr lang="sv-SE" dirty="0" err="1">
                <a:solidFill>
                  <a:schemeClr val="tx1"/>
                </a:solidFill>
              </a:rPr>
              <a:t>synchronize</a:t>
            </a:r>
            <a:r>
              <a:rPr lang="sv-SE" dirty="0">
                <a:solidFill>
                  <a:schemeClr val="tx1"/>
                </a:solidFill>
              </a:rPr>
              <a:t> to ESS </a:t>
            </a:r>
            <a:r>
              <a:rPr lang="sv-SE" dirty="0" err="1">
                <a:solidFill>
                  <a:schemeClr val="tx1"/>
                </a:solidFill>
              </a:rPr>
              <a:t>time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through</a:t>
            </a:r>
            <a:r>
              <a:rPr lang="sv-SE" dirty="0">
                <a:solidFill>
                  <a:schemeClr val="tx1"/>
                </a:solidFill>
              </a:rPr>
              <a:t> PTP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Standard MQTT </a:t>
            </a:r>
            <a:r>
              <a:rPr lang="sv-SE" dirty="0" err="1">
                <a:solidFill>
                  <a:schemeClr val="tx1"/>
                </a:solidFill>
              </a:rPr>
              <a:t>library</a:t>
            </a:r>
            <a:r>
              <a:rPr lang="sv-SE" dirty="0">
                <a:solidFill>
                  <a:schemeClr val="tx1"/>
                </a:solidFill>
              </a:rPr>
              <a:t> is </a:t>
            </a:r>
            <a:r>
              <a:rPr lang="sv-SE" dirty="0" err="1">
                <a:solidFill>
                  <a:schemeClr val="tx1"/>
                </a:solidFill>
              </a:rPr>
              <a:t>used</a:t>
            </a:r>
            <a:r>
              <a:rPr lang="sv-SE" dirty="0">
                <a:solidFill>
                  <a:schemeClr val="tx1"/>
                </a:solidFill>
              </a:rPr>
              <a:t> for PLC to push data to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-&gt; EPICS</a:t>
            </a:r>
          </a:p>
          <a:p>
            <a:pPr lvl="1"/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Same setup is </a:t>
            </a:r>
            <a:r>
              <a:rPr lang="sv-SE" dirty="0" err="1">
                <a:solidFill>
                  <a:schemeClr val="tx1"/>
                </a:solidFill>
              </a:rPr>
              <a:t>used</a:t>
            </a:r>
            <a:r>
              <a:rPr lang="sv-SE" dirty="0">
                <a:solidFill>
                  <a:schemeClr val="tx1"/>
                </a:solidFill>
              </a:rPr>
              <a:t> in Rig1 </a:t>
            </a:r>
            <a:r>
              <a:rPr lang="sv-SE" dirty="0" err="1">
                <a:solidFill>
                  <a:schemeClr val="tx1"/>
                </a:solidFill>
              </a:rPr>
              <a:t>project</a:t>
            </a:r>
            <a:r>
              <a:rPr lang="sv-SE" dirty="0">
                <a:solidFill>
                  <a:schemeClr val="tx1"/>
                </a:solidFill>
              </a:rPr>
              <a:t>. PLC (</a:t>
            </a:r>
            <a:r>
              <a:rPr lang="sv-SE" dirty="0" err="1">
                <a:solidFill>
                  <a:schemeClr val="tx1"/>
                </a:solidFill>
              </a:rPr>
              <a:t>cRio</a:t>
            </a:r>
            <a:r>
              <a:rPr lang="sv-SE" dirty="0">
                <a:solidFill>
                  <a:schemeClr val="tx1"/>
                </a:solidFill>
              </a:rPr>
              <a:t> NI)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labview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use</a:t>
            </a:r>
            <a:r>
              <a:rPr lang="sv-SE" dirty="0">
                <a:solidFill>
                  <a:schemeClr val="tx1"/>
                </a:solidFill>
              </a:rPr>
              <a:t> MQTT </a:t>
            </a:r>
            <a:r>
              <a:rPr lang="sv-SE" dirty="0" err="1">
                <a:solidFill>
                  <a:schemeClr val="tx1"/>
                </a:solidFill>
              </a:rPr>
              <a:t>library</a:t>
            </a:r>
            <a:r>
              <a:rPr lang="sv-SE" dirty="0">
                <a:solidFill>
                  <a:schemeClr val="tx1"/>
                </a:solidFill>
              </a:rPr>
              <a:t> to push data to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-&gt; Epics</a:t>
            </a:r>
          </a:p>
          <a:p>
            <a:pPr lvl="1"/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The PLC + PTP approach </a:t>
            </a:r>
            <a:r>
              <a:rPr lang="sv-SE" dirty="0" err="1">
                <a:solidFill>
                  <a:schemeClr val="tx1"/>
                </a:solidFill>
              </a:rPr>
              <a:t>provide</a:t>
            </a:r>
            <a:r>
              <a:rPr lang="sv-SE" dirty="0">
                <a:solidFill>
                  <a:schemeClr val="tx1"/>
                </a:solidFill>
              </a:rPr>
              <a:t> solution for </a:t>
            </a:r>
            <a:r>
              <a:rPr lang="sv-SE" dirty="0" err="1">
                <a:solidFill>
                  <a:schemeClr val="tx1"/>
                </a:solidFill>
              </a:rPr>
              <a:t>timeresolution</a:t>
            </a:r>
            <a:r>
              <a:rPr lang="sv-SE" dirty="0">
                <a:solidFill>
                  <a:schemeClr val="tx1"/>
                </a:solidFill>
              </a:rPr>
              <a:t> 10-100us and </a:t>
            </a:r>
            <a:r>
              <a:rPr lang="sv-SE" dirty="0" err="1">
                <a:solidFill>
                  <a:schemeClr val="tx1"/>
                </a:solidFill>
              </a:rPr>
              <a:t>sample</a:t>
            </a:r>
            <a:r>
              <a:rPr lang="sv-SE" dirty="0">
                <a:solidFill>
                  <a:schemeClr val="tx1"/>
                </a:solidFill>
              </a:rPr>
              <a:t> rate 1-10ks/s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Detector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readouts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used</a:t>
            </a:r>
            <a:r>
              <a:rPr lang="sv-SE" dirty="0">
                <a:solidFill>
                  <a:schemeClr val="tx1"/>
                </a:solidFill>
              </a:rPr>
              <a:t> for </a:t>
            </a:r>
            <a:r>
              <a:rPr lang="sv-SE" dirty="0" err="1">
                <a:solidFill>
                  <a:schemeClr val="tx1"/>
                </a:solidFill>
              </a:rPr>
              <a:t>higher</a:t>
            </a:r>
            <a:r>
              <a:rPr lang="sv-SE" dirty="0">
                <a:solidFill>
                  <a:schemeClr val="tx1"/>
                </a:solidFill>
              </a:rPr>
              <a:t> resolution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4A18E5-BAE9-D341-8F98-1D6F4E2780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989042" y="1184564"/>
            <a:ext cx="4994275" cy="374570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timestamping</a:t>
            </a:r>
            <a:r>
              <a:rPr lang="sv-SE" dirty="0"/>
              <a:t> resolution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B34282-6BDB-7345-B2C7-EE2E61294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0" y="5080554"/>
            <a:ext cx="4610967" cy="171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0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Translate a </a:t>
            </a:r>
            <a:r>
              <a:rPr lang="sv-SE" dirty="0" err="1">
                <a:solidFill>
                  <a:schemeClr val="tx1"/>
                </a:solidFill>
              </a:rPr>
              <a:t>SECoP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device</a:t>
            </a:r>
            <a:r>
              <a:rPr lang="sv-SE" dirty="0">
                <a:solidFill>
                  <a:schemeClr val="tx1"/>
                </a:solidFill>
              </a:rPr>
              <a:t> to EPICS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Develop</a:t>
            </a:r>
            <a:r>
              <a:rPr lang="sv-SE" dirty="0">
                <a:solidFill>
                  <a:schemeClr val="tx1"/>
                </a:solidFill>
              </a:rPr>
              <a:t> a ESS SE system for </a:t>
            </a:r>
            <a:r>
              <a:rPr lang="sv-SE" dirty="0" err="1">
                <a:solidFill>
                  <a:schemeClr val="tx1"/>
                </a:solidFill>
              </a:rPr>
              <a:t>SECoP</a:t>
            </a:r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10145316" cy="507076"/>
          </a:xfrm>
        </p:spPr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b="1" dirty="0" err="1"/>
              <a:t>Octopy</a:t>
            </a:r>
            <a:r>
              <a:rPr lang="sv-SE" b="1" dirty="0"/>
              <a:t> </a:t>
            </a:r>
            <a:r>
              <a:rPr lang="sv-SE" dirty="0"/>
              <a:t>for</a:t>
            </a:r>
            <a:r>
              <a:rPr lang="sv-SE" b="1" dirty="0"/>
              <a:t> </a:t>
            </a:r>
            <a:r>
              <a:rPr lang="sv-SE" b="1" dirty="0" err="1"/>
              <a:t>SECoP</a:t>
            </a:r>
            <a:r>
              <a:rPr lang="sv-SE" dirty="0"/>
              <a:t> </a:t>
            </a:r>
            <a:r>
              <a:rPr lang="sv-SE" dirty="0" err="1"/>
              <a:t>Devices</a:t>
            </a:r>
            <a:r>
              <a:rPr lang="sv-SE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749D0F-3DA6-8746-AEDD-7AC45E4E1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46" y="1889938"/>
            <a:ext cx="6050296" cy="1551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98A15B-81A2-5247-A023-2CD2CF2D4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39" y="4256619"/>
            <a:ext cx="5876936" cy="154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6A3061-35F6-A54B-B36B-C7F4FC8CD1BB}"/>
              </a:ext>
            </a:extLst>
          </p:cNvPr>
          <p:cNvSpPr txBox="1"/>
          <p:nvPr/>
        </p:nvSpPr>
        <p:spPr>
          <a:xfrm>
            <a:off x="9573492" y="486038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Network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73044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808359" cy="2462613"/>
          </a:xfrm>
        </p:spPr>
        <p:txBody>
          <a:bodyPr/>
          <a:lstStyle/>
          <a:p>
            <a:r>
              <a:rPr lang="en-GB" dirty="0"/>
              <a:t>Overview of SE integration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40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Overview SE integration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Sample Environment System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B198AAA-9DE1-1540-89BD-1C6600BE4C18}"/>
              </a:ext>
            </a:extLst>
          </p:cNvPr>
          <p:cNvSpPr/>
          <p:nvPr/>
        </p:nvSpPr>
        <p:spPr>
          <a:xfrm>
            <a:off x="3563906" y="4846181"/>
            <a:ext cx="4954011" cy="1113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64DFD5D-FFC8-CE46-966C-CE2560FD0A11}"/>
              </a:ext>
            </a:extLst>
          </p:cNvPr>
          <p:cNvSpPr txBox="1"/>
          <p:nvPr/>
        </p:nvSpPr>
        <p:spPr>
          <a:xfrm>
            <a:off x="3563905" y="4846181"/>
            <a:ext cx="5978127" cy="1477328"/>
          </a:xfrm>
          <a:prstGeom prst="rect">
            <a:avLst/>
          </a:prstGeom>
          <a:solidFill>
            <a:srgbClr val="ADD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Communication over :TCP/IP,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Serial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RS232,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selection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commands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defined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device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Information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collected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JIRA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issue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2F948C-2B4E-4747-AD3E-43A6ADA138A8}"/>
              </a:ext>
            </a:extLst>
          </p:cNvPr>
          <p:cNvSpPr/>
          <p:nvPr/>
        </p:nvSpPr>
        <p:spPr>
          <a:xfrm>
            <a:off x="552450" y="1824698"/>
            <a:ext cx="4943475" cy="21676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D3895E-1629-BE40-ACB9-A48C2A03CEE1}"/>
              </a:ext>
            </a:extLst>
          </p:cNvPr>
          <p:cNvCxnSpPr>
            <a:cxnSpLocks/>
          </p:cNvCxnSpPr>
          <p:nvPr/>
        </p:nvCxnSpPr>
        <p:spPr>
          <a:xfrm>
            <a:off x="361083" y="4064339"/>
            <a:ext cx="10564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942E95-7A23-8040-BF5E-B6CAD050F810}"/>
              </a:ext>
            </a:extLst>
          </p:cNvPr>
          <p:cNvSpPr txBox="1"/>
          <p:nvPr/>
        </p:nvSpPr>
        <p:spPr>
          <a:xfrm>
            <a:off x="309678" y="4042245"/>
            <a:ext cx="13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ESS Timing </a:t>
            </a:r>
            <a:r>
              <a:rPr lang="sv-SE" dirty="0" err="1"/>
              <a:t>network</a:t>
            </a:r>
            <a:endParaRPr lang="sv-SE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5D314E-7890-6D4C-9CAF-8E72F0D0352F}"/>
              </a:ext>
            </a:extLst>
          </p:cNvPr>
          <p:cNvCxnSpPr>
            <a:cxnSpLocks/>
          </p:cNvCxnSpPr>
          <p:nvPr/>
        </p:nvCxnSpPr>
        <p:spPr>
          <a:xfrm>
            <a:off x="1360910" y="4064339"/>
            <a:ext cx="33375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1BD4127A-9D8E-E948-AB51-B0028E241633}"/>
              </a:ext>
            </a:extLst>
          </p:cNvPr>
          <p:cNvCxnSpPr/>
          <p:nvPr/>
        </p:nvCxnSpPr>
        <p:spPr>
          <a:xfrm rot="5400000" flipH="1" flipV="1">
            <a:off x="2906" y="3259423"/>
            <a:ext cx="1245412" cy="364421"/>
          </a:xfrm>
          <a:prstGeom prst="bentConnector3">
            <a:avLst>
              <a:gd name="adj1" fmla="val 100271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86DF007-9A03-254B-8A5E-5131B8AF6258}"/>
              </a:ext>
            </a:extLst>
          </p:cNvPr>
          <p:cNvSpPr/>
          <p:nvPr/>
        </p:nvSpPr>
        <p:spPr>
          <a:xfrm>
            <a:off x="855071" y="2617906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882D06-07F6-BD41-AB71-8BFC6C0A826B}"/>
              </a:ext>
            </a:extLst>
          </p:cNvPr>
          <p:cNvSpPr txBox="1"/>
          <p:nvPr/>
        </p:nvSpPr>
        <p:spPr>
          <a:xfrm>
            <a:off x="1243423" y="270757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2AABA8-5AF2-104B-A20D-E5CB70AD0AEB}"/>
              </a:ext>
            </a:extLst>
          </p:cNvPr>
          <p:cNvSpPr txBox="1"/>
          <p:nvPr/>
        </p:nvSpPr>
        <p:spPr>
          <a:xfrm>
            <a:off x="572623" y="1851970"/>
            <a:ext cx="112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/>
              <a:t>SE System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27B0A5-0215-DF40-854B-B5248BDA4BBE}"/>
              </a:ext>
            </a:extLst>
          </p:cNvPr>
          <p:cNvSpPr/>
          <p:nvPr/>
        </p:nvSpPr>
        <p:spPr>
          <a:xfrm>
            <a:off x="855071" y="3233920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F3518D-66EA-7E40-87C4-5BF94CE64A63}"/>
              </a:ext>
            </a:extLst>
          </p:cNvPr>
          <p:cNvSpPr txBox="1"/>
          <p:nvPr/>
        </p:nvSpPr>
        <p:spPr>
          <a:xfrm>
            <a:off x="1243423" y="3313089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80FEA05-7192-C941-9F48-23FD62BD7205}"/>
              </a:ext>
            </a:extLst>
          </p:cNvPr>
          <p:cNvCxnSpPr>
            <a:cxnSpLocks/>
          </p:cNvCxnSpPr>
          <p:nvPr/>
        </p:nvCxnSpPr>
        <p:spPr>
          <a:xfrm flipV="1">
            <a:off x="2153579" y="2850963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67025C-7525-8843-96BD-2C0CD5E379D0}"/>
              </a:ext>
            </a:extLst>
          </p:cNvPr>
          <p:cNvCxnSpPr>
            <a:cxnSpLocks/>
          </p:cNvCxnSpPr>
          <p:nvPr/>
        </p:nvCxnSpPr>
        <p:spPr>
          <a:xfrm flipV="1">
            <a:off x="2153579" y="3468139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Overview SE integration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SES integration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E29F6B-1ADF-4443-8720-F9AD68FB7D70}"/>
              </a:ext>
            </a:extLst>
          </p:cNvPr>
          <p:cNvSpPr txBox="1"/>
          <p:nvPr/>
        </p:nvSpPr>
        <p:spPr>
          <a:xfrm>
            <a:off x="5911342" y="2451466"/>
            <a:ext cx="302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EPICS Process </a:t>
            </a:r>
            <a:r>
              <a:rPr lang="sv-SE" dirty="0" err="1"/>
              <a:t>Variables</a:t>
            </a:r>
            <a:r>
              <a:rPr lang="sv-SE" dirty="0"/>
              <a:t> (PV)</a:t>
            </a:r>
          </a:p>
          <a:p>
            <a:pPr algn="ctr"/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Network</a:t>
            </a:r>
            <a:endParaRPr lang="sv-S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B9C973-F257-4E41-92EA-94740D161ACB}"/>
              </a:ext>
            </a:extLst>
          </p:cNvPr>
          <p:cNvSpPr/>
          <p:nvPr/>
        </p:nvSpPr>
        <p:spPr>
          <a:xfrm>
            <a:off x="552450" y="1824698"/>
            <a:ext cx="4468403" cy="21676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BE8779-2907-9648-B79F-F33D4B6470E3}"/>
              </a:ext>
            </a:extLst>
          </p:cNvPr>
          <p:cNvSpPr/>
          <p:nvPr/>
        </p:nvSpPr>
        <p:spPr>
          <a:xfrm>
            <a:off x="3144268" y="2550899"/>
            <a:ext cx="1513457" cy="126639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EPICS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Octopy</a:t>
            </a:r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7E2AA5-5E0E-534B-945C-534AA7E542A8}"/>
              </a:ext>
            </a:extLst>
          </p:cNvPr>
          <p:cNvCxnSpPr>
            <a:cxnSpLocks/>
          </p:cNvCxnSpPr>
          <p:nvPr/>
        </p:nvCxnSpPr>
        <p:spPr>
          <a:xfrm>
            <a:off x="361083" y="4064339"/>
            <a:ext cx="10564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AC04ABF-0F7B-2049-B2D6-E65FB2BBC337}"/>
              </a:ext>
            </a:extLst>
          </p:cNvPr>
          <p:cNvSpPr txBox="1"/>
          <p:nvPr/>
        </p:nvSpPr>
        <p:spPr>
          <a:xfrm>
            <a:off x="309678" y="4042245"/>
            <a:ext cx="13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ESS Timing </a:t>
            </a:r>
            <a:r>
              <a:rPr lang="sv-SE" dirty="0" err="1"/>
              <a:t>network</a:t>
            </a:r>
            <a:endParaRPr lang="sv-SE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67A11C-C1EF-9B40-A673-74F98901BC0F}"/>
              </a:ext>
            </a:extLst>
          </p:cNvPr>
          <p:cNvCxnSpPr>
            <a:cxnSpLocks/>
          </p:cNvCxnSpPr>
          <p:nvPr/>
        </p:nvCxnSpPr>
        <p:spPr>
          <a:xfrm>
            <a:off x="1360910" y="4064339"/>
            <a:ext cx="33375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7E0851E9-B87E-6943-91CD-EB3CA8D79242}"/>
              </a:ext>
            </a:extLst>
          </p:cNvPr>
          <p:cNvCxnSpPr/>
          <p:nvPr/>
        </p:nvCxnSpPr>
        <p:spPr>
          <a:xfrm rot="5400000" flipH="1" flipV="1">
            <a:off x="2906" y="3259423"/>
            <a:ext cx="1245412" cy="364421"/>
          </a:xfrm>
          <a:prstGeom prst="bentConnector3">
            <a:avLst>
              <a:gd name="adj1" fmla="val 100271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721F0D0-D50C-3743-9587-E3698465106E}"/>
              </a:ext>
            </a:extLst>
          </p:cNvPr>
          <p:cNvCxnSpPr>
            <a:cxnSpLocks/>
          </p:cNvCxnSpPr>
          <p:nvPr/>
        </p:nvCxnSpPr>
        <p:spPr>
          <a:xfrm>
            <a:off x="4665940" y="3182084"/>
            <a:ext cx="5943044" cy="5352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0014934-DEDC-304C-8DA5-2CFECD5AECA9}"/>
              </a:ext>
            </a:extLst>
          </p:cNvPr>
          <p:cNvSpPr/>
          <p:nvPr/>
        </p:nvSpPr>
        <p:spPr>
          <a:xfrm>
            <a:off x="855071" y="2617906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5559A6-D31B-7641-A726-CDBFE0BB6C76}"/>
              </a:ext>
            </a:extLst>
          </p:cNvPr>
          <p:cNvSpPr txBox="1"/>
          <p:nvPr/>
        </p:nvSpPr>
        <p:spPr>
          <a:xfrm>
            <a:off x="1243423" y="270757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CF0ECD-E0B6-A44E-9232-A314D3F145EF}"/>
              </a:ext>
            </a:extLst>
          </p:cNvPr>
          <p:cNvSpPr txBox="1"/>
          <p:nvPr/>
        </p:nvSpPr>
        <p:spPr>
          <a:xfrm>
            <a:off x="572623" y="1851970"/>
            <a:ext cx="112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/>
              <a:t>SE System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59FEE6-0F56-3B4B-87AE-157192871192}"/>
              </a:ext>
            </a:extLst>
          </p:cNvPr>
          <p:cNvSpPr/>
          <p:nvPr/>
        </p:nvSpPr>
        <p:spPr>
          <a:xfrm>
            <a:off x="855071" y="3233920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725D61-E669-454B-8410-5ABB614A98DF}"/>
              </a:ext>
            </a:extLst>
          </p:cNvPr>
          <p:cNvSpPr txBox="1"/>
          <p:nvPr/>
        </p:nvSpPr>
        <p:spPr>
          <a:xfrm>
            <a:off x="1243423" y="3313089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923B28B-240D-A949-B23E-13ED669086F6}"/>
              </a:ext>
            </a:extLst>
          </p:cNvPr>
          <p:cNvCxnSpPr>
            <a:cxnSpLocks/>
          </p:cNvCxnSpPr>
          <p:nvPr/>
        </p:nvCxnSpPr>
        <p:spPr>
          <a:xfrm flipV="1">
            <a:off x="2153579" y="2850963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2708D92-FE58-AB4B-B5F5-B1CF12091463}"/>
              </a:ext>
            </a:extLst>
          </p:cNvPr>
          <p:cNvCxnSpPr>
            <a:cxnSpLocks/>
          </p:cNvCxnSpPr>
          <p:nvPr/>
        </p:nvCxnSpPr>
        <p:spPr>
          <a:xfrm flipV="1">
            <a:off x="2153579" y="3468139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1947D25-8985-724E-BFA1-7E04AAC9538B}"/>
              </a:ext>
            </a:extLst>
          </p:cNvPr>
          <p:cNvSpPr txBox="1"/>
          <p:nvPr/>
        </p:nvSpPr>
        <p:spPr>
          <a:xfrm>
            <a:off x="3067791" y="2191206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Local</a:t>
            </a:r>
            <a:r>
              <a:rPr lang="sv-SE" dirty="0"/>
              <a:t> IPC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BCC94F9-2EB2-524C-B350-23178A57508E}"/>
              </a:ext>
            </a:extLst>
          </p:cNvPr>
          <p:cNvSpPr/>
          <p:nvPr/>
        </p:nvSpPr>
        <p:spPr>
          <a:xfrm>
            <a:off x="3563906" y="4846181"/>
            <a:ext cx="4954011" cy="1113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654065-4548-E440-A7BC-41572E3B8EF5}"/>
              </a:ext>
            </a:extLst>
          </p:cNvPr>
          <p:cNvSpPr txBox="1"/>
          <p:nvPr/>
        </p:nvSpPr>
        <p:spPr>
          <a:xfrm>
            <a:off x="3563905" y="4846181"/>
            <a:ext cx="5978127" cy="1477328"/>
          </a:xfrm>
          <a:prstGeom prst="rect">
            <a:avLst/>
          </a:prstGeom>
          <a:solidFill>
            <a:srgbClr val="ADD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Integration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phase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Integrators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setup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communication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Implementation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requested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logic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2EF5C07-DB70-B645-8D51-7574E1A3CE49}"/>
              </a:ext>
            </a:extLst>
          </p:cNvPr>
          <p:cNvSpPr/>
          <p:nvPr/>
        </p:nvSpPr>
        <p:spPr>
          <a:xfrm>
            <a:off x="552450" y="1824698"/>
            <a:ext cx="4486275" cy="21676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18AF371-8A4E-DD4F-8C9F-AFAF06386FDF}"/>
              </a:ext>
            </a:extLst>
          </p:cNvPr>
          <p:cNvSpPr/>
          <p:nvPr/>
        </p:nvSpPr>
        <p:spPr>
          <a:xfrm>
            <a:off x="10626135" y="4436966"/>
            <a:ext cx="1404000" cy="7348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969625C-6288-BD4C-9FBA-2D3904BD7A38}"/>
              </a:ext>
            </a:extLst>
          </p:cNvPr>
          <p:cNvSpPr/>
          <p:nvPr/>
        </p:nvSpPr>
        <p:spPr>
          <a:xfrm>
            <a:off x="8962959" y="4436966"/>
            <a:ext cx="1404000" cy="7348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1421B3-7422-E94E-A9F4-9FE40CE166F5}"/>
              </a:ext>
            </a:extLst>
          </p:cNvPr>
          <p:cNvSpPr/>
          <p:nvPr/>
        </p:nvSpPr>
        <p:spPr>
          <a:xfrm>
            <a:off x="7312336" y="4436966"/>
            <a:ext cx="1404000" cy="7348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Overview SE integration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Experiment Control System (ECS) and NICOS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3831D0-1FE2-0043-A19D-08A1A4CEB2EB}"/>
              </a:ext>
            </a:extLst>
          </p:cNvPr>
          <p:cNvSpPr/>
          <p:nvPr/>
        </p:nvSpPr>
        <p:spPr>
          <a:xfrm>
            <a:off x="3144268" y="2550899"/>
            <a:ext cx="1513457" cy="126639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EPICS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Octopy</a:t>
            </a:r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2AC9C2-4E0A-ED45-8B46-A3937D4DFC08}"/>
              </a:ext>
            </a:extLst>
          </p:cNvPr>
          <p:cNvSpPr/>
          <p:nvPr/>
        </p:nvSpPr>
        <p:spPr>
          <a:xfrm>
            <a:off x="10608984" y="2550899"/>
            <a:ext cx="1404000" cy="1273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NICOS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28306C-625A-2C42-AF35-C4A7A785EFFE}"/>
              </a:ext>
            </a:extLst>
          </p:cNvPr>
          <p:cNvSpPr txBox="1"/>
          <p:nvPr/>
        </p:nvSpPr>
        <p:spPr>
          <a:xfrm>
            <a:off x="7453798" y="4481204"/>
            <a:ext cx="1121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EPICS</a:t>
            </a:r>
          </a:p>
          <a:p>
            <a:pPr algn="ctr"/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forwarder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A08492-8881-1746-A36E-AFB22F3F551E}"/>
              </a:ext>
            </a:extLst>
          </p:cNvPr>
          <p:cNvSpPr txBox="1"/>
          <p:nvPr/>
        </p:nvSpPr>
        <p:spPr>
          <a:xfrm>
            <a:off x="9292678" y="4619703"/>
            <a:ext cx="74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Kafka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3367EF-36D8-B343-ABB1-71E82E6A0B08}"/>
              </a:ext>
            </a:extLst>
          </p:cNvPr>
          <p:cNvSpPr txBox="1"/>
          <p:nvPr/>
        </p:nvSpPr>
        <p:spPr>
          <a:xfrm>
            <a:off x="10613581" y="4481204"/>
            <a:ext cx="14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Filewriter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NeXus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/HDF5 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7CBB033-F3DA-4144-BB52-0A386A761DD7}"/>
              </a:ext>
            </a:extLst>
          </p:cNvPr>
          <p:cNvCxnSpPr>
            <a:cxnSpLocks/>
          </p:cNvCxnSpPr>
          <p:nvPr/>
        </p:nvCxnSpPr>
        <p:spPr>
          <a:xfrm>
            <a:off x="8014336" y="3182084"/>
            <a:ext cx="0" cy="125488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F7D13BF-6ED6-2540-94AC-A9E0E4F40DB4}"/>
              </a:ext>
            </a:extLst>
          </p:cNvPr>
          <p:cNvCxnSpPr>
            <a:cxnSpLocks/>
          </p:cNvCxnSpPr>
          <p:nvPr/>
        </p:nvCxnSpPr>
        <p:spPr>
          <a:xfrm>
            <a:off x="8723679" y="4804369"/>
            <a:ext cx="241200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550403-4EE2-514F-917E-FDE0165269DA}"/>
              </a:ext>
            </a:extLst>
          </p:cNvPr>
          <p:cNvCxnSpPr>
            <a:cxnSpLocks/>
          </p:cNvCxnSpPr>
          <p:nvPr/>
        </p:nvCxnSpPr>
        <p:spPr>
          <a:xfrm>
            <a:off x="361083" y="4064339"/>
            <a:ext cx="10564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C373416-5591-0541-B891-EF0B71B8297B}"/>
              </a:ext>
            </a:extLst>
          </p:cNvPr>
          <p:cNvSpPr txBox="1"/>
          <p:nvPr/>
        </p:nvSpPr>
        <p:spPr>
          <a:xfrm>
            <a:off x="309678" y="4042245"/>
            <a:ext cx="13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ESS Timing </a:t>
            </a:r>
            <a:r>
              <a:rPr lang="sv-SE" dirty="0" err="1"/>
              <a:t>network</a:t>
            </a:r>
            <a:endParaRPr lang="sv-SE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CC400EA-95BF-F848-8D8D-B7025251F20F}"/>
              </a:ext>
            </a:extLst>
          </p:cNvPr>
          <p:cNvCxnSpPr>
            <a:cxnSpLocks/>
          </p:cNvCxnSpPr>
          <p:nvPr/>
        </p:nvCxnSpPr>
        <p:spPr>
          <a:xfrm>
            <a:off x="1360910" y="4064339"/>
            <a:ext cx="33375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7D7CD548-6C2F-2E43-9835-453711D4F498}"/>
              </a:ext>
            </a:extLst>
          </p:cNvPr>
          <p:cNvCxnSpPr/>
          <p:nvPr/>
        </p:nvCxnSpPr>
        <p:spPr>
          <a:xfrm rot="5400000" flipH="1" flipV="1">
            <a:off x="2906" y="3259423"/>
            <a:ext cx="1245412" cy="364421"/>
          </a:xfrm>
          <a:prstGeom prst="bentConnector3">
            <a:avLst>
              <a:gd name="adj1" fmla="val 100271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A1FEE27-8630-174A-AFB4-EBAA1ECD0D25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4665940" y="3182084"/>
            <a:ext cx="5943044" cy="5352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C4F1E2E-4EA3-2946-AE3B-3AB3778559C5}"/>
              </a:ext>
            </a:extLst>
          </p:cNvPr>
          <p:cNvCxnSpPr>
            <a:cxnSpLocks/>
          </p:cNvCxnSpPr>
          <p:nvPr/>
        </p:nvCxnSpPr>
        <p:spPr>
          <a:xfrm>
            <a:off x="10376697" y="4804369"/>
            <a:ext cx="241200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8503823-2687-F146-8F5A-00E3ED36B23A}"/>
              </a:ext>
            </a:extLst>
          </p:cNvPr>
          <p:cNvSpPr txBox="1"/>
          <p:nvPr/>
        </p:nvSpPr>
        <p:spPr>
          <a:xfrm>
            <a:off x="5911342" y="2451466"/>
            <a:ext cx="302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EPICS Process </a:t>
            </a:r>
            <a:r>
              <a:rPr lang="sv-SE" dirty="0" err="1"/>
              <a:t>Variables</a:t>
            </a:r>
            <a:r>
              <a:rPr lang="sv-SE" dirty="0"/>
              <a:t> (PV)</a:t>
            </a:r>
          </a:p>
          <a:p>
            <a:pPr algn="ctr"/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Network</a:t>
            </a:r>
            <a:endParaRPr lang="sv-S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01CE17-99BE-1F4E-88DF-F142944D57BC}"/>
              </a:ext>
            </a:extLst>
          </p:cNvPr>
          <p:cNvSpPr/>
          <p:nvPr/>
        </p:nvSpPr>
        <p:spPr>
          <a:xfrm>
            <a:off x="855071" y="2617906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12E685-8E45-A649-8660-FE543C683858}"/>
              </a:ext>
            </a:extLst>
          </p:cNvPr>
          <p:cNvSpPr txBox="1"/>
          <p:nvPr/>
        </p:nvSpPr>
        <p:spPr>
          <a:xfrm>
            <a:off x="1243423" y="270757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B866D5-A44C-5448-823B-DBB1C961D98F}"/>
              </a:ext>
            </a:extLst>
          </p:cNvPr>
          <p:cNvSpPr txBox="1"/>
          <p:nvPr/>
        </p:nvSpPr>
        <p:spPr>
          <a:xfrm>
            <a:off x="572623" y="1851970"/>
            <a:ext cx="112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/>
              <a:t>SE System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5E5154-524F-B74E-B02E-114B524DD3A0}"/>
              </a:ext>
            </a:extLst>
          </p:cNvPr>
          <p:cNvSpPr/>
          <p:nvPr/>
        </p:nvSpPr>
        <p:spPr>
          <a:xfrm>
            <a:off x="855071" y="3233920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64695-0367-874D-B8B3-FC6153099C18}"/>
              </a:ext>
            </a:extLst>
          </p:cNvPr>
          <p:cNvSpPr txBox="1"/>
          <p:nvPr/>
        </p:nvSpPr>
        <p:spPr>
          <a:xfrm>
            <a:off x="1243423" y="3313089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08C9E43-0191-0A45-882A-45A3F8F207E7}"/>
              </a:ext>
            </a:extLst>
          </p:cNvPr>
          <p:cNvCxnSpPr>
            <a:cxnSpLocks/>
          </p:cNvCxnSpPr>
          <p:nvPr/>
        </p:nvCxnSpPr>
        <p:spPr>
          <a:xfrm flipV="1">
            <a:off x="2153579" y="2850963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81A5DC1-2BFA-0A4A-A76E-8FEE9DAA8943}"/>
              </a:ext>
            </a:extLst>
          </p:cNvPr>
          <p:cNvCxnSpPr>
            <a:cxnSpLocks/>
          </p:cNvCxnSpPr>
          <p:nvPr/>
        </p:nvCxnSpPr>
        <p:spPr>
          <a:xfrm flipV="1">
            <a:off x="2153579" y="3468139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0ABDCA-7263-EF45-838D-971BFD5CA984}"/>
              </a:ext>
            </a:extLst>
          </p:cNvPr>
          <p:cNvSpPr txBox="1"/>
          <p:nvPr/>
        </p:nvSpPr>
        <p:spPr>
          <a:xfrm>
            <a:off x="3067791" y="2191206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Local</a:t>
            </a:r>
            <a:r>
              <a:rPr lang="sv-SE" dirty="0"/>
              <a:t> IPC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3E180C-2B03-9C4A-9211-C2CEADC01EAE}"/>
              </a:ext>
            </a:extLst>
          </p:cNvPr>
          <p:cNvSpPr txBox="1"/>
          <p:nvPr/>
        </p:nvSpPr>
        <p:spPr>
          <a:xfrm>
            <a:off x="10510137" y="2050641"/>
            <a:ext cx="15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6B8310-4CF9-6542-86CE-98EDE5BEF0EF}"/>
              </a:ext>
            </a:extLst>
          </p:cNvPr>
          <p:cNvSpPr txBox="1"/>
          <p:nvPr/>
        </p:nvSpPr>
        <p:spPr>
          <a:xfrm>
            <a:off x="3709876" y="5376913"/>
            <a:ext cx="3148124" cy="1200329"/>
          </a:xfrm>
          <a:prstGeom prst="rect">
            <a:avLst/>
          </a:prstGeom>
          <a:solidFill>
            <a:srgbClr val="ADD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Setup in NICOS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accessed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by EPICS </a:t>
            </a:r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forwarder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EPICS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456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275972" cy="4768062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EPICS - </a:t>
            </a:r>
            <a:r>
              <a:rPr lang="en-GB" b="1" dirty="0">
                <a:solidFill>
                  <a:schemeClr val="tx1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xperimental </a:t>
            </a:r>
            <a:r>
              <a:rPr lang="en-GB" b="1" dirty="0">
                <a:solidFill>
                  <a:schemeClr val="tx1"/>
                </a:solidFill>
              </a:rPr>
              <a:t>P</a:t>
            </a:r>
            <a:r>
              <a:rPr lang="en-GB" dirty="0">
                <a:solidFill>
                  <a:schemeClr val="tx1"/>
                </a:solidFill>
              </a:rPr>
              <a:t>hysics and </a:t>
            </a:r>
            <a:r>
              <a:rPr lang="en-GB" b="1" dirty="0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ndustrial </a:t>
            </a:r>
            <a:r>
              <a:rPr lang="en-GB" b="1" dirty="0">
                <a:solidFill>
                  <a:schemeClr val="tx1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ontrol </a:t>
            </a:r>
            <a:r>
              <a:rPr lang="en-GB" b="1" dirty="0">
                <a:solidFill>
                  <a:schemeClr val="tx1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ystem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EPICS is the signal layer backbone at ESS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Every remote controlled signal or data need to be available as an EPICS PV (Process Variable)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All SE hardware is integrated into EPICS</a:t>
            </a:r>
          </a:p>
          <a:p>
            <a:pPr marL="329175" lvl="1" indent="-72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ICS WP12 provide integration working close with ECDC</a:t>
            </a:r>
          </a:p>
          <a:p>
            <a:pPr marL="329175" lvl="1" indent="-72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ECDC priorities NSS integration tasks </a:t>
            </a:r>
          </a:p>
          <a:p>
            <a:pPr marL="329175" lvl="1" indent="-72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All data will be timestamped in EPICS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Integrated Control Systems Division - ICS WP12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D40F3-B73E-C549-9AAE-BE94C50E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047010"/>
            <a:ext cx="1742278" cy="9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133714" cy="4768062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EPICS is also a collection of tools: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Archiver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CS-Studio (GUI)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Alarm handling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Save and restore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Deployment system Etc..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252413" lvl="2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2413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NB. Archiver not fully compatible with ESS EPICS, Save and Restore not tested, (3</a:t>
            </a:r>
            <a:r>
              <a:rPr lang="en-GB" baseline="30000" dirty="0">
                <a:solidFill>
                  <a:schemeClr val="tx1"/>
                </a:solidFill>
              </a:rPr>
              <a:t>rd </a:t>
            </a:r>
            <a:r>
              <a:rPr lang="en-GB" dirty="0">
                <a:solidFill>
                  <a:schemeClr val="tx1"/>
                </a:solidFill>
              </a:rPr>
              <a:t>) Deployment system under development)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EPICS additional Tools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7723B-6F13-C042-85DF-B98D1390B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618" y="373799"/>
            <a:ext cx="3345378" cy="2576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E57E4-96D1-564C-BEDF-8AD87F98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155" y="3148696"/>
            <a:ext cx="2981883" cy="1811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2D577-9D55-0E4C-B85A-97D4AB25F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141"/>
          <a:stretch/>
        </p:blipFill>
        <p:spPr>
          <a:xfrm>
            <a:off x="7758549" y="5053121"/>
            <a:ext cx="3516115" cy="1700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C12F7-2502-D04F-AA72-9B77972A2D32}"/>
              </a:ext>
            </a:extLst>
          </p:cNvPr>
          <p:cNvSpPr txBox="1"/>
          <p:nvPr/>
        </p:nvSpPr>
        <p:spPr>
          <a:xfrm>
            <a:off x="8855234" y="3042336"/>
            <a:ext cx="792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 err="1"/>
              <a:t>Archiver</a:t>
            </a:r>
            <a:endParaRPr lang="sv-S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EAF76-C69B-B84D-B6FB-232FD3929D55}"/>
              </a:ext>
            </a:extLst>
          </p:cNvPr>
          <p:cNvSpPr txBox="1"/>
          <p:nvPr/>
        </p:nvSpPr>
        <p:spPr>
          <a:xfrm>
            <a:off x="7679537" y="4772473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/>
              <a:t>Alarm </a:t>
            </a:r>
            <a:r>
              <a:rPr lang="sv-SE" sz="1400" dirty="0" err="1"/>
              <a:t>handler</a:t>
            </a:r>
            <a:endParaRPr lang="sv-S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ECE34-3613-6E46-919D-EE81E46CF0C5}"/>
              </a:ext>
            </a:extLst>
          </p:cNvPr>
          <p:cNvSpPr txBox="1"/>
          <p:nvPr/>
        </p:nvSpPr>
        <p:spPr>
          <a:xfrm>
            <a:off x="7408437" y="101274"/>
            <a:ext cx="88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/>
              <a:t>CS-Studio</a:t>
            </a:r>
          </a:p>
        </p:txBody>
      </p:sp>
    </p:spTree>
    <p:extLst>
      <p:ext uri="{BB962C8B-B14F-4D97-AF65-F5344CB8AC3E}">
        <p14:creationId xmlns:p14="http://schemas.microsoft.com/office/powerpoint/2010/main" val="19413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 Integration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Workflow and Solutions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Experiment Control and Data Curation (ECDC)</a:t>
            </a:r>
            <a:br>
              <a:rPr lang="en-GB" dirty="0"/>
            </a:br>
            <a:endParaRPr lang="en-US" dirty="0"/>
          </a:p>
          <a:p>
            <a:r>
              <a:rPr lang="en-GB" dirty="0"/>
              <a:t>Anders </a:t>
            </a:r>
            <a:r>
              <a:rPr lang="en-GB" dirty="0" err="1"/>
              <a:t>Pettersson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2021-04-26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4609170" cy="476806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From SE perspective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CS-Studio Phoebus -&gt; Engineering Interface (mainly SE team)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Troubleshooting/development interface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Archiver –&gt; long term SE monitoring 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Not the interface for the Science User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Potentially providing device hardware configuration parameters not exposed to User.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Will not provide scripting</a:t>
            </a: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CS-Studio Phoebus GUI, Archiver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55A844-4E18-7045-BC63-A59AEF93C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33" y="90542"/>
            <a:ext cx="5607607" cy="4527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462969-F0D9-914D-BC37-F31227DB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09" y="3464739"/>
            <a:ext cx="4923562" cy="3375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1DECB-7B60-C041-AFC5-A950A99A4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580" y="4858646"/>
            <a:ext cx="2981883" cy="18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Octopy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574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Octopy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838500"/>
            <a:ext cx="10345126" cy="4768062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Local SE control system implementing </a:t>
            </a:r>
            <a:r>
              <a:rPr lang="en-GB" b="1" dirty="0" err="1">
                <a:solidFill>
                  <a:schemeClr val="tx1"/>
                </a:solidFill>
              </a:rPr>
              <a:t>SECoP</a:t>
            </a:r>
            <a:endParaRPr lang="en-GB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Developed by Sample Environment for low level controls of a SES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Meets the </a:t>
            </a:r>
            <a:r>
              <a:rPr lang="en-GB" b="1" dirty="0">
                <a:solidFill>
                  <a:schemeClr val="tx1"/>
                </a:solidFill>
              </a:rPr>
              <a:t>SE needs </a:t>
            </a:r>
            <a:r>
              <a:rPr lang="en-GB" dirty="0">
                <a:solidFill>
                  <a:schemeClr val="tx1"/>
                </a:solidFill>
              </a:rPr>
              <a:t>for flexibility and modularity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Developed to be compatible with ESS EPICS infrastructure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Allows addition of logic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Can communicate with </a:t>
            </a:r>
            <a:r>
              <a:rPr lang="en-GB" dirty="0" err="1">
                <a:solidFill>
                  <a:schemeClr val="tx1"/>
                </a:solidFill>
              </a:rPr>
              <a:t>SECoP</a:t>
            </a:r>
            <a:r>
              <a:rPr lang="en-GB" dirty="0">
                <a:solidFill>
                  <a:schemeClr val="tx1"/>
                </a:solidFill>
              </a:rPr>
              <a:t> ECSs and will be able to translate </a:t>
            </a:r>
            <a:r>
              <a:rPr lang="en-GB" dirty="0" err="1">
                <a:solidFill>
                  <a:schemeClr val="tx1"/>
                </a:solidFill>
              </a:rPr>
              <a:t>SECoP</a:t>
            </a:r>
            <a:r>
              <a:rPr lang="en-GB" dirty="0">
                <a:solidFill>
                  <a:schemeClr val="tx1"/>
                </a:solidFill>
              </a:rPr>
              <a:t> devices to EPICS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err="1">
                <a:solidFill>
                  <a:schemeClr val="tx1"/>
                </a:solidFill>
              </a:rPr>
              <a:t>SECoP</a:t>
            </a:r>
            <a:r>
              <a:rPr lang="en-GB" dirty="0">
                <a:solidFill>
                  <a:schemeClr val="tx1"/>
                </a:solidFill>
              </a:rPr>
              <a:t> provides a self describing feature potentially reducing ECS integration effort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Compatible with EPICS tools (in theory…)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Sample Environment Controls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01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E5C7F-1D75-B74B-8144-4A86D628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Octopy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612DF-A68C-A044-9BDE-EB6E31D0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5ED20-DB96-5F4C-9560-40BF647C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92A6EA-511D-064C-85F9-3FA6607FA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Project status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3FC840-46A8-F94B-BB2E-374221E78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6F583C3-576F-004D-B22A-82FDB1AA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658" y="1572655"/>
            <a:ext cx="5357342" cy="400829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30FEBC-2E1F-D048-AD6B-B730FC236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248" y="1707208"/>
            <a:ext cx="6979050" cy="4768062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SE </a:t>
            </a:r>
            <a:r>
              <a:rPr lang="sv-SE" dirty="0" err="1">
                <a:solidFill>
                  <a:schemeClr val="tx1"/>
                </a:solidFill>
              </a:rPr>
              <a:t>development</a:t>
            </a:r>
            <a:r>
              <a:rPr lang="sv-SE" dirty="0">
                <a:solidFill>
                  <a:schemeClr val="tx1"/>
                </a:solidFill>
              </a:rPr>
              <a:t> system: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JULABO(sim) -&gt; EPICS IOC -&gt;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-&gt; EPICS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Beckhoff</a:t>
            </a:r>
            <a:r>
              <a:rPr lang="sv-SE" dirty="0">
                <a:solidFill>
                  <a:schemeClr val="tx1"/>
                </a:solidFill>
              </a:rPr>
              <a:t> PLC -&gt;    MQTT    -&gt;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-&gt; EPICS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LakeShore336 -&gt;  TCP/IP    -&gt;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-&gt; EPICS</a:t>
            </a:r>
          </a:p>
          <a:p>
            <a:pPr marL="142875" lvl="1" indent="0">
              <a:buNone/>
            </a:pPr>
            <a:endParaRPr lang="sv-SE" dirty="0">
              <a:solidFill>
                <a:schemeClr val="tx1"/>
              </a:solidFill>
            </a:endParaRPr>
          </a:p>
          <a:p>
            <a:pPr marL="142875" lvl="1" indent="0">
              <a:buNone/>
            </a:pPr>
            <a:r>
              <a:rPr lang="sv-SE" dirty="0">
                <a:solidFill>
                  <a:schemeClr val="tx1"/>
                </a:solidFill>
              </a:rPr>
              <a:t>Status:</a:t>
            </a:r>
          </a:p>
          <a:p>
            <a:pPr marL="142875" lvl="1" indent="0">
              <a:buNone/>
            </a:pPr>
            <a:r>
              <a:rPr lang="sv-SE" dirty="0">
                <a:solidFill>
                  <a:schemeClr val="tx1"/>
                </a:solidFill>
              </a:rPr>
              <a:t>GUI for </a:t>
            </a:r>
            <a:r>
              <a:rPr lang="sv-SE" dirty="0" err="1">
                <a:solidFill>
                  <a:schemeClr val="tx1"/>
                </a:solidFill>
              </a:rPr>
              <a:t>creating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editing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configurations</a:t>
            </a:r>
            <a:endParaRPr lang="sv-SE" dirty="0">
              <a:solidFill>
                <a:schemeClr val="tx1"/>
              </a:solidFill>
            </a:endParaRPr>
          </a:p>
          <a:p>
            <a:pPr marL="142875" lvl="1" indent="0">
              <a:buNone/>
            </a:pPr>
            <a:r>
              <a:rPr lang="sv-SE" dirty="0">
                <a:solidFill>
                  <a:schemeClr val="tx1"/>
                </a:solidFill>
              </a:rPr>
              <a:t>Signals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integrated</a:t>
            </a:r>
            <a:r>
              <a:rPr lang="sv-SE" dirty="0">
                <a:solidFill>
                  <a:schemeClr val="tx1"/>
                </a:solidFill>
              </a:rPr>
              <a:t>/</a:t>
            </a:r>
            <a:r>
              <a:rPr lang="sv-SE" dirty="0" err="1">
                <a:solidFill>
                  <a:schemeClr val="tx1"/>
                </a:solidFill>
              </a:rPr>
              <a:t>added</a:t>
            </a:r>
            <a:r>
              <a:rPr lang="sv-SE" dirty="0">
                <a:solidFill>
                  <a:schemeClr val="tx1"/>
                </a:solidFill>
              </a:rPr>
              <a:t> from GUI</a:t>
            </a:r>
          </a:p>
          <a:p>
            <a:pPr marL="142875" lvl="1" indent="0">
              <a:buNone/>
            </a:pPr>
            <a:r>
              <a:rPr lang="sv-SE" dirty="0">
                <a:solidFill>
                  <a:schemeClr val="tx1"/>
                </a:solidFill>
              </a:rPr>
              <a:t>CS-Studio </a:t>
            </a:r>
            <a:r>
              <a:rPr lang="sv-SE" dirty="0" err="1">
                <a:solidFill>
                  <a:schemeClr val="tx1"/>
                </a:solidFill>
              </a:rPr>
              <a:t>Phoebus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compatible</a:t>
            </a:r>
            <a:endParaRPr lang="sv-SE" dirty="0">
              <a:solidFill>
                <a:schemeClr val="tx1"/>
              </a:solidFill>
            </a:endParaRPr>
          </a:p>
          <a:p>
            <a:pPr marL="142875" lvl="1" indent="0">
              <a:buNone/>
            </a:pPr>
            <a:r>
              <a:rPr lang="sv-SE" dirty="0" err="1">
                <a:solidFill>
                  <a:schemeClr val="tx1"/>
                </a:solidFill>
              </a:rPr>
              <a:t>Operational</a:t>
            </a:r>
            <a:r>
              <a:rPr lang="sv-SE" dirty="0">
                <a:solidFill>
                  <a:schemeClr val="tx1"/>
                </a:solidFill>
              </a:rPr>
              <a:t> by summer</a:t>
            </a:r>
          </a:p>
          <a:p>
            <a:pPr marL="142875" lvl="1" indent="0">
              <a:buNone/>
            </a:pPr>
            <a:r>
              <a:rPr lang="sv-SE" dirty="0" err="1">
                <a:solidFill>
                  <a:schemeClr val="tx1"/>
                </a:solidFill>
              </a:rPr>
              <a:t>Seamless</a:t>
            </a:r>
            <a:r>
              <a:rPr lang="sv-SE" dirty="0">
                <a:solidFill>
                  <a:schemeClr val="tx1"/>
                </a:solidFill>
              </a:rPr>
              <a:t> integration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EPICS </a:t>
            </a:r>
            <a:r>
              <a:rPr lang="sv-SE" dirty="0" err="1">
                <a:solidFill>
                  <a:schemeClr val="tx1"/>
                </a:solidFill>
              </a:rPr>
              <a:t>ecosystem</a:t>
            </a:r>
            <a:r>
              <a:rPr lang="sv-SE" dirty="0">
                <a:solidFill>
                  <a:schemeClr val="tx1"/>
                </a:solidFill>
              </a:rPr>
              <a:t> still in progress</a:t>
            </a:r>
          </a:p>
          <a:p>
            <a:pPr marL="142875" lvl="1" indent="0">
              <a:buNone/>
            </a:pPr>
            <a:endParaRPr lang="sv-SE" dirty="0">
              <a:solidFill>
                <a:schemeClr val="tx1"/>
              </a:solidFill>
            </a:endParaRPr>
          </a:p>
          <a:p>
            <a:pPr marL="142875" lvl="1" indent="0"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2062645B-561B-ED40-ADAF-09EDA7A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01855" y="4639171"/>
            <a:ext cx="2094836" cy="15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 Integration Workflow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72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Integration Workflow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4342" y="722774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Workflow document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5A1CC5A6-15CE-BC4C-AFB3-FC79A9B7ABEB}"/>
              </a:ext>
            </a:extLst>
          </p:cNvPr>
          <p:cNvSpPr txBox="1">
            <a:spLocks/>
          </p:cNvSpPr>
          <p:nvPr/>
        </p:nvSpPr>
        <p:spPr>
          <a:xfrm>
            <a:off x="1103709" y="2247302"/>
            <a:ext cx="4581469" cy="1917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SE integration workflow document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Describes integration process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Intended to help flow of information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Adjustable to size of project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2ECEC-A603-7344-81E7-47EBEC81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9" y="2227081"/>
            <a:ext cx="4938887" cy="29072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060E01-EC89-454A-BA52-DB193E1B2332}"/>
              </a:ext>
            </a:extLst>
          </p:cNvPr>
          <p:cNvCxnSpPr>
            <a:cxnSpLocks/>
          </p:cNvCxnSpPr>
          <p:nvPr/>
        </p:nvCxnSpPr>
        <p:spPr>
          <a:xfrm flipV="1">
            <a:off x="6797684" y="2190577"/>
            <a:ext cx="0" cy="4200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CA4C6D-E7AE-3246-9637-6E80A302170E}"/>
              </a:ext>
            </a:extLst>
          </p:cNvPr>
          <p:cNvCxnSpPr>
            <a:cxnSpLocks/>
          </p:cNvCxnSpPr>
          <p:nvPr/>
        </p:nvCxnSpPr>
        <p:spPr>
          <a:xfrm>
            <a:off x="6797684" y="2190577"/>
            <a:ext cx="4733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5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Integration Workflow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Workflow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883B4-0F08-6C41-A1DF-903C232F63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76" y="2087076"/>
            <a:ext cx="9934997" cy="3064378"/>
          </a:xfrm>
          <a:prstGeom prst="rect">
            <a:avLst/>
          </a:prstGeom>
        </p:spPr>
      </p:pic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2E4E37A7-0863-364C-A9AE-26D3A25B731C}"/>
              </a:ext>
            </a:extLst>
          </p:cNvPr>
          <p:cNvSpPr txBox="1">
            <a:spLocks/>
          </p:cNvSpPr>
          <p:nvPr/>
        </p:nvSpPr>
        <p:spPr>
          <a:xfrm>
            <a:off x="331654" y="4800104"/>
            <a:ext cx="4379766" cy="11068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 dirty="0">
                <a:solidFill>
                  <a:schemeClr val="tx1"/>
                </a:solidFill>
              </a:rPr>
              <a:t>STEP 1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Client fills out the integration request template when a SE device is ready for integration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14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2FBA9D-E6E3-CF4A-8534-AFF1D8BEC31A}"/>
              </a:ext>
            </a:extLst>
          </p:cNvPr>
          <p:cNvCxnSpPr/>
          <p:nvPr/>
        </p:nvCxnSpPr>
        <p:spPr>
          <a:xfrm flipH="1">
            <a:off x="2365655" y="3926100"/>
            <a:ext cx="155882" cy="826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4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Integration Workflow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344" y="7689076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9C56590-A656-F54C-A39F-248495B71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9744" y="4454803"/>
            <a:ext cx="4994275" cy="3098567"/>
          </a:xfrm>
          <a:ln>
            <a:noFill/>
          </a:ln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Integration Request 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98AFD-283C-8B47-B54D-0FFF07397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88"/>
          <a:stretch/>
        </p:blipFill>
        <p:spPr>
          <a:xfrm>
            <a:off x="6839485" y="1056138"/>
            <a:ext cx="5065059" cy="269161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C2A4F6-9BA7-DE48-B9B3-52935E89B4A5}"/>
              </a:ext>
            </a:extLst>
          </p:cNvPr>
          <p:cNvCxnSpPr>
            <a:cxnSpLocks/>
          </p:cNvCxnSpPr>
          <p:nvPr/>
        </p:nvCxnSpPr>
        <p:spPr>
          <a:xfrm>
            <a:off x="11784878" y="1184564"/>
            <a:ext cx="0" cy="2780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DC1383-86A1-FE45-9762-0807C23D86EE}"/>
              </a:ext>
            </a:extLst>
          </p:cNvPr>
          <p:cNvCxnSpPr/>
          <p:nvPr/>
        </p:nvCxnSpPr>
        <p:spPr>
          <a:xfrm>
            <a:off x="6784400" y="4454803"/>
            <a:ext cx="0" cy="369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BF73C7-6D5A-2246-918C-3183ABE7D5F1}"/>
              </a:ext>
            </a:extLst>
          </p:cNvPr>
          <p:cNvCxnSpPr/>
          <p:nvPr/>
        </p:nvCxnSpPr>
        <p:spPr>
          <a:xfrm>
            <a:off x="11784878" y="4454803"/>
            <a:ext cx="0" cy="369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0A1305-A611-4F41-B88B-10C8B1B1921E}"/>
              </a:ext>
            </a:extLst>
          </p:cNvPr>
          <p:cNvCxnSpPr>
            <a:cxnSpLocks/>
          </p:cNvCxnSpPr>
          <p:nvPr/>
        </p:nvCxnSpPr>
        <p:spPr>
          <a:xfrm>
            <a:off x="6784400" y="1184563"/>
            <a:ext cx="0" cy="2780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94E014-A669-BE4A-8C29-FFCF229C4CCB}"/>
              </a:ext>
            </a:extLst>
          </p:cNvPr>
          <p:cNvCxnSpPr/>
          <p:nvPr/>
        </p:nvCxnSpPr>
        <p:spPr>
          <a:xfrm>
            <a:off x="6784400" y="3997453"/>
            <a:ext cx="0" cy="4249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E23085-C538-A649-BEB7-7C7B395FEDBC}"/>
              </a:ext>
            </a:extLst>
          </p:cNvPr>
          <p:cNvCxnSpPr/>
          <p:nvPr/>
        </p:nvCxnSpPr>
        <p:spPr>
          <a:xfrm>
            <a:off x="11784878" y="3997453"/>
            <a:ext cx="0" cy="4249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627F57-6669-504C-AF81-B4D2CE365BD2}"/>
              </a:ext>
            </a:extLst>
          </p:cNvPr>
          <p:cNvCxnSpPr/>
          <p:nvPr/>
        </p:nvCxnSpPr>
        <p:spPr>
          <a:xfrm>
            <a:off x="8642294" y="4094570"/>
            <a:ext cx="11895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1D62779-76E4-A243-A3D7-7A32A1A01E68}"/>
              </a:ext>
            </a:extLst>
          </p:cNvPr>
          <p:cNvSpPr txBox="1"/>
          <p:nvPr/>
        </p:nvSpPr>
        <p:spPr>
          <a:xfrm>
            <a:off x="1195647" y="2176758"/>
            <a:ext cx="4399025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sv-SE" dirty="0" err="1"/>
              <a:t>Client</a:t>
            </a:r>
            <a:r>
              <a:rPr lang="sv-SE" dirty="0"/>
              <a:t>/</a:t>
            </a:r>
            <a:r>
              <a:rPr lang="sv-SE" dirty="0" err="1"/>
              <a:t>subject</a:t>
            </a:r>
            <a:r>
              <a:rPr lang="sv-SE" dirty="0"/>
              <a:t> </a:t>
            </a:r>
            <a:r>
              <a:rPr lang="sv-SE" dirty="0" err="1"/>
              <a:t>matter</a:t>
            </a:r>
            <a:r>
              <a:rPr lang="sv-SE" dirty="0"/>
              <a:t> expert </a:t>
            </a:r>
            <a:r>
              <a:rPr lang="sv-SE" dirty="0" err="1"/>
              <a:t>provide</a:t>
            </a: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Clear information/</a:t>
            </a:r>
            <a:r>
              <a:rPr lang="sv-SE" dirty="0" err="1"/>
              <a:t>scope</a:t>
            </a: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Integration </a:t>
            </a:r>
            <a:r>
              <a:rPr lang="sv-SE" dirty="0" err="1"/>
              <a:t>reference</a:t>
            </a:r>
            <a:r>
              <a:rPr lang="sv-SE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Catch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considerations</a:t>
            </a: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Lists signals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Template </a:t>
            </a:r>
            <a:r>
              <a:rPr lang="sv-SE" dirty="0" err="1"/>
              <a:t>evolved</a:t>
            </a:r>
            <a:r>
              <a:rPr lang="sv-SE" dirty="0"/>
              <a:t> over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projects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90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Integration Workflow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Main phases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883B4-0F08-6C41-A1DF-903C232F63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62" y="820049"/>
            <a:ext cx="4825621" cy="148842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16B6F2-17D0-0444-9154-C172E7C350B1}"/>
              </a:ext>
            </a:extLst>
          </p:cNvPr>
          <p:cNvCxnSpPr>
            <a:cxnSpLocks/>
          </p:cNvCxnSpPr>
          <p:nvPr/>
        </p:nvCxnSpPr>
        <p:spPr>
          <a:xfrm flipH="1">
            <a:off x="2720521" y="1661114"/>
            <a:ext cx="1616811" cy="820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79E3EA-924B-8547-A511-E61E5E1A898E}"/>
              </a:ext>
            </a:extLst>
          </p:cNvPr>
          <p:cNvSpPr txBox="1"/>
          <p:nvPr/>
        </p:nvSpPr>
        <p:spPr>
          <a:xfrm>
            <a:off x="258272" y="2397213"/>
            <a:ext cx="27074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 err="1"/>
              <a:t>Stakeholder</a:t>
            </a:r>
            <a:r>
              <a:rPr lang="sv-SE" sz="1400" b="1" dirty="0"/>
              <a:t> meeting</a:t>
            </a:r>
          </a:p>
          <a:p>
            <a:pPr algn="ctr"/>
            <a:endParaRPr lang="sv-SE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General </a:t>
            </a:r>
            <a:r>
              <a:rPr lang="sv-SE" sz="1400" dirty="0" err="1"/>
              <a:t>description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Use</a:t>
            </a:r>
            <a:r>
              <a:rPr lang="sv-SE" sz="1400" dirty="0"/>
              <a:t> </a:t>
            </a:r>
            <a:r>
              <a:rPr lang="sv-SE" sz="1400" dirty="0" err="1"/>
              <a:t>cases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Required</a:t>
            </a:r>
            <a:r>
              <a:rPr lang="sv-SE" sz="1400" dirty="0"/>
              <a:t> </a:t>
            </a:r>
            <a:r>
              <a:rPr lang="sv-SE" sz="1400" dirty="0" err="1"/>
              <a:t>logic</a:t>
            </a:r>
            <a:r>
              <a:rPr lang="sv-SE" sz="1400" dirty="0"/>
              <a:t> </a:t>
            </a:r>
            <a:r>
              <a:rPr lang="sv-SE" sz="1400" dirty="0" err="1"/>
              <a:t>development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Project JIRA </a:t>
            </a:r>
            <a:r>
              <a:rPr lang="sv-SE" sz="1400" dirty="0" err="1"/>
              <a:t>issue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400" dirty="0"/>
          </a:p>
          <a:p>
            <a:pPr algn="l"/>
            <a:r>
              <a:rPr lang="sv-SE" sz="1400" dirty="0" err="1"/>
              <a:t>Purpose</a:t>
            </a:r>
            <a:r>
              <a:rPr lang="sv-SE" sz="14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Catch </a:t>
            </a:r>
            <a:r>
              <a:rPr lang="sv-SE" sz="1400" dirty="0" err="1"/>
              <a:t>challenges</a:t>
            </a:r>
            <a:r>
              <a:rPr lang="sv-SE" sz="1400" dirty="0"/>
              <a:t> </a:t>
            </a:r>
            <a:r>
              <a:rPr lang="sv-SE" sz="1400" dirty="0" err="1"/>
              <a:t>early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Involve</a:t>
            </a:r>
            <a:r>
              <a:rPr lang="sv-SE" sz="1400" dirty="0"/>
              <a:t> </a:t>
            </a:r>
            <a:r>
              <a:rPr lang="sv-SE" sz="1400" dirty="0" err="1"/>
              <a:t>integrators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Meet</a:t>
            </a:r>
            <a:r>
              <a:rPr lang="sv-SE" sz="1400" dirty="0"/>
              <a:t>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Both</a:t>
            </a:r>
            <a:r>
              <a:rPr lang="sv-SE" sz="1400" dirty="0"/>
              <a:t> </a:t>
            </a:r>
            <a:r>
              <a:rPr lang="sv-SE" sz="1400" dirty="0" err="1"/>
              <a:t>side</a:t>
            </a:r>
            <a:r>
              <a:rPr lang="sv-SE" sz="1400" dirty="0"/>
              <a:t> Q/A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AFE06-01C8-984D-948D-96CE0DBC723E}"/>
              </a:ext>
            </a:extLst>
          </p:cNvPr>
          <p:cNvSpPr txBox="1"/>
          <p:nvPr/>
        </p:nvSpPr>
        <p:spPr>
          <a:xfrm>
            <a:off x="8409429" y="3928555"/>
            <a:ext cx="2656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Main Integration </a:t>
            </a:r>
            <a:r>
              <a:rPr lang="sv-SE" sz="1400" b="1" dirty="0" err="1"/>
              <a:t>effort</a:t>
            </a:r>
            <a:endParaRPr lang="sv-SE" sz="1400" b="1" dirty="0"/>
          </a:p>
          <a:p>
            <a:pPr algn="ctr"/>
            <a:endParaRPr lang="sv-SE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Integration in ESS </a:t>
            </a:r>
            <a:r>
              <a:rPr lang="sv-SE" sz="1400" dirty="0" err="1"/>
              <a:t>control</a:t>
            </a:r>
            <a:r>
              <a:rPr lang="sv-SE" sz="1400" dirty="0"/>
              <a:t> systems</a:t>
            </a:r>
          </a:p>
          <a:p>
            <a:pPr algn="l"/>
            <a:r>
              <a:rPr lang="sv-SE" sz="1400" dirty="0" err="1"/>
              <a:t>Purpose</a:t>
            </a:r>
            <a:r>
              <a:rPr lang="sv-SE" sz="14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Enable</a:t>
            </a:r>
            <a:r>
              <a:rPr lang="sv-SE" sz="1400" dirty="0"/>
              <a:t> </a:t>
            </a:r>
            <a:r>
              <a:rPr lang="sv-SE" sz="1400" dirty="0" err="1"/>
              <a:t>remote</a:t>
            </a:r>
            <a:r>
              <a:rPr lang="sv-SE" sz="1400" dirty="0"/>
              <a:t> </a:t>
            </a:r>
            <a:r>
              <a:rPr lang="sv-SE" sz="1400" dirty="0" err="1"/>
              <a:t>control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SE by </a:t>
            </a:r>
            <a:r>
              <a:rPr lang="sv-SE" sz="1400" dirty="0" err="1"/>
              <a:t>user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Enable</a:t>
            </a:r>
            <a:r>
              <a:rPr lang="sv-SE" sz="1400" dirty="0"/>
              <a:t> </a:t>
            </a:r>
            <a:r>
              <a:rPr lang="sv-SE" sz="1400" dirty="0" err="1"/>
              <a:t>writing</a:t>
            </a:r>
            <a:r>
              <a:rPr lang="sv-SE" sz="1400" dirty="0"/>
              <a:t> experiment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42907-394E-E949-82A0-CF39992E02D6}"/>
              </a:ext>
            </a:extLst>
          </p:cNvPr>
          <p:cNvSpPr txBox="1"/>
          <p:nvPr/>
        </p:nvSpPr>
        <p:spPr>
          <a:xfrm>
            <a:off x="2546691" y="4753163"/>
            <a:ext cx="17520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Project start</a:t>
            </a:r>
          </a:p>
          <a:p>
            <a:pPr algn="ctr"/>
            <a:endParaRPr lang="sv-SE" sz="1400" b="1" dirty="0"/>
          </a:p>
          <a:p>
            <a:pPr algn="l"/>
            <a:r>
              <a:rPr lang="sv-SE" sz="1400" dirty="0" err="1"/>
              <a:t>Purpose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Refine</a:t>
            </a:r>
            <a:r>
              <a:rPr lang="sv-SE" sz="1400" dirty="0"/>
              <a:t> </a:t>
            </a:r>
            <a:r>
              <a:rPr lang="sv-SE" sz="1400" dirty="0" err="1"/>
              <a:t>timeline</a:t>
            </a:r>
            <a:endParaRPr lang="sv-S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Prepare</a:t>
            </a:r>
            <a:r>
              <a:rPr lang="sv-SE" sz="1400" dirty="0"/>
              <a:t> support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08CDB-EEDA-3C45-B877-8EC760E5863B}"/>
              </a:ext>
            </a:extLst>
          </p:cNvPr>
          <p:cNvSpPr txBox="1"/>
          <p:nvPr/>
        </p:nvSpPr>
        <p:spPr>
          <a:xfrm>
            <a:off x="4920313" y="5095389"/>
            <a:ext cx="32088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 err="1"/>
              <a:t>Engineering</a:t>
            </a:r>
            <a:r>
              <a:rPr lang="sv-SE" sz="1400" b="1" dirty="0"/>
              <a:t> </a:t>
            </a:r>
            <a:r>
              <a:rPr lang="sv-SE" sz="1400" b="1" dirty="0" err="1"/>
              <a:t>document</a:t>
            </a:r>
            <a:endParaRPr lang="sv-SE" sz="1400" b="1" dirty="0"/>
          </a:p>
          <a:p>
            <a:pPr algn="ctr"/>
            <a:endParaRPr lang="sv-SE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Document</a:t>
            </a:r>
            <a:r>
              <a:rPr lang="sv-SE" sz="1400" dirty="0"/>
              <a:t> system/new </a:t>
            </a:r>
            <a:r>
              <a:rPr lang="sv-SE" sz="1400" dirty="0" err="1"/>
              <a:t>logic</a:t>
            </a:r>
            <a:endParaRPr lang="sv-SE" sz="1400" dirty="0"/>
          </a:p>
          <a:p>
            <a:pPr algn="l"/>
            <a:r>
              <a:rPr lang="sv-SE" sz="1400" dirty="0" err="1"/>
              <a:t>Purpose</a:t>
            </a:r>
            <a:r>
              <a:rPr lang="sv-SE" sz="14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Provide</a:t>
            </a:r>
            <a:r>
              <a:rPr lang="sv-SE" sz="1400" dirty="0"/>
              <a:t> </a:t>
            </a:r>
            <a:r>
              <a:rPr lang="sv-SE" sz="1400" dirty="0" err="1"/>
              <a:t>clear</a:t>
            </a:r>
            <a:r>
              <a:rPr lang="sv-SE" sz="1400" dirty="0"/>
              <a:t> </a:t>
            </a:r>
            <a:r>
              <a:rPr lang="sv-SE" sz="1400" dirty="0" err="1"/>
              <a:t>description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new </a:t>
            </a:r>
            <a:r>
              <a:rPr lang="sv-SE" sz="1400" dirty="0" err="1"/>
              <a:t>logic</a:t>
            </a:r>
            <a:r>
              <a:rPr lang="sv-SE" sz="1400" dirty="0"/>
              <a:t> for </a:t>
            </a:r>
            <a:r>
              <a:rPr lang="sv-SE" sz="1400" dirty="0" err="1"/>
              <a:t>integrator</a:t>
            </a:r>
            <a:r>
              <a:rPr lang="sv-SE" sz="1400" dirty="0"/>
              <a:t>/</a:t>
            </a:r>
            <a:r>
              <a:rPr lang="sv-SE" sz="1400" dirty="0" err="1"/>
              <a:t>developers</a:t>
            </a:r>
            <a:r>
              <a:rPr lang="sv-SE" sz="1400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Reduce</a:t>
            </a:r>
            <a:r>
              <a:rPr lang="sv-SE" sz="1400" dirty="0"/>
              <a:t> </a:t>
            </a:r>
            <a:r>
              <a:rPr lang="sv-SE" sz="1400" dirty="0" err="1"/>
              <a:t>misunderstandings</a:t>
            </a:r>
            <a:endParaRPr lang="sv-SE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ECA86A4-63E5-E449-8F22-9A5F21792986}"/>
              </a:ext>
            </a:extLst>
          </p:cNvPr>
          <p:cNvCxnSpPr>
            <a:cxnSpLocks/>
          </p:cNvCxnSpPr>
          <p:nvPr/>
        </p:nvCxnSpPr>
        <p:spPr>
          <a:xfrm flipH="1">
            <a:off x="3940821" y="1704526"/>
            <a:ext cx="925927" cy="2790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9B9FD5-A9C3-AE45-9780-A894546FA639}"/>
              </a:ext>
            </a:extLst>
          </p:cNvPr>
          <p:cNvCxnSpPr>
            <a:cxnSpLocks/>
          </p:cNvCxnSpPr>
          <p:nvPr/>
        </p:nvCxnSpPr>
        <p:spPr>
          <a:xfrm>
            <a:off x="5285575" y="1730106"/>
            <a:ext cx="733762" cy="3032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23623F-B4A4-664C-B287-2AF3BCAEB59E}"/>
              </a:ext>
            </a:extLst>
          </p:cNvPr>
          <p:cNvCxnSpPr>
            <a:cxnSpLocks/>
          </p:cNvCxnSpPr>
          <p:nvPr/>
        </p:nvCxnSpPr>
        <p:spPr>
          <a:xfrm>
            <a:off x="6386218" y="1684638"/>
            <a:ext cx="2021869" cy="215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88B0660-6F71-2943-AB73-30965D0435BD}"/>
              </a:ext>
            </a:extLst>
          </p:cNvPr>
          <p:cNvSpPr txBox="1"/>
          <p:nvPr/>
        </p:nvSpPr>
        <p:spPr>
          <a:xfrm>
            <a:off x="9410808" y="1930244"/>
            <a:ext cx="26560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 err="1"/>
              <a:t>Acceptance</a:t>
            </a:r>
            <a:r>
              <a:rPr lang="sv-SE" sz="1400" b="1" dirty="0"/>
              <a:t> </a:t>
            </a:r>
            <a:r>
              <a:rPr lang="sv-SE" sz="1400" b="1" dirty="0" err="1"/>
              <a:t>testing</a:t>
            </a:r>
            <a:endParaRPr lang="sv-SE" sz="1400" b="1" dirty="0"/>
          </a:p>
          <a:p>
            <a:pPr algn="ctr"/>
            <a:endParaRPr lang="sv-SE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Is the </a:t>
            </a:r>
            <a:r>
              <a:rPr lang="sv-SE" sz="1400" dirty="0" err="1"/>
              <a:t>client</a:t>
            </a:r>
            <a:r>
              <a:rPr lang="sv-SE" sz="1400" dirty="0"/>
              <a:t> happy?</a:t>
            </a:r>
          </a:p>
          <a:p>
            <a:pPr algn="l"/>
            <a:r>
              <a:rPr lang="sv-SE" sz="1400" dirty="0" err="1"/>
              <a:t>Purpose</a:t>
            </a:r>
            <a:r>
              <a:rPr lang="sv-SE" sz="14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 err="1"/>
              <a:t>Align</a:t>
            </a:r>
            <a:r>
              <a:rPr lang="sv-SE" sz="1400" dirty="0"/>
              <a:t> </a:t>
            </a:r>
            <a:r>
              <a:rPr lang="sv-SE" sz="1400" dirty="0" err="1"/>
              <a:t>that</a:t>
            </a:r>
            <a:r>
              <a:rPr lang="sv-SE" sz="1400" dirty="0"/>
              <a:t> </a:t>
            </a:r>
            <a:r>
              <a:rPr lang="sv-SE" sz="1400" dirty="0" err="1"/>
              <a:t>project</a:t>
            </a:r>
            <a:r>
              <a:rPr lang="sv-SE" sz="1400" dirty="0"/>
              <a:t> is </a:t>
            </a:r>
            <a:r>
              <a:rPr lang="sv-SE" sz="1400" dirty="0" err="1"/>
              <a:t>done</a:t>
            </a:r>
            <a:endParaRPr lang="sv-SE" sz="1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57C6F1-5BA5-A441-AA4E-EA1DD492A7D9}"/>
              </a:ext>
            </a:extLst>
          </p:cNvPr>
          <p:cNvCxnSpPr>
            <a:cxnSpLocks/>
          </p:cNvCxnSpPr>
          <p:nvPr/>
        </p:nvCxnSpPr>
        <p:spPr>
          <a:xfrm>
            <a:off x="6938625" y="1689612"/>
            <a:ext cx="2183399" cy="707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Integration Workflow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582375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integration requests triggers a new ECDC JIRA issue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Issues are prioritised for integration and queued into  ICS sprints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NICOS integration starts as EPICS integration is finalized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JIRA issue collects information and keeps stakeholders updated/involved 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SE/ECDC/ICS interaction</a:t>
            </a:r>
          </a:p>
          <a:p>
            <a:endParaRPr lang="sv-S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EE54216-02BC-6840-9302-9F2E663D11E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4821234" y="1562400"/>
            <a:ext cx="8851257" cy="4549186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07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619110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   NICOS High level control system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   Different solutions Same User Experience same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   Overview of SE integration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   EPICS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   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Octopy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   SE integration workflow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7   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2021-04-23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98FA-13D8-1F49-88F1-D0DCBCA7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Integration Workflow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F835D-8520-474F-9E93-631452E0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0C3A9-4784-804D-838C-046D79B3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0E744-76FC-0C4B-957F-4F6CFD367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Individual</a:t>
            </a:r>
            <a:r>
              <a:rPr lang="sv-SE" dirty="0"/>
              <a:t> SE systems and </a:t>
            </a:r>
            <a:r>
              <a:rPr lang="sv-SE" dirty="0" err="1"/>
              <a:t>Sample</a:t>
            </a:r>
            <a:r>
              <a:rPr lang="sv-SE" dirty="0"/>
              <a:t> Environment Systems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52F99-BFCB-D244-8036-13A50487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3D091-D03F-6E4B-9FA4-5A3642B0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3" y="1614488"/>
            <a:ext cx="8150442" cy="4729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1714D-7D86-014C-A1DE-0AF43D4D5391}"/>
              </a:ext>
            </a:extLst>
          </p:cNvPr>
          <p:cNvSpPr txBox="1"/>
          <p:nvPr/>
        </p:nvSpPr>
        <p:spPr>
          <a:xfrm>
            <a:off x="7956246" y="1184564"/>
            <a:ext cx="364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 err="1">
                <a:solidFill>
                  <a:srgbClr val="666666"/>
                </a:solidFill>
              </a:rPr>
              <a:t>Indicative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statistics</a:t>
            </a:r>
            <a:r>
              <a:rPr lang="sv-SE" dirty="0">
                <a:solidFill>
                  <a:srgbClr val="666666"/>
                </a:solidFill>
              </a:rPr>
              <a:t>, not </a:t>
            </a:r>
            <a:r>
              <a:rPr lang="sv-SE" dirty="0" err="1">
                <a:solidFill>
                  <a:srgbClr val="666666"/>
                </a:solidFill>
              </a:rPr>
              <a:t>fool-proof</a:t>
            </a: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31314-4FF0-6649-AC96-F757697D2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1614488"/>
            <a:ext cx="8401217" cy="47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F3C790E-AAB5-2A43-A70E-CE4E3AD055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B3D7-CBE4-EC46-9281-F1FD3D1C53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4E3BA-13F6-1348-8C25-3A013AEF5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BB261-90F5-8B4E-8B21-A1E02644AC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C6209-3E30-F448-B08B-7E987FC862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1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0671-4853-A440-83C9-3A6319A3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EC0E2-3999-2C4A-AEF7-69058ED1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9A41A-7741-9C4D-99FE-E74D0501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3371CA-B572-6A47-B98E-9C22ACED4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dirty="0" err="1"/>
              <a:t>Functional</a:t>
            </a:r>
            <a:r>
              <a:rPr lang="sv-SE" dirty="0"/>
              <a:t> workflow from Hardware to UI</a:t>
            </a:r>
          </a:p>
          <a:p>
            <a:pPr lvl="1"/>
            <a:r>
              <a:rPr lang="sv-SE" dirty="0"/>
              <a:t>SE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input</a:t>
            </a:r>
          </a:p>
          <a:p>
            <a:pPr lvl="1"/>
            <a:r>
              <a:rPr lang="sv-SE" dirty="0"/>
              <a:t>EPICS </a:t>
            </a:r>
            <a:r>
              <a:rPr lang="sv-SE" dirty="0" err="1"/>
              <a:t>integrators</a:t>
            </a:r>
            <a:r>
              <a:rPr lang="sv-SE" dirty="0"/>
              <a:t> positive to workflow</a:t>
            </a:r>
          </a:p>
          <a:p>
            <a:pPr lvl="1"/>
            <a:r>
              <a:rPr lang="sv-SE" dirty="0" err="1"/>
              <a:t>Structure</a:t>
            </a:r>
            <a:r>
              <a:rPr lang="sv-SE" dirty="0"/>
              <a:t> </a:t>
            </a:r>
            <a:r>
              <a:rPr lang="sv-SE" dirty="0" err="1"/>
              <a:t>essential</a:t>
            </a:r>
            <a:r>
              <a:rPr lang="sv-SE" dirty="0"/>
              <a:t>! (++ in </a:t>
            </a:r>
            <a:r>
              <a:rPr lang="sv-SE" dirty="0" err="1"/>
              <a:t>Covid</a:t>
            </a:r>
            <a:r>
              <a:rPr lang="sv-SE" dirty="0"/>
              <a:t>)</a:t>
            </a:r>
          </a:p>
          <a:p>
            <a:pPr lvl="1"/>
            <a:endParaRPr lang="sv-SE" dirty="0"/>
          </a:p>
          <a:p>
            <a:pPr lvl="1"/>
            <a:r>
              <a:rPr lang="sv-SE" dirty="0" err="1"/>
              <a:t>Limited</a:t>
            </a:r>
            <a:r>
              <a:rPr lang="sv-SE" dirty="0"/>
              <a:t> integration </a:t>
            </a:r>
            <a:r>
              <a:rPr lang="sv-SE" dirty="0" err="1"/>
              <a:t>resources</a:t>
            </a:r>
            <a:endParaRPr lang="sv-SE" dirty="0"/>
          </a:p>
          <a:p>
            <a:pPr lvl="1"/>
            <a:r>
              <a:rPr lang="sv-SE" dirty="0"/>
              <a:t>Situation </a:t>
            </a:r>
            <a:r>
              <a:rPr lang="sv-SE" dirty="0" err="1"/>
              <a:t>will</a:t>
            </a:r>
            <a:r>
              <a:rPr lang="sv-SE" dirty="0"/>
              <a:t> get </a:t>
            </a:r>
            <a:r>
              <a:rPr lang="sv-SE" dirty="0" err="1"/>
              <a:t>worse</a:t>
            </a:r>
            <a:r>
              <a:rPr lang="sv-SE" dirty="0"/>
              <a:t> over </a:t>
            </a:r>
            <a:r>
              <a:rPr lang="sv-SE" dirty="0" err="1"/>
              <a:t>time</a:t>
            </a:r>
            <a:r>
              <a:rPr lang="sv-SE" dirty="0"/>
              <a:t>,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equipment</a:t>
            </a:r>
            <a:r>
              <a:rPr lang="sv-SE" dirty="0"/>
              <a:t> (</a:t>
            </a:r>
            <a:r>
              <a:rPr lang="sv-SE" dirty="0" err="1"/>
              <a:t>also</a:t>
            </a:r>
            <a:r>
              <a:rPr lang="sv-SE" dirty="0"/>
              <a:t> non-SE) </a:t>
            </a:r>
            <a:r>
              <a:rPr lang="sv-SE" dirty="0" err="1"/>
              <a:t>arrives</a:t>
            </a:r>
            <a:r>
              <a:rPr lang="sv-SE" dirty="0"/>
              <a:t> and instrument installation </a:t>
            </a:r>
            <a:r>
              <a:rPr lang="sv-SE" dirty="0" err="1"/>
              <a:t>begins</a:t>
            </a:r>
            <a:r>
              <a:rPr lang="sv-SE" dirty="0"/>
              <a:t> – strong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accelerate</a:t>
            </a:r>
            <a:r>
              <a:rPr lang="sv-SE" dirty="0"/>
              <a:t> </a:t>
            </a:r>
            <a:r>
              <a:rPr lang="sv-SE" dirty="0" err="1"/>
              <a:t>completion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projects</a:t>
            </a:r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F13B8-E7CE-724C-B4D6-3EAB58159A6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r>
              <a:rPr lang="sv-SE" dirty="0" err="1"/>
              <a:t>Complementary</a:t>
            </a:r>
            <a:r>
              <a:rPr lang="sv-SE" dirty="0"/>
              <a:t> integration solutions</a:t>
            </a:r>
          </a:p>
          <a:p>
            <a:pPr lvl="1"/>
            <a:r>
              <a:rPr lang="sv-SE" dirty="0" err="1"/>
              <a:t>Octopy</a:t>
            </a:r>
            <a:r>
              <a:rPr lang="sv-SE" dirty="0"/>
              <a:t> </a:t>
            </a:r>
            <a:r>
              <a:rPr lang="sv-SE" dirty="0" err="1"/>
              <a:t>used</a:t>
            </a:r>
            <a:r>
              <a:rPr lang="sv-SE" dirty="0"/>
              <a:t> by SE </a:t>
            </a:r>
          </a:p>
          <a:p>
            <a:pPr lvl="2"/>
            <a:r>
              <a:rPr lang="sv-SE" dirty="0"/>
              <a:t>to </a:t>
            </a:r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/>
              <a:t>complete</a:t>
            </a:r>
            <a:r>
              <a:rPr lang="sv-SE" dirty="0"/>
              <a:t> SES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logic</a:t>
            </a:r>
            <a:endParaRPr lang="sv-SE" dirty="0"/>
          </a:p>
          <a:p>
            <a:pPr lvl="2"/>
            <a:r>
              <a:rPr lang="sv-SE" dirty="0" err="1"/>
              <a:t>expose</a:t>
            </a:r>
            <a:r>
              <a:rPr lang="sv-SE" dirty="0"/>
              <a:t> a standard interface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involving</a:t>
            </a:r>
            <a:r>
              <a:rPr lang="sv-SE" dirty="0"/>
              <a:t> ICS/ECDC in </a:t>
            </a:r>
            <a:r>
              <a:rPr lang="sv-SE" dirty="0" err="1"/>
              <a:t>selection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hardware</a:t>
            </a:r>
          </a:p>
          <a:p>
            <a:pPr marL="144000" lvl="1" indent="0">
              <a:buNone/>
            </a:pPr>
            <a:endParaRPr lang="sv-SE" dirty="0"/>
          </a:p>
          <a:p>
            <a:pPr lvl="1"/>
            <a:r>
              <a:rPr lang="sv-SE" dirty="0"/>
              <a:t>YMIR </a:t>
            </a:r>
            <a:r>
              <a:rPr lang="sv-SE" dirty="0" err="1"/>
              <a:t>helps</a:t>
            </a:r>
            <a:r>
              <a:rPr lang="sv-SE" dirty="0"/>
              <a:t> drive SE </a:t>
            </a:r>
            <a:r>
              <a:rPr lang="sv-SE" dirty="0" err="1"/>
              <a:t>controls</a:t>
            </a:r>
            <a:endParaRPr lang="sv-SE" dirty="0"/>
          </a:p>
          <a:p>
            <a:pPr lvl="1"/>
            <a:r>
              <a:rPr lang="sv-SE" dirty="0"/>
              <a:t>B02+E03 </a:t>
            </a:r>
            <a:r>
              <a:rPr lang="sv-SE" dirty="0" err="1"/>
              <a:t>etc</a:t>
            </a:r>
            <a:r>
              <a:rPr lang="sv-SE" dirty="0"/>
              <a:t> </a:t>
            </a:r>
            <a:r>
              <a:rPr lang="sv-SE" dirty="0" err="1"/>
              <a:t>big</a:t>
            </a:r>
            <a:r>
              <a:rPr lang="sv-SE" dirty="0"/>
              <a:t> step </a:t>
            </a:r>
            <a:r>
              <a:rPr lang="sv-SE" dirty="0" err="1"/>
              <a:t>towards</a:t>
            </a:r>
            <a:r>
              <a:rPr lang="sv-SE" dirty="0"/>
              <a:t> final </a:t>
            </a:r>
            <a:r>
              <a:rPr lang="sv-SE" dirty="0" err="1"/>
              <a:t>structure</a:t>
            </a:r>
            <a:endParaRPr lang="sv-SE" dirty="0"/>
          </a:p>
          <a:p>
            <a:pPr marL="144000" lvl="1" indent="0">
              <a:buNone/>
            </a:pPr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536ACD-FECF-8447-B574-8828717AF3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0E6FC31-031F-D34A-95DE-2277C74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3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NICOS </a:t>
            </a:r>
          </a:p>
          <a:p>
            <a:r>
              <a:rPr lang="en-GB" dirty="0"/>
              <a:t>High Level Control System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61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B670818-7BE2-4D48-88CF-AAEE4DB3EB32}"/>
              </a:ext>
            </a:extLst>
          </p:cNvPr>
          <p:cNvSpPr/>
          <p:nvPr/>
        </p:nvSpPr>
        <p:spPr>
          <a:xfrm>
            <a:off x="5610321" y="1342768"/>
            <a:ext cx="3509319" cy="17975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600243-D81D-CD4E-8263-A0AD35402ECE}"/>
              </a:ext>
            </a:extLst>
          </p:cNvPr>
          <p:cNvSpPr/>
          <p:nvPr/>
        </p:nvSpPr>
        <p:spPr>
          <a:xfrm>
            <a:off x="1301578" y="1342768"/>
            <a:ext cx="3509319" cy="17975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NICOS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576" y="1375172"/>
            <a:ext cx="3812013" cy="1732155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v-SE" dirty="0">
                <a:solidFill>
                  <a:schemeClr val="tx1"/>
                </a:solidFill>
              </a:rPr>
              <a:t>Instrument </a:t>
            </a:r>
            <a:r>
              <a:rPr lang="sv-SE" dirty="0" err="1">
                <a:solidFill>
                  <a:schemeClr val="tx1"/>
                </a:solidFill>
              </a:rPr>
              <a:t>cabin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v-SE" dirty="0" err="1">
                <a:solidFill>
                  <a:schemeClr val="tx1"/>
                </a:solidFill>
              </a:rPr>
              <a:t>User</a:t>
            </a:r>
            <a:r>
              <a:rPr lang="sv-SE" dirty="0">
                <a:solidFill>
                  <a:schemeClr val="tx1"/>
                </a:solidFill>
              </a:rPr>
              <a:t> and Expert interface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Qt </a:t>
            </a:r>
            <a:r>
              <a:rPr lang="sv-SE" dirty="0" err="1">
                <a:solidFill>
                  <a:schemeClr val="tx1"/>
                </a:solidFill>
              </a:rPr>
              <a:t>based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Extensible and customizable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/>
              <a:t>All devices shall be available in NICOS</a:t>
            </a:r>
            <a:endParaRPr lang="sv-S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CBB44D5-0A45-4A49-9E3C-EA58EBF7299F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3509319" y="3353824"/>
            <a:ext cx="8592064" cy="3299460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AE247B-EE0F-6944-9026-5C12579830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94" y="4335381"/>
            <a:ext cx="4138021" cy="2725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2ADD88-5489-0D41-86D8-A7D7891856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343" y="147938"/>
            <a:ext cx="1669097" cy="89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8F4BBD-FE71-4642-8AF5-8A64FCED1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891" y="122859"/>
            <a:ext cx="847625" cy="356661"/>
          </a:xfrm>
          <a:prstGeom prst="rect">
            <a:avLst/>
          </a:prstGeom>
        </p:spPr>
      </p:pic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05443A87-4419-D441-9A7F-240FD8F76A16}"/>
              </a:ext>
            </a:extLst>
          </p:cNvPr>
          <p:cNvSpPr txBox="1">
            <a:spLocks/>
          </p:cNvSpPr>
          <p:nvPr/>
        </p:nvSpPr>
        <p:spPr>
          <a:xfrm>
            <a:off x="5620211" y="1375172"/>
            <a:ext cx="3688543" cy="173215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 dirty="0" err="1">
                <a:solidFill>
                  <a:schemeClr val="tx1"/>
                </a:solidFill>
              </a:rPr>
              <a:t>Scripting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Python CLI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Plotting</a:t>
            </a:r>
            <a:r>
              <a:rPr lang="sv-SE" dirty="0">
                <a:solidFill>
                  <a:schemeClr val="tx1"/>
                </a:solidFill>
              </a:rPr>
              <a:t> live data</a:t>
            </a:r>
            <a:endParaRPr lang="en-GB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C4A3-1283-2247-8C1E-A6C193EE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NICOS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EBDC5-729E-F245-AA9F-9C9EAE4D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CB10C-F62F-C143-8A0E-F844C97A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1CCEED-D6C3-D244-832D-1A597EC7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5192100" cy="4768062"/>
          </a:xfrm>
        </p:spPr>
        <p:txBody>
          <a:bodyPr/>
          <a:lstStyle/>
          <a:p>
            <a:pPr lvl="1"/>
            <a:r>
              <a:rPr lang="sv-SE" dirty="0" err="1">
                <a:solidFill>
                  <a:schemeClr val="tx1"/>
                </a:solidFill>
              </a:rPr>
              <a:t>What</a:t>
            </a:r>
            <a:r>
              <a:rPr lang="sv-SE" dirty="0">
                <a:solidFill>
                  <a:schemeClr val="tx1"/>
                </a:solidFill>
              </a:rPr>
              <a:t> signals to </a:t>
            </a:r>
            <a:r>
              <a:rPr lang="sv-SE" dirty="0" err="1">
                <a:solidFill>
                  <a:schemeClr val="tx1"/>
                </a:solidFill>
              </a:rPr>
              <a:t>expose</a:t>
            </a:r>
            <a:r>
              <a:rPr lang="sv-SE" dirty="0">
                <a:solidFill>
                  <a:schemeClr val="tx1"/>
                </a:solidFill>
              </a:rPr>
              <a:t>?</a:t>
            </a:r>
          </a:p>
          <a:p>
            <a:pPr lvl="2"/>
            <a:r>
              <a:rPr lang="sv-SE" dirty="0">
                <a:solidFill>
                  <a:schemeClr val="tx1"/>
                </a:solidFill>
              </a:rPr>
              <a:t>Data </a:t>
            </a:r>
          </a:p>
          <a:p>
            <a:pPr lvl="2"/>
            <a:r>
              <a:rPr lang="sv-SE" dirty="0" err="1">
                <a:solidFill>
                  <a:schemeClr val="tx1"/>
                </a:solidFill>
              </a:rPr>
              <a:t>User</a:t>
            </a:r>
            <a:r>
              <a:rPr lang="sv-SE" dirty="0">
                <a:solidFill>
                  <a:schemeClr val="tx1"/>
                </a:solidFill>
              </a:rPr>
              <a:t> parameters</a:t>
            </a:r>
          </a:p>
          <a:p>
            <a:pPr lvl="2"/>
            <a:r>
              <a:rPr lang="sv-SE" dirty="0">
                <a:solidFill>
                  <a:schemeClr val="tx1"/>
                </a:solidFill>
              </a:rPr>
              <a:t>Expert parameters</a:t>
            </a:r>
          </a:p>
          <a:p>
            <a:pPr lvl="2"/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Maybe</a:t>
            </a:r>
            <a:r>
              <a:rPr lang="sv-SE" dirty="0">
                <a:solidFill>
                  <a:schemeClr val="tx1"/>
                </a:solidFill>
              </a:rPr>
              <a:t> not?</a:t>
            </a:r>
          </a:p>
          <a:p>
            <a:pPr lvl="2"/>
            <a:r>
              <a:rPr lang="sv-SE" dirty="0" err="1">
                <a:solidFill>
                  <a:schemeClr val="tx1"/>
                </a:solidFill>
              </a:rPr>
              <a:t>Proprietary</a:t>
            </a:r>
            <a:r>
              <a:rPr lang="sv-SE" dirty="0">
                <a:solidFill>
                  <a:schemeClr val="tx1"/>
                </a:solidFill>
              </a:rPr>
              <a:t> data </a:t>
            </a:r>
            <a:r>
              <a:rPr lang="sv-SE" dirty="0" err="1">
                <a:solidFill>
                  <a:schemeClr val="tx1"/>
                </a:solidFill>
              </a:rPr>
              <a:t>evaluation</a:t>
            </a:r>
            <a:r>
              <a:rPr lang="sv-SE" dirty="0">
                <a:solidFill>
                  <a:schemeClr val="tx1"/>
                </a:solidFill>
              </a:rPr>
              <a:t> software</a:t>
            </a:r>
          </a:p>
          <a:p>
            <a:pPr lvl="2"/>
            <a:r>
              <a:rPr lang="sv-SE" dirty="0" err="1">
                <a:solidFill>
                  <a:schemeClr val="tx1"/>
                </a:solidFill>
              </a:rPr>
              <a:t>Low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level</a:t>
            </a:r>
            <a:r>
              <a:rPr lang="sv-SE" dirty="0">
                <a:solidFill>
                  <a:schemeClr val="tx1"/>
                </a:solidFill>
              </a:rPr>
              <a:t> hardware </a:t>
            </a:r>
            <a:r>
              <a:rPr lang="sv-SE" dirty="0" err="1">
                <a:solidFill>
                  <a:schemeClr val="tx1"/>
                </a:solidFill>
              </a:rPr>
              <a:t>configuration</a:t>
            </a:r>
            <a:r>
              <a:rPr lang="sv-SE" dirty="0">
                <a:solidFill>
                  <a:schemeClr val="tx1"/>
                </a:solidFill>
              </a:rPr>
              <a:t> parameters </a:t>
            </a:r>
            <a:r>
              <a:rPr lang="sv-SE" dirty="0" err="1">
                <a:solidFill>
                  <a:schemeClr val="tx1"/>
                </a:solidFill>
              </a:rPr>
              <a:t>available</a:t>
            </a:r>
            <a:r>
              <a:rPr lang="sv-SE" dirty="0">
                <a:solidFill>
                  <a:schemeClr val="tx1"/>
                </a:solidFill>
              </a:rPr>
              <a:t> in </a:t>
            </a:r>
            <a:r>
              <a:rPr lang="sv-SE" dirty="0" err="1">
                <a:solidFill>
                  <a:schemeClr val="tx1"/>
                </a:solidFill>
              </a:rPr>
              <a:t>device</a:t>
            </a:r>
            <a:r>
              <a:rPr lang="sv-SE" dirty="0">
                <a:solidFill>
                  <a:schemeClr val="tx1"/>
                </a:solidFill>
              </a:rPr>
              <a:t> software</a:t>
            </a:r>
          </a:p>
          <a:p>
            <a:pPr lvl="2"/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FF6A88-6F87-4C40-BE5D-E7F5A66A60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Signals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75B110-1CB8-584E-85D8-627651E3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4E83E17-D4FF-5440-97E3-07B495FA7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324" y="275618"/>
            <a:ext cx="5089630" cy="3181019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CDCB4977-E3F9-F44B-AD07-B8FFE609B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45" b="12760"/>
          <a:stretch/>
        </p:blipFill>
        <p:spPr>
          <a:xfrm>
            <a:off x="7126118" y="3709035"/>
            <a:ext cx="4892754" cy="27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056009" cy="2462613"/>
          </a:xfrm>
        </p:spPr>
        <p:txBody>
          <a:bodyPr/>
          <a:lstStyle/>
          <a:p>
            <a:r>
              <a:rPr lang="en-GB" dirty="0"/>
              <a:t>Different Solutions</a:t>
            </a:r>
          </a:p>
          <a:p>
            <a:r>
              <a:rPr lang="en-GB" dirty="0"/>
              <a:t>Same User Experience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45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192100" cy="4768062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EPICS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Standard </a:t>
            </a:r>
            <a:r>
              <a:rPr lang="sv-SE" dirty="0" err="1">
                <a:solidFill>
                  <a:schemeClr val="tx1"/>
                </a:solidFill>
              </a:rPr>
              <a:t>devices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straightforward to </a:t>
            </a:r>
            <a:r>
              <a:rPr lang="sv-SE" dirty="0" err="1">
                <a:solidFill>
                  <a:schemeClr val="tx1"/>
                </a:solidFill>
              </a:rPr>
              <a:t>integrate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control</a:t>
            </a:r>
            <a:r>
              <a:rPr lang="sv-SE" dirty="0">
                <a:solidFill>
                  <a:schemeClr val="tx1"/>
                </a:solidFill>
              </a:rPr>
              <a:t> in EPICS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Robust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Deployment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supported</a:t>
            </a:r>
            <a:r>
              <a:rPr lang="sv-SE" dirty="0">
                <a:solidFill>
                  <a:schemeClr val="tx1"/>
                </a:solidFill>
              </a:rPr>
              <a:t> by ICS under </a:t>
            </a:r>
            <a:r>
              <a:rPr lang="sv-SE" dirty="0" err="1">
                <a:solidFill>
                  <a:schemeClr val="tx1"/>
                </a:solidFill>
              </a:rPr>
              <a:t>development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Comes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software </a:t>
            </a:r>
            <a:r>
              <a:rPr lang="sv-SE" dirty="0" err="1">
                <a:solidFill>
                  <a:schemeClr val="tx1"/>
                </a:solidFill>
              </a:rPr>
              <a:t>infrastructure</a:t>
            </a:r>
            <a:r>
              <a:rPr lang="sv-SE" dirty="0">
                <a:solidFill>
                  <a:schemeClr val="tx1"/>
                </a:solidFill>
              </a:rPr>
              <a:t> like </a:t>
            </a:r>
            <a:r>
              <a:rPr lang="sv-SE" dirty="0" err="1">
                <a:solidFill>
                  <a:schemeClr val="tx1"/>
                </a:solidFill>
              </a:rPr>
              <a:t>GUIs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Archiver</a:t>
            </a:r>
            <a:r>
              <a:rPr lang="sv-SE" dirty="0">
                <a:solidFill>
                  <a:schemeClr val="tx1"/>
                </a:solidFill>
              </a:rPr>
              <a:t>, Save and </a:t>
            </a:r>
            <a:r>
              <a:rPr lang="sv-SE" dirty="0" err="1">
                <a:solidFill>
                  <a:schemeClr val="tx1"/>
                </a:solidFill>
              </a:rPr>
              <a:t>Restore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etc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Community integrations </a:t>
            </a:r>
            <a:r>
              <a:rPr lang="sv-SE" dirty="0" err="1">
                <a:solidFill>
                  <a:schemeClr val="tx1"/>
                </a:solidFill>
              </a:rPr>
              <a:t>available</a:t>
            </a:r>
            <a:endParaRPr lang="sv-SE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345E0B2-9AF3-3E40-AE7D-3DB1157139D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303492" y="875033"/>
            <a:ext cx="2403475" cy="240347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b="1" dirty="0"/>
              <a:t>EPICS</a:t>
            </a:r>
            <a:r>
              <a:rPr lang="sv-SE" dirty="0"/>
              <a:t> for </a:t>
            </a:r>
            <a:r>
              <a:rPr lang="sv-SE" b="1" dirty="0"/>
              <a:t>standard systems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9514A-A671-C243-B7C1-893296A8E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81" y="931026"/>
            <a:ext cx="2100811" cy="21008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40FC3-E63C-D643-91ED-0A628087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008" y="3509513"/>
            <a:ext cx="3665034" cy="110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07936-3711-DF47-BA9D-178EE5280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042" y="3047444"/>
            <a:ext cx="2485158" cy="1797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4FD81-D45D-BE4A-AFEA-2CFA9FEC0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692" y="4974047"/>
            <a:ext cx="5290017" cy="13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068275" cy="4768062"/>
          </a:xfrm>
        </p:spPr>
        <p:txBody>
          <a:bodyPr/>
          <a:lstStyle/>
          <a:p>
            <a:pPr marL="0" indent="0">
              <a:buNone/>
            </a:pP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Not straightforward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EPICS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Labview</a:t>
            </a:r>
            <a:r>
              <a:rPr lang="sv-SE" dirty="0">
                <a:solidFill>
                  <a:schemeClr val="tx1"/>
                </a:solidFill>
              </a:rPr>
              <a:t> not </a:t>
            </a:r>
            <a:r>
              <a:rPr lang="sv-SE" dirty="0" err="1">
                <a:solidFill>
                  <a:schemeClr val="tx1"/>
                </a:solidFill>
              </a:rPr>
              <a:t>supported</a:t>
            </a:r>
            <a:r>
              <a:rPr lang="sv-SE" dirty="0">
                <a:solidFill>
                  <a:schemeClr val="tx1"/>
                </a:solidFill>
              </a:rPr>
              <a:t> by ICS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ICS </a:t>
            </a:r>
            <a:r>
              <a:rPr lang="sv-SE" dirty="0" err="1">
                <a:solidFill>
                  <a:schemeClr val="tx1"/>
                </a:solidFill>
              </a:rPr>
              <a:t>only</a:t>
            </a:r>
            <a:r>
              <a:rPr lang="sv-SE" dirty="0">
                <a:solidFill>
                  <a:schemeClr val="tx1"/>
                </a:solidFill>
              </a:rPr>
              <a:t> supports Linux </a:t>
            </a:r>
            <a:r>
              <a:rPr lang="sv-SE" dirty="0" err="1">
                <a:solidFill>
                  <a:schemeClr val="tx1"/>
                </a:solidFill>
              </a:rPr>
              <a:t>machines</a:t>
            </a:r>
            <a:r>
              <a:rPr lang="sv-SE" dirty="0">
                <a:solidFill>
                  <a:schemeClr val="tx1"/>
                </a:solidFill>
              </a:rPr>
              <a:t> (DLL </a:t>
            </a:r>
            <a:r>
              <a:rPr lang="sv-SE" dirty="0" err="1">
                <a:solidFill>
                  <a:schemeClr val="tx1"/>
                </a:solidFill>
              </a:rPr>
              <a:t>requires</a:t>
            </a:r>
            <a:r>
              <a:rPr lang="sv-SE" dirty="0">
                <a:solidFill>
                  <a:schemeClr val="tx1"/>
                </a:solidFill>
              </a:rPr>
              <a:t> Windows)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”Normal” </a:t>
            </a:r>
            <a:r>
              <a:rPr lang="sv-SE" dirty="0" err="1">
                <a:solidFill>
                  <a:schemeClr val="tx1"/>
                </a:solidFill>
              </a:rPr>
              <a:t>complexity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based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runnable</a:t>
            </a:r>
            <a:r>
              <a:rPr lang="sv-SE" dirty="0">
                <a:solidFill>
                  <a:schemeClr val="tx1"/>
                </a:solidFill>
              </a:rPr>
              <a:t> on </a:t>
            </a:r>
            <a:r>
              <a:rPr lang="sv-SE" dirty="0" err="1">
                <a:solidFill>
                  <a:schemeClr val="tx1"/>
                </a:solidFill>
              </a:rPr>
              <a:t>most</a:t>
            </a:r>
            <a:r>
              <a:rPr lang="sv-SE" dirty="0">
                <a:solidFill>
                  <a:schemeClr val="tx1"/>
                </a:solidFill>
              </a:rPr>
              <a:t> systems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FBF5426-1424-A94B-B8C5-18FADDCDDCD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t="19574" r="10142" b="16640"/>
          <a:stretch/>
        </p:blipFill>
        <p:spPr>
          <a:xfrm>
            <a:off x="8258226" y="1295474"/>
            <a:ext cx="3220266" cy="304792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b="1" dirty="0" err="1"/>
              <a:t>Octopy</a:t>
            </a:r>
            <a:r>
              <a:rPr lang="sv-SE" dirty="0"/>
              <a:t> for </a:t>
            </a:r>
            <a:r>
              <a:rPr lang="sv-SE" b="1" dirty="0" err="1"/>
              <a:t>device</a:t>
            </a:r>
            <a:r>
              <a:rPr lang="sv-SE" b="1" dirty="0"/>
              <a:t> </a:t>
            </a:r>
            <a:r>
              <a:rPr lang="sv-SE" b="1" dirty="0" err="1"/>
              <a:t>requiring</a:t>
            </a:r>
            <a:r>
              <a:rPr lang="sv-SE" b="1" dirty="0"/>
              <a:t> a DLL </a:t>
            </a:r>
            <a:r>
              <a:rPr lang="sv-SE" dirty="0"/>
              <a:t>(</a:t>
            </a:r>
            <a:r>
              <a:rPr lang="sv-SE" dirty="0" err="1"/>
              <a:t>potentiostat</a:t>
            </a:r>
            <a:r>
              <a:rPr lang="sv-SE" dirty="0"/>
              <a:t>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87B6F-2F55-7447-B588-2D5B8240D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4707848"/>
            <a:ext cx="5822499" cy="14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9831</TotalTime>
  <Words>1422</Words>
  <Application>Microsoft Macintosh PowerPoint</Application>
  <PresentationFormat>Widescreen</PresentationFormat>
  <Paragraphs>380</Paragraphs>
  <Slides>33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 New</vt:lpstr>
      <vt:lpstr>Segoe UI</vt:lpstr>
      <vt:lpstr>Segoe UI Light</vt:lpstr>
      <vt:lpstr>Segoe UI Semibold</vt:lpstr>
      <vt:lpstr>Wingdings</vt:lpstr>
      <vt:lpstr>Office-tema</vt:lpstr>
      <vt:lpstr>PowerPoint Presentation</vt:lpstr>
      <vt:lpstr>SE Integration </vt:lpstr>
      <vt:lpstr>Agenda</vt:lpstr>
      <vt:lpstr>PowerPoint Presentation</vt:lpstr>
      <vt:lpstr>NICOS</vt:lpstr>
      <vt:lpstr>NICOS</vt:lpstr>
      <vt:lpstr>PowerPoint Presentation</vt:lpstr>
      <vt:lpstr>Different solutions Same User Experience</vt:lpstr>
      <vt:lpstr>Different solutions Same User Experience</vt:lpstr>
      <vt:lpstr>Different solutions Same User Experience</vt:lpstr>
      <vt:lpstr>Different solutions Same User Experience</vt:lpstr>
      <vt:lpstr>Different solutions Same User Experience</vt:lpstr>
      <vt:lpstr>PowerPoint Presentation</vt:lpstr>
      <vt:lpstr>Overview SE integration</vt:lpstr>
      <vt:lpstr>Overview SE integration</vt:lpstr>
      <vt:lpstr>Overview SE integration</vt:lpstr>
      <vt:lpstr>PowerPoint Presentation</vt:lpstr>
      <vt:lpstr>EPICS</vt:lpstr>
      <vt:lpstr>EPICS</vt:lpstr>
      <vt:lpstr>EPICS</vt:lpstr>
      <vt:lpstr>PowerPoint Presentation</vt:lpstr>
      <vt:lpstr>Octopy</vt:lpstr>
      <vt:lpstr>Octopy</vt:lpstr>
      <vt:lpstr>PowerPoint Presentation</vt:lpstr>
      <vt:lpstr>SE Integration Workflow</vt:lpstr>
      <vt:lpstr>SE Integration Workflow</vt:lpstr>
      <vt:lpstr>SE Integration Workflow</vt:lpstr>
      <vt:lpstr>SE Integration Workflow</vt:lpstr>
      <vt:lpstr>SE Integration Workflow</vt:lpstr>
      <vt:lpstr>SE Integration Workflow</vt:lpstr>
      <vt:lpstr>PowerPoint Presentation</vt:lpstr>
      <vt:lpstr>Summary</vt:lpstr>
      <vt:lpstr>Thank You for listening!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Tobias Richter</cp:lastModifiedBy>
  <cp:revision>94</cp:revision>
  <cp:lastPrinted>2019-03-08T10:27:30Z</cp:lastPrinted>
  <dcterms:created xsi:type="dcterms:W3CDTF">2021-04-16T14:26:32Z</dcterms:created>
  <dcterms:modified xsi:type="dcterms:W3CDTF">2021-04-23T10:27:29Z</dcterms:modified>
</cp:coreProperties>
</file>