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Garamond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Garamond-bold.fntdata"/><Relationship Id="rId11" Type="http://schemas.openxmlformats.org/officeDocument/2006/relationships/slide" Target="slides/slide6.xml"/><Relationship Id="rId22" Type="http://schemas.openxmlformats.org/officeDocument/2006/relationships/font" Target="fonts/Garamond-boldItalic.fntdata"/><Relationship Id="rId10" Type="http://schemas.openxmlformats.org/officeDocument/2006/relationships/slide" Target="slides/slide5.xml"/><Relationship Id="rId21" Type="http://schemas.openxmlformats.org/officeDocument/2006/relationships/font" Target="fonts/Garamond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Garamond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d61f55797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dd61f55797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dd61f55797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dd61f55797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dd61f55797_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dd61f55797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c54fcba1ab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c54fcba1ab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dd61f5579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dd61f5579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d61f5579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d61f5579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dd61f5579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dd61f5579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dd61f5579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dd61f5579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d61f55797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d61f5579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dd61f55797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dd61f55797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dd6a719ca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dd6a719ca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d61f55797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dd61f55797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9250" lvl="0" marL="4572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23850" lvl="1" marL="91440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534750" y="445025"/>
            <a:ext cx="807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Garamond"/>
              <a:buNone/>
              <a:defRPr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534750" y="1152475"/>
            <a:ext cx="8074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Font typeface="Garamond"/>
              <a:buChar char="●"/>
              <a:defRPr sz="1900">
                <a:latin typeface="Garamond"/>
                <a:ea typeface="Garamond"/>
                <a:cs typeface="Garamond"/>
                <a:sym typeface="Garamond"/>
              </a:defRPr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Font typeface="Garamond"/>
              <a:buChar char="○"/>
              <a:defRPr sz="1500">
                <a:latin typeface="Garamond"/>
                <a:ea typeface="Garamond"/>
                <a:cs typeface="Garamond"/>
                <a:sym typeface="Garamond"/>
              </a:defRPr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Font typeface="Garamond"/>
              <a:buChar char="■"/>
              <a:defRPr sz="1500">
                <a:latin typeface="Garamond"/>
                <a:ea typeface="Garamond"/>
                <a:cs typeface="Garamond"/>
                <a:sym typeface="Garamond"/>
              </a:defRPr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Font typeface="Garamond"/>
              <a:buChar char="●"/>
              <a:defRPr sz="1500">
                <a:latin typeface="Garamond"/>
                <a:ea typeface="Garamond"/>
                <a:cs typeface="Garamond"/>
                <a:sym typeface="Garamond"/>
              </a:defRPr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Font typeface="Garamond"/>
              <a:buChar char="○"/>
              <a:defRPr sz="1500">
                <a:latin typeface="Garamond"/>
                <a:ea typeface="Garamond"/>
                <a:cs typeface="Garamond"/>
                <a:sym typeface="Garamond"/>
              </a:defRPr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Font typeface="Garamond"/>
              <a:buChar char="■"/>
              <a:defRPr sz="1500">
                <a:latin typeface="Garamond"/>
                <a:ea typeface="Garamond"/>
                <a:cs typeface="Garamond"/>
                <a:sym typeface="Garamond"/>
              </a:defRPr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Font typeface="Garamond"/>
              <a:buChar char="●"/>
              <a:defRPr sz="1500">
                <a:latin typeface="Garamond"/>
                <a:ea typeface="Garamond"/>
                <a:cs typeface="Garamond"/>
                <a:sym typeface="Garamond"/>
              </a:defRPr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Font typeface="Garamond"/>
              <a:buChar char="○"/>
              <a:defRPr sz="1500">
                <a:latin typeface="Garamond"/>
                <a:ea typeface="Garamond"/>
                <a:cs typeface="Garamond"/>
                <a:sym typeface="Garamond"/>
              </a:defRPr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Font typeface="Garamond"/>
              <a:buChar char="■"/>
              <a:defRPr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534750" y="445025"/>
            <a:ext cx="807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534750" y="445025"/>
            <a:ext cx="807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34750" y="445025"/>
            <a:ext cx="8074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aramond"/>
              <a:buNone/>
              <a:defRPr sz="2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34750" y="1152475"/>
            <a:ext cx="8074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92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Garamond"/>
              <a:buChar char="●"/>
              <a:defRPr sz="1900">
                <a:latin typeface="Garamond"/>
                <a:ea typeface="Garamond"/>
                <a:cs typeface="Garamond"/>
                <a:sym typeface="Garamond"/>
              </a:defRPr>
            </a:lvl1pPr>
            <a:lvl2pPr indent="-3238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Garamond"/>
              <a:buChar char="○"/>
              <a:defRPr sz="1500">
                <a:latin typeface="Garamond"/>
                <a:ea typeface="Garamond"/>
                <a:cs typeface="Garamond"/>
                <a:sym typeface="Garamond"/>
              </a:defRPr>
            </a:lvl2pPr>
            <a:lvl3pPr indent="-3238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Garamond"/>
              <a:buChar char="■"/>
              <a:defRPr sz="1500">
                <a:latin typeface="Garamond"/>
                <a:ea typeface="Garamond"/>
                <a:cs typeface="Garamond"/>
                <a:sym typeface="Garamond"/>
              </a:defRPr>
            </a:lvl3pPr>
            <a:lvl4pPr indent="-3238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Garamond"/>
              <a:buChar char="●"/>
              <a:defRPr sz="1500">
                <a:latin typeface="Garamond"/>
                <a:ea typeface="Garamond"/>
                <a:cs typeface="Garamond"/>
                <a:sym typeface="Garamond"/>
              </a:defRPr>
            </a:lvl4pPr>
            <a:lvl5pPr indent="-3238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Garamond"/>
              <a:buChar char="○"/>
              <a:defRPr sz="1500">
                <a:latin typeface="Garamond"/>
                <a:ea typeface="Garamond"/>
                <a:cs typeface="Garamond"/>
                <a:sym typeface="Garamond"/>
              </a:defRPr>
            </a:lvl5pPr>
            <a:lvl6pPr indent="-3238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Garamond"/>
              <a:buChar char="■"/>
              <a:defRPr sz="1500">
                <a:latin typeface="Garamond"/>
                <a:ea typeface="Garamond"/>
                <a:cs typeface="Garamond"/>
                <a:sym typeface="Garamond"/>
              </a:defRPr>
            </a:lvl6pPr>
            <a:lvl7pPr indent="-3238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Garamond"/>
              <a:buChar char="●"/>
              <a:defRPr sz="1500">
                <a:latin typeface="Garamond"/>
                <a:ea typeface="Garamond"/>
                <a:cs typeface="Garamond"/>
                <a:sym typeface="Garamond"/>
              </a:defRPr>
            </a:lvl7pPr>
            <a:lvl8pPr indent="-3238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Garamond"/>
              <a:buChar char="○"/>
              <a:defRPr sz="1500">
                <a:latin typeface="Garamond"/>
                <a:ea typeface="Garamond"/>
                <a:cs typeface="Garamond"/>
                <a:sym typeface="Garamond"/>
              </a:defRPr>
            </a:lvl8pPr>
            <a:lvl9pPr indent="-3238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Garamond"/>
              <a:buChar char="■"/>
              <a:defRPr sz="1500"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18.jpg"/><Relationship Id="rId6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Relationship Id="rId6" Type="http://schemas.openxmlformats.org/officeDocument/2006/relationships/image" Target="../media/image20.png"/><Relationship Id="rId7" Type="http://schemas.openxmlformats.org/officeDocument/2006/relationships/image" Target="../media/image15.png"/><Relationship Id="rId8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26.png"/><Relationship Id="rId5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hyperlink" Target="https://www.mindat.org/photo-215330.html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Relationship Id="rId6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2449550" y="569025"/>
            <a:ext cx="3836700" cy="1408800"/>
          </a:xfrm>
          <a:prstGeom prst="rect">
            <a:avLst/>
          </a:prstGeom>
          <a:solidFill>
            <a:schemeClr val="lt1"/>
          </a:soli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</a:pPr>
            <a:r>
              <a:rPr lang="en" sz="2812"/>
              <a:t>Luminescence Materials for the ESS target</a:t>
            </a:r>
            <a:endParaRPr sz="3082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140500" y="3626150"/>
            <a:ext cx="2124900" cy="9483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600">
                <a:latin typeface="Garamond"/>
                <a:ea typeface="Garamond"/>
                <a:cs typeface="Garamond"/>
                <a:sym typeface="Garamond"/>
              </a:rPr>
              <a:t>Anton Järild</a:t>
            </a:r>
            <a:br>
              <a:rPr lang="en" sz="1600">
                <a:latin typeface="Garamond"/>
                <a:ea typeface="Garamond"/>
                <a:cs typeface="Garamond"/>
                <a:sym typeface="Garamond"/>
              </a:rPr>
            </a:br>
            <a:r>
              <a:rPr lang="en" sz="1600">
                <a:latin typeface="Garamond"/>
                <a:ea typeface="Garamond"/>
                <a:cs typeface="Garamond"/>
                <a:sym typeface="Garamond"/>
              </a:rPr>
              <a:t>jarild.anton@gmail.com</a:t>
            </a:r>
            <a:endParaRPr sz="16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latin typeface="Garamond"/>
                <a:ea typeface="Garamond"/>
                <a:cs typeface="Garamond"/>
                <a:sym typeface="Garamond"/>
              </a:rPr>
              <a:t>+46 70 235 14 56</a:t>
            </a:r>
            <a:endParaRPr sz="1879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4506875" y="3626150"/>
            <a:ext cx="2496600" cy="9483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600">
                <a:latin typeface="Garamond"/>
                <a:ea typeface="Garamond"/>
                <a:cs typeface="Garamond"/>
                <a:sym typeface="Garamond"/>
              </a:rPr>
              <a:t>Emelie Wiklund</a:t>
            </a:r>
            <a:endParaRPr sz="16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600">
                <a:latin typeface="Garamond"/>
                <a:ea typeface="Garamond"/>
                <a:cs typeface="Garamond"/>
                <a:sym typeface="Garamond"/>
              </a:rPr>
              <a:t>emelie.v.wiklund@gmail.com</a:t>
            </a:r>
            <a:endParaRPr sz="16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>
                <a:latin typeface="Garamond"/>
                <a:ea typeface="Garamond"/>
                <a:cs typeface="Garamond"/>
                <a:sym typeface="Garamond"/>
              </a:rPr>
              <a:t>+46 70 068 53 52</a:t>
            </a:r>
            <a:endParaRPr sz="1879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9488" y="2522100"/>
            <a:ext cx="3836824" cy="82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1400" y="3140284"/>
            <a:ext cx="3092398" cy="186026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 txBox="1"/>
          <p:nvPr/>
        </p:nvSpPr>
        <p:spPr>
          <a:xfrm>
            <a:off x="5381838" y="2942125"/>
            <a:ext cx="219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Garamond"/>
                <a:ea typeface="Garamond"/>
                <a:cs typeface="Garamond"/>
                <a:sym typeface="Garamond"/>
              </a:rPr>
              <a:t>DSC/TG</a:t>
            </a:r>
            <a:endParaRPr b="1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3450" y="1167625"/>
            <a:ext cx="2891063" cy="177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/>
          <p:nvPr/>
        </p:nvSpPr>
        <p:spPr>
          <a:xfrm>
            <a:off x="7157700" y="1286113"/>
            <a:ext cx="896400" cy="3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α-Al</a:t>
            </a:r>
            <a:r>
              <a:rPr baseline="-25000"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2</a:t>
            </a:r>
            <a:r>
              <a:rPr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</a:t>
            </a:r>
            <a:r>
              <a:rPr baseline="-25000"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3</a:t>
            </a:r>
            <a:endParaRPr baseline="-25000" sz="11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47" name="Google Shape;147;p22"/>
          <p:cNvSpPr txBox="1"/>
          <p:nvPr/>
        </p:nvSpPr>
        <p:spPr>
          <a:xfrm>
            <a:off x="5321850" y="832525"/>
            <a:ext cx="214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Garamond"/>
                <a:ea typeface="Garamond"/>
                <a:cs typeface="Garamond"/>
                <a:sym typeface="Garamond"/>
              </a:rPr>
              <a:t>XRD</a:t>
            </a:r>
            <a:endParaRPr b="1">
              <a:latin typeface="Garamond"/>
              <a:ea typeface="Garamond"/>
              <a:cs typeface="Garamond"/>
              <a:sym typeface="Garamond"/>
            </a:endParaRPr>
          </a:p>
        </p:txBody>
      </p:sp>
      <p:cxnSp>
        <p:nvCxnSpPr>
          <p:cNvPr id="148" name="Google Shape;148;p22"/>
          <p:cNvCxnSpPr>
            <a:stCxn id="149" idx="2"/>
          </p:cNvCxnSpPr>
          <p:nvPr/>
        </p:nvCxnSpPr>
        <p:spPr>
          <a:xfrm flipH="1">
            <a:off x="7076100" y="3595825"/>
            <a:ext cx="82800" cy="34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0" name="Google Shape;150;p22"/>
          <p:cNvSpPr txBox="1"/>
          <p:nvPr/>
        </p:nvSpPr>
        <p:spPr>
          <a:xfrm>
            <a:off x="6219100" y="3241825"/>
            <a:ext cx="670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η-Al</a:t>
            </a:r>
            <a:r>
              <a:rPr baseline="-25000"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2</a:t>
            </a:r>
            <a:r>
              <a:rPr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</a:t>
            </a:r>
            <a:r>
              <a:rPr baseline="-25000"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3 </a:t>
            </a:r>
            <a:endParaRPr sz="600"/>
          </a:p>
        </p:txBody>
      </p:sp>
      <p:sp>
        <p:nvSpPr>
          <p:cNvPr id="149" name="Google Shape;149;p22"/>
          <p:cNvSpPr txBox="1"/>
          <p:nvPr/>
        </p:nvSpPr>
        <p:spPr>
          <a:xfrm>
            <a:off x="6853050" y="3241825"/>
            <a:ext cx="611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α-Al</a:t>
            </a:r>
            <a:r>
              <a:rPr baseline="-25000"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2</a:t>
            </a:r>
            <a:r>
              <a:rPr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</a:t>
            </a:r>
            <a:r>
              <a:rPr baseline="-25000"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3 </a:t>
            </a:r>
            <a:endParaRPr sz="1100"/>
          </a:p>
        </p:txBody>
      </p:sp>
      <p:cxnSp>
        <p:nvCxnSpPr>
          <p:cNvPr id="151" name="Google Shape;151;p22"/>
          <p:cNvCxnSpPr>
            <a:stCxn id="150" idx="2"/>
          </p:cNvCxnSpPr>
          <p:nvPr/>
        </p:nvCxnSpPr>
        <p:spPr>
          <a:xfrm>
            <a:off x="6554500" y="3595825"/>
            <a:ext cx="98700" cy="34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52" name="Google Shape;152;p22"/>
          <p:cNvPicPr preferRelativeResize="0"/>
          <p:nvPr/>
        </p:nvPicPr>
        <p:blipFill rotWithShape="1">
          <a:blip r:embed="rId5">
            <a:alphaModFix/>
          </a:blip>
          <a:srcRect b="19601" l="16059" r="8684" t="23402"/>
          <a:stretch/>
        </p:blipFill>
        <p:spPr>
          <a:xfrm>
            <a:off x="7922575" y="1319588"/>
            <a:ext cx="1024673" cy="103477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2"/>
          <p:cNvSpPr txBox="1"/>
          <p:nvPr/>
        </p:nvSpPr>
        <p:spPr>
          <a:xfrm>
            <a:off x="796075" y="1964713"/>
            <a:ext cx="334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Garamond"/>
                <a:ea typeface="Garamond"/>
                <a:cs typeface="Garamond"/>
                <a:sym typeface="Garamond"/>
              </a:rPr>
              <a:t>Photoluminescence emission spectra</a:t>
            </a:r>
            <a:endParaRPr b="1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100" y="2354350"/>
            <a:ext cx="3347400" cy="273119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/>
          <p:nvPr>
            <p:ph type="title"/>
          </p:nvPr>
        </p:nvSpPr>
        <p:spPr>
          <a:xfrm>
            <a:off x="534750" y="445025"/>
            <a:ext cx="790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Synthesis of Cr-doped Al</a:t>
            </a:r>
            <a:r>
              <a:rPr baseline="-25000" lang="en"/>
              <a:t>2</a:t>
            </a:r>
            <a:r>
              <a:rPr lang="en"/>
              <a:t>O</a:t>
            </a:r>
            <a:r>
              <a:rPr baseline="-25000" lang="en"/>
              <a:t>3</a:t>
            </a:r>
            <a:r>
              <a:rPr lang="en"/>
              <a:t> powder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3"/>
          <p:cNvPicPr preferRelativeResize="0"/>
          <p:nvPr/>
        </p:nvPicPr>
        <p:blipFill rotWithShape="1">
          <a:blip r:embed="rId3">
            <a:alphaModFix/>
          </a:blip>
          <a:srcRect b="0" l="49843" r="25078" t="0"/>
          <a:stretch/>
        </p:blipFill>
        <p:spPr>
          <a:xfrm>
            <a:off x="5298801" y="1166325"/>
            <a:ext cx="1151442" cy="110088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 txBox="1"/>
          <p:nvPr>
            <p:ph type="title"/>
          </p:nvPr>
        </p:nvSpPr>
        <p:spPr>
          <a:xfrm>
            <a:off x="534750" y="445025"/>
            <a:ext cx="755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effect of ball milling on photoluminescence properties</a:t>
            </a:r>
            <a:endParaRPr/>
          </a:p>
        </p:txBody>
      </p:sp>
      <p:pic>
        <p:nvPicPr>
          <p:cNvPr id="162" name="Google Shape;162;p23"/>
          <p:cNvPicPr preferRelativeResize="0"/>
          <p:nvPr/>
        </p:nvPicPr>
        <p:blipFill rotWithShape="1">
          <a:blip r:embed="rId3">
            <a:alphaModFix/>
          </a:blip>
          <a:srcRect b="0" l="74921" r="0" t="0"/>
          <a:stretch/>
        </p:blipFill>
        <p:spPr>
          <a:xfrm>
            <a:off x="5298800" y="2512211"/>
            <a:ext cx="1151437" cy="1100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/>
          <p:cNvPicPr preferRelativeResize="0"/>
          <p:nvPr/>
        </p:nvPicPr>
        <p:blipFill rotWithShape="1">
          <a:blip r:embed="rId4">
            <a:alphaModFix/>
          </a:blip>
          <a:srcRect b="0" l="16642" r="5555" t="0"/>
          <a:stretch/>
        </p:blipFill>
        <p:spPr>
          <a:xfrm>
            <a:off x="6450225" y="2512200"/>
            <a:ext cx="1289223" cy="110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 rotWithShape="1">
          <a:blip r:embed="rId5">
            <a:alphaModFix/>
          </a:blip>
          <a:srcRect b="0" l="19967" r="2579" t="0"/>
          <a:stretch/>
        </p:blipFill>
        <p:spPr>
          <a:xfrm>
            <a:off x="6450225" y="1166325"/>
            <a:ext cx="1289224" cy="110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 rotWithShape="1">
          <a:blip r:embed="rId6">
            <a:alphaModFix/>
          </a:blip>
          <a:srcRect b="21489" l="14012" r="5872" t="8648"/>
          <a:stretch/>
        </p:blipFill>
        <p:spPr>
          <a:xfrm>
            <a:off x="7386675" y="4055288"/>
            <a:ext cx="1540925" cy="1007773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3"/>
          <p:cNvSpPr txBox="1"/>
          <p:nvPr/>
        </p:nvSpPr>
        <p:spPr>
          <a:xfrm>
            <a:off x="5146400" y="870425"/>
            <a:ext cx="162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61C00"/>
                </a:solidFill>
                <a:latin typeface="Garamond"/>
                <a:ea typeface="Garamond"/>
                <a:cs typeface="Garamond"/>
                <a:sym typeface="Garamond"/>
              </a:rPr>
              <a:t>Before ball milling</a:t>
            </a:r>
            <a:endParaRPr>
              <a:solidFill>
                <a:srgbClr val="A61C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5070200" y="2219238"/>
            <a:ext cx="162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4EA7"/>
                </a:solidFill>
                <a:latin typeface="Garamond"/>
                <a:ea typeface="Garamond"/>
                <a:cs typeface="Garamond"/>
                <a:sym typeface="Garamond"/>
              </a:rPr>
              <a:t>After</a:t>
            </a:r>
            <a:r>
              <a:rPr lang="en">
                <a:solidFill>
                  <a:srgbClr val="674EA7"/>
                </a:solidFill>
                <a:latin typeface="Garamond"/>
                <a:ea typeface="Garamond"/>
                <a:cs typeface="Garamond"/>
                <a:sym typeface="Garamond"/>
              </a:rPr>
              <a:t> ball milling</a:t>
            </a:r>
            <a:endParaRPr>
              <a:solidFill>
                <a:srgbClr val="674EA7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7649963" y="1325275"/>
            <a:ext cx="1540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Garamond"/>
                <a:ea typeface="Garamond"/>
                <a:cs typeface="Garamond"/>
                <a:sym typeface="Garamond"/>
              </a:rPr>
              <a:t>SEM - showing the size of the particles</a:t>
            </a:r>
            <a:endParaRPr sz="130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69" name="Google Shape;169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899662"/>
            <a:ext cx="4668273" cy="308407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3"/>
          <p:cNvSpPr txBox="1"/>
          <p:nvPr/>
        </p:nvSpPr>
        <p:spPr>
          <a:xfrm>
            <a:off x="1111450" y="1540675"/>
            <a:ext cx="334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Garamond"/>
                <a:ea typeface="Garamond"/>
                <a:cs typeface="Garamond"/>
                <a:sym typeface="Garamond"/>
              </a:rPr>
              <a:t>Photoluminescence emission spectrum</a:t>
            </a:r>
            <a:endParaRPr b="1">
              <a:latin typeface="Garamond"/>
              <a:ea typeface="Garamond"/>
              <a:cs typeface="Garamond"/>
              <a:sym typeface="Garamond"/>
            </a:endParaRPr>
          </a:p>
        </p:txBody>
      </p:sp>
      <p:cxnSp>
        <p:nvCxnSpPr>
          <p:cNvPr id="171" name="Google Shape;171;p23"/>
          <p:cNvCxnSpPr>
            <a:stCxn id="160" idx="1"/>
          </p:cNvCxnSpPr>
          <p:nvPr/>
        </p:nvCxnSpPr>
        <p:spPr>
          <a:xfrm flipH="1">
            <a:off x="2393301" y="1716768"/>
            <a:ext cx="2905500" cy="493800"/>
          </a:xfrm>
          <a:prstGeom prst="straightConnector1">
            <a:avLst/>
          </a:prstGeom>
          <a:noFill/>
          <a:ln cap="flat" cmpd="sng" w="9525">
            <a:solidFill>
              <a:srgbClr val="A61C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2" name="Google Shape;172;p23"/>
          <p:cNvCxnSpPr>
            <a:stCxn id="162" idx="1"/>
          </p:cNvCxnSpPr>
          <p:nvPr/>
        </p:nvCxnSpPr>
        <p:spPr>
          <a:xfrm flipH="1">
            <a:off x="2384600" y="3062643"/>
            <a:ext cx="2914200" cy="1167000"/>
          </a:xfrm>
          <a:prstGeom prst="straightConnector1">
            <a:avLst/>
          </a:prstGeom>
          <a:noFill/>
          <a:ln cap="flat" cmpd="sng" w="9525">
            <a:solidFill>
              <a:srgbClr val="8E7CC3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73" name="Google Shape;173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98800" y="3858074"/>
            <a:ext cx="1151425" cy="115145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 txBox="1"/>
          <p:nvPr/>
        </p:nvSpPr>
        <p:spPr>
          <a:xfrm>
            <a:off x="5222600" y="3568075"/>
            <a:ext cx="334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69138"/>
                </a:solidFill>
                <a:latin typeface="Garamond"/>
                <a:ea typeface="Garamond"/>
                <a:cs typeface="Garamond"/>
                <a:sym typeface="Garamond"/>
              </a:rPr>
              <a:t>After ball milling and sintering</a:t>
            </a:r>
            <a:endParaRPr>
              <a:solidFill>
                <a:srgbClr val="E69138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cxnSp>
        <p:nvCxnSpPr>
          <p:cNvPr id="175" name="Google Shape;175;p23"/>
          <p:cNvCxnSpPr>
            <a:stCxn id="173" idx="1"/>
          </p:cNvCxnSpPr>
          <p:nvPr/>
        </p:nvCxnSpPr>
        <p:spPr>
          <a:xfrm rot="10800000">
            <a:off x="2367200" y="3959800"/>
            <a:ext cx="2931600" cy="474000"/>
          </a:xfrm>
          <a:prstGeom prst="straightConnector1">
            <a:avLst/>
          </a:prstGeom>
          <a:noFill/>
          <a:ln cap="flat" cmpd="sng" w="9525">
            <a:solidFill>
              <a:srgbClr val="F6B26B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/>
          <p:nvPr>
            <p:ph type="title"/>
          </p:nvPr>
        </p:nvSpPr>
        <p:spPr>
          <a:xfrm>
            <a:off x="534750" y="445025"/>
            <a:ext cx="807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Up-scaling Cr:Al</a:t>
            </a:r>
            <a:r>
              <a:rPr baseline="-25000" lang="en"/>
              <a:t>2</a:t>
            </a:r>
            <a:r>
              <a:rPr lang="en"/>
              <a:t>O</a:t>
            </a:r>
            <a:r>
              <a:rPr baseline="-25000" lang="en"/>
              <a:t>3</a:t>
            </a:r>
            <a:r>
              <a:rPr lang="en"/>
              <a:t> - pilot testing for flame spraying</a:t>
            </a:r>
            <a:endParaRPr/>
          </a:p>
        </p:txBody>
      </p:sp>
      <p:sp>
        <p:nvSpPr>
          <p:cNvPr id="181" name="Google Shape;181;p24"/>
          <p:cNvSpPr txBox="1"/>
          <p:nvPr>
            <p:ph idx="1" type="body"/>
          </p:nvPr>
        </p:nvSpPr>
        <p:spPr>
          <a:xfrm>
            <a:off x="534750" y="1152475"/>
            <a:ext cx="8074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en">
                <a:solidFill>
                  <a:schemeClr val="dk1"/>
                </a:solidFill>
              </a:rPr>
              <a:t>1 kg </a:t>
            </a:r>
            <a:endParaRPr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en">
                <a:solidFill>
                  <a:schemeClr val="dk1"/>
                </a:solidFill>
              </a:rPr>
              <a:t>Solid-state method, pre-sintering at 1550 °C for 8 h</a:t>
            </a:r>
            <a:endParaRPr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en">
                <a:solidFill>
                  <a:schemeClr val="dk1"/>
                </a:solidFill>
              </a:rPr>
              <a:t>Sieving to ensure particle size  is below 60 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µm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Possible to produce at ESS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182" name="Google Shape;182;p24"/>
          <p:cNvPicPr preferRelativeResize="0"/>
          <p:nvPr/>
        </p:nvPicPr>
        <p:blipFill rotWithShape="1">
          <a:blip r:embed="rId3">
            <a:alphaModFix/>
          </a:blip>
          <a:srcRect b="4548" l="7232" r="10947" t="7647"/>
          <a:stretch/>
        </p:blipFill>
        <p:spPr>
          <a:xfrm>
            <a:off x="6787025" y="2121475"/>
            <a:ext cx="1822226" cy="260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9775" y="2749272"/>
            <a:ext cx="1822249" cy="197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0012" y="2749275"/>
            <a:ext cx="2204764" cy="197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/>
          <p:nvPr>
            <p:ph type="ctrTitle"/>
          </p:nvPr>
        </p:nvSpPr>
        <p:spPr>
          <a:xfrm>
            <a:off x="311700" y="1355925"/>
            <a:ext cx="8520600" cy="99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for listen!</a:t>
            </a:r>
            <a:endParaRPr/>
          </a:p>
        </p:txBody>
      </p:sp>
      <p:sp>
        <p:nvSpPr>
          <p:cNvPr id="190" name="Google Shape;190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Any question?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534750" y="445025"/>
            <a:ext cx="807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to the proton beam imaging system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534750" y="1152475"/>
            <a:ext cx="8074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>
                <a:solidFill>
                  <a:schemeClr val="dk1"/>
                </a:solidFill>
              </a:rPr>
              <a:t>ESS: most powerful proton beam in the world!</a:t>
            </a:r>
            <a:endParaRPr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>
                <a:solidFill>
                  <a:schemeClr val="dk1"/>
                </a:solidFill>
              </a:rPr>
              <a:t>Illuminating undesired areas can activate materials</a:t>
            </a:r>
            <a:endParaRPr>
              <a:solidFill>
                <a:schemeClr val="dk1"/>
              </a:solidFill>
            </a:endParaRPr>
          </a:p>
          <a:p>
            <a:pPr indent="-3238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</a:pPr>
            <a:r>
              <a:rPr lang="en">
                <a:solidFill>
                  <a:schemeClr val="dk1"/>
                </a:solidFill>
              </a:rPr>
              <a:t>Damaging the equipment.</a:t>
            </a:r>
            <a:endParaRPr>
              <a:solidFill>
                <a:schemeClr val="dk1"/>
              </a:solidFill>
            </a:endParaRPr>
          </a:p>
          <a:p>
            <a:pPr indent="-3238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</a:pPr>
            <a:r>
              <a:rPr lang="en">
                <a:solidFill>
                  <a:schemeClr val="dk1"/>
                </a:solidFill>
              </a:rPr>
              <a:t>Safety hazard!</a:t>
            </a:r>
            <a:endParaRPr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>
                <a:solidFill>
                  <a:schemeClr val="dk1"/>
                </a:solidFill>
              </a:rPr>
              <a:t>Proton beam imaging</a:t>
            </a:r>
            <a:endParaRPr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>
                <a:solidFill>
                  <a:schemeClr val="dk1"/>
                </a:solidFill>
              </a:rPr>
              <a:t>Only way to know where the proton beam is probed.</a:t>
            </a:r>
            <a:endParaRPr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>
                <a:solidFill>
                  <a:schemeClr val="dk1"/>
                </a:solidFill>
              </a:rPr>
              <a:t>Verify the status of the beam at all times.</a:t>
            </a:r>
            <a:endParaRPr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>
                <a:solidFill>
                  <a:schemeClr val="dk1"/>
                </a:solidFill>
              </a:rPr>
              <a:t>Assures the </a:t>
            </a:r>
            <a:r>
              <a:rPr lang="en">
                <a:solidFill>
                  <a:schemeClr val="dk1"/>
                </a:solidFill>
              </a:rPr>
              <a:t>safety of the equipment!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534750" y="445025"/>
            <a:ext cx="807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design of the proton beam imag</a:t>
            </a:r>
            <a:r>
              <a:rPr lang="en"/>
              <a:t>ing system</a:t>
            </a:r>
            <a:endParaRPr/>
          </a:p>
        </p:txBody>
      </p:sp>
      <p:cxnSp>
        <p:nvCxnSpPr>
          <p:cNvPr id="69" name="Google Shape;69;p15"/>
          <p:cNvCxnSpPr/>
          <p:nvPr/>
        </p:nvCxnSpPr>
        <p:spPr>
          <a:xfrm>
            <a:off x="3986575" y="2679900"/>
            <a:ext cx="526500" cy="75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" name="Google Shape;70;p15"/>
          <p:cNvSpPr/>
          <p:nvPr/>
        </p:nvSpPr>
        <p:spPr>
          <a:xfrm>
            <a:off x="742850" y="2838975"/>
            <a:ext cx="1579800" cy="69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5"/>
          <p:cNvSpPr/>
          <p:nvPr/>
        </p:nvSpPr>
        <p:spPr>
          <a:xfrm>
            <a:off x="667475" y="1694525"/>
            <a:ext cx="1579800" cy="69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2" name="Google Shape;72;p15"/>
          <p:cNvCxnSpPr/>
          <p:nvPr/>
        </p:nvCxnSpPr>
        <p:spPr>
          <a:xfrm flipH="1">
            <a:off x="1981700" y="2838975"/>
            <a:ext cx="432600" cy="33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7000" y="1653424"/>
            <a:ext cx="2757499" cy="216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5825" y="1080500"/>
            <a:ext cx="5483075" cy="308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876" y="3331500"/>
            <a:ext cx="1829475" cy="137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6">
            <a:alphaModFix/>
          </a:blip>
          <a:srcRect b="0" l="0" r="0" t="3035"/>
          <a:stretch/>
        </p:blipFill>
        <p:spPr>
          <a:xfrm>
            <a:off x="2782975" y="3432300"/>
            <a:ext cx="1829475" cy="11690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953575" y="1513925"/>
            <a:ext cx="182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aramond"/>
                <a:ea typeface="Garamond"/>
                <a:cs typeface="Garamond"/>
                <a:sym typeface="Garamond"/>
              </a:rPr>
              <a:t>Proton beam window</a:t>
            </a:r>
            <a:endParaRPr sz="10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2414300" y="1741525"/>
            <a:ext cx="97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aramond"/>
                <a:ea typeface="Garamond"/>
                <a:cs typeface="Garamond"/>
                <a:sym typeface="Garamond"/>
              </a:rPr>
              <a:t>Target wheel</a:t>
            </a:r>
            <a:endParaRPr sz="10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6177000" y="1372225"/>
            <a:ext cx="243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aramond"/>
                <a:ea typeface="Garamond"/>
                <a:cs typeface="Garamond"/>
                <a:sym typeface="Garamond"/>
              </a:rPr>
              <a:t>The principles of luminescence</a:t>
            </a:r>
            <a:endParaRPr sz="1000"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84300" y="416800"/>
            <a:ext cx="807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 </a:t>
            </a:r>
            <a:r>
              <a:rPr lang="en"/>
              <a:t>on the luminescent material</a:t>
            </a:r>
            <a:endParaRPr/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534750" y="1152475"/>
            <a:ext cx="8074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u="sng"/>
              <a:t>Brightness </a:t>
            </a:r>
            <a:r>
              <a:rPr lang="en" u="sng"/>
              <a:t>(SNS)</a:t>
            </a:r>
            <a:endParaRPr u="sng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u="sng"/>
              <a:t>Compatibility with thermal spraying</a:t>
            </a:r>
            <a:endParaRPr u="sng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u="sng"/>
              <a:t>Radiation tolerance</a:t>
            </a:r>
            <a:endParaRPr>
              <a:solidFill>
                <a:srgbClr val="9E9E9E"/>
              </a:solidFill>
              <a:highlight>
                <a:schemeClr val="lt1"/>
              </a:highlight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>
                <a:solidFill>
                  <a:srgbClr val="9E9E9E"/>
                </a:solidFill>
              </a:rPr>
              <a:t>The luminescence lifetime</a:t>
            </a:r>
            <a:endParaRPr>
              <a:solidFill>
                <a:srgbClr val="9E9E9E"/>
              </a:solidFill>
              <a:highlight>
                <a:schemeClr val="lt1"/>
              </a:highlight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>
                <a:solidFill>
                  <a:srgbClr val="9E9E9E"/>
                </a:solidFill>
                <a:highlight>
                  <a:schemeClr val="lt1"/>
                </a:highlight>
              </a:rPr>
              <a:t>Corrosive resistance </a:t>
            </a:r>
            <a:endParaRPr>
              <a:solidFill>
                <a:srgbClr val="9E9E9E"/>
              </a:solidFill>
              <a:highlight>
                <a:schemeClr val="lt1"/>
              </a:highlight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>
                <a:solidFill>
                  <a:srgbClr val="9E9E9E"/>
                </a:solidFill>
                <a:highlight>
                  <a:schemeClr val="lt1"/>
                </a:highlight>
              </a:rPr>
              <a:t>Temperature dependency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ESS in collaboration with SNS, University of Oslo and University West.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Development of luminescent materials for proton beam imaging.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534750" y="445025"/>
            <a:ext cx="807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Luminescent material: Cr-doped </a:t>
            </a:r>
            <a:r>
              <a:rPr lang="en"/>
              <a:t>alumina</a:t>
            </a:r>
            <a:endParaRPr/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534750" y="1152475"/>
            <a:ext cx="403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benchmark material for ESS.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Host matrix: Al</a:t>
            </a:r>
            <a:r>
              <a:rPr baseline="-25000" lang="en"/>
              <a:t>2</a:t>
            </a:r>
            <a:r>
              <a:rPr lang="en"/>
              <a:t>O</a:t>
            </a:r>
            <a:r>
              <a:rPr baseline="-25000" lang="en"/>
              <a:t>3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Good </a:t>
            </a:r>
            <a:r>
              <a:rPr lang="en"/>
              <a:t>mechanical</a:t>
            </a:r>
            <a:r>
              <a:rPr lang="en"/>
              <a:t> properties and radiation resistance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Doping: Cr</a:t>
            </a:r>
            <a:r>
              <a:rPr baseline="30000" lang="en"/>
              <a:t>3+</a:t>
            </a:r>
            <a:r>
              <a:rPr lang="en"/>
              <a:t>- ions substitute with Al</a:t>
            </a:r>
            <a:r>
              <a:rPr baseline="30000" lang="en"/>
              <a:t>3+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Gives luminescent properties!</a:t>
            </a:r>
            <a:br>
              <a:rPr lang="en"/>
            </a:br>
            <a:br>
              <a:rPr lang="en"/>
            </a:br>
            <a:r>
              <a:rPr lang="en"/>
              <a:t>Al</a:t>
            </a:r>
            <a:r>
              <a:rPr baseline="-25000" lang="en"/>
              <a:t>2</a:t>
            </a:r>
            <a:r>
              <a:rPr lang="en"/>
              <a:t>O</a:t>
            </a:r>
            <a:r>
              <a:rPr baseline="-25000" lang="en"/>
              <a:t>3</a:t>
            </a:r>
            <a:r>
              <a:rPr lang="en"/>
              <a:t> crystal structures: α, η, γ etc.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Cr-doped α-</a:t>
            </a:r>
            <a:r>
              <a:rPr lang="en">
                <a:solidFill>
                  <a:schemeClr val="dk1"/>
                </a:solidFill>
              </a:rPr>
              <a:t>Al</a:t>
            </a:r>
            <a:r>
              <a:rPr baseline="-25000" lang="en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O</a:t>
            </a:r>
            <a:r>
              <a:rPr baseline="-25000" lang="en">
                <a:solidFill>
                  <a:schemeClr val="dk1"/>
                </a:solidFill>
              </a:rPr>
              <a:t>3</a:t>
            </a:r>
            <a:r>
              <a:rPr lang="en">
                <a:solidFill>
                  <a:schemeClr val="dk1"/>
                </a:solidFill>
              </a:rPr>
              <a:t>: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	- Pink or red color.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	- Bright luminescent properties.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9950" y="1702738"/>
            <a:ext cx="2463726" cy="231587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5096525" y="1307025"/>
            <a:ext cx="3845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Garamond"/>
                <a:ea typeface="Garamond"/>
                <a:cs typeface="Garamond"/>
                <a:sym typeface="Garamond"/>
              </a:rPr>
              <a:t>Cr-doped </a:t>
            </a: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α-Al</a:t>
            </a:r>
            <a:r>
              <a:rPr baseline="-25000"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2</a:t>
            </a: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</a:t>
            </a:r>
            <a:r>
              <a:rPr baseline="-25000"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3</a:t>
            </a: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single crystal (Ruby)</a:t>
            </a:r>
            <a:endParaRPr sz="17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5434925" y="4018600"/>
            <a:ext cx="3709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Garamond"/>
                <a:ea typeface="Garamond"/>
                <a:cs typeface="Garamond"/>
                <a:sym typeface="Garamond"/>
              </a:rPr>
              <a:t>Adapted from </a:t>
            </a:r>
            <a:r>
              <a:rPr lang="en" sz="10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4"/>
              </a:rPr>
              <a:t>https://www.mindat.org/photo-215330.html</a:t>
            </a:r>
            <a:r>
              <a:rPr lang="en" sz="1000">
                <a:latin typeface="Garamond"/>
                <a:ea typeface="Garamond"/>
                <a:cs typeface="Garamond"/>
                <a:sym typeface="Garamond"/>
              </a:rPr>
              <a:t> (2021-05-31)</a:t>
            </a:r>
            <a:endParaRPr sz="1000"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8"/>
          <p:cNvPicPr preferRelativeResize="0"/>
          <p:nvPr/>
        </p:nvPicPr>
        <p:blipFill rotWithShape="1">
          <a:blip r:embed="rId3">
            <a:alphaModFix/>
          </a:blip>
          <a:srcRect b="0" l="8340" r="0" t="0"/>
          <a:stretch/>
        </p:blipFill>
        <p:spPr>
          <a:xfrm>
            <a:off x="4423400" y="1510885"/>
            <a:ext cx="4273172" cy="380171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>
            <p:ph type="title"/>
          </p:nvPr>
        </p:nvSpPr>
        <p:spPr>
          <a:xfrm>
            <a:off x="534750" y="445025"/>
            <a:ext cx="807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Spraying technique: Flame spraying</a:t>
            </a:r>
            <a:endParaRPr/>
          </a:p>
        </p:txBody>
      </p:sp>
      <p:sp>
        <p:nvSpPr>
          <p:cNvPr id="101" name="Google Shape;101;p18"/>
          <p:cNvSpPr txBox="1"/>
          <p:nvPr>
            <p:ph idx="1" type="body"/>
          </p:nvPr>
        </p:nvSpPr>
        <p:spPr>
          <a:xfrm>
            <a:off x="534750" y="1152475"/>
            <a:ext cx="4439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565"/>
              <a:t>One of the requirements: Compatibility with thermal spraying to produce coating. </a:t>
            </a:r>
            <a:endParaRPr sz="156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565"/>
              <a:t>Flame temperature: 3000 </a:t>
            </a:r>
            <a:r>
              <a:rPr lang="en" sz="1565">
                <a:solidFill>
                  <a:schemeClr val="dk1"/>
                </a:solidFill>
              </a:rPr>
              <a:t>°C</a:t>
            </a:r>
            <a:endParaRPr sz="1565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565">
                <a:solidFill>
                  <a:schemeClr val="dk1"/>
                </a:solidFill>
              </a:rPr>
              <a:t>Coating thickness: 20-300 </a:t>
            </a:r>
            <a:r>
              <a:rPr lang="en" sz="1715">
                <a:solidFill>
                  <a:schemeClr val="dk1"/>
                </a:solidFill>
              </a:rPr>
              <a:t>μm</a:t>
            </a:r>
            <a:endParaRPr sz="1565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565">
                <a:solidFill>
                  <a:schemeClr val="dk1"/>
                </a:solidFill>
              </a:rPr>
              <a:t>University West in Trollhätan </a:t>
            </a:r>
            <a:endParaRPr sz="1565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565">
                <a:solidFill>
                  <a:schemeClr val="dk1"/>
                </a:solidFill>
              </a:rPr>
              <a:t>Material used at SNS: Cr</a:t>
            </a:r>
            <a:r>
              <a:rPr baseline="-25000" lang="en" sz="1565">
                <a:solidFill>
                  <a:schemeClr val="dk1"/>
                </a:solidFill>
              </a:rPr>
              <a:t>2</a:t>
            </a:r>
            <a:r>
              <a:rPr lang="en" sz="1565">
                <a:solidFill>
                  <a:schemeClr val="dk1"/>
                </a:solidFill>
              </a:rPr>
              <a:t>O</a:t>
            </a:r>
            <a:r>
              <a:rPr baseline="-25000" lang="en" sz="1565">
                <a:solidFill>
                  <a:schemeClr val="dk1"/>
                </a:solidFill>
              </a:rPr>
              <a:t>3</a:t>
            </a:r>
            <a:r>
              <a:rPr lang="en" sz="1565">
                <a:solidFill>
                  <a:schemeClr val="dk1"/>
                </a:solidFill>
              </a:rPr>
              <a:t> and Al</a:t>
            </a:r>
            <a:r>
              <a:rPr baseline="-25000" lang="en" sz="1565">
                <a:solidFill>
                  <a:schemeClr val="dk1"/>
                </a:solidFill>
              </a:rPr>
              <a:t>2</a:t>
            </a:r>
            <a:r>
              <a:rPr lang="en" sz="1565">
                <a:solidFill>
                  <a:schemeClr val="dk1"/>
                </a:solidFill>
              </a:rPr>
              <a:t>O</a:t>
            </a:r>
            <a:r>
              <a:rPr baseline="-25000" lang="en" sz="1565">
                <a:solidFill>
                  <a:schemeClr val="dk1"/>
                </a:solidFill>
              </a:rPr>
              <a:t>3</a:t>
            </a:r>
            <a:endParaRPr sz="1565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565">
                <a:solidFill>
                  <a:schemeClr val="dk1"/>
                </a:solidFill>
              </a:rPr>
              <a:t>Torch reaction:</a:t>
            </a:r>
            <a:br>
              <a:rPr lang="en" sz="1565">
                <a:solidFill>
                  <a:schemeClr val="dk1"/>
                </a:solidFill>
              </a:rPr>
            </a:br>
            <a:r>
              <a:rPr lang="en" sz="1565">
                <a:solidFill>
                  <a:schemeClr val="dk1"/>
                </a:solidFill>
              </a:rPr>
              <a:t> Cr</a:t>
            </a:r>
            <a:r>
              <a:rPr baseline="-25000" lang="en" sz="1565">
                <a:solidFill>
                  <a:schemeClr val="dk1"/>
                </a:solidFill>
              </a:rPr>
              <a:t>2</a:t>
            </a:r>
            <a:r>
              <a:rPr lang="en" sz="1565">
                <a:solidFill>
                  <a:schemeClr val="dk1"/>
                </a:solidFill>
              </a:rPr>
              <a:t>O</a:t>
            </a:r>
            <a:r>
              <a:rPr baseline="-25000" lang="en" sz="1565">
                <a:solidFill>
                  <a:schemeClr val="dk1"/>
                </a:solidFill>
              </a:rPr>
              <a:t>3</a:t>
            </a:r>
            <a:r>
              <a:rPr lang="en" sz="1565">
                <a:solidFill>
                  <a:schemeClr val="dk1"/>
                </a:solidFill>
              </a:rPr>
              <a:t>+Al</a:t>
            </a:r>
            <a:r>
              <a:rPr baseline="-25000" lang="en" sz="1565">
                <a:solidFill>
                  <a:schemeClr val="dk1"/>
                </a:solidFill>
              </a:rPr>
              <a:t>2</a:t>
            </a:r>
            <a:r>
              <a:rPr lang="en" sz="1565">
                <a:solidFill>
                  <a:schemeClr val="dk1"/>
                </a:solidFill>
              </a:rPr>
              <a:t>O</a:t>
            </a:r>
            <a:r>
              <a:rPr baseline="-25000" lang="en" sz="1565">
                <a:solidFill>
                  <a:schemeClr val="dk1"/>
                </a:solidFill>
              </a:rPr>
              <a:t>3</a:t>
            </a:r>
            <a:r>
              <a:rPr lang="en" sz="1565">
                <a:solidFill>
                  <a:schemeClr val="dk1"/>
                </a:solidFill>
              </a:rPr>
              <a:t>→ Cr-doped alumina.</a:t>
            </a:r>
            <a:endParaRPr sz="1565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en" sz="1565">
                <a:solidFill>
                  <a:schemeClr val="dk1"/>
                </a:solidFill>
              </a:rPr>
              <a:t>Sprayed samples are green. Not </a:t>
            </a:r>
            <a:r>
              <a:rPr lang="en" sz="1657">
                <a:solidFill>
                  <a:schemeClr val="dk1"/>
                </a:solidFill>
              </a:rPr>
              <a:t>α-alumina? Particle size?</a:t>
            </a:r>
            <a:endParaRPr sz="1565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534750" y="445025"/>
            <a:ext cx="839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Scope: </a:t>
            </a:r>
            <a:r>
              <a:rPr lang="en" sz="2120"/>
              <a:t>Develop a new precursor with better luminescent properties</a:t>
            </a:r>
            <a:endParaRPr sz="2620"/>
          </a:p>
        </p:txBody>
      </p:sp>
      <p:sp>
        <p:nvSpPr>
          <p:cNvPr id="107" name="Google Shape;107;p19"/>
          <p:cNvSpPr txBox="1"/>
          <p:nvPr>
            <p:ph idx="1" type="body"/>
          </p:nvPr>
        </p:nvSpPr>
        <p:spPr>
          <a:xfrm>
            <a:off x="534750" y="1152475"/>
            <a:ext cx="8074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/>
              <a:t>Characterizing</a:t>
            </a:r>
            <a:r>
              <a:rPr lang="en"/>
              <a:t> the sprayed samples with the old precursor.</a:t>
            </a:r>
            <a:endParaRPr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/>
              <a:t>Synthesis of new Cr-doped alumina precursor.</a:t>
            </a:r>
            <a:endParaRPr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/>
              <a:t>Scale-up for pilot run on flame-spraying.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Characterization methods:</a:t>
            </a:r>
            <a:endParaRPr/>
          </a:p>
          <a:p>
            <a:pPr indent="-349250" lvl="0" marL="457200" rtl="0" algn="l">
              <a:spcBef>
                <a:spcPts val="1200"/>
              </a:spcBef>
              <a:spcAft>
                <a:spcPts val="0"/>
              </a:spcAft>
              <a:buSzPts val="1900"/>
              <a:buChar char="-"/>
            </a:pPr>
            <a:r>
              <a:rPr lang="en"/>
              <a:t>Photoluminescence spectroscopy (PL)</a:t>
            </a:r>
            <a:endParaRPr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"/>
              <a:t>X-ray diffraction (XRD)</a:t>
            </a:r>
            <a:endParaRPr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"/>
              <a:t>Scanning electron microscope (SEM)</a:t>
            </a:r>
            <a:endParaRPr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"/>
              <a:t>Differential scanning calorimetry (DSC)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6798" y="3094425"/>
            <a:ext cx="5206676" cy="207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>
            <p:ph type="title"/>
          </p:nvPr>
        </p:nvSpPr>
        <p:spPr>
          <a:xfrm>
            <a:off x="534750" y="445025"/>
            <a:ext cx="807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Results: Coatings on aluminium plates</a:t>
            </a:r>
            <a:endParaRPr/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3000" y="1603150"/>
            <a:ext cx="1267500" cy="1157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20"/>
          <p:cNvCxnSpPr/>
          <p:nvPr/>
        </p:nvCxnSpPr>
        <p:spPr>
          <a:xfrm>
            <a:off x="5562050" y="1313875"/>
            <a:ext cx="0" cy="1364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6" name="Google Shape;11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5825" y="1341712"/>
            <a:ext cx="1774125" cy="14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 rotWithShape="1">
          <a:blip r:embed="rId6">
            <a:alphaModFix/>
          </a:blip>
          <a:srcRect b="14218" l="9093" r="9790" t="13568"/>
          <a:stretch/>
        </p:blipFill>
        <p:spPr>
          <a:xfrm>
            <a:off x="5135275" y="1341713"/>
            <a:ext cx="1774125" cy="1419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" name="Google Shape;118;p20"/>
          <p:cNvCxnSpPr/>
          <p:nvPr/>
        </p:nvCxnSpPr>
        <p:spPr>
          <a:xfrm>
            <a:off x="6387975" y="2468600"/>
            <a:ext cx="359100" cy="3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9" name="Google Shape;119;p20"/>
          <p:cNvSpPr txBox="1"/>
          <p:nvPr/>
        </p:nvSpPr>
        <p:spPr>
          <a:xfrm>
            <a:off x="6285650" y="2155475"/>
            <a:ext cx="731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50 μm</a:t>
            </a:r>
            <a:endParaRPr sz="13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0" name="Google Shape;120;p20"/>
          <p:cNvSpPr txBox="1"/>
          <p:nvPr/>
        </p:nvSpPr>
        <p:spPr>
          <a:xfrm>
            <a:off x="1670600" y="1008275"/>
            <a:ext cx="1492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aramond"/>
                <a:ea typeface="Garamond"/>
                <a:cs typeface="Garamond"/>
                <a:sym typeface="Garamond"/>
              </a:rPr>
              <a:t>Image of sprayed sample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1" name="Google Shape;121;p20"/>
          <p:cNvSpPr txBox="1"/>
          <p:nvPr/>
        </p:nvSpPr>
        <p:spPr>
          <a:xfrm>
            <a:off x="3507063" y="941513"/>
            <a:ext cx="116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aramond"/>
                <a:ea typeface="Garamond"/>
                <a:cs typeface="Garamond"/>
                <a:sym typeface="Garamond"/>
              </a:rPr>
              <a:t>SEM-image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5116488" y="995688"/>
            <a:ext cx="181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aramond"/>
                <a:ea typeface="Garamond"/>
                <a:cs typeface="Garamond"/>
                <a:sym typeface="Garamond"/>
              </a:rPr>
              <a:t>SEM-EDS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5661675" y="1419875"/>
            <a:ext cx="181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Cr</a:t>
            </a:r>
            <a:r>
              <a:rPr baseline="-25000" lang="en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2</a:t>
            </a:r>
            <a:r>
              <a:rPr lang="en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O</a:t>
            </a:r>
            <a:r>
              <a:rPr baseline="-25000" lang="en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3</a:t>
            </a:r>
            <a:r>
              <a:rPr lang="en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 particle</a:t>
            </a:r>
            <a:endParaRPr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6203000" y="3246413"/>
            <a:ext cx="896400" cy="3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α-Al</a:t>
            </a:r>
            <a:r>
              <a:rPr baseline="-25000"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2</a:t>
            </a:r>
            <a:r>
              <a:rPr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</a:t>
            </a:r>
            <a:r>
              <a:rPr baseline="-25000"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3</a:t>
            </a:r>
            <a:endParaRPr baseline="-25000" sz="11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6203000" y="3467613"/>
            <a:ext cx="896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η-Al</a:t>
            </a:r>
            <a:r>
              <a:rPr baseline="-25000"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2</a:t>
            </a:r>
            <a:r>
              <a:rPr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</a:t>
            </a:r>
            <a:r>
              <a:rPr baseline="-25000"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3</a:t>
            </a:r>
            <a:endParaRPr sz="1100"/>
          </a:p>
        </p:txBody>
      </p:sp>
      <p:cxnSp>
        <p:nvCxnSpPr>
          <p:cNvPr id="126" name="Google Shape;126;p20"/>
          <p:cNvCxnSpPr/>
          <p:nvPr/>
        </p:nvCxnSpPr>
        <p:spPr>
          <a:xfrm flipH="1">
            <a:off x="5562200" y="1731150"/>
            <a:ext cx="244800" cy="1524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7" name="Google Shape;127;p20"/>
          <p:cNvSpPr txBox="1"/>
          <p:nvPr/>
        </p:nvSpPr>
        <p:spPr>
          <a:xfrm>
            <a:off x="3444275" y="2761025"/>
            <a:ext cx="181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Garamond"/>
                <a:ea typeface="Garamond"/>
                <a:cs typeface="Garamond"/>
                <a:sym typeface="Garamond"/>
              </a:rPr>
              <a:t>X-ray diffraction</a:t>
            </a:r>
            <a:endParaRPr b="1"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>
            <p:ph type="title"/>
          </p:nvPr>
        </p:nvSpPr>
        <p:spPr>
          <a:xfrm>
            <a:off x="534750" y="445025"/>
            <a:ext cx="790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precursor recipe: Two synthesis routes</a:t>
            </a:r>
            <a:endParaRPr/>
          </a:p>
        </p:txBody>
      </p:sp>
      <p:sp>
        <p:nvSpPr>
          <p:cNvPr id="133" name="Google Shape;133;p21"/>
          <p:cNvSpPr txBox="1"/>
          <p:nvPr>
            <p:ph idx="1" type="body"/>
          </p:nvPr>
        </p:nvSpPr>
        <p:spPr>
          <a:xfrm>
            <a:off x="4420850" y="1152475"/>
            <a:ext cx="4188300" cy="86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E9E9E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1"/>
          <p:cNvSpPr txBox="1"/>
          <p:nvPr/>
        </p:nvSpPr>
        <p:spPr>
          <a:xfrm>
            <a:off x="891325" y="1152475"/>
            <a:ext cx="2529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Garamond"/>
                <a:ea typeface="Garamond"/>
                <a:cs typeface="Garamond"/>
                <a:sym typeface="Garamond"/>
              </a:rPr>
              <a:t>Solid-state synthesis</a:t>
            </a:r>
            <a:endParaRPr sz="18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Garamond"/>
                <a:ea typeface="Garamond"/>
                <a:cs typeface="Garamond"/>
                <a:sym typeface="Garamond"/>
              </a:rPr>
              <a:t>		</a:t>
            </a:r>
            <a:endParaRPr sz="17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4633625" y="1152475"/>
            <a:ext cx="2801700" cy="10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Nitrate decomposition synthesis</a:t>
            </a:r>
            <a:r>
              <a:rPr lang="en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endParaRPr baseline="-25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7700" y="1308362"/>
            <a:ext cx="3333551" cy="350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 txBox="1"/>
          <p:nvPr/>
        </p:nvSpPr>
        <p:spPr>
          <a:xfrm>
            <a:off x="503850" y="4450700"/>
            <a:ext cx="391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aramond"/>
                <a:ea typeface="Garamond"/>
                <a:cs typeface="Garamond"/>
                <a:sym typeface="Garamond"/>
              </a:rPr>
              <a:t>Sintering at 1100 </a:t>
            </a:r>
            <a:r>
              <a:rPr baseline="30000" lang="en">
                <a:latin typeface="Garamond"/>
                <a:ea typeface="Garamond"/>
                <a:cs typeface="Garamond"/>
                <a:sym typeface="Garamond"/>
              </a:rPr>
              <a:t>o</a:t>
            </a:r>
            <a:r>
              <a:rPr lang="en">
                <a:latin typeface="Garamond"/>
                <a:ea typeface="Garamond"/>
                <a:cs typeface="Garamond"/>
                <a:sym typeface="Garamond"/>
              </a:rPr>
              <a:t>C and 1550 </a:t>
            </a:r>
            <a:r>
              <a:rPr baseline="30000" lang="en">
                <a:latin typeface="Garamond"/>
                <a:ea typeface="Garamond"/>
                <a:cs typeface="Garamond"/>
                <a:sym typeface="Garamond"/>
              </a:rPr>
              <a:t>o</a:t>
            </a:r>
            <a:r>
              <a:rPr lang="en">
                <a:latin typeface="Garamond"/>
                <a:ea typeface="Garamond"/>
                <a:cs typeface="Garamond"/>
                <a:sym typeface="Garamond"/>
              </a:rPr>
              <a:t>C for 8 hours.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375" y="1308347"/>
            <a:ext cx="3535500" cy="3073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