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50" r:id="rId2"/>
    <p:sldId id="448" r:id="rId3"/>
    <p:sldId id="506" r:id="rId4"/>
    <p:sldId id="478" r:id="rId5"/>
    <p:sldId id="420" r:id="rId6"/>
    <p:sldId id="477" r:id="rId7"/>
    <p:sldId id="488" r:id="rId8"/>
    <p:sldId id="489" r:id="rId9"/>
    <p:sldId id="500" r:id="rId10"/>
    <p:sldId id="483" r:id="rId11"/>
    <p:sldId id="501" r:id="rId12"/>
    <p:sldId id="484" r:id="rId13"/>
    <p:sldId id="487" r:id="rId14"/>
    <p:sldId id="486" r:id="rId15"/>
    <p:sldId id="490" r:id="rId16"/>
    <p:sldId id="491" r:id="rId17"/>
    <p:sldId id="504" r:id="rId18"/>
    <p:sldId id="496" r:id="rId19"/>
    <p:sldId id="492" r:id="rId20"/>
    <p:sldId id="495" r:id="rId21"/>
    <p:sldId id="497" r:id="rId22"/>
    <p:sldId id="494" r:id="rId23"/>
    <p:sldId id="503" r:id="rId24"/>
    <p:sldId id="507" r:id="rId25"/>
  </p:sldIdLst>
  <p:sldSz cx="9001125" cy="6840538"/>
  <p:notesSz cx="6797675" cy="987425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2">
          <p15:clr>
            <a:srgbClr val="A4A3A4"/>
          </p15:clr>
        </p15:guide>
        <p15:guide id="2" orient="horz" pos="802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1122">
          <p15:clr>
            <a:srgbClr val="A4A3A4"/>
          </p15:clr>
        </p15:guide>
        <p15:guide id="5" pos="492">
          <p15:clr>
            <a:srgbClr val="A4A3A4"/>
          </p15:clr>
        </p15:guide>
        <p15:guide id="6" pos="115">
          <p15:clr>
            <a:srgbClr val="A4A3A4"/>
          </p15:clr>
        </p15:guide>
        <p15:guide id="7" pos="2617">
          <p15:clr>
            <a:srgbClr val="A4A3A4"/>
          </p15:clr>
        </p15:guide>
        <p15:guide id="8" pos="55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AB8"/>
    <a:srgbClr val="404040"/>
    <a:srgbClr val="BFB8AF"/>
    <a:srgbClr val="D2BA81"/>
    <a:srgbClr val="BED9C7"/>
    <a:srgbClr val="E9C4C7"/>
    <a:srgbClr val="333333"/>
    <a:srgbClr val="262626"/>
    <a:srgbClr val="FF689D"/>
    <a:srgbClr val="F3E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1476" y="66"/>
      </p:cViewPr>
      <p:guideLst>
        <p:guide orient="horz" pos="4212"/>
        <p:guide orient="horz" pos="802"/>
        <p:guide orient="horz" pos="119"/>
        <p:guide orient="horz" pos="1122"/>
        <p:guide pos="492"/>
        <p:guide pos="115"/>
        <p:guide pos="2617"/>
        <p:guide pos="5565"/>
      </p:guideLst>
    </p:cSldViewPr>
  </p:slideViewPr>
  <p:outlineViewPr>
    <p:cViewPr>
      <p:scale>
        <a:sx n="33" d="100"/>
        <a:sy n="33" d="100"/>
      </p:scale>
      <p:origin x="0" y="-14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2021-06-02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2021-06-02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39775"/>
            <a:ext cx="48736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Change title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21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(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work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is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going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to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understand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if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there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is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some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problém in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the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calculations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or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it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is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a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real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effect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in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this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case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discussion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with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ANNI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people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will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be</a:t>
            </a:r>
            <a:r>
              <a:rPr lang="cs-CZ" sz="12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done ) </a:t>
            </a:r>
            <a:endParaRPr lang="en-A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259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  <a:prstGeom prst="rect">
            <a:avLst/>
          </a:prstGeo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en-GB" noProof="0"/>
              <a:t>Single-line title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  <a:prstGeom prst="rect">
            <a:avLst/>
          </a:prstGeo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SUBTITLE OR NAME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6" name="Bildobjekt 15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samp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  <a:prstGeom prst="rect">
            <a:avLst/>
          </a:prstGeo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en-GB" noProof="0"/>
              <a:t>Two-line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  <a:prstGeom prst="rect">
            <a:avLst/>
          </a:prstGeo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Subtitle or name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bulleted lis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263" y="283771"/>
            <a:ext cx="7605109" cy="1139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1349" y="1658357"/>
            <a:ext cx="4371974" cy="372010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46700" y="1658357"/>
            <a:ext cx="2917825" cy="3720107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781050" y="1781175"/>
            <a:ext cx="7464452" cy="358933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262" y="283771"/>
            <a:ext cx="7589459" cy="1139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" name="Bildobjekt 5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0443" y="1281125"/>
            <a:ext cx="3110555" cy="41553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  <a:prstGeom prst="rect">
            <a:avLst/>
          </a:prstGeo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en-GB" noProof="0"/>
              <a:t>Two-line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  <a:prstGeom prst="rect">
            <a:avLst/>
          </a:prstGeo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Subtitle or name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0" name="Bildobjekt 9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  <a:prstGeom prst="rect">
            <a:avLst/>
          </a:prstGeo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en-GB" noProof="0"/>
              <a:t>Two-line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  <a:prstGeom prst="rect">
            <a:avLst/>
          </a:prstGeo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Subtitle or name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3" name="Bildobjekt 12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 lin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0"/>
            <a:ext cx="9001125" cy="6834678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1500952" y="1009944"/>
            <a:ext cx="6178550" cy="1847298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  <a:noFill/>
        </p:spPr>
      </p:pic>
      <p:pic>
        <p:nvPicPr>
          <p:cNvPr id="13" name="Bildobjekt 12" descr="LundUniversity_C2line RGB 150.png"/>
          <p:cNvPicPr>
            <a:picLocks noChangeAspect="1"/>
          </p:cNvPicPr>
          <p:nvPr userDrawn="1"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216" y="148211"/>
            <a:ext cx="708740" cy="946800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3873943" y="1345369"/>
            <a:ext cx="4986722" cy="1189477"/>
          </a:xfrm>
          <a:prstGeom prst="rect">
            <a:avLst/>
          </a:prstGeo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en-GB" noProof="0"/>
              <a:t>Two-line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873943" y="2612180"/>
            <a:ext cx="4986722" cy="321507"/>
          </a:xfrm>
          <a:prstGeom prst="rect">
            <a:avLst/>
          </a:prstGeo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Subtitle or name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263" y="283771"/>
            <a:ext cx="7605109" cy="11398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GB" noProof="0"/>
              <a:t>One sentence that summarizes the main point of the slide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1848670"/>
            <a:ext cx="7587440" cy="356315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latin typeface="Helvetica" charset="0"/>
                <a:ea typeface="Helvetica" charset="0"/>
                <a:cs typeface="Helvetica" charset="0"/>
              </a:defRPr>
            </a:lvl1pPr>
            <a:lvl2pPr marL="452438" indent="0">
              <a:spcAft>
                <a:spcPts val="0"/>
              </a:spcAft>
              <a:buClr>
                <a:schemeClr val="tx2"/>
              </a:buClr>
              <a:buNone/>
              <a:defRPr sz="2200">
                <a:latin typeface="Helvetica" charset="0"/>
                <a:ea typeface="Helvetica" charset="0"/>
                <a:cs typeface="Helvetica" charset="0"/>
              </a:defRPr>
            </a:lvl2pPr>
            <a:lvl3pPr marL="909637" indent="0">
              <a:spcAft>
                <a:spcPts val="0"/>
              </a:spcAft>
              <a:buClr>
                <a:schemeClr val="tx2"/>
              </a:buClr>
              <a:buNone/>
              <a:defRPr>
                <a:latin typeface="Helvetica" charset="0"/>
                <a:ea typeface="Helvetica" charset="0"/>
                <a:cs typeface="Helvetica" charset="0"/>
              </a:defRPr>
            </a:lvl3pPr>
            <a:lvl4pPr marL="1357313" indent="0">
              <a:spcAft>
                <a:spcPts val="0"/>
              </a:spcAft>
              <a:buClr>
                <a:schemeClr val="tx2"/>
              </a:buClr>
              <a:buNone/>
              <a:defRPr>
                <a:latin typeface="Helvetica" charset="0"/>
                <a:ea typeface="Helvetica" charset="0"/>
                <a:cs typeface="Helvetica" charset="0"/>
              </a:defRPr>
            </a:lvl4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263" y="283771"/>
            <a:ext cx="7605109" cy="11398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0244" y="1666308"/>
            <a:ext cx="3131642" cy="372010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051300" y="1666307"/>
            <a:ext cx="4213225" cy="3720107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7747" y="5584789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samp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  <a:prstGeom prst="rect">
            <a:avLst/>
          </a:prstGeo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en-GB" noProof="0"/>
              <a:t>One-line title</a:t>
            </a:r>
          </a:p>
        </p:txBody>
      </p:sp>
      <p:sp>
        <p:nvSpPr>
          <p:cNvPr id="3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  <a:prstGeom prst="rect">
            <a:avLst/>
          </a:prstGeom>
        </p:spPr>
        <p:txBody>
          <a:bodyPr lIns="0" tIns="108000" rIns="0"/>
          <a:lstStyle>
            <a:lvl1pPr marL="0" marR="0" indent="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Subtitle or name</a:t>
            </a:r>
          </a:p>
        </p:txBody>
      </p:sp>
      <p:cxnSp>
        <p:nvCxnSpPr>
          <p:cNvPr id="31" name="Rak 30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2" r:id="rId2"/>
    <p:sldLayoutId id="2147483694" r:id="rId3"/>
    <p:sldLayoutId id="2147483695" r:id="rId4"/>
    <p:sldLayoutId id="2147483708" r:id="rId5"/>
    <p:sldLayoutId id="2147483684" r:id="rId6"/>
    <p:sldLayoutId id="2147483691" r:id="rId7"/>
    <p:sldLayoutId id="2147483707" r:id="rId8"/>
    <p:sldLayoutId id="2147483683" r:id="rId9"/>
    <p:sldLayoutId id="2147483705" r:id="rId10"/>
    <p:sldLayoutId id="2147483682" r:id="rId11"/>
    <p:sldLayoutId id="2147483703" r:id="rId12"/>
    <p:sldLayoutId id="2147483689" r:id="rId13"/>
  </p:sldLayoutIdLst>
  <p:hf hdr="0" ftr="0" dt="0"/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0">
            <a:extLst>
              <a:ext uri="{FF2B5EF4-FFF2-40B4-BE49-F238E27FC236}">
                <a16:creationId xmlns:a16="http://schemas.microsoft.com/office/drawing/2014/main" id="{4A2EAACB-279D-124D-B019-17786854B134}"/>
              </a:ext>
            </a:extLst>
          </p:cNvPr>
          <p:cNvSpPr/>
          <p:nvPr/>
        </p:nvSpPr>
        <p:spPr bwMode="auto">
          <a:xfrm>
            <a:off x="237233" y="80208"/>
            <a:ext cx="8694738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04875"/>
            <a:r>
              <a:rPr lang="en-AU" sz="2400" b="0" dirty="0">
                <a:cs typeface="Arial"/>
              </a:rPr>
              <a:t>Background Studies of the High-Intensity Baryon Extraction and Measurement (HIBEAM) Experiment at the European Spallation Source</a:t>
            </a:r>
            <a:endParaRPr lang="cs-CZ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A6508A08-45BB-D44E-8060-F9C6AD4B0B9B}"/>
              </a:ext>
            </a:extLst>
          </p:cNvPr>
          <p:cNvSpPr txBox="1">
            <a:spLocks/>
          </p:cNvSpPr>
          <p:nvPr/>
        </p:nvSpPr>
        <p:spPr>
          <a:xfrm>
            <a:off x="2803148" y="558048"/>
            <a:ext cx="5734178" cy="714380"/>
          </a:xfrm>
          <a:prstGeom prst="rect">
            <a:avLst/>
          </a:prstGeom>
        </p:spPr>
        <p:txBody>
          <a:bodyPr lIns="0" tIns="97200" rIns="0" bIns="82800" anchor="t"/>
          <a:lstStyle>
            <a:lvl1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600" b="0" baseline="0">
                <a:solidFill>
                  <a:schemeClr val="tx1"/>
                </a:solidFill>
                <a:latin typeface="+mn-lt"/>
                <a:ea typeface="ＭＳ Ｐゴシック" charset="-128"/>
                <a:cs typeface="+mj-cs"/>
              </a:defRPr>
            </a:lvl1pPr>
            <a:lvl2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>
              <a:cs typeface="Arial"/>
            </a:endParaRP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92E29B02-2B5B-1844-A2B0-321FF9046CA7}"/>
              </a:ext>
            </a:extLst>
          </p:cNvPr>
          <p:cNvSpPr txBox="1">
            <a:spLocks/>
          </p:cNvSpPr>
          <p:nvPr/>
        </p:nvSpPr>
        <p:spPr>
          <a:xfrm>
            <a:off x="542317" y="1255753"/>
            <a:ext cx="8193479" cy="694203"/>
          </a:xfrm>
          <a:prstGeom prst="rect">
            <a:avLst/>
          </a:prstGeom>
        </p:spPr>
        <p:txBody>
          <a:bodyPr lIns="0" tIns="108000" rIns="0" bIns="45720" anchor="t"/>
          <a:lstStyle>
            <a:lvl1pPr marL="0" indent="0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sz="1200" b="1" cap="all" baseline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0" algn="ctr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None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914400" indent="0" algn="ctr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Lucida Grande"/>
              <a:buNone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371600" indent="0" algn="ctr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None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1828800" indent="0" algn="ctr" defTabSz="904875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defTabSz="904875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defTabSz="904875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defTabSz="904875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defTabSz="904875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algn="r"/>
            <a:r>
              <a:rPr lang="en-GB" kern="0" dirty="0">
                <a:ea typeface="ＭＳ Ｐゴシック"/>
                <a:cs typeface="Arial"/>
              </a:rPr>
              <a:t>Author: blahoslav </a:t>
            </a:r>
            <a:r>
              <a:rPr lang="en-GB" kern="0" dirty="0" err="1">
                <a:ea typeface="ＭＳ Ｐゴシック"/>
                <a:cs typeface="Arial"/>
              </a:rPr>
              <a:t>rataj</a:t>
            </a:r>
            <a:endParaRPr lang="en-GB" kern="0" dirty="0">
              <a:ea typeface="ＭＳ Ｐゴシック"/>
              <a:cs typeface="Arial"/>
            </a:endParaRPr>
          </a:p>
          <a:p>
            <a:pPr algn="r"/>
            <a:r>
              <a:rPr lang="en-GB" kern="0" dirty="0">
                <a:cs typeface="Arial"/>
              </a:rPr>
              <a:t>Supervisors: Valentina Santoro and David </a:t>
            </a:r>
            <a:r>
              <a:rPr lang="en-GB" kern="0" dirty="0" err="1">
                <a:cs typeface="Arial"/>
              </a:rPr>
              <a:t>Silvermyr</a:t>
            </a:r>
            <a:endParaRPr lang="en-GB" kern="0" dirty="0">
              <a:cs typeface="Arial"/>
            </a:endParaRPr>
          </a:p>
        </p:txBody>
      </p:sp>
      <p:cxnSp>
        <p:nvCxnSpPr>
          <p:cNvPr id="8" name="Rak 8">
            <a:extLst>
              <a:ext uri="{FF2B5EF4-FFF2-40B4-BE49-F238E27FC236}">
                <a16:creationId xmlns:a16="http://schemas.microsoft.com/office/drawing/2014/main" id="{85FF5827-90E3-084D-9223-CAA56E5780A9}"/>
              </a:ext>
            </a:extLst>
          </p:cNvPr>
          <p:cNvCxnSpPr>
            <a:cxnSpLocks/>
          </p:cNvCxnSpPr>
          <p:nvPr/>
        </p:nvCxnSpPr>
        <p:spPr bwMode="auto">
          <a:xfrm>
            <a:off x="487863" y="1255753"/>
            <a:ext cx="8193479" cy="54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Obrázek 3" descr="Obsah obrázku tráva, exteriér, silnice, směr&#10;&#10;Popis se vygeneroval automaticky.">
            <a:extLst>
              <a:ext uri="{FF2B5EF4-FFF2-40B4-BE49-F238E27FC236}">
                <a16:creationId xmlns:a16="http://schemas.microsoft.com/office/drawing/2014/main" id="{4F6757AC-B771-446B-AB8B-2AA4190C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53" y="1949956"/>
            <a:ext cx="6353634" cy="42318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49F29B6-16A3-4476-8297-649FAD6D9914}"/>
              </a:ext>
            </a:extLst>
          </p:cNvPr>
          <p:cNvSpPr txBox="1"/>
          <p:nvPr/>
        </p:nvSpPr>
        <p:spPr>
          <a:xfrm>
            <a:off x="3425282" y="6203160"/>
            <a:ext cx="55827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0" dirty="0">
                <a:latin typeface="Arial"/>
                <a:ea typeface="ＭＳ Ｐゴシック"/>
                <a:cs typeface="Arial"/>
              </a:rPr>
              <a:t>Adapted from </a:t>
            </a:r>
            <a:r>
              <a:rPr lang="en-US" sz="1200" b="0" dirty="0" err="1">
                <a:latin typeface="Arial"/>
                <a:ea typeface="ＭＳ Ｐゴシック"/>
                <a:cs typeface="Arial"/>
              </a:rPr>
              <a:t>Nordeng</a:t>
            </a:r>
            <a:r>
              <a:rPr lang="en-US" sz="1200" b="0" dirty="0">
                <a:latin typeface="Arial"/>
                <a:ea typeface="ＭＳ Ｐゴシック"/>
                <a:cs typeface="Arial"/>
              </a:rPr>
              <a:t>, Perry. “Aerial View over ESS Site.” </a:t>
            </a:r>
            <a:r>
              <a:rPr lang="en-US" sz="1200" b="0" i="1" dirty="0">
                <a:latin typeface="Arial"/>
                <a:ea typeface="ＭＳ Ｐゴシック"/>
                <a:cs typeface="Arial"/>
              </a:rPr>
              <a:t>European Spallation Source</a:t>
            </a:r>
            <a:r>
              <a:rPr lang="en-US" sz="1200" b="0" dirty="0">
                <a:latin typeface="Arial"/>
                <a:ea typeface="ＭＳ Ｐゴシック"/>
                <a:cs typeface="Arial"/>
              </a:rPr>
              <a:t>, Jan. 2021, europeanspallationsource.se/media-bank.</a:t>
            </a:r>
            <a:endParaRPr lang="en-US" sz="1200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84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+mn-lt"/>
              </a:rPr>
              <a:t>ANNI beamline</a:t>
            </a:r>
            <a:endParaRPr lang="en-US" noProof="0" dirty="0">
              <a:cs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46311B-C98F-4DD4-AE7E-39D8EB627CDB}"/>
              </a:ext>
            </a:extLst>
          </p:cNvPr>
          <p:cNvSpPr txBox="1"/>
          <p:nvPr/>
        </p:nvSpPr>
        <p:spPr>
          <a:xfrm>
            <a:off x="643913" y="1491390"/>
            <a:ext cx="736186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842B736-D4F3-4775-B489-E6188BC2D664}"/>
              </a:ext>
            </a:extLst>
          </p:cNvPr>
          <p:cNvSpPr txBox="1"/>
          <p:nvPr/>
        </p:nvSpPr>
        <p:spPr>
          <a:xfrm>
            <a:off x="643913" y="1491390"/>
            <a:ext cx="7361869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ANNI</a:t>
            </a: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"A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pulsed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cold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neutron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beam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facility"</a:t>
            </a:r>
            <a:endParaRPr lang="en-AU" sz="2400" b="0" dirty="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Also called 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"</a:t>
            </a: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fundamental physics beamline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“</a:t>
            </a:r>
            <a:endParaRPr lang="en-AU" sz="2400" b="0" dirty="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Position E5</a:t>
            </a: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Delivers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cold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neutrons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(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approximately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&lt; 1 eV)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from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moderator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to HIBEAM</a:t>
            </a: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Suppresses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fast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neutrons</a:t>
            </a:r>
            <a:endParaRPr lang="cs-CZ" sz="2400" b="0" dirty="0" err="1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Includes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bent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sections</a:t>
            </a:r>
            <a:endParaRPr lang="cs-CZ" sz="2400" b="0" dirty="0" err="1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Extends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from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2 m to 22 m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relative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to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center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of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target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monolith</a:t>
            </a: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0F355-D38D-4770-83D0-16C2531E79B3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2074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+mn-lt"/>
              </a:rPr>
              <a:t>Position of ANNI and HIBEAM </a:t>
            </a:r>
            <a:endParaRPr lang="en-US" noProof="0" dirty="0">
              <a:cs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35D5190-E927-447F-9BE3-E1D9029655DC}"/>
              </a:ext>
            </a:extLst>
          </p:cNvPr>
          <p:cNvSpPr txBox="1"/>
          <p:nvPr/>
        </p:nvSpPr>
        <p:spPr>
          <a:xfrm>
            <a:off x="724248" y="6095102"/>
            <a:ext cx="103759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 b="0" dirty="0" err="1">
                <a:latin typeface="Arial"/>
                <a:ea typeface="ＭＳ Ｐゴシック"/>
                <a:cs typeface="Arial"/>
              </a:rPr>
              <a:t>Adapted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from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Addazi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, Andrea. et al. “New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high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-sensitivity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searches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for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neutrons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converting</a:t>
            </a:r>
            <a:endParaRPr lang="cs-CZ" sz="1200" b="0" dirty="0">
              <a:cs typeface="Arial"/>
            </a:endParaRPr>
          </a:p>
          <a:p>
            <a:r>
              <a:rPr lang="cs-CZ" sz="1200" b="0" dirty="0" err="1">
                <a:latin typeface="Arial"/>
                <a:ea typeface="ＭＳ Ｐゴシック"/>
                <a:cs typeface="Arial"/>
              </a:rPr>
              <a:t>into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antineutrons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and/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or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sterile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neutrons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at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the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European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Spallation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Source.” </a:t>
            </a:r>
            <a:r>
              <a:rPr lang="cs-CZ" sz="1200" b="0" i="1" dirty="0" err="1">
                <a:latin typeface="Arial"/>
                <a:ea typeface="ＭＳ Ｐゴシック"/>
                <a:cs typeface="Arial"/>
              </a:rPr>
              <a:t>arXiv</a:t>
            </a:r>
            <a:r>
              <a:rPr lang="cs-CZ" sz="1200" b="0" i="1" dirty="0">
                <a:latin typeface="Arial"/>
                <a:ea typeface="ＭＳ Ｐゴシック"/>
                <a:cs typeface="Arial"/>
              </a:rPr>
              <a:t> preprint arXiv:2006.04907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. 2020.</a:t>
            </a:r>
            <a:endParaRPr lang="cs-CZ" sz="1200" b="0" dirty="0">
              <a:cs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46311B-C98F-4DD4-AE7E-39D8EB627CDB}"/>
              </a:ext>
            </a:extLst>
          </p:cNvPr>
          <p:cNvSpPr txBox="1"/>
          <p:nvPr/>
        </p:nvSpPr>
        <p:spPr>
          <a:xfrm>
            <a:off x="643913" y="1491390"/>
            <a:ext cx="736186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7739F0-64B5-4D83-9B00-9498BFEDD3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4248" y="1828801"/>
            <a:ext cx="7520250" cy="4165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48F54E-95C8-4F32-B7D5-EFCF6D290247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1284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+mn-lt"/>
              </a:rPr>
              <a:t>HIBEAM experiment for n – n' oscillation searches</a:t>
            </a:r>
            <a:endParaRPr lang="en-US" noProof="0" dirty="0">
              <a:cs typeface="Arial"/>
            </a:endParaRPr>
          </a:p>
          <a:p>
            <a:endParaRPr lang="en-US" noProof="0" dirty="0">
              <a:cs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3E16E1F-4705-4112-8A4F-E14E11900BD8}"/>
              </a:ext>
            </a:extLst>
          </p:cNvPr>
          <p:cNvSpPr txBox="1"/>
          <p:nvPr/>
        </p:nvSpPr>
        <p:spPr>
          <a:xfrm>
            <a:off x="643913" y="1218979"/>
            <a:ext cx="754819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 sz="2400" b="0" dirty="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Searches for oscillations of the in-beam neutrons</a:t>
            </a:r>
          </a:p>
          <a:p>
            <a:pPr marL="342900" indent="-342900">
              <a:buFont typeface="Arial,Sans-Serif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Regeneration (</a:t>
            </a:r>
            <a:r>
              <a:rPr lang="en-US" sz="2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</a:t>
            </a: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-&gt;  </a:t>
            </a:r>
            <a:r>
              <a:rPr lang="en-US" sz="2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n’</a:t>
            </a: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-&gt; </a:t>
            </a:r>
            <a:r>
              <a:rPr lang="en-US" sz="2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</a:t>
            </a: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) and (</a:t>
            </a:r>
            <a:r>
              <a:rPr lang="en-US" sz="2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</a:t>
            </a: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-&gt; </a:t>
            </a:r>
            <a:r>
              <a:rPr lang="en-US" sz="2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n’ </a:t>
            </a: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-&gt; </a:t>
            </a:r>
            <a:r>
              <a:rPr lang="en-US" sz="2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</a:t>
            </a: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)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sz="2400" b="0" dirty="0">
                <a:solidFill>
                  <a:schemeClr val="tx2"/>
                </a:solidFill>
                <a:cs typeface="Arial"/>
              </a:rPr>
              <a:t>Searches for these modes never done</a:t>
            </a:r>
          </a:p>
          <a:p>
            <a:pPr marL="342900" indent="-342900">
              <a:buFont typeface="Arial,Sans-Serif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Improvement in sensitivity for disappearance (</a:t>
            </a:r>
            <a:r>
              <a:rPr lang="en-US" sz="2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</a:t>
            </a: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–&gt; </a:t>
            </a:r>
            <a:r>
              <a:rPr lang="en-US" sz="2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n’</a:t>
            </a: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):</a:t>
            </a:r>
          </a:p>
          <a:p>
            <a:pPr marL="800100" lvl="1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50E9A5-D745-4947-B8D8-ACB8C8BD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326" y="3688721"/>
            <a:ext cx="4014471" cy="278782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703B2B3-B0BD-44C1-BDAE-81DCEEE59576}"/>
              </a:ext>
            </a:extLst>
          </p:cNvPr>
          <p:cNvSpPr txBox="1"/>
          <p:nvPr/>
        </p:nvSpPr>
        <p:spPr>
          <a:xfrm>
            <a:off x="724248" y="6399902"/>
            <a:ext cx="103759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 b="0" dirty="0" err="1">
                <a:latin typeface="Arial"/>
                <a:ea typeface="ＭＳ Ｐゴシック"/>
                <a:cs typeface="Arial"/>
              </a:rPr>
              <a:t>Adapted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from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Addazi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, Andrea. et al. “New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high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-sensitivity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searches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for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neutrons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converting</a:t>
            </a:r>
            <a:endParaRPr lang="cs-CZ" sz="1200" b="0" dirty="0">
              <a:cs typeface="Arial"/>
            </a:endParaRPr>
          </a:p>
          <a:p>
            <a:r>
              <a:rPr lang="cs-CZ" sz="1200" b="0" dirty="0" err="1">
                <a:latin typeface="Arial"/>
                <a:ea typeface="ＭＳ Ｐゴシック"/>
                <a:cs typeface="Arial"/>
              </a:rPr>
              <a:t>into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antineutrons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and/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or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sterile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neutrons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at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the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European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Spallation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Source.” </a:t>
            </a:r>
            <a:r>
              <a:rPr lang="cs-CZ" sz="1200" b="0" i="1" dirty="0" err="1">
                <a:latin typeface="Arial"/>
                <a:ea typeface="ＭＳ Ｐゴシック"/>
                <a:cs typeface="Arial"/>
              </a:rPr>
              <a:t>arXiv</a:t>
            </a:r>
            <a:r>
              <a:rPr lang="cs-CZ" sz="1200" b="0" i="1" dirty="0">
                <a:latin typeface="Arial"/>
                <a:ea typeface="ＭＳ Ｐゴシック"/>
                <a:cs typeface="Arial"/>
              </a:rPr>
              <a:t> preprint arXiv:2006.04907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. 2020.</a:t>
            </a:r>
            <a:endParaRPr lang="cs-CZ" sz="1200" b="0" dirty="0">
              <a:cs typeface="Arial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69EF291-1E4D-4700-AD9B-9E94B315DD09}"/>
              </a:ext>
            </a:extLst>
          </p:cNvPr>
          <p:cNvCxnSpPr/>
          <p:nvPr/>
        </p:nvCxnSpPr>
        <p:spPr bwMode="auto">
          <a:xfrm>
            <a:off x="6946900" y="2082800"/>
            <a:ext cx="17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2270E81-80B8-4DE8-A22D-995574BD6EF4}"/>
              </a:ext>
            </a:extLst>
          </p:cNvPr>
          <p:cNvCxnSpPr/>
          <p:nvPr/>
        </p:nvCxnSpPr>
        <p:spPr bwMode="auto">
          <a:xfrm flipH="1" flipV="1">
            <a:off x="6870700" y="2358804"/>
            <a:ext cx="482600" cy="241300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7ECFECCF-7C1F-4359-90B2-6B196E5DBD35}"/>
              </a:ext>
            </a:extLst>
          </p:cNvPr>
          <p:cNvCxnSpPr/>
          <p:nvPr/>
        </p:nvCxnSpPr>
        <p:spPr bwMode="auto">
          <a:xfrm>
            <a:off x="5486400" y="2358804"/>
            <a:ext cx="18669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1DFE30D-47FA-4F87-8A3E-81D764199202}"/>
              </a:ext>
            </a:extLst>
          </p:cNvPr>
          <p:cNvSpPr txBox="1"/>
          <p:nvPr/>
        </p:nvSpPr>
        <p:spPr>
          <a:xfrm>
            <a:off x="7366000" y="2325326"/>
            <a:ext cx="119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accent1"/>
                </a:solidFill>
              </a:rPr>
              <a:t>Challenging to observe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A9B966-798C-4602-B027-ECBCC9D53B62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1129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+mn-lt"/>
              </a:rPr>
              <a:t>HIBEAM experiment for searches for n – n' oscillations</a:t>
            </a:r>
            <a:endParaRPr lang="en-US" noProof="0" dirty="0">
              <a:cs typeface="Arial"/>
            </a:endParaRP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91479C4E-0BE2-4E13-BE73-24AD96886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86" y="1513422"/>
            <a:ext cx="7199281" cy="4873700"/>
          </a:xfrm>
          <a:prstGeom prst="rect">
            <a:avLst/>
          </a:prstGeom>
        </p:spPr>
      </p:pic>
      <p:sp>
        <p:nvSpPr>
          <p:cNvPr id="5" name="TextovéPole 1">
            <a:extLst>
              <a:ext uri="{FF2B5EF4-FFF2-40B4-BE49-F238E27FC236}">
                <a16:creationId xmlns:a16="http://schemas.microsoft.com/office/drawing/2014/main" id="{EA93A4F7-18A5-4EBF-8303-EB0B72861DC2}"/>
              </a:ext>
            </a:extLst>
          </p:cNvPr>
          <p:cNvSpPr txBox="1"/>
          <p:nvPr/>
        </p:nvSpPr>
        <p:spPr>
          <a:xfrm>
            <a:off x="724248" y="6370596"/>
            <a:ext cx="1037592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cs-CZ" sz="1200" b="0">
                <a:latin typeface="Arial"/>
                <a:ea typeface="ＭＳ Ｐゴシック"/>
                <a:cs typeface="Arial"/>
              </a:rPr>
              <a:t>Adapted from Addazi, Andrea. et al. “New high-sensitivity searches for neutrons converting</a:t>
            </a:r>
            <a:endParaRPr lang="cs-CZ" sz="1200" b="0" dirty="0">
              <a:cs typeface="Arial"/>
            </a:endParaRPr>
          </a:p>
          <a:p>
            <a:r>
              <a:rPr lang="cs-CZ" sz="1200" b="0">
                <a:latin typeface="Arial"/>
                <a:ea typeface="ＭＳ Ｐゴシック"/>
                <a:cs typeface="Arial"/>
              </a:rPr>
              <a:t>into antineutrons and/or sterile neutrons at the European Spallation Source.” </a:t>
            </a:r>
            <a:r>
              <a:rPr lang="cs-CZ" sz="1200" b="0" i="1">
                <a:latin typeface="Arial"/>
                <a:ea typeface="ＭＳ Ｐゴシック"/>
                <a:cs typeface="Arial"/>
              </a:rPr>
              <a:t>arXiv preprint arXiv:2006.04907</a:t>
            </a:r>
            <a:r>
              <a:rPr lang="cs-CZ" sz="1200" b="0">
                <a:latin typeface="Arial"/>
                <a:ea typeface="ＭＳ Ｐゴシック"/>
                <a:cs typeface="Arial"/>
              </a:rPr>
              <a:t>. 2020.</a:t>
            </a:r>
            <a:endParaRPr lang="cs-CZ" sz="1200" b="0">
              <a:cs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35CA9BD-2E9D-4D92-BC9E-7AEF716D0EC3}"/>
              </a:ext>
            </a:extLst>
          </p:cNvPr>
          <p:cNvSpPr txBox="1"/>
          <p:nvPr/>
        </p:nvSpPr>
        <p:spPr>
          <a:xfrm>
            <a:off x="4331750" y="4178104"/>
            <a:ext cx="1126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1"/>
                </a:solidFill>
              </a:rPr>
              <a:t>Absorber</a:t>
            </a:r>
            <a:endParaRPr lang="en-AU" sz="1400" dirty="0">
              <a:solidFill>
                <a:schemeClr val="bg2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EA9A4AB-BE0A-4DAD-826F-ED82D3012E51}"/>
              </a:ext>
            </a:extLst>
          </p:cNvPr>
          <p:cNvSpPr txBox="1"/>
          <p:nvPr/>
        </p:nvSpPr>
        <p:spPr>
          <a:xfrm>
            <a:off x="2630659" y="3673273"/>
            <a:ext cx="1167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Regeneration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1A85538-0DF6-479B-B446-D260AEE36471}"/>
              </a:ext>
            </a:extLst>
          </p:cNvPr>
          <p:cNvSpPr txBox="1"/>
          <p:nvPr/>
        </p:nvSpPr>
        <p:spPr>
          <a:xfrm>
            <a:off x="2630659" y="4566581"/>
            <a:ext cx="133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Disappearance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F530E4-12F6-4C83-9865-3A175435BFF8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48021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+mn-lt"/>
              </a:rPr>
              <a:t>Aims of the project</a:t>
            </a:r>
            <a:endParaRPr lang="en-US" noProof="0" dirty="0"/>
          </a:p>
          <a:p>
            <a:endParaRPr lang="en-US" noProof="0" dirty="0">
              <a:cs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7C98F64-4D67-4B8A-B056-839495E03FCA}"/>
              </a:ext>
            </a:extLst>
          </p:cNvPr>
          <p:cNvSpPr txBox="1"/>
          <p:nvPr/>
        </p:nvSpPr>
        <p:spPr>
          <a:xfrm>
            <a:off x="715561" y="1663439"/>
            <a:ext cx="7519532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Estimate background of fast neutrons at the end of ANNI </a:t>
            </a:r>
            <a:endParaRPr lang="en-US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Estimate the magnitude of effective dose outside the bunker and propose shielding for radiological protection</a:t>
            </a:r>
            <a:endParaRPr lang="en-US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Optimize the thickness of the shielding </a:t>
            </a:r>
            <a:endParaRPr lang="en-US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Limit: The maxima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l</a:t>
            </a: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l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y</a:t>
            </a: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allowed magnitude of effective dose outside the bunker: 1.5 </a:t>
            </a:r>
            <a:r>
              <a:rPr lang="el-GR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μ</a:t>
            </a:r>
            <a:r>
              <a:rPr lang="en-US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Sv</a:t>
            </a: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/h</a:t>
            </a:r>
          </a:p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D2EF3-2795-46F0-9D4B-49778B674244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033060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+mn-lt"/>
              </a:rPr>
              <a:t>Methodology</a:t>
            </a:r>
            <a:endParaRPr lang="en-US" noProof="0" dirty="0"/>
          </a:p>
          <a:p>
            <a:endParaRPr lang="en-US" noProof="0" dirty="0">
              <a:cs typeface="Arial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BBC28F4-D0E0-495C-B126-B916D81CC766}"/>
              </a:ext>
            </a:extLst>
          </p:cNvPr>
          <p:cNvSpPr txBox="1"/>
          <p:nvPr/>
        </p:nvSpPr>
        <p:spPr>
          <a:xfrm>
            <a:off x="643913" y="1491390"/>
            <a:ext cx="7548198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Create geometrical model of ANNI in </a:t>
            </a:r>
            <a:r>
              <a:rPr lang="en-AU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CombLayer</a:t>
            </a: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(C++)</a:t>
            </a:r>
            <a:endParaRPr lang="en-AU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Run simulations in Particle and Heavy Ion Transport code System (PHITS) </a:t>
            </a:r>
            <a:endParaRPr lang="en-AU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Use the ESS proton source term initially</a:t>
            </a:r>
          </a:p>
          <a:p>
            <a:pPr marL="800100" lvl="1" indent="-342900">
              <a:buFont typeface="Arial,Sans-Serif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Measure spectra at 22 m -&gt;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background estimation</a:t>
            </a:r>
            <a:endParaRPr lang="en-AU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Measure dose map outside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bunker for different materials and thicknesses of the shielding</a:t>
            </a:r>
            <a:endParaRPr lang="en-AU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659CD-EE56-4AD5-B803-F4A56C7D4D29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28150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Arial"/>
              </a:rPr>
              <a:t>The ANNI geometric model proposal</a:t>
            </a:r>
            <a:endParaRPr lang="en-US" noProof="0" dirty="0">
              <a:cs typeface="Arial"/>
            </a:endParaRPr>
          </a:p>
          <a:p>
            <a:endParaRPr lang="en-US" noProof="0" dirty="0">
              <a:cs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E764BB6-CD85-45D1-B8EF-B6A0447F068D}"/>
              </a:ext>
            </a:extLst>
          </p:cNvPr>
          <p:cNvSpPr txBox="1"/>
          <p:nvPr/>
        </p:nvSpPr>
        <p:spPr>
          <a:xfrm>
            <a:off x="609611" y="6241559"/>
            <a:ext cx="7666991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cs-CZ" sz="1200" b="0">
                <a:latin typeface="Arial"/>
                <a:ea typeface="ＭＳ Ｐゴシック"/>
                <a:cs typeface="Arial"/>
              </a:rPr>
              <a:t>Adapted from Soldner, Torsten, et al. “ANNI – A Pulsed Cold Neutron Beam Facility for Particle Physics at the ESS.” </a:t>
            </a:r>
            <a:r>
              <a:rPr lang="cs-CZ" sz="1200" b="0" i="1">
                <a:latin typeface="Arial"/>
                <a:ea typeface="ＭＳ Ｐゴシック"/>
                <a:cs typeface="Arial"/>
              </a:rPr>
              <a:t>EPJ Web of Conferences</a:t>
            </a:r>
            <a:r>
              <a:rPr lang="cs-CZ" sz="1200" b="0">
                <a:latin typeface="Arial"/>
                <a:ea typeface="ＭＳ Ｐゴシック"/>
                <a:cs typeface="Arial"/>
              </a:rPr>
              <a:t>, edited by T. Jenke et al., vol. 219, 2019, p. 10003. </a:t>
            </a:r>
            <a:r>
              <a:rPr lang="cs-CZ" sz="1200" b="0" i="1">
                <a:latin typeface="Arial"/>
                <a:ea typeface="ＭＳ Ｐゴシック"/>
                <a:cs typeface="Arial"/>
              </a:rPr>
              <a:t>Crossref</a:t>
            </a:r>
            <a:r>
              <a:rPr lang="cs-CZ" sz="1200" b="0">
                <a:latin typeface="Arial"/>
                <a:ea typeface="ＭＳ Ｐゴシック"/>
                <a:cs typeface="Arial"/>
              </a:rPr>
              <a:t>, doi:10.1051/epjconf/201921910003.</a:t>
            </a:r>
            <a:endParaRPr lang="cs-CZ" sz="1200" b="0" dirty="0">
              <a:cs typeface="Arial"/>
            </a:endParaRPr>
          </a:p>
          <a:p>
            <a:endParaRPr lang="cs-CZ" sz="1200" b="0" dirty="0">
              <a:cs typeface="Arial"/>
            </a:endParaRP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4A4E0736-4E10-4CCC-861C-23B6035E9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" y="2087874"/>
            <a:ext cx="8990906" cy="3007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6974C1-D7F9-441D-B89D-31D349E612DD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73306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63" y="283771"/>
            <a:ext cx="8307426" cy="1139825"/>
          </a:xfrm>
        </p:spPr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Arial"/>
              </a:rPr>
              <a:t>Side view of the ANNI beamline geometry produced in </a:t>
            </a:r>
            <a:r>
              <a:rPr lang="en-US" noProof="0" dirty="0" err="1">
                <a:ea typeface="ＭＳ Ｐゴシック"/>
                <a:cs typeface="Arial"/>
              </a:rPr>
              <a:t>CombLayer</a:t>
            </a:r>
            <a:endParaRPr lang="en-US" noProof="0" dirty="0">
              <a:ea typeface="+mn-lt"/>
              <a:cs typeface="+mn-lt"/>
            </a:endParaRPr>
          </a:p>
          <a:p>
            <a:endParaRPr lang="en-US" noProof="0" dirty="0">
              <a:cs typeface="Arial"/>
            </a:endParaRPr>
          </a:p>
          <a:p>
            <a:endParaRPr lang="en-US" noProof="0" dirty="0">
              <a:cs typeface="Arial"/>
            </a:endParaRPr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96023BF0-FE52-4D63-A1B5-298563B5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217" y="1530239"/>
            <a:ext cx="8950689" cy="5190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472122-95F2-43F9-B973-0FC6C7897F27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1636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Arial"/>
              </a:rPr>
              <a:t>Variance reduction with fictive neutron sources</a:t>
            </a:r>
            <a:endParaRPr lang="en-US" noProof="0" dirty="0">
              <a:cs typeface="Arial"/>
            </a:endParaRPr>
          </a:p>
          <a:p>
            <a:endParaRPr lang="en-US" noProof="0" dirty="0">
              <a:cs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7508CFD-B1E8-4A42-891C-E5D09EEBEDD2}"/>
              </a:ext>
            </a:extLst>
          </p:cNvPr>
          <p:cNvSpPr txBox="1"/>
          <p:nvPr/>
        </p:nvSpPr>
        <p:spPr>
          <a:xfrm>
            <a:off x="643913" y="1491390"/>
            <a:ext cx="7548198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Proton source term</a:t>
            </a:r>
          </a:p>
          <a:p>
            <a:pPr marL="800100" lvl="1" indent="-342900">
              <a:buFont typeface="Arial,Sans-Serif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Magnitude of e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rror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on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readings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large</a:t>
            </a:r>
            <a:endParaRPr lang="cs-CZ" sz="2400" b="0" dirty="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Time to simulate events large</a:t>
            </a:r>
            <a:endParaRPr lang="en-US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Possible solution: use </a:t>
            </a:r>
            <a:r>
              <a:rPr lang="en-US" sz="2400" b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neutron fictive </a:t>
            </a: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source term defined at the ANNI beamline opening</a:t>
            </a:r>
            <a:endParaRPr lang="en-US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Provided: ESS test beamline source term (normalization factor  = 7.97E+12)</a:t>
            </a:r>
            <a:endParaRPr lang="en-US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Created: The ANNI beamline source term </a:t>
            </a:r>
            <a:endParaRPr lang="en-US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0F7DB-DBC9-4259-BECC-8892AFF3C3F1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094319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+mn-lt"/>
              </a:rPr>
              <a:t>Energy distribution of the ANNI beamline neutron source term</a:t>
            </a:r>
            <a:endParaRPr lang="en-US" noProof="0" dirty="0"/>
          </a:p>
          <a:p>
            <a:endParaRPr lang="en-US" noProof="0" dirty="0">
              <a:cs typeface="Arial"/>
            </a:endParaRP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E834E009-9181-413D-B62C-6861C8D6C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9" y="1423596"/>
            <a:ext cx="7457275" cy="49407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9B4E8-A846-45D8-8D9D-057A4273AF6B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807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Arial"/>
              </a:rPr>
              <a:t>Outline of the master's project presentation</a:t>
            </a:r>
            <a:endParaRPr lang="en-US" noProof="0" dirty="0">
              <a:cs typeface="Aria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725966" y="5092700"/>
            <a:ext cx="960834" cy="1625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0" y="3442228"/>
            <a:ext cx="4711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AU" altLang="x-none" dirty="0">
                <a:latin typeface="Calibri"/>
                <a:ea typeface="ＭＳ Ｐゴシック"/>
                <a:cs typeface="Calibri"/>
              </a:rPr>
              <a:t>(</a:t>
            </a:r>
            <a:r>
              <a:rPr lang="en-AU" altLang="x-none" dirty="0" err="1">
                <a:latin typeface="Calibri"/>
                <a:ea typeface="ＭＳ Ｐゴシック"/>
                <a:cs typeface="Calibri"/>
              </a:rPr>
              <a:t>i</a:t>
            </a:r>
            <a:r>
              <a:rPr lang="en-AU" altLang="x-none" dirty="0">
                <a:latin typeface="Calibri"/>
                <a:ea typeface="ＭＳ Ｐゴシック"/>
                <a:cs typeface="Calibri"/>
              </a:rPr>
              <a:t>) Scientific </a:t>
            </a:r>
            <a:r>
              <a:rPr lang="sv-SE" altLang="x-none" dirty="0">
                <a:latin typeface="Calibri"/>
                <a:ea typeface="ＭＳ Ｐゴシック"/>
                <a:cs typeface="Calibri"/>
              </a:rPr>
              <a:t>motivation for n – n' (and n –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n̅</a:t>
            </a:r>
            <a:r>
              <a:rPr lang="sv-SE" altLang="x-none" dirty="0">
                <a:latin typeface="Calibri"/>
                <a:ea typeface="ＭＳ Ｐゴシック"/>
                <a:cs typeface="Calibri"/>
              </a:rPr>
              <a:t>)</a:t>
            </a:r>
            <a:endParaRPr lang="cs-CZ" dirty="0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4578162" y="3457015"/>
            <a:ext cx="41343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v-SE" altLang="x-none" dirty="0">
                <a:latin typeface="Calibri"/>
                <a:ea typeface="ＭＳ Ｐゴシック"/>
                <a:cs typeface="Calibri"/>
              </a:rPr>
              <a:t>(ii) HIBEAM experiment and ANNI </a:t>
            </a:r>
            <a:r>
              <a:rPr lang="sv-SE" altLang="x-none" dirty="0" err="1">
                <a:latin typeface="Calibri"/>
                <a:ea typeface="ＭＳ Ｐゴシック"/>
                <a:cs typeface="Calibri"/>
              </a:rPr>
              <a:t>beamline</a:t>
            </a:r>
            <a:r>
              <a:rPr lang="sv-SE" altLang="x-none" dirty="0">
                <a:latin typeface="Calibri"/>
                <a:ea typeface="ＭＳ Ｐゴシック"/>
                <a:cs typeface="Calibri"/>
              </a:rPr>
              <a:t> at ESS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3738" y="6471206"/>
            <a:ext cx="4199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(v) Discussion of the results and outlook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0642" y="5470833"/>
            <a:ext cx="8719840" cy="4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v-SE" altLang="x-none" sz="2150">
              <a:latin typeface="Calibri" charset="0"/>
              <a:cs typeface="Calibri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A0FAEC7-FC67-44BE-A429-667395234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817" y="5985785"/>
            <a:ext cx="4711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x-none" dirty="0">
                <a:latin typeface="Calibri"/>
                <a:ea typeface="ＭＳ Ｐゴシック"/>
                <a:cs typeface="Calibri"/>
              </a:rPr>
              <a:t>(iv) Experimental results to estimate the fast neutron background and effective dose </a:t>
            </a:r>
            <a:endParaRPr lang="en-US" altLang="x-none" dirty="0">
              <a:latin typeface="Calibri"/>
              <a:cs typeface="Calibri"/>
            </a:endParaRPr>
          </a:p>
        </p:txBody>
      </p:sp>
      <p:pic>
        <p:nvPicPr>
          <p:cNvPr id="12" name="Obrázek 3" descr="Obsah obrázku objekt v exteriéru, hvězda, pavučina&#10;&#10;Popis se vygeneroval automaticky.">
            <a:extLst>
              <a:ext uri="{FF2B5EF4-FFF2-40B4-BE49-F238E27FC236}">
                <a16:creationId xmlns:a16="http://schemas.microsoft.com/office/drawing/2014/main" id="{DE083220-ED97-41F7-B5F7-B2EC5EEC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02" y="1544927"/>
            <a:ext cx="1945988" cy="1940720"/>
          </a:xfrm>
          <a:prstGeom prst="rect">
            <a:avLst/>
          </a:prstGeom>
        </p:spPr>
      </p:pic>
      <p:pic>
        <p:nvPicPr>
          <p:cNvPr id="13" name="Obrázek 6">
            <a:extLst>
              <a:ext uri="{FF2B5EF4-FFF2-40B4-BE49-F238E27FC236}">
                <a16:creationId xmlns:a16="http://schemas.microsoft.com/office/drawing/2014/main" id="{858D0B40-BD56-4E5B-9257-B82FDF73A2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59392" y="1577207"/>
            <a:ext cx="3503530" cy="1940719"/>
          </a:xfrm>
          <a:prstGeom prst="rect">
            <a:avLst/>
          </a:prstGeom>
        </p:spPr>
      </p:pic>
      <p:pic>
        <p:nvPicPr>
          <p:cNvPr id="14" name="Obrázek 6">
            <a:extLst>
              <a:ext uri="{FF2B5EF4-FFF2-40B4-BE49-F238E27FC236}">
                <a16:creationId xmlns:a16="http://schemas.microsoft.com/office/drawing/2014/main" id="{5246B11B-E2A7-4A34-867C-F5EE6C3FC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894" y="4042851"/>
            <a:ext cx="3120000" cy="2064340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69EA466F-AF1D-4745-B47B-D27F45C7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781" y="6014714"/>
            <a:ext cx="4711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x-none" dirty="0">
                <a:latin typeface="Calibri"/>
                <a:ea typeface="ＭＳ Ｐゴシック"/>
                <a:cs typeface="Calibri"/>
              </a:rPr>
              <a:t>(iii) Methodology, ANNI geometric model</a:t>
            </a:r>
            <a:endParaRPr lang="en-US" altLang="x-none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D42F3B-13A4-4201-95A5-209DC800C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38" y="4628271"/>
            <a:ext cx="4487783" cy="1414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4D70D7-7F25-4AC8-998D-1CB15A733CC4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211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Arial"/>
              </a:rPr>
              <a:t>Spectra at 22 m produced with the </a:t>
            </a:r>
            <a:r>
              <a:rPr lang="en-US" noProof="0" dirty="0" err="1">
                <a:ea typeface="ＭＳ Ｐゴシック"/>
                <a:cs typeface="Arial"/>
              </a:rPr>
              <a:t>ficticious</a:t>
            </a:r>
            <a:r>
              <a:rPr lang="en-US" noProof="0" dirty="0">
                <a:ea typeface="ＭＳ Ｐゴシック"/>
                <a:cs typeface="Arial"/>
              </a:rPr>
              <a:t> source terms</a:t>
            </a:r>
            <a:endParaRPr lang="en-US" noProof="0" dirty="0">
              <a:cs typeface="Arial"/>
            </a:endParaRPr>
          </a:p>
          <a:p>
            <a:endParaRPr lang="en-US" noProof="0" dirty="0">
              <a:cs typeface="Arial"/>
            </a:endParaRP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DB43D04D-BABA-438D-9227-731ACFB3D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1" y="2636398"/>
            <a:ext cx="4404346" cy="2914124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D13E269C-737F-4387-8A74-A71610CDC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558" y="2636361"/>
            <a:ext cx="4332681" cy="291412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9816967-B7EB-432F-844B-3C5D8B227527}"/>
              </a:ext>
            </a:extLst>
          </p:cNvPr>
          <p:cNvSpPr txBox="1"/>
          <p:nvPr/>
        </p:nvSpPr>
        <p:spPr>
          <a:xfrm>
            <a:off x="1151467" y="5614692"/>
            <a:ext cx="282878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b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(i) Test beamline source term</a:t>
            </a:r>
            <a:endParaRPr lang="cs-CZ" sz="1200" b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5557AE4-FD97-4419-88C2-ACDE74BBECD6}"/>
              </a:ext>
            </a:extLst>
          </p:cNvPr>
          <p:cNvSpPr txBox="1"/>
          <p:nvPr/>
        </p:nvSpPr>
        <p:spPr>
          <a:xfrm>
            <a:off x="5737662" y="5600354"/>
            <a:ext cx="29785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b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(ii) ANNI beamline source term</a:t>
            </a:r>
            <a:endParaRPr lang="cs-CZ" sz="1200" b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84C67-E504-4280-B135-F0E16EA3690F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94965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Arial"/>
              </a:rPr>
              <a:t>Dose map produced with the ESS test beamline source term (PRELIMINARY) </a:t>
            </a:r>
            <a:endParaRPr lang="en-US" noProof="0" dirty="0">
              <a:cs typeface="Arial"/>
            </a:endParaRPr>
          </a:p>
          <a:p>
            <a:endParaRPr lang="en-US" noProof="0" dirty="0">
              <a:cs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6BE4AB-4F1E-4714-9917-93059C0ED740}"/>
              </a:ext>
            </a:extLst>
          </p:cNvPr>
          <p:cNvSpPr txBox="1"/>
          <p:nvPr/>
        </p:nvSpPr>
        <p:spPr>
          <a:xfrm>
            <a:off x="643913" y="1491390"/>
            <a:ext cx="754819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cs-CZ" sz="2400" b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70 cm thick shielding made of HD concrete</a:t>
            </a:r>
            <a:endParaRPr lang="cs-CZ" sz="2400" b="0" dirty="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C44FC5AE-B8DD-4A5F-A26F-B31B78315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" y="4440209"/>
            <a:ext cx="8990906" cy="2116623"/>
          </a:xfrm>
          <a:prstGeom prst="rect">
            <a:avLst/>
          </a:prstGeom>
        </p:spPr>
      </p:pic>
      <p:pic>
        <p:nvPicPr>
          <p:cNvPr id="7" name="Obrázek 7" descr="Obsah obrázku text, hodiny, barevné&#10;&#10;Popis se vygeneroval automaticky.">
            <a:extLst>
              <a:ext uri="{FF2B5EF4-FFF2-40B4-BE49-F238E27FC236}">
                <a16:creationId xmlns:a16="http://schemas.microsoft.com/office/drawing/2014/main" id="{63AF4D9D-7D61-4267-B8C9-8A82EF513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" y="2020905"/>
            <a:ext cx="8990906" cy="210928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F1DBDC6-2A93-4971-B995-3D0C7958D834}"/>
              </a:ext>
            </a:extLst>
          </p:cNvPr>
          <p:cNvSpPr txBox="1"/>
          <p:nvPr/>
        </p:nvSpPr>
        <p:spPr>
          <a:xfrm>
            <a:off x="2742061" y="4109262"/>
            <a:ext cx="32133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b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(i) Top view of the ANNI beamline</a:t>
            </a:r>
            <a:endParaRPr lang="cs-CZ" sz="1200" b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6E7C4B6-262D-4455-AE9C-90DECB87BE79}"/>
              </a:ext>
            </a:extLst>
          </p:cNvPr>
          <p:cNvSpPr txBox="1"/>
          <p:nvPr/>
        </p:nvSpPr>
        <p:spPr>
          <a:xfrm>
            <a:off x="2743620" y="6446262"/>
            <a:ext cx="334085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b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(ii) Side view of the ANNI beamline</a:t>
            </a:r>
            <a:endParaRPr lang="cs-CZ" sz="1200" b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02B81-F62F-49F9-92EA-98F359967C21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609561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Arial"/>
              </a:rPr>
              <a:t>Discussion</a:t>
            </a:r>
            <a:endParaRPr lang="en-US" noProof="0" dirty="0"/>
          </a:p>
          <a:p>
            <a:endParaRPr lang="en-US" noProof="0" dirty="0">
              <a:cs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9613AB7-B3CD-472E-8E0B-60CF40910D59}"/>
              </a:ext>
            </a:extLst>
          </p:cNvPr>
          <p:cNvSpPr txBox="1"/>
          <p:nvPr/>
        </p:nvSpPr>
        <p:spPr>
          <a:xfrm>
            <a:off x="643263" y="1516790"/>
            <a:ext cx="7548198" cy="82176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he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physics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of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reflective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mirrors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not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included</a:t>
            </a: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</a:p>
          <a:p>
            <a:pPr marL="800100" lvl="1" indent="-342900">
              <a:buFont typeface="Arial,Sans-Serif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R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educion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of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cold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neutrons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in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neutron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guide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of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beamline</a:t>
            </a:r>
            <a:endParaRPr lang="cs-CZ" sz="2400" b="0" dirty="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suppression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of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fast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neutrons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in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neutron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guide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of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beamline</a:t>
            </a: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Bent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sections</a:t>
            </a: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Bent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sections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-&gt; fast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neutrons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are not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reduced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as much as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expected</a:t>
            </a: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Shileding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-&gt; 70 cm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thick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shielding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made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of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HD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concrete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seems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not to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be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effective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enough</a:t>
            </a: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May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help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to use 2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layers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: Steel and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Concrete</a:t>
            </a:r>
            <a:endParaRPr lang="cs-CZ" sz="2400" b="0" dirty="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073A1-A55C-4780-B79E-7A1BB66794C7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67153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Arial"/>
              </a:rPr>
              <a:t>Outlook</a:t>
            </a:r>
            <a:endParaRPr lang="en-US" noProof="0" dirty="0">
              <a:cs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9613AB7-B3CD-472E-8E0B-60CF40910D59}"/>
              </a:ext>
            </a:extLst>
          </p:cNvPr>
          <p:cNvSpPr txBox="1"/>
          <p:nvPr/>
        </p:nvSpPr>
        <p:spPr>
          <a:xfrm>
            <a:off x="643913" y="1491390"/>
            <a:ext cx="754819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BD7619A-8817-434C-BDA8-35ADC985ED51}"/>
              </a:ext>
            </a:extLst>
          </p:cNvPr>
          <p:cNvSpPr txBox="1"/>
          <p:nvPr/>
        </p:nvSpPr>
        <p:spPr>
          <a:xfrm>
            <a:off x="643913" y="1605690"/>
            <a:ext cx="7548198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Further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studies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of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cold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neutron</a:t>
            </a: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 propagating in ANNI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with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McStas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endParaRPr lang="en-AU" sz="2400" b="0" dirty="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Test how the 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background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of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fast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neutrons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affect</a:t>
            </a: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HIBEAM sensitivity</a:t>
            </a:r>
          </a:p>
          <a:p>
            <a:pPr marL="342900" indent="-342900">
              <a:buFont typeface="Arial,Sans-Serif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Further discuss the design of ANNI for the future ANNI proposal</a:t>
            </a:r>
            <a:endParaRPr lang="en-AU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687B39-AFA8-442C-8A28-2EAD96E03658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40760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Arial"/>
              </a:rPr>
              <a:t>Summary of the master's project presentation</a:t>
            </a:r>
            <a:endParaRPr lang="en-US" noProof="0" dirty="0">
              <a:cs typeface="Aria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725966" y="5092700"/>
            <a:ext cx="960834" cy="1625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0" y="3442228"/>
            <a:ext cx="4711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AU" altLang="x-none" dirty="0">
                <a:latin typeface="Calibri"/>
                <a:ea typeface="ＭＳ Ｐゴシック"/>
                <a:cs typeface="Calibri"/>
              </a:rPr>
              <a:t>(</a:t>
            </a:r>
            <a:r>
              <a:rPr lang="en-AU" altLang="x-none" dirty="0" err="1">
                <a:latin typeface="Calibri"/>
                <a:ea typeface="ＭＳ Ｐゴシック"/>
                <a:cs typeface="Calibri"/>
              </a:rPr>
              <a:t>i</a:t>
            </a:r>
            <a:r>
              <a:rPr lang="en-AU" altLang="x-none" dirty="0">
                <a:latin typeface="Calibri"/>
                <a:ea typeface="ＭＳ Ｐゴシック"/>
                <a:cs typeface="Calibri"/>
              </a:rPr>
              <a:t>) Scientific </a:t>
            </a:r>
            <a:r>
              <a:rPr lang="sv-SE" altLang="x-none" dirty="0">
                <a:latin typeface="Calibri"/>
                <a:ea typeface="ＭＳ Ｐゴシック"/>
                <a:cs typeface="Calibri"/>
              </a:rPr>
              <a:t>motivation for n – n' (and n –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n̅</a:t>
            </a:r>
            <a:r>
              <a:rPr lang="sv-SE" altLang="x-none" dirty="0">
                <a:latin typeface="Calibri"/>
                <a:ea typeface="ＭＳ Ｐゴシック"/>
                <a:cs typeface="Calibri"/>
              </a:rPr>
              <a:t>)</a:t>
            </a:r>
            <a:endParaRPr lang="cs-CZ" dirty="0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4578162" y="3457015"/>
            <a:ext cx="41343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v-SE" altLang="x-none" dirty="0">
                <a:latin typeface="Calibri"/>
                <a:ea typeface="ＭＳ Ｐゴシック"/>
                <a:cs typeface="Calibri"/>
              </a:rPr>
              <a:t>(ii) HIBEAM experiment and ANNI </a:t>
            </a:r>
            <a:r>
              <a:rPr lang="sv-SE" altLang="x-none" dirty="0" err="1">
                <a:latin typeface="Calibri"/>
                <a:ea typeface="ＭＳ Ｐゴシック"/>
                <a:cs typeface="Calibri"/>
              </a:rPr>
              <a:t>beamline</a:t>
            </a:r>
            <a:r>
              <a:rPr lang="sv-SE" altLang="x-none" dirty="0">
                <a:latin typeface="Calibri"/>
                <a:ea typeface="ＭＳ Ｐゴシック"/>
                <a:cs typeface="Calibri"/>
              </a:rPr>
              <a:t> at ESS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5265" y="6457410"/>
            <a:ext cx="4199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(v) Discussion of the results and outlook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0642" y="5470833"/>
            <a:ext cx="8719840" cy="4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v-SE" altLang="x-none" sz="2150">
              <a:latin typeface="Calibri" charset="0"/>
              <a:cs typeface="Calibri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A0FAEC7-FC67-44BE-A429-667395234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817" y="5985785"/>
            <a:ext cx="4711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x-none" dirty="0">
                <a:latin typeface="Calibri"/>
                <a:ea typeface="ＭＳ Ｐゴシック"/>
                <a:cs typeface="Calibri"/>
              </a:rPr>
              <a:t>(iv) Experimental results to estimate the fast neutron background and effective dose </a:t>
            </a:r>
            <a:endParaRPr lang="en-US" altLang="x-none" dirty="0">
              <a:latin typeface="Calibri"/>
              <a:cs typeface="Calibri"/>
            </a:endParaRPr>
          </a:p>
        </p:txBody>
      </p:sp>
      <p:pic>
        <p:nvPicPr>
          <p:cNvPr id="12" name="Obrázek 3" descr="Obsah obrázku objekt v exteriéru, hvězda, pavučina&#10;&#10;Popis se vygeneroval automaticky.">
            <a:extLst>
              <a:ext uri="{FF2B5EF4-FFF2-40B4-BE49-F238E27FC236}">
                <a16:creationId xmlns:a16="http://schemas.microsoft.com/office/drawing/2014/main" id="{DE083220-ED97-41F7-B5F7-B2EC5EEC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02" y="1544927"/>
            <a:ext cx="1945988" cy="1940720"/>
          </a:xfrm>
          <a:prstGeom prst="rect">
            <a:avLst/>
          </a:prstGeom>
        </p:spPr>
      </p:pic>
      <p:pic>
        <p:nvPicPr>
          <p:cNvPr id="13" name="Obrázek 6">
            <a:extLst>
              <a:ext uri="{FF2B5EF4-FFF2-40B4-BE49-F238E27FC236}">
                <a16:creationId xmlns:a16="http://schemas.microsoft.com/office/drawing/2014/main" id="{858D0B40-BD56-4E5B-9257-B82FDF73A2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59392" y="1577207"/>
            <a:ext cx="3503530" cy="1940719"/>
          </a:xfrm>
          <a:prstGeom prst="rect">
            <a:avLst/>
          </a:prstGeom>
        </p:spPr>
      </p:pic>
      <p:pic>
        <p:nvPicPr>
          <p:cNvPr id="14" name="Obrázek 6">
            <a:extLst>
              <a:ext uri="{FF2B5EF4-FFF2-40B4-BE49-F238E27FC236}">
                <a16:creationId xmlns:a16="http://schemas.microsoft.com/office/drawing/2014/main" id="{5246B11B-E2A7-4A34-867C-F5EE6C3FC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894" y="4042851"/>
            <a:ext cx="3120000" cy="2064340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69EA466F-AF1D-4745-B47B-D27F45C7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781" y="6014714"/>
            <a:ext cx="4711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x-none" dirty="0">
                <a:latin typeface="Calibri"/>
                <a:ea typeface="ＭＳ Ｐゴシック"/>
                <a:cs typeface="Calibri"/>
              </a:rPr>
              <a:t>(iii) Methodology, ANNI geometric model</a:t>
            </a:r>
            <a:endParaRPr lang="en-US" altLang="x-none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D42F3B-13A4-4201-95A5-209DC800C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38" y="4628271"/>
            <a:ext cx="4487783" cy="14141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D31D4-7F6E-439A-B58A-0A6AB638EB53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9903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9A83-BBAB-834F-98C1-520B44BF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Large fraction of constituents in the Universe not yet understood</a:t>
            </a:r>
          </a:p>
        </p:txBody>
      </p:sp>
      <p:sp>
        <p:nvSpPr>
          <p:cNvPr id="8" name="TextovéPole 3">
            <a:extLst>
              <a:ext uri="{FF2B5EF4-FFF2-40B4-BE49-F238E27FC236}">
                <a16:creationId xmlns:a16="http://schemas.microsoft.com/office/drawing/2014/main" id="{2955606D-86BD-4163-9DBC-3B588692F7FD}"/>
              </a:ext>
            </a:extLst>
          </p:cNvPr>
          <p:cNvSpPr txBox="1"/>
          <p:nvPr/>
        </p:nvSpPr>
        <p:spPr>
          <a:xfrm>
            <a:off x="643913" y="1491390"/>
            <a:ext cx="736186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  <a:cs typeface="Arial"/>
              </a:rPr>
              <a:t>Known matter makes only </a:t>
            </a:r>
            <a:r>
              <a:rPr lang="cs-CZ" sz="2400" b="0" dirty="0">
                <a:solidFill>
                  <a:schemeClr val="tx2"/>
                </a:solidFill>
                <a:cs typeface="Arial"/>
              </a:rPr>
              <a:t>5</a:t>
            </a:r>
            <a:r>
              <a:rPr lang="en-AU" sz="2400" b="0" dirty="0">
                <a:solidFill>
                  <a:schemeClr val="tx2"/>
                </a:solidFill>
                <a:cs typeface="Arial"/>
              </a:rPr>
              <a:t>% of the content of the Universe</a:t>
            </a: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2"/>
                </a:solidFill>
                <a:cs typeface="Arial"/>
              </a:rPr>
              <a:t>There must be </a:t>
            </a:r>
            <a:r>
              <a:rPr lang="en-AU" sz="2400" dirty="0">
                <a:solidFill>
                  <a:schemeClr val="tx2"/>
                </a:solidFill>
                <a:cs typeface="Arial"/>
              </a:rPr>
              <a:t>hidden</a:t>
            </a:r>
            <a:r>
              <a:rPr lang="en-AU" sz="2400" b="0" dirty="0">
                <a:solidFill>
                  <a:schemeClr val="tx2"/>
                </a:solidFill>
                <a:cs typeface="Arial"/>
              </a:rPr>
              <a:t> constituents called dark matter</a:t>
            </a: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b="0" dirty="0">
                <a:solidFill>
                  <a:schemeClr val="tx2"/>
                </a:solidFill>
                <a:cs typeface="Arial"/>
              </a:rPr>
              <a:t>Can only detect extra gravity from an unknown source when observing galaxies</a:t>
            </a:r>
            <a:endParaRPr lang="cs-CZ" sz="2400" b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6CF4A-1F77-4A64-910F-1B4206204B7B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222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Arial"/>
              </a:rPr>
              <a:t>Evidence for dark matter that is made of a hidden sector of particles</a:t>
            </a:r>
            <a:endParaRPr lang="en-US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5BDA3BB-14A4-4D0F-85BA-F07511387EE5}"/>
              </a:ext>
            </a:extLst>
          </p:cNvPr>
          <p:cNvSpPr txBox="1"/>
          <p:nvPr/>
        </p:nvSpPr>
        <p:spPr>
          <a:xfrm>
            <a:off x="643913" y="1491390"/>
            <a:ext cx="736186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Large-scale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structures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of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Universe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lvl="1"/>
            <a:endParaRPr lang="cs-CZ" sz="2400" b="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3" name="Obrázek 3" descr="Obsah obrázku objekt v exteriéru, hvězda, pavučina&#10;&#10;Popis se vygeneroval automaticky.">
            <a:extLst>
              <a:ext uri="{FF2B5EF4-FFF2-40B4-BE49-F238E27FC236}">
                <a16:creationId xmlns:a16="http://schemas.microsoft.com/office/drawing/2014/main" id="{232FA66E-039F-4E36-92C4-FA1454988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48" y="1912215"/>
            <a:ext cx="4734005" cy="472118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943A5D1-7312-4AC8-BE1C-1A0A6956EAEE}"/>
              </a:ext>
            </a:extLst>
          </p:cNvPr>
          <p:cNvSpPr txBox="1"/>
          <p:nvPr/>
        </p:nvSpPr>
        <p:spPr>
          <a:xfrm>
            <a:off x="6224172" y="5829754"/>
            <a:ext cx="262699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 b="0" dirty="0" err="1">
                <a:latin typeface="Arial"/>
                <a:ea typeface="ＭＳ Ｐゴシック"/>
                <a:cs typeface="Arial"/>
              </a:rPr>
              <a:t>Adapted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from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Blanton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, M. “SDSS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Galaxy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Map.” </a:t>
            </a:r>
            <a:r>
              <a:rPr lang="cs-CZ" sz="1200" b="0" i="1" dirty="0" err="1">
                <a:latin typeface="Arial"/>
                <a:ea typeface="ＭＳ Ｐゴシック"/>
                <a:cs typeface="Arial"/>
              </a:rPr>
              <a:t>The</a:t>
            </a:r>
            <a:r>
              <a:rPr lang="cs-CZ" sz="1200" b="0" i="1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i="1" dirty="0" err="1">
                <a:latin typeface="Arial"/>
                <a:ea typeface="ＭＳ Ｐゴシック"/>
                <a:cs typeface="Arial"/>
              </a:rPr>
              <a:t>Sloan</a:t>
            </a:r>
            <a:r>
              <a:rPr lang="cs-CZ" sz="1200" b="0" i="1" dirty="0">
                <a:latin typeface="Arial"/>
                <a:ea typeface="ＭＳ Ｐゴシック"/>
                <a:cs typeface="Arial"/>
              </a:rPr>
              <a:t> Digital </a:t>
            </a:r>
            <a:r>
              <a:rPr lang="cs-CZ" sz="1200" b="0" i="1" dirty="0" err="1">
                <a:latin typeface="Arial"/>
                <a:ea typeface="ＭＳ Ｐゴシック"/>
                <a:cs typeface="Arial"/>
              </a:rPr>
              <a:t>Sky</a:t>
            </a:r>
            <a:r>
              <a:rPr lang="cs-CZ" sz="1200" b="0" i="1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i="1" dirty="0" err="1">
                <a:latin typeface="Arial"/>
                <a:ea typeface="ＭＳ Ｐゴシック"/>
                <a:cs typeface="Arial"/>
              </a:rPr>
              <a:t>Survey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, 2018, www.sdss.org/science/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orangepie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.</a:t>
            </a:r>
            <a:endParaRPr lang="cs-CZ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688F7-6425-4AF9-A394-54AA8224784E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180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Arial"/>
              </a:rPr>
              <a:t>Definition of neutron in sterile neutron (n – n') oscillations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ED2BF175-82C4-48AD-87F9-EBBD0DEC1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342900" indent="-342900">
              <a:buChar char="•"/>
            </a:pPr>
            <a:endParaRPr lang="en-US" noProof="0" dirty="0">
              <a:latin typeface="Helvetica"/>
              <a:cs typeface="Helvetica"/>
            </a:endParaRPr>
          </a:p>
          <a:p>
            <a:pPr marL="342900" indent="-342900">
              <a:buChar char="•"/>
            </a:pPr>
            <a:endParaRPr lang="en-US" noProof="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7504941-542B-4E60-93A7-06A32F7A3E79}"/>
              </a:ext>
            </a:extLst>
          </p:cNvPr>
          <p:cNvSpPr txBox="1"/>
          <p:nvPr/>
        </p:nvSpPr>
        <p:spPr>
          <a:xfrm>
            <a:off x="643913" y="1491390"/>
            <a:ext cx="736186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n'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is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sterile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neutron</a:t>
            </a:r>
          </a:p>
          <a:p>
            <a:pPr marL="800100" lvl="1" indent="-342900">
              <a:buFont typeface="Arial"/>
              <a:buChar char="•"/>
            </a:pP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Neutron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of</a:t>
            </a:r>
            <a:r>
              <a:rPr lang="cs-CZ" sz="2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dark</a:t>
            </a:r>
            <a:r>
              <a:rPr lang="cs-CZ" sz="2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matter</a:t>
            </a:r>
            <a:endParaRPr lang="cs-CZ" sz="2400" dirty="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Sterile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to EM,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weak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and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strong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forces</a:t>
            </a:r>
            <a:endParaRPr lang="cs-CZ" sz="2400" dirty="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Searches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for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 -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n'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oscillation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cs-CZ" sz="2400" b="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at</a:t>
            </a: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High-Intensity Baryon Extraction and Measurement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(HIBEAM) </a:t>
            </a:r>
            <a:endParaRPr lang="en-AU" sz="2400" b="0" dirty="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 provided by the ANNI beamline</a:t>
            </a:r>
          </a:p>
          <a:p>
            <a:pPr marL="342900" indent="-342900">
              <a:buFont typeface="Arial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n’ can be part of the mirror world of particles -&gt; hypothesised constituents of dark matter</a:t>
            </a:r>
            <a:endParaRPr lang="cs-CZ" sz="240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dirty="0">
              <a:solidFill>
                <a:schemeClr val="tx2"/>
              </a:solidFill>
              <a:cs typeface="Arial"/>
            </a:endParaRPr>
          </a:p>
          <a:p>
            <a:pPr lvl="1"/>
            <a:endParaRPr lang="cs-CZ" sz="2400" b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27CCF-ABD2-482A-B6C9-CE149945A4DA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8778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Arial"/>
              </a:rPr>
              <a:t>Sakharov conditions and baryogenesis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ED2BF175-82C4-48AD-87F9-EBBD0DEC1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342900" indent="-342900">
              <a:buChar char="•"/>
            </a:pPr>
            <a:endParaRPr lang="en-US" noProof="0" dirty="0">
              <a:latin typeface="Helvetica"/>
              <a:cs typeface="Helvetica"/>
            </a:endParaRPr>
          </a:p>
          <a:p>
            <a:pPr marL="342900" indent="-342900">
              <a:buChar char="•"/>
            </a:pP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7504941-542B-4E60-93A7-06A32F7A3E79}"/>
                  </a:ext>
                </a:extLst>
              </p:cNvPr>
              <p:cNvSpPr txBox="1"/>
              <p:nvPr/>
            </p:nvSpPr>
            <p:spPr>
              <a:xfrm>
                <a:off x="643913" y="1491390"/>
                <a:ext cx="7361869" cy="461607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>
                  <a:buFont typeface="Arial,Sans-Serif"/>
                  <a:buChar char="•"/>
                </a:pPr>
                <a:r>
                  <a:rPr lang="en-US" sz="2400" b="0" dirty="0">
                    <a:solidFill>
                      <a:schemeClr val="tx2"/>
                    </a:solidFill>
                    <a:latin typeface="Arial"/>
                    <a:ea typeface="ＭＳ Ｐゴシック"/>
                    <a:cs typeface="Arial"/>
                  </a:rPr>
                  <a:t>Asymmetry between matter and antimatter was initiated in the early times of the Universe</a:t>
                </a:r>
                <a:endParaRPr lang="en-US" sz="2400" b="0" dirty="0">
                  <a:solidFill>
                    <a:schemeClr val="tx2"/>
                  </a:solidFill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cs-CZ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– </m:t>
                          </m:r>
                          <m:sSub>
                            <m:sSubPr>
                              <m:ctrlPr>
                                <a:rPr lang="en-AU" sz="2800" b="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AU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AU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AU" sz="2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cs-CZ" sz="2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2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AU" sz="2800" dirty="0">
                  <a:solidFill>
                    <a:schemeClr val="tx2"/>
                  </a:solidFill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AU" b="0" dirty="0" err="1">
                    <a:solidFill>
                      <a:schemeClr val="tx2"/>
                    </a:solidFill>
                  </a:rPr>
                  <a:t>n</a:t>
                </a:r>
                <a:r>
                  <a:rPr lang="en-AU" b="0" baseline="-25000" dirty="0" err="1">
                    <a:solidFill>
                      <a:schemeClr val="tx2"/>
                    </a:solidFill>
                  </a:rPr>
                  <a:t>B</a:t>
                </a:r>
                <a:r>
                  <a:rPr lang="en-AU" b="0" dirty="0">
                    <a:solidFill>
                      <a:schemeClr val="tx2"/>
                    </a:solidFill>
                  </a:rPr>
                  <a:t> = number density of baryons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AU" b="0" dirty="0" err="1">
                    <a:solidFill>
                      <a:schemeClr val="tx2"/>
                    </a:solidFill>
                  </a:rPr>
                  <a:t>n</a:t>
                </a:r>
                <a:r>
                  <a:rPr lang="en-AU" b="0" baseline="-25000" dirty="0" err="1">
                    <a:solidFill>
                      <a:schemeClr val="tx2"/>
                    </a:solidFill>
                  </a:rPr>
                  <a:t>B</a:t>
                </a:r>
                <a:r>
                  <a:rPr lang="en-AU" b="0" baseline="-25000" dirty="0">
                    <a:solidFill>
                      <a:schemeClr val="tx2"/>
                    </a:solidFill>
                  </a:rPr>
                  <a:t>̅  </a:t>
                </a:r>
                <a:r>
                  <a:rPr lang="en-AU" b="0" dirty="0">
                    <a:solidFill>
                      <a:schemeClr val="tx2"/>
                    </a:solidFill>
                  </a:rPr>
                  <a:t>= number density of antibaryons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AU" b="0" dirty="0">
                    <a:solidFill>
                      <a:schemeClr val="tx2"/>
                    </a:solidFill>
                  </a:rPr>
                  <a:t>s = entropy density</a:t>
                </a:r>
              </a:p>
              <a:p>
                <a:pPr marL="342900" indent="-342900">
                  <a:buFont typeface="Arial,Sans-Serif"/>
                  <a:buChar char="•"/>
                </a:pPr>
                <a:r>
                  <a:rPr lang="en-AU" sz="2400" b="0" dirty="0">
                    <a:solidFill>
                      <a:schemeClr val="tx2"/>
                    </a:solidFill>
                    <a:latin typeface="Arial"/>
                    <a:ea typeface="ＭＳ Ｐゴシック"/>
                    <a:cs typeface="Arial"/>
                  </a:rPr>
                  <a:t>The asymmetry could develop under Sakharov conditions only</a:t>
                </a:r>
                <a:endParaRPr lang="en-AU" sz="2400" b="0" dirty="0">
                  <a:solidFill>
                    <a:schemeClr val="tx2"/>
                  </a:solidFill>
                  <a:cs typeface="Arial"/>
                </a:endParaRPr>
              </a:p>
              <a:p>
                <a:pPr marL="914400" lvl="1" indent="-457200">
                  <a:buAutoNum type="arabicPeriod"/>
                </a:pPr>
                <a:r>
                  <a:rPr lang="en-AU" sz="2400" dirty="0">
                    <a:solidFill>
                      <a:schemeClr val="tx2"/>
                    </a:solidFill>
                    <a:latin typeface="Arial"/>
                    <a:ea typeface="ＭＳ Ｐゴシック"/>
                    <a:cs typeface="Arial"/>
                  </a:rPr>
                  <a:t>Baryon number (B) violation</a:t>
                </a:r>
                <a:endParaRPr lang="en-AU" sz="2400" dirty="0">
                  <a:solidFill>
                    <a:schemeClr val="tx2"/>
                  </a:solidFill>
                  <a:cs typeface="Arial"/>
                </a:endParaRPr>
              </a:p>
              <a:p>
                <a:pPr marL="914400" lvl="1" indent="-457200">
                  <a:buAutoNum type="arabicPeriod"/>
                </a:pPr>
                <a:r>
                  <a:rPr lang="en-AU" sz="2400" b="0" dirty="0">
                    <a:solidFill>
                      <a:schemeClr val="tx2"/>
                    </a:solidFill>
                    <a:latin typeface="Arial"/>
                    <a:ea typeface="ＭＳ Ｐゴシック"/>
                    <a:cs typeface="Arial"/>
                  </a:rPr>
                  <a:t>Charge-parity (CP) violation </a:t>
                </a:r>
              </a:p>
              <a:p>
                <a:pPr marL="914400" lvl="1" indent="-457200">
                  <a:buAutoNum type="arabicPeriod"/>
                </a:pPr>
                <a:r>
                  <a:rPr lang="en-AU" sz="2400" b="0" dirty="0">
                    <a:solidFill>
                      <a:schemeClr val="tx2"/>
                    </a:solidFill>
                    <a:latin typeface="Arial"/>
                    <a:ea typeface="ＭＳ Ｐゴシック"/>
                    <a:cs typeface="Arial"/>
                  </a:rPr>
                  <a:t>Deviation from thermal equilibrium</a:t>
                </a:r>
                <a:endParaRPr lang="en-AU" sz="2400" b="0" dirty="0">
                  <a:solidFill>
                    <a:schemeClr val="tx2"/>
                  </a:solidFill>
                  <a:cs typeface="Arial"/>
                </a:endParaRPr>
              </a:p>
              <a:p>
                <a:pPr marL="800100" lvl="1" indent="-342900">
                  <a:buFont typeface="Arial,Sans-Serif"/>
                  <a:buChar char="•"/>
                </a:pPr>
                <a:endParaRPr lang="cs-CZ" sz="2400" b="0" dirty="0">
                  <a:solidFill>
                    <a:schemeClr val="tx2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7504941-542B-4E60-93A7-06A32F7A3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13" y="1491390"/>
                <a:ext cx="7361869" cy="4616072"/>
              </a:xfrm>
              <a:prstGeom prst="rect">
                <a:avLst/>
              </a:prstGeom>
              <a:blipFill>
                <a:blip r:embed="rId2"/>
                <a:stretch>
                  <a:fillRect l="-1160" t="-92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07C8BA7-59EA-4898-A353-CB68E10F15B2}"/>
              </a:ext>
            </a:extLst>
          </p:cNvPr>
          <p:cNvCxnSpPr/>
          <p:nvPr/>
        </p:nvCxnSpPr>
        <p:spPr bwMode="auto">
          <a:xfrm>
            <a:off x="3787140" y="2362200"/>
            <a:ext cx="152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5B1D5A9-D235-44CF-A753-0102BEF340A4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4528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+mn-lt"/>
              </a:rPr>
              <a:t>European spallation source (ESS) </a:t>
            </a:r>
            <a:endParaRPr lang="en-US" noProof="0" dirty="0">
              <a:cs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7EFC023-83E3-40B0-96E5-3CD5B6AEC8CB}"/>
              </a:ext>
            </a:extLst>
          </p:cNvPr>
          <p:cNvSpPr txBox="1"/>
          <p:nvPr/>
        </p:nvSpPr>
        <p:spPr>
          <a:xfrm>
            <a:off x="643913" y="1491390"/>
            <a:ext cx="7361869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endParaRPr lang="cs-CZ" sz="2400" b="0" dirty="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Currently under construction</a:t>
            </a:r>
          </a:p>
          <a:p>
            <a:pPr marL="342900" indent="-342900">
              <a:buFont typeface="Arial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Protons accelerated -&gt; Collision with tungsten target -&gt; Neutrons produced -&gt; Neutrons moderated -&gt; Neutrons enter different beamlines</a:t>
            </a:r>
          </a:p>
          <a:p>
            <a:pPr marL="342900" indent="-342900">
              <a:buFont typeface="Arial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5 MW average power of accelerate</a:t>
            </a:r>
            <a:r>
              <a:rPr lang="cs-CZ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d</a:t>
            </a: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 protons</a:t>
            </a:r>
          </a:p>
          <a:p>
            <a:pPr marL="342900" indent="-342900">
              <a:buFont typeface="Arial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Will produce the highest flux of neutrons that enter the moderator in the World</a:t>
            </a:r>
          </a:p>
          <a:p>
            <a:pPr marL="342900" indent="-342900">
              <a:buFont typeface="Arial"/>
              <a:buChar char="•"/>
            </a:pPr>
            <a:r>
              <a:rPr lang="en-AU" sz="2400" b="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The beamlines will ultimately deliver neutrons to 22 experiments</a:t>
            </a:r>
            <a:endParaRPr lang="en-AU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  <a:p>
            <a:pPr marL="800100" lvl="1" indent="-342900">
              <a:buFont typeface="Arial"/>
              <a:buChar char="•"/>
            </a:pPr>
            <a:endParaRPr lang="cs-CZ" sz="2400" b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EF996-AFBC-44B3-9422-19CB3A3F3CFB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3048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+mn-lt"/>
              </a:rPr>
              <a:t>European spallation source (ESS) - target monolith </a:t>
            </a:r>
            <a:endParaRPr lang="en-US" noProof="0" dirty="0">
              <a:cs typeface="Arial"/>
            </a:endParaRPr>
          </a:p>
          <a:p>
            <a:endParaRPr lang="en-US" noProof="0" dirty="0"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9E4881-6576-43F6-BD3C-EF9767661E03}"/>
              </a:ext>
            </a:extLst>
          </p:cNvPr>
          <p:cNvSpPr txBox="1"/>
          <p:nvPr/>
        </p:nvSpPr>
        <p:spPr>
          <a:xfrm>
            <a:off x="724248" y="6384933"/>
            <a:ext cx="788198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 b="0" dirty="0">
                <a:latin typeface="Arial"/>
                <a:ea typeface="ＭＳ Ｐゴシック"/>
                <a:cs typeface="Arial"/>
              </a:rPr>
              <a:t>Adapted from Coney, Linda R. et al. “Development of the target safety system for the ESS target </a:t>
            </a:r>
            <a:r>
              <a:rPr lang="cs-CZ" sz="1200" b="0">
                <a:latin typeface="Arial"/>
                <a:ea typeface="ＭＳ Ｐゴシック"/>
                <a:cs typeface="Arial"/>
              </a:rPr>
              <a:t>station.” </a:t>
            </a:r>
            <a:r>
              <a:rPr lang="cs-CZ" sz="1200" b="0" i="1">
                <a:latin typeface="Arial"/>
                <a:ea typeface="ＭＳ Ｐゴシック"/>
                <a:cs typeface="Arial"/>
              </a:rPr>
              <a:t>Proceedings of the 21st meeting of the international collaboration on advanced neutron sources</a:t>
            </a:r>
            <a:r>
              <a:rPr lang="cs-CZ" sz="1200" b="0">
                <a:latin typeface="Arial"/>
                <a:ea typeface="ＭＳ Ｐゴシック"/>
                <a:cs typeface="Arial"/>
              </a:rPr>
              <a:t>. 2015.</a:t>
            </a:r>
            <a:endParaRPr lang="cs-CZ" sz="1200" b="0" dirty="0">
              <a:cs typeface="Arial"/>
            </a:endParaRP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3C7882A0-B6DD-40C2-8161-13625E9B4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186" y="1605997"/>
            <a:ext cx="5608318" cy="4803198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330CA701-0637-48D0-B199-5F135137F977}"/>
              </a:ext>
            </a:extLst>
          </p:cNvPr>
          <p:cNvCxnSpPr/>
          <p:nvPr/>
        </p:nvCxnSpPr>
        <p:spPr bwMode="auto">
          <a:xfrm>
            <a:off x="7505700" y="4210050"/>
            <a:ext cx="304800" cy="2000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EA6026-EAAD-4227-8636-0ABC72D7FAA6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6774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E075-EE99-4BF7-946E-E068851F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0" dirty="0">
                <a:ea typeface="ＭＳ Ｐゴシック"/>
                <a:cs typeface="+mn-lt"/>
              </a:rPr>
              <a:t>European spallation source (ESS) - bunker</a:t>
            </a:r>
            <a:endParaRPr lang="en-US" noProof="0" dirty="0">
              <a:cs typeface="Arial"/>
            </a:endParaRPr>
          </a:p>
          <a:p>
            <a:endParaRPr lang="en-US" noProof="0" dirty="0">
              <a:cs typeface="Arial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33B3146-6813-4F89-9941-ED72E91385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1953" y="1709459"/>
            <a:ext cx="7510109" cy="433826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4C250BE-1DCD-410A-8643-7501826A5529}"/>
              </a:ext>
            </a:extLst>
          </p:cNvPr>
          <p:cNvSpPr txBox="1"/>
          <p:nvPr/>
        </p:nvSpPr>
        <p:spPr>
          <a:xfrm>
            <a:off x="724248" y="6370596"/>
            <a:ext cx="103759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 b="0" dirty="0" err="1">
                <a:latin typeface="Arial"/>
                <a:ea typeface="ＭＳ Ｐゴシック"/>
                <a:cs typeface="Arial"/>
              </a:rPr>
              <a:t>Adapted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from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Addazi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, Andrea. et al. “New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high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-sensitivity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searches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for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neutrons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converting</a:t>
            </a:r>
            <a:endParaRPr lang="cs-CZ" sz="1200" b="0" dirty="0">
              <a:cs typeface="Arial"/>
            </a:endParaRPr>
          </a:p>
          <a:p>
            <a:r>
              <a:rPr lang="cs-CZ" sz="1200" b="0" dirty="0" err="1">
                <a:latin typeface="Arial"/>
                <a:ea typeface="ＭＳ Ｐゴシック"/>
                <a:cs typeface="Arial"/>
              </a:rPr>
              <a:t>into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antineutrons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and/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or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sterile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neutrons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at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the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European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</a:t>
            </a:r>
            <a:r>
              <a:rPr lang="cs-CZ" sz="1200" b="0" dirty="0" err="1">
                <a:latin typeface="Arial"/>
                <a:ea typeface="ＭＳ Ｐゴシック"/>
                <a:cs typeface="Arial"/>
              </a:rPr>
              <a:t>Spallation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 Source.” </a:t>
            </a:r>
            <a:r>
              <a:rPr lang="cs-CZ" sz="1200" b="0" i="1" dirty="0" err="1">
                <a:latin typeface="Arial"/>
                <a:ea typeface="ＭＳ Ｐゴシック"/>
                <a:cs typeface="Arial"/>
              </a:rPr>
              <a:t>arXiv</a:t>
            </a:r>
            <a:r>
              <a:rPr lang="cs-CZ" sz="1200" b="0" i="1" dirty="0">
                <a:latin typeface="Arial"/>
                <a:ea typeface="ＭＳ Ｐゴシック"/>
                <a:cs typeface="Arial"/>
              </a:rPr>
              <a:t> preprint arXiv:2006.04907</a:t>
            </a:r>
            <a:r>
              <a:rPr lang="cs-CZ" sz="1200" b="0" dirty="0">
                <a:latin typeface="Arial"/>
                <a:ea typeface="ＭＳ Ｐゴシック"/>
                <a:cs typeface="Arial"/>
              </a:rPr>
              <a:t>. 2020.</a:t>
            </a:r>
            <a:endParaRPr lang="cs-CZ" sz="1200" b="0" dirty="0"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FAF3D7-591B-2141-AFEF-DD607F5797D5}"/>
              </a:ext>
            </a:extLst>
          </p:cNvPr>
          <p:cNvCxnSpPr/>
          <p:nvPr/>
        </p:nvCxnSpPr>
        <p:spPr bwMode="auto">
          <a:xfrm flipH="1">
            <a:off x="1275644" y="4334933"/>
            <a:ext cx="1715912" cy="11401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ACD416-044E-9E41-AAE3-2E76B466AF66}"/>
              </a:ext>
            </a:extLst>
          </p:cNvPr>
          <p:cNvSpPr txBox="1"/>
          <p:nvPr/>
        </p:nvSpPr>
        <p:spPr>
          <a:xfrm>
            <a:off x="117223" y="5547516"/>
            <a:ext cx="1745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rgbClr val="FF0000"/>
                </a:solidFill>
              </a:rPr>
              <a:t>E5 position: ANNI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72915-2622-4A0C-8602-FCFBA6F32CD4}"/>
              </a:ext>
            </a:extLst>
          </p:cNvPr>
          <p:cNvSpPr txBox="1"/>
          <p:nvPr/>
        </p:nvSpPr>
        <p:spPr>
          <a:xfrm>
            <a:off x="8712560" y="6517372"/>
            <a:ext cx="56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>
                <a:solidFill>
                  <a:schemeClr val="tx2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6280743"/>
      </p:ext>
    </p:extLst>
  </p:cSld>
  <p:clrMapOvr>
    <a:masterClrMapping/>
  </p:clrMapOvr>
</p:sld>
</file>

<file path=ppt/theme/theme1.xml><?xml version="1.0" encoding="utf-8"?>
<a:theme xmlns:a="http://schemas.openxmlformats.org/drawingml/2006/main" name="LU mall EN sltg 2012_hm_EN">
  <a:themeElements>
    <a:clrScheme name="Anpassad 4">
      <a:dk1>
        <a:srgbClr val="9C6114"/>
      </a:dk1>
      <a:lt1>
        <a:srgbClr val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000080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LU_PPT-mall_2012_ENG_121127</Template>
  <TotalTime>378</TotalTime>
  <Words>1273</Words>
  <Application>Microsoft Office PowerPoint</Application>
  <PresentationFormat>Custom</PresentationFormat>
  <Paragraphs>217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Arial,Sans-Serif</vt:lpstr>
      <vt:lpstr>Calibri</vt:lpstr>
      <vt:lpstr>Cambria Math</vt:lpstr>
      <vt:lpstr>Helvetica</vt:lpstr>
      <vt:lpstr>Lucida Grande</vt:lpstr>
      <vt:lpstr>Times New Roman</vt:lpstr>
      <vt:lpstr>LU mall EN sltg 2012_hm_EN</vt:lpstr>
      <vt:lpstr>PowerPoint Presentation</vt:lpstr>
      <vt:lpstr>Outline of the master's project presentation</vt:lpstr>
      <vt:lpstr>Large fraction of constituents in the Universe not yet understood</vt:lpstr>
      <vt:lpstr>Evidence for dark matter that is made of a hidden sector of particles</vt:lpstr>
      <vt:lpstr>Definition of neutron in sterile neutron (n – n') oscillations</vt:lpstr>
      <vt:lpstr>Sakharov conditions and baryogenesis</vt:lpstr>
      <vt:lpstr>European spallation source (ESS) </vt:lpstr>
      <vt:lpstr>European spallation source (ESS) - target monolith  </vt:lpstr>
      <vt:lpstr>European spallation source (ESS) - bunker </vt:lpstr>
      <vt:lpstr>ANNI beamline</vt:lpstr>
      <vt:lpstr>Position of ANNI and HIBEAM </vt:lpstr>
      <vt:lpstr>HIBEAM experiment for n – n' oscillation searches </vt:lpstr>
      <vt:lpstr>HIBEAM experiment for searches for n – n' oscillations</vt:lpstr>
      <vt:lpstr>Aims of the project </vt:lpstr>
      <vt:lpstr>Methodology </vt:lpstr>
      <vt:lpstr>The ANNI geometric model proposal </vt:lpstr>
      <vt:lpstr>Side view of the ANNI beamline geometry produced in CombLayer  </vt:lpstr>
      <vt:lpstr>Variance reduction with fictive neutron sources </vt:lpstr>
      <vt:lpstr>Energy distribution of the ANNI beamline neutron source term </vt:lpstr>
      <vt:lpstr>Spectra at 22 m produced with the ficticious source terms </vt:lpstr>
      <vt:lpstr>Dose map produced with the ESS test beamline source term (PRELIMINARY)  </vt:lpstr>
      <vt:lpstr>Discussion </vt:lpstr>
      <vt:lpstr>Outlook</vt:lpstr>
      <vt:lpstr>Summary of the master's project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 and Optics</dc:title>
  <dc:creator>johan</dc:creator>
  <cp:lastModifiedBy>Blahoslav Rataj</cp:lastModifiedBy>
  <cp:revision>1127</cp:revision>
  <cp:lastPrinted>2017-08-30T11:56:15Z</cp:lastPrinted>
  <dcterms:created xsi:type="dcterms:W3CDTF">2014-03-19T20:08:46Z</dcterms:created>
  <dcterms:modified xsi:type="dcterms:W3CDTF">2021-06-02T06:46:59Z</dcterms:modified>
</cp:coreProperties>
</file>