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744" r:id="rId2"/>
    <p:sldMasterId id="2147483752" r:id="rId3"/>
    <p:sldMasterId id="2147483710" r:id="rId4"/>
    <p:sldMasterId id="2147483832" r:id="rId5"/>
    <p:sldMasterId id="2147483694" r:id="rId6"/>
  </p:sldMasterIdLst>
  <p:notesMasterIdLst>
    <p:notesMasterId r:id="rId21"/>
  </p:notesMasterIdLst>
  <p:handoutMasterIdLst>
    <p:handoutMasterId r:id="rId22"/>
  </p:handoutMasterIdLst>
  <p:sldIdLst>
    <p:sldId id="258" r:id="rId7"/>
    <p:sldId id="259" r:id="rId8"/>
    <p:sldId id="264" r:id="rId9"/>
    <p:sldId id="265" r:id="rId10"/>
    <p:sldId id="262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5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98"/>
  </p:normalViewPr>
  <p:slideViewPr>
    <p:cSldViewPr>
      <p:cViewPr varScale="1">
        <p:scale>
          <a:sx n="67" d="100"/>
          <a:sy n="67" d="100"/>
        </p:scale>
        <p:origin x="648" y="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DE67-2EA6-4809-AA89-F57164F32371}" type="datetimeFigureOut">
              <a:rPr lang="sv-SE" smtClean="0"/>
              <a:t>2021-06-02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44FA-FFCC-46FC-9553-688432611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202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2021-06-02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73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01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571625"/>
            <a:ext cx="7258050" cy="5286375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B63C437-965E-8A4D-AD29-7DCD7A23B863}" type="datetime1">
              <a:rPr lang="sv-SE" smtClean="0"/>
              <a:t>2021-06-02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/Namn Namn, Institution eller liknande</a:t>
            </a:r>
            <a:endParaRPr lang="en-US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65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</p:spPr>
        <p:txBody>
          <a:bodyPr anchor="b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973" y="1310400"/>
            <a:ext cx="5198400" cy="4316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6800" y="1310400"/>
            <a:ext cx="5198400" cy="4316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A914C759-61C4-8449-8902-0CC5974855E2}" type="datetime1">
              <a:rPr lang="sv-SE" smtClean="0"/>
              <a:t>2021-06-02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3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4659-39A9-0943-B43C-924618E6E8E5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86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3" y="3888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57973" y="1310400"/>
            <a:ext cx="62544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317136" y="388800"/>
            <a:ext cx="4080000" cy="523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D98D5B55-3BF8-0B4D-AE06-CC261F119606}" type="datetime1">
              <a:rPr lang="sv-SE" smtClean="0"/>
              <a:t>2021-06-02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89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973" y="1310400"/>
            <a:ext cx="10598400" cy="43164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5A84DCF1-E3FE-2049-9510-E09CADE71345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63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39FA-7D52-A440-91BA-9AFDA7DD3F1D}" type="datetime1">
              <a:rPr lang="sv-SE" smtClean="0"/>
              <a:t>2021-06-02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10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1588" y="317500"/>
            <a:ext cx="6881812" cy="65405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2DC3D0D-99C5-7E46-8412-7CD97199DF3B}" type="datetime1">
              <a:rPr lang="sv-SE" smtClean="0"/>
              <a:t>2021-06-02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/Namn Namn, Institution eller liknande</a:t>
            </a:r>
            <a:endParaRPr lang="en-US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9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</p:spPr>
        <p:txBody>
          <a:bodyPr anchor="b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973" y="1310400"/>
            <a:ext cx="10598400" cy="43164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D5A62AB0-8A7E-2D42-BB9F-EE38F99FB995}" type="datetime1">
              <a:rPr lang="sv-SE" smtClean="0"/>
              <a:t>2021-06-02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37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</p:spPr>
        <p:txBody>
          <a:bodyPr anchor="b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973" y="1310400"/>
            <a:ext cx="5198400" cy="4316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6800" y="1310400"/>
            <a:ext cx="5198400" cy="4316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21C3D05B-DC61-E542-A909-9A5F3D515787}" type="datetime1">
              <a:rPr lang="sv-SE" smtClean="0"/>
              <a:t>2021-06-02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3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1290-10BE-A940-9749-62A78155A378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86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3" y="3888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57973" y="1310400"/>
            <a:ext cx="62544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317136" y="388800"/>
            <a:ext cx="4080000" cy="523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10BE97A7-F6B2-234C-B57F-C8A2B977A89C}" type="datetime1">
              <a:rPr lang="sv-SE" smtClean="0"/>
              <a:t>2021-06-02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89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0D7-D5E9-4848-964C-09C325E99D4F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37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973" y="1310400"/>
            <a:ext cx="10598400" cy="4316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33DAF960-87CC-7840-A4F2-5A52A917626D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63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EC3F-C1F6-5B40-8E45-2A5BE55E0E59}" type="datetime1">
              <a:rPr lang="sv-SE" smtClean="0"/>
              <a:t>2021-06-02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10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773" y="1772816"/>
            <a:ext cx="8072440" cy="550588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6F245070-4939-BA43-91AB-B7EA02B4033A}" type="datetime1">
              <a:rPr lang="sv-SE" smtClean="0"/>
              <a:t>2021-06-02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/Namn Namn, Institution eller liknande</a:t>
            </a:r>
            <a:endParaRPr lang="en-US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5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</p:spPr>
        <p:txBody>
          <a:bodyPr anchor="b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973" y="1310400"/>
            <a:ext cx="10598400" cy="43164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0446DEE1-9F05-E54A-9528-6F7D9C30DA65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37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</p:spPr>
        <p:txBody>
          <a:bodyPr anchor="b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973" y="1310400"/>
            <a:ext cx="5198400" cy="4316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6800" y="1310400"/>
            <a:ext cx="5198400" cy="4316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7A92DC28-4088-EE49-ADCE-006E9360F854}" type="datetime1">
              <a:rPr lang="sv-SE" smtClean="0"/>
              <a:t>2021-06-02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3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790A-9006-0A43-AFC4-7DF9FAD00E8C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86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3" y="3888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57973" y="1310400"/>
            <a:ext cx="62544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317136" y="388800"/>
            <a:ext cx="4080000" cy="523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EF9C99B6-B588-4144-BA0C-7B4AFEADADED}" type="datetime1">
              <a:rPr lang="sv-SE" smtClean="0"/>
              <a:t>2021-06-02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89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973" y="1310400"/>
            <a:ext cx="10598400" cy="4316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AC6C66E6-2025-8E49-93E5-9CF80AC007E0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63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9D2C-1114-E24B-9D2E-6CD79AF0ADE6}" type="datetime1">
              <a:rPr lang="sv-SE" smtClean="0"/>
              <a:t>2021-06-02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10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204864"/>
            <a:ext cx="6551407" cy="480831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DDA0AED-E498-7E4E-9383-FD6B1DFFCD4C}" type="datetime1">
              <a:rPr lang="sv-SE" smtClean="0"/>
              <a:t>2021-06-02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/Namn Namn, Institution eller liknande</a:t>
            </a:r>
            <a:endParaRPr lang="en-US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00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973" y="1310400"/>
            <a:ext cx="5198400" cy="4316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6800" y="1310400"/>
            <a:ext cx="5198400" cy="4316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89E0F35C-A2CF-4D45-8D18-B0D41CA9DD82}" type="datetime1">
              <a:rPr lang="sv-SE" smtClean="0"/>
              <a:t>2021-06-02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3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</p:spPr>
        <p:txBody>
          <a:bodyPr anchor="b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973" y="1310400"/>
            <a:ext cx="10598400" cy="43164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93AF77AE-AAC0-0C46-A5F8-FEA3FD721370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57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</p:spPr>
        <p:txBody>
          <a:bodyPr anchor="b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973" y="1310400"/>
            <a:ext cx="5198400" cy="4316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6800" y="1310400"/>
            <a:ext cx="5198400" cy="4316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1C5E1BFF-3D17-6C48-B05B-3B7B8FA7FAB7}" type="datetime1">
              <a:rPr lang="sv-SE" smtClean="0"/>
              <a:t>2021-06-02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6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</p:spPr>
        <p:txBody>
          <a:bodyPr anchor="b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973" y="1310400"/>
            <a:ext cx="10598400" cy="4316400"/>
          </a:xfr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8BE4C489-828A-2643-A909-8E42E890C31C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48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3" y="3888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57973" y="1310400"/>
            <a:ext cx="62544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317136" y="388800"/>
            <a:ext cx="4080000" cy="523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42994096-9068-F946-A2BD-F52BD616E54A}" type="datetime1">
              <a:rPr lang="sv-SE" smtClean="0"/>
              <a:t>2021-06-02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69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973" y="1310400"/>
            <a:ext cx="10598400" cy="43164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E0EB695C-F1AF-B243-A3D9-445CC577784E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81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7A6-46C4-A646-BBFE-94866DB001DD}" type="datetime1">
              <a:rPr lang="sv-SE" smtClean="0"/>
              <a:t>2021-06-02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64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92100"/>
            <a:ext cx="7720046" cy="71374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3447EE-E879-3C4B-937A-38A52413F78E}" type="datetime1">
              <a:rPr lang="sv-SE" smtClean="0"/>
              <a:t>2021-06-02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/Namn Namn, Institution eller liknande</a:t>
            </a:r>
            <a:endParaRPr lang="en-US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26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</p:spPr>
        <p:txBody>
          <a:bodyPr anchor="b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973" y="1310400"/>
            <a:ext cx="10598400" cy="4316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895B28FD-A686-684D-90C8-0A5307EDD56D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37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</p:spPr>
        <p:txBody>
          <a:bodyPr anchor="b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973" y="1310400"/>
            <a:ext cx="5198400" cy="4316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6800" y="1310400"/>
            <a:ext cx="5198400" cy="4316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5C551FB1-39DE-AE45-8F4E-BD34A2F05524}" type="datetime1">
              <a:rPr lang="sv-SE" smtClean="0"/>
              <a:t>2021-06-02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37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D917-6E99-1C43-A10F-B65E6A04C748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86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16-30F2-ED4A-A502-9EBCD04B68D9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86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3" y="3888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57973" y="1310400"/>
            <a:ext cx="62544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317136" y="388800"/>
            <a:ext cx="4080000" cy="523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D538DED0-55FA-E240-9DF3-165087F36E90}" type="datetime1">
              <a:rPr lang="sv-SE" smtClean="0"/>
              <a:t>2021-06-02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89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973" y="1310400"/>
            <a:ext cx="10598400" cy="43164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F98F8323-0634-5E47-B223-C5D145FA7E3C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63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6883-E2E8-334A-B505-4BDEA6864732}" type="datetime1">
              <a:rPr lang="sv-SE" smtClean="0"/>
              <a:t>2021-06-02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10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973" y="3888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57973" y="1310400"/>
            <a:ext cx="62544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317136" y="388800"/>
            <a:ext cx="4080000" cy="523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6BA7085E-D653-414B-9BEE-972792BA50BA}" type="datetime1">
              <a:rPr lang="sv-SE" smtClean="0"/>
              <a:t>2021-06-02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89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7973" y="1310400"/>
            <a:ext cx="10598400" cy="431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57973" y="6390000"/>
            <a:ext cx="1497600" cy="280800"/>
          </a:xfrm>
        </p:spPr>
        <p:txBody>
          <a:bodyPr/>
          <a:lstStyle/>
          <a:p>
            <a:fld id="{6B9AE2A2-B557-8E4A-A59A-C2951FA249AA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63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959C-88CC-7447-B69F-9120C2DC95FF}" type="datetime1">
              <a:rPr lang="sv-SE" smtClean="0"/>
              <a:t>2021-06-02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10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2750"/>
            <a:ext cx="5595938" cy="517525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44000" y="2437200"/>
            <a:ext cx="8841600" cy="14256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116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C691DB1-BC4A-5D4F-AA84-383A5E76BB2A}" type="datetime1">
              <a:rPr lang="sv-SE" smtClean="0"/>
              <a:t>2021-06-02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/Namn Namn, Institution eller liknande</a:t>
            </a:r>
            <a:endParaRPr lang="en-US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54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FF25-40CF-284B-BC94-B2F02863129D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/Namn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37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D0EFFF1-1509-4847-8CEA-EA704D010916}" type="datetime1">
              <a:rPr lang="sv-SE" smtClean="0"/>
              <a:t>2021-06-02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/Namn Namn, Institution eller liknande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757973" y="1310400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15" descr="SU_logo_32mm_300dpi_SVENSK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17226" y="5761162"/>
            <a:ext cx="1031875" cy="909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22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21992B8-17E5-3C49-B532-AEFBCD9475BA}" type="datetime1">
              <a:rPr lang="sv-SE" smtClean="0"/>
              <a:t>2021-06-02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/Namn Namn, Institution eller liknande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757973" y="1310400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15" descr="SU_logo_32mm_300dpi_SVENSK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17226" y="5761162"/>
            <a:ext cx="1031875" cy="909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47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561CE09-97DD-7A44-80B7-0C0B14F4B800}" type="datetime1">
              <a:rPr lang="sv-SE" smtClean="0"/>
              <a:t>2021-06-02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/Namn Namn, Institution eller liknande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757973" y="1310400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Picture 15" descr="SU_logo_32mm_300dpi_SVENSK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17226" y="5761162"/>
            <a:ext cx="1031875" cy="909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4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E66CBA1-3BF3-6140-8405-E9D843A24063}" type="datetime1">
              <a:rPr lang="sv-SE" smtClean="0"/>
              <a:t>2021-06-02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/Namn Namn, Institution eller liknande</a:t>
            </a:r>
            <a:endParaRPr lang="en-US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idx="1"/>
          </p:nvPr>
        </p:nvSpPr>
        <p:spPr>
          <a:xfrm>
            <a:off x="757973" y="1310400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41" y="5733256"/>
            <a:ext cx="103585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293A45B-AC0E-F84C-ADCF-3CCCFC9F708B}" type="datetime1">
              <a:rPr lang="sv-SE" smtClean="0"/>
              <a:t>2021-06-02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/Namn Namn, Institution eller liknande</a:t>
            </a:r>
            <a:endParaRPr lang="en-US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idx="1"/>
          </p:nvPr>
        </p:nvSpPr>
        <p:spPr>
          <a:xfrm>
            <a:off x="757973" y="1310400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41" y="5733256"/>
            <a:ext cx="103585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1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7973" y="6390000"/>
            <a:ext cx="1497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05909AA-1F60-1046-930D-95F64053294E}" type="datetime1">
              <a:rPr lang="sv-SE" smtClean="0"/>
              <a:t>2021-06-02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81328"/>
            <a:ext cx="5856651" cy="289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/Namn Namn, Institution eller liknande</a:t>
            </a:r>
            <a:endParaRPr lang="en-US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04245" y="6390000"/>
            <a:ext cx="2006155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757974" y="404664"/>
            <a:ext cx="10561173" cy="795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idx="1"/>
          </p:nvPr>
        </p:nvSpPr>
        <p:spPr>
          <a:xfrm>
            <a:off x="757973" y="1310400"/>
            <a:ext cx="10598400" cy="43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41" y="5733256"/>
            <a:ext cx="103585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High entropy alloys </a:t>
            </a:r>
            <a:r>
              <a:rPr lang="en-SE" b="1" dirty="0"/>
              <a:t>–</a:t>
            </a:r>
            <a:r>
              <a:rPr lang="en-GB" b="1" dirty="0"/>
              <a:t> magnetism and neutron diffraction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44000" y="4134808"/>
            <a:ext cx="8841600" cy="1166400"/>
          </a:xfrm>
        </p:spPr>
        <p:txBody>
          <a:bodyPr/>
          <a:lstStyle/>
          <a:p>
            <a:r>
              <a:rPr lang="en-GB" dirty="0"/>
              <a:t>Johan </a:t>
            </a:r>
            <a:r>
              <a:rPr lang="en-GB" dirty="0" smtClean="0"/>
              <a:t>Cedervall</a:t>
            </a:r>
          </a:p>
          <a:p>
            <a:r>
              <a:rPr lang="en-US" dirty="0" smtClean="0"/>
              <a:t>johan.cedervall@mmk.su.se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Bildresultat för isis neutron logo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4" b="24656"/>
          <a:stretch/>
        </p:blipFill>
        <p:spPr bwMode="auto">
          <a:xfrm>
            <a:off x="7464152" y="5723566"/>
            <a:ext cx="3213309" cy="9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AlCoCrFeMn</a:t>
            </a:r>
            <a:r>
              <a:rPr lang="en-US" baseline="-25000" dirty="0" err="1" smtClean="0"/>
              <a:t>x</a:t>
            </a:r>
            <a:r>
              <a:rPr lang="en-US" dirty="0" err="1" smtClean="0"/>
              <a:t>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73" y="1310400"/>
            <a:ext cx="5770075" cy="413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Differential scanning calorimetry</a:t>
            </a:r>
          </a:p>
          <a:p>
            <a:r>
              <a:rPr lang="en-US" dirty="0" smtClean="0"/>
              <a:t>Phase transition temperature decreases with </a:t>
            </a:r>
            <a:r>
              <a:rPr lang="en-US" dirty="0" err="1" smtClean="0"/>
              <a:t>Mn</a:t>
            </a:r>
            <a:r>
              <a:rPr lang="en-US" dirty="0" smtClean="0"/>
              <a:t>-content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magnetometry</a:t>
            </a:r>
            <a:endParaRPr lang="en-US" dirty="0" smtClean="0"/>
          </a:p>
          <a:p>
            <a:r>
              <a:rPr lang="en-US" dirty="0" smtClean="0"/>
              <a:t>Phase decomposition to </a:t>
            </a:r>
            <a:r>
              <a:rPr lang="el-GR" dirty="0" smtClean="0"/>
              <a:t>σ</a:t>
            </a:r>
            <a:r>
              <a:rPr lang="en-US" dirty="0" smtClean="0"/>
              <a:t>- and </a:t>
            </a:r>
            <a:r>
              <a:rPr lang="en-US" dirty="0" err="1" smtClean="0"/>
              <a:t>fcc</a:t>
            </a:r>
            <a:r>
              <a:rPr lang="en-US" dirty="0" smtClean="0"/>
              <a:t> phases upon heating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5367E-5D30-448B-B9CA-C8093E601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332655"/>
            <a:ext cx="4431059" cy="3459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296DAB-2AEA-42BD-9D71-1C1437889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4077072"/>
            <a:ext cx="6221376" cy="26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AlCoCrFeNi</a:t>
            </a:r>
            <a:r>
              <a:rPr lang="en-US" dirty="0" smtClean="0"/>
              <a:t> - </a:t>
            </a:r>
            <a:r>
              <a:rPr lang="en-US" i="1" dirty="0" smtClean="0"/>
              <a:t>In-situ</a:t>
            </a:r>
            <a:r>
              <a:rPr lang="en-US" dirty="0" smtClean="0"/>
              <a:t> diffraction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207" y="1310400"/>
            <a:ext cx="3388165" cy="4316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Atomised</a:t>
            </a:r>
            <a:r>
              <a:rPr lang="en-US" dirty="0" smtClean="0"/>
              <a:t> powder</a:t>
            </a:r>
          </a:p>
          <a:p>
            <a:r>
              <a:rPr lang="en-US" dirty="0" smtClean="0"/>
              <a:t>B2 </a:t>
            </a:r>
            <a:r>
              <a:rPr lang="en-SE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σ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 err="1" smtClean="0">
                <a:sym typeface="Wingdings" panose="05000000000000000000" pitchFamily="2" charset="2"/>
              </a:rPr>
              <a:t>fcc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Heating rates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NPD: 1 h measuring time for each temperature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SXRD: 10 K/min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76" y="1310400"/>
            <a:ext cx="7488832" cy="4992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3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AlCoCrFeNi</a:t>
            </a:r>
            <a:r>
              <a:rPr lang="en-US" dirty="0" smtClean="0"/>
              <a:t> </a:t>
            </a:r>
            <a:r>
              <a:rPr lang="en-SE" dirty="0" smtClean="0"/>
              <a:t>–</a:t>
            </a:r>
            <a:r>
              <a:rPr lang="en-US" dirty="0" smtClean="0"/>
              <a:t> atomic occupancies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079" y="1310400"/>
            <a:ext cx="4540293" cy="4316400"/>
          </a:xfrm>
        </p:spPr>
        <p:txBody>
          <a:bodyPr/>
          <a:lstStyle/>
          <a:p>
            <a:r>
              <a:rPr lang="en-US" dirty="0"/>
              <a:t>Joint refinements of XRD and NPD patterns</a:t>
            </a:r>
          </a:p>
          <a:p>
            <a:r>
              <a:rPr lang="en-US" dirty="0"/>
              <a:t>Pure B2 phase</a:t>
            </a:r>
          </a:p>
          <a:p>
            <a:r>
              <a:rPr lang="en-US" dirty="0"/>
              <a:t>Different site</a:t>
            </a:r>
            <a:br>
              <a:rPr lang="en-US" dirty="0"/>
            </a:br>
            <a:r>
              <a:rPr lang="en-US" dirty="0" smtClean="0"/>
              <a:t>occupancies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" y="1124744"/>
            <a:ext cx="6609625" cy="5688632"/>
          </a:xfrm>
          <a:prstGeom prst="rect">
            <a:avLst/>
          </a:prstGeom>
        </p:spPr>
      </p:pic>
      <p:pic>
        <p:nvPicPr>
          <p:cNvPr id="6" name="Picture 5" descr="Struct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r="32671"/>
          <a:stretch>
            <a:fillRect/>
          </a:stretch>
        </p:blipFill>
        <p:spPr bwMode="auto">
          <a:xfrm>
            <a:off x="6312024" y="3307457"/>
            <a:ext cx="414261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4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73" y="1310400"/>
            <a:ext cx="6202123" cy="4854904"/>
          </a:xfrm>
        </p:spPr>
        <p:txBody>
          <a:bodyPr>
            <a:normAutofit/>
          </a:bodyPr>
          <a:lstStyle/>
          <a:p>
            <a:r>
              <a:rPr lang="en-US" dirty="0" smtClean="0"/>
              <a:t>High entropy alloys are not the best way to describe </a:t>
            </a:r>
            <a:r>
              <a:rPr lang="en-US" dirty="0" err="1" smtClean="0"/>
              <a:t>AlCoCrFeMn</a:t>
            </a:r>
            <a:r>
              <a:rPr lang="en-US" baseline="-25000" dirty="0" err="1" smtClean="0"/>
              <a:t>x</a:t>
            </a:r>
            <a:r>
              <a:rPr lang="en-US" dirty="0" err="1" smtClean="0"/>
              <a:t>Ni</a:t>
            </a:r>
            <a:r>
              <a:rPr lang="en-US" dirty="0" smtClean="0"/>
              <a:t> given the small single phase region</a:t>
            </a:r>
          </a:p>
          <a:p>
            <a:r>
              <a:rPr lang="en-US" dirty="0" smtClean="0"/>
              <a:t>B2 and bcc competing phases when </a:t>
            </a:r>
            <a:r>
              <a:rPr lang="en-US" dirty="0" err="1" smtClean="0"/>
              <a:t>syntesised</a:t>
            </a:r>
            <a:r>
              <a:rPr lang="en-US" dirty="0" smtClean="0"/>
              <a:t> from melt</a:t>
            </a:r>
          </a:p>
          <a:p>
            <a:pPr lvl="1"/>
            <a:r>
              <a:rPr lang="en-US" dirty="0" smtClean="0"/>
              <a:t>Cooling rate </a:t>
            </a:r>
            <a:r>
              <a:rPr lang="en-US" dirty="0" err="1" smtClean="0"/>
              <a:t>dependant</a:t>
            </a:r>
            <a:endParaRPr lang="en-US" dirty="0" smtClean="0"/>
          </a:p>
          <a:p>
            <a:r>
              <a:rPr lang="en-US" dirty="0" smtClean="0"/>
              <a:t>Soft magnetic, with increasing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sat</a:t>
            </a:r>
            <a:r>
              <a:rPr lang="en-US" dirty="0" smtClean="0"/>
              <a:t> with increasing </a:t>
            </a:r>
            <a:r>
              <a:rPr lang="en-US" dirty="0" err="1" smtClean="0"/>
              <a:t>Mn</a:t>
            </a:r>
            <a:r>
              <a:rPr lang="en-US" dirty="0" smtClean="0"/>
              <a:t>-content</a:t>
            </a:r>
          </a:p>
          <a:p>
            <a:r>
              <a:rPr lang="en-US" dirty="0" smtClean="0"/>
              <a:t>Irreversible magnetic thermal effects due to decomposition of the alloys</a:t>
            </a:r>
          </a:p>
          <a:p>
            <a:r>
              <a:rPr lang="en-US" dirty="0" smtClean="0"/>
              <a:t>Specific elemental site occupation in the B2 structure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76120" y="260648"/>
            <a:ext cx="3090967" cy="2566563"/>
            <a:chOff x="5168799" y="3577345"/>
            <a:chExt cx="3972709" cy="3298712"/>
          </a:xfrm>
        </p:grpSpPr>
        <p:sp>
          <p:nvSpPr>
            <p:cNvPr id="5" name="TextBox 4"/>
            <p:cNvSpPr txBox="1"/>
            <p:nvPr/>
          </p:nvSpPr>
          <p:spPr>
            <a:xfrm>
              <a:off x="5168799" y="6625069"/>
              <a:ext cx="3683255" cy="25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D. </a:t>
              </a:r>
              <a:r>
                <a:rPr lang="en-GB" sz="1200" dirty="0" err="1"/>
                <a:t>Karlsson</a:t>
              </a:r>
              <a:r>
                <a:rPr lang="en-GB" sz="1200" dirty="0"/>
                <a:t> </a:t>
              </a:r>
              <a:r>
                <a:rPr lang="fr-FR" sz="1200" dirty="0"/>
                <a:t>et al.</a:t>
              </a:r>
              <a:r>
                <a:rPr lang="en-GB" sz="1200" dirty="0"/>
                <a:t>, </a:t>
              </a:r>
              <a:r>
                <a:rPr lang="en-GB" sz="1200" i="1" dirty="0"/>
                <a:t>Additive Manufacturing </a:t>
              </a:r>
              <a:r>
                <a:rPr lang="en-GB" sz="1200" dirty="0"/>
                <a:t>27 (2019) 72–79.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163"/>
            <a:stretch/>
          </p:blipFill>
          <p:spPr>
            <a:xfrm>
              <a:off x="5168799" y="3577345"/>
              <a:ext cx="3972709" cy="3068006"/>
            </a:xfrm>
            <a:prstGeom prst="rect">
              <a:avLst/>
            </a:prstGeom>
          </p:spPr>
        </p:pic>
      </p:grpSp>
      <p:pic>
        <p:nvPicPr>
          <p:cNvPr id="7" name="Picture 6" descr="Struct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r="32671"/>
          <a:stretch>
            <a:fillRect/>
          </a:stretch>
        </p:blipFill>
        <p:spPr bwMode="auto">
          <a:xfrm>
            <a:off x="6521802" y="5067857"/>
            <a:ext cx="2087196" cy="177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AC65C03-43A9-484B-B8C7-297B2A78ED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4272" y="2924944"/>
            <a:ext cx="3372762" cy="24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73" y="1310400"/>
            <a:ext cx="8002323" cy="431640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Simon R. Larsen</a:t>
            </a:r>
          </a:p>
          <a:p>
            <a:pPr marL="0" indent="0">
              <a:buNone/>
            </a:pPr>
            <a:r>
              <a:rPr lang="en-US" b="1" dirty="0" smtClean="0"/>
              <a:t>Dennis Karlsson</a:t>
            </a:r>
          </a:p>
          <a:p>
            <a:pPr marL="0" indent="0">
              <a:buNone/>
            </a:pPr>
            <a:r>
              <a:rPr lang="en-GB" dirty="0"/>
              <a:t>Daniel </a:t>
            </a:r>
            <a:r>
              <a:rPr lang="en-GB" dirty="0" smtClean="0"/>
              <a:t>Hedlund</a:t>
            </a:r>
          </a:p>
          <a:p>
            <a:pPr marL="0" indent="0">
              <a:buNone/>
            </a:pPr>
            <a:r>
              <a:rPr lang="en-GB" dirty="0" smtClean="0"/>
              <a:t>Henry Stopfel</a:t>
            </a:r>
          </a:p>
          <a:p>
            <a:pPr marL="0" indent="0">
              <a:buNone/>
            </a:pPr>
            <a:r>
              <a:rPr lang="en-GB" dirty="0"/>
              <a:t>Peter Svedlindh</a:t>
            </a:r>
          </a:p>
          <a:p>
            <a:pPr marL="0" indent="0">
              <a:buNone/>
            </a:pPr>
            <a:r>
              <a:rPr lang="en-GB" dirty="0"/>
              <a:t>Lars </a:t>
            </a:r>
            <a:r>
              <a:rPr lang="en-GB" dirty="0" err="1"/>
              <a:t>Riekehr</a:t>
            </a:r>
            <a:endParaRPr lang="en-GB" baseline="30000" dirty="0"/>
          </a:p>
          <a:p>
            <a:pPr marL="0" indent="0">
              <a:buNone/>
            </a:pPr>
            <a:r>
              <a:rPr lang="en-GB" dirty="0"/>
              <a:t>Ulf Jansson</a:t>
            </a:r>
          </a:p>
          <a:p>
            <a:pPr marL="0" indent="0">
              <a:buNone/>
            </a:pPr>
            <a:r>
              <a:rPr lang="en-GB" dirty="0" smtClean="0"/>
              <a:t>Peter </a:t>
            </a:r>
            <a:r>
              <a:rPr lang="en-GB" dirty="0" err="1"/>
              <a:t>Harlin</a:t>
            </a:r>
            <a:endParaRPr lang="en-GB" baseline="30000" dirty="0"/>
          </a:p>
          <a:p>
            <a:pPr marL="0" indent="0">
              <a:buNone/>
            </a:pPr>
            <a:r>
              <a:rPr lang="en-GB" i="1" dirty="0" smtClean="0"/>
              <a:t>Christian </a:t>
            </a:r>
            <a:r>
              <a:rPr lang="en-GB" i="1" dirty="0"/>
              <a:t>K. </a:t>
            </a:r>
            <a:r>
              <a:rPr lang="en-GB" i="1" dirty="0" smtClean="0"/>
              <a:t>Christensen</a:t>
            </a:r>
          </a:p>
          <a:p>
            <a:pPr marL="0" indent="0">
              <a:buNone/>
            </a:pPr>
            <a:r>
              <a:rPr lang="en-GB" i="1" dirty="0"/>
              <a:t>Jo-Chi Tseng</a:t>
            </a:r>
            <a:endParaRPr lang="en-GB" i="1" baseline="30000" dirty="0"/>
          </a:p>
          <a:p>
            <a:pPr marL="0" indent="0">
              <a:buNone/>
            </a:pPr>
            <a:r>
              <a:rPr lang="en-GB" i="1" dirty="0" err="1" smtClean="0"/>
              <a:t>Premysl</a:t>
            </a:r>
            <a:r>
              <a:rPr lang="en-GB" i="1" dirty="0" smtClean="0"/>
              <a:t> Beran</a:t>
            </a:r>
            <a:endParaRPr lang="en-GB" i="1" baseline="30000" dirty="0" smtClean="0"/>
          </a:p>
          <a:p>
            <a:pPr marL="0" indent="0">
              <a:buNone/>
            </a:pPr>
            <a:r>
              <a:rPr lang="en-US" i="1" dirty="0" smtClean="0"/>
              <a:t>Thomas Hansen</a:t>
            </a:r>
            <a:endParaRPr lang="en-GB" i="1" dirty="0"/>
          </a:p>
        </p:txBody>
      </p:sp>
      <p:pic>
        <p:nvPicPr>
          <p:cNvPr id="4" name="Picture 3" descr="Bildresultat för isis neutron logo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4" b="24656"/>
          <a:stretch/>
        </p:blipFill>
        <p:spPr bwMode="auto">
          <a:xfrm>
            <a:off x="7464152" y="5723566"/>
            <a:ext cx="3213309" cy="9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etenskapsrådet - Mobil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144" y="1413448"/>
            <a:ext cx="1966159" cy="186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gotyper - Stiftelsen för strategisk forsk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483" y="3607093"/>
            <a:ext cx="2232154" cy="169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obb från Deutsches Elektronen-Synchrotron (DESY) - Academic Posi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98" y="17020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go ILL | EIROfor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62" y="3804971"/>
            <a:ext cx="2511673" cy="17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PI, Czech Republic - IonBeamCenters.e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48" y="5689983"/>
            <a:ext cx="2857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dvik AB – 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853307"/>
            <a:ext cx="2825279" cy="10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Uppsala Universitet Logo PNG Transparent &amp; SVG Vector - Freebie Suppl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75" y="2346960"/>
            <a:ext cx="2015639" cy="20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Those who did the work</a:t>
            </a:r>
            <a:endParaRPr lang="en-GB" dirty="0"/>
          </a:p>
        </p:txBody>
      </p:sp>
      <p:pic>
        <p:nvPicPr>
          <p:cNvPr id="7" name="Picture 2" descr="Dennis Karls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902448"/>
            <a:ext cx="2255472" cy="338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96605" y="5256173"/>
            <a:ext cx="1829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Dennis Karlsson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31504" y="5256173"/>
            <a:ext cx="1837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Simon R. Larsen</a:t>
            </a:r>
            <a:endParaRPr lang="en-GB" sz="2000" dirty="0"/>
          </a:p>
        </p:txBody>
      </p:sp>
      <p:pic>
        <p:nvPicPr>
          <p:cNvPr id="12" name="Picture 2" descr="Kan vara en bild av 1 pers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/>
          <a:stretch/>
        </p:blipFill>
        <p:spPr bwMode="auto">
          <a:xfrm>
            <a:off x="1269362" y="1899752"/>
            <a:ext cx="2305784" cy="33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ppsala Universitet Logo PNG Transparent &amp; SVG Vector - Freebie Supp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636912"/>
            <a:ext cx="2015639" cy="20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entropy </a:t>
            </a:r>
            <a:r>
              <a:rPr lang="en-US" dirty="0"/>
              <a:t>a</a:t>
            </a:r>
            <a:r>
              <a:rPr lang="en-US" dirty="0" smtClean="0"/>
              <a:t>lloys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1800" dirty="0"/>
              <a:t>HEAs known for simple structure</a:t>
            </a:r>
          </a:p>
          <a:p>
            <a:r>
              <a:rPr lang="da-DK" sz="1800" dirty="0"/>
              <a:t>Solid solution – </a:t>
            </a:r>
            <a:r>
              <a:rPr lang="da-DK" sz="1800" dirty="0" smtClean="0"/>
              <a:t>i.e. </a:t>
            </a:r>
            <a:r>
              <a:rPr lang="da-DK" sz="1800" dirty="0"/>
              <a:t>randomly dispersed atoms</a:t>
            </a:r>
          </a:p>
          <a:p>
            <a:r>
              <a:rPr lang="da-DK" sz="1800" dirty="0"/>
              <a:t>Often include a large amount of magnetic elements</a:t>
            </a:r>
          </a:p>
          <a:p>
            <a:endParaRPr lang="da-DK" sz="1800" dirty="0"/>
          </a:p>
          <a:p>
            <a:r>
              <a:rPr lang="da-DK" sz="1800" dirty="0"/>
              <a:t>Entropy stabilized</a:t>
            </a:r>
          </a:p>
          <a:p>
            <a:endParaRPr lang="da-DK" sz="1800" dirty="0"/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/>
          </a:p>
          <a:p>
            <a:r>
              <a:rPr lang="da-DK" sz="1800" dirty="0"/>
              <a:t>Can tune lattice type with Valence Electron Concentration (VEC</a:t>
            </a:r>
            <a:r>
              <a:rPr lang="da-DK" sz="1800" dirty="0" smtClean="0"/>
              <a:t>)</a:t>
            </a:r>
            <a:endParaRPr lang="da-DK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68E4EB-5BF6-4B07-A9D4-A54D55F7C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645024"/>
            <a:ext cx="2006703" cy="355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96363-024F-471E-8DFD-638C0AE69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081" y="4000642"/>
            <a:ext cx="1994002" cy="45087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904312" y="520671"/>
            <a:ext cx="2766174" cy="4996561"/>
            <a:chOff x="6458745" y="1310768"/>
            <a:chExt cx="2304255" cy="4162193"/>
          </a:xfrm>
        </p:grpSpPr>
        <p:pic>
          <p:nvPicPr>
            <p:cNvPr id="9" name="Picture 8" descr="https://ars.els-cdn.com/content/image/1-s2.0-S0079642513000789-gr21.jpg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344" y="1310768"/>
              <a:ext cx="2094929" cy="3840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458745" y="5165184"/>
              <a:ext cx="2304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P. </a:t>
              </a:r>
              <a:r>
                <a:rPr lang="en-GB" sz="1200" dirty="0" err="1"/>
                <a:t>Koželj</a:t>
              </a:r>
              <a:r>
                <a:rPr lang="en-GB" sz="1200" dirty="0"/>
                <a:t> </a:t>
              </a:r>
              <a:r>
                <a:rPr lang="fr-FR" sz="1200" dirty="0"/>
                <a:t>et al.</a:t>
              </a:r>
              <a:r>
                <a:rPr lang="en-GB" sz="1200" dirty="0"/>
                <a:t>, </a:t>
              </a:r>
              <a:r>
                <a:rPr lang="en-GB" sz="1200" i="1" dirty="0"/>
                <a:t>Physical  Review Letters</a:t>
              </a:r>
              <a:r>
                <a:rPr lang="en-GB" sz="1200" dirty="0"/>
                <a:t> 113 (2014) 107001.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61439" y="2780928"/>
            <a:ext cx="4680048" cy="2180140"/>
            <a:chOff x="395536" y="4077072"/>
            <a:chExt cx="3300095" cy="1537308"/>
          </a:xfrm>
        </p:grpSpPr>
        <p:pic>
          <p:nvPicPr>
            <p:cNvPr id="12" name="Picture 11"/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077072"/>
              <a:ext cx="3300095" cy="137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95536" y="5448672"/>
              <a:ext cx="2453127" cy="16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D.B. Miracle, O.N. </a:t>
              </a:r>
              <a:r>
                <a:rPr lang="en-GB" sz="1200" dirty="0" err="1"/>
                <a:t>Senkov</a:t>
              </a:r>
              <a:r>
                <a:rPr lang="en-GB" sz="1200" dirty="0"/>
                <a:t>, </a:t>
              </a:r>
              <a:r>
                <a:rPr lang="en-GB" sz="1200" i="1" dirty="0" err="1"/>
                <a:t>Acta</a:t>
              </a:r>
              <a:r>
                <a:rPr lang="en-GB" sz="1200" i="1" dirty="0"/>
                <a:t> </a:t>
              </a:r>
              <a:r>
                <a:rPr lang="en-GB" sz="1200" i="1" dirty="0" err="1"/>
                <a:t>Materialia</a:t>
              </a:r>
              <a:r>
                <a:rPr lang="en-GB" sz="1200" dirty="0"/>
                <a:t> 122 (2017) 448-511.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8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AlCoCrFeNi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entropy alloy?</a:t>
            </a:r>
          </a:p>
          <a:p>
            <a:pPr lvl="1"/>
            <a:r>
              <a:rPr lang="en-GB" dirty="0" smtClean="0"/>
              <a:t>Dependent on synthesis conditions</a:t>
            </a:r>
          </a:p>
          <a:p>
            <a:pPr lvl="2"/>
            <a:r>
              <a:rPr lang="en-GB" dirty="0" smtClean="0"/>
              <a:t>Gas atomisation</a:t>
            </a:r>
          </a:p>
          <a:p>
            <a:pPr lvl="2"/>
            <a:r>
              <a:rPr lang="en-GB" dirty="0" smtClean="0"/>
              <a:t>Arc melting</a:t>
            </a:r>
          </a:p>
          <a:p>
            <a:pPr lvl="1"/>
            <a:r>
              <a:rPr lang="en-GB" dirty="0" smtClean="0"/>
              <a:t>B2/bcc structures</a:t>
            </a:r>
          </a:p>
          <a:p>
            <a:r>
              <a:rPr lang="en-GB" dirty="0" smtClean="0"/>
              <a:t>Narrow single phase regions</a:t>
            </a:r>
          </a:p>
          <a:p>
            <a:pPr lvl="1"/>
            <a:r>
              <a:rPr lang="en-GB" dirty="0" err="1" smtClean="0"/>
              <a:t>Spinodal</a:t>
            </a:r>
            <a:r>
              <a:rPr lang="en-GB" dirty="0" smtClean="0"/>
              <a:t> decomposition</a:t>
            </a:r>
          </a:p>
          <a:p>
            <a:r>
              <a:rPr lang="en-GB" dirty="0" smtClean="0"/>
              <a:t>Additions of </a:t>
            </a:r>
            <a:r>
              <a:rPr lang="en-GB" dirty="0" err="1" smtClean="0"/>
              <a:t>Mn</a:t>
            </a:r>
            <a:r>
              <a:rPr lang="en-GB" dirty="0" smtClean="0"/>
              <a:t> changes the magnetic behaviour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55906" b="18277"/>
          <a:stretch/>
        </p:blipFill>
        <p:spPr>
          <a:xfrm>
            <a:off x="4079776" y="4520579"/>
            <a:ext cx="2527950" cy="217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55906" b="16834"/>
          <a:stretch/>
        </p:blipFill>
        <p:spPr>
          <a:xfrm>
            <a:off x="1252042" y="4510707"/>
            <a:ext cx="2527151" cy="220837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416544" y="1124744"/>
            <a:ext cx="4384427" cy="3640578"/>
            <a:chOff x="5168799" y="3577345"/>
            <a:chExt cx="3972709" cy="3298712"/>
          </a:xfrm>
        </p:grpSpPr>
        <p:sp>
          <p:nvSpPr>
            <p:cNvPr id="9" name="TextBox 8"/>
            <p:cNvSpPr txBox="1"/>
            <p:nvPr/>
          </p:nvSpPr>
          <p:spPr>
            <a:xfrm>
              <a:off x="5168799" y="6625069"/>
              <a:ext cx="3683255" cy="25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D. </a:t>
              </a:r>
              <a:r>
                <a:rPr lang="en-GB" sz="1200" dirty="0" err="1"/>
                <a:t>Karlsson</a:t>
              </a:r>
              <a:r>
                <a:rPr lang="en-GB" sz="1200" dirty="0"/>
                <a:t> </a:t>
              </a:r>
              <a:r>
                <a:rPr lang="fr-FR" sz="1200" dirty="0"/>
                <a:t>et al.</a:t>
              </a:r>
              <a:r>
                <a:rPr lang="en-GB" sz="1200" dirty="0"/>
                <a:t>, </a:t>
              </a:r>
              <a:r>
                <a:rPr lang="en-GB" sz="1200" i="1" dirty="0"/>
                <a:t>Additive Manufacturing </a:t>
              </a:r>
              <a:r>
                <a:rPr lang="en-GB" sz="1200" dirty="0"/>
                <a:t>27 (2019) 72–79.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163"/>
            <a:stretch/>
          </p:blipFill>
          <p:spPr>
            <a:xfrm>
              <a:off x="5168799" y="3577345"/>
              <a:ext cx="3972709" cy="3068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0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AlCoCrFeNi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v-SE" sz="2400" dirty="0"/>
                  <a:t>bcc vs. B2-phases</a:t>
                </a:r>
              </a:p>
              <a:p>
                <a:r>
                  <a:rPr lang="sv-SE" sz="2400" dirty="0"/>
                  <a:t>Body </a:t>
                </a:r>
                <a:r>
                  <a:rPr lang="sv-SE" sz="2400" dirty="0" err="1"/>
                  <a:t>centered</a:t>
                </a:r>
                <a:endParaRPr lang="sv-SE" sz="2400" dirty="0"/>
              </a:p>
              <a:p>
                <a:pPr lvl="1"/>
                <a:r>
                  <a:rPr lang="sv-SE" i="1" dirty="0"/>
                  <a:t>Im</a:t>
                </a:r>
                <a:r>
                  <a:rPr lang="sv-SE" dirty="0"/>
                  <a:t>-3</a:t>
                </a:r>
                <a:r>
                  <a:rPr lang="sv-SE" i="1" dirty="0"/>
                  <a:t>m</a:t>
                </a:r>
              </a:p>
              <a:p>
                <a:r>
                  <a:rPr lang="sv-SE" sz="2400" dirty="0"/>
                  <a:t>Primitive </a:t>
                </a:r>
                <a:r>
                  <a:rPr lang="sv-SE" sz="2400" dirty="0" err="1"/>
                  <a:t>cubic</a:t>
                </a:r>
                <a:endParaRPr lang="sv-SE" sz="2400" dirty="0"/>
              </a:p>
              <a:p>
                <a:pPr lvl="1"/>
                <a:r>
                  <a:rPr lang="sv-SE" i="1" dirty="0"/>
                  <a:t>Pm</a:t>
                </a:r>
                <a:r>
                  <a:rPr lang="sv-SE" dirty="0"/>
                  <a:t>-3</a:t>
                </a:r>
                <a:r>
                  <a:rPr lang="sv-SE" i="1" dirty="0"/>
                  <a:t>m</a:t>
                </a:r>
                <a:endParaRPr lang="sv-SE" dirty="0"/>
              </a:p>
              <a:p>
                <a:endParaRPr lang="sv-SE" sz="2400" dirty="0"/>
              </a:p>
              <a:p>
                <a:endParaRPr lang="sv-SE" sz="2400" dirty="0" smtClean="0"/>
              </a:p>
              <a:p>
                <a:r>
                  <a:rPr lang="sv-SE" sz="2400" dirty="0" smtClean="0"/>
                  <a:t>Similar </a:t>
                </a:r>
                <a:r>
                  <a:rPr lang="sv-SE" sz="2400" dirty="0"/>
                  <a:t>but not identical diffraction patterns</a:t>
                </a:r>
              </a:p>
              <a:p>
                <a:pPr lvl="1"/>
                <a:r>
                  <a:rPr lang="sv-SE" dirty="0" err="1"/>
                  <a:t>Structure</a:t>
                </a:r>
                <a:r>
                  <a:rPr lang="sv-SE" dirty="0"/>
                  <a:t> form </a:t>
                </a:r>
                <a:r>
                  <a:rPr lang="sv-SE" dirty="0" err="1"/>
                  <a:t>factors</a:t>
                </a:r>
                <a:endParaRPr lang="sv-SE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v-SE" sz="1800" i="1">
                            <a:latin typeface="Cambria Math" panose="02040503050406030204" pitchFamily="18" charset="0"/>
                          </a:rPr>
                          <m:t>h𝑘𝑙</m:t>
                        </m:r>
                      </m:sub>
                    </m:sSub>
                    <m:r>
                      <a:rPr lang="sv-SE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sv-SE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v-SE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v-SE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v-SE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sv-SE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sv-S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800" i="1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h𝑥</m:t>
                            </m:r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𝑘𝑦</m:t>
                            </m:r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𝑙𝑧</m:t>
                            </m:r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sv-SE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3" t="-1836" b="-11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17" y="548680"/>
            <a:ext cx="4173787" cy="358639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11195" y="1768199"/>
            <a:ext cx="1583970" cy="762399"/>
            <a:chOff x="5900578" y="1412776"/>
            <a:chExt cx="1584176" cy="762498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900578" y="1412776"/>
              <a:ext cx="1" cy="402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836681" y="1772816"/>
              <a:ext cx="1" cy="402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484753" y="1772816"/>
              <a:ext cx="1" cy="402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55906" b="18277"/>
          <a:stretch/>
        </p:blipFill>
        <p:spPr>
          <a:xfrm>
            <a:off x="8578206" y="260648"/>
            <a:ext cx="3024336" cy="25970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55906" b="16834"/>
          <a:stretch/>
        </p:blipFill>
        <p:spPr>
          <a:xfrm>
            <a:off x="8617236" y="2921230"/>
            <a:ext cx="3023380" cy="26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AlCoCrFeNi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73" y="1310400"/>
            <a:ext cx="5266019" cy="4316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Gas atomisation</a:t>
            </a:r>
          </a:p>
          <a:p>
            <a:r>
              <a:rPr lang="en-GB" dirty="0" smtClean="0"/>
              <a:t>2 regions with different composition</a:t>
            </a:r>
          </a:p>
          <a:p>
            <a:pPr lvl="1"/>
            <a:r>
              <a:rPr lang="en-GB" dirty="0" smtClean="0"/>
              <a:t>Dendritic core (DC)</a:t>
            </a:r>
          </a:p>
          <a:p>
            <a:pPr lvl="1"/>
            <a:r>
              <a:rPr lang="en-GB" dirty="0" err="1" smtClean="0"/>
              <a:t>Interdendritic</a:t>
            </a:r>
            <a:r>
              <a:rPr lang="en-GB" dirty="0" smtClean="0"/>
              <a:t> (ID)</a:t>
            </a:r>
          </a:p>
          <a:p>
            <a:r>
              <a:rPr lang="en-GB" dirty="0" smtClean="0"/>
              <a:t>Both displays the forbidden 100 reflection </a:t>
            </a:r>
            <a:r>
              <a:rPr lang="en-GB" dirty="0" smtClean="0">
                <a:sym typeface="Wingdings" panose="05000000000000000000" pitchFamily="2" charset="2"/>
              </a:rPr>
              <a:t> B2 structure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Induction melting</a:t>
            </a:r>
          </a:p>
          <a:p>
            <a:r>
              <a:rPr lang="en-GB" dirty="0" smtClean="0"/>
              <a:t>Two separate phases</a:t>
            </a:r>
          </a:p>
          <a:p>
            <a:pPr lvl="1"/>
            <a:r>
              <a:rPr lang="en-GB" dirty="0" smtClean="0"/>
              <a:t>bcc</a:t>
            </a:r>
          </a:p>
          <a:p>
            <a:pPr lvl="1"/>
            <a:r>
              <a:rPr lang="en-GB" dirty="0" smtClean="0"/>
              <a:t>B2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1984" y="260648"/>
            <a:ext cx="5921162" cy="2736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5879976" y="3107088"/>
            <a:ext cx="4608512" cy="3503665"/>
            <a:chOff x="5879976" y="3107088"/>
            <a:chExt cx="4608512" cy="35036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30"/>
            <a:stretch/>
          </p:blipFill>
          <p:spPr bwMode="auto">
            <a:xfrm>
              <a:off x="5879976" y="3107088"/>
              <a:ext cx="4209502" cy="3212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879976" y="6333754"/>
              <a:ext cx="4608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GB" sz="1200" dirty="0"/>
                <a:t>D. </a:t>
              </a:r>
              <a:r>
                <a:rPr lang="en-GB" sz="1200" dirty="0" err="1"/>
                <a:t>Karlsson</a:t>
              </a:r>
              <a:r>
                <a:rPr lang="en-GB" sz="1200" dirty="0"/>
                <a:t> </a:t>
              </a:r>
              <a:r>
                <a:rPr lang="fr-FR" sz="1200" dirty="0"/>
                <a:t>et al.</a:t>
              </a:r>
              <a:r>
                <a:rPr lang="en-GB" sz="1200" dirty="0" smtClean="0"/>
                <a:t>, </a:t>
              </a:r>
              <a:r>
                <a:rPr lang="en-GB" sz="1200" i="1" dirty="0" smtClean="0"/>
                <a:t>Journal of Alloys and Compounds</a:t>
              </a:r>
              <a:r>
                <a:rPr lang="en-US" sz="1200" dirty="0"/>
                <a:t> </a:t>
              </a:r>
              <a:r>
                <a:rPr lang="en-US" sz="1200" dirty="0" smtClean="0"/>
                <a:t>784 (2019) 195-203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87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AlCoCrFeMn</a:t>
            </a:r>
            <a:r>
              <a:rPr lang="en-US" baseline="-25000" dirty="0" err="1" smtClean="0"/>
              <a:t>x</a:t>
            </a:r>
            <a:r>
              <a:rPr lang="en-US" dirty="0" err="1" smtClean="0"/>
              <a:t>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73" y="1310400"/>
            <a:ext cx="6778187" cy="1398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Mn</a:t>
            </a:r>
            <a:r>
              <a:rPr lang="en-US" dirty="0" smtClean="0"/>
              <a:t> additions with changes the bcc/B2 phase mixture</a:t>
            </a:r>
          </a:p>
          <a:p>
            <a:pPr marL="0" indent="0">
              <a:buNone/>
            </a:pPr>
            <a:r>
              <a:rPr lang="en-US" dirty="0" smtClean="0"/>
              <a:t>Microstructure is similar to </a:t>
            </a:r>
            <a:r>
              <a:rPr lang="en-US" dirty="0" err="1" smtClean="0"/>
              <a:t>AlCoCrFeNi</a:t>
            </a:r>
            <a:r>
              <a:rPr lang="en-US" dirty="0" smtClean="0"/>
              <a:t> </a:t>
            </a:r>
            <a:r>
              <a:rPr lang="en-US" dirty="0" err="1" smtClean="0"/>
              <a:t>synthesised</a:t>
            </a:r>
            <a:r>
              <a:rPr lang="en-US" dirty="0" smtClean="0"/>
              <a:t> with induction melting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D7F893-FF69-4057-AB09-B66E2F51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260648"/>
            <a:ext cx="2999883" cy="6597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9D939F-C67E-4B77-B60A-66784DB64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720604"/>
            <a:ext cx="6744562" cy="41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AlCoCrFeMn</a:t>
            </a:r>
            <a:r>
              <a:rPr lang="en-US" baseline="-25000" dirty="0" err="1" smtClean="0"/>
              <a:t>x</a:t>
            </a:r>
            <a:r>
              <a:rPr lang="en-US" dirty="0" err="1" smtClean="0"/>
              <a:t>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73" y="1310400"/>
            <a:ext cx="5626059" cy="4494864"/>
          </a:xfrm>
        </p:spPr>
        <p:txBody>
          <a:bodyPr>
            <a:normAutofit/>
          </a:bodyPr>
          <a:lstStyle/>
          <a:p>
            <a:r>
              <a:rPr lang="en-GB" dirty="0" smtClean="0"/>
              <a:t>Magnetic transition temperature decreases with additions of </a:t>
            </a:r>
            <a:r>
              <a:rPr lang="en-GB" dirty="0" err="1" smtClean="0"/>
              <a:t>Mn</a:t>
            </a:r>
            <a:endParaRPr lang="en-GB" dirty="0" smtClean="0"/>
          </a:p>
          <a:p>
            <a:r>
              <a:rPr lang="en-GB" dirty="0" smtClean="0"/>
              <a:t>The saturated magnetic moment increases with increasing </a:t>
            </a:r>
            <a:r>
              <a:rPr lang="en-GB" dirty="0" err="1" smtClean="0"/>
              <a:t>Mn</a:t>
            </a:r>
            <a:r>
              <a:rPr lang="en-GB" dirty="0" smtClean="0"/>
              <a:t>-content</a:t>
            </a:r>
          </a:p>
          <a:p>
            <a:endParaRPr lang="en-GB" dirty="0" smtClean="0"/>
          </a:p>
          <a:p>
            <a:r>
              <a:rPr lang="en-GB" dirty="0" smtClean="0"/>
              <a:t>Small difference in magnetic saturation for the gas atomised samples</a:t>
            </a:r>
          </a:p>
          <a:p>
            <a:r>
              <a:rPr lang="en-GB" dirty="0" smtClean="0"/>
              <a:t>Big difference in thermal magnetic behaviour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AC65C03-43A9-484B-B8C7-297B2A78E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3933056"/>
            <a:ext cx="3948826" cy="288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E70EFB-22CB-44A3-8BF1-B8BEBD786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223" y="260648"/>
            <a:ext cx="5111401" cy="36161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176120" y="5733256"/>
            <a:ext cx="360040" cy="36004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104112" y="2636912"/>
            <a:ext cx="4896544" cy="1008112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AlCoCrFeMn</a:t>
            </a:r>
            <a:r>
              <a:rPr lang="en-US" baseline="-25000" dirty="0" err="1" smtClean="0"/>
              <a:t>x</a:t>
            </a:r>
            <a:r>
              <a:rPr lang="en-US" dirty="0" err="1" smtClean="0"/>
              <a:t>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973" y="1310400"/>
            <a:ext cx="5626059" cy="4494864"/>
          </a:xfrm>
        </p:spPr>
        <p:txBody>
          <a:bodyPr>
            <a:normAutofit/>
          </a:bodyPr>
          <a:lstStyle/>
          <a:p>
            <a:r>
              <a:rPr lang="en-GB" dirty="0" smtClean="0"/>
              <a:t>Applications in magnetic refrigeration?</a:t>
            </a:r>
          </a:p>
          <a:p>
            <a:pPr lvl="1"/>
            <a:r>
              <a:rPr lang="en-US" dirty="0" smtClean="0"/>
              <a:t>Magnetic transition at RT</a:t>
            </a:r>
          </a:p>
          <a:p>
            <a:pPr lvl="1"/>
            <a:r>
              <a:rPr lang="en-US" dirty="0" smtClean="0"/>
              <a:t>Large response to a small magnetic field</a:t>
            </a:r>
          </a:p>
          <a:p>
            <a:pPr lvl="1"/>
            <a:r>
              <a:rPr lang="en-US" dirty="0" smtClean="0"/>
              <a:t>Big change in magnetic entropy upon </a:t>
            </a:r>
            <a:r>
              <a:rPr lang="en-US" dirty="0" err="1" smtClean="0"/>
              <a:t>magnetisation</a:t>
            </a:r>
            <a:endParaRPr lang="en-US" dirty="0" smtClean="0"/>
          </a:p>
        </p:txBody>
      </p:sp>
      <p:pic>
        <p:nvPicPr>
          <p:cNvPr id="8" name="Picture 7" descr="MCE.pdf - Adobe Acrobat Pro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4" t="12416" r="21273" b="1583"/>
          <a:stretch/>
        </p:blipFill>
        <p:spPr>
          <a:xfrm>
            <a:off x="7104112" y="404664"/>
            <a:ext cx="4469294" cy="3725615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AC65C03-43A9-484B-B8C7-297B2A78E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3789040"/>
            <a:ext cx="394882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 vit eld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33D8B57-9D82-9242-A3C3-5EF977F4C203}" vid="{1446E8BF-7692-5149-AEBD-39F6FC84D98E}"/>
    </a:ext>
  </a:extLst>
</a:theme>
</file>

<file path=ppt/theme/theme2.xml><?xml version="1.0" encoding="utf-8"?>
<a:theme xmlns:a="http://schemas.openxmlformats.org/drawingml/2006/main" name="SU vit kronor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33D8B57-9D82-9242-A3C3-5EF977F4C203}" vid="{40DF33B3-5294-DB45-A19B-B2E4F48C476A}"/>
    </a:ext>
  </a:extLst>
</a:theme>
</file>

<file path=ppt/theme/theme3.xml><?xml version="1.0" encoding="utf-8"?>
<a:theme xmlns:a="http://schemas.openxmlformats.org/drawingml/2006/main" name="SU vit olivkvist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33D8B57-9D82-9242-A3C3-5EF977F4C203}" vid="{1519C5DA-AC11-5F41-8A4D-A08745A6C1B5}"/>
    </a:ext>
  </a:extLst>
</a:theme>
</file>

<file path=ppt/theme/theme4.xml><?xml version="1.0" encoding="utf-8"?>
<a:theme xmlns:a="http://schemas.openxmlformats.org/drawingml/2006/main" name="SU blå eld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33D8B57-9D82-9242-A3C3-5EF977F4C203}" vid="{E27893B9-58E7-5748-8BB7-9C578238CC5C}"/>
    </a:ext>
  </a:extLst>
</a:theme>
</file>

<file path=ppt/theme/theme5.xml><?xml version="1.0" encoding="utf-8"?>
<a:theme xmlns:a="http://schemas.openxmlformats.org/drawingml/2006/main" name="1_SU blå kronor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33D8B57-9D82-9242-A3C3-5EF977F4C203}" vid="{12818AE5-585C-7B45-9BA5-9B2AF047C584}"/>
    </a:ext>
  </a:extLst>
</a:theme>
</file>

<file path=ppt/theme/theme6.xml><?xml version="1.0" encoding="utf-8"?>
<a:theme xmlns:a="http://schemas.openxmlformats.org/drawingml/2006/main" name="SU blå olivkvist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33D8B57-9D82-9242-A3C3-5EF977F4C203}" vid="{3223880F-EB39-A743-A83B-9E193B91128C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 Mall Forskning 16 9</Template>
  <TotalTime>1235</TotalTime>
  <Words>481</Words>
  <Application>Microsoft Office PowerPoint</Application>
  <PresentationFormat>Widescreen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Cambria Math</vt:lpstr>
      <vt:lpstr>Verdana</vt:lpstr>
      <vt:lpstr>Wingdings</vt:lpstr>
      <vt:lpstr>SU vit eld</vt:lpstr>
      <vt:lpstr>SU vit kronor</vt:lpstr>
      <vt:lpstr>SU vit olivkvist</vt:lpstr>
      <vt:lpstr>SU blå eld</vt:lpstr>
      <vt:lpstr>1_SU blå kronor</vt:lpstr>
      <vt:lpstr>SU blå olivkvist</vt:lpstr>
      <vt:lpstr>High entropy alloys – magnetism and neutron diffraction</vt:lpstr>
      <vt:lpstr>Those who did the work</vt:lpstr>
      <vt:lpstr>High entropy alloys</vt:lpstr>
      <vt:lpstr>AlCoCrFeNi</vt:lpstr>
      <vt:lpstr>AlCoCrFeNi</vt:lpstr>
      <vt:lpstr>AlCoCrFeNi</vt:lpstr>
      <vt:lpstr>AlCoCrFeMnxNi</vt:lpstr>
      <vt:lpstr>AlCoCrFeMnxNi</vt:lpstr>
      <vt:lpstr>AlCoCrFeMnxNi</vt:lpstr>
      <vt:lpstr>AlCoCrFeMnxNi</vt:lpstr>
      <vt:lpstr>AlCoCrFeNi - In-situ diffraction</vt:lpstr>
      <vt:lpstr>AlCoCrFeNi – atomic occupancies</vt:lpstr>
      <vt:lpstr>Conclusions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entropy alloys – magnetism and neutron diffraction</dc:title>
  <dc:creator>Johan Cedervall</dc:creator>
  <cp:lastModifiedBy>Johan Cedervall</cp:lastModifiedBy>
  <cp:revision>30</cp:revision>
  <dcterms:created xsi:type="dcterms:W3CDTF">2021-04-23T07:44:12Z</dcterms:created>
  <dcterms:modified xsi:type="dcterms:W3CDTF">2021-06-02T13:24:55Z</dcterms:modified>
</cp:coreProperties>
</file>