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2">
  <p:sldMasterIdLst>
    <p:sldMasterId id="2147483648" r:id="rId1"/>
  </p:sldMasterIdLst>
  <p:notesMasterIdLst>
    <p:notesMasterId r:id="rId63"/>
  </p:notesMasterIdLst>
  <p:handoutMasterIdLst>
    <p:handoutMasterId r:id="rId64"/>
  </p:handoutMasterIdLst>
  <p:sldIdLst>
    <p:sldId id="256" r:id="rId2"/>
    <p:sldId id="386" r:id="rId3"/>
    <p:sldId id="387" r:id="rId4"/>
    <p:sldId id="389" r:id="rId5"/>
    <p:sldId id="390" r:id="rId6"/>
    <p:sldId id="388" r:id="rId7"/>
    <p:sldId id="392" r:id="rId8"/>
    <p:sldId id="393" r:id="rId9"/>
    <p:sldId id="394" r:id="rId10"/>
    <p:sldId id="398" r:id="rId11"/>
    <p:sldId id="406" r:id="rId12"/>
    <p:sldId id="412" r:id="rId13"/>
    <p:sldId id="391" r:id="rId14"/>
    <p:sldId id="409" r:id="rId15"/>
    <p:sldId id="457" r:id="rId16"/>
    <p:sldId id="411" r:id="rId17"/>
    <p:sldId id="453" r:id="rId18"/>
    <p:sldId id="413" r:id="rId19"/>
    <p:sldId id="385" r:id="rId20"/>
    <p:sldId id="454" r:id="rId21"/>
    <p:sldId id="414" r:id="rId22"/>
    <p:sldId id="415" r:id="rId23"/>
    <p:sldId id="416" r:id="rId24"/>
    <p:sldId id="417" r:id="rId25"/>
    <p:sldId id="418" r:id="rId26"/>
    <p:sldId id="419" r:id="rId27"/>
    <p:sldId id="420" r:id="rId28"/>
    <p:sldId id="421" r:id="rId29"/>
    <p:sldId id="422" r:id="rId30"/>
    <p:sldId id="423" r:id="rId31"/>
    <p:sldId id="424" r:id="rId32"/>
    <p:sldId id="425" r:id="rId33"/>
    <p:sldId id="426" r:id="rId34"/>
    <p:sldId id="427" r:id="rId35"/>
    <p:sldId id="428" r:id="rId36"/>
    <p:sldId id="429" r:id="rId37"/>
    <p:sldId id="430" r:id="rId38"/>
    <p:sldId id="431" r:id="rId39"/>
    <p:sldId id="432" r:id="rId40"/>
    <p:sldId id="433" r:id="rId41"/>
    <p:sldId id="434" r:id="rId42"/>
    <p:sldId id="435" r:id="rId43"/>
    <p:sldId id="436" r:id="rId44"/>
    <p:sldId id="437" r:id="rId45"/>
    <p:sldId id="438" r:id="rId46"/>
    <p:sldId id="439" r:id="rId47"/>
    <p:sldId id="440" r:id="rId48"/>
    <p:sldId id="441" r:id="rId49"/>
    <p:sldId id="442" r:id="rId50"/>
    <p:sldId id="443" r:id="rId51"/>
    <p:sldId id="444" r:id="rId52"/>
    <p:sldId id="445" r:id="rId53"/>
    <p:sldId id="446" r:id="rId54"/>
    <p:sldId id="447" r:id="rId55"/>
    <p:sldId id="448" r:id="rId56"/>
    <p:sldId id="449" r:id="rId57"/>
    <p:sldId id="450" r:id="rId58"/>
    <p:sldId id="451" r:id="rId59"/>
    <p:sldId id="452" r:id="rId60"/>
    <p:sldId id="455" r:id="rId61"/>
    <p:sldId id="456" r:id="rId62"/>
  </p:sldIdLst>
  <p:sldSz cx="9144000" cy="6858000" type="screen4x3"/>
  <p:notesSz cx="6858000" cy="97234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3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62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B82"/>
    <a:srgbClr val="515151"/>
    <a:srgbClr val="B9B9B9"/>
    <a:srgbClr val="9C9C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743" autoAdjust="0"/>
    <p:restoredTop sz="93170" autoAdjust="0"/>
  </p:normalViewPr>
  <p:slideViewPr>
    <p:cSldViewPr snapToGrid="0">
      <p:cViewPr varScale="1">
        <p:scale>
          <a:sx n="39" d="100"/>
          <a:sy n="39" d="100"/>
        </p:scale>
        <p:origin x="1317" y="30"/>
      </p:cViewPr>
      <p:guideLst>
        <p:guide orient="horz" pos="1434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660"/>
    </p:cViewPr>
  </p:sorterViewPr>
  <p:notesViewPr>
    <p:cSldViewPr snapToGrid="0" snapToObjects="1">
      <p:cViewPr varScale="1">
        <p:scale>
          <a:sx n="96" d="100"/>
          <a:sy n="96" d="100"/>
        </p:scale>
        <p:origin x="-4480" y="-104"/>
      </p:cViewPr>
      <p:guideLst>
        <p:guide orient="horz" pos="3062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7E5F5D-35DC-A548-B4B0-E89F61A6A9FF}" type="datetimeFigureOut">
              <a:rPr lang="en-US" smtClean="0"/>
              <a:t>4/13/2021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236075"/>
            <a:ext cx="2971800" cy="4857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0210C2-2727-F34B-9453-121C15700C16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8585762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08BD61-3547-424D-8836-725BF677DED4}" type="datetimeFigureOut">
              <a:rPr lang="de-DE" smtClean="0"/>
              <a:t>13.04.2021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8538" y="728663"/>
            <a:ext cx="4860925" cy="36464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618633"/>
            <a:ext cx="5486400" cy="437554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9235578"/>
            <a:ext cx="2971800" cy="4861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D97C32-0F4A-40F6-B67C-728988A86F3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2018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D97C32-0F4A-40F6-B67C-728988A86F3C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803104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75D6F36C-1357-8E46-81DC-E91540D4D656}" type="datetime4">
              <a:rPr lang="de-DE" smtClean="0"/>
              <a:t>13. April 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Rechteck 8"/>
          <p:cNvSpPr/>
          <p:nvPr userDrawn="1"/>
        </p:nvSpPr>
        <p:spPr>
          <a:xfrm>
            <a:off x="7308304" y="2142"/>
            <a:ext cx="1835696" cy="9785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8" name="Picture 60" descr="logo_699cm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625" y="147453"/>
            <a:ext cx="2517775" cy="81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platzhalter 2"/>
          <p:cNvSpPr>
            <a:spLocks noGrp="1"/>
          </p:cNvSpPr>
          <p:nvPr>
            <p:ph type="body" sz="quarter" idx="13" hasCustomPrompt="1"/>
          </p:nvPr>
        </p:nvSpPr>
        <p:spPr>
          <a:xfrm>
            <a:off x="827584" y="2708275"/>
            <a:ext cx="7254875" cy="79273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8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Unsere Ziele</a:t>
            </a:r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27584" y="3501008"/>
            <a:ext cx="7254875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Das Forschungszentrum im Fokus</a:t>
            </a:r>
            <a:endParaRPr lang="de-DE" dirty="0"/>
          </a:p>
        </p:txBody>
      </p:sp>
      <p:sp>
        <p:nvSpPr>
          <p:cNvPr id="15" name="Textplatzhalt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827584" y="4868863"/>
            <a:ext cx="6481763" cy="5762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dirty="0" smtClean="0"/>
              <a:t>10. Mai 2011 | Theo Mustermann</a:t>
            </a:r>
            <a:endParaRPr lang="de-DE" dirty="0"/>
          </a:p>
        </p:txBody>
      </p:sp>
      <p:pic>
        <p:nvPicPr>
          <p:cNvPr id="11" name="Picture 14" descr="Afficher l'image d'origine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853" y="90978"/>
            <a:ext cx="1686147" cy="102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Afficher l'image d'origine"/>
          <p:cNvPicPr>
            <a:picLocks noChangeAspect="1" noChangeArrowheads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1" t="21796" r="21540" b="21255"/>
          <a:stretch/>
        </p:blipFill>
        <p:spPr bwMode="auto">
          <a:xfrm>
            <a:off x="6157392" y="0"/>
            <a:ext cx="1246708" cy="120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8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578310"/>
            <a:ext cx="84264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30517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 (klei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8775" y="1578310"/>
            <a:ext cx="8426450" cy="4190666"/>
          </a:xfrm>
        </p:spPr>
        <p:txBody>
          <a:bodyPr/>
          <a:lstStyle>
            <a:lvl1pPr marL="177800" indent="-177800">
              <a:defRPr sz="1800"/>
            </a:lvl1pPr>
            <a:lvl2pPr marL="361950" indent="-184150">
              <a:defRPr sz="1800"/>
            </a:lvl2pPr>
            <a:lvl3pPr marL="539750" indent="-177800">
              <a:defRPr sz="1800"/>
            </a:lvl3pPr>
            <a:lvl4pPr marL="717550" indent="-177800">
              <a:defRPr sz="1800"/>
            </a:lvl4pPr>
            <a:lvl5pPr marL="895350" indent="-177800">
              <a:defRPr sz="1800"/>
            </a:lvl5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00. Monat 2017</a:t>
            </a:r>
            <a:endParaRPr lang="de-DE" dirty="0"/>
          </a:p>
        </p:txBody>
      </p:sp>
      <p:sp>
        <p:nvSpPr>
          <p:cNvPr id="18" name="Foliennummernplatzhalter 17">
            <a:extLst>
              <a:ext uri="{FF2B5EF4-FFF2-40B4-BE49-F238E27FC236}">
                <a16:creationId xmlns:a16="http://schemas.microsoft.com/office/drawing/2014/main" id="{BFF90422-5EA9-49BF-B256-D3D2AA4EDCC9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platzhalter 10">
            <a:extLst>
              <a:ext uri="{FF2B5EF4-FFF2-40B4-BE49-F238E27FC236}">
                <a16:creationId xmlns:a16="http://schemas.microsoft.com/office/drawing/2014/main" id="{F86E38AD-6ACC-4BA6-A4EE-B3E932DD22E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58775" y="938786"/>
            <a:ext cx="8424672" cy="509994"/>
          </a:xfr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 err="1"/>
              <a:t>Subline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8297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0"/>
            <a:ext cx="8075240" cy="410445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Hier steht Blindtext zu einem Thema mit Einleitung und folgenden Aufzählungspunkten: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> </a:t>
            </a: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</a:t>
            </a:r>
            <a:r>
              <a:rPr lang="de-DE" dirty="0" err="1" smtClean="0"/>
              <a:t>Consectetuer</a:t>
            </a:r>
            <a:r>
              <a:rPr lang="de-DE" dirty="0" smtClean="0"/>
              <a:t> </a:t>
            </a:r>
            <a:r>
              <a:rPr lang="de-DE" dirty="0" err="1" smtClean="0"/>
              <a:t>adipiscing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err="1" smtClean="0"/>
              <a:t>elit</a:t>
            </a:r>
            <a:r>
              <a:rPr lang="de-DE" dirty="0" smtClean="0"/>
              <a:t>, </a:t>
            </a:r>
            <a:r>
              <a:rPr lang="de-DE" dirty="0" err="1" smtClean="0"/>
              <a:t>sed</a:t>
            </a:r>
            <a:r>
              <a:rPr lang="de-DE" dirty="0" smtClean="0"/>
              <a:t> </a:t>
            </a:r>
            <a:r>
              <a:rPr lang="de-DE" dirty="0" err="1" smtClean="0"/>
              <a:t>diam</a:t>
            </a:r>
            <a:r>
              <a:rPr lang="de-DE" dirty="0" smtClean="0"/>
              <a:t> </a:t>
            </a:r>
            <a:r>
              <a:rPr lang="de-DE" dirty="0" err="1" smtClean="0"/>
              <a:t>nonummy</a:t>
            </a:r>
            <a:r>
              <a:rPr lang="de-DE" dirty="0" smtClean="0"/>
              <a:t> </a:t>
            </a:r>
            <a:r>
              <a:rPr lang="de-DE" dirty="0" err="1" smtClean="0"/>
              <a:t>nibh</a:t>
            </a:r>
            <a:r>
              <a:rPr lang="de-DE" dirty="0" smtClean="0"/>
              <a:t> </a:t>
            </a:r>
            <a:r>
              <a:rPr lang="de-DE" dirty="0" err="1" smtClean="0"/>
              <a:t>euismod</a:t>
            </a:r>
            <a:r>
              <a:rPr lang="de-DE" dirty="0" smtClean="0"/>
              <a:t> </a:t>
            </a:r>
            <a:r>
              <a:rPr lang="de-DE" dirty="0" err="1" smtClean="0"/>
              <a:t>tincidunt</a:t>
            </a:r>
            <a:r>
              <a:rPr lang="de-DE" dirty="0" smtClean="0"/>
              <a:t> </a:t>
            </a:r>
            <a:r>
              <a:rPr lang="de-DE" dirty="0" err="1" smtClean="0"/>
              <a:t>ut</a:t>
            </a:r>
            <a:r>
              <a:rPr lang="de-DE" dirty="0" smtClean="0"/>
              <a:t> </a:t>
            </a:r>
            <a:r>
              <a:rPr lang="de-DE" dirty="0" err="1" smtClean="0"/>
              <a:t>laoreet</a:t>
            </a:r>
            <a:r>
              <a:rPr lang="de-DE" dirty="0" smtClean="0"/>
              <a:t> </a:t>
            </a:r>
            <a:br>
              <a:rPr lang="de-DE" dirty="0" smtClean="0"/>
            </a:br>
            <a:r>
              <a:rPr lang="de-DE" dirty="0" err="1" smtClean="0"/>
              <a:t>dolore</a:t>
            </a:r>
            <a:r>
              <a:rPr lang="de-DE" dirty="0" smtClean="0"/>
              <a:t> magna </a:t>
            </a:r>
            <a:r>
              <a:rPr lang="de-DE" dirty="0" err="1" smtClean="0"/>
              <a:t>aliquam</a:t>
            </a:r>
            <a:r>
              <a:rPr lang="de-DE" dirty="0" smtClean="0"/>
              <a:t> </a:t>
            </a:r>
            <a:r>
              <a:rPr lang="de-DE" dirty="0" err="1" smtClean="0"/>
              <a:t>erat</a:t>
            </a:r>
            <a:r>
              <a:rPr lang="de-DE" dirty="0" smtClean="0"/>
              <a:t>. 	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5794D-1ABC-4B4A-BFD9-95A49926DE39}" type="datetime4">
              <a:rPr lang="de-DE" smtClean="0"/>
              <a:t>13. April 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7488832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Musterpräsentation</a:t>
            </a:r>
          </a:p>
        </p:txBody>
      </p:sp>
    </p:spTree>
    <p:extLst>
      <p:ext uri="{BB962C8B-B14F-4D97-AF65-F5344CB8AC3E}">
        <p14:creationId xmlns:p14="http://schemas.microsoft.com/office/powerpoint/2010/main" val="31910108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76729-A970-9648-8125-3B5850B39AD2}" type="datetime4">
              <a:rPr lang="de-DE" smtClean="0"/>
              <a:t>13. April 2021</a:t>
            </a:fld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908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Überschrift zu einem Thema mit Bildern</a:t>
            </a:r>
          </a:p>
        </p:txBody>
      </p:sp>
      <p:sp>
        <p:nvSpPr>
          <p:cNvPr id="10" name="Inhaltsplatzhalter 2"/>
          <p:cNvSpPr>
            <a:spLocks noGrp="1"/>
          </p:cNvSpPr>
          <p:nvPr>
            <p:ph idx="14"/>
          </p:nvPr>
        </p:nvSpPr>
        <p:spPr>
          <a:xfrm>
            <a:off x="720000" y="2638800"/>
            <a:ext cx="360040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12" name="Inhaltsplatzhalter 2"/>
          <p:cNvSpPr>
            <a:spLocks noGrp="1"/>
          </p:cNvSpPr>
          <p:nvPr>
            <p:ph idx="16"/>
          </p:nvPr>
        </p:nvSpPr>
        <p:spPr>
          <a:xfrm>
            <a:off x="4572000" y="2638800"/>
            <a:ext cx="4320480" cy="31664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Falls Sie Bilder zeigen möchten …</a:t>
            </a:r>
          </a:p>
        </p:txBody>
      </p:sp>
      <p:sp>
        <p:nvSpPr>
          <p:cNvPr id="14" name="Inhaltsplatzhalter 13"/>
          <p:cNvSpPr>
            <a:spLocks noGrp="1"/>
          </p:cNvSpPr>
          <p:nvPr>
            <p:ph idx="18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15" name="Inhaltsplatzhalter 13"/>
          <p:cNvSpPr>
            <a:spLocks noGrp="1"/>
          </p:cNvSpPr>
          <p:nvPr>
            <p:ph idx="19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de-DE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385970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2588FB-C506-5F46-8621-67DA502D6BAD}" type="datetime4">
              <a:rPr lang="de-DE" smtClean="0"/>
              <a:t>13. April 2021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1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Überschrift zu einem Thema mit Grafiken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720000" y="2636912"/>
            <a:ext cx="349196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Grafik 1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6" hasCustomPrompt="1"/>
          </p:nvPr>
        </p:nvSpPr>
        <p:spPr>
          <a:xfrm>
            <a:off x="4572000" y="2636912"/>
            <a:ext cx="432048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Grafik 2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… oder Grafiken</a:t>
            </a:r>
          </a:p>
        </p:txBody>
      </p:sp>
      <p:sp>
        <p:nvSpPr>
          <p:cNvPr id="15" name="Inhaltsplatzhalter 13"/>
          <p:cNvSpPr>
            <a:spLocks noGrp="1"/>
          </p:cNvSpPr>
          <p:nvPr>
            <p:ph idx="18" hasCustomPrompt="1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Grafik 1: Blindtext</a:t>
            </a:r>
            <a:endParaRPr lang="de-DE" dirty="0"/>
          </a:p>
        </p:txBody>
      </p:sp>
      <p:sp>
        <p:nvSpPr>
          <p:cNvPr id="16" name="Inhaltsplatzhalter 13"/>
          <p:cNvSpPr>
            <a:spLocks noGrp="1"/>
          </p:cNvSpPr>
          <p:nvPr>
            <p:ph idx="19" hasCustomPrompt="1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Grafik 2: Blindtext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676735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87AC2-7AE7-914D-9311-A9A1C2C362B4}" type="datetime4">
              <a:rPr lang="de-DE" smtClean="0"/>
              <a:t>13. April 2021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‹Nr.›</a:t>
            </a:fld>
            <a:endParaRPr lang="de-DE"/>
          </a:p>
        </p:txBody>
      </p:sp>
      <p:sp>
        <p:nvSpPr>
          <p:cNvPr id="9" name="Inhaltsplatzhalter 2"/>
          <p:cNvSpPr>
            <a:spLocks noGrp="1"/>
          </p:cNvSpPr>
          <p:nvPr>
            <p:ph idx="1" hasCustomPrompt="1"/>
          </p:nvPr>
        </p:nvSpPr>
        <p:spPr>
          <a:xfrm>
            <a:off x="720000" y="1988841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Überschrift zu einem Thema mit Grafiken</a:t>
            </a:r>
          </a:p>
        </p:txBody>
      </p:sp>
      <p:sp>
        <p:nvSpPr>
          <p:cNvPr id="11" name="Inhaltsplatzhalter 2"/>
          <p:cNvSpPr>
            <a:spLocks noGrp="1"/>
          </p:cNvSpPr>
          <p:nvPr>
            <p:ph idx="14" hasCustomPrompt="1"/>
          </p:nvPr>
        </p:nvSpPr>
        <p:spPr>
          <a:xfrm>
            <a:off x="720000" y="2636912"/>
            <a:ext cx="3024336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Grafik 1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6" hasCustomPrompt="1"/>
          </p:nvPr>
        </p:nvSpPr>
        <p:spPr>
          <a:xfrm>
            <a:off x="4572000" y="2636912"/>
            <a:ext cx="4320480" cy="31683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Grafik 2</a:t>
            </a:r>
          </a:p>
        </p:txBody>
      </p:sp>
      <p:sp>
        <p:nvSpPr>
          <p:cNvPr id="14" name="Inhaltsplatzhalter 2"/>
          <p:cNvSpPr>
            <a:spLocks noGrp="1"/>
          </p:cNvSpPr>
          <p:nvPr>
            <p:ph idx="17" hasCustomPrompt="1"/>
          </p:nvPr>
        </p:nvSpPr>
        <p:spPr>
          <a:xfrm>
            <a:off x="720000" y="1152000"/>
            <a:ext cx="8172480" cy="57606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Clr>
                <a:srgbClr val="005B82"/>
              </a:buClr>
              <a:buSzPct val="80000"/>
              <a:buFontTx/>
              <a:buNone/>
              <a:defRPr sz="2800" b="1" baseline="0">
                <a:solidFill>
                  <a:srgbClr val="005B82"/>
                </a:solidFill>
                <a:latin typeface="Arial" pitchFamily="34" charset="0"/>
                <a:cs typeface="Arial" pitchFamily="34" charset="0"/>
              </a:defRPr>
            </a:lvl1pPr>
            <a:lvl2pPr marL="457200" indent="0">
              <a:buClr>
                <a:srgbClr val="005B82"/>
              </a:buClr>
              <a:buSzPct val="80000"/>
              <a:buFont typeface="Wingdings" pitchFamily="2" charset="2"/>
              <a:buNone/>
              <a:defRPr sz="2200">
                <a:latin typeface="Arial" pitchFamily="34" charset="0"/>
                <a:cs typeface="Arial" pitchFamily="34" charset="0"/>
              </a:defRPr>
            </a:lvl2pPr>
            <a:lvl3pPr marL="11430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3pPr>
            <a:lvl4pPr marL="16002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5B82"/>
              </a:buClr>
              <a:buSzPct val="80000"/>
              <a:buFont typeface="Wingdings" pitchFamily="2" charset="2"/>
              <a:buChar char="§"/>
              <a:defRPr sz="2200">
                <a:latin typeface="Arial" pitchFamily="34" charset="0"/>
                <a:cs typeface="Arial" pitchFamily="34" charset="0"/>
              </a:defRPr>
            </a:lvl5pPr>
          </a:lstStyle>
          <a:p>
            <a:r>
              <a:rPr lang="de-DE" dirty="0" smtClean="0"/>
              <a:t>Sie können auch kombinieren</a:t>
            </a:r>
          </a:p>
        </p:txBody>
      </p:sp>
      <p:sp>
        <p:nvSpPr>
          <p:cNvPr id="15" name="Inhaltsplatzhalter 13"/>
          <p:cNvSpPr>
            <a:spLocks noGrp="1"/>
          </p:cNvSpPr>
          <p:nvPr>
            <p:ph idx="18" hasCustomPrompt="1"/>
          </p:nvPr>
        </p:nvSpPr>
        <p:spPr>
          <a:xfrm>
            <a:off x="720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Blindtext für eine Bildunterschrift</a:t>
            </a:r>
            <a:endParaRPr lang="de-DE" dirty="0"/>
          </a:p>
        </p:txBody>
      </p:sp>
      <p:sp>
        <p:nvSpPr>
          <p:cNvPr id="16" name="Inhaltsplatzhalter 13"/>
          <p:cNvSpPr>
            <a:spLocks noGrp="1"/>
          </p:cNvSpPr>
          <p:nvPr>
            <p:ph idx="19" hasCustomPrompt="1"/>
          </p:nvPr>
        </p:nvSpPr>
        <p:spPr>
          <a:xfrm>
            <a:off x="4572000" y="5949280"/>
            <a:ext cx="2826500" cy="540927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1100" i="1">
                <a:solidFill>
                  <a:srgbClr val="5151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de-DE" dirty="0" smtClean="0"/>
              <a:t>Diagramm: Blindtext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62977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2AFFE1-E903-AB45-801B-7DF217580A85}" type="datetime4">
              <a:rPr lang="de-DE" smtClean="0"/>
              <a:t>13. April 2021</a:t>
            </a:fld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008338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7698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666" y="322022"/>
            <a:ext cx="8415648" cy="1126758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666" y="1563145"/>
            <a:ext cx="8415648" cy="42058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666" y="938786"/>
            <a:ext cx="8416669" cy="5099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EBA124-A0DC-4E1E-AECB-687B40AD1D0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Page </a:t>
            </a:r>
            <a:fld id="{A52F4D17-1AD6-42D9-B93A-EB002C62F438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3640901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3666" y="322022"/>
            <a:ext cx="8415648" cy="1126758"/>
          </a:xfrm>
          <a:prstGeom prst="rect">
            <a:avLst/>
          </a:prstGeom>
        </p:spPr>
        <p:txBody>
          <a:bodyPr/>
          <a:lstStyle>
            <a:lvl1pPr>
              <a:defRPr spc="0" baseline="0"/>
            </a:lvl1pPr>
          </a:lstStyle>
          <a:p>
            <a:r>
              <a:rPr lang="de-DE" noProof="0" smtClean="0"/>
              <a:t>Titelmasterformat durch Klicken bearbeiten</a:t>
            </a:r>
            <a:endParaRPr lang="en-US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3666" y="1563145"/>
            <a:ext cx="8415648" cy="420583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 noProof="0" smtClean="0"/>
              <a:t>Textmasterformat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  <a:endParaRPr lang="en-US" noProof="0"/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1657B79E-8199-4451-A0F9-E82023AB3F0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63666" y="938786"/>
            <a:ext cx="8416669" cy="50999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14000"/>
              </a:lnSpc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noProof="0"/>
              <a:t>Subline</a:t>
            </a:r>
          </a:p>
        </p:txBody>
      </p:sp>
      <p:sp>
        <p:nvSpPr>
          <p:cNvPr id="17" name="Datumsplatzhalter 16">
            <a:extLst>
              <a:ext uri="{FF2B5EF4-FFF2-40B4-BE49-F238E27FC236}">
                <a16:creationId xmlns:a16="http://schemas.microsoft.com/office/drawing/2014/main" id="{8D88C6F8-099A-4D39-8533-B1EEB7F052D4}"/>
              </a:ext>
            </a:extLst>
          </p:cNvPr>
          <p:cNvSpPr>
            <a:spLocks noGrp="1"/>
          </p:cNvSpPr>
          <p:nvPr>
            <p:ph type="dt" sz="half" idx="13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00 Month 2018</a:t>
            </a: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FEBA124-A0DC-4E1E-AECB-687B40AD1D07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noProof="0"/>
              <a:t>Page </a:t>
            </a:r>
            <a:fld id="{A52F4D17-1AD6-42D9-B93A-EB002C62F438}" type="slidenum">
              <a:rPr lang="en-US" noProof="0" smtClean="0"/>
              <a:pPr/>
              <a:t>‹Nr.›</a:t>
            </a:fld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265361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720000" y="6356350"/>
            <a:ext cx="21336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BC40C535-563D-EF41-A8D0-0331C91AD75C}" type="datetime4">
              <a:rPr lang="de-DE" smtClean="0"/>
              <a:t>13. April 2021</a:t>
            </a:fld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7EB9AEA1-3281-46F0-9EDB-48FF2E5FF267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Rechteck 8"/>
          <p:cNvSpPr/>
          <p:nvPr/>
        </p:nvSpPr>
        <p:spPr>
          <a:xfrm>
            <a:off x="0" y="-1"/>
            <a:ext cx="126000" cy="6858001"/>
          </a:xfrm>
          <a:prstGeom prst="rect">
            <a:avLst/>
          </a:prstGeom>
          <a:solidFill>
            <a:srgbClr val="005B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5B82"/>
              </a:solidFill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0" y="4572000"/>
            <a:ext cx="126000" cy="228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rgbClr val="005B8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829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10.png"/><Relationship Id="rId5" Type="http://schemas.openxmlformats.org/officeDocument/2006/relationships/image" Target="../media/image300.png"/><Relationship Id="rId4" Type="http://schemas.openxmlformats.org/officeDocument/2006/relationships/image" Target="../media/image8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6.png"/><Relationship Id="rId4" Type="http://schemas.openxmlformats.org/officeDocument/2006/relationships/image" Target="../media/image52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7.jpeg"/><Relationship Id="rId4" Type="http://schemas.openxmlformats.org/officeDocument/2006/relationships/image" Target="../media/image9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tiff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SKADI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e-DE" sz="2800" dirty="0" err="1" smtClean="0"/>
              <a:t>Current</a:t>
            </a:r>
            <a:r>
              <a:rPr lang="de-DE" sz="2800" dirty="0" smtClean="0"/>
              <a:t> Status</a:t>
            </a:r>
          </a:p>
          <a:p>
            <a:r>
              <a:rPr lang="de-DE" sz="1800" dirty="0" smtClean="0"/>
              <a:t>STAP-Meeting 20.04.2021</a:t>
            </a:r>
            <a:endParaRPr lang="de-DE" sz="18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/>
          </p:nvPr>
        </p:nvSpPr>
        <p:spPr>
          <a:xfrm>
            <a:off x="433953" y="4868863"/>
            <a:ext cx="8392331" cy="576262"/>
          </a:xfrm>
        </p:spPr>
        <p:txBody>
          <a:bodyPr/>
          <a:lstStyle/>
          <a:p>
            <a:r>
              <a:rPr lang="de-DE" dirty="0" smtClean="0"/>
              <a:t>April 2021 | </a:t>
            </a:r>
            <a:r>
              <a:rPr lang="de-DE" dirty="0"/>
              <a:t>Sebastian </a:t>
            </a:r>
            <a:r>
              <a:rPr lang="de-DE" dirty="0" smtClean="0"/>
              <a:t>Jaksch, Alexis </a:t>
            </a:r>
            <a:r>
              <a:rPr lang="de-DE" dirty="0" err="1" smtClean="0"/>
              <a:t>Chennevière</a:t>
            </a:r>
            <a:r>
              <a:rPr lang="de-DE" dirty="0" smtClean="0"/>
              <a:t>, Romuald </a:t>
            </a:r>
            <a:r>
              <a:rPr lang="de-DE" dirty="0" err="1" smtClean="0"/>
              <a:t>Hanslik</a:t>
            </a:r>
            <a:r>
              <a:rPr lang="de-DE" dirty="0" smtClean="0"/>
              <a:t>, </a:t>
            </a:r>
            <a:r>
              <a:rPr lang="de-DE" dirty="0" err="1" smtClean="0"/>
              <a:t>Stefphan</a:t>
            </a:r>
            <a:r>
              <a:rPr lang="de-DE" dirty="0" smtClean="0"/>
              <a:t> Butterweck, </a:t>
            </a:r>
            <a:r>
              <a:rPr lang="de-DE" dirty="0"/>
              <a:t>R</a:t>
            </a:r>
            <a:r>
              <a:rPr lang="de-DE" dirty="0" smtClean="0"/>
              <a:t>alf Engels, Uwe Clemens, Sylvain </a:t>
            </a:r>
            <a:r>
              <a:rPr lang="de-DE" dirty="0" err="1" smtClean="0"/>
              <a:t>Désert</a:t>
            </a:r>
            <a:r>
              <a:rPr lang="de-DE" dirty="0" smtClean="0"/>
              <a:t>, Pascal </a:t>
            </a:r>
            <a:r>
              <a:rPr lang="de-DE" dirty="0" err="1" smtClean="0"/>
              <a:t>Lavie</a:t>
            </a:r>
            <a:r>
              <a:rPr lang="de-DE" dirty="0" smtClean="0"/>
              <a:t>, </a:t>
            </a:r>
            <a:r>
              <a:rPr lang="de-DE" dirty="0"/>
              <a:t>Teddy </a:t>
            </a:r>
            <a:r>
              <a:rPr lang="de-DE" dirty="0" err="1" smtClean="0"/>
              <a:t>Kozielewski</a:t>
            </a:r>
            <a:r>
              <a:rPr lang="de-DE" dirty="0" smtClean="0"/>
              <a:t>, Henrich </a:t>
            </a:r>
            <a:r>
              <a:rPr lang="de-DE" dirty="0" err="1" smtClean="0"/>
              <a:t>Frielinghaus</a:t>
            </a:r>
            <a:r>
              <a:rPr lang="de-DE" dirty="0" smtClean="0"/>
              <a:t> et al.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862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10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>
          <a:xfrm>
            <a:off x="720000" y="346241"/>
            <a:ext cx="7488832" cy="576064"/>
          </a:xfrm>
        </p:spPr>
        <p:txBody>
          <a:bodyPr/>
          <a:lstStyle/>
          <a:p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interfaces</a:t>
            </a:r>
            <a:endParaRPr lang="en-US" dirty="0"/>
          </a:p>
        </p:txBody>
      </p:sp>
      <p:pic>
        <p:nvPicPr>
          <p:cNvPr id="5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94" y="3632201"/>
            <a:ext cx="8555456" cy="2061369"/>
          </a:xfrm>
          <a:prstGeom prst="rect">
            <a:avLst/>
          </a:prstGeom>
        </p:spPr>
      </p:pic>
      <p:sp>
        <p:nvSpPr>
          <p:cNvPr id="6" name="ZoneTexte 3"/>
          <p:cNvSpPr txBox="1"/>
          <p:nvPr/>
        </p:nvSpPr>
        <p:spPr>
          <a:xfrm>
            <a:off x="769544" y="1667386"/>
            <a:ext cx="352425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CTV passed: 05/10/2020</a:t>
            </a:r>
          </a:p>
          <a:p>
            <a:endParaRPr lang="en-GB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Call for </a:t>
            </a:r>
            <a:r>
              <a:rPr lang="en-GB" sz="1350" dirty="0" smtClean="0"/>
              <a:t>tender finished, now going through the </a:t>
            </a:r>
            <a:r>
              <a:rPr lang="en-GB" sz="1350" dirty="0" smtClean="0"/>
              <a:t>quotes</a:t>
            </a:r>
            <a:endParaRPr lang="en-GB" sz="1350" dirty="0"/>
          </a:p>
          <a:p>
            <a:endParaRPr lang="en-GB" sz="1350" dirty="0"/>
          </a:p>
        </p:txBody>
      </p:sp>
    </p:spTree>
    <p:extLst>
      <p:ext uri="{BB962C8B-B14F-4D97-AF65-F5344CB8AC3E}">
        <p14:creationId xmlns:p14="http://schemas.microsoft.com/office/powerpoint/2010/main" val="3032939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11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>
          <a:xfrm>
            <a:off x="720000" y="346242"/>
            <a:ext cx="7488832" cy="576064"/>
          </a:xfrm>
        </p:spPr>
        <p:txBody>
          <a:bodyPr/>
          <a:lstStyle/>
          <a:p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Interfaces </a:t>
            </a:r>
            <a:r>
              <a:rPr lang="de-DE" dirty="0" err="1" smtClean="0"/>
              <a:t>continued</a:t>
            </a:r>
            <a:endParaRPr lang="en-US" dirty="0"/>
          </a:p>
        </p:txBody>
      </p:sp>
      <p:pic>
        <p:nvPicPr>
          <p:cNvPr id="5" name="Image 2"/>
          <p:cNvPicPr>
            <a:picLocks noChangeAspect="1"/>
          </p:cNvPicPr>
          <p:nvPr/>
        </p:nvPicPr>
        <p:blipFill rotWithShape="1">
          <a:blip r:embed="rId2"/>
          <a:srcRect l="4053" r="10830"/>
          <a:stretch/>
        </p:blipFill>
        <p:spPr>
          <a:xfrm>
            <a:off x="997316" y="2978150"/>
            <a:ext cx="3467100" cy="3276204"/>
          </a:xfrm>
          <a:prstGeom prst="rect">
            <a:avLst/>
          </a:prstGeom>
        </p:spPr>
      </p:pic>
      <p:sp>
        <p:nvSpPr>
          <p:cNvPr id="6" name="ZoneTexte 3"/>
          <p:cNvSpPr txBox="1"/>
          <p:nvPr/>
        </p:nvSpPr>
        <p:spPr>
          <a:xfrm>
            <a:off x="723900" y="1114936"/>
            <a:ext cx="4535904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Interface with FZJ:</a:t>
            </a:r>
          </a:p>
          <a:p>
            <a:r>
              <a:rPr lang="en-GB" sz="1350" dirty="0"/>
              <a:t>	- </a:t>
            </a:r>
            <a:r>
              <a:rPr lang="en-GB" sz="1350" dirty="0" smtClean="0"/>
              <a:t>Mechanical design is on track</a:t>
            </a:r>
          </a:p>
          <a:p>
            <a:r>
              <a:rPr lang="en-GB" sz="1350" dirty="0"/>
              <a:t>	</a:t>
            </a:r>
            <a:r>
              <a:rPr lang="en-GB" sz="1350" dirty="0" smtClean="0"/>
              <a:t>- Need better communication for testing</a:t>
            </a:r>
            <a:endParaRPr lang="en-GB" sz="1350" dirty="0"/>
          </a:p>
        </p:txBody>
      </p:sp>
      <p:pic>
        <p:nvPicPr>
          <p:cNvPr id="7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9804" y="953205"/>
            <a:ext cx="3451205" cy="1838756"/>
          </a:xfrm>
          <a:prstGeom prst="rect">
            <a:avLst/>
          </a:prstGeom>
        </p:spPr>
      </p:pic>
      <p:pic>
        <p:nvPicPr>
          <p:cNvPr id="8" name="Imag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4416" y="2978150"/>
            <a:ext cx="3373951" cy="337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12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>
          <a:xfrm>
            <a:off x="720000" y="400562"/>
            <a:ext cx="7488832" cy="576064"/>
          </a:xfrm>
        </p:spPr>
        <p:txBody>
          <a:bodyPr/>
          <a:lstStyle/>
          <a:p>
            <a:r>
              <a:rPr lang="de-DE" dirty="0" err="1" smtClean="0"/>
              <a:t>Choppers</a:t>
            </a:r>
            <a:endParaRPr lang="en-US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1651544"/>
              </p:ext>
            </p:extLst>
          </p:nvPr>
        </p:nvGraphicFramePr>
        <p:xfrm>
          <a:off x="594861" y="5065395"/>
          <a:ext cx="7272808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Name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Chopper</a:t>
                      </a:r>
                      <a:r>
                        <a:rPr lang="de-DE" dirty="0" smtClean="0"/>
                        <a:t> Type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Distance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to</a:t>
                      </a:r>
                      <a:r>
                        <a:rPr lang="de-DE" dirty="0" smtClean="0"/>
                        <a:t> ISCS</a:t>
                      </a:r>
                    </a:p>
                    <a:p>
                      <a:r>
                        <a:rPr lang="de-DE" dirty="0" smtClean="0"/>
                        <a:t>(m)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Operating </a:t>
                      </a:r>
                      <a:r>
                        <a:rPr lang="de-DE" dirty="0" err="1" smtClean="0"/>
                        <a:t>speeds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max</a:t>
                      </a:r>
                      <a:r>
                        <a:rPr lang="de-DE" dirty="0" smtClean="0"/>
                        <a:t>/min</a:t>
                      </a:r>
                    </a:p>
                    <a:p>
                      <a:r>
                        <a:rPr lang="de-DE" dirty="0" smtClean="0"/>
                        <a:t>(Hz)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Rotor Radius</a:t>
                      </a:r>
                    </a:p>
                    <a:p>
                      <a:r>
                        <a:rPr lang="de-DE" dirty="0" smtClean="0"/>
                        <a:t>(mm)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BW1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Single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15,5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14/7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310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BW2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Single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20,85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14/7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310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861" y="976626"/>
            <a:ext cx="2974298" cy="3477198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159" y="278296"/>
            <a:ext cx="3082697" cy="331423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856" y="1927110"/>
            <a:ext cx="2245062" cy="283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54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13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>
          <a:xfrm>
            <a:off x="720000" y="328135"/>
            <a:ext cx="7488832" cy="576064"/>
          </a:xfrm>
        </p:spPr>
        <p:txBody>
          <a:bodyPr/>
          <a:lstStyle/>
          <a:p>
            <a:r>
              <a:rPr lang="de-DE" dirty="0" smtClean="0"/>
              <a:t>In-bunker</a:t>
            </a:r>
            <a:endParaRPr lang="en-US" dirty="0"/>
          </a:p>
        </p:txBody>
      </p:sp>
      <p:sp>
        <p:nvSpPr>
          <p:cNvPr id="5" name="TextBox 9"/>
          <p:cNvSpPr txBox="1"/>
          <p:nvPr/>
        </p:nvSpPr>
        <p:spPr>
          <a:xfrm>
            <a:off x="969196" y="4263469"/>
            <a:ext cx="7805789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SNAG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tender</a:t>
            </a: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Detailed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design will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summer</a:t>
            </a: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begins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in Jan 2022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Heavy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shutter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interfaces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designed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heavy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shutter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already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under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design – will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through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TG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together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with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rest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installation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5748" y="1365925"/>
            <a:ext cx="4448252" cy="2284083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10" y="1566863"/>
            <a:ext cx="4056925" cy="208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234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14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err="1" smtClean="0"/>
              <a:t>Collimator</a:t>
            </a:r>
            <a:endParaRPr lang="de-DE" dirty="0" smtClean="0"/>
          </a:p>
        </p:txBody>
      </p:sp>
      <p:sp>
        <p:nvSpPr>
          <p:cNvPr id="5" name="ZoneTexte 4"/>
          <p:cNvSpPr txBox="1"/>
          <p:nvPr/>
        </p:nvSpPr>
        <p:spPr>
          <a:xfrm>
            <a:off x="723901" y="1689100"/>
            <a:ext cx="3524250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/>
              <a:t>CTV passed: 27/02/2019</a:t>
            </a:r>
          </a:p>
          <a:p>
            <a:endParaRPr lang="en-GB" sz="1350" dirty="0"/>
          </a:p>
          <a:p>
            <a:r>
              <a:rPr lang="en-GB" sz="1350" dirty="0"/>
              <a:t>Call for </a:t>
            </a:r>
            <a:r>
              <a:rPr lang="en-GB" sz="1350" dirty="0" smtClean="0"/>
              <a:t>tender</a:t>
            </a:r>
            <a:r>
              <a:rPr lang="en-GB" sz="1350" dirty="0"/>
              <a:t> </a:t>
            </a:r>
            <a:r>
              <a:rPr lang="en-GB" sz="1350" dirty="0" smtClean="0"/>
              <a:t>finished, now examining quotes</a:t>
            </a:r>
            <a:endParaRPr lang="en-GB" sz="135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1" y="3572744"/>
            <a:ext cx="7137797" cy="211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576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15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err="1" smtClean="0"/>
              <a:t>Collimator</a:t>
            </a:r>
            <a:r>
              <a:rPr lang="de-DE" dirty="0" smtClean="0"/>
              <a:t> </a:t>
            </a:r>
            <a:r>
              <a:rPr lang="de-DE" dirty="0" err="1" smtClean="0"/>
              <a:t>Shielding</a:t>
            </a:r>
            <a:r>
              <a:rPr lang="de-DE" dirty="0" smtClean="0"/>
              <a:t>: Impact on ESTIA</a:t>
            </a:r>
            <a:endParaRPr lang="en-US" dirty="0"/>
          </a:p>
        </p:txBody>
      </p:sp>
      <p:sp>
        <p:nvSpPr>
          <p:cNvPr id="5" name="ZoneTexte 2"/>
          <p:cNvSpPr txBox="1"/>
          <p:nvPr/>
        </p:nvSpPr>
        <p:spPr>
          <a:xfrm>
            <a:off x="422620" y="1766155"/>
            <a:ext cx="509999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CTV passed: </a:t>
            </a:r>
            <a:r>
              <a:rPr lang="en-GB" sz="1350" dirty="0" smtClean="0"/>
              <a:t>16/11/2018</a:t>
            </a:r>
            <a:endParaRPr lang="en-GB" sz="135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93" y="2416504"/>
            <a:ext cx="8611263" cy="3802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85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16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Shielding</a:t>
            </a:r>
            <a:endParaRPr lang="en-US" dirty="0"/>
          </a:p>
        </p:txBody>
      </p:sp>
      <p:sp>
        <p:nvSpPr>
          <p:cNvPr id="5" name="ZoneTexte 1"/>
          <p:cNvSpPr txBox="1"/>
          <p:nvPr/>
        </p:nvSpPr>
        <p:spPr>
          <a:xfrm>
            <a:off x="331144" y="1879130"/>
            <a:ext cx="530224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350" dirty="0"/>
              <a:t>Detector Shielding </a:t>
            </a:r>
            <a:r>
              <a:rPr lang="en-GB" sz="1350" dirty="0" smtClean="0"/>
              <a:t>CTV </a:t>
            </a:r>
            <a:r>
              <a:rPr lang="en-GB" sz="1350" dirty="0" smtClean="0"/>
              <a:t>scheduled for 22</a:t>
            </a:r>
            <a:r>
              <a:rPr lang="en-GB" sz="1350" baseline="30000" dirty="0" smtClean="0"/>
              <a:t>nd</a:t>
            </a:r>
            <a:r>
              <a:rPr lang="en-GB" sz="1350" dirty="0" smtClean="0"/>
              <a:t> of April</a:t>
            </a:r>
            <a:endParaRPr lang="en-GB" sz="1350" dirty="0"/>
          </a:p>
          <a:p>
            <a:endParaRPr lang="en-GB" sz="135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370" y="2945712"/>
            <a:ext cx="8413109" cy="219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67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17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>
          <a:xfrm>
            <a:off x="720000" y="302915"/>
            <a:ext cx="7488832" cy="576064"/>
          </a:xfrm>
        </p:spPr>
        <p:txBody>
          <a:bodyPr/>
          <a:lstStyle/>
          <a:p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Shielding</a:t>
            </a:r>
            <a:r>
              <a:rPr lang="de-DE" dirty="0" smtClean="0"/>
              <a:t> </a:t>
            </a:r>
            <a:r>
              <a:rPr lang="de-DE" dirty="0" err="1" smtClean="0"/>
              <a:t>continued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21" y="933993"/>
            <a:ext cx="3223809" cy="498295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0625" y="933993"/>
            <a:ext cx="5005176" cy="281032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900625" y="3997234"/>
            <a:ext cx="500517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Shielding</a:t>
            </a:r>
            <a:r>
              <a:rPr lang="de-DE" dirty="0" smtClean="0"/>
              <a:t> </a:t>
            </a:r>
            <a:r>
              <a:rPr lang="de-DE" dirty="0" err="1" smtClean="0"/>
              <a:t>size</a:t>
            </a:r>
            <a:r>
              <a:rPr lang="de-DE" dirty="0" smtClean="0"/>
              <a:t> was </a:t>
            </a:r>
            <a:r>
              <a:rPr lang="de-DE" dirty="0" err="1" smtClean="0"/>
              <a:t>increase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tube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Allows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walk</a:t>
            </a:r>
            <a:r>
              <a:rPr lang="de-DE" dirty="0" smtClean="0"/>
              <a:t>/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alongside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tube</a:t>
            </a:r>
            <a:r>
              <a:rPr lang="de-DE" dirty="0" smtClean="0"/>
              <a:t> </a:t>
            </a:r>
            <a:r>
              <a:rPr lang="de-DE" dirty="0" err="1" smtClean="0"/>
              <a:t>inside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shielding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Access </a:t>
            </a:r>
            <a:r>
              <a:rPr lang="de-DE" dirty="0" err="1" smtClean="0"/>
              <a:t>door</a:t>
            </a:r>
            <a:r>
              <a:rPr lang="de-DE" dirty="0" smtClean="0"/>
              <a:t> was also </a:t>
            </a:r>
            <a:r>
              <a:rPr lang="de-DE" dirty="0" err="1" smtClean="0"/>
              <a:t>increased</a:t>
            </a:r>
            <a:r>
              <a:rPr lang="de-DE" dirty="0" smtClean="0"/>
              <a:t> in </a:t>
            </a:r>
            <a:r>
              <a:rPr lang="de-DE" dirty="0" err="1" smtClean="0"/>
              <a:t>size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Simplified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removal</a:t>
            </a:r>
            <a:r>
              <a:rPr lang="de-DE" dirty="0" smtClean="0"/>
              <a:t>/</a:t>
            </a:r>
            <a:r>
              <a:rPr lang="de-DE" dirty="0" err="1" smtClean="0"/>
              <a:t>maintenance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r>
              <a:rPr lang="de-DE" dirty="0" smtClean="0"/>
              <a:t> (</a:t>
            </a:r>
            <a:r>
              <a:rPr lang="de-DE" dirty="0" err="1" smtClean="0"/>
              <a:t>can</a:t>
            </a:r>
            <a:r>
              <a:rPr lang="de-DE" dirty="0" smtClean="0"/>
              <a:t>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reached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a </a:t>
            </a:r>
            <a:r>
              <a:rPr lang="de-DE" dirty="0" err="1" smtClean="0"/>
              <a:t>custom</a:t>
            </a:r>
            <a:r>
              <a:rPr lang="de-DE" dirty="0" smtClean="0"/>
              <a:t> </a:t>
            </a:r>
            <a:r>
              <a:rPr lang="de-DE" dirty="0" err="1" smtClean="0"/>
              <a:t>carriage</a:t>
            </a:r>
            <a:r>
              <a:rPr lang="de-DE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408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18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>
          <a:xfrm>
            <a:off x="645860" y="85371"/>
            <a:ext cx="7488832" cy="576064"/>
          </a:xfrm>
        </p:spPr>
        <p:txBody>
          <a:bodyPr/>
          <a:lstStyle/>
          <a:p>
            <a:r>
              <a:rPr lang="de-DE" dirty="0" smtClean="0"/>
              <a:t>Schedule</a:t>
            </a:r>
            <a:endParaRPr lang="en-US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151566"/>
              </p:ext>
            </p:extLst>
          </p:nvPr>
        </p:nvGraphicFramePr>
        <p:xfrm>
          <a:off x="461834" y="630295"/>
          <a:ext cx="6991503" cy="5134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11963">
                  <a:extLst>
                    <a:ext uri="{9D8B030D-6E8A-4147-A177-3AD203B41FA5}">
                      <a16:colId xmlns:a16="http://schemas.microsoft.com/office/drawing/2014/main" val="1351748599"/>
                    </a:ext>
                  </a:extLst>
                </a:gridCol>
                <a:gridCol w="2136900">
                  <a:extLst>
                    <a:ext uri="{9D8B030D-6E8A-4147-A177-3AD203B41FA5}">
                      <a16:colId xmlns:a16="http://schemas.microsoft.com/office/drawing/2014/main" val="3734175888"/>
                    </a:ext>
                  </a:extLst>
                </a:gridCol>
                <a:gridCol w="2542640">
                  <a:extLst>
                    <a:ext uri="{9D8B030D-6E8A-4147-A177-3AD203B41FA5}">
                      <a16:colId xmlns:a16="http://schemas.microsoft.com/office/drawing/2014/main" val="1901395943"/>
                    </a:ext>
                  </a:extLst>
                </a:gridCol>
              </a:tblGrid>
              <a:tr h="759709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Component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Delivery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and</a:t>
                      </a:r>
                      <a:r>
                        <a:rPr lang="de-DE" sz="1600" baseline="0" dirty="0" smtClean="0"/>
                        <a:t>  Installation last STAP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 smtClean="0"/>
                        <a:t>Delivery</a:t>
                      </a:r>
                      <a:r>
                        <a:rPr lang="de-DE" sz="1600" baseline="0" dirty="0" smtClean="0"/>
                        <a:t> </a:t>
                      </a:r>
                      <a:r>
                        <a:rPr lang="de-DE" sz="1600" baseline="0" dirty="0" err="1" smtClean="0"/>
                        <a:t>and</a:t>
                      </a:r>
                      <a:r>
                        <a:rPr lang="de-DE" sz="1600" baseline="0" dirty="0" smtClean="0"/>
                        <a:t>  Installation </a:t>
                      </a:r>
                      <a:r>
                        <a:rPr lang="de-DE" sz="1600" baseline="0" dirty="0" err="1" smtClean="0"/>
                        <a:t>current</a:t>
                      </a:r>
                      <a:endParaRPr 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9013192"/>
                  </a:ext>
                </a:extLst>
              </a:tr>
              <a:tr h="310498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NBOA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aseline="0" dirty="0" smtClean="0">
                          <a:solidFill>
                            <a:srgbClr val="FF0000"/>
                          </a:solidFill>
                          <a:sym typeface="Wingdings" panose="05000000000000000000" pitchFamily="2" charset="2"/>
                        </a:rPr>
                        <a:t>Q1-20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FF0000"/>
                          </a:solidFill>
                        </a:rPr>
                        <a:t>???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591101"/>
                  </a:ext>
                </a:extLst>
              </a:tr>
              <a:tr h="310498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In-Bunker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aseline="0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Q3-24</a:t>
                      </a:r>
                      <a:endParaRPr lang="en-US" sz="160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aseline="0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Q2/Q3-22</a:t>
                      </a:r>
                      <a:endParaRPr lang="en-US" sz="160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45167285"/>
                  </a:ext>
                </a:extLst>
              </a:tr>
              <a:tr h="534610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Polarizer</a:t>
                      </a:r>
                      <a:r>
                        <a:rPr lang="de-DE" sz="1600" dirty="0" smtClean="0"/>
                        <a:t>,</a:t>
                      </a:r>
                      <a:r>
                        <a:rPr lang="de-DE" sz="1600" baseline="0" dirty="0" smtClean="0"/>
                        <a:t> Fast </a:t>
                      </a:r>
                      <a:r>
                        <a:rPr lang="de-DE" sz="1600" baseline="0" dirty="0" err="1" smtClean="0"/>
                        <a:t>Shutter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Q1-23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Q1-23</a:t>
                      </a:r>
                      <a:endParaRPr lang="en-US" sz="160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2207854"/>
                  </a:ext>
                </a:extLst>
              </a:tr>
              <a:tr h="310498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Choppers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Q3-23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Q3-23</a:t>
                      </a:r>
                      <a:endParaRPr lang="en-US" sz="160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033945"/>
                  </a:ext>
                </a:extLst>
              </a:tr>
              <a:tr h="310498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SCS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FFC000"/>
                          </a:solidFill>
                          <a:sym typeface="Wingdings" panose="05000000000000000000" pitchFamily="2" charset="2"/>
                        </a:rPr>
                        <a:t>Q2-24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rgbClr val="FFC000"/>
                          </a:solidFill>
                          <a:sym typeface="Wingdings" panose="05000000000000000000" pitchFamily="2" charset="2"/>
                        </a:rPr>
                        <a:t>Q2-24</a:t>
                      </a:r>
                      <a:endParaRPr lang="en-US" sz="1600" dirty="0" smtClean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90065197"/>
                  </a:ext>
                </a:extLst>
              </a:tr>
              <a:tr h="310498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Monitors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baseline="0" dirty="0" smtClean="0">
                          <a:sym typeface="Wingdings" panose="05000000000000000000" pitchFamily="2" charset="2"/>
                        </a:rPr>
                        <a:t>Q1-23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baseline="0" dirty="0" smtClean="0">
                          <a:sym typeface="Wingdings" panose="05000000000000000000" pitchFamily="2" charset="2"/>
                        </a:rPr>
                        <a:t>Q1-23</a:t>
                      </a:r>
                      <a:endParaRPr lang="en-US" sz="1600" dirty="0" smtClean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42288773"/>
                  </a:ext>
                </a:extLst>
              </a:tr>
              <a:tr h="310498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Sample Area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FFC000"/>
                          </a:solidFill>
                          <a:sym typeface="Wingdings" panose="05000000000000000000" pitchFamily="2" charset="2"/>
                        </a:rPr>
                        <a:t>Q2-23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Q2-23</a:t>
                      </a:r>
                      <a:endParaRPr lang="en-US" sz="160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7543424"/>
                  </a:ext>
                </a:extLst>
              </a:tr>
              <a:tr h="310498">
                <a:tc>
                  <a:txBody>
                    <a:bodyPr/>
                    <a:lstStyle/>
                    <a:p>
                      <a:r>
                        <a:rPr lang="de-DE" sz="1600" dirty="0" err="1" smtClean="0"/>
                        <a:t>Hutch</a:t>
                      </a:r>
                      <a:r>
                        <a:rPr lang="de-DE" sz="1600" dirty="0" smtClean="0"/>
                        <a:t> Area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Q4-23</a:t>
                      </a:r>
                      <a:endParaRPr lang="en-US" sz="1600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rgbClr val="00B050"/>
                          </a:solidFill>
                          <a:sym typeface="Wingdings" panose="05000000000000000000" pitchFamily="2" charset="2"/>
                        </a:rPr>
                        <a:t>Q4-23</a:t>
                      </a:r>
                      <a:endParaRPr lang="en-US" sz="1600" dirty="0" smtClean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0166323"/>
                  </a:ext>
                </a:extLst>
              </a:tr>
              <a:tr h="310498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TG3-Full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rgbClr val="FFC000"/>
                          </a:solidFill>
                        </a:rPr>
                        <a:t>Q4-21</a:t>
                      </a:r>
                      <a:endParaRPr lang="en-US" sz="1600" dirty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smtClean="0">
                          <a:solidFill>
                            <a:srgbClr val="FFC000"/>
                          </a:solidFill>
                        </a:rPr>
                        <a:t>Q4-21</a:t>
                      </a:r>
                      <a:endParaRPr lang="en-US" sz="1600" dirty="0" smtClean="0">
                        <a:solidFill>
                          <a:srgbClr val="FFC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1223983"/>
                  </a:ext>
                </a:extLst>
              </a:tr>
              <a:tr h="310498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TG4-Full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chemeClr val="tx1"/>
                          </a:solidFill>
                        </a:rPr>
                        <a:t>Q2-24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>
                          <a:solidFill>
                            <a:schemeClr val="tx1"/>
                          </a:solidFill>
                        </a:rPr>
                        <a:t>Q2-24 (</a:t>
                      </a:r>
                      <a:r>
                        <a:rPr lang="de-DE" sz="1600" dirty="0" err="1" smtClean="0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de-DE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tx1"/>
                          </a:solidFill>
                        </a:rPr>
                        <a:t>only</a:t>
                      </a:r>
                      <a:r>
                        <a:rPr lang="de-DE" sz="1600" baseline="0" dirty="0" smtClean="0">
                          <a:solidFill>
                            <a:schemeClr val="tx1"/>
                          </a:solidFill>
                        </a:rPr>
                        <a:t> 2024 </a:t>
                      </a:r>
                      <a:r>
                        <a:rPr lang="de-DE" sz="1600" baseline="0" dirty="0" err="1" smtClean="0">
                          <a:solidFill>
                            <a:schemeClr val="tx1"/>
                          </a:solidFill>
                        </a:rPr>
                        <a:t>component</a:t>
                      </a:r>
                      <a:r>
                        <a:rPr lang="de-DE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de-DE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tx1"/>
                          </a:solidFill>
                        </a:rPr>
                        <a:t>the</a:t>
                      </a:r>
                      <a:r>
                        <a:rPr lang="de-DE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tx1"/>
                          </a:solidFill>
                        </a:rPr>
                        <a:t>detector</a:t>
                      </a:r>
                      <a:r>
                        <a:rPr lang="de-DE" sz="1600" baseline="0" dirty="0" smtClean="0">
                          <a:solidFill>
                            <a:schemeClr val="tx1"/>
                          </a:solidFill>
                        </a:rPr>
                        <a:t>, </a:t>
                      </a:r>
                      <a:r>
                        <a:rPr lang="de-DE" sz="1600" baseline="0" dirty="0" err="1" smtClean="0">
                          <a:solidFill>
                            <a:schemeClr val="tx1"/>
                          </a:solidFill>
                        </a:rPr>
                        <a:t>which</a:t>
                      </a:r>
                      <a:r>
                        <a:rPr lang="de-DE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tx1"/>
                          </a:solidFill>
                        </a:rPr>
                        <a:t>is</a:t>
                      </a:r>
                      <a:r>
                        <a:rPr lang="de-DE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tx1"/>
                          </a:solidFill>
                        </a:rPr>
                        <a:t>fully</a:t>
                      </a:r>
                      <a:r>
                        <a:rPr lang="de-DE" sz="1600" baseline="0" dirty="0" smtClean="0">
                          <a:solidFill>
                            <a:schemeClr val="tx1"/>
                          </a:solidFill>
                        </a:rPr>
                        <a:t> in </a:t>
                      </a:r>
                      <a:r>
                        <a:rPr lang="de-DE" sz="1600" baseline="0" dirty="0" err="1" smtClean="0">
                          <a:solidFill>
                            <a:schemeClr val="tx1"/>
                          </a:solidFill>
                        </a:rPr>
                        <a:t>our</a:t>
                      </a:r>
                      <a:r>
                        <a:rPr lang="de-DE" sz="1600" baseline="0" dirty="0" smtClean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de-DE" sz="1600" baseline="0" dirty="0" err="1" smtClean="0">
                          <a:solidFill>
                            <a:schemeClr val="tx1"/>
                          </a:solidFill>
                        </a:rPr>
                        <a:t>hands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09916632"/>
                  </a:ext>
                </a:extLst>
              </a:tr>
              <a:tr h="310498"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TG5-Full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Q3-25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smtClean="0"/>
                        <a:t>Q3-25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0185377"/>
                  </a:ext>
                </a:extLst>
              </a:tr>
            </a:tbl>
          </a:graphicData>
        </a:graphic>
      </p:graphicFrame>
      <p:sp>
        <p:nvSpPr>
          <p:cNvPr id="6" name="Textfeld 5"/>
          <p:cNvSpPr txBox="1"/>
          <p:nvPr/>
        </p:nvSpPr>
        <p:spPr>
          <a:xfrm>
            <a:off x="137074" y="5780804"/>
            <a:ext cx="5795319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TG3 in Q4-2021 </a:t>
            </a:r>
            <a:r>
              <a:rPr lang="de-DE" sz="1400" dirty="0" err="1" smtClean="0"/>
              <a:t>is</a:t>
            </a:r>
            <a:r>
              <a:rPr lang="de-DE" sz="1400" dirty="0" smtClean="0"/>
              <a:t> a </a:t>
            </a:r>
            <a:r>
              <a:rPr lang="de-DE" sz="1400" dirty="0" err="1" smtClean="0"/>
              <a:t>risk</a:t>
            </a:r>
            <a:r>
              <a:rPr lang="de-DE" sz="1400" dirty="0" smtClean="0"/>
              <a:t> due </a:t>
            </a:r>
            <a:r>
              <a:rPr lang="de-DE" sz="1400" dirty="0" err="1" smtClean="0"/>
              <a:t>to</a:t>
            </a:r>
            <a:r>
              <a:rPr lang="de-DE" sz="1400" dirty="0" smtClean="0"/>
              <a:t>:</a:t>
            </a:r>
          </a:p>
          <a:p>
            <a:pPr marL="285750" indent="-285750">
              <a:buFontTx/>
              <a:buChar char="-"/>
            </a:pPr>
            <a:r>
              <a:rPr lang="de-DE" sz="1400" dirty="0" err="1" smtClean="0"/>
              <a:t>Covid</a:t>
            </a:r>
            <a:r>
              <a:rPr lang="de-DE" sz="1400" dirty="0" smtClean="0"/>
              <a:t> </a:t>
            </a:r>
            <a:r>
              <a:rPr lang="de-DE" sz="1400" dirty="0" err="1" smtClean="0"/>
              <a:t>delays</a:t>
            </a:r>
            <a:endParaRPr lang="de-DE" sz="1400" dirty="0" smtClean="0"/>
          </a:p>
          <a:p>
            <a:pPr marL="285750" indent="-285750">
              <a:buFontTx/>
              <a:buChar char="-"/>
            </a:pPr>
            <a:r>
              <a:rPr lang="de-DE" sz="1400" dirty="0" err="1" smtClean="0"/>
              <a:t>Manufacturer</a:t>
            </a:r>
            <a:r>
              <a:rPr lang="de-DE" sz="1400" dirty="0" smtClean="0"/>
              <a:t> </a:t>
            </a:r>
            <a:r>
              <a:rPr lang="de-DE" sz="1400" dirty="0" err="1" smtClean="0"/>
              <a:t>overload</a:t>
            </a:r>
            <a:endParaRPr lang="de-DE" sz="1400" dirty="0" smtClean="0"/>
          </a:p>
          <a:p>
            <a:pPr marL="285750" indent="-285750">
              <a:buFontTx/>
              <a:buChar char="-"/>
            </a:pPr>
            <a:r>
              <a:rPr lang="de-DE" sz="1400" dirty="0" err="1" smtClean="0"/>
              <a:t>Rehiring</a:t>
            </a:r>
            <a:r>
              <a:rPr lang="de-DE" sz="1400" dirty="0" smtClean="0"/>
              <a:t> </a:t>
            </a:r>
            <a:r>
              <a:rPr lang="de-DE" sz="1400" dirty="0" err="1" smtClean="0"/>
              <a:t>of</a:t>
            </a:r>
            <a:r>
              <a:rPr lang="de-DE" sz="1400" dirty="0" smtClean="0"/>
              <a:t> additional </a:t>
            </a:r>
            <a:r>
              <a:rPr lang="de-DE" sz="1400" dirty="0" err="1" smtClean="0"/>
              <a:t>engineers</a:t>
            </a:r>
            <a:endParaRPr lang="de-DE" sz="1400" dirty="0" smtClean="0"/>
          </a:p>
        </p:txBody>
      </p:sp>
      <p:sp>
        <p:nvSpPr>
          <p:cNvPr id="7" name="Pfeil nach rechts 6"/>
          <p:cNvSpPr/>
          <p:nvPr/>
        </p:nvSpPr>
        <p:spPr>
          <a:xfrm>
            <a:off x="5451308" y="6022191"/>
            <a:ext cx="688021" cy="34817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feld 7"/>
          <p:cNvSpPr txBox="1"/>
          <p:nvPr/>
        </p:nvSpPr>
        <p:spPr>
          <a:xfrm>
            <a:off x="6187739" y="5971826"/>
            <a:ext cx="2864522" cy="73866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/>
              <a:t>Not </a:t>
            </a:r>
            <a:r>
              <a:rPr lang="de-DE" sz="1400" dirty="0" err="1" smtClean="0"/>
              <a:t>under</a:t>
            </a:r>
            <a:r>
              <a:rPr lang="de-DE" sz="1400" dirty="0" smtClean="0"/>
              <a:t> </a:t>
            </a:r>
            <a:r>
              <a:rPr lang="de-DE" sz="1400" dirty="0" err="1" smtClean="0"/>
              <a:t>instrument</a:t>
            </a:r>
            <a:r>
              <a:rPr lang="de-DE" sz="1400" dirty="0" smtClean="0"/>
              <a:t> </a:t>
            </a:r>
            <a:r>
              <a:rPr lang="de-DE" sz="1400" dirty="0" err="1" smtClean="0"/>
              <a:t>team</a:t>
            </a:r>
            <a:r>
              <a:rPr lang="de-DE" sz="1400" dirty="0" smtClean="0"/>
              <a:t> </a:t>
            </a:r>
            <a:r>
              <a:rPr lang="de-DE" sz="1400" dirty="0" err="1" smtClean="0"/>
              <a:t>control</a:t>
            </a:r>
            <a:r>
              <a:rPr lang="de-DE" sz="1400" dirty="0" smtClean="0"/>
              <a:t>, but </a:t>
            </a:r>
            <a:r>
              <a:rPr lang="de-DE" sz="1400" dirty="0" err="1" smtClean="0"/>
              <a:t>we</a:t>
            </a:r>
            <a:r>
              <a:rPr lang="de-DE" sz="1400" dirty="0" smtClean="0"/>
              <a:t> </a:t>
            </a:r>
            <a:r>
              <a:rPr lang="de-DE" sz="1400" dirty="0" err="1" smtClean="0"/>
              <a:t>are</a:t>
            </a:r>
            <a:r>
              <a:rPr lang="de-DE" sz="1400" dirty="0" smtClean="0"/>
              <a:t> </a:t>
            </a:r>
            <a:r>
              <a:rPr lang="de-DE" sz="1400" dirty="0" err="1" smtClean="0"/>
              <a:t>monitoring</a:t>
            </a:r>
            <a:r>
              <a:rPr lang="de-DE" sz="1400" dirty="0" smtClean="0"/>
              <a:t> </a:t>
            </a:r>
            <a:r>
              <a:rPr lang="de-DE" sz="1400" dirty="0" err="1" smtClean="0"/>
              <a:t>the</a:t>
            </a:r>
            <a:r>
              <a:rPr lang="de-DE" sz="1400" dirty="0" smtClean="0"/>
              <a:t> </a:t>
            </a:r>
            <a:r>
              <a:rPr lang="de-DE" sz="1400" dirty="0" err="1" smtClean="0"/>
              <a:t>situation</a:t>
            </a:r>
            <a:endParaRPr lang="en-US" sz="1400" dirty="0"/>
          </a:p>
        </p:txBody>
      </p:sp>
      <p:sp>
        <p:nvSpPr>
          <p:cNvPr id="9" name="Textfeld 8"/>
          <p:cNvSpPr txBox="1"/>
          <p:nvPr/>
        </p:nvSpPr>
        <p:spPr>
          <a:xfrm>
            <a:off x="7571590" y="661435"/>
            <a:ext cx="1530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>
                <a:solidFill>
                  <a:srgbClr val="FF0000"/>
                </a:solidFill>
              </a:rPr>
              <a:t>Delayed</a:t>
            </a:r>
            <a:endParaRPr lang="de-DE" dirty="0" smtClean="0">
              <a:solidFill>
                <a:srgbClr val="FF0000"/>
              </a:solidFill>
            </a:endParaRPr>
          </a:p>
          <a:p>
            <a:r>
              <a:rPr lang="de-DE" dirty="0" smtClean="0">
                <a:solidFill>
                  <a:srgbClr val="FFC000"/>
                </a:solidFill>
              </a:rPr>
              <a:t>At </a:t>
            </a:r>
            <a:r>
              <a:rPr lang="de-DE" dirty="0" err="1" smtClean="0">
                <a:solidFill>
                  <a:srgbClr val="FFC000"/>
                </a:solidFill>
              </a:rPr>
              <a:t>risk</a:t>
            </a:r>
            <a:endParaRPr lang="de-DE" dirty="0" smtClean="0">
              <a:solidFill>
                <a:srgbClr val="FFC000"/>
              </a:solidFill>
            </a:endParaRPr>
          </a:p>
          <a:p>
            <a:r>
              <a:rPr lang="de-DE" dirty="0" smtClean="0">
                <a:solidFill>
                  <a:srgbClr val="00B050"/>
                </a:solidFill>
              </a:rPr>
              <a:t>On </a:t>
            </a:r>
            <a:r>
              <a:rPr lang="de-DE" dirty="0" err="1" smtClean="0">
                <a:solidFill>
                  <a:srgbClr val="00B050"/>
                </a:solidFill>
              </a:rPr>
              <a:t>track</a:t>
            </a:r>
            <a:endParaRPr lang="de-DE" dirty="0" smtClean="0">
              <a:solidFill>
                <a:srgbClr val="00B050"/>
              </a:solidFill>
            </a:endParaRPr>
          </a:p>
          <a:p>
            <a:r>
              <a:rPr lang="de-DE" dirty="0" smtClean="0"/>
              <a:t>Non-</a:t>
            </a:r>
            <a:r>
              <a:rPr lang="de-DE" dirty="0" err="1" smtClean="0"/>
              <a:t>critical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5943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19</a:t>
            </a:fld>
            <a:endParaRPr lang="de-DE"/>
          </a:p>
        </p:txBody>
      </p:sp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2075592" y="2645692"/>
            <a:ext cx="5271139" cy="576064"/>
          </a:xfrm>
        </p:spPr>
        <p:txBody>
          <a:bodyPr/>
          <a:lstStyle/>
          <a:p>
            <a:r>
              <a:rPr lang="de-DE" dirty="0" err="1" smtClean="0"/>
              <a:t>Thank</a:t>
            </a:r>
            <a:r>
              <a:rPr lang="de-DE" dirty="0" smtClean="0"/>
              <a:t> </a:t>
            </a:r>
            <a:r>
              <a:rPr lang="de-DE" dirty="0" err="1" smtClean="0"/>
              <a:t>you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your</a:t>
            </a:r>
            <a:r>
              <a:rPr lang="de-DE" dirty="0" smtClean="0"/>
              <a:t> </a:t>
            </a:r>
            <a:r>
              <a:rPr lang="de-DE" dirty="0" err="1" smtClean="0"/>
              <a:t>attention</a:t>
            </a:r>
            <a:endParaRPr lang="de-DE" dirty="0" smtClean="0"/>
          </a:p>
          <a:p>
            <a:r>
              <a:rPr lang="de-DE" b="0" dirty="0" smtClean="0"/>
              <a:t>	</a:t>
            </a:r>
            <a:r>
              <a:rPr lang="de-DE" b="0" dirty="0"/>
              <a:t>	</a:t>
            </a:r>
            <a:endParaRPr lang="de-DE" sz="2000" b="0" dirty="0"/>
          </a:p>
        </p:txBody>
      </p:sp>
    </p:spTree>
    <p:extLst>
      <p:ext uri="{BB962C8B-B14F-4D97-AF65-F5344CB8AC3E}">
        <p14:creationId xmlns:p14="http://schemas.microsoft.com/office/powerpoint/2010/main" val="320039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20000" y="1050547"/>
            <a:ext cx="8075240" cy="548836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smtClean="0"/>
              <a:t>Sample cave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 smtClean="0"/>
              <a:t>Change </a:t>
            </a:r>
            <a:r>
              <a:rPr lang="de-DE" sz="1600" dirty="0" err="1" smtClean="0"/>
              <a:t>request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partially</a:t>
            </a:r>
            <a:r>
              <a:rPr lang="de-DE" sz="1600" dirty="0" smtClean="0"/>
              <a:t> non-</a:t>
            </a:r>
            <a:r>
              <a:rPr lang="de-DE" sz="1600" dirty="0" err="1" smtClean="0"/>
              <a:t>magnetic</a:t>
            </a:r>
            <a:r>
              <a:rPr lang="de-DE" sz="1600" dirty="0" smtClean="0"/>
              <a:t> cave </a:t>
            </a:r>
            <a:r>
              <a:rPr lang="de-DE" sz="1600" dirty="0" err="1" smtClean="0"/>
              <a:t>approved</a:t>
            </a:r>
            <a:endParaRPr lang="de-DE" sz="16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 smtClean="0"/>
              <a:t>Cave design </a:t>
            </a:r>
            <a:r>
              <a:rPr lang="de-DE" sz="1600" dirty="0" err="1" smtClean="0"/>
              <a:t>well</a:t>
            </a:r>
            <a:r>
              <a:rPr lang="de-DE" sz="1600" dirty="0" smtClean="0"/>
              <a:t> </a:t>
            </a:r>
            <a:r>
              <a:rPr lang="de-DE" sz="1600" dirty="0" err="1" smtClean="0"/>
              <a:t>progressed</a:t>
            </a:r>
            <a:endParaRPr lang="de-DE" sz="16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 smtClean="0"/>
              <a:t>PDR </a:t>
            </a:r>
            <a:r>
              <a:rPr lang="de-DE" sz="1600" dirty="0" err="1" smtClean="0"/>
              <a:t>for</a:t>
            </a:r>
            <a:r>
              <a:rPr lang="de-DE" sz="1600" dirty="0" smtClean="0"/>
              <a:t> cave design </a:t>
            </a:r>
            <a:r>
              <a:rPr lang="de-DE" sz="1600" dirty="0" err="1" smtClean="0"/>
              <a:t>complete</a:t>
            </a:r>
            <a:endParaRPr lang="de-DE" sz="16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 smtClean="0"/>
              <a:t>Interface </a:t>
            </a:r>
            <a:r>
              <a:rPr lang="de-DE" sz="1600" dirty="0" err="1" smtClean="0"/>
              <a:t>with</a:t>
            </a:r>
            <a:r>
              <a:rPr lang="de-DE" sz="1600" dirty="0" smtClean="0"/>
              <a:t> ESTIA will </a:t>
            </a:r>
            <a:r>
              <a:rPr lang="de-DE" sz="1600" dirty="0" err="1" smtClean="0"/>
              <a:t>be</a:t>
            </a:r>
            <a:r>
              <a:rPr lang="de-DE" sz="1600" dirty="0" smtClean="0"/>
              <a:t> </a:t>
            </a:r>
            <a:r>
              <a:rPr lang="de-DE" sz="1600" dirty="0" err="1" smtClean="0"/>
              <a:t>clarified</a:t>
            </a:r>
            <a:r>
              <a:rPr lang="de-DE" sz="1600" dirty="0" smtClean="0"/>
              <a:t>: </a:t>
            </a:r>
            <a:r>
              <a:rPr lang="de-DE" sz="1600" dirty="0" err="1" smtClean="0"/>
              <a:t>Supervised+Inaccessible</a:t>
            </a:r>
            <a:r>
              <a:rPr lang="de-DE" sz="1600" dirty="0" smtClean="0"/>
              <a:t> </a:t>
            </a:r>
            <a:r>
              <a:rPr lang="de-DE" sz="1600" dirty="0" err="1" smtClean="0"/>
              <a:t>zone</a:t>
            </a:r>
            <a:endParaRPr lang="de-DE" sz="16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 smtClean="0"/>
              <a:t>Design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construction</a:t>
            </a:r>
            <a:r>
              <a:rPr lang="de-DE" sz="1600" dirty="0" smtClean="0"/>
              <a:t> on </a:t>
            </a:r>
            <a:r>
              <a:rPr lang="de-DE" sz="1600" dirty="0" err="1" smtClean="0"/>
              <a:t>track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2023</a:t>
            </a:r>
            <a:endParaRPr lang="de-DE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err="1" smtClean="0"/>
              <a:t>Detector</a:t>
            </a:r>
            <a:r>
              <a:rPr lang="de-DE" sz="1600" dirty="0" smtClean="0"/>
              <a:t> </a:t>
            </a:r>
            <a:r>
              <a:rPr lang="de-DE" sz="1600" dirty="0" err="1" smtClean="0"/>
              <a:t>interfaces</a:t>
            </a:r>
            <a:r>
              <a:rPr lang="de-DE" sz="1600" dirty="0" smtClean="0"/>
              <a:t> </a:t>
            </a:r>
            <a:r>
              <a:rPr lang="de-DE" sz="1600" dirty="0" err="1" smtClean="0"/>
              <a:t>between</a:t>
            </a:r>
            <a:r>
              <a:rPr lang="de-DE" sz="1600" dirty="0" smtClean="0"/>
              <a:t> </a:t>
            </a:r>
            <a:r>
              <a:rPr lang="de-DE" sz="1600" dirty="0" err="1" smtClean="0"/>
              <a:t>detector</a:t>
            </a:r>
            <a:r>
              <a:rPr lang="de-DE" sz="1600" dirty="0" smtClean="0"/>
              <a:t> </a:t>
            </a:r>
            <a:r>
              <a:rPr lang="de-DE" sz="1600" dirty="0" err="1" smtClean="0"/>
              <a:t>housing</a:t>
            </a:r>
            <a:r>
              <a:rPr lang="de-DE" sz="1600" dirty="0" smtClean="0"/>
              <a:t> </a:t>
            </a:r>
            <a:r>
              <a:rPr lang="de-DE" sz="1600" dirty="0" err="1" smtClean="0"/>
              <a:t>and</a:t>
            </a:r>
            <a:r>
              <a:rPr lang="de-DE" sz="1600" dirty="0" smtClean="0"/>
              <a:t> </a:t>
            </a:r>
            <a:r>
              <a:rPr lang="de-DE" sz="1600" dirty="0" err="1" smtClean="0"/>
              <a:t>tube</a:t>
            </a:r>
            <a:r>
              <a:rPr lang="de-DE" sz="1600" dirty="0" smtClean="0"/>
              <a:t> </a:t>
            </a:r>
            <a:r>
              <a:rPr lang="de-DE" sz="1600" dirty="0" err="1" smtClean="0"/>
              <a:t>ongoing</a:t>
            </a:r>
            <a:endParaRPr lang="de-DE" sz="1600" dirty="0" smtClean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 err="1" smtClean="0"/>
              <a:t>No</a:t>
            </a:r>
            <a:r>
              <a:rPr lang="de-DE" sz="1600" dirty="0" smtClean="0"/>
              <a:t> </a:t>
            </a:r>
            <a:r>
              <a:rPr lang="de-DE" sz="1600" dirty="0" err="1" smtClean="0"/>
              <a:t>neutrons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testing</a:t>
            </a:r>
            <a:r>
              <a:rPr lang="de-DE" sz="1600" dirty="0" smtClean="0"/>
              <a:t> </a:t>
            </a:r>
            <a:r>
              <a:rPr lang="de-DE" sz="1600" dirty="0" smtClean="0">
                <a:sym typeface="Wingdings" panose="05000000000000000000" pitchFamily="2" charset="2"/>
              </a:rPr>
              <a:t>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 err="1" smtClean="0">
                <a:sym typeface="Wingdings" panose="05000000000000000000" pitchFamily="2" charset="2"/>
              </a:rPr>
              <a:t>Interfacing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with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DMSC+Detector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group</a:t>
            </a:r>
            <a:r>
              <a:rPr lang="de-DE" sz="1600" dirty="0" smtClean="0">
                <a:sym typeface="Wingdings" panose="05000000000000000000" pitchFamily="2" charset="2"/>
              </a:rPr>
              <a:t> still </a:t>
            </a:r>
            <a:r>
              <a:rPr lang="de-DE" sz="1600" dirty="0" err="1" smtClean="0">
                <a:sym typeface="Wingdings" panose="05000000000000000000" pitchFamily="2" charset="2"/>
              </a:rPr>
              <a:t>challening</a:t>
            </a:r>
            <a:r>
              <a:rPr lang="de-DE" sz="1600" dirty="0" smtClean="0">
                <a:sym typeface="Wingdings" panose="05000000000000000000" pitchFamily="2" charset="2"/>
              </a:rPr>
              <a:t>, but </a:t>
            </a:r>
            <a:r>
              <a:rPr lang="de-DE" sz="1600" dirty="0" err="1" smtClean="0">
                <a:sym typeface="Wingdings" panose="05000000000000000000" pitchFamily="2" charset="2"/>
              </a:rPr>
              <a:t>working</a:t>
            </a:r>
            <a:r>
              <a:rPr lang="de-DE" sz="1600" dirty="0" smtClean="0">
                <a:sym typeface="Wingdings" panose="05000000000000000000" pitchFamily="2" charset="2"/>
              </a:rPr>
              <a:t> on </a:t>
            </a:r>
            <a:r>
              <a:rPr lang="de-DE" sz="1600" dirty="0" err="1" smtClean="0">
                <a:sym typeface="Wingdings" panose="05000000000000000000" pitchFamily="2" charset="2"/>
              </a:rPr>
              <a:t>it</a:t>
            </a:r>
            <a:endParaRPr lang="de-DE" sz="1600" dirty="0" smtClean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smtClean="0">
                <a:sym typeface="Wingdings" panose="05000000000000000000" pitchFamily="2" charset="2"/>
              </a:rPr>
              <a:t>In-Bunker </a:t>
            </a:r>
            <a:r>
              <a:rPr lang="de-DE" sz="1600" dirty="0" err="1" smtClean="0">
                <a:sym typeface="Wingdings" panose="05000000000000000000" pitchFamily="2" charset="2"/>
              </a:rPr>
              <a:t>installation</a:t>
            </a:r>
            <a:endParaRPr lang="de-DE" sz="1600" dirty="0" smtClean="0"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 smtClean="0">
                <a:sym typeface="Wingdings" panose="05000000000000000000" pitchFamily="2" charset="2"/>
              </a:rPr>
              <a:t>Kickoff </a:t>
            </a:r>
            <a:r>
              <a:rPr lang="de-DE" sz="1600" dirty="0" err="1" smtClean="0">
                <a:sym typeface="Wingdings" panose="05000000000000000000" pitchFamily="2" charset="2"/>
              </a:rPr>
              <a:t>with</a:t>
            </a:r>
            <a:r>
              <a:rPr lang="de-DE" sz="1600" dirty="0" smtClean="0">
                <a:sym typeface="Wingdings" panose="05000000000000000000" pitchFamily="2" charset="2"/>
              </a:rPr>
              <a:t> SNAG </a:t>
            </a:r>
            <a:r>
              <a:rPr lang="de-DE" sz="1600" dirty="0" err="1" smtClean="0">
                <a:sym typeface="Wingdings" panose="05000000000000000000" pitchFamily="2" charset="2"/>
              </a:rPr>
              <a:t>has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taken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place</a:t>
            </a:r>
            <a:endParaRPr lang="de-DE" sz="1600" dirty="0"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 smtClean="0">
                <a:sym typeface="Wingdings" panose="05000000000000000000" pitchFamily="2" charset="2"/>
              </a:rPr>
              <a:t>SNAG </a:t>
            </a:r>
            <a:r>
              <a:rPr lang="de-DE" sz="1600" dirty="0" err="1" smtClean="0">
                <a:sym typeface="Wingdings" panose="05000000000000000000" pitchFamily="2" charset="2"/>
              </a:rPr>
              <a:t>full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until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summer</a:t>
            </a:r>
            <a:r>
              <a:rPr lang="de-DE" sz="1600" dirty="0" smtClean="0">
                <a:sym typeface="Wingdings" panose="05000000000000000000" pitchFamily="2" charset="2"/>
              </a:rPr>
              <a:t>, but </a:t>
            </a:r>
            <a:r>
              <a:rPr lang="de-DE" sz="1600" dirty="0" err="1" smtClean="0">
                <a:sym typeface="Wingdings" panose="05000000000000000000" pitchFamily="2" charset="2"/>
              </a:rPr>
              <a:t>the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installation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is</a:t>
            </a:r>
            <a:r>
              <a:rPr lang="de-DE" sz="1600" dirty="0" smtClean="0">
                <a:sym typeface="Wingdings" panose="05000000000000000000" pitchFamily="2" charset="2"/>
              </a:rPr>
              <a:t> simple, a </a:t>
            </a:r>
            <a:r>
              <a:rPr lang="de-DE" sz="1600" dirty="0" err="1" smtClean="0">
                <a:sym typeface="Wingdings" panose="05000000000000000000" pitchFamily="2" charset="2"/>
              </a:rPr>
              <a:t>lot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of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similar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parts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can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be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taken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from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other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projects</a:t>
            </a:r>
            <a:endParaRPr lang="de-DE" sz="1600" dirty="0" smtClean="0"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 err="1" smtClean="0">
                <a:sym typeface="Wingdings" panose="05000000000000000000" pitchFamily="2" charset="2"/>
              </a:rPr>
              <a:t>Full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start</a:t>
            </a:r>
            <a:r>
              <a:rPr lang="de-DE" sz="1600" dirty="0" smtClean="0">
                <a:sym typeface="Wingdings" panose="05000000000000000000" pitchFamily="2" charset="2"/>
              </a:rPr>
              <a:t> in </a:t>
            </a:r>
            <a:r>
              <a:rPr lang="de-DE" sz="1600" dirty="0" err="1" smtClean="0">
                <a:sym typeface="Wingdings" panose="05000000000000000000" pitchFamily="2" charset="2"/>
              </a:rPr>
              <a:t>summer</a:t>
            </a:r>
            <a:endParaRPr lang="de-DE" sz="1600" dirty="0" smtClean="0">
              <a:sym typeface="Wingdings" panose="05000000000000000000" pitchFamily="2" charset="2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 err="1" smtClean="0">
                <a:sym typeface="Wingdings" panose="05000000000000000000" pitchFamily="2" charset="2"/>
              </a:rPr>
              <a:t>Construction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starting</a:t>
            </a:r>
            <a:r>
              <a:rPr lang="de-DE" sz="1600" dirty="0" smtClean="0">
                <a:sym typeface="Wingdings" panose="05000000000000000000" pitchFamily="2" charset="2"/>
              </a:rPr>
              <a:t> Jan 2022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 smtClean="0">
                <a:sym typeface="Wingdings" panose="05000000000000000000" pitchFamily="2" charset="2"/>
              </a:rPr>
              <a:t>Installation </a:t>
            </a:r>
            <a:r>
              <a:rPr lang="de-DE" sz="1600" dirty="0" err="1" smtClean="0">
                <a:sym typeface="Wingdings" panose="05000000000000000000" pitchFamily="2" charset="2"/>
              </a:rPr>
              <a:t>ready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until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mid</a:t>
            </a:r>
            <a:r>
              <a:rPr lang="de-DE" sz="1600" dirty="0" smtClean="0">
                <a:sym typeface="Wingdings" panose="05000000000000000000" pitchFamily="2" charset="2"/>
              </a:rPr>
              <a:t> 2022 </a:t>
            </a:r>
            <a:r>
              <a:rPr lang="de-DE" sz="1600" dirty="0" err="1" smtClean="0">
                <a:sym typeface="Wingdings" panose="05000000000000000000" pitchFamily="2" charset="2"/>
              </a:rPr>
              <a:t>for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first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bunker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opening</a:t>
            </a:r>
            <a:r>
              <a:rPr lang="de-DE" sz="1600" dirty="0" smtClean="0">
                <a:sym typeface="Wingdings" panose="05000000000000000000" pitchFamily="2" charset="2"/>
              </a:rPr>
              <a:t> </a:t>
            </a:r>
            <a:r>
              <a:rPr lang="de-DE" sz="1600" dirty="0" err="1" smtClean="0">
                <a:sym typeface="Wingdings" panose="05000000000000000000" pitchFamily="2" charset="2"/>
              </a:rPr>
              <a:t>window</a:t>
            </a:r>
            <a:endParaRPr lang="de-DE" sz="1600" dirty="0" smtClean="0">
              <a:sym typeface="Wingdings" panose="05000000000000000000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1600" dirty="0" smtClean="0">
              <a:sym typeface="Wingdings" panose="05000000000000000000" pitchFamily="2" charset="2"/>
            </a:endParaRPr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>
          <a:xfrm>
            <a:off x="720000" y="291921"/>
            <a:ext cx="7488832" cy="576064"/>
          </a:xfrm>
        </p:spPr>
        <p:txBody>
          <a:bodyPr/>
          <a:lstStyle/>
          <a:p>
            <a:r>
              <a:rPr lang="de-DE" dirty="0" smtClean="0"/>
              <a:t>Progress </a:t>
            </a:r>
            <a:r>
              <a:rPr lang="de-DE" dirty="0" err="1" smtClean="0"/>
              <a:t>Overview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151566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20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7"/>
          </p:nvPr>
        </p:nvSpPr>
        <p:spPr>
          <a:xfrm>
            <a:off x="720000" y="364349"/>
            <a:ext cx="8172480" cy="576064"/>
          </a:xfrm>
        </p:spPr>
        <p:txBody>
          <a:bodyPr/>
          <a:lstStyle/>
          <a:p>
            <a:r>
              <a:rPr lang="de-DE" dirty="0" err="1" smtClean="0"/>
              <a:t>Advertisement</a:t>
            </a:r>
            <a:r>
              <a:rPr lang="de-DE" dirty="0" smtClean="0"/>
              <a:t>: SANS Special </a:t>
            </a:r>
            <a:r>
              <a:rPr lang="de-DE" dirty="0" err="1" smtClean="0"/>
              <a:t>Issue</a:t>
            </a:r>
            <a:endParaRPr lang="en-US" dirty="0"/>
          </a:p>
        </p:txBody>
      </p:sp>
      <p:sp>
        <p:nvSpPr>
          <p:cNvPr id="10" name="Rechteck 9"/>
          <p:cNvSpPr/>
          <p:nvPr/>
        </p:nvSpPr>
        <p:spPr>
          <a:xfrm>
            <a:off x="720000" y="2825837"/>
            <a:ext cx="583495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+mj-lt"/>
              <a:buAutoNum type="arabicPeriod"/>
            </a:pPr>
            <a:r>
              <a:rPr lang="en-US" dirty="0" smtClean="0"/>
              <a:t>New instrument designs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Instrument upgrades and fundamental improvements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Sample environment technologies and experimental support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Data treatment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Exemplary experiments on systems that allow a general use, also for other systems</a:t>
            </a:r>
          </a:p>
          <a:p>
            <a:pPr>
              <a:buFont typeface="+mj-lt"/>
              <a:buAutoNum type="arabicPeriod"/>
            </a:pPr>
            <a:r>
              <a:rPr lang="en-US" dirty="0" smtClean="0"/>
              <a:t>Dedicated different geometries/techniques linked with SANS, such as GISANS</a:t>
            </a:r>
            <a:endParaRPr lang="en-US" dirty="0"/>
          </a:p>
        </p:txBody>
      </p:sp>
      <p:sp>
        <p:nvSpPr>
          <p:cNvPr id="12" name="Rechteck 11"/>
          <p:cNvSpPr/>
          <p:nvPr/>
        </p:nvSpPr>
        <p:spPr>
          <a:xfrm>
            <a:off x="720000" y="2456505"/>
            <a:ext cx="62149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Recent Advance in Small Angle Neutron Scattering</a:t>
            </a:r>
          </a:p>
        </p:txBody>
      </p:sp>
      <p:sp>
        <p:nvSpPr>
          <p:cNvPr id="13" name="Rechteck 12"/>
          <p:cNvSpPr/>
          <p:nvPr/>
        </p:nvSpPr>
        <p:spPr>
          <a:xfrm>
            <a:off x="720000" y="5780492"/>
            <a:ext cx="52915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https://www.mdpi.com/journal/applsci/special_issues/small_angle_neutron_scattering#info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60" y="781877"/>
            <a:ext cx="5371441" cy="2101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00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516800" y="196960"/>
            <a:ext cx="8172480" cy="576064"/>
          </a:xfrm>
        </p:spPr>
        <p:txBody>
          <a:bodyPr/>
          <a:lstStyle/>
          <a:p>
            <a:r>
              <a:rPr lang="de-DE" dirty="0" smtClean="0"/>
              <a:t>13.6.7.1.1 Beam </a:t>
            </a:r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 smtClean="0"/>
          </a:p>
          <a:p>
            <a:r>
              <a:rPr lang="de-DE" b="0" dirty="0" smtClean="0"/>
              <a:t>		</a:t>
            </a:r>
            <a:r>
              <a:rPr lang="de-DE" sz="2000" b="0" dirty="0" smtClean="0"/>
              <a:t>NBOA</a:t>
            </a:r>
            <a:endParaRPr lang="de-DE" sz="20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515793" y="5545609"/>
            <a:ext cx="7805789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 smtClean="0"/>
              <a:t>Final design review in progress.</a:t>
            </a:r>
            <a:endParaRPr lang="en-US" sz="1400" dirty="0"/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/>
              <a:t>Delivery delays caused by Covid-19 pandemic are to be expected. 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7"/>
          <a:stretch/>
        </p:blipFill>
        <p:spPr>
          <a:xfrm>
            <a:off x="136072" y="1749893"/>
            <a:ext cx="3933982" cy="3795716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8688" y="3042920"/>
            <a:ext cx="4509712" cy="231564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1" r="1514" b="23708"/>
          <a:stretch/>
        </p:blipFill>
        <p:spPr>
          <a:xfrm>
            <a:off x="3607080" y="1074420"/>
            <a:ext cx="5453100" cy="1684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7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6" t="1800" r="-666" b="14478"/>
          <a:stretch/>
        </p:blipFill>
        <p:spPr>
          <a:xfrm>
            <a:off x="495300" y="1165860"/>
            <a:ext cx="8709660" cy="3930964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516800" y="196960"/>
            <a:ext cx="8172480" cy="576064"/>
          </a:xfrm>
        </p:spPr>
        <p:txBody>
          <a:bodyPr/>
          <a:lstStyle/>
          <a:p>
            <a:r>
              <a:rPr lang="de-DE" dirty="0" smtClean="0"/>
              <a:t>13.6.7.1.1 Beam </a:t>
            </a:r>
            <a:r>
              <a:rPr lang="de-DE" dirty="0" err="1" smtClean="0"/>
              <a:t>extraction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endParaRPr lang="de-DE" dirty="0" smtClean="0"/>
          </a:p>
          <a:p>
            <a:r>
              <a:rPr lang="de-DE" b="0" dirty="0" smtClean="0"/>
              <a:t>	</a:t>
            </a:r>
            <a:endParaRPr lang="de-DE" sz="2000" b="0" dirty="0"/>
          </a:p>
        </p:txBody>
      </p:sp>
      <p:sp>
        <p:nvSpPr>
          <p:cNvPr id="14" name="Textfeld 13"/>
          <p:cNvSpPr txBox="1"/>
          <p:nvPr/>
        </p:nvSpPr>
        <p:spPr>
          <a:xfrm>
            <a:off x="2930954" y="5027215"/>
            <a:ext cx="229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Reflector</a:t>
            </a:r>
            <a:r>
              <a:rPr lang="de-DE" sz="1400" dirty="0"/>
              <a:t> (</a:t>
            </a:r>
            <a:r>
              <a:rPr lang="de-DE" sz="1400" dirty="0" err="1"/>
              <a:t>neutron</a:t>
            </a:r>
            <a:r>
              <a:rPr lang="de-DE" sz="1400" dirty="0"/>
              <a:t> </a:t>
            </a:r>
            <a:r>
              <a:rPr lang="de-DE" sz="1400" dirty="0" err="1"/>
              <a:t>guide</a:t>
            </a:r>
            <a:r>
              <a:rPr lang="de-DE" sz="1400" dirty="0"/>
              <a:t>)</a:t>
            </a:r>
          </a:p>
          <a:p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 smtClean="0"/>
              <a:t>intergrated</a:t>
            </a:r>
            <a:r>
              <a:rPr lang="de-DE" sz="1400" dirty="0" smtClean="0"/>
              <a:t> </a:t>
            </a:r>
            <a:r>
              <a:rPr lang="de-DE" sz="1400" dirty="0" err="1" smtClean="0"/>
              <a:t>lifting</a:t>
            </a:r>
            <a:r>
              <a:rPr lang="de-DE" sz="1400" dirty="0" smtClean="0"/>
              <a:t> </a:t>
            </a:r>
            <a:r>
              <a:rPr lang="de-DE" sz="1400" dirty="0"/>
              <a:t>beam</a:t>
            </a:r>
          </a:p>
        </p:txBody>
      </p:sp>
      <p:cxnSp>
        <p:nvCxnSpPr>
          <p:cNvPr id="15" name="Gerader Verbinder 14"/>
          <p:cNvCxnSpPr>
            <a:endCxn id="14" idx="0"/>
          </p:cNvCxnSpPr>
          <p:nvPr/>
        </p:nvCxnSpPr>
        <p:spPr>
          <a:xfrm>
            <a:off x="3058245" y="3219610"/>
            <a:ext cx="1018938" cy="1807605"/>
          </a:xfrm>
          <a:prstGeom prst="line">
            <a:avLst/>
          </a:prstGeom>
          <a:ln w="1905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900836" y="5096824"/>
            <a:ext cx="193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Bridge beam </a:t>
            </a:r>
            <a:r>
              <a:rPr lang="de-DE" sz="1400" dirty="0" err="1"/>
              <a:t>guide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5371917" y="5082564"/>
            <a:ext cx="229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Vertical</a:t>
            </a:r>
            <a:r>
              <a:rPr lang="de-DE" sz="1400" dirty="0"/>
              <a:t> heavy </a:t>
            </a:r>
            <a:r>
              <a:rPr lang="de-DE" sz="1400" dirty="0" err="1" smtClean="0"/>
              <a:t>shutter</a:t>
            </a:r>
            <a:endParaRPr lang="de-DE" sz="1400" dirty="0"/>
          </a:p>
        </p:txBody>
      </p:sp>
      <p:cxnSp>
        <p:nvCxnSpPr>
          <p:cNvPr id="17" name="Gerader Verbinder 16"/>
          <p:cNvCxnSpPr/>
          <p:nvPr/>
        </p:nvCxnSpPr>
        <p:spPr>
          <a:xfrm>
            <a:off x="5223411" y="3465499"/>
            <a:ext cx="887829" cy="1631325"/>
          </a:xfrm>
          <a:prstGeom prst="line">
            <a:avLst/>
          </a:prstGeom>
          <a:ln w="1905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1310640" y="3003089"/>
            <a:ext cx="172378" cy="2093735"/>
          </a:xfrm>
          <a:prstGeom prst="line">
            <a:avLst/>
          </a:prstGeom>
          <a:ln w="1905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Grafik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990" y="875980"/>
            <a:ext cx="1643927" cy="875546"/>
          </a:xfrm>
          <a:prstGeom prst="rect">
            <a:avLst/>
          </a:prstGeom>
        </p:spPr>
      </p:pic>
      <p:cxnSp>
        <p:nvCxnSpPr>
          <p:cNvPr id="19" name="Gerader Verbinder 12"/>
          <p:cNvCxnSpPr/>
          <p:nvPr/>
        </p:nvCxnSpPr>
        <p:spPr>
          <a:xfrm flipV="1">
            <a:off x="1396829" y="1751527"/>
            <a:ext cx="1436775" cy="1121213"/>
          </a:xfrm>
          <a:prstGeom prst="line">
            <a:avLst/>
          </a:prstGeom>
          <a:ln w="1905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71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12" y="1152524"/>
            <a:ext cx="8615887" cy="4424075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516800" y="196960"/>
            <a:ext cx="8172480" cy="576064"/>
          </a:xfrm>
        </p:spPr>
        <p:txBody>
          <a:bodyPr/>
          <a:lstStyle/>
          <a:p>
            <a:r>
              <a:rPr lang="de-DE" dirty="0"/>
              <a:t>13.6.7.1.1 Beam </a:t>
            </a:r>
            <a:r>
              <a:rPr lang="de-DE" dirty="0" err="1"/>
              <a:t>extraction</a:t>
            </a:r>
            <a:r>
              <a:rPr lang="de-DE" dirty="0"/>
              <a:t> </a:t>
            </a:r>
            <a:r>
              <a:rPr lang="de-DE" dirty="0" err="1"/>
              <a:t>system</a:t>
            </a:r>
            <a:endParaRPr lang="de-DE" dirty="0"/>
          </a:p>
          <a:p>
            <a:r>
              <a:rPr lang="de-DE" sz="2000" b="0" dirty="0" err="1" smtClean="0"/>
              <a:t>Overview</a:t>
            </a:r>
            <a:r>
              <a:rPr lang="de-DE" b="0" dirty="0" smtClean="0"/>
              <a:t> </a:t>
            </a:r>
            <a:r>
              <a:rPr lang="de-DE" sz="2000" b="0" dirty="0" err="1" smtClean="0"/>
              <a:t>complete</a:t>
            </a:r>
            <a:r>
              <a:rPr lang="de-DE" sz="2000" b="0" dirty="0" smtClean="0"/>
              <a:t> </a:t>
            </a:r>
            <a:r>
              <a:rPr lang="de-DE" sz="2000" b="0" dirty="0" err="1" smtClean="0"/>
              <a:t>reflector</a:t>
            </a:r>
            <a:r>
              <a:rPr lang="de-DE" sz="2000" b="0" dirty="0" smtClean="0"/>
              <a:t> in </a:t>
            </a:r>
            <a:r>
              <a:rPr lang="de-DE" sz="2000" b="0" dirty="0" err="1" smtClean="0"/>
              <a:t>bunker</a:t>
            </a:r>
            <a:endParaRPr lang="de-DE" sz="2000" b="0" dirty="0"/>
          </a:p>
        </p:txBody>
      </p:sp>
      <p:sp>
        <p:nvSpPr>
          <p:cNvPr id="14" name="Textfeld 13"/>
          <p:cNvSpPr txBox="1"/>
          <p:nvPr/>
        </p:nvSpPr>
        <p:spPr>
          <a:xfrm>
            <a:off x="2941213" y="5457566"/>
            <a:ext cx="2292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Reflector</a:t>
            </a:r>
            <a:r>
              <a:rPr lang="de-DE" sz="1400" dirty="0"/>
              <a:t> (</a:t>
            </a:r>
            <a:r>
              <a:rPr lang="de-DE" sz="1400" dirty="0" err="1"/>
              <a:t>neutron</a:t>
            </a:r>
            <a:r>
              <a:rPr lang="de-DE" sz="1400" dirty="0"/>
              <a:t> </a:t>
            </a:r>
            <a:r>
              <a:rPr lang="de-DE" sz="1400" dirty="0" err="1"/>
              <a:t>guide</a:t>
            </a:r>
            <a:r>
              <a:rPr lang="de-DE" sz="1400" dirty="0"/>
              <a:t>)</a:t>
            </a:r>
          </a:p>
          <a:p>
            <a:r>
              <a:rPr lang="de-DE" sz="1400" dirty="0" err="1"/>
              <a:t>with</a:t>
            </a:r>
            <a:r>
              <a:rPr lang="de-DE" sz="1400" dirty="0"/>
              <a:t> </a:t>
            </a:r>
            <a:r>
              <a:rPr lang="de-DE" sz="1400" dirty="0" err="1" smtClean="0"/>
              <a:t>intergrated</a:t>
            </a:r>
            <a:r>
              <a:rPr lang="de-DE" sz="1400" dirty="0" smtClean="0"/>
              <a:t> </a:t>
            </a:r>
            <a:r>
              <a:rPr lang="de-DE" sz="1400" dirty="0" err="1" smtClean="0"/>
              <a:t>lifting</a:t>
            </a:r>
            <a:r>
              <a:rPr lang="de-DE" sz="1400" dirty="0" smtClean="0"/>
              <a:t> </a:t>
            </a:r>
            <a:r>
              <a:rPr lang="de-DE" sz="1400" dirty="0"/>
              <a:t>beam</a:t>
            </a:r>
          </a:p>
        </p:txBody>
      </p:sp>
      <p:cxnSp>
        <p:nvCxnSpPr>
          <p:cNvPr id="15" name="Gerader Verbinder 14"/>
          <p:cNvCxnSpPr>
            <a:endCxn id="14" idx="0"/>
          </p:cNvCxnSpPr>
          <p:nvPr/>
        </p:nvCxnSpPr>
        <p:spPr>
          <a:xfrm>
            <a:off x="3552825" y="3200962"/>
            <a:ext cx="534617" cy="2256604"/>
          </a:xfrm>
          <a:prstGeom prst="line">
            <a:avLst/>
          </a:prstGeom>
          <a:ln w="1905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1018702" y="5518484"/>
            <a:ext cx="1932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/>
              <a:t>Bridge beam </a:t>
            </a:r>
            <a:r>
              <a:rPr lang="de-DE" sz="1400" dirty="0" err="1"/>
              <a:t>guide</a:t>
            </a:r>
            <a:endParaRPr lang="de-DE" sz="1400" dirty="0"/>
          </a:p>
        </p:txBody>
      </p:sp>
      <p:sp>
        <p:nvSpPr>
          <p:cNvPr id="12" name="Textfeld 11"/>
          <p:cNvSpPr txBox="1"/>
          <p:nvPr/>
        </p:nvSpPr>
        <p:spPr>
          <a:xfrm>
            <a:off x="5856024" y="5457567"/>
            <a:ext cx="2292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err="1"/>
              <a:t>Vertical</a:t>
            </a:r>
            <a:r>
              <a:rPr lang="de-DE" sz="1400" dirty="0"/>
              <a:t> heavy </a:t>
            </a:r>
            <a:r>
              <a:rPr lang="de-DE" sz="1400" dirty="0" err="1" smtClean="0"/>
              <a:t>shutter</a:t>
            </a:r>
            <a:endParaRPr lang="de-DE" sz="1400" dirty="0"/>
          </a:p>
        </p:txBody>
      </p:sp>
      <p:cxnSp>
        <p:nvCxnSpPr>
          <p:cNvPr id="17" name="Gerader Verbinder 16"/>
          <p:cNvCxnSpPr/>
          <p:nvPr/>
        </p:nvCxnSpPr>
        <p:spPr>
          <a:xfrm flipH="1">
            <a:off x="6835783" y="3622215"/>
            <a:ext cx="546092" cy="1932271"/>
          </a:xfrm>
          <a:prstGeom prst="line">
            <a:avLst/>
          </a:prstGeom>
          <a:ln w="1905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Gerader Verbinder 12"/>
          <p:cNvCxnSpPr/>
          <p:nvPr/>
        </p:nvCxnSpPr>
        <p:spPr>
          <a:xfrm>
            <a:off x="1018702" y="3067050"/>
            <a:ext cx="523604" cy="2549953"/>
          </a:xfrm>
          <a:prstGeom prst="line">
            <a:avLst/>
          </a:prstGeom>
          <a:ln w="1905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7EB9AEA1-3281-46F0-9EDB-48FF2E5FF267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1979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06" t="607" r="31945"/>
          <a:stretch/>
        </p:blipFill>
        <p:spPr>
          <a:xfrm>
            <a:off x="2130876" y="631952"/>
            <a:ext cx="4338710" cy="471109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56" y="74246"/>
            <a:ext cx="8415648" cy="1126758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Heavy Shutter </a:t>
            </a:r>
            <a:r>
              <a:rPr lang="en-US" sz="2800" b="1" dirty="0" smtClean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new design</a:t>
            </a:r>
            <a:endParaRPr lang="en-US" sz="2800" b="1" dirty="0">
              <a:solidFill>
                <a:srgbClr val="005B8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4" name="Pfeil nach rechts 13"/>
          <p:cNvSpPr/>
          <p:nvPr/>
        </p:nvSpPr>
        <p:spPr>
          <a:xfrm rot="21311868">
            <a:off x="1611014" y="3637168"/>
            <a:ext cx="610948" cy="216024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30CE38E0-876A-4505-BFC2-5EB12FEF69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323110">
            <a:off x="838336" y="3339296"/>
            <a:ext cx="1688353" cy="360040"/>
          </a:xfrm>
        </p:spPr>
        <p:txBody>
          <a:bodyPr/>
          <a:lstStyle/>
          <a:p>
            <a:pPr algn="l"/>
            <a:r>
              <a:rPr lang="en-US" dirty="0">
                <a:solidFill>
                  <a:srgbClr val="0070C0"/>
                </a:solidFill>
                <a:latin typeface="+mn-lt"/>
                <a:cs typeface="+mn-cs"/>
              </a:rPr>
              <a:t>Neutron flux</a:t>
            </a:r>
          </a:p>
        </p:txBody>
      </p:sp>
      <p:sp>
        <p:nvSpPr>
          <p:cNvPr id="95" name="Textfeld 94"/>
          <p:cNvSpPr txBox="1"/>
          <p:nvPr/>
        </p:nvSpPr>
        <p:spPr>
          <a:xfrm>
            <a:off x="5394044" y="5192440"/>
            <a:ext cx="9779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Shutter</a:t>
            </a:r>
            <a:endParaRPr lang="de-DE" sz="1200" dirty="0"/>
          </a:p>
          <a:p>
            <a:r>
              <a:rPr lang="de-DE" sz="1200" dirty="0"/>
              <a:t>Ca.350kg</a:t>
            </a:r>
          </a:p>
        </p:txBody>
      </p:sp>
      <p:cxnSp>
        <p:nvCxnSpPr>
          <p:cNvPr id="96" name="Gerader Verbinder 16"/>
          <p:cNvCxnSpPr/>
          <p:nvPr/>
        </p:nvCxnSpPr>
        <p:spPr>
          <a:xfrm>
            <a:off x="5477960" y="2984451"/>
            <a:ext cx="239436" cy="2207989"/>
          </a:xfrm>
          <a:prstGeom prst="line">
            <a:avLst/>
          </a:prstGeom>
          <a:ln w="1905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feld 96"/>
          <p:cNvSpPr txBox="1"/>
          <p:nvPr/>
        </p:nvSpPr>
        <p:spPr>
          <a:xfrm>
            <a:off x="3637610" y="5236493"/>
            <a:ext cx="1325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/>
              <a:t>Reflector</a:t>
            </a:r>
            <a:r>
              <a:rPr lang="de-DE" sz="1200" dirty="0"/>
              <a:t> </a:t>
            </a:r>
            <a:r>
              <a:rPr lang="de-DE" sz="1200" dirty="0" err="1"/>
              <a:t>with</a:t>
            </a:r>
            <a:r>
              <a:rPr lang="de-DE" sz="1200" dirty="0"/>
              <a:t> </a:t>
            </a:r>
            <a:r>
              <a:rPr lang="de-DE" sz="1200" dirty="0" err="1"/>
              <a:t>housing</a:t>
            </a:r>
            <a:r>
              <a:rPr lang="de-DE" sz="1200" dirty="0"/>
              <a:t> ca.300kg</a:t>
            </a:r>
          </a:p>
        </p:txBody>
      </p:sp>
      <p:cxnSp>
        <p:nvCxnSpPr>
          <p:cNvPr id="98" name="Gerader Verbinder 16"/>
          <p:cNvCxnSpPr>
            <a:endCxn id="97" idx="0"/>
          </p:cNvCxnSpPr>
          <p:nvPr/>
        </p:nvCxnSpPr>
        <p:spPr>
          <a:xfrm>
            <a:off x="3970082" y="3511613"/>
            <a:ext cx="330149" cy="1724880"/>
          </a:xfrm>
          <a:prstGeom prst="line">
            <a:avLst/>
          </a:prstGeom>
          <a:ln w="19050">
            <a:solidFill>
              <a:schemeClr val="tx2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Textfeld 101"/>
          <p:cNvSpPr txBox="1"/>
          <p:nvPr/>
        </p:nvSpPr>
        <p:spPr>
          <a:xfrm>
            <a:off x="6854243" y="2731033"/>
            <a:ext cx="22786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Linear guides and bearings are lubricant-free.</a:t>
            </a:r>
            <a:endParaRPr lang="de-DE" sz="1400" dirty="0"/>
          </a:p>
        </p:txBody>
      </p:sp>
      <p:cxnSp>
        <p:nvCxnSpPr>
          <p:cNvPr id="39" name="Gerade Verbindung 38"/>
          <p:cNvCxnSpPr/>
          <p:nvPr/>
        </p:nvCxnSpPr>
        <p:spPr>
          <a:xfrm flipV="1">
            <a:off x="2084338" y="764720"/>
            <a:ext cx="2281468" cy="21447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39"/>
          <p:cNvCxnSpPr/>
          <p:nvPr/>
        </p:nvCxnSpPr>
        <p:spPr>
          <a:xfrm flipV="1">
            <a:off x="1987988" y="4971023"/>
            <a:ext cx="1285476" cy="25051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2087319" y="994155"/>
            <a:ext cx="0" cy="4242338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feld 41"/>
          <p:cNvSpPr txBox="1"/>
          <p:nvPr/>
        </p:nvSpPr>
        <p:spPr>
          <a:xfrm rot="16200000">
            <a:off x="1550117" y="2354478"/>
            <a:ext cx="934753" cy="365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5000"/>
              </a:lnSpc>
            </a:pPr>
            <a:r>
              <a:rPr lang="de-DE" dirty="0">
                <a:solidFill>
                  <a:prstClr val="black"/>
                </a:solidFill>
              </a:rPr>
              <a:t>2530</a:t>
            </a:r>
          </a:p>
        </p:txBody>
      </p:sp>
      <p:cxnSp>
        <p:nvCxnSpPr>
          <p:cNvPr id="43" name="Gerade Verbindung 42"/>
          <p:cNvCxnSpPr/>
          <p:nvPr/>
        </p:nvCxnSpPr>
        <p:spPr>
          <a:xfrm flipH="1">
            <a:off x="2294169" y="3217705"/>
            <a:ext cx="373966" cy="5028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43"/>
          <p:cNvCxnSpPr/>
          <p:nvPr/>
        </p:nvCxnSpPr>
        <p:spPr>
          <a:xfrm flipH="1">
            <a:off x="2294169" y="3677500"/>
            <a:ext cx="186984" cy="27171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 rot="16200000">
            <a:off x="1889041" y="2818711"/>
            <a:ext cx="731855" cy="335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>
              <a:lnSpc>
                <a:spcPct val="95000"/>
              </a:lnSpc>
            </a:pPr>
            <a:r>
              <a:rPr lang="de-DE" sz="1600" dirty="0">
                <a:solidFill>
                  <a:prstClr val="black"/>
                </a:solidFill>
              </a:rPr>
              <a:t>275</a:t>
            </a:r>
          </a:p>
        </p:txBody>
      </p:sp>
      <p:cxnSp>
        <p:nvCxnSpPr>
          <p:cNvPr id="51" name="Gerade Verbindung mit Pfeil 50"/>
          <p:cNvCxnSpPr/>
          <p:nvPr/>
        </p:nvCxnSpPr>
        <p:spPr>
          <a:xfrm flipH="1">
            <a:off x="2460423" y="1128244"/>
            <a:ext cx="3688851" cy="397805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 Verbindung 55"/>
          <p:cNvCxnSpPr/>
          <p:nvPr/>
        </p:nvCxnSpPr>
        <p:spPr>
          <a:xfrm flipH="1">
            <a:off x="6120612" y="988479"/>
            <a:ext cx="28660" cy="190202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platzhalter 5">
            <a:extLst>
              <a:ext uri="{FF2B5EF4-FFF2-40B4-BE49-F238E27FC236}">
                <a16:creationId xmlns:a16="http://schemas.microsoft.com/office/drawing/2014/main" id="{30CE38E0-876A-4505-BFC2-5EB12FEF69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1304221">
            <a:off x="3124659" y="1078332"/>
            <a:ext cx="701310" cy="228620"/>
          </a:xfrm>
        </p:spPr>
        <p:txBody>
          <a:bodyPr/>
          <a:lstStyle/>
          <a:p>
            <a:r>
              <a:rPr lang="en-US" sz="1800" dirty="0">
                <a:solidFill>
                  <a:prstClr val="black"/>
                </a:solidFill>
                <a:latin typeface="+mn-lt"/>
                <a:cs typeface="+mn-cs"/>
              </a:rPr>
              <a:t>2470</a:t>
            </a:r>
          </a:p>
        </p:txBody>
      </p:sp>
      <p:cxnSp>
        <p:nvCxnSpPr>
          <p:cNvPr id="58" name="Gerade Verbindung 57"/>
          <p:cNvCxnSpPr/>
          <p:nvPr/>
        </p:nvCxnSpPr>
        <p:spPr>
          <a:xfrm>
            <a:off x="2460423" y="1539338"/>
            <a:ext cx="0" cy="1561027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Gerade Verbindung mit Pfeil 77"/>
          <p:cNvCxnSpPr/>
          <p:nvPr/>
        </p:nvCxnSpPr>
        <p:spPr>
          <a:xfrm>
            <a:off x="2294169" y="3224240"/>
            <a:ext cx="0" cy="531111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1624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/>
          <p:cNvGrpSpPr/>
          <p:nvPr/>
        </p:nvGrpSpPr>
        <p:grpSpPr>
          <a:xfrm>
            <a:off x="169366" y="377911"/>
            <a:ext cx="4620103" cy="6093294"/>
            <a:chOff x="1648650" y="381004"/>
            <a:chExt cx="4218750" cy="5745138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91" t="1386" r="35833" b="-1"/>
            <a:stretch/>
          </p:blipFill>
          <p:spPr>
            <a:xfrm>
              <a:off x="2294364" y="1124743"/>
              <a:ext cx="3573036" cy="4674191"/>
            </a:xfrm>
            <a:prstGeom prst="rect">
              <a:avLst/>
            </a:prstGeom>
          </p:spPr>
        </p:pic>
        <p:cxnSp>
          <p:nvCxnSpPr>
            <p:cNvPr id="13" name="Gerade Verbindung 12"/>
            <p:cNvCxnSpPr/>
            <p:nvPr/>
          </p:nvCxnSpPr>
          <p:spPr>
            <a:xfrm flipV="1">
              <a:off x="1839644" y="1248788"/>
              <a:ext cx="1702608" cy="214786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/>
          </p:nvCxnSpPr>
          <p:spPr>
            <a:xfrm flipV="1">
              <a:off x="1979712" y="3430154"/>
              <a:ext cx="1250756" cy="250874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>
              <a:off x="1979712" y="1393429"/>
              <a:ext cx="0" cy="2286110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feld 25"/>
            <p:cNvSpPr txBox="1"/>
            <p:nvPr/>
          </p:nvSpPr>
          <p:spPr>
            <a:xfrm rot="16200000">
              <a:off x="1358339" y="2358743"/>
              <a:ext cx="936104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5000"/>
                </a:lnSpc>
              </a:pPr>
              <a:r>
                <a:rPr lang="de-DE" dirty="0">
                  <a:solidFill>
                    <a:prstClr val="black"/>
                  </a:solidFill>
                </a:rPr>
                <a:t>1958</a:t>
              </a:r>
            </a:p>
          </p:txBody>
        </p:sp>
        <p:cxnSp>
          <p:nvCxnSpPr>
            <p:cNvPr id="47" name="Gerade Verbindung 46"/>
            <p:cNvCxnSpPr/>
            <p:nvPr/>
          </p:nvCxnSpPr>
          <p:spPr>
            <a:xfrm flipV="1">
              <a:off x="5652120" y="558745"/>
              <a:ext cx="0" cy="222277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Gerade Verbindung 47"/>
            <p:cNvCxnSpPr/>
            <p:nvPr/>
          </p:nvCxnSpPr>
          <p:spPr>
            <a:xfrm>
              <a:off x="3131840" y="764704"/>
              <a:ext cx="0" cy="2142395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Gerade Verbindung mit Pfeil 48"/>
            <p:cNvCxnSpPr/>
            <p:nvPr/>
          </p:nvCxnSpPr>
          <p:spPr>
            <a:xfrm flipH="1">
              <a:off x="3120886" y="983210"/>
              <a:ext cx="1309773" cy="74490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feld 49"/>
            <p:cNvSpPr txBox="1"/>
            <p:nvPr/>
          </p:nvSpPr>
          <p:spPr>
            <a:xfrm rot="21390176">
              <a:off x="4426478" y="381004"/>
              <a:ext cx="936104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5000"/>
                </a:lnSpc>
              </a:pPr>
              <a:r>
                <a:rPr lang="de-DE" dirty="0">
                  <a:solidFill>
                    <a:prstClr val="black"/>
                  </a:solidFill>
                </a:rPr>
                <a:t>2458</a:t>
              </a:r>
            </a:p>
          </p:txBody>
        </p:sp>
        <p:cxnSp>
          <p:nvCxnSpPr>
            <p:cNvPr id="55" name="Gerade Verbindung 54"/>
            <p:cNvCxnSpPr/>
            <p:nvPr/>
          </p:nvCxnSpPr>
          <p:spPr>
            <a:xfrm flipV="1">
              <a:off x="5508104" y="5480787"/>
              <a:ext cx="0" cy="396484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Gerade Verbindung 55"/>
            <p:cNvCxnSpPr/>
            <p:nvPr/>
          </p:nvCxnSpPr>
          <p:spPr>
            <a:xfrm flipH="1">
              <a:off x="3347864" y="5698406"/>
              <a:ext cx="1" cy="427736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Gerade Verbindung mit Pfeil 56"/>
            <p:cNvCxnSpPr/>
            <p:nvPr/>
          </p:nvCxnSpPr>
          <p:spPr>
            <a:xfrm flipH="1">
              <a:off x="3353214" y="5877271"/>
              <a:ext cx="2154890" cy="231750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feld 57"/>
            <p:cNvSpPr txBox="1"/>
            <p:nvPr/>
          </p:nvSpPr>
          <p:spPr>
            <a:xfrm rot="151899">
              <a:off x="4171237" y="5718907"/>
              <a:ext cx="936104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5000"/>
                </a:lnSpc>
              </a:pPr>
              <a:r>
                <a:rPr lang="de-DE" dirty="0">
                  <a:solidFill>
                    <a:prstClr val="black"/>
                  </a:solidFill>
                </a:rPr>
                <a:t>2100</a:t>
              </a:r>
            </a:p>
          </p:txBody>
        </p:sp>
        <p:cxnSp>
          <p:nvCxnSpPr>
            <p:cNvPr id="33" name="Gerade Verbindung 32"/>
            <p:cNvCxnSpPr/>
            <p:nvPr/>
          </p:nvCxnSpPr>
          <p:spPr>
            <a:xfrm flipV="1">
              <a:off x="4430659" y="917106"/>
              <a:ext cx="0" cy="1727937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Gerade Verbindung mit Pfeil 34"/>
            <p:cNvCxnSpPr/>
            <p:nvPr/>
          </p:nvCxnSpPr>
          <p:spPr>
            <a:xfrm flipH="1">
              <a:off x="3120886" y="659162"/>
              <a:ext cx="2531234" cy="148980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feld 39"/>
            <p:cNvSpPr txBox="1"/>
            <p:nvPr/>
          </p:nvSpPr>
          <p:spPr>
            <a:xfrm rot="21390176">
              <a:off x="3514193" y="756110"/>
              <a:ext cx="936104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5000"/>
                </a:lnSpc>
              </a:pPr>
              <a:r>
                <a:rPr lang="de-DE" dirty="0">
                  <a:solidFill>
                    <a:prstClr val="black"/>
                  </a:solidFill>
                </a:rPr>
                <a:t>1260</a:t>
              </a:r>
            </a:p>
          </p:txBody>
        </p:sp>
      </p:grpSp>
      <p:sp>
        <p:nvSpPr>
          <p:cNvPr id="23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56" y="74246"/>
            <a:ext cx="8415648" cy="1126758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Heavy Shutter </a:t>
            </a:r>
            <a:r>
              <a:rPr lang="en-US" sz="2800" b="1" dirty="0" smtClean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new design</a:t>
            </a:r>
            <a:endParaRPr lang="en-US" sz="2800" b="1" dirty="0">
              <a:solidFill>
                <a:srgbClr val="005B8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EB9AEA1-3281-46F0-9EDB-48FF2E5FF267}" type="slidenum">
              <a:rPr lang="de-DE"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pPr algn="r"/>
              <a:t>25</a:t>
            </a:fld>
            <a:endParaRPr lang="de-DE" sz="1200" dirty="0">
              <a:solidFill>
                <a:schemeClr val="tx1">
                  <a:tint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7" name="Gruppieren 26"/>
          <p:cNvGrpSpPr/>
          <p:nvPr/>
        </p:nvGrpSpPr>
        <p:grpSpPr>
          <a:xfrm>
            <a:off x="5580112" y="567484"/>
            <a:ext cx="2758440" cy="5539281"/>
            <a:chOff x="5580112" y="567484"/>
            <a:chExt cx="2758440" cy="5539281"/>
          </a:xfrm>
        </p:grpSpPr>
        <p:pic>
          <p:nvPicPr>
            <p:cNvPr id="28" name="Grafik 2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34" t="1610" r="35500"/>
            <a:stretch/>
          </p:blipFill>
          <p:spPr>
            <a:xfrm>
              <a:off x="5580112" y="1285725"/>
              <a:ext cx="2758440" cy="4663555"/>
            </a:xfrm>
            <a:prstGeom prst="rect">
              <a:avLst/>
            </a:prstGeom>
          </p:spPr>
        </p:pic>
        <p:cxnSp>
          <p:nvCxnSpPr>
            <p:cNvPr id="29" name="Gerade Verbindung 28"/>
            <p:cNvCxnSpPr>
              <a:cxnSpLocks/>
            </p:cNvCxnSpPr>
            <p:nvPr/>
          </p:nvCxnSpPr>
          <p:spPr>
            <a:xfrm>
              <a:off x="6361393" y="605632"/>
              <a:ext cx="0" cy="2751360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feld 29"/>
            <p:cNvSpPr txBox="1"/>
            <p:nvPr/>
          </p:nvSpPr>
          <p:spPr>
            <a:xfrm rot="151899">
              <a:off x="6683926" y="567484"/>
              <a:ext cx="936104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5000"/>
                </a:lnSpc>
              </a:pPr>
              <a:r>
                <a:rPr lang="de-DE" dirty="0">
                  <a:solidFill>
                    <a:prstClr val="black"/>
                  </a:solidFill>
                </a:rPr>
                <a:t>1040 </a:t>
              </a:r>
            </a:p>
          </p:txBody>
        </p:sp>
        <p:cxnSp>
          <p:nvCxnSpPr>
            <p:cNvPr id="31" name="Gerade Verbindung 30"/>
            <p:cNvCxnSpPr/>
            <p:nvPr/>
          </p:nvCxnSpPr>
          <p:spPr>
            <a:xfrm flipV="1">
              <a:off x="7380312" y="5698406"/>
              <a:ext cx="0" cy="396484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Gerade Verbindung 31"/>
            <p:cNvCxnSpPr/>
            <p:nvPr/>
          </p:nvCxnSpPr>
          <p:spPr>
            <a:xfrm flipH="1">
              <a:off x="5981217" y="5679029"/>
              <a:ext cx="1" cy="427736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Gerade Verbindung mit Pfeil 33"/>
            <p:cNvCxnSpPr/>
            <p:nvPr/>
          </p:nvCxnSpPr>
          <p:spPr>
            <a:xfrm flipH="1" flipV="1">
              <a:off x="5981218" y="6019137"/>
              <a:ext cx="1399094" cy="16459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feld 35"/>
            <p:cNvSpPr txBox="1"/>
            <p:nvPr/>
          </p:nvSpPr>
          <p:spPr>
            <a:xfrm rot="151899">
              <a:off x="6223927" y="5699530"/>
              <a:ext cx="936104" cy="355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>
                <a:lnSpc>
                  <a:spcPct val="95000"/>
                </a:lnSpc>
              </a:pPr>
              <a:r>
                <a:rPr lang="de-DE" dirty="0">
                  <a:solidFill>
                    <a:prstClr val="black"/>
                  </a:solidFill>
                </a:rPr>
                <a:t>900</a:t>
              </a:r>
            </a:p>
          </p:txBody>
        </p:sp>
        <p:cxnSp>
          <p:nvCxnSpPr>
            <p:cNvPr id="37" name="Gerader Verbinder 2">
              <a:extLst>
                <a:ext uri="{FF2B5EF4-FFF2-40B4-BE49-F238E27FC236}">
                  <a16:creationId xmlns:a16="http://schemas.microsoft.com/office/drawing/2014/main" id="{DFEA62D2-269A-4DD6-88BD-C7F4E4F3B05D}"/>
                </a:ext>
              </a:extLst>
            </p:cNvPr>
            <p:cNvCxnSpPr/>
            <p:nvPr/>
          </p:nvCxnSpPr>
          <p:spPr>
            <a:xfrm flipV="1">
              <a:off x="7911331" y="605632"/>
              <a:ext cx="0" cy="2750342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Gerade Verbindung mit Pfeil 37">
              <a:extLst>
                <a:ext uri="{FF2B5EF4-FFF2-40B4-BE49-F238E27FC236}">
                  <a16:creationId xmlns:a16="http://schemas.microsoft.com/office/drawing/2014/main" id="{9A280A2C-DB54-4221-902E-A860A5E03620}"/>
                </a:ext>
              </a:extLst>
            </p:cNvPr>
            <p:cNvCxnSpPr/>
            <p:nvPr/>
          </p:nvCxnSpPr>
          <p:spPr>
            <a:xfrm>
              <a:off x="6361393" y="885401"/>
              <a:ext cx="1549938" cy="0"/>
            </a:xfrm>
            <a:prstGeom prst="straightConnector1">
              <a:avLst/>
            </a:prstGeom>
            <a:ln w="12700">
              <a:solidFill>
                <a:schemeClr val="accent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580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56" y="74246"/>
            <a:ext cx="8415648" cy="1126758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Heavy Shutter </a:t>
            </a:r>
            <a:r>
              <a:rPr lang="en-US" sz="2800" b="1" dirty="0" smtClean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new design</a:t>
            </a:r>
            <a:endParaRPr lang="en-US" sz="2800" b="1" dirty="0">
              <a:solidFill>
                <a:srgbClr val="005B8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5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EB9AEA1-3281-46F0-9EDB-48FF2E5FF267}" type="slidenum">
              <a:rPr lang="de-DE"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pPr algn="r"/>
              <a:t>26</a:t>
            </a:fld>
            <a:endParaRPr lang="de-DE" sz="1200" dirty="0">
              <a:solidFill>
                <a:schemeClr val="tx1">
                  <a:tint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20" t="2914" r="18181" b="3817"/>
          <a:stretch/>
        </p:blipFill>
        <p:spPr>
          <a:xfrm>
            <a:off x="681535" y="519057"/>
            <a:ext cx="4059798" cy="3086204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37" t="2649" r="29242" b="3232"/>
          <a:stretch/>
        </p:blipFill>
        <p:spPr>
          <a:xfrm>
            <a:off x="5237018" y="893619"/>
            <a:ext cx="3622964" cy="446116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24" t="2941" r="16666" b="4547"/>
          <a:stretch/>
        </p:blipFill>
        <p:spPr>
          <a:xfrm>
            <a:off x="1143001" y="3713018"/>
            <a:ext cx="4208233" cy="3061854"/>
          </a:xfrm>
          <a:prstGeom prst="rect">
            <a:avLst/>
          </a:prstGeom>
        </p:spPr>
      </p:pic>
      <p:sp>
        <p:nvSpPr>
          <p:cNvPr id="39" name="Textfeld 38"/>
          <p:cNvSpPr txBox="1"/>
          <p:nvPr/>
        </p:nvSpPr>
        <p:spPr>
          <a:xfrm>
            <a:off x="5413865" y="5670609"/>
            <a:ext cx="22786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Adjustment</a:t>
            </a:r>
            <a:r>
              <a:rPr lang="de-DE" dirty="0"/>
              <a:t> </a:t>
            </a:r>
            <a:r>
              <a:rPr lang="de-DE" dirty="0" err="1" smtClean="0"/>
              <a:t>elements</a:t>
            </a:r>
            <a:endParaRPr lang="de-DE" dirty="0"/>
          </a:p>
        </p:txBody>
      </p:sp>
      <p:cxnSp>
        <p:nvCxnSpPr>
          <p:cNvPr id="8" name="Gerade Verbindung mit Pfeil 7"/>
          <p:cNvCxnSpPr/>
          <p:nvPr/>
        </p:nvCxnSpPr>
        <p:spPr>
          <a:xfrm>
            <a:off x="6553200" y="1981200"/>
            <a:ext cx="160867" cy="36894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/>
          <p:nvPr/>
        </p:nvCxnSpPr>
        <p:spPr>
          <a:xfrm>
            <a:off x="5003800" y="5593565"/>
            <a:ext cx="1710267" cy="7704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9120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68" y="74246"/>
            <a:ext cx="8415648" cy="1126758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Heavy Shutter overview</a:t>
            </a:r>
          </a:p>
        </p:txBody>
      </p:sp>
      <p:sp>
        <p:nvSpPr>
          <p:cNvPr id="45" name="Textfeld 44"/>
          <p:cNvSpPr txBox="1"/>
          <p:nvPr/>
        </p:nvSpPr>
        <p:spPr>
          <a:xfrm>
            <a:off x="1157276" y="6132322"/>
            <a:ext cx="16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Forward view</a:t>
            </a:r>
            <a:endParaRPr lang="de-DE" dirty="0"/>
          </a:p>
        </p:txBody>
      </p:sp>
      <p:sp>
        <p:nvSpPr>
          <p:cNvPr id="46" name="Rechteck 45"/>
          <p:cNvSpPr/>
          <p:nvPr/>
        </p:nvSpPr>
        <p:spPr>
          <a:xfrm>
            <a:off x="6289997" y="6144109"/>
            <a:ext cx="1101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Rear</a:t>
            </a:r>
            <a:r>
              <a:rPr lang="de-DE" dirty="0"/>
              <a:t> </a:t>
            </a:r>
            <a:r>
              <a:rPr lang="de-DE" dirty="0" err="1"/>
              <a:t>view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250" t="1771" r="38250"/>
          <a:stretch/>
        </p:blipFill>
        <p:spPr>
          <a:xfrm>
            <a:off x="750088" y="620334"/>
            <a:ext cx="2549372" cy="552377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7" r="37667"/>
          <a:stretch/>
        </p:blipFill>
        <p:spPr>
          <a:xfrm>
            <a:off x="5036820" y="917145"/>
            <a:ext cx="3009900" cy="5215177"/>
          </a:xfrm>
          <a:prstGeom prst="rect">
            <a:avLst/>
          </a:prstGeom>
        </p:spPr>
      </p:pic>
      <p:sp>
        <p:nvSpPr>
          <p:cNvPr id="10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EB9AEA1-3281-46F0-9EDB-48FF2E5FF267}" type="slidenum">
              <a:rPr lang="de-DE"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pPr algn="r"/>
              <a:t>27</a:t>
            </a:fld>
            <a:endParaRPr lang="de-DE" sz="1200" dirty="0">
              <a:solidFill>
                <a:schemeClr val="tx1">
                  <a:tint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273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56" y="74246"/>
            <a:ext cx="8415648" cy="1126758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Heavy Shutter </a:t>
            </a:r>
            <a:r>
              <a:rPr lang="en-US" sz="2800" b="1" dirty="0" smtClean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with the bunker wall</a:t>
            </a:r>
            <a:endParaRPr lang="en-US" sz="2800" b="1" dirty="0">
              <a:solidFill>
                <a:srgbClr val="005B8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6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EB9AEA1-3281-46F0-9EDB-48FF2E5FF267}" type="slidenum">
              <a:rPr lang="de-DE"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pPr algn="r"/>
              <a:t>28</a:t>
            </a:fld>
            <a:endParaRPr lang="de-DE" sz="1200" dirty="0">
              <a:solidFill>
                <a:schemeClr val="tx1">
                  <a:tint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7" name="Gruppieren 16"/>
          <p:cNvGrpSpPr/>
          <p:nvPr/>
        </p:nvGrpSpPr>
        <p:grpSpPr>
          <a:xfrm>
            <a:off x="1402916" y="1045029"/>
            <a:ext cx="6456570" cy="5311321"/>
            <a:chOff x="3485584" y="152641"/>
            <a:chExt cx="5454712" cy="3630982"/>
          </a:xfrm>
        </p:grpSpPr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5584" y="588400"/>
              <a:ext cx="5454712" cy="2800879"/>
            </a:xfrm>
            <a:prstGeom prst="rect">
              <a:avLst/>
            </a:prstGeom>
          </p:spPr>
        </p:pic>
        <p:cxnSp>
          <p:nvCxnSpPr>
            <p:cNvPr id="19" name="Gerade Verbindung 18"/>
            <p:cNvCxnSpPr/>
            <p:nvPr/>
          </p:nvCxnSpPr>
          <p:spPr>
            <a:xfrm>
              <a:off x="6262436" y="2914615"/>
              <a:ext cx="12031" cy="869008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>
              <a:off x="6274468" y="2809374"/>
              <a:ext cx="25724" cy="939712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/>
            <p:cNvSpPr txBox="1"/>
            <p:nvPr/>
          </p:nvSpPr>
          <p:spPr>
            <a:xfrm>
              <a:off x="6434054" y="3495940"/>
              <a:ext cx="332066" cy="2230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600" dirty="0" smtClean="0"/>
                <a:t>28</a:t>
              </a:r>
            </a:p>
          </p:txBody>
        </p:sp>
        <p:cxnSp>
          <p:nvCxnSpPr>
            <p:cNvPr id="22" name="Gerade Verbindung 21"/>
            <p:cNvCxnSpPr/>
            <p:nvPr/>
          </p:nvCxnSpPr>
          <p:spPr>
            <a:xfrm flipH="1" flipV="1">
              <a:off x="6280484" y="228600"/>
              <a:ext cx="6846" cy="464096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Gerade Verbindung 22"/>
            <p:cNvCxnSpPr/>
            <p:nvPr/>
          </p:nvCxnSpPr>
          <p:spPr>
            <a:xfrm flipH="1" flipV="1">
              <a:off x="6212940" y="228600"/>
              <a:ext cx="13402" cy="1985211"/>
            </a:xfrm>
            <a:prstGeom prst="line">
              <a:avLst/>
            </a:prstGeom>
            <a:ln w="127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mit Pfeil 23"/>
            <p:cNvCxnSpPr/>
            <p:nvPr/>
          </p:nvCxnSpPr>
          <p:spPr>
            <a:xfrm>
              <a:off x="5436096" y="404664"/>
              <a:ext cx="776844" cy="0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feld 24"/>
            <p:cNvSpPr txBox="1"/>
            <p:nvPr/>
          </p:nvSpPr>
          <p:spPr>
            <a:xfrm>
              <a:off x="5644498" y="152641"/>
              <a:ext cx="655694" cy="2230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1600" dirty="0"/>
                <a:t>39</a:t>
              </a:r>
            </a:p>
          </p:txBody>
        </p:sp>
        <p:cxnSp>
          <p:nvCxnSpPr>
            <p:cNvPr id="26" name="Gerade Verbindung mit Pfeil 25"/>
            <p:cNvCxnSpPr/>
            <p:nvPr/>
          </p:nvCxnSpPr>
          <p:spPr>
            <a:xfrm flipH="1">
              <a:off x="6274468" y="3740803"/>
              <a:ext cx="660934" cy="0"/>
            </a:xfrm>
            <a:prstGeom prst="straightConnector1">
              <a:avLst/>
            </a:prstGeom>
            <a:ln w="12700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52721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56" y="74246"/>
            <a:ext cx="8415648" cy="1126758"/>
          </a:xfrm>
        </p:spPr>
        <p:txBody>
          <a:bodyPr/>
          <a:lstStyle/>
          <a:p>
            <a:pPr algn="l"/>
            <a:r>
              <a:rPr lang="en-US" sz="2800" b="1" dirty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Heavy Shutter </a:t>
            </a:r>
            <a:r>
              <a:rPr lang="en-US" sz="2800" b="1" dirty="0" smtClean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with the bunker wall</a:t>
            </a:r>
            <a:endParaRPr lang="en-US" sz="2800" b="1" dirty="0">
              <a:solidFill>
                <a:srgbClr val="005B8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613"/>
          <a:stretch/>
        </p:blipFill>
        <p:spPr>
          <a:xfrm>
            <a:off x="336626" y="1640527"/>
            <a:ext cx="3411030" cy="3162268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59" b="4775"/>
          <a:stretch/>
        </p:blipFill>
        <p:spPr>
          <a:xfrm>
            <a:off x="4240917" y="1232410"/>
            <a:ext cx="4903083" cy="4240137"/>
          </a:xfrm>
          <a:prstGeom prst="rect">
            <a:avLst/>
          </a:prstGeom>
        </p:spPr>
      </p:pic>
      <p:sp>
        <p:nvSpPr>
          <p:cNvPr id="22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EB9AEA1-3281-46F0-9EDB-48FF2E5FF267}" type="slidenum">
              <a:rPr lang="de-DE"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pPr algn="r"/>
              <a:t>29</a:t>
            </a:fld>
            <a:endParaRPr lang="de-DE" sz="1200" dirty="0">
              <a:solidFill>
                <a:schemeClr val="tx1">
                  <a:tint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1043608" y="522920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It is planned to shield the gap with a shielding cover</a:t>
            </a:r>
            <a:r>
              <a:rPr lang="en-US" sz="1400" dirty="0" smtClean="0"/>
              <a:t>. This is machined on site in order to avoid concrete tolerance issues.</a:t>
            </a:r>
            <a:endParaRPr lang="de-DE" sz="1400" dirty="0"/>
          </a:p>
        </p:txBody>
      </p:sp>
      <p:cxnSp>
        <p:nvCxnSpPr>
          <p:cNvPr id="4" name="Gerade Verbindung mit Pfeil 3"/>
          <p:cNvCxnSpPr/>
          <p:nvPr/>
        </p:nvCxnSpPr>
        <p:spPr>
          <a:xfrm flipH="1">
            <a:off x="4788024" y="3645024"/>
            <a:ext cx="2587188" cy="1656184"/>
          </a:xfrm>
          <a:prstGeom prst="straightConnector1">
            <a:avLst/>
          </a:prstGeom>
          <a:ln w="19050">
            <a:solidFill>
              <a:srgbClr val="00B050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6182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3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>
          <a:xfrm>
            <a:off x="720000" y="382455"/>
            <a:ext cx="7488832" cy="576064"/>
          </a:xfrm>
        </p:spPr>
        <p:txBody>
          <a:bodyPr/>
          <a:lstStyle/>
          <a:p>
            <a:r>
              <a:rPr lang="de-DE" dirty="0" smtClean="0"/>
              <a:t>Progress </a:t>
            </a:r>
            <a:r>
              <a:rPr lang="de-DE" dirty="0" err="1" smtClean="0"/>
              <a:t>Overview</a:t>
            </a:r>
            <a:r>
              <a:rPr lang="de-DE" dirty="0" smtClean="0"/>
              <a:t> </a:t>
            </a:r>
            <a:r>
              <a:rPr lang="de-DE" dirty="0" err="1" smtClean="0"/>
              <a:t>continued</a:t>
            </a:r>
            <a:endParaRPr lang="en-US" dirty="0"/>
          </a:p>
        </p:txBody>
      </p:sp>
      <p:sp>
        <p:nvSpPr>
          <p:cNvPr id="2" name="Rechteck 1"/>
          <p:cNvSpPr/>
          <p:nvPr/>
        </p:nvSpPr>
        <p:spPr>
          <a:xfrm>
            <a:off x="720000" y="1601070"/>
            <a:ext cx="768259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err="1"/>
              <a:t>Chopper</a:t>
            </a:r>
            <a:r>
              <a:rPr lang="de-DE" sz="1600" dirty="0"/>
              <a:t> </a:t>
            </a:r>
            <a:r>
              <a:rPr lang="de-DE" sz="1600" dirty="0" err="1"/>
              <a:t>kick-off</a:t>
            </a:r>
            <a:r>
              <a:rPr lang="de-DE" sz="1600" dirty="0"/>
              <a:t> </a:t>
            </a:r>
            <a:r>
              <a:rPr lang="de-DE" sz="1600" dirty="0" err="1"/>
              <a:t>meeting</a:t>
            </a:r>
            <a:r>
              <a:rPr lang="de-DE" sz="1600" dirty="0"/>
              <a:t> </a:t>
            </a:r>
            <a:r>
              <a:rPr lang="de-DE" sz="1600" dirty="0" err="1"/>
              <a:t>has</a:t>
            </a:r>
            <a:r>
              <a:rPr lang="de-DE" sz="1600" dirty="0"/>
              <a:t> </a:t>
            </a:r>
            <a:r>
              <a:rPr lang="de-DE" sz="1600" dirty="0" err="1"/>
              <a:t>taken</a:t>
            </a:r>
            <a:r>
              <a:rPr lang="de-DE" sz="1600" dirty="0"/>
              <a:t> </a:t>
            </a:r>
            <a:r>
              <a:rPr lang="de-DE" sz="1600" dirty="0" err="1"/>
              <a:t>place</a:t>
            </a:r>
            <a:endParaRPr lang="de-DE" sz="16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/>
              <a:t>IDR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choppers</a:t>
            </a:r>
            <a:r>
              <a:rPr lang="de-DE" sz="1600" dirty="0"/>
              <a:t> immanent </a:t>
            </a:r>
            <a:endParaRPr lang="de-DE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err="1" smtClean="0"/>
              <a:t>Answers</a:t>
            </a:r>
            <a:r>
              <a:rPr lang="de-DE" sz="1600" dirty="0" smtClean="0"/>
              <a:t> </a:t>
            </a:r>
            <a:r>
              <a:rPr lang="de-DE" sz="1600" dirty="0" err="1"/>
              <a:t>to</a:t>
            </a:r>
            <a:r>
              <a:rPr lang="de-DE" sz="1600" dirty="0"/>
              <a:t> </a:t>
            </a:r>
            <a:r>
              <a:rPr lang="de-DE" sz="1600" dirty="0" err="1"/>
              <a:t>call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tender</a:t>
            </a:r>
            <a:r>
              <a:rPr lang="de-DE" sz="1600" dirty="0"/>
              <a:t> </a:t>
            </a:r>
            <a:r>
              <a:rPr lang="de-DE" sz="1600" dirty="0" err="1"/>
              <a:t>for</a:t>
            </a:r>
            <a:r>
              <a:rPr lang="de-DE" sz="1600" dirty="0"/>
              <a:t> </a:t>
            </a:r>
            <a:r>
              <a:rPr lang="de-DE" sz="1600" dirty="0" err="1"/>
              <a:t>collimation</a:t>
            </a:r>
            <a:r>
              <a:rPr lang="de-DE" sz="1600" dirty="0"/>
              <a:t> </a:t>
            </a:r>
            <a:r>
              <a:rPr lang="de-DE" sz="1600" dirty="0" err="1"/>
              <a:t>and</a:t>
            </a:r>
            <a:r>
              <a:rPr lang="de-DE" sz="1600" dirty="0"/>
              <a:t> </a:t>
            </a:r>
            <a:r>
              <a:rPr lang="de-DE" sz="1600" dirty="0" err="1"/>
              <a:t>detector</a:t>
            </a:r>
            <a:r>
              <a:rPr lang="de-DE" sz="1600" dirty="0"/>
              <a:t> </a:t>
            </a:r>
            <a:r>
              <a:rPr lang="de-DE" sz="1600" dirty="0" err="1"/>
              <a:t>tube</a:t>
            </a:r>
            <a:r>
              <a:rPr lang="de-DE" sz="1600" dirty="0"/>
              <a:t> </a:t>
            </a:r>
            <a:r>
              <a:rPr lang="de-DE" sz="1600" dirty="0" err="1" smtClean="0"/>
              <a:t>received</a:t>
            </a:r>
            <a:r>
              <a:rPr lang="de-DE" sz="1600" dirty="0"/>
              <a:t>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de-DE" sz="1600" dirty="0" err="1"/>
              <a:t>Going</a:t>
            </a:r>
            <a:r>
              <a:rPr lang="de-DE" sz="1600" dirty="0"/>
              <a:t> </a:t>
            </a:r>
            <a:r>
              <a:rPr lang="de-DE" sz="1600" dirty="0" err="1"/>
              <a:t>through</a:t>
            </a:r>
            <a:r>
              <a:rPr lang="de-DE" sz="1600" dirty="0"/>
              <a:t> </a:t>
            </a:r>
            <a:r>
              <a:rPr lang="de-DE" sz="1600" dirty="0" err="1"/>
              <a:t>the</a:t>
            </a:r>
            <a:r>
              <a:rPr lang="de-DE" sz="1600" dirty="0"/>
              <a:t> </a:t>
            </a:r>
            <a:r>
              <a:rPr lang="de-DE" sz="1600" dirty="0" err="1"/>
              <a:t>quotes</a:t>
            </a:r>
            <a:r>
              <a:rPr lang="de-DE" sz="1600" dirty="0"/>
              <a:t> </a:t>
            </a:r>
            <a:r>
              <a:rPr lang="de-DE" sz="1600" dirty="0" err="1" smtClean="0"/>
              <a:t>now</a:t>
            </a:r>
            <a:r>
              <a:rPr lang="de-DE" sz="1600" dirty="0" smtClean="0"/>
              <a:t>: </a:t>
            </a:r>
            <a:r>
              <a:rPr lang="de-DE" sz="1600" dirty="0" err="1" smtClean="0"/>
              <a:t>Four</a:t>
            </a:r>
            <a:r>
              <a:rPr lang="de-DE" sz="1600" dirty="0" smtClean="0"/>
              <a:t> </a:t>
            </a:r>
            <a:r>
              <a:rPr lang="de-DE" sz="1600" dirty="0" err="1" smtClean="0"/>
              <a:t>quotes</a:t>
            </a:r>
            <a:r>
              <a:rPr lang="de-DE" sz="1600" dirty="0" smtClean="0"/>
              <a:t> </a:t>
            </a:r>
            <a:r>
              <a:rPr lang="de-DE" sz="1600" dirty="0" err="1" smtClean="0"/>
              <a:t>received</a:t>
            </a:r>
            <a:endParaRPr lang="de-DE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smtClean="0"/>
              <a:t>Common </a:t>
            </a:r>
            <a:r>
              <a:rPr lang="de-DE" sz="1600" dirty="0" err="1" smtClean="0"/>
              <a:t>collimation</a:t>
            </a:r>
            <a:r>
              <a:rPr lang="de-DE" sz="1600" dirty="0" smtClean="0"/>
              <a:t> wall </a:t>
            </a:r>
            <a:r>
              <a:rPr lang="de-DE" sz="1600" dirty="0" err="1" smtClean="0"/>
              <a:t>with</a:t>
            </a:r>
            <a:r>
              <a:rPr lang="de-DE" sz="1600" dirty="0" smtClean="0"/>
              <a:t> ESTIA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progressing</a:t>
            </a:r>
            <a:endParaRPr lang="de-DE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err="1" smtClean="0"/>
              <a:t>Detector</a:t>
            </a:r>
            <a:r>
              <a:rPr lang="de-DE" sz="1600" dirty="0" smtClean="0"/>
              <a:t> </a:t>
            </a:r>
            <a:r>
              <a:rPr lang="de-DE" sz="1600" dirty="0" err="1" smtClean="0"/>
              <a:t>shielding</a:t>
            </a:r>
            <a:r>
              <a:rPr lang="de-DE" sz="1600" dirty="0" smtClean="0"/>
              <a:t> CDR </a:t>
            </a:r>
            <a:r>
              <a:rPr lang="de-DE" sz="1600" dirty="0" err="1" smtClean="0"/>
              <a:t>is</a:t>
            </a:r>
            <a:r>
              <a:rPr lang="de-DE" sz="1600" dirty="0" smtClean="0"/>
              <a:t> </a:t>
            </a:r>
            <a:r>
              <a:rPr lang="de-DE" sz="1600" dirty="0" err="1" smtClean="0"/>
              <a:t>finalized</a:t>
            </a:r>
            <a:r>
              <a:rPr lang="de-DE" sz="1600" dirty="0" smtClean="0"/>
              <a:t> </a:t>
            </a:r>
            <a:r>
              <a:rPr lang="de-DE" sz="1600" dirty="0" err="1" smtClean="0"/>
              <a:t>now</a:t>
            </a:r>
            <a:r>
              <a:rPr lang="de-DE" sz="1600" dirty="0" smtClean="0"/>
              <a:t>, </a:t>
            </a:r>
            <a:r>
              <a:rPr lang="de-DE" sz="1600" dirty="0" err="1" smtClean="0"/>
              <a:t>waiting</a:t>
            </a:r>
            <a:r>
              <a:rPr lang="de-DE" sz="1600" dirty="0" smtClean="0"/>
              <a:t> </a:t>
            </a:r>
            <a:r>
              <a:rPr lang="de-DE" sz="1600" dirty="0" err="1" smtClean="0"/>
              <a:t>for</a:t>
            </a:r>
            <a:r>
              <a:rPr lang="de-DE" sz="1600" dirty="0" smtClean="0"/>
              <a:t> </a:t>
            </a:r>
            <a:r>
              <a:rPr lang="de-DE" sz="1600" dirty="0" err="1" smtClean="0"/>
              <a:t>publication</a:t>
            </a:r>
            <a:endParaRPr lang="de-DE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1600" dirty="0" err="1" smtClean="0"/>
              <a:t>Collimation</a:t>
            </a:r>
            <a:r>
              <a:rPr lang="de-DE" sz="1600" dirty="0" smtClean="0"/>
              <a:t> </a:t>
            </a:r>
            <a:r>
              <a:rPr lang="de-DE" sz="1600" dirty="0" err="1" smtClean="0"/>
              <a:t>shielding</a:t>
            </a:r>
            <a:r>
              <a:rPr lang="de-DE" sz="1600" dirty="0" smtClean="0"/>
              <a:t> will </a:t>
            </a:r>
            <a:r>
              <a:rPr lang="de-DE" sz="1600" dirty="0" err="1" smtClean="0"/>
              <a:t>probably</a:t>
            </a:r>
            <a:r>
              <a:rPr lang="de-DE" sz="1600" dirty="0" smtClean="0"/>
              <a:t> </a:t>
            </a:r>
            <a:r>
              <a:rPr lang="de-DE" sz="1600" dirty="0" err="1" smtClean="0"/>
              <a:t>go</a:t>
            </a:r>
            <a:r>
              <a:rPr lang="de-DE" sz="1600" dirty="0" smtClean="0"/>
              <a:t> </a:t>
            </a:r>
            <a:r>
              <a:rPr lang="de-DE" sz="1600" dirty="0" err="1" smtClean="0"/>
              <a:t>along</a:t>
            </a:r>
            <a:r>
              <a:rPr lang="de-DE" sz="1600" dirty="0" smtClean="0"/>
              <a:t> </a:t>
            </a:r>
            <a:r>
              <a:rPr lang="de-DE" sz="1600" dirty="0" err="1" smtClean="0"/>
              <a:t>with</a:t>
            </a:r>
            <a:r>
              <a:rPr lang="de-DE" sz="1600" dirty="0" smtClean="0"/>
              <a:t> </a:t>
            </a:r>
            <a:r>
              <a:rPr lang="de-DE" sz="1600" dirty="0" err="1" smtClean="0"/>
              <a:t>detector</a:t>
            </a:r>
            <a:r>
              <a:rPr lang="de-DE" sz="1600" dirty="0" smtClean="0"/>
              <a:t> </a:t>
            </a:r>
            <a:r>
              <a:rPr lang="de-DE" sz="1600" dirty="0" err="1" smtClean="0"/>
              <a:t>shielding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87931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200297" y="196960"/>
            <a:ext cx="8488983" cy="576064"/>
          </a:xfrm>
        </p:spPr>
        <p:txBody>
          <a:bodyPr/>
          <a:lstStyle/>
          <a:p>
            <a:r>
              <a:rPr lang="de-DE" dirty="0" smtClean="0"/>
              <a:t>13.6.7.1.7 Flight Tube (Feed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bunker</a:t>
            </a:r>
            <a:r>
              <a:rPr lang="de-DE" dirty="0" smtClean="0"/>
              <a:t> wall)</a:t>
            </a:r>
          </a:p>
          <a:p>
            <a:r>
              <a:rPr lang="de-DE" b="0" dirty="0" smtClean="0"/>
              <a:t>	</a:t>
            </a:r>
            <a:r>
              <a:rPr lang="de-DE" b="0" dirty="0"/>
              <a:t>	</a:t>
            </a:r>
            <a:endParaRPr lang="de-DE" sz="2000" b="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058" y="3308453"/>
            <a:ext cx="3401061" cy="1811386"/>
          </a:xfrm>
          <a:prstGeom prst="rect">
            <a:avLst/>
          </a:prstGeom>
        </p:spPr>
      </p:pic>
      <p:sp>
        <p:nvSpPr>
          <p:cNvPr id="12" name="TextBox 9"/>
          <p:cNvSpPr txBox="1"/>
          <p:nvPr/>
        </p:nvSpPr>
        <p:spPr>
          <a:xfrm>
            <a:off x="333583" y="5119839"/>
            <a:ext cx="78057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sz="1400" dirty="0"/>
              <a:t>ESS has sent us the </a:t>
            </a:r>
            <a:r>
              <a:rPr lang="en-US" sz="1400" dirty="0" smtClean="0"/>
              <a:t>modified feed through </a:t>
            </a:r>
            <a:r>
              <a:rPr lang="en-US" sz="1400" dirty="0"/>
              <a:t>bunker </a:t>
            </a:r>
            <a:r>
              <a:rPr lang="en-US" sz="1400" dirty="0" smtClean="0"/>
              <a:t>wall</a:t>
            </a:r>
            <a:r>
              <a:rPr lang="en-US" sz="1400" dirty="0"/>
              <a:t>. The feed through</a:t>
            </a:r>
            <a:r>
              <a:rPr lang="en-US" sz="1400" dirty="0" smtClean="0"/>
              <a:t> </a:t>
            </a:r>
            <a:r>
              <a:rPr lang="en-US" sz="1400" dirty="0"/>
              <a:t>was increased in size to provide more </a:t>
            </a:r>
            <a:r>
              <a:rPr lang="en-US" sz="1400" dirty="0" smtClean="0"/>
              <a:t>room </a:t>
            </a:r>
            <a:r>
              <a:rPr lang="en-US" sz="1400" dirty="0"/>
              <a:t>for </a:t>
            </a:r>
            <a:r>
              <a:rPr lang="en-US" sz="1400" dirty="0" smtClean="0"/>
              <a:t>the</a:t>
            </a:r>
            <a:r>
              <a:rPr lang="en-US" sz="1400" dirty="0"/>
              <a:t> previous spacer plates. But this has no effect on our </a:t>
            </a:r>
            <a:r>
              <a:rPr lang="en-US" sz="1400" dirty="0" smtClean="0"/>
              <a:t>design.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301" y="748208"/>
            <a:ext cx="4382283" cy="225020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51" y="748208"/>
            <a:ext cx="4145350" cy="2128549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04"/>
          <a:stretch/>
        </p:blipFill>
        <p:spPr>
          <a:xfrm>
            <a:off x="286889" y="2793028"/>
            <a:ext cx="5205503" cy="2397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71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200297" y="196960"/>
            <a:ext cx="8488983" cy="576064"/>
          </a:xfrm>
        </p:spPr>
        <p:txBody>
          <a:bodyPr/>
          <a:lstStyle/>
          <a:p>
            <a:r>
              <a:rPr lang="de-DE" dirty="0" smtClean="0"/>
              <a:t>13.6.7.1.5 Beam </a:t>
            </a:r>
            <a:r>
              <a:rPr lang="de-DE" dirty="0" err="1" smtClean="0"/>
              <a:t>Filtering</a:t>
            </a:r>
            <a:r>
              <a:rPr lang="de-DE" dirty="0" smtClean="0"/>
              <a:t> System</a:t>
            </a:r>
          </a:p>
          <a:p>
            <a:r>
              <a:rPr lang="de-DE" b="0" dirty="0" smtClean="0"/>
              <a:t>	</a:t>
            </a:r>
            <a:r>
              <a:rPr lang="de-DE" b="0" dirty="0"/>
              <a:t>	</a:t>
            </a:r>
            <a:r>
              <a:rPr lang="en-US" sz="2000" b="0" dirty="0" smtClean="0"/>
              <a:t>Polarizer</a:t>
            </a:r>
            <a:endParaRPr lang="de-DE" sz="2000" b="0" dirty="0"/>
          </a:p>
          <a:p>
            <a:endParaRPr lang="de-DE" sz="2000" b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703" y="4365104"/>
            <a:ext cx="4346365" cy="238164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40"/>
          <a:stretch/>
        </p:blipFill>
        <p:spPr>
          <a:xfrm>
            <a:off x="107504" y="1506488"/>
            <a:ext cx="3764145" cy="258926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39" t="13330" r="10276"/>
          <a:stretch/>
        </p:blipFill>
        <p:spPr>
          <a:xfrm>
            <a:off x="4788024" y="1052736"/>
            <a:ext cx="3942209" cy="2930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56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32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7"/>
          </p:nvPr>
        </p:nvSpPr>
        <p:spPr>
          <a:xfrm>
            <a:off x="720000" y="256453"/>
            <a:ext cx="8172480" cy="576064"/>
          </a:xfrm>
        </p:spPr>
        <p:txBody>
          <a:bodyPr/>
          <a:lstStyle/>
          <a:p>
            <a:r>
              <a:rPr lang="de-DE" dirty="0" err="1" smtClean="0"/>
              <a:t>Polarizer</a:t>
            </a:r>
            <a:endParaRPr lang="en-US" dirty="0"/>
          </a:p>
        </p:txBody>
      </p:sp>
      <p:grpSp>
        <p:nvGrpSpPr>
          <p:cNvPr id="3" name="Gruppieren 2"/>
          <p:cNvGrpSpPr/>
          <p:nvPr/>
        </p:nvGrpSpPr>
        <p:grpSpPr>
          <a:xfrm>
            <a:off x="1432725" y="1444309"/>
            <a:ext cx="7564662" cy="3614103"/>
            <a:chOff x="720000" y="832517"/>
            <a:chExt cx="7564662" cy="3614103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800" t="23736" b="1"/>
            <a:stretch/>
          </p:blipFill>
          <p:spPr>
            <a:xfrm>
              <a:off x="720000" y="832517"/>
              <a:ext cx="4927644" cy="3614103"/>
            </a:xfrm>
            <a:prstGeom prst="rect">
              <a:avLst/>
            </a:prstGeom>
          </p:spPr>
        </p:pic>
        <p:cxnSp>
          <p:nvCxnSpPr>
            <p:cNvPr id="16" name="Gerade Verbindung mit Pfeil 15"/>
            <p:cNvCxnSpPr/>
            <p:nvPr/>
          </p:nvCxnSpPr>
          <p:spPr>
            <a:xfrm flipH="1">
              <a:off x="2681416" y="1109049"/>
              <a:ext cx="3237470" cy="149516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/>
            <p:cNvCxnSpPr/>
            <p:nvPr/>
          </p:nvCxnSpPr>
          <p:spPr>
            <a:xfrm flipH="1">
              <a:off x="3577452" y="1705232"/>
              <a:ext cx="3309987" cy="103725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flipH="1">
              <a:off x="3921211" y="2360141"/>
              <a:ext cx="3072713" cy="54360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/>
            <p:cNvSpPr txBox="1"/>
            <p:nvPr/>
          </p:nvSpPr>
          <p:spPr>
            <a:xfrm>
              <a:off x="5995124" y="886881"/>
              <a:ext cx="9988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err="1" smtClean="0"/>
                <a:t>Polarizer</a:t>
              </a:r>
              <a:endParaRPr lang="en-US" dirty="0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6904521" y="1487426"/>
              <a:ext cx="130503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Fast </a:t>
              </a:r>
              <a:r>
                <a:rPr lang="de-DE" dirty="0" err="1" smtClean="0"/>
                <a:t>Shutter</a:t>
              </a:r>
              <a:endParaRPr lang="en-US" dirty="0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6993924" y="2181931"/>
              <a:ext cx="129073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/>
                <a:t>Spin Flipper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81765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636" y="3065039"/>
            <a:ext cx="3825364" cy="2284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36912"/>
            <a:ext cx="4032480" cy="2408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200297" y="196960"/>
            <a:ext cx="8488983" cy="576064"/>
          </a:xfrm>
        </p:spPr>
        <p:txBody>
          <a:bodyPr/>
          <a:lstStyle/>
          <a:p>
            <a:r>
              <a:rPr lang="de-DE" dirty="0" smtClean="0"/>
              <a:t>13.6.7.1.5 Beam </a:t>
            </a:r>
            <a:r>
              <a:rPr lang="de-DE" dirty="0" err="1" smtClean="0"/>
              <a:t>Filtering</a:t>
            </a:r>
            <a:r>
              <a:rPr lang="de-DE" dirty="0" smtClean="0"/>
              <a:t> System</a:t>
            </a:r>
          </a:p>
          <a:p>
            <a:r>
              <a:rPr lang="de-DE" b="0" dirty="0" smtClean="0"/>
              <a:t>	</a:t>
            </a:r>
            <a:r>
              <a:rPr lang="de-DE" b="0" dirty="0"/>
              <a:t>	</a:t>
            </a:r>
            <a:r>
              <a:rPr lang="en-US" sz="2000" b="0" dirty="0" smtClean="0"/>
              <a:t>Polarizer</a:t>
            </a:r>
            <a:endParaRPr lang="de-DE" sz="2000" b="0" dirty="0"/>
          </a:p>
          <a:p>
            <a:endParaRPr lang="de-DE" sz="2000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4941168"/>
            <a:ext cx="7805789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err="1" smtClean="0"/>
              <a:t>Concept</a:t>
            </a:r>
            <a:r>
              <a:rPr lang="de-DE" dirty="0" smtClean="0"/>
              <a:t> design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Polarizer</a:t>
            </a:r>
            <a:r>
              <a:rPr lang="de-DE" dirty="0" smtClean="0"/>
              <a:t> </a:t>
            </a:r>
            <a:r>
              <a:rPr lang="de-DE" dirty="0" err="1" smtClean="0"/>
              <a:t>ready</a:t>
            </a:r>
            <a:r>
              <a:rPr lang="de-DE" dirty="0" smtClean="0"/>
              <a:t>.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de-DE" dirty="0" err="1"/>
              <a:t>Vacuum</a:t>
            </a:r>
            <a:r>
              <a:rPr lang="de-DE" dirty="0"/>
              <a:t> </a:t>
            </a:r>
            <a:r>
              <a:rPr lang="de-DE" dirty="0" err="1"/>
              <a:t>vessel</a:t>
            </a:r>
            <a:r>
              <a:rPr lang="de-DE" dirty="0"/>
              <a:t> was </a:t>
            </a:r>
            <a:r>
              <a:rPr lang="de-DE" dirty="0" err="1" smtClean="0"/>
              <a:t>calculated</a:t>
            </a:r>
            <a:r>
              <a:rPr lang="de-DE" dirty="0" smtClean="0"/>
              <a:t> </a:t>
            </a:r>
            <a:r>
              <a:rPr lang="de-DE" dirty="0" err="1" smtClean="0"/>
              <a:t>by</a:t>
            </a:r>
            <a:r>
              <a:rPr lang="de-DE" dirty="0" smtClean="0"/>
              <a:t> </a:t>
            </a:r>
            <a:r>
              <a:rPr lang="de-DE" dirty="0" err="1" smtClean="0"/>
              <a:t>calculation</a:t>
            </a:r>
            <a:r>
              <a:rPr lang="de-DE" dirty="0" smtClean="0"/>
              <a:t> </a:t>
            </a:r>
            <a:r>
              <a:rPr lang="de-DE" dirty="0" err="1" smtClean="0"/>
              <a:t>group</a:t>
            </a:r>
            <a:r>
              <a:rPr lang="de-DE" dirty="0" smtClean="0"/>
              <a:t> ZEA-1. </a:t>
            </a:r>
          </a:p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/>
              <a:t>We stopped at that point because we put the prioritization on the bunker </a:t>
            </a:r>
            <a:r>
              <a:rPr lang="en-US" dirty="0" smtClean="0"/>
              <a:t>inside components.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9" t="153" r="20593" b="1560"/>
          <a:stretch/>
        </p:blipFill>
        <p:spPr>
          <a:xfrm>
            <a:off x="3025367" y="739932"/>
            <a:ext cx="3019257" cy="257271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9" t="-943" r="28983" b="-160"/>
          <a:stretch/>
        </p:blipFill>
        <p:spPr>
          <a:xfrm>
            <a:off x="6202209" y="253325"/>
            <a:ext cx="2657960" cy="2540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11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Chopper</a:t>
            </a:r>
            <a:r>
              <a:rPr lang="de-DE" dirty="0" smtClean="0"/>
              <a:t> </a:t>
            </a:r>
            <a:r>
              <a:rPr lang="de-DE" dirty="0" err="1" smtClean="0"/>
              <a:t>system</a:t>
            </a:r>
            <a:r>
              <a:rPr lang="de-DE" dirty="0" smtClean="0"/>
              <a:t> </a:t>
            </a:r>
            <a:r>
              <a:rPr lang="de-DE" dirty="0" err="1" smtClean="0"/>
              <a:t>overview</a:t>
            </a:r>
            <a:endParaRPr lang="de-DE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2735"/>
            <a:ext cx="6372200" cy="3393797"/>
          </a:xfrm>
          <a:prstGeom prst="rect">
            <a:avLst/>
          </a:prstGeom>
        </p:spPr>
      </p:pic>
      <p:graphicFrame>
        <p:nvGraphicFramePr>
          <p:cNvPr id="7" name="Tabelle 6"/>
          <p:cNvGraphicFramePr>
            <a:graphicFrameLocks noGrp="1"/>
          </p:cNvGraphicFramePr>
          <p:nvPr>
            <p:extLst/>
          </p:nvPr>
        </p:nvGraphicFramePr>
        <p:xfrm>
          <a:off x="539552" y="4293096"/>
          <a:ext cx="7272808" cy="165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9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5003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8823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Name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Chopper</a:t>
                      </a:r>
                      <a:r>
                        <a:rPr lang="de-DE" dirty="0" smtClean="0"/>
                        <a:t> Type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err="1" smtClean="0"/>
                        <a:t>Distance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to</a:t>
                      </a:r>
                      <a:r>
                        <a:rPr lang="de-DE" dirty="0" smtClean="0"/>
                        <a:t> ISCS</a:t>
                      </a:r>
                    </a:p>
                    <a:p>
                      <a:r>
                        <a:rPr lang="de-DE" dirty="0" smtClean="0"/>
                        <a:t>(m)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Operating </a:t>
                      </a:r>
                      <a:r>
                        <a:rPr lang="de-DE" dirty="0" err="1" smtClean="0"/>
                        <a:t>speeds</a:t>
                      </a:r>
                      <a:r>
                        <a:rPr lang="de-DE" dirty="0" smtClean="0"/>
                        <a:t> </a:t>
                      </a:r>
                      <a:r>
                        <a:rPr lang="de-DE" dirty="0" err="1" smtClean="0"/>
                        <a:t>max</a:t>
                      </a:r>
                      <a:r>
                        <a:rPr lang="de-DE" dirty="0" smtClean="0"/>
                        <a:t>/min</a:t>
                      </a:r>
                    </a:p>
                    <a:p>
                      <a:r>
                        <a:rPr lang="de-DE" dirty="0" smtClean="0"/>
                        <a:t>(Hz)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Rotor Radius</a:t>
                      </a:r>
                    </a:p>
                    <a:p>
                      <a:r>
                        <a:rPr lang="de-DE" dirty="0" smtClean="0"/>
                        <a:t>(mm)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BW1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Single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15,5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14/7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310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BW2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Single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20,85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14/7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310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 t="4680" r="25680"/>
          <a:stretch/>
        </p:blipFill>
        <p:spPr>
          <a:xfrm>
            <a:off x="4499992" y="1071027"/>
            <a:ext cx="1728192" cy="1728676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19" t="5196" r="18840" b="1"/>
          <a:stretch/>
        </p:blipFill>
        <p:spPr>
          <a:xfrm>
            <a:off x="6948264" y="1186837"/>
            <a:ext cx="1838810" cy="1620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5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4" t="3677" r="18750"/>
          <a:stretch/>
        </p:blipFill>
        <p:spPr>
          <a:xfrm>
            <a:off x="6156176" y="116632"/>
            <a:ext cx="2767936" cy="254769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Chopper</a:t>
            </a:r>
            <a:r>
              <a:rPr lang="de-DE" dirty="0" smtClean="0"/>
              <a:t> </a:t>
            </a:r>
            <a:r>
              <a:rPr lang="de-DE" dirty="0" err="1" smtClean="0"/>
              <a:t>assemblies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400" dirty="0" smtClean="0"/>
              <a:t>Discs</a:t>
            </a:r>
            <a:endParaRPr lang="de-DE" sz="2400" dirty="0"/>
          </a:p>
        </p:txBody>
      </p:sp>
      <p:sp>
        <p:nvSpPr>
          <p:cNvPr id="15" name="Inhaltsplatzhalter 2"/>
          <p:cNvSpPr>
            <a:spLocks noGrp="1"/>
          </p:cNvSpPr>
          <p:nvPr>
            <p:ph idx="1"/>
          </p:nvPr>
        </p:nvSpPr>
        <p:spPr>
          <a:xfrm>
            <a:off x="251520" y="1916832"/>
            <a:ext cx="8424672" cy="3456384"/>
          </a:xfrm>
        </p:spPr>
        <p:txBody>
          <a:bodyPr/>
          <a:lstStyle/>
          <a:p>
            <a:pPr>
              <a:buFontTx/>
              <a:buChar char="-"/>
            </a:pPr>
            <a:endParaRPr lang="de-DE" dirty="0" smtClean="0"/>
          </a:p>
          <a:p>
            <a:pPr>
              <a:buFontTx/>
              <a:buChar char="-"/>
            </a:pPr>
            <a:r>
              <a:rPr lang="de-DE" dirty="0" smtClean="0"/>
              <a:t>Discs Radius – 310mm</a:t>
            </a:r>
          </a:p>
          <a:p>
            <a:pPr>
              <a:buFontTx/>
              <a:buChar char="-"/>
            </a:pPr>
            <a:r>
              <a:rPr lang="en-GB" dirty="0"/>
              <a:t>Discs material - not yet </a:t>
            </a:r>
            <a:r>
              <a:rPr lang="en-GB" dirty="0" smtClean="0"/>
              <a:t>defined. Possible materials:</a:t>
            </a: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  <a:p>
            <a:pPr>
              <a:buFont typeface="Symbol" pitchFamily="18" charset="2"/>
              <a:buChar char="-"/>
            </a:pPr>
            <a:endParaRPr lang="de-DE" dirty="0" smtClean="0"/>
          </a:p>
          <a:p>
            <a:pPr>
              <a:buFont typeface="Symbol" pitchFamily="18" charset="2"/>
              <a:buChar char="-"/>
            </a:pPr>
            <a:endParaRPr lang="de-DE" dirty="0" smtClean="0"/>
          </a:p>
          <a:p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/>
          </p:nvPr>
        </p:nvGraphicFramePr>
        <p:xfrm>
          <a:off x="539552" y="3140968"/>
          <a:ext cx="5472607" cy="147923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791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52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62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503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Alloy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Standard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Note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957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Aluminium 6061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ISO 6361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proposed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626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GRP (ISOVAL TM)</a:t>
                      </a:r>
                    </a:p>
                    <a:p>
                      <a:pPr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de-DE" sz="900">
                          <a:effectLst/>
                        </a:rPr>
                        <a:t>ISOVOLTA TM V0.7/16</a:t>
                      </a:r>
                    </a:p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To be verified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6487"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CFRP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>
                          <a:effectLst/>
                        </a:rPr>
                        <a:t> </a:t>
                      </a:r>
                      <a:endParaRPr lang="de-DE" sz="110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300"/>
                        </a:spcBef>
                        <a:spcAft>
                          <a:spcPts val="0"/>
                        </a:spcAft>
                      </a:pPr>
                      <a:r>
                        <a:rPr lang="en-GB" sz="1100" dirty="0">
                          <a:effectLst/>
                        </a:rPr>
                        <a:t>proposed</a:t>
                      </a:r>
                      <a:endParaRPr lang="de-DE" sz="1100" dirty="0"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8" name="Inhaltsplatzhalter 2"/>
          <p:cNvSpPr txBox="1">
            <a:spLocks/>
          </p:cNvSpPr>
          <p:nvPr/>
        </p:nvSpPr>
        <p:spPr>
          <a:xfrm>
            <a:off x="323528" y="5013176"/>
            <a:ext cx="7128792" cy="936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0850" indent="-23495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67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535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17600" indent="-215900" algn="l" defTabSz="914400" rtl="0" eaLnBrk="1" latinLnBrk="0" hangingPunct="1">
              <a:lnSpc>
                <a:spcPct val="113000"/>
              </a:lnSpc>
              <a:spcBef>
                <a:spcPts val="0"/>
              </a:spcBef>
              <a:spcAft>
                <a:spcPts val="600"/>
              </a:spcAft>
              <a:buFont typeface="Calibri" panose="020F050202020403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-"/>
            </a:pPr>
            <a:r>
              <a:rPr lang="de-DE" dirty="0" err="1" smtClean="0"/>
              <a:t>Bearing</a:t>
            </a:r>
            <a:r>
              <a:rPr lang="de-DE" dirty="0" smtClean="0"/>
              <a:t> type: 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bearings</a:t>
            </a:r>
            <a:endParaRPr lang="de-DE" dirty="0" smtClean="0"/>
          </a:p>
          <a:p>
            <a:pPr>
              <a:buFont typeface="Symbol" pitchFamily="18" charset="2"/>
              <a:buChar char="-"/>
            </a:pPr>
            <a:endParaRPr lang="de-DE" dirty="0" smtClean="0"/>
          </a:p>
          <a:p>
            <a:pPr>
              <a:buFont typeface="Symbol" pitchFamily="18" charset="2"/>
              <a:buChar char="-"/>
            </a:pPr>
            <a:endParaRPr lang="de-DE" dirty="0" smtClean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337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36</a:t>
            </a:fld>
            <a:endParaRPr lang="de-DE"/>
          </a:p>
        </p:txBody>
      </p:sp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200297" y="196960"/>
            <a:ext cx="8488983" cy="576064"/>
          </a:xfrm>
        </p:spPr>
        <p:txBody>
          <a:bodyPr/>
          <a:lstStyle/>
          <a:p>
            <a:r>
              <a:rPr lang="de-DE" dirty="0" smtClean="0"/>
              <a:t>13.6.7.2 Sample </a:t>
            </a:r>
            <a:r>
              <a:rPr lang="de-DE" dirty="0" err="1" smtClean="0"/>
              <a:t>Exposure</a:t>
            </a:r>
            <a:r>
              <a:rPr lang="de-DE" dirty="0" smtClean="0"/>
              <a:t> System</a:t>
            </a:r>
          </a:p>
          <a:p>
            <a:r>
              <a:rPr lang="de-DE" b="0" dirty="0" smtClean="0"/>
              <a:t>	</a:t>
            </a:r>
            <a:r>
              <a:rPr lang="de-DE" sz="2000" b="0" dirty="0" smtClean="0"/>
              <a:t>Sample Area update</a:t>
            </a:r>
            <a:endParaRPr lang="de-DE" sz="2000" b="0" dirty="0"/>
          </a:p>
        </p:txBody>
      </p:sp>
      <p:sp>
        <p:nvSpPr>
          <p:cNvPr id="9" name="TextBox 9"/>
          <p:cNvSpPr txBox="1"/>
          <p:nvPr/>
        </p:nvSpPr>
        <p:spPr>
          <a:xfrm>
            <a:off x="402739" y="5557829"/>
            <a:ext cx="780578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Wingdings" pitchFamily="2" charset="2"/>
              <a:buChar char="§"/>
            </a:pPr>
            <a:r>
              <a:rPr lang="en-US" sz="1400" dirty="0" smtClean="0"/>
              <a:t>Modified Sample Area Shielding:</a:t>
            </a:r>
          </a:p>
          <a:p>
            <a:pPr marL="742950" lvl="1" indent="-285750">
              <a:spcBef>
                <a:spcPts val="1200"/>
              </a:spcBef>
              <a:buFont typeface="Symbol" pitchFamily="18" charset="2"/>
              <a:buChar char="-"/>
            </a:pPr>
            <a:r>
              <a:rPr lang="en-US" sz="1400" dirty="0" smtClean="0"/>
              <a:t>Only one door from the operating side, detector access with pallet jack</a:t>
            </a:r>
          </a:p>
          <a:p>
            <a:pPr marL="742950" lvl="1" indent="-285750">
              <a:spcBef>
                <a:spcPts val="1200"/>
              </a:spcBef>
              <a:buFont typeface="Symbol" pitchFamily="18" charset="2"/>
              <a:buChar char="-"/>
            </a:pPr>
            <a:r>
              <a:rPr lang="en-US" sz="1400" dirty="0" smtClean="0"/>
              <a:t>Shielding </a:t>
            </a:r>
            <a:r>
              <a:rPr lang="en-US" sz="1400" dirty="0"/>
              <a:t>wall to </a:t>
            </a:r>
            <a:r>
              <a:rPr lang="en-US" sz="1400" dirty="0" err="1"/>
              <a:t>Estia</a:t>
            </a:r>
            <a:r>
              <a:rPr lang="en-US" sz="1400" dirty="0"/>
              <a:t> </a:t>
            </a:r>
            <a:r>
              <a:rPr lang="en-US" sz="1400" dirty="0" smtClean="0"/>
              <a:t>modified</a:t>
            </a:r>
          </a:p>
          <a:p>
            <a:pPr marL="742950" lvl="1" indent="-285750">
              <a:spcBef>
                <a:spcPts val="1200"/>
              </a:spcBef>
              <a:buFont typeface="Symbol" pitchFamily="18" charset="2"/>
              <a:buChar char="-"/>
            </a:pPr>
            <a:endParaRPr lang="en-US" sz="1400" dirty="0" smtClean="0"/>
          </a:p>
          <a:p>
            <a:pPr marL="742950" lvl="1" indent="-285750">
              <a:spcBef>
                <a:spcPts val="1200"/>
              </a:spcBef>
              <a:buFont typeface="Symbol" pitchFamily="18" charset="2"/>
              <a:buChar char="-"/>
            </a:pPr>
            <a:endParaRPr lang="en-US" sz="14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739" y="1161663"/>
            <a:ext cx="8328660" cy="4317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7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37</a:t>
            </a:fld>
            <a:endParaRPr lang="de-DE"/>
          </a:p>
        </p:txBody>
      </p:sp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200297" y="196960"/>
            <a:ext cx="8488983" cy="576064"/>
          </a:xfrm>
        </p:spPr>
        <p:txBody>
          <a:bodyPr/>
          <a:lstStyle/>
          <a:p>
            <a:r>
              <a:rPr lang="de-DE" dirty="0" smtClean="0"/>
              <a:t>13.6.7.2 Sample </a:t>
            </a:r>
            <a:r>
              <a:rPr lang="de-DE" dirty="0" err="1" smtClean="0"/>
              <a:t>Exposure</a:t>
            </a:r>
            <a:r>
              <a:rPr lang="de-DE" dirty="0" smtClean="0"/>
              <a:t> System</a:t>
            </a:r>
          </a:p>
          <a:p>
            <a:r>
              <a:rPr lang="de-DE" b="0" dirty="0" smtClean="0"/>
              <a:t>	</a:t>
            </a:r>
            <a:r>
              <a:rPr lang="de-DE" sz="2000" b="0" dirty="0" smtClean="0"/>
              <a:t>Sample Area update</a:t>
            </a:r>
            <a:endParaRPr lang="de-DE" sz="2000" b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331" y="1845732"/>
            <a:ext cx="3541875" cy="3383439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44" y="1704974"/>
            <a:ext cx="4322904" cy="2790825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5476875" y="2352675"/>
            <a:ext cx="323850" cy="13906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/>
          <p:cNvSpPr txBox="1"/>
          <p:nvPr/>
        </p:nvSpPr>
        <p:spPr>
          <a:xfrm>
            <a:off x="2438400" y="4600575"/>
            <a:ext cx="1866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 smtClean="0"/>
              <a:t>Energy</a:t>
            </a:r>
            <a:r>
              <a:rPr lang="de-DE" dirty="0" smtClean="0"/>
              <a:t> </a:t>
            </a:r>
            <a:r>
              <a:rPr lang="de-DE" dirty="0" err="1"/>
              <a:t>chain</a:t>
            </a:r>
            <a:endParaRPr lang="de-DE" dirty="0"/>
          </a:p>
        </p:txBody>
      </p:sp>
      <p:cxnSp>
        <p:nvCxnSpPr>
          <p:cNvPr id="11" name="Gerade Verbindung mit Pfeil 10"/>
          <p:cNvCxnSpPr>
            <a:stCxn id="8" idx="0"/>
          </p:cNvCxnSpPr>
          <p:nvPr/>
        </p:nvCxnSpPr>
        <p:spPr>
          <a:xfrm flipV="1">
            <a:off x="3371850" y="3181351"/>
            <a:ext cx="2266950" cy="1419224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mit Pfeil 11"/>
          <p:cNvCxnSpPr>
            <a:stCxn id="8" idx="0"/>
          </p:cNvCxnSpPr>
          <p:nvPr/>
        </p:nvCxnSpPr>
        <p:spPr>
          <a:xfrm flipV="1">
            <a:off x="3371850" y="3048000"/>
            <a:ext cx="581025" cy="1552575"/>
          </a:xfrm>
          <a:prstGeom prst="straightConnector1">
            <a:avLst/>
          </a:prstGeom>
          <a:ln w="158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/>
          <p:cNvSpPr txBox="1"/>
          <p:nvPr/>
        </p:nvSpPr>
        <p:spPr>
          <a:xfrm>
            <a:off x="740047" y="5256828"/>
            <a:ext cx="7721327" cy="1408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 smtClean="0"/>
              <a:t>More </a:t>
            </a:r>
            <a:r>
              <a:rPr lang="en-US" dirty="0"/>
              <a:t>space is needed on the detector housing </a:t>
            </a:r>
            <a:r>
              <a:rPr lang="en-US" dirty="0" smtClean="0"/>
              <a:t>side in </a:t>
            </a:r>
            <a:r>
              <a:rPr lang="en-US" dirty="0"/>
              <a:t>detector tube. </a:t>
            </a:r>
            <a:r>
              <a:rPr lang="en-US" dirty="0" smtClean="0"/>
              <a:t>So </a:t>
            </a:r>
            <a:r>
              <a:rPr lang="en-US" dirty="0"/>
              <a:t>the center of the </a:t>
            </a:r>
            <a:r>
              <a:rPr lang="en-US" dirty="0" smtClean="0"/>
              <a:t>detector tube  </a:t>
            </a:r>
            <a:r>
              <a:rPr lang="en-US" dirty="0"/>
              <a:t>is not the center of the </a:t>
            </a:r>
            <a:r>
              <a:rPr lang="en-US" dirty="0" smtClean="0"/>
              <a:t>beam axis.</a:t>
            </a:r>
            <a:endParaRPr lang="en-US" dirty="0"/>
          </a:p>
          <a:p>
            <a:pPr>
              <a:lnSpc>
                <a:spcPct val="95000"/>
              </a:lnSpc>
            </a:pPr>
            <a:r>
              <a:rPr lang="en-US" dirty="0" smtClean="0"/>
              <a:t>For </a:t>
            </a:r>
            <a:r>
              <a:rPr lang="en-US" dirty="0"/>
              <a:t>this </a:t>
            </a:r>
            <a:r>
              <a:rPr lang="en-US" dirty="0" smtClean="0"/>
              <a:t>reason the </a:t>
            </a:r>
            <a:r>
              <a:rPr lang="en-US" dirty="0"/>
              <a:t>diameter of the detector tube is larger and the detector tube is shifted to the ESTIA </a:t>
            </a:r>
            <a:r>
              <a:rPr lang="en-US" dirty="0" smtClean="0"/>
              <a:t>side.</a:t>
            </a:r>
          </a:p>
          <a:p>
            <a:pPr>
              <a:lnSpc>
                <a:spcPct val="95000"/>
              </a:lnSpc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4277564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38</a:t>
            </a:fld>
            <a:endParaRPr lang="de-DE" dirty="0"/>
          </a:p>
        </p:txBody>
      </p:sp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200297" y="196960"/>
            <a:ext cx="8488983" cy="576064"/>
          </a:xfrm>
        </p:spPr>
        <p:txBody>
          <a:bodyPr/>
          <a:lstStyle/>
          <a:p>
            <a:r>
              <a:rPr lang="de-DE" dirty="0" smtClean="0"/>
              <a:t>13.6.7.2 Sample </a:t>
            </a:r>
            <a:r>
              <a:rPr lang="de-DE" dirty="0" err="1" smtClean="0"/>
              <a:t>Exposure</a:t>
            </a:r>
            <a:r>
              <a:rPr lang="de-DE" dirty="0" smtClean="0"/>
              <a:t> System</a:t>
            </a:r>
          </a:p>
          <a:p>
            <a:r>
              <a:rPr lang="de-DE" b="0" dirty="0" smtClean="0"/>
              <a:t>	</a:t>
            </a:r>
            <a:r>
              <a:rPr lang="de-DE" sz="2000" b="0" dirty="0" smtClean="0"/>
              <a:t>Sample Area</a:t>
            </a:r>
            <a:endParaRPr lang="de-DE" sz="2000" b="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" y="1175858"/>
            <a:ext cx="8949186" cy="4638887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H="1">
            <a:off x="4787876" y="1484784"/>
            <a:ext cx="2232396" cy="1152128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6228184" y="1129302"/>
            <a:ext cx="2736304" cy="35548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/>
              <a:t>300 mm thick steel walls</a:t>
            </a:r>
            <a:endParaRPr lang="de-DE" dirty="0" smtClean="0"/>
          </a:p>
        </p:txBody>
      </p:sp>
      <p:cxnSp>
        <p:nvCxnSpPr>
          <p:cNvPr id="12" name="Gerade Verbindung mit Pfeil 11"/>
          <p:cNvCxnSpPr>
            <a:stCxn id="13" idx="0"/>
          </p:cNvCxnSpPr>
          <p:nvPr/>
        </p:nvCxnSpPr>
        <p:spPr>
          <a:xfrm flipH="1" flipV="1">
            <a:off x="6258964" y="3735457"/>
            <a:ext cx="648072" cy="2118607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/>
          <p:cNvSpPr txBox="1"/>
          <p:nvPr/>
        </p:nvSpPr>
        <p:spPr>
          <a:xfrm>
            <a:off x="4608010" y="5854064"/>
            <a:ext cx="4598051" cy="881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 smtClean="0"/>
              <a:t>Detector </a:t>
            </a:r>
            <a:r>
              <a:rPr lang="en-US" dirty="0"/>
              <a:t>tube </a:t>
            </a:r>
            <a:r>
              <a:rPr lang="en-US" dirty="0" smtClean="0"/>
              <a:t>diameter = 2410mm</a:t>
            </a:r>
          </a:p>
          <a:p>
            <a:pPr>
              <a:lnSpc>
                <a:spcPct val="95000"/>
              </a:lnSpc>
            </a:pPr>
            <a:r>
              <a:rPr lang="en-US" dirty="0"/>
              <a:t>Detector flange outer </a:t>
            </a:r>
            <a:r>
              <a:rPr lang="en-US" dirty="0" smtClean="0"/>
              <a:t>diameter = 2590mm</a:t>
            </a:r>
          </a:p>
          <a:p>
            <a:pPr>
              <a:lnSpc>
                <a:spcPct val="95000"/>
              </a:lnSpc>
            </a:pPr>
            <a:endParaRPr lang="de-DE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467544" y="5855969"/>
            <a:ext cx="3383013" cy="881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 smtClean="0"/>
              <a:t>Center of Detector tube is not the neutron beam axis</a:t>
            </a:r>
          </a:p>
          <a:p>
            <a:pPr>
              <a:lnSpc>
                <a:spcPct val="95000"/>
              </a:lnSpc>
            </a:pPr>
            <a:endParaRPr lang="de-DE" dirty="0" smtClean="0"/>
          </a:p>
        </p:txBody>
      </p:sp>
      <p:cxnSp>
        <p:nvCxnSpPr>
          <p:cNvPr id="15" name="Gerade Verbindung mit Pfeil 14"/>
          <p:cNvCxnSpPr/>
          <p:nvPr/>
        </p:nvCxnSpPr>
        <p:spPr>
          <a:xfrm flipV="1">
            <a:off x="2349476" y="3516195"/>
            <a:ext cx="1968524" cy="2339775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7600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39</a:t>
            </a:fld>
            <a:endParaRPr lang="de-DE"/>
          </a:p>
        </p:txBody>
      </p:sp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200297" y="196960"/>
            <a:ext cx="8488983" cy="576064"/>
          </a:xfrm>
        </p:spPr>
        <p:txBody>
          <a:bodyPr/>
          <a:lstStyle/>
          <a:p>
            <a:r>
              <a:rPr lang="de-DE" dirty="0" smtClean="0"/>
              <a:t>13.6.7.2 Sample </a:t>
            </a:r>
            <a:r>
              <a:rPr lang="de-DE" dirty="0" err="1" smtClean="0"/>
              <a:t>Exposure</a:t>
            </a:r>
            <a:r>
              <a:rPr lang="de-DE" dirty="0" smtClean="0"/>
              <a:t> System</a:t>
            </a:r>
          </a:p>
          <a:p>
            <a:r>
              <a:rPr lang="de-DE" b="0" dirty="0" smtClean="0"/>
              <a:t>	</a:t>
            </a:r>
            <a:r>
              <a:rPr lang="de-DE" sz="2000" b="0" dirty="0" smtClean="0"/>
              <a:t>Sample Area update</a:t>
            </a:r>
            <a:endParaRPr lang="de-DE" sz="2000" b="0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116030" y="892985"/>
            <a:ext cx="9144000" cy="5322263"/>
            <a:chOff x="0" y="476672"/>
            <a:chExt cx="9144000" cy="5322263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059065"/>
              <a:ext cx="9144000" cy="4739870"/>
            </a:xfrm>
            <a:prstGeom prst="rect">
              <a:avLst/>
            </a:prstGeom>
          </p:spPr>
        </p:pic>
        <p:cxnSp>
          <p:nvCxnSpPr>
            <p:cNvPr id="14" name="Gerade Verbindung mit Pfeil 13"/>
            <p:cNvCxnSpPr/>
            <p:nvPr/>
          </p:nvCxnSpPr>
          <p:spPr>
            <a:xfrm>
              <a:off x="1569195" y="3918362"/>
              <a:ext cx="216024" cy="64807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feld 14"/>
            <p:cNvSpPr txBox="1"/>
            <p:nvPr/>
          </p:nvSpPr>
          <p:spPr>
            <a:xfrm rot="4104937">
              <a:off x="1635707" y="3996787"/>
              <a:ext cx="72008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 smtClean="0"/>
                <a:t>600</a:t>
              </a:r>
            </a:p>
          </p:txBody>
        </p:sp>
        <p:cxnSp>
          <p:nvCxnSpPr>
            <p:cNvPr id="16" name="Gerade Verbindung mit Pfeil 15"/>
            <p:cNvCxnSpPr/>
            <p:nvPr/>
          </p:nvCxnSpPr>
          <p:spPr>
            <a:xfrm>
              <a:off x="3475845" y="3238137"/>
              <a:ext cx="108012" cy="32403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 rot="4104937">
              <a:off x="3475751" y="3047650"/>
              <a:ext cx="720080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 smtClean="0"/>
                <a:t>300</a:t>
              </a:r>
            </a:p>
          </p:txBody>
        </p:sp>
        <p:cxnSp>
          <p:nvCxnSpPr>
            <p:cNvPr id="18" name="Gerade Verbindung mit Pfeil 17"/>
            <p:cNvCxnSpPr/>
            <p:nvPr/>
          </p:nvCxnSpPr>
          <p:spPr>
            <a:xfrm flipH="1">
              <a:off x="1995747" y="620688"/>
              <a:ext cx="5384566" cy="19442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18"/>
            <p:cNvCxnSpPr/>
            <p:nvPr/>
          </p:nvCxnSpPr>
          <p:spPr>
            <a:xfrm flipH="1" flipV="1">
              <a:off x="1995747" y="2564904"/>
              <a:ext cx="416013" cy="1120658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 Verbindung 19"/>
            <p:cNvCxnSpPr/>
            <p:nvPr/>
          </p:nvCxnSpPr>
          <p:spPr>
            <a:xfrm flipH="1" flipV="1">
              <a:off x="7308304" y="476672"/>
              <a:ext cx="288032" cy="832626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feld 20"/>
            <p:cNvSpPr txBox="1"/>
            <p:nvPr/>
          </p:nvSpPr>
          <p:spPr>
            <a:xfrm rot="20416526">
              <a:off x="3451516" y="1463681"/>
              <a:ext cx="1054776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 smtClean="0"/>
                <a:t>5300</a:t>
              </a:r>
            </a:p>
          </p:txBody>
        </p:sp>
        <p:cxnSp>
          <p:nvCxnSpPr>
            <p:cNvPr id="22" name="Gerade Verbindung mit Pfeil 21"/>
            <p:cNvCxnSpPr/>
            <p:nvPr/>
          </p:nvCxnSpPr>
          <p:spPr>
            <a:xfrm flipH="1" flipV="1">
              <a:off x="7956376" y="1844824"/>
              <a:ext cx="1080120" cy="302433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 rot="4326889">
              <a:off x="8120307" y="2344110"/>
              <a:ext cx="958148" cy="4431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95000"/>
                </a:lnSpc>
              </a:pPr>
              <a:r>
                <a:rPr lang="de-DE" sz="2400" dirty="0" smtClean="0"/>
                <a:t>3000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187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/>
          <p:cNvSpPr txBox="1">
            <a:spLocks/>
          </p:cNvSpPr>
          <p:nvPr/>
        </p:nvSpPr>
        <p:spPr bwMode="auto">
          <a:xfrm>
            <a:off x="2771800" y="6237312"/>
            <a:ext cx="4032150" cy="4048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eaLnBrk="0" hangingPunct="0">
              <a:defRPr/>
            </a:pPr>
            <a:r>
              <a:rPr lang="en-GB" sz="1050" kern="0" dirty="0" smtClean="0">
                <a:solidFill>
                  <a:srgbClr val="005B82"/>
                </a:solidFill>
                <a:latin typeface="+mj-lt"/>
                <a:ea typeface="+mj-ea"/>
                <a:cs typeface="+mj-cs"/>
              </a:rPr>
              <a:t>ZEA-1 | Technology for Excellent Science</a:t>
            </a:r>
            <a:endParaRPr lang="de-DE" sz="1050" kern="0" dirty="0">
              <a:solidFill>
                <a:srgbClr val="005B82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9481868" cy="1143000"/>
          </a:xfrm>
        </p:spPr>
        <p:txBody>
          <a:bodyPr>
            <a:normAutofit/>
          </a:bodyPr>
          <a:lstStyle/>
          <a:p>
            <a:r>
              <a:rPr lang="de-DE" altLang="de-DE" sz="2800" dirty="0" smtClean="0"/>
              <a:t>ESS Instrument </a:t>
            </a:r>
            <a:r>
              <a:rPr lang="de-DE" altLang="de-DE" sz="2800" dirty="0" err="1" smtClean="0"/>
              <a:t>suite</a:t>
            </a:r>
            <a:endParaRPr lang="en-GB" sz="2800" dirty="0"/>
          </a:p>
        </p:txBody>
      </p:sp>
      <p:pic>
        <p:nvPicPr>
          <p:cNvPr id="14" name="Picture 17480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24744"/>
            <a:ext cx="6768752" cy="4536504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Ellipse 1"/>
          <p:cNvSpPr/>
          <p:nvPr/>
        </p:nvSpPr>
        <p:spPr>
          <a:xfrm rot="3020643">
            <a:off x="2742651" y="3505267"/>
            <a:ext cx="243935" cy="184511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5000"/>
              </a:lnSpc>
            </a:pPr>
            <a:endParaRPr lang="de-DE" sz="2400" dirty="0" err="1" smtClean="0"/>
          </a:p>
        </p:txBody>
      </p:sp>
      <p:cxnSp>
        <p:nvCxnSpPr>
          <p:cNvPr id="4" name="Gerade Verbindung mit Pfeil 3"/>
          <p:cNvCxnSpPr>
            <a:stCxn id="2" idx="5"/>
          </p:cNvCxnSpPr>
          <p:nvPr/>
        </p:nvCxnSpPr>
        <p:spPr>
          <a:xfrm flipH="1">
            <a:off x="1835696" y="4910536"/>
            <a:ext cx="581726" cy="894728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feld 4"/>
          <p:cNvSpPr txBox="1"/>
          <p:nvPr/>
        </p:nvSpPr>
        <p:spPr>
          <a:xfrm>
            <a:off x="628537" y="5741211"/>
            <a:ext cx="6048374" cy="56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sz="1600" dirty="0" smtClean="0"/>
              <a:t>Small-K </a:t>
            </a:r>
            <a:r>
              <a:rPr lang="en-US" sz="1600" dirty="0"/>
              <a:t>Advanced </a:t>
            </a:r>
            <a:r>
              <a:rPr lang="en-US" sz="1600" dirty="0" err="1"/>
              <a:t>Diffractometer</a:t>
            </a:r>
            <a:r>
              <a:rPr lang="en-US" sz="1600" dirty="0"/>
              <a:t> (SKADI</a:t>
            </a:r>
            <a:r>
              <a:rPr lang="en-US" sz="1600" dirty="0" smtClean="0"/>
              <a:t>) -  </a:t>
            </a:r>
          </a:p>
          <a:p>
            <a:pPr>
              <a:lnSpc>
                <a:spcPct val="95000"/>
              </a:lnSpc>
            </a:pPr>
            <a:r>
              <a:rPr lang="en-US" sz="1600" dirty="0"/>
              <a:t>S</a:t>
            </a:r>
            <a:r>
              <a:rPr lang="en-US" sz="1600" dirty="0" smtClean="0"/>
              <a:t>mall-angle </a:t>
            </a:r>
            <a:r>
              <a:rPr lang="en-US" sz="1600" dirty="0"/>
              <a:t>neutron scattering (SANS) instrument </a:t>
            </a:r>
            <a:endParaRPr lang="de-DE" sz="1600" dirty="0" smtClean="0"/>
          </a:p>
        </p:txBody>
      </p:sp>
    </p:spTree>
    <p:extLst>
      <p:ext uri="{BB962C8B-B14F-4D97-AF65-F5344CB8AC3E}">
        <p14:creationId xmlns:p14="http://schemas.microsoft.com/office/powerpoint/2010/main" val="2299179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40</a:t>
            </a:fld>
            <a:endParaRPr lang="de-DE"/>
          </a:p>
        </p:txBody>
      </p:sp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200297" y="196960"/>
            <a:ext cx="8488983" cy="576064"/>
          </a:xfrm>
        </p:spPr>
        <p:txBody>
          <a:bodyPr/>
          <a:lstStyle/>
          <a:p>
            <a:r>
              <a:rPr lang="de-DE" dirty="0" smtClean="0"/>
              <a:t>13.6.7.2 Sample </a:t>
            </a:r>
            <a:r>
              <a:rPr lang="de-DE" dirty="0" err="1" smtClean="0"/>
              <a:t>Exposure</a:t>
            </a:r>
            <a:r>
              <a:rPr lang="de-DE" dirty="0" smtClean="0"/>
              <a:t> System</a:t>
            </a:r>
          </a:p>
          <a:p>
            <a:r>
              <a:rPr lang="de-DE" b="0" dirty="0" smtClean="0"/>
              <a:t>	</a:t>
            </a:r>
            <a:r>
              <a:rPr lang="de-DE" sz="2000" b="0" dirty="0" smtClean="0"/>
              <a:t>Sample Area Update</a:t>
            </a:r>
            <a:endParaRPr lang="de-DE" sz="2000" b="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2" y="1135380"/>
            <a:ext cx="5164932" cy="2677286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14" y="3759326"/>
            <a:ext cx="5180000" cy="268509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5" t="6346" r="24300" b="7913"/>
          <a:stretch/>
        </p:blipFill>
        <p:spPr>
          <a:xfrm>
            <a:off x="5295900" y="1965960"/>
            <a:ext cx="3848100" cy="262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835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41</a:t>
            </a:fld>
            <a:endParaRPr lang="de-DE"/>
          </a:p>
        </p:txBody>
      </p:sp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200297" y="196960"/>
            <a:ext cx="8488983" cy="576064"/>
          </a:xfrm>
        </p:spPr>
        <p:txBody>
          <a:bodyPr/>
          <a:lstStyle/>
          <a:p>
            <a:r>
              <a:rPr lang="de-DE" dirty="0" smtClean="0"/>
              <a:t>13.6.7.2 Sample </a:t>
            </a:r>
            <a:r>
              <a:rPr lang="de-DE" dirty="0" err="1" smtClean="0"/>
              <a:t>Exposure</a:t>
            </a:r>
            <a:r>
              <a:rPr lang="de-DE" dirty="0" smtClean="0"/>
              <a:t> System</a:t>
            </a:r>
          </a:p>
          <a:p>
            <a:r>
              <a:rPr lang="de-DE" b="0" dirty="0" smtClean="0"/>
              <a:t>	</a:t>
            </a:r>
            <a:r>
              <a:rPr lang="de-DE" sz="2000" b="0" dirty="0" smtClean="0"/>
              <a:t>Sample Area Update</a:t>
            </a:r>
            <a:endParaRPr lang="de-DE" sz="2000" b="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710" y="811530"/>
            <a:ext cx="7688580" cy="523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15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42</a:t>
            </a:fld>
            <a:endParaRPr lang="de-DE"/>
          </a:p>
        </p:txBody>
      </p:sp>
      <p:sp>
        <p:nvSpPr>
          <p:cNvPr id="7" name="Content Placeholder 6"/>
          <p:cNvSpPr>
            <a:spLocks noGrp="1"/>
          </p:cNvSpPr>
          <p:nvPr>
            <p:ph idx="17"/>
          </p:nvPr>
        </p:nvSpPr>
        <p:spPr>
          <a:xfrm>
            <a:off x="200297" y="196960"/>
            <a:ext cx="8488983" cy="576064"/>
          </a:xfrm>
        </p:spPr>
        <p:txBody>
          <a:bodyPr/>
          <a:lstStyle/>
          <a:p>
            <a:r>
              <a:rPr lang="de-DE" dirty="0" smtClean="0"/>
              <a:t>13.6.7.2 Sample </a:t>
            </a:r>
            <a:r>
              <a:rPr lang="de-DE" dirty="0" err="1" smtClean="0"/>
              <a:t>Exposure</a:t>
            </a:r>
            <a:r>
              <a:rPr lang="de-DE" dirty="0" smtClean="0"/>
              <a:t> System</a:t>
            </a:r>
          </a:p>
          <a:p>
            <a:r>
              <a:rPr lang="de-DE" b="0" dirty="0" smtClean="0"/>
              <a:t>	</a:t>
            </a:r>
            <a:r>
              <a:rPr lang="de-DE" sz="2000" b="0" dirty="0" smtClean="0"/>
              <a:t>Sample Area Update</a:t>
            </a:r>
            <a:endParaRPr lang="de-DE" sz="2000" b="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4" r="18888" b="12730"/>
          <a:stretch/>
        </p:blipFill>
        <p:spPr>
          <a:xfrm>
            <a:off x="3995936" y="620688"/>
            <a:ext cx="5243314" cy="278099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2" t="3249" r="15756" b="1409"/>
          <a:stretch/>
        </p:blipFill>
        <p:spPr>
          <a:xfrm>
            <a:off x="33933" y="836712"/>
            <a:ext cx="4402814" cy="301709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37" t="1886" r="22167" b="2174"/>
          <a:stretch/>
        </p:blipFill>
        <p:spPr>
          <a:xfrm>
            <a:off x="2771800" y="3449303"/>
            <a:ext cx="3608818" cy="3025131"/>
          </a:xfrm>
          <a:prstGeom prst="rect">
            <a:avLst/>
          </a:prstGeom>
        </p:spPr>
      </p:pic>
      <p:cxnSp>
        <p:nvCxnSpPr>
          <p:cNvPr id="9" name="Gerade Verbindung mit Pfeil 8"/>
          <p:cNvCxnSpPr/>
          <p:nvPr/>
        </p:nvCxnSpPr>
        <p:spPr>
          <a:xfrm flipH="1">
            <a:off x="2051720" y="4221088"/>
            <a:ext cx="1512168" cy="288032"/>
          </a:xfrm>
          <a:prstGeom prst="straightConnector1">
            <a:avLst/>
          </a:prstGeom>
          <a:ln w="12700">
            <a:solidFill>
              <a:schemeClr val="accent1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/>
          <p:cNvSpPr txBox="1"/>
          <p:nvPr/>
        </p:nvSpPr>
        <p:spPr>
          <a:xfrm>
            <a:off x="395536" y="4266410"/>
            <a:ext cx="1800200" cy="7063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err="1" smtClean="0"/>
              <a:t>Stainless</a:t>
            </a:r>
            <a:r>
              <a:rPr lang="de-DE" dirty="0" smtClean="0"/>
              <a:t> </a:t>
            </a:r>
            <a:r>
              <a:rPr lang="de-DE" dirty="0" err="1" smtClean="0"/>
              <a:t>steel</a:t>
            </a:r>
            <a:endParaRPr lang="de-DE" dirty="0" smtClean="0"/>
          </a:p>
          <a:p>
            <a:pPr algn="l">
              <a:lnSpc>
                <a:spcPct val="95000"/>
              </a:lnSpc>
            </a:pPr>
            <a:endParaRPr lang="de-DE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190914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68" y="74246"/>
            <a:ext cx="8415648" cy="1126758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Detector housing</a:t>
            </a:r>
            <a:endParaRPr lang="en-US" sz="2800" b="1" dirty="0">
              <a:solidFill>
                <a:srgbClr val="005B8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45" name="Textfeld 44"/>
          <p:cNvSpPr txBox="1"/>
          <p:nvPr/>
        </p:nvSpPr>
        <p:spPr>
          <a:xfrm>
            <a:off x="1157276" y="6132322"/>
            <a:ext cx="16437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Forward view</a:t>
            </a:r>
            <a:endParaRPr lang="de-DE" dirty="0"/>
          </a:p>
        </p:txBody>
      </p:sp>
      <p:sp>
        <p:nvSpPr>
          <p:cNvPr id="46" name="Rechteck 45"/>
          <p:cNvSpPr/>
          <p:nvPr/>
        </p:nvSpPr>
        <p:spPr>
          <a:xfrm>
            <a:off x="6289997" y="6144109"/>
            <a:ext cx="1101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/>
              <a:t>Rear</a:t>
            </a:r>
            <a:r>
              <a:rPr lang="de-DE" dirty="0"/>
              <a:t> </a:t>
            </a:r>
            <a:r>
              <a:rPr lang="de-DE" dirty="0" err="1"/>
              <a:t>view</a:t>
            </a:r>
            <a:endParaRPr lang="de-DE" dirty="0"/>
          </a:p>
        </p:txBody>
      </p:sp>
      <p:sp>
        <p:nvSpPr>
          <p:cNvPr id="10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EB9AEA1-3281-46F0-9EDB-48FF2E5FF267}" type="slidenum">
              <a:rPr lang="de-DE"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pPr algn="r"/>
              <a:t>43</a:t>
            </a:fld>
            <a:endParaRPr lang="de-DE" sz="1200" dirty="0">
              <a:solidFill>
                <a:schemeClr val="tx1">
                  <a:tint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3" t="1334" r="23862"/>
          <a:stretch/>
        </p:blipFill>
        <p:spPr>
          <a:xfrm>
            <a:off x="5148919" y="1522165"/>
            <a:ext cx="3559742" cy="391616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2" t="-937" r="23707"/>
          <a:stretch/>
        </p:blipFill>
        <p:spPr>
          <a:xfrm>
            <a:off x="17445" y="1412776"/>
            <a:ext cx="4320215" cy="4246928"/>
          </a:xfrm>
          <a:prstGeom prst="rect">
            <a:avLst/>
          </a:prstGeom>
        </p:spPr>
      </p:pic>
      <p:sp>
        <p:nvSpPr>
          <p:cNvPr id="11" name="Textplatzhalter 5">
            <a:extLst>
              <a:ext uri="{FF2B5EF4-FFF2-40B4-BE49-F238E27FC236}">
                <a16:creationId xmlns:a16="http://schemas.microsoft.com/office/drawing/2014/main" id="{30CE38E0-876A-4505-BFC2-5EB12FEF69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40002" y="768571"/>
            <a:ext cx="1818024" cy="36004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Detector rear view</a:t>
            </a:r>
          </a:p>
        </p:txBody>
      </p:sp>
      <p:sp>
        <p:nvSpPr>
          <p:cNvPr id="12" name="Textplatzhalter 5">
            <a:extLst>
              <a:ext uri="{FF2B5EF4-FFF2-40B4-BE49-F238E27FC236}">
                <a16:creationId xmlns:a16="http://schemas.microsoft.com/office/drawing/2014/main" id="{30CE38E0-876A-4505-BFC2-5EB12FEF69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9012" y="866377"/>
            <a:ext cx="1843663" cy="36004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Detector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front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view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2499463" y="5810566"/>
            <a:ext cx="1159292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Front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cap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724272" y="5805264"/>
            <a:ext cx="1633781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Rear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flat </a:t>
            </a:r>
            <a:r>
              <a:rPr kumimoji="0" lang="de-DE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head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3641047" y="5822825"/>
            <a:ext cx="1035283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Trumpet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6336281" y="5805264"/>
            <a:ext cx="492443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Lid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cxnSp>
        <p:nvCxnSpPr>
          <p:cNvPr id="17" name="Gerade Verbindung mit Pfeil 16"/>
          <p:cNvCxnSpPr>
            <a:endCxn id="13" idx="0"/>
          </p:cNvCxnSpPr>
          <p:nvPr/>
        </p:nvCxnSpPr>
        <p:spPr>
          <a:xfrm>
            <a:off x="2499463" y="4915070"/>
            <a:ext cx="579646" cy="895496"/>
          </a:xfrm>
          <a:prstGeom prst="straightConnector1">
            <a:avLst/>
          </a:prstGeom>
          <a:noFill/>
          <a:ln w="12700" cap="flat" cmpd="sng" algn="ctr">
            <a:solidFill>
              <a:srgbClr val="023D6B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18" name="Gerade Verbindung mit Pfeil 17"/>
          <p:cNvCxnSpPr/>
          <p:nvPr/>
        </p:nvCxnSpPr>
        <p:spPr>
          <a:xfrm>
            <a:off x="2942804" y="3697423"/>
            <a:ext cx="1154014" cy="2125405"/>
          </a:xfrm>
          <a:prstGeom prst="straightConnector1">
            <a:avLst/>
          </a:prstGeom>
          <a:noFill/>
          <a:ln w="12700" cap="flat" cmpd="sng" algn="ctr">
            <a:solidFill>
              <a:srgbClr val="023D6B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19" name="Gerade Verbindung mit Pfeil 18"/>
          <p:cNvCxnSpPr>
            <a:endCxn id="16" idx="0"/>
          </p:cNvCxnSpPr>
          <p:nvPr/>
        </p:nvCxnSpPr>
        <p:spPr>
          <a:xfrm>
            <a:off x="6381451" y="4869160"/>
            <a:ext cx="201052" cy="936104"/>
          </a:xfrm>
          <a:prstGeom prst="straightConnector1">
            <a:avLst/>
          </a:prstGeom>
          <a:noFill/>
          <a:ln w="12700" cap="flat" cmpd="sng" algn="ctr">
            <a:solidFill>
              <a:srgbClr val="023D6B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20" name="Gerade Verbindung mit Pfeil 19"/>
          <p:cNvCxnSpPr>
            <a:endCxn id="14" idx="0"/>
          </p:cNvCxnSpPr>
          <p:nvPr/>
        </p:nvCxnSpPr>
        <p:spPr>
          <a:xfrm flipH="1">
            <a:off x="5541163" y="4149080"/>
            <a:ext cx="592150" cy="1656184"/>
          </a:xfrm>
          <a:prstGeom prst="straightConnector1">
            <a:avLst/>
          </a:prstGeom>
          <a:noFill/>
          <a:ln w="12700" cap="flat" cmpd="sng" algn="ctr">
            <a:solidFill>
              <a:srgbClr val="023D6B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21" name="Gerade Verbindung 20"/>
          <p:cNvCxnSpPr/>
          <p:nvPr/>
        </p:nvCxnSpPr>
        <p:spPr>
          <a:xfrm>
            <a:off x="3146453" y="1772816"/>
            <a:ext cx="1629196" cy="144016"/>
          </a:xfrm>
          <a:prstGeom prst="line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22" name="Gerade Verbindung 21"/>
          <p:cNvCxnSpPr/>
          <p:nvPr/>
        </p:nvCxnSpPr>
        <p:spPr>
          <a:xfrm>
            <a:off x="2958903" y="5515688"/>
            <a:ext cx="1493429" cy="144016"/>
          </a:xfrm>
          <a:prstGeom prst="line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23" name="Gerade Verbindung mit Pfeil 22"/>
          <p:cNvCxnSpPr/>
          <p:nvPr/>
        </p:nvCxnSpPr>
        <p:spPr>
          <a:xfrm flipH="1">
            <a:off x="4452331" y="1916832"/>
            <a:ext cx="271940" cy="3742872"/>
          </a:xfrm>
          <a:prstGeom prst="straightConnector1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24" name="Gerade Verbindung 23"/>
          <p:cNvCxnSpPr/>
          <p:nvPr/>
        </p:nvCxnSpPr>
        <p:spPr>
          <a:xfrm flipV="1">
            <a:off x="6368336" y="1478236"/>
            <a:ext cx="0" cy="411218"/>
          </a:xfrm>
          <a:prstGeom prst="line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25" name="Gerade Verbindung mit Pfeil 24"/>
          <p:cNvCxnSpPr/>
          <p:nvPr/>
        </p:nvCxnSpPr>
        <p:spPr>
          <a:xfrm flipV="1">
            <a:off x="6381194" y="1315890"/>
            <a:ext cx="1095192" cy="294580"/>
          </a:xfrm>
          <a:prstGeom prst="straightConnector1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26" name="Gerade Verbindung 25"/>
          <p:cNvCxnSpPr/>
          <p:nvPr/>
        </p:nvCxnSpPr>
        <p:spPr>
          <a:xfrm flipV="1">
            <a:off x="7490975" y="1268763"/>
            <a:ext cx="0" cy="271069"/>
          </a:xfrm>
          <a:prstGeom prst="line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30CE38E0-876A-4505-BFC2-5EB12FEF69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20768234">
            <a:off x="6268880" y="1184599"/>
            <a:ext cx="1184091" cy="36004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656 mm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30CE38E0-876A-4505-BFC2-5EB12FEF69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6452529">
            <a:off x="3766609" y="3296240"/>
            <a:ext cx="1381196" cy="339416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ᶲ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1740 mm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02599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68" y="74246"/>
            <a:ext cx="8415648" cy="1126758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Detector housing</a:t>
            </a:r>
            <a:endParaRPr lang="en-US" sz="2800" b="1" dirty="0">
              <a:solidFill>
                <a:srgbClr val="005B8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5" t="5111" r="21913" b="-1556"/>
          <a:stretch/>
        </p:blipFill>
        <p:spPr>
          <a:xfrm>
            <a:off x="4081853" y="627166"/>
            <a:ext cx="3447435" cy="5440680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5" t="2381" r="15864" b="15"/>
          <a:stretch/>
        </p:blipFill>
        <p:spPr>
          <a:xfrm>
            <a:off x="156716" y="567885"/>
            <a:ext cx="3268609" cy="5165029"/>
          </a:xfrm>
          <a:prstGeom prst="rect">
            <a:avLst/>
          </a:prstGeom>
        </p:spPr>
      </p:pic>
      <p:sp>
        <p:nvSpPr>
          <p:cNvPr id="32" name="Textfeld 31"/>
          <p:cNvSpPr txBox="1"/>
          <p:nvPr/>
        </p:nvSpPr>
        <p:spPr>
          <a:xfrm>
            <a:off x="156716" y="5732914"/>
            <a:ext cx="1723549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Front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cap</a:t>
            </a:r>
            <a:endParaRPr kumimoji="0" lang="de-DE" sz="1800" b="0" i="0" u="none" strike="noStrike" kern="0" cap="none" spc="0" normalizeH="0" baseline="0" noProof="0" dirty="0" smtClean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6 mm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thick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(Al)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2122741" y="5890105"/>
            <a:ext cx="1035283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Trumpet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cxnSp>
        <p:nvCxnSpPr>
          <p:cNvPr id="34" name="Gerade Verbindung mit Pfeil 33"/>
          <p:cNvCxnSpPr>
            <a:endCxn id="32" idx="0"/>
          </p:cNvCxnSpPr>
          <p:nvPr/>
        </p:nvCxnSpPr>
        <p:spPr>
          <a:xfrm flipH="1">
            <a:off x="1018491" y="4585044"/>
            <a:ext cx="187324" cy="1147870"/>
          </a:xfrm>
          <a:prstGeom prst="straightConnector1">
            <a:avLst/>
          </a:prstGeom>
          <a:noFill/>
          <a:ln w="12700" cap="flat" cmpd="sng" algn="ctr">
            <a:solidFill>
              <a:srgbClr val="023D6B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35" name="Gerade Verbindung mit Pfeil 34"/>
          <p:cNvCxnSpPr>
            <a:endCxn id="33" idx="0"/>
          </p:cNvCxnSpPr>
          <p:nvPr/>
        </p:nvCxnSpPr>
        <p:spPr>
          <a:xfrm>
            <a:off x="2122741" y="3502936"/>
            <a:ext cx="517642" cy="2387169"/>
          </a:xfrm>
          <a:prstGeom prst="straightConnector1">
            <a:avLst/>
          </a:prstGeom>
          <a:noFill/>
          <a:ln w="12700" cap="flat" cmpd="sng" algn="ctr">
            <a:solidFill>
              <a:srgbClr val="023D6B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36" name="Gerade Verbindung mit Pfeil 35"/>
          <p:cNvCxnSpPr/>
          <p:nvPr/>
        </p:nvCxnSpPr>
        <p:spPr>
          <a:xfrm>
            <a:off x="6835118" y="4686580"/>
            <a:ext cx="783939" cy="1129301"/>
          </a:xfrm>
          <a:prstGeom prst="straightConnector1">
            <a:avLst/>
          </a:prstGeom>
          <a:noFill/>
          <a:ln w="12700" cap="flat" cmpd="sng" algn="ctr">
            <a:solidFill>
              <a:srgbClr val="023D6B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37" name="Gerade Verbindung 36"/>
          <p:cNvCxnSpPr/>
          <p:nvPr/>
        </p:nvCxnSpPr>
        <p:spPr>
          <a:xfrm>
            <a:off x="2860249" y="648513"/>
            <a:ext cx="814598" cy="72008"/>
          </a:xfrm>
          <a:prstGeom prst="line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38" name="Gerade Verbindung 37"/>
          <p:cNvCxnSpPr/>
          <p:nvPr/>
        </p:nvCxnSpPr>
        <p:spPr>
          <a:xfrm>
            <a:off x="2884535" y="5279050"/>
            <a:ext cx="546978" cy="216024"/>
          </a:xfrm>
          <a:prstGeom prst="line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39" name="Gerade Verbindung mit Pfeil 38"/>
          <p:cNvCxnSpPr/>
          <p:nvPr/>
        </p:nvCxnSpPr>
        <p:spPr>
          <a:xfrm flipH="1">
            <a:off x="3431513" y="720521"/>
            <a:ext cx="89254" cy="4774553"/>
          </a:xfrm>
          <a:prstGeom prst="straightConnector1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40" name="Gerade Verbindung 39"/>
          <p:cNvCxnSpPr/>
          <p:nvPr/>
        </p:nvCxnSpPr>
        <p:spPr>
          <a:xfrm flipV="1">
            <a:off x="4605485" y="400567"/>
            <a:ext cx="6427" cy="314775"/>
          </a:xfrm>
          <a:prstGeom prst="line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41" name="Gerade Verbindung mit Pfeil 40"/>
          <p:cNvCxnSpPr/>
          <p:nvPr/>
        </p:nvCxnSpPr>
        <p:spPr>
          <a:xfrm>
            <a:off x="4618513" y="446712"/>
            <a:ext cx="2006938" cy="285467"/>
          </a:xfrm>
          <a:prstGeom prst="straightConnector1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42" name="Gerade Verbindung 41"/>
          <p:cNvCxnSpPr/>
          <p:nvPr/>
        </p:nvCxnSpPr>
        <p:spPr>
          <a:xfrm flipV="1">
            <a:off x="6625451" y="712554"/>
            <a:ext cx="33769" cy="1548322"/>
          </a:xfrm>
          <a:prstGeom prst="line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43" name="Textplatzhalter 5">
            <a:extLst>
              <a:ext uri="{FF2B5EF4-FFF2-40B4-BE49-F238E27FC236}">
                <a16:creationId xmlns:a16="http://schemas.microsoft.com/office/drawing/2014/main" id="{30CE38E0-876A-4505-BFC2-5EB12FEF69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417305">
            <a:off x="5402357" y="243072"/>
            <a:ext cx="1302429" cy="36004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762 mm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4" name="Textplatzhalter 5">
            <a:extLst>
              <a:ext uri="{FF2B5EF4-FFF2-40B4-BE49-F238E27FC236}">
                <a16:creationId xmlns:a16="http://schemas.microsoft.com/office/drawing/2014/main" id="{30CE38E0-876A-4505-BFC2-5EB12FEF69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 rot="16200000">
            <a:off x="2621161" y="2558865"/>
            <a:ext cx="1381196" cy="339416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ᶲ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1740 mm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3674847" y="5996063"/>
            <a:ext cx="2022733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Sensor holder (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Ti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)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cxnSp>
        <p:nvCxnSpPr>
          <p:cNvPr id="48" name="Gerade Verbindung mit Pfeil 47"/>
          <p:cNvCxnSpPr>
            <a:endCxn id="47" idx="0"/>
          </p:cNvCxnSpPr>
          <p:nvPr/>
        </p:nvCxnSpPr>
        <p:spPr>
          <a:xfrm flipH="1">
            <a:off x="4686214" y="4962158"/>
            <a:ext cx="61046" cy="1033905"/>
          </a:xfrm>
          <a:prstGeom prst="straightConnector1">
            <a:avLst/>
          </a:prstGeom>
          <a:noFill/>
          <a:ln w="12700" cap="flat" cmpd="sng" algn="ctr">
            <a:solidFill>
              <a:srgbClr val="023D6B"/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49" name="Textfeld 48"/>
          <p:cNvSpPr txBox="1"/>
          <p:nvPr/>
        </p:nvSpPr>
        <p:spPr>
          <a:xfrm>
            <a:off x="6947909" y="196839"/>
            <a:ext cx="21960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- Sensor holder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from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Ti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,</a:t>
            </a:r>
          </a:p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-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Another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components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 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from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AlMg4,5Mn0,7</a:t>
            </a:r>
          </a:p>
          <a:p>
            <a:pPr marL="0" marR="0" lvl="0" indent="0" defTabSz="4572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-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Bolts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from</a:t>
            </a:r>
            <a:r>
              <a:rPr kumimoji="0" lang="de-DE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Ti</a:t>
            </a:r>
            <a:endParaRPr kumimoji="0" lang="de-DE" sz="14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sp>
        <p:nvSpPr>
          <p:cNvPr id="51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EB9AEA1-3281-46F0-9EDB-48FF2E5FF267}" type="slidenum">
              <a:rPr lang="de-DE"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pPr algn="r"/>
              <a:t>44</a:t>
            </a:fld>
            <a:endParaRPr lang="de-DE" sz="1200" dirty="0">
              <a:solidFill>
                <a:schemeClr val="tx1">
                  <a:tint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2" name="Textfeld 51"/>
          <p:cNvSpPr txBox="1"/>
          <p:nvPr/>
        </p:nvSpPr>
        <p:spPr>
          <a:xfrm>
            <a:off x="6835011" y="5883813"/>
            <a:ext cx="1851789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>
              <a:lnSpc>
                <a:spcPct val="95000"/>
              </a:lnSpc>
            </a:pPr>
            <a:r>
              <a:rPr lang="de-DE" dirty="0" err="1" smtClean="0">
                <a:solidFill>
                  <a:srgbClr val="023D6B"/>
                </a:solidFill>
              </a:rPr>
              <a:t>Rear</a:t>
            </a:r>
            <a:r>
              <a:rPr lang="de-DE" dirty="0" smtClean="0">
                <a:solidFill>
                  <a:srgbClr val="023D6B"/>
                </a:solidFill>
              </a:rPr>
              <a:t> </a:t>
            </a:r>
            <a:r>
              <a:rPr lang="de-DE" dirty="0">
                <a:solidFill>
                  <a:srgbClr val="023D6B"/>
                </a:solidFill>
              </a:rPr>
              <a:t>flat </a:t>
            </a:r>
            <a:r>
              <a:rPr lang="de-DE" dirty="0" err="1" smtClean="0">
                <a:solidFill>
                  <a:srgbClr val="023D6B"/>
                </a:solidFill>
              </a:rPr>
              <a:t>head</a:t>
            </a:r>
            <a:endParaRPr lang="de-DE" dirty="0" smtClean="0">
              <a:solidFill>
                <a:srgbClr val="023D6B"/>
              </a:solidFill>
            </a:endParaRPr>
          </a:p>
          <a:p>
            <a:pPr defTabSz="457200">
              <a:lnSpc>
                <a:spcPct val="95000"/>
              </a:lnSpc>
            </a:pPr>
            <a:r>
              <a:rPr lang="de-DE" dirty="0" smtClean="0">
                <a:solidFill>
                  <a:srgbClr val="023D6B"/>
                </a:solidFill>
              </a:rPr>
              <a:t>25 mm </a:t>
            </a:r>
            <a:r>
              <a:rPr lang="de-DE" dirty="0" err="1" smtClean="0">
                <a:solidFill>
                  <a:srgbClr val="023D6B"/>
                </a:solidFill>
              </a:rPr>
              <a:t>thick</a:t>
            </a:r>
            <a:r>
              <a:rPr lang="de-DE" dirty="0" smtClean="0">
                <a:solidFill>
                  <a:srgbClr val="023D6B"/>
                </a:solidFill>
              </a:rPr>
              <a:t> (Al)</a:t>
            </a:r>
            <a:endParaRPr lang="de-DE" dirty="0">
              <a:solidFill>
                <a:srgbClr val="023D6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063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68" y="74246"/>
            <a:ext cx="8415648" cy="1126758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Detector housing</a:t>
            </a:r>
            <a:endParaRPr lang="en-US" sz="2800" b="1" dirty="0">
              <a:solidFill>
                <a:srgbClr val="005B8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8"/>
          <a:stretch/>
        </p:blipFill>
        <p:spPr>
          <a:xfrm>
            <a:off x="159596" y="1898701"/>
            <a:ext cx="4990814" cy="3279174"/>
          </a:xfrm>
          <a:prstGeom prst="rect">
            <a:avLst/>
          </a:prstGeom>
        </p:spPr>
      </p:pic>
      <p:pic>
        <p:nvPicPr>
          <p:cNvPr id="26" name="Grafik 2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3" t="1591" r="32308" b="-1"/>
          <a:stretch/>
        </p:blipFill>
        <p:spPr>
          <a:xfrm>
            <a:off x="4775649" y="764707"/>
            <a:ext cx="3527678" cy="5123421"/>
          </a:xfrm>
          <a:prstGeom prst="rect">
            <a:avLst/>
          </a:prstGeom>
          <a:ln>
            <a:noFill/>
          </a:ln>
        </p:spPr>
      </p:pic>
      <p:sp>
        <p:nvSpPr>
          <p:cNvPr id="27" name="Ellipse 26"/>
          <p:cNvSpPr/>
          <p:nvPr/>
        </p:nvSpPr>
        <p:spPr>
          <a:xfrm>
            <a:off x="5590248" y="1628800"/>
            <a:ext cx="1221897" cy="1697614"/>
          </a:xfrm>
          <a:prstGeom prst="ellipse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8" name="Gerade Verbindung mit Pfeil 27"/>
          <p:cNvCxnSpPr>
            <a:stCxn id="27" idx="2"/>
          </p:cNvCxnSpPr>
          <p:nvPr/>
        </p:nvCxnSpPr>
        <p:spPr>
          <a:xfrm flipH="1">
            <a:off x="4775649" y="2477610"/>
            <a:ext cx="814598" cy="519345"/>
          </a:xfrm>
          <a:prstGeom prst="straightConnector1">
            <a:avLst/>
          </a:prstGeom>
          <a:noFill/>
          <a:ln w="25400" cap="flat" cmpd="sng" algn="ctr">
            <a:solidFill>
              <a:srgbClr val="FF000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29" name="Gerade Verbindung 28"/>
          <p:cNvCxnSpPr/>
          <p:nvPr/>
        </p:nvCxnSpPr>
        <p:spPr>
          <a:xfrm flipV="1">
            <a:off x="2578901" y="1484784"/>
            <a:ext cx="0" cy="385880"/>
          </a:xfrm>
          <a:prstGeom prst="line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45" name="Gerade Verbindung mit Pfeil 44"/>
          <p:cNvCxnSpPr/>
          <p:nvPr/>
        </p:nvCxnSpPr>
        <p:spPr>
          <a:xfrm>
            <a:off x="2578902" y="1484784"/>
            <a:ext cx="572881" cy="0"/>
          </a:xfrm>
          <a:prstGeom prst="straightConnector1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46" name="Gerade Verbindung 45"/>
          <p:cNvCxnSpPr/>
          <p:nvPr/>
        </p:nvCxnSpPr>
        <p:spPr>
          <a:xfrm flipH="1" flipV="1">
            <a:off x="3151783" y="1484784"/>
            <a:ext cx="10808" cy="459418"/>
          </a:xfrm>
          <a:prstGeom prst="line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50" name="Textplatzhalter 5">
            <a:extLst>
              <a:ext uri="{FF2B5EF4-FFF2-40B4-BE49-F238E27FC236}">
                <a16:creationId xmlns:a16="http://schemas.microsoft.com/office/drawing/2014/main" id="{30CE38E0-876A-4505-BFC2-5EB12FEF69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805748" y="1214512"/>
            <a:ext cx="1651378" cy="36004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max. 55 mm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cxnSp>
        <p:nvCxnSpPr>
          <p:cNvPr id="53" name="Gerade Verbindung 52"/>
          <p:cNvCxnSpPr/>
          <p:nvPr/>
        </p:nvCxnSpPr>
        <p:spPr>
          <a:xfrm flipV="1">
            <a:off x="3034071" y="4727422"/>
            <a:ext cx="825" cy="688217"/>
          </a:xfrm>
          <a:prstGeom prst="line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</a:ln>
          <a:effectLst/>
        </p:spPr>
      </p:cxnSp>
      <p:cxnSp>
        <p:nvCxnSpPr>
          <p:cNvPr id="54" name="Gerade Verbindung mit Pfeil 53"/>
          <p:cNvCxnSpPr/>
          <p:nvPr/>
        </p:nvCxnSpPr>
        <p:spPr>
          <a:xfrm>
            <a:off x="3034071" y="5415636"/>
            <a:ext cx="207902" cy="0"/>
          </a:xfrm>
          <a:prstGeom prst="straightConnector1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  <a:headEnd type="arrow"/>
            <a:tailEnd type="arrow"/>
          </a:ln>
          <a:effectLst/>
        </p:spPr>
      </p:cxnSp>
      <p:cxnSp>
        <p:nvCxnSpPr>
          <p:cNvPr id="55" name="Gerade Verbindung 54"/>
          <p:cNvCxnSpPr/>
          <p:nvPr/>
        </p:nvCxnSpPr>
        <p:spPr>
          <a:xfrm flipV="1">
            <a:off x="3241971" y="4727418"/>
            <a:ext cx="0" cy="659706"/>
          </a:xfrm>
          <a:prstGeom prst="line">
            <a:avLst/>
          </a:prstGeom>
          <a:noFill/>
          <a:ln w="127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</a:ln>
          <a:effectLst/>
        </p:spPr>
      </p:cxnSp>
      <p:sp>
        <p:nvSpPr>
          <p:cNvPr id="56" name="Textplatzhalter 5">
            <a:extLst>
              <a:ext uri="{FF2B5EF4-FFF2-40B4-BE49-F238E27FC236}">
                <a16:creationId xmlns:a16="http://schemas.microsoft.com/office/drawing/2014/main" id="{30CE38E0-876A-4505-BFC2-5EB12FEF69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286577" y="5166302"/>
            <a:ext cx="824381" cy="36004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6 mm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7" name="Textplatzhalter 5">
            <a:extLst>
              <a:ext uri="{FF2B5EF4-FFF2-40B4-BE49-F238E27FC236}">
                <a16:creationId xmlns:a16="http://schemas.microsoft.com/office/drawing/2014/main" id="{30CE38E0-876A-4505-BFC2-5EB12FEF69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89716" y="5893616"/>
            <a:ext cx="2775164" cy="36004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Detector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housing cut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8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EB9AEA1-3281-46F0-9EDB-48FF2E5FF267}" type="slidenum">
              <a:rPr lang="de-DE" sz="1200">
                <a:solidFill>
                  <a:schemeClr val="tx1">
                    <a:tint val="75000"/>
                  </a:schemeClr>
                </a:solidFill>
                <a:latin typeface="Arial" pitchFamily="34" charset="0"/>
                <a:cs typeface="Arial" pitchFamily="34" charset="0"/>
              </a:rPr>
              <a:pPr algn="r"/>
              <a:t>45</a:t>
            </a:fld>
            <a:endParaRPr lang="de-DE" sz="1200" dirty="0">
              <a:solidFill>
                <a:schemeClr val="tx1">
                  <a:tint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281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liennummernplatzhalter 9">
            <a:extLst>
              <a:ext uri="{FF2B5EF4-FFF2-40B4-BE49-F238E27FC236}">
                <a16:creationId xmlns:a16="http://schemas.microsoft.com/office/drawing/2014/main" id="{D359441E-698B-4D24-B9BE-3F3AECF48BBD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r>
              <a:rPr lang="de-DE"/>
              <a:t>Seite </a:t>
            </a:r>
            <a:fld id="{A52F4D17-1AD6-42D9-B93A-EB002C62F438}" type="slidenum">
              <a:rPr lang="de-DE" smtClean="0"/>
              <a:pPr/>
              <a:t>46</a:t>
            </a:fld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295361" y="4669080"/>
                <a:ext cx="8763972" cy="12618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600" b="1" dirty="0" smtClean="0">
                    <a:latin typeface="+mj-lt"/>
                  </a:rPr>
                  <a:t>Stress </a:t>
                </a:r>
                <a:r>
                  <a:rPr lang="de-DE" sz="1600" b="1" dirty="0" err="1" smtClean="0">
                    <a:latin typeface="+mj-lt"/>
                  </a:rPr>
                  <a:t>limits</a:t>
                </a:r>
                <a:endParaRPr lang="de-DE" sz="1600" b="1" dirty="0" smtClean="0">
                  <a:latin typeface="+mj-lt"/>
                </a:endParaRPr>
              </a:p>
              <a:p>
                <a:pPr algn="l">
                  <a:lnSpc>
                    <a:spcPct val="95000"/>
                  </a:lnSpc>
                </a:pPr>
                <a:r>
                  <a:rPr lang="de-DE" sz="1600" dirty="0" err="1" smtClean="0">
                    <a:latin typeface="+mj-lt"/>
                  </a:rPr>
                  <a:t>membrane</a:t>
                </a:r>
                <a:r>
                  <a:rPr lang="de-DE" sz="1600" dirty="0" smtClean="0">
                    <a:latin typeface="+mj-lt"/>
                  </a:rPr>
                  <a:t> stress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de-DE" sz="1600" b="0" i="1" smtClean="0">
                            <a:latin typeface="Cambria Math"/>
                          </a:rPr>
                          <m:t>𝑚</m:t>
                        </m:r>
                        <m:r>
                          <a:rPr lang="de-DE" sz="1600" b="0" i="1" smtClean="0">
                            <a:latin typeface="Cambria Math"/>
                          </a:rPr>
                          <m:t>,</m:t>
                        </m:r>
                        <m:r>
                          <a:rPr lang="de-DE" sz="1600" b="0" i="1" smtClean="0">
                            <a:latin typeface="Cambria Math"/>
                          </a:rPr>
                          <m:t>𝑚𝑎𝑥</m:t>
                        </m:r>
                      </m:sub>
                    </m:sSub>
                    <m:r>
                      <a:rPr lang="de-DE" sz="1600" b="0" i="1" smtClean="0">
                        <a:latin typeface="Cambria Math"/>
                      </a:rPr>
                      <m:t>=46 </m:t>
                    </m:r>
                    <m:r>
                      <a:rPr lang="de-DE" sz="1600" b="0" i="1" smtClean="0">
                        <a:latin typeface="Cambria Math"/>
                      </a:rPr>
                      <m:t>𝑀𝑃𝑎</m:t>
                    </m:r>
                    <m:r>
                      <a:rPr lang="de-DE" sz="1600" b="0" i="1" smtClean="0">
                        <a:latin typeface="Cambria Math"/>
                      </a:rPr>
                      <m:t>≤</m:t>
                    </m:r>
                    <m:r>
                      <a:rPr lang="de-DE" sz="1600" b="0" i="1" smtClean="0">
                        <a:latin typeface="Cambria Math"/>
                      </a:rPr>
                      <m:t>𝑓</m:t>
                    </m:r>
                    <m:r>
                      <a:rPr lang="de-DE" sz="1600" b="0" i="1" smtClean="0">
                        <a:latin typeface="Cambria Math"/>
                      </a:rPr>
                      <m:t>=73 </m:t>
                    </m:r>
                    <m:r>
                      <a:rPr lang="de-DE" sz="1600" b="0" i="1" smtClean="0">
                        <a:latin typeface="Cambria Math"/>
                      </a:rPr>
                      <m:t>𝑀𝑃𝑎</m:t>
                    </m:r>
                  </m:oMath>
                </a14:m>
                <a:r>
                  <a:rPr lang="de-DE" sz="1600" b="0" dirty="0" smtClean="0"/>
                  <a:t>	</a:t>
                </a:r>
                <a:r>
                  <a:rPr lang="de-DE" sz="2400" b="0" dirty="0" smtClean="0">
                    <a:solidFill>
                      <a:srgbClr val="00B050"/>
                    </a:solidFill>
                    <a:sym typeface="Wingdings"/>
                  </a:rPr>
                  <a:t></a:t>
                </a:r>
                <a:endParaRPr lang="de-DE" sz="1600" b="0" dirty="0" smtClean="0">
                  <a:solidFill>
                    <a:srgbClr val="00B050"/>
                  </a:solidFill>
                </a:endParaRPr>
              </a:p>
              <a:p>
                <a:pPr algn="l">
                  <a:lnSpc>
                    <a:spcPct val="95000"/>
                  </a:lnSpc>
                </a:pPr>
                <a:endParaRPr lang="de-DE" sz="1600" b="0" dirty="0" smtClean="0"/>
              </a:p>
              <a:p>
                <a:pPr>
                  <a:lnSpc>
                    <a:spcPct val="95000"/>
                  </a:lnSpc>
                </a:pPr>
                <a:r>
                  <a:rPr lang="de-DE" sz="1600" dirty="0" err="1">
                    <a:latin typeface="+mj-lt"/>
                  </a:rPr>
                  <a:t>m</a:t>
                </a:r>
                <a:r>
                  <a:rPr lang="de-DE" sz="1600" b="0" dirty="0" err="1" smtClean="0">
                    <a:latin typeface="+mj-lt"/>
                  </a:rPr>
                  <a:t>embrane</a:t>
                </a:r>
                <a:r>
                  <a:rPr lang="de-DE" sz="1600" b="0" dirty="0" smtClean="0">
                    <a:latin typeface="+mj-lt"/>
                  </a:rPr>
                  <a:t> + </a:t>
                </a:r>
                <a:r>
                  <a:rPr lang="de-DE" sz="1600" b="0" dirty="0" err="1" smtClean="0">
                    <a:latin typeface="+mj-lt"/>
                  </a:rPr>
                  <a:t>bending</a:t>
                </a:r>
                <a:r>
                  <a:rPr lang="de-DE" sz="1600" b="0" dirty="0" smtClean="0">
                    <a:latin typeface="+mj-lt"/>
                  </a:rPr>
                  <a:t> stress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d>
                          <m:d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b="0" i="1" smtClean="0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de-DE" sz="1600" b="0" i="1" smtClean="0">
                                    <a:latin typeface="Cambria Math"/>
                                  </a:rPr>
                                  <m:t>𝑚</m:t>
                                </m:r>
                              </m:sub>
                            </m:sSub>
                            <m:r>
                              <a:rPr lang="de-DE" sz="1600" b="0" i="1" smtClean="0">
                                <a:latin typeface="Cambria Math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de-DE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de-DE" sz="1600" b="0" i="1" smtClean="0">
                                    <a:latin typeface="Cambria Math"/>
                                  </a:rPr>
                                  <m:t>𝑃</m:t>
                                </m:r>
                              </m:e>
                              <m:sub>
                                <m:r>
                                  <a:rPr lang="de-DE" sz="1600" b="0" i="1" smtClean="0">
                                    <a:latin typeface="Cambria Math"/>
                                  </a:rPr>
                                  <m:t>𝑏</m:t>
                                </m:r>
                              </m:sub>
                            </m:sSub>
                          </m:e>
                        </m:d>
                      </m:e>
                      <m:sub>
                        <m:r>
                          <a:rPr lang="de-DE" sz="1600" b="0" i="1" smtClean="0">
                            <a:latin typeface="Cambria Math"/>
                          </a:rPr>
                          <m:t>𝑚𝑎𝑥</m:t>
                        </m:r>
                      </m:sub>
                    </m:sSub>
                    <m:r>
                      <a:rPr lang="de-DE" sz="1600" b="0" i="1" smtClean="0">
                        <a:latin typeface="Cambria Math"/>
                      </a:rPr>
                      <m:t>=91 </m:t>
                    </m:r>
                    <m:r>
                      <a:rPr lang="de-DE" sz="1600" b="0" i="1" smtClean="0">
                        <a:latin typeface="Cambria Math"/>
                      </a:rPr>
                      <m:t>𝑀𝑃𝑎</m:t>
                    </m:r>
                    <m:r>
                      <a:rPr lang="de-DE" sz="1600" b="0" i="1" smtClean="0">
                        <a:latin typeface="Cambria Math"/>
                      </a:rPr>
                      <m:t>≤1.5⋅</m:t>
                    </m:r>
                    <m:r>
                      <a:rPr lang="de-DE" sz="1600" b="0" i="1" smtClean="0">
                        <a:latin typeface="Cambria Math"/>
                      </a:rPr>
                      <m:t>𝑓</m:t>
                    </m:r>
                    <m:r>
                      <a:rPr lang="de-DE" sz="1600" b="0" i="1" smtClean="0">
                        <a:latin typeface="Cambria Math"/>
                      </a:rPr>
                      <m:t>=110 </m:t>
                    </m:r>
                    <m:r>
                      <a:rPr lang="de-DE" sz="1600" b="0" i="1" smtClean="0">
                        <a:latin typeface="Cambria Math"/>
                      </a:rPr>
                      <m:t>𝑀𝑃𝑎</m:t>
                    </m:r>
                  </m:oMath>
                </a14:m>
                <a:r>
                  <a:rPr lang="de-DE" sz="1600" dirty="0" smtClean="0"/>
                  <a:t>	</a:t>
                </a:r>
                <a:r>
                  <a:rPr lang="de-DE" sz="1600" dirty="0">
                    <a:solidFill>
                      <a:srgbClr val="00B050"/>
                    </a:solidFill>
                    <a:sym typeface="Wingdings"/>
                  </a:rPr>
                  <a:t> </a:t>
                </a:r>
                <a:r>
                  <a:rPr lang="de-DE" sz="2400" b="1" dirty="0">
                    <a:solidFill>
                      <a:srgbClr val="00B050"/>
                    </a:solidFill>
                    <a:sym typeface="Wingdings"/>
                  </a:rPr>
                  <a:t></a:t>
                </a:r>
                <a:endParaRPr lang="de-DE" sz="2400" b="1" dirty="0" smtClean="0"/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361" y="4669080"/>
                <a:ext cx="8763972" cy="1261884"/>
              </a:xfrm>
              <a:prstGeom prst="rect">
                <a:avLst/>
              </a:prstGeom>
              <a:blipFill rotWithShape="1">
                <a:blip r:embed="rId2"/>
                <a:stretch>
                  <a:fillRect l="-348" t="-2415" b="-96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platzhalter 14"/>
          <p:cNvSpPr>
            <a:spLocks noGrp="1"/>
          </p:cNvSpPr>
          <p:nvPr>
            <p:ph type="body" sz="quarter" idx="12"/>
          </p:nvPr>
        </p:nvSpPr>
        <p:spPr>
          <a:xfrm>
            <a:off x="389066" y="758766"/>
            <a:ext cx="8416669" cy="509994"/>
          </a:xfrm>
        </p:spPr>
        <p:txBody>
          <a:bodyPr/>
          <a:lstStyle/>
          <a:p>
            <a:r>
              <a:rPr lang="de-DE" dirty="0" smtClean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Front Cap – </a:t>
            </a:r>
            <a:r>
              <a:rPr lang="de-DE" dirty="0" err="1" smtClean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Linerized</a:t>
            </a:r>
            <a:r>
              <a:rPr lang="de-DE" dirty="0" smtClean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stresses</a:t>
            </a:r>
            <a:r>
              <a:rPr lang="de-DE" dirty="0" smtClean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de-DE" dirty="0" err="1" smtClean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at</a:t>
            </a:r>
            <a:r>
              <a:rPr lang="de-DE" dirty="0" smtClean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 1.2 bar differential </a:t>
            </a:r>
            <a:r>
              <a:rPr lang="de-DE" dirty="0" err="1" smtClean="0">
                <a:solidFill>
                  <a:srgbClr val="005B82"/>
                </a:solidFill>
                <a:latin typeface="Arial" pitchFamily="34" charset="0"/>
                <a:cs typeface="Arial" pitchFamily="34" charset="0"/>
              </a:rPr>
              <a:t>pressure</a:t>
            </a:r>
            <a:endParaRPr lang="de-DE" dirty="0">
              <a:solidFill>
                <a:srgbClr val="005B8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 descr="E:\tmp\skadi\V2.3.1\Fvmin\file002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045" y="1268761"/>
            <a:ext cx="3393781" cy="27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E:\tmp\skadi\V2.3.1\Fvmin\file00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8727" y="1268760"/>
            <a:ext cx="3393781" cy="270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91711" y="4077072"/>
                <a:ext cx="3327372" cy="26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200" dirty="0" smtClean="0"/>
                  <a:t>Sum </a:t>
                </a:r>
                <a:r>
                  <a:rPr lang="de-DE" sz="1200" dirty="0" err="1" smtClean="0"/>
                  <a:t>of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membrane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and</a:t>
                </a:r>
                <a:r>
                  <a:rPr lang="de-DE" sz="1200" dirty="0" smtClean="0"/>
                  <a:t> </a:t>
                </a:r>
                <a:r>
                  <a:rPr lang="de-DE" sz="1200" dirty="0" err="1" smtClean="0"/>
                  <a:t>bending</a:t>
                </a:r>
                <a:r>
                  <a:rPr lang="de-DE" sz="1200" dirty="0" smtClean="0"/>
                  <a:t> stress </a:t>
                </a:r>
                <a14:m>
                  <m:oMath xmlns:m="http://schemas.openxmlformats.org/officeDocument/2006/math">
                    <m:r>
                      <a:rPr lang="de-DE" sz="1200" b="0" i="1" smtClean="0">
                        <a:latin typeface="Cambria Math"/>
                      </a:rPr>
                      <m:t>(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de-DE" sz="1200" b="0" i="1" smtClean="0">
                            <a:latin typeface="Cambria Math"/>
                          </a:rPr>
                          <m:t>𝑚</m:t>
                        </m:r>
                      </m:sub>
                    </m:sSub>
                    <m:r>
                      <a:rPr lang="de-DE" sz="1200" b="0" i="1" smtClean="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de-DE" sz="1200" b="0" i="1" smtClean="0">
                            <a:latin typeface="Cambria Math"/>
                          </a:rPr>
                          <m:t>𝑏</m:t>
                        </m:r>
                      </m:sub>
                    </m:sSub>
                    <m:r>
                      <a:rPr lang="de-DE" sz="1200" b="0" i="1" smtClean="0">
                        <a:latin typeface="Cambria Math"/>
                      </a:rPr>
                      <m:t>)</m:t>
                    </m:r>
                  </m:oMath>
                </a14:m>
                <a:endParaRPr lang="de-DE" sz="1200" dirty="0" err="1" smtClean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84" y="4077072"/>
                <a:ext cx="3529556" cy="267766"/>
              </a:xfrm>
              <a:prstGeom prst="rect">
                <a:avLst/>
              </a:prstGeom>
              <a:blipFill rotWithShape="1">
                <a:blip r:embed="rId5"/>
                <a:stretch>
                  <a:fillRect l="-173" t="-4545" b="-159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feld 16"/>
              <p:cNvSpPr txBox="1"/>
              <p:nvPr/>
            </p:nvSpPr>
            <p:spPr>
              <a:xfrm>
                <a:off x="4377868" y="4077072"/>
                <a:ext cx="1503078" cy="26776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l">
                  <a:lnSpc>
                    <a:spcPct val="95000"/>
                  </a:lnSpc>
                </a:pPr>
                <a:r>
                  <a:rPr lang="de-DE" sz="1200" dirty="0" smtClean="0"/>
                  <a:t>Membrane stress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sz="12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sz="1200" b="0" i="1" smtClean="0">
                            <a:latin typeface="Cambria Math"/>
                          </a:rPr>
                          <m:t>𝑃</m:t>
                        </m:r>
                      </m:e>
                      <m:sub>
                        <m:r>
                          <a:rPr lang="de-DE" sz="1200" b="0" i="1" smtClean="0">
                            <a:latin typeface="Cambria Math"/>
                          </a:rPr>
                          <m:t>𝑚</m:t>
                        </m:r>
                      </m:sub>
                    </m:sSub>
                  </m:oMath>
                </a14:m>
                <a:endParaRPr lang="de-DE" sz="1200" dirty="0" err="1" smtClean="0"/>
              </a:p>
            </p:txBody>
          </p:sp>
        </mc:Choice>
        <mc:Fallback xmlns="">
          <p:sp>
            <p:nvSpPr>
              <p:cNvPr id="17" name="Textfeld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3884" y="4077072"/>
                <a:ext cx="1594411" cy="267766"/>
              </a:xfrm>
              <a:prstGeom prst="rect">
                <a:avLst/>
              </a:prstGeom>
              <a:blipFill rotWithShape="1">
                <a:blip r:embed="rId6"/>
                <a:stretch>
                  <a:fillRect l="-383" t="-4545" b="-1590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68" y="74246"/>
            <a:ext cx="8415648" cy="679287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Front cup</a:t>
            </a:r>
            <a:endParaRPr lang="en-US" sz="2800" b="1" dirty="0">
              <a:solidFill>
                <a:srgbClr val="005B8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322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68" y="74246"/>
            <a:ext cx="8415648" cy="1126758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Front cup</a:t>
            </a:r>
            <a:endParaRPr lang="en-US" sz="2800" b="1" dirty="0">
              <a:solidFill>
                <a:srgbClr val="005B8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16299" r="6853" b="14555"/>
          <a:stretch/>
        </p:blipFill>
        <p:spPr>
          <a:xfrm>
            <a:off x="1528355" y="821868"/>
            <a:ext cx="3334807" cy="2312945"/>
          </a:xfrm>
          <a:prstGeom prst="rect">
            <a:avLst/>
          </a:prstGeom>
        </p:spPr>
      </p:pic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20189" y="3670847"/>
            <a:ext cx="3028796" cy="2141472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2"/>
          <a:stretch/>
        </p:blipFill>
        <p:spPr>
          <a:xfrm rot="5400000">
            <a:off x="925696" y="3859103"/>
            <a:ext cx="3028796" cy="1764960"/>
          </a:xfrm>
          <a:prstGeom prst="rect">
            <a:avLst/>
          </a:prstGeom>
        </p:spPr>
      </p:pic>
      <p:pic>
        <p:nvPicPr>
          <p:cNvPr id="23" name="Grafik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t="-872" r="17092" b="-1"/>
          <a:stretch/>
        </p:blipFill>
        <p:spPr>
          <a:xfrm rot="5400000">
            <a:off x="5459225" y="730701"/>
            <a:ext cx="2370109" cy="2438116"/>
          </a:xfrm>
          <a:prstGeom prst="rect">
            <a:avLst/>
          </a:prstGeom>
        </p:spPr>
      </p:pic>
      <p:sp>
        <p:nvSpPr>
          <p:cNvPr id="24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EB9AEA1-3281-46F0-9EDB-48FF2E5FF267}" type="slidenum"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14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47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822665" y="4741583"/>
            <a:ext cx="3118136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ct val="95000"/>
              </a:lnSpc>
              <a:defRPr/>
            </a:pPr>
            <a:r>
              <a:rPr lang="en-US" kern="0" dirty="0">
                <a:solidFill>
                  <a:srgbClr val="023D6B"/>
                </a:solidFill>
              </a:rPr>
              <a:t>Front cup was milled from an aluminum block </a:t>
            </a:r>
            <a:r>
              <a:rPr lang="en-US" kern="0" dirty="0" smtClean="0">
                <a:solidFill>
                  <a:srgbClr val="023D6B"/>
                </a:solidFill>
              </a:rPr>
              <a:t>according </a:t>
            </a:r>
            <a:r>
              <a:rPr lang="en-US" kern="0" dirty="0">
                <a:solidFill>
                  <a:srgbClr val="023D6B"/>
                </a:solidFill>
              </a:rPr>
              <a:t>to the stress calculations</a:t>
            </a:r>
          </a:p>
        </p:txBody>
      </p:sp>
    </p:spTree>
    <p:extLst>
      <p:ext uri="{BB962C8B-B14F-4D97-AF65-F5344CB8AC3E}">
        <p14:creationId xmlns:p14="http://schemas.microsoft.com/office/powerpoint/2010/main" val="2555846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68" y="74246"/>
            <a:ext cx="8415648" cy="1126758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Detector cooling</a:t>
            </a:r>
            <a:endParaRPr lang="en-US" sz="2800" b="1" dirty="0">
              <a:solidFill>
                <a:srgbClr val="005B8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EB9AEA1-3281-46F0-9EDB-48FF2E5FF267}" type="slidenum"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14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48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128" y="1242374"/>
            <a:ext cx="4293263" cy="3834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platzhalter 4"/>
          <p:cNvSpPr>
            <a:spLocks noGrp="1"/>
          </p:cNvSpPr>
          <p:nvPr>
            <p:ph type="body" sz="quarter" idx="12"/>
          </p:nvPr>
        </p:nvSpPr>
        <p:spPr>
          <a:xfrm>
            <a:off x="107504" y="732380"/>
            <a:ext cx="8416670" cy="509994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Temperature</a:t>
            </a:r>
            <a:r>
              <a:rPr kumimoji="0" lang="de-DE" sz="1800" i="0" u="none" strike="noStrike" kern="0" cap="none" spc="0" normalizeH="0" baseline="0" noProof="0" dirty="0" smtClean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 Chips + Boards - First </a:t>
            </a:r>
            <a:r>
              <a:rPr kumimoji="0" lang="de-DE" sz="1800" i="0" u="none" strike="noStrike" kern="0" cap="none" spc="0" normalizeH="0" baseline="0" noProof="0" dirty="0" err="1" smtClean="0">
                <a:ln>
                  <a:noFill/>
                </a:ln>
                <a:solidFill>
                  <a:srgbClr val="005B82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rPr>
              <a:t>calculations</a:t>
            </a:r>
            <a:endParaRPr kumimoji="0" lang="en-US" sz="1800" i="0" u="none" strike="noStrike" kern="0" cap="none" spc="0" normalizeH="0" baseline="0" noProof="0" dirty="0">
              <a:ln>
                <a:noFill/>
              </a:ln>
              <a:solidFill>
                <a:srgbClr val="005B82"/>
              </a:solidFill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1187624" y="4797152"/>
                <a:ext cx="2140330" cy="75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de-D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𝑉</m:t>
                          </m:r>
                        </m:e>
                      </m:acc>
                      <m:r>
                        <a:rPr kumimoji="0" lang="de-DE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=5000</m:t>
                      </m:r>
                      <m:f>
                        <m:fPr>
                          <m:ctrlPr>
                            <a:rPr kumimoji="0" lang="de-D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de-D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𝑙</m:t>
                          </m:r>
                        </m:num>
                        <m:den>
                          <m:r>
                            <a:rPr kumimoji="0" lang="de-D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𝑚𝑖𝑛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7624" y="4797152"/>
                <a:ext cx="2140330" cy="758541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feld 10"/>
              <p:cNvSpPr txBox="1"/>
              <p:nvPr/>
            </p:nvSpPr>
            <p:spPr>
              <a:xfrm>
                <a:off x="5652120" y="4797152"/>
                <a:ext cx="2310248" cy="75854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95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kumimoji="0" lang="de-D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𝑉</m:t>
                          </m:r>
                        </m:e>
                      </m:acc>
                      <m:r>
                        <a:rPr kumimoji="0" lang="de-DE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=</m:t>
                      </m:r>
                      <m:r>
                        <a:rPr kumimoji="0" lang="de-D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10</m:t>
                      </m:r>
                      <m:r>
                        <a:rPr kumimoji="0" lang="de-DE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Cambria Math"/>
                        </a:rPr>
                        <m:t>000</m:t>
                      </m:r>
                      <m:f>
                        <m:fPr>
                          <m:ctrlPr>
                            <a:rPr kumimoji="0" lang="de-D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kumimoji="0" lang="de-D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𝑙</m:t>
                          </m:r>
                        </m:num>
                        <m:den>
                          <m:r>
                            <a:rPr kumimoji="0" lang="de-D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ysClr val="windowText" lastClr="000000"/>
                              </a:solidFill>
                              <a:effectLst/>
                              <a:uLnTx/>
                              <a:uFillTx/>
                              <a:latin typeface="Cambria Math"/>
                            </a:rPr>
                            <m:t>𝑚𝑖𝑛</m:t>
                          </m:r>
                        </m:den>
                      </m:f>
                    </m:oMath>
                  </m:oMathPara>
                </a14:m>
                <a:endParaRPr kumimoji="0" lang="en-US" sz="24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</mc:Choice>
        <mc:Fallback xmlns="">
          <p:sp>
            <p:nvSpPr>
              <p:cNvPr id="11" name="Textfeld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2120" y="4797152"/>
                <a:ext cx="2310248" cy="758541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Gerade Verbindung mit Pfeil 11"/>
          <p:cNvCxnSpPr/>
          <p:nvPr/>
        </p:nvCxnSpPr>
        <p:spPr>
          <a:xfrm flipV="1">
            <a:off x="953219" y="2956374"/>
            <a:ext cx="594445" cy="832666"/>
          </a:xfrm>
          <a:prstGeom prst="straightConnector1">
            <a:avLst/>
          </a:prstGeom>
          <a:noFill/>
          <a:ln w="12700" cap="flat" cmpd="sng" algn="ctr">
            <a:solidFill>
              <a:srgbClr val="023D6B"/>
            </a:solidFill>
            <a:prstDash val="solid"/>
            <a:miter lim="800000"/>
            <a:tailEnd type="arrow"/>
          </a:ln>
          <a:effectLst/>
        </p:spPr>
      </p:cxnSp>
      <p:sp>
        <p:nvSpPr>
          <p:cNvPr id="13" name="Textfeld 12"/>
          <p:cNvSpPr txBox="1"/>
          <p:nvPr/>
        </p:nvSpPr>
        <p:spPr>
          <a:xfrm>
            <a:off x="179512" y="3789040"/>
            <a:ext cx="1368152" cy="794064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Die erste </a:t>
            </a:r>
            <a:r>
              <a:rPr kumimoji="0" lang="de-DE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Reihe </a:t>
            </a:r>
            <a:r>
              <a:rPr kumimoji="0" lang="de-DE" sz="12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Platinen hat keine Luftschlitze an der Rückseite!</a:t>
            </a:r>
            <a:endParaRPr kumimoji="0" lang="en-US" sz="1200" b="0" i="0" u="none" strike="noStrike" kern="0" cap="none" spc="0" normalizeH="0" baseline="0" noProof="0" dirty="0" err="1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42374"/>
            <a:ext cx="4470868" cy="3842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Datumsplatzhalter 8">
            <a:extLst>
              <a:ext uri="{FF2B5EF4-FFF2-40B4-BE49-F238E27FC236}">
                <a16:creationId xmlns:a16="http://schemas.microsoft.com/office/drawing/2014/main" id="{248C3CF1-D129-42B5-A812-C0947D6D828A}"/>
              </a:ext>
            </a:extLst>
          </p:cNvPr>
          <p:cNvSpPr>
            <a:spLocks noGrp="1"/>
          </p:cNvSpPr>
          <p:nvPr>
            <p:ph type="dt" sz="half" idx="4294967295"/>
          </p:nvPr>
        </p:nvSpPr>
        <p:spPr>
          <a:xfrm>
            <a:off x="2415540" y="5786968"/>
            <a:ext cx="3162400" cy="221109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Stefan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Schoenen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 03. Mai 2018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0356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68" y="74246"/>
            <a:ext cx="8415648" cy="1126758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Detector cooling</a:t>
            </a:r>
            <a:endParaRPr lang="en-US" sz="2800" b="1" dirty="0">
              <a:solidFill>
                <a:srgbClr val="005B8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EB9AEA1-3281-46F0-9EDB-48FF2E5FF267}" type="slidenum"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14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49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35" name="Grafik 3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6" r="5142"/>
          <a:stretch/>
        </p:blipFill>
        <p:spPr>
          <a:xfrm>
            <a:off x="4904915" y="1240573"/>
            <a:ext cx="4251960" cy="3085572"/>
          </a:xfrm>
          <a:prstGeom prst="rect">
            <a:avLst/>
          </a:prstGeom>
        </p:spPr>
      </p:pic>
      <p:sp>
        <p:nvSpPr>
          <p:cNvPr id="36" name="Textfeld 35"/>
          <p:cNvSpPr txBox="1"/>
          <p:nvPr/>
        </p:nvSpPr>
        <p:spPr>
          <a:xfrm>
            <a:off x="5822664" y="5387774"/>
            <a:ext cx="2388795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Lengthened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air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nozzles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with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cooling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air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cxnSp>
        <p:nvCxnSpPr>
          <p:cNvPr id="37" name="Gerade Verbindung mit Pfeil 36"/>
          <p:cNvCxnSpPr>
            <a:endCxn id="36" idx="0"/>
          </p:cNvCxnSpPr>
          <p:nvPr/>
        </p:nvCxnSpPr>
        <p:spPr>
          <a:xfrm>
            <a:off x="6611794" y="2616291"/>
            <a:ext cx="405268" cy="2771483"/>
          </a:xfrm>
          <a:prstGeom prst="straightConnector1">
            <a:avLst/>
          </a:prstGeom>
          <a:noFill/>
          <a:ln w="254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38" name="Pfeil nach rechts 37"/>
          <p:cNvSpPr/>
          <p:nvPr/>
        </p:nvSpPr>
        <p:spPr>
          <a:xfrm rot="10398545">
            <a:off x="6734494" y="3462998"/>
            <a:ext cx="271208" cy="131152"/>
          </a:xfrm>
          <a:prstGeom prst="rightArrow">
            <a:avLst/>
          </a:prstGeom>
          <a:solidFill>
            <a:srgbClr val="023D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9" name="Gruppieren 38"/>
          <p:cNvGrpSpPr/>
          <p:nvPr/>
        </p:nvGrpSpPr>
        <p:grpSpPr>
          <a:xfrm>
            <a:off x="66214" y="663716"/>
            <a:ext cx="4838700" cy="5333923"/>
            <a:chOff x="185613" y="677285"/>
            <a:chExt cx="5107080" cy="5557294"/>
          </a:xfrm>
        </p:grpSpPr>
        <p:pic>
          <p:nvPicPr>
            <p:cNvPr id="40" name="Grafik 3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4555" r="23331" b="30012"/>
            <a:stretch/>
          </p:blipFill>
          <p:spPr>
            <a:xfrm>
              <a:off x="185613" y="788145"/>
              <a:ext cx="5107080" cy="5446434"/>
            </a:xfrm>
            <a:prstGeom prst="rect">
              <a:avLst/>
            </a:prstGeom>
          </p:spPr>
        </p:pic>
        <p:sp>
          <p:nvSpPr>
            <p:cNvPr id="41" name="Pfeil nach rechts 40"/>
            <p:cNvSpPr/>
            <p:nvPr/>
          </p:nvSpPr>
          <p:spPr>
            <a:xfrm rot="11589942">
              <a:off x="4145164" y="3209794"/>
              <a:ext cx="558170" cy="19087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Pfeil nach rechts 41"/>
            <p:cNvSpPr/>
            <p:nvPr/>
          </p:nvSpPr>
          <p:spPr>
            <a:xfrm rot="11589942">
              <a:off x="2491784" y="3346696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Pfeil nach rechts 42"/>
            <p:cNvSpPr/>
            <p:nvPr/>
          </p:nvSpPr>
          <p:spPr>
            <a:xfrm rot="11589942">
              <a:off x="2739979" y="2760110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Pfeil nach rechts 43"/>
            <p:cNvSpPr/>
            <p:nvPr/>
          </p:nvSpPr>
          <p:spPr>
            <a:xfrm rot="11589942">
              <a:off x="2807912" y="3006406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Pfeil nach rechts 44"/>
            <p:cNvSpPr/>
            <p:nvPr/>
          </p:nvSpPr>
          <p:spPr>
            <a:xfrm rot="11589942">
              <a:off x="2603549" y="3575691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Pfeil nach rechts 45"/>
            <p:cNvSpPr/>
            <p:nvPr/>
          </p:nvSpPr>
          <p:spPr>
            <a:xfrm rot="17763115">
              <a:off x="2860014" y="883360"/>
              <a:ext cx="592088" cy="179938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47" name="Pfeil nach rechts 46"/>
          <p:cNvSpPr/>
          <p:nvPr/>
        </p:nvSpPr>
        <p:spPr>
          <a:xfrm rot="11185737">
            <a:off x="8234768" y="2698139"/>
            <a:ext cx="729085" cy="216683"/>
          </a:xfrm>
          <a:prstGeom prst="rightArrow">
            <a:avLst/>
          </a:prstGeom>
          <a:solidFill>
            <a:srgbClr val="023D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3046966" y="770120"/>
            <a:ext cx="1095172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Air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outlet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cxnSp>
        <p:nvCxnSpPr>
          <p:cNvPr id="49" name="Gerade Verbindung mit Pfeil 48"/>
          <p:cNvCxnSpPr/>
          <p:nvPr/>
        </p:nvCxnSpPr>
        <p:spPr>
          <a:xfrm>
            <a:off x="4143049" y="3317739"/>
            <a:ext cx="259856" cy="2837623"/>
          </a:xfrm>
          <a:prstGeom prst="straightConnector1">
            <a:avLst/>
          </a:prstGeom>
          <a:noFill/>
          <a:ln w="254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50" name="Gerade Verbindung mit Pfeil 49"/>
          <p:cNvCxnSpPr/>
          <p:nvPr/>
        </p:nvCxnSpPr>
        <p:spPr>
          <a:xfrm flipH="1">
            <a:off x="1501960" y="3928797"/>
            <a:ext cx="1049818" cy="2226565"/>
          </a:xfrm>
          <a:prstGeom prst="straightConnector1">
            <a:avLst/>
          </a:prstGeom>
          <a:noFill/>
          <a:ln w="254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51" name="Pfeil nach rechts 50"/>
          <p:cNvSpPr/>
          <p:nvPr/>
        </p:nvSpPr>
        <p:spPr>
          <a:xfrm rot="11185737">
            <a:off x="8234768" y="3487781"/>
            <a:ext cx="729085" cy="216683"/>
          </a:xfrm>
          <a:prstGeom prst="rightArrow">
            <a:avLst/>
          </a:prstGeom>
          <a:solidFill>
            <a:srgbClr val="023D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2" name="Pfeil nach rechts 51"/>
          <p:cNvSpPr/>
          <p:nvPr/>
        </p:nvSpPr>
        <p:spPr>
          <a:xfrm rot="17763115">
            <a:off x="1419188" y="1978290"/>
            <a:ext cx="568289" cy="170482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3515482" y="6155362"/>
            <a:ext cx="1774845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Cooling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air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inlet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462733" y="6155362"/>
            <a:ext cx="2078454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Air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buffer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chamber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1407731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7544" y="5800248"/>
            <a:ext cx="78057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1200"/>
              </a:spcBef>
              <a:buFont typeface="Arial"/>
              <a:buChar char="•"/>
            </a:pPr>
            <a:r>
              <a:rPr lang="en-US" dirty="0" smtClean="0"/>
              <a:t>SKADI Complete with the shielding - E3-Port</a:t>
            </a:r>
            <a:endParaRPr lang="de-DE" dirty="0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274691" y="116632"/>
            <a:ext cx="77724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 eaLnBrk="1" hangingPunct="1"/>
            <a:r>
              <a:rPr lang="en-US" altLang="de-DE" sz="2800" b="1" dirty="0" smtClean="0">
                <a:solidFill>
                  <a:srgbClr val="005B82"/>
                </a:solidFill>
                <a:latin typeface="Arial"/>
                <a:cs typeface="Arial"/>
              </a:rPr>
              <a:t>SKADI layout </a:t>
            </a:r>
            <a:r>
              <a:rPr lang="en-US" altLang="de-DE" sz="2000" dirty="0" smtClean="0">
                <a:solidFill>
                  <a:srgbClr val="005B82"/>
                </a:solidFill>
                <a:latin typeface="Arial"/>
                <a:cs typeface="Arial"/>
              </a:rPr>
              <a:t>(short reminder)</a:t>
            </a:r>
            <a:endParaRPr lang="en-US" altLang="de-DE" sz="2000" dirty="0">
              <a:solidFill>
                <a:srgbClr val="005B82"/>
              </a:solidFill>
              <a:latin typeface="Arial"/>
              <a:cs typeface="Arial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1" r="-837" b="35451"/>
          <a:stretch/>
        </p:blipFill>
        <p:spPr>
          <a:xfrm>
            <a:off x="1035631" y="3659360"/>
            <a:ext cx="7161759" cy="2070231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7072" r="-261" b="20829"/>
          <a:stretch/>
        </p:blipFill>
        <p:spPr>
          <a:xfrm>
            <a:off x="1035631" y="760438"/>
            <a:ext cx="7134811" cy="2634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35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949" y="1244128"/>
            <a:ext cx="4347377" cy="3022714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68" y="74246"/>
            <a:ext cx="8415648" cy="1126758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Detector cooling</a:t>
            </a:r>
            <a:endParaRPr lang="en-US" sz="2800" b="1" dirty="0">
              <a:solidFill>
                <a:srgbClr val="005B8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EB9AEA1-3281-46F0-9EDB-48FF2E5FF267}" type="slidenum"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14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50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3076392" y="4983339"/>
            <a:ext cx="2388795" cy="618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Lengthened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air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nozzles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</a:p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with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cooling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air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grpSp>
        <p:nvGrpSpPr>
          <p:cNvPr id="9" name="Gruppieren 8"/>
          <p:cNvGrpSpPr/>
          <p:nvPr/>
        </p:nvGrpSpPr>
        <p:grpSpPr>
          <a:xfrm>
            <a:off x="271419" y="1261206"/>
            <a:ext cx="4277231" cy="2973942"/>
            <a:chOff x="182881" y="770120"/>
            <a:chExt cx="4277231" cy="2973942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881" y="770120"/>
              <a:ext cx="4277231" cy="2973942"/>
            </a:xfrm>
            <a:prstGeom prst="rect">
              <a:avLst/>
            </a:prstGeom>
          </p:spPr>
        </p:pic>
        <p:sp>
          <p:nvSpPr>
            <p:cNvPr id="38" name="Pfeil nach rechts 37"/>
            <p:cNvSpPr/>
            <p:nvPr/>
          </p:nvSpPr>
          <p:spPr>
            <a:xfrm rot="5400000">
              <a:off x="2612855" y="2984746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Pfeil nach rechts 28"/>
            <p:cNvSpPr/>
            <p:nvPr/>
          </p:nvSpPr>
          <p:spPr>
            <a:xfrm rot="5400000">
              <a:off x="2544918" y="1195630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Pfeil nach rechts 29"/>
            <p:cNvSpPr/>
            <p:nvPr/>
          </p:nvSpPr>
          <p:spPr>
            <a:xfrm rot="16200000">
              <a:off x="2340007" y="2055911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49" name="Gerade Verbindung mit Pfeil 48"/>
          <p:cNvCxnSpPr/>
          <p:nvPr/>
        </p:nvCxnSpPr>
        <p:spPr>
          <a:xfrm>
            <a:off x="2080260" y="3541408"/>
            <a:ext cx="2034540" cy="1541132"/>
          </a:xfrm>
          <a:prstGeom prst="straightConnector1">
            <a:avLst/>
          </a:prstGeom>
          <a:noFill/>
          <a:ln w="254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37" name="Gerade Verbindung mit Pfeil 36"/>
          <p:cNvCxnSpPr/>
          <p:nvPr/>
        </p:nvCxnSpPr>
        <p:spPr>
          <a:xfrm flipH="1">
            <a:off x="4114800" y="2612572"/>
            <a:ext cx="2788920" cy="2469968"/>
          </a:xfrm>
          <a:prstGeom prst="straightConnector1">
            <a:avLst/>
          </a:prstGeom>
          <a:noFill/>
          <a:ln w="254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  <a:headEnd type="triangle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770520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68" y="74246"/>
            <a:ext cx="8415648" cy="1126758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Test equipment for cooling validation</a:t>
            </a:r>
            <a:endParaRPr lang="en-US" sz="2800" b="1" dirty="0">
              <a:solidFill>
                <a:srgbClr val="005B8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EB9AEA1-3281-46F0-9EDB-48FF2E5FF267}" type="slidenum"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14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51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25284" y="575302"/>
            <a:ext cx="5642910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ct val="95000"/>
              </a:lnSpc>
            </a:pPr>
            <a:r>
              <a:rPr lang="en-US" kern="0" dirty="0">
                <a:solidFill>
                  <a:srgbClr val="023D6B"/>
                </a:solidFill>
              </a:rPr>
              <a:t>Test device for the verification of the </a:t>
            </a:r>
            <a:r>
              <a:rPr lang="en-US" kern="0" dirty="0" smtClean="0">
                <a:solidFill>
                  <a:srgbClr val="023D6B"/>
                </a:solidFill>
              </a:rPr>
              <a:t>calculation results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grpSp>
        <p:nvGrpSpPr>
          <p:cNvPr id="13" name="Gruppieren 12"/>
          <p:cNvGrpSpPr/>
          <p:nvPr/>
        </p:nvGrpSpPr>
        <p:grpSpPr>
          <a:xfrm>
            <a:off x="875128" y="1085826"/>
            <a:ext cx="7313167" cy="5270524"/>
            <a:chOff x="462733" y="1450951"/>
            <a:chExt cx="7313167" cy="5270524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7" t="1555" r="11617" b="1991"/>
            <a:stretch/>
          </p:blipFill>
          <p:spPr>
            <a:xfrm>
              <a:off x="1333500" y="1450951"/>
              <a:ext cx="4899660" cy="5270524"/>
            </a:xfrm>
            <a:prstGeom prst="rect">
              <a:avLst/>
            </a:prstGeom>
          </p:spPr>
        </p:pic>
        <p:sp>
          <p:nvSpPr>
            <p:cNvPr id="38" name="Pfeil nach rechts 37"/>
            <p:cNvSpPr/>
            <p:nvPr/>
          </p:nvSpPr>
          <p:spPr>
            <a:xfrm rot="12687950">
              <a:off x="4546002" y="3679025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6102490" y="1616428"/>
              <a:ext cx="1095172" cy="355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Air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outlet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endParaRPr>
            </a:p>
          </p:txBody>
        </p:sp>
        <p:cxnSp>
          <p:nvCxnSpPr>
            <p:cNvPr id="50" name="Gerade Verbindung mit Pfeil 49"/>
            <p:cNvCxnSpPr/>
            <p:nvPr/>
          </p:nvCxnSpPr>
          <p:spPr>
            <a:xfrm flipH="1">
              <a:off x="1501960" y="5052248"/>
              <a:ext cx="2925260" cy="1103114"/>
            </a:xfrm>
            <a:prstGeom prst="straightConnector1">
              <a:avLst/>
            </a:prstGeom>
            <a:noFill/>
            <a:ln w="25400" cap="flat" cmpd="sng" algn="ctr">
              <a:solidFill>
                <a:srgbClr val="30A93B">
                  <a:lumMod val="75000"/>
                </a:srgbClr>
              </a:solidFill>
              <a:prstDash val="solid"/>
              <a:miter lim="800000"/>
              <a:headEnd type="triangle"/>
              <a:tailEnd type="none"/>
            </a:ln>
            <a:effectLst/>
          </p:spPr>
        </p:cxnSp>
        <p:sp>
          <p:nvSpPr>
            <p:cNvPr id="52" name="Pfeil nach rechts 51"/>
            <p:cNvSpPr/>
            <p:nvPr/>
          </p:nvSpPr>
          <p:spPr>
            <a:xfrm rot="18358788" flipV="1">
              <a:off x="4591027" y="2876364"/>
              <a:ext cx="2587288" cy="205355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Textfeld 54"/>
            <p:cNvSpPr txBox="1"/>
            <p:nvPr/>
          </p:nvSpPr>
          <p:spPr>
            <a:xfrm>
              <a:off x="6001055" y="6091990"/>
              <a:ext cx="1774845" cy="355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Cooling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air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inlet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endParaRPr>
            </a:p>
          </p:txBody>
        </p:sp>
        <p:sp>
          <p:nvSpPr>
            <p:cNvPr id="56" name="Textfeld 55"/>
            <p:cNvSpPr txBox="1"/>
            <p:nvPr/>
          </p:nvSpPr>
          <p:spPr>
            <a:xfrm>
              <a:off x="462733" y="6155362"/>
              <a:ext cx="2078454" cy="355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Air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buffer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chamber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Pfeil nach rechts 29"/>
            <p:cNvSpPr/>
            <p:nvPr/>
          </p:nvSpPr>
          <p:spPr>
            <a:xfrm rot="12321624">
              <a:off x="5467073" y="4689868"/>
              <a:ext cx="729085" cy="216683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49" name="Gerade Verbindung mit Pfeil 48"/>
            <p:cNvCxnSpPr>
              <a:stCxn id="30" idx="1"/>
              <a:endCxn id="55" idx="0"/>
            </p:cNvCxnSpPr>
            <p:nvPr/>
          </p:nvCxnSpPr>
          <p:spPr>
            <a:xfrm>
              <a:off x="6161028" y="4954346"/>
              <a:ext cx="727450" cy="1137644"/>
            </a:xfrm>
            <a:prstGeom prst="straightConnector1">
              <a:avLst/>
            </a:prstGeom>
            <a:noFill/>
            <a:ln w="25400" cap="flat" cmpd="sng" algn="ctr">
              <a:solidFill>
                <a:srgbClr val="30A93B">
                  <a:lumMod val="75000"/>
                </a:srgbClr>
              </a:solidFill>
              <a:prstDash val="solid"/>
              <a:miter lim="800000"/>
              <a:headEnd type="triangle"/>
              <a:tailEnd type="none"/>
            </a:ln>
            <a:effectLst/>
          </p:spPr>
        </p:cxnSp>
        <p:sp>
          <p:nvSpPr>
            <p:cNvPr id="53" name="Pfeil nach rechts 52"/>
            <p:cNvSpPr/>
            <p:nvPr/>
          </p:nvSpPr>
          <p:spPr>
            <a:xfrm rot="12687950">
              <a:off x="4350490" y="4234676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Pfeil nach rechts 53"/>
            <p:cNvSpPr/>
            <p:nvPr/>
          </p:nvSpPr>
          <p:spPr>
            <a:xfrm rot="12687950">
              <a:off x="4050703" y="4361392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15" name="Gerade Verbindung 14"/>
          <p:cNvCxnSpPr/>
          <p:nvPr/>
        </p:nvCxnSpPr>
        <p:spPr>
          <a:xfrm>
            <a:off x="6553200" y="2846076"/>
            <a:ext cx="978488" cy="62865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Gerade Verbindung 56"/>
          <p:cNvCxnSpPr/>
          <p:nvPr/>
        </p:nvCxnSpPr>
        <p:spPr>
          <a:xfrm>
            <a:off x="6510393" y="4136215"/>
            <a:ext cx="978488" cy="628656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/>
          <p:cNvCxnSpPr/>
          <p:nvPr/>
        </p:nvCxnSpPr>
        <p:spPr>
          <a:xfrm flipH="1">
            <a:off x="7406640" y="3474732"/>
            <a:ext cx="82241" cy="1212391"/>
          </a:xfrm>
          <a:prstGeom prst="straightConnector1">
            <a:avLst/>
          </a:prstGeom>
          <a:ln w="127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19"/>
          <p:cNvSpPr txBox="1"/>
          <p:nvPr/>
        </p:nvSpPr>
        <p:spPr>
          <a:xfrm rot="16585329">
            <a:off x="6718676" y="3726217"/>
            <a:ext cx="1224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520 mm</a:t>
            </a:r>
            <a:endParaRPr lang="de-DE" dirty="0"/>
          </a:p>
        </p:txBody>
      </p:sp>
      <p:cxnSp>
        <p:nvCxnSpPr>
          <p:cNvPr id="58" name="Gerade Verbindung 57"/>
          <p:cNvCxnSpPr/>
          <p:nvPr/>
        </p:nvCxnSpPr>
        <p:spPr>
          <a:xfrm>
            <a:off x="3550921" y="884617"/>
            <a:ext cx="315308" cy="201209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Gerade Verbindung 58"/>
          <p:cNvCxnSpPr/>
          <p:nvPr/>
        </p:nvCxnSpPr>
        <p:spPr>
          <a:xfrm>
            <a:off x="1600200" y="3055620"/>
            <a:ext cx="378211" cy="236931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Gerade Verbindung mit Pfeil 59"/>
          <p:cNvCxnSpPr/>
          <p:nvPr/>
        </p:nvCxnSpPr>
        <p:spPr>
          <a:xfrm flipH="1">
            <a:off x="1600200" y="884617"/>
            <a:ext cx="1950721" cy="2171003"/>
          </a:xfrm>
          <a:prstGeom prst="straightConnector1">
            <a:avLst/>
          </a:prstGeom>
          <a:ln w="127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feld 60"/>
          <p:cNvSpPr txBox="1"/>
          <p:nvPr/>
        </p:nvSpPr>
        <p:spPr>
          <a:xfrm rot="18927283">
            <a:off x="1801876" y="1723514"/>
            <a:ext cx="11822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620 mm</a:t>
            </a:r>
            <a:endParaRPr lang="de-DE" dirty="0"/>
          </a:p>
        </p:txBody>
      </p:sp>
      <p:cxnSp>
        <p:nvCxnSpPr>
          <p:cNvPr id="62" name="Gerade Verbindung 61"/>
          <p:cNvCxnSpPr/>
          <p:nvPr/>
        </p:nvCxnSpPr>
        <p:spPr>
          <a:xfrm flipH="1">
            <a:off x="6573424" y="2544905"/>
            <a:ext cx="234509" cy="31986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Gerade Verbindung 62"/>
          <p:cNvCxnSpPr/>
          <p:nvPr/>
        </p:nvCxnSpPr>
        <p:spPr>
          <a:xfrm flipV="1">
            <a:off x="3618299" y="884617"/>
            <a:ext cx="412681" cy="38519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Gerade Verbindung mit Pfeil 63"/>
          <p:cNvCxnSpPr/>
          <p:nvPr/>
        </p:nvCxnSpPr>
        <p:spPr>
          <a:xfrm flipH="1" flipV="1">
            <a:off x="4030980" y="884617"/>
            <a:ext cx="2720340" cy="1729299"/>
          </a:xfrm>
          <a:prstGeom prst="straightConnector1">
            <a:avLst/>
          </a:prstGeom>
          <a:ln w="12700">
            <a:solidFill>
              <a:schemeClr val="tx2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feld 64"/>
          <p:cNvSpPr txBox="1"/>
          <p:nvPr/>
        </p:nvSpPr>
        <p:spPr>
          <a:xfrm rot="1856454">
            <a:off x="5260752" y="1574669"/>
            <a:ext cx="1097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670 mm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2687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" t="2019" r="2504" b="1746"/>
          <a:stretch/>
        </p:blipFill>
        <p:spPr>
          <a:xfrm>
            <a:off x="4709159" y="1371600"/>
            <a:ext cx="4358641" cy="4081999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295" y="1260769"/>
            <a:ext cx="4636546" cy="419283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DD16619C-3393-4C40-A047-6B5873621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668" y="74246"/>
            <a:ext cx="8415648" cy="1126758"/>
          </a:xfrm>
        </p:spPr>
        <p:txBody>
          <a:bodyPr/>
          <a:lstStyle/>
          <a:p>
            <a:pPr algn="l"/>
            <a:r>
              <a:rPr lang="en-US" sz="2800" b="1" dirty="0" smtClean="0">
                <a:solidFill>
                  <a:srgbClr val="005B82"/>
                </a:solidFill>
                <a:latin typeface="Arial" pitchFamily="34" charset="0"/>
                <a:ea typeface="+mn-ea"/>
                <a:cs typeface="Arial" pitchFamily="34" charset="0"/>
              </a:rPr>
              <a:t>Test equipment for cooling validation</a:t>
            </a:r>
            <a:endParaRPr lang="en-US" sz="2800" b="1" dirty="0">
              <a:solidFill>
                <a:srgbClr val="005B82"/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4" name="Slide Number Placeholder 2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sz="1800" b="1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14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fld id="{7EB9AEA1-3281-46F0-9EDB-48FF2E5FF267}" type="slidenum">
              <a:rPr kumimoji="0" lang="de-DE" sz="12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>
                    <a:tint val="75000"/>
                  </a:sys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914400" rtl="0" eaLnBrk="1" fontAlgn="auto" latinLnBrk="0" hangingPunct="1">
                <a:lnSpc>
                  <a:spcPct val="114000"/>
                </a:lnSpc>
                <a:spcBef>
                  <a:spcPct val="20000"/>
                </a:spcBef>
                <a:spcAft>
                  <a:spcPts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t>52</a:t>
            </a:fld>
            <a:endParaRPr kumimoji="0" lang="de-DE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tint val="75000"/>
                </a:sys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>
            <a:off x="225283" y="575302"/>
            <a:ext cx="6663195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ct val="95000"/>
              </a:lnSpc>
            </a:pPr>
            <a:r>
              <a:rPr lang="en-US" kern="0" dirty="0">
                <a:solidFill>
                  <a:srgbClr val="023D6B"/>
                </a:solidFill>
              </a:rPr>
              <a:t>Test device for the verification of the </a:t>
            </a:r>
            <a:r>
              <a:rPr lang="en-US" kern="0" dirty="0" smtClean="0">
                <a:solidFill>
                  <a:srgbClr val="023D6B"/>
                </a:solidFill>
              </a:rPr>
              <a:t>calculation results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sp>
        <p:nvSpPr>
          <p:cNvPr id="48" name="Textfeld 47"/>
          <p:cNvSpPr txBox="1"/>
          <p:nvPr/>
        </p:nvSpPr>
        <p:spPr>
          <a:xfrm>
            <a:off x="4456570" y="1083028"/>
            <a:ext cx="1095172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Air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outlet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cxnSp>
        <p:nvCxnSpPr>
          <p:cNvPr id="50" name="Gerade Verbindung mit Pfeil 49"/>
          <p:cNvCxnSpPr/>
          <p:nvPr/>
        </p:nvCxnSpPr>
        <p:spPr>
          <a:xfrm flipH="1">
            <a:off x="1501960" y="4236720"/>
            <a:ext cx="2163260" cy="1918642"/>
          </a:xfrm>
          <a:prstGeom prst="straightConnector1">
            <a:avLst/>
          </a:prstGeom>
          <a:noFill/>
          <a:ln w="254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52" name="Pfeil nach rechts 51"/>
          <p:cNvSpPr/>
          <p:nvPr/>
        </p:nvSpPr>
        <p:spPr>
          <a:xfrm rot="17257614" flipV="1">
            <a:off x="2711432" y="2271434"/>
            <a:ext cx="2587288" cy="205355"/>
          </a:xfrm>
          <a:prstGeom prst="rightArrow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5" name="Textfeld 54"/>
          <p:cNvSpPr txBox="1"/>
          <p:nvPr/>
        </p:nvSpPr>
        <p:spPr>
          <a:xfrm>
            <a:off x="4056770" y="6183430"/>
            <a:ext cx="1774845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Cooling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air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inlet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462733" y="6155362"/>
            <a:ext cx="2078454" cy="3554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Air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buffer</a:t>
            </a:r>
            <a:r>
              <a:rPr kumimoji="0" lang="de-DE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 </a:t>
            </a:r>
            <a:r>
              <a:rPr kumimoji="0" lang="de-DE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rPr>
              <a:t>chamber</a:t>
            </a:r>
            <a:endParaRPr kumimoji="0" lang="de-DE" sz="1800" b="0" i="0" u="none" strike="noStrike" kern="0" cap="none" spc="0" normalizeH="0" baseline="0" noProof="0" dirty="0">
              <a:ln>
                <a:noFill/>
              </a:ln>
              <a:solidFill>
                <a:srgbClr val="023D6B"/>
              </a:solidFill>
              <a:effectLst/>
              <a:uLnTx/>
              <a:uFillTx/>
            </a:endParaRPr>
          </a:p>
        </p:txBody>
      </p:sp>
      <p:sp>
        <p:nvSpPr>
          <p:cNvPr id="29" name="Pfeil nach rechts 28"/>
          <p:cNvSpPr/>
          <p:nvPr/>
        </p:nvSpPr>
        <p:spPr>
          <a:xfrm rot="16386693">
            <a:off x="6706706" y="3550905"/>
            <a:ext cx="363545" cy="117197"/>
          </a:xfrm>
          <a:prstGeom prst="rightArrow">
            <a:avLst/>
          </a:prstGeom>
          <a:solidFill>
            <a:srgbClr val="023D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Pfeil nach rechts 29"/>
          <p:cNvSpPr/>
          <p:nvPr/>
        </p:nvSpPr>
        <p:spPr>
          <a:xfrm rot="11185737">
            <a:off x="3692228" y="4042168"/>
            <a:ext cx="729085" cy="216683"/>
          </a:xfrm>
          <a:prstGeom prst="rightArrow">
            <a:avLst/>
          </a:prstGeom>
          <a:solidFill>
            <a:srgbClr val="023D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9" name="Gerade Verbindung mit Pfeil 48"/>
          <p:cNvCxnSpPr>
            <a:stCxn id="30" idx="1"/>
            <a:endCxn id="55" idx="0"/>
          </p:cNvCxnSpPr>
          <p:nvPr/>
        </p:nvCxnSpPr>
        <p:spPr>
          <a:xfrm>
            <a:off x="4419021" y="4191327"/>
            <a:ext cx="525172" cy="1992103"/>
          </a:xfrm>
          <a:prstGeom prst="straightConnector1">
            <a:avLst/>
          </a:prstGeom>
          <a:noFill/>
          <a:ln w="25400" cap="flat" cmpd="sng" algn="ctr">
            <a:solidFill>
              <a:srgbClr val="30A93B">
                <a:lumMod val="75000"/>
              </a:srgbClr>
            </a:solidFill>
            <a:prstDash val="solid"/>
            <a:miter lim="800000"/>
            <a:headEnd type="triangle"/>
            <a:tailEnd type="none"/>
          </a:ln>
          <a:effectLst/>
        </p:spPr>
      </p:cxnSp>
      <p:sp>
        <p:nvSpPr>
          <p:cNvPr id="33" name="Pfeil nach rechts 32"/>
          <p:cNvSpPr/>
          <p:nvPr/>
        </p:nvSpPr>
        <p:spPr>
          <a:xfrm rot="5400000">
            <a:off x="1537005" y="3408323"/>
            <a:ext cx="271208" cy="131152"/>
          </a:xfrm>
          <a:prstGeom prst="rightArrow">
            <a:avLst/>
          </a:prstGeom>
          <a:solidFill>
            <a:srgbClr val="023D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Pfeil nach rechts 15"/>
          <p:cNvSpPr/>
          <p:nvPr/>
        </p:nvSpPr>
        <p:spPr>
          <a:xfrm rot="16200000">
            <a:off x="1366356" y="2821582"/>
            <a:ext cx="271208" cy="131152"/>
          </a:xfrm>
          <a:prstGeom prst="rightArrow">
            <a:avLst/>
          </a:prstGeom>
          <a:solidFill>
            <a:srgbClr val="023D6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9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 dirty="0" err="1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0268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475" y="577042"/>
            <a:ext cx="2790825" cy="2924429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5425" y="650536"/>
            <a:ext cx="3038476" cy="2936681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8275" y="3501471"/>
            <a:ext cx="3152775" cy="2940625"/>
          </a:xfrm>
          <a:prstGeom prst="rect">
            <a:avLst/>
          </a:prstGeom>
        </p:spPr>
      </p:pic>
      <p:sp>
        <p:nvSpPr>
          <p:cNvPr id="10" name="Rechteck 9"/>
          <p:cNvSpPr/>
          <p:nvPr/>
        </p:nvSpPr>
        <p:spPr>
          <a:xfrm>
            <a:off x="236179" y="207723"/>
            <a:ext cx="230223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de-DE" sz="2800" b="1" dirty="0" err="1" smtClean="0">
                <a:solidFill>
                  <a:srgbClr val="005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Impressions</a:t>
            </a:r>
            <a:endParaRPr lang="en-US" sz="2800" b="1" dirty="0">
              <a:solidFill>
                <a:srgbClr val="005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31" y="3901402"/>
            <a:ext cx="3825315" cy="2540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5936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r>
              <a:rPr lang="de-DE" smtClean="0"/>
              <a:t>00. Monat 2017</a:t>
            </a:r>
            <a:endParaRPr lang="de-DE" dirty="0"/>
          </a:p>
        </p:txBody>
      </p:sp>
      <p:pic>
        <p:nvPicPr>
          <p:cNvPr id="10" name="Picture 44" descr="Macintosh HD:Users:tiris:Documents:Uni:JCNS:Projekte:SoNDe:Reporting:Deliverables:2x2Demonstrator:2x2 Demonstrator sideward 2016080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53" y="1428390"/>
            <a:ext cx="3240360" cy="2432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Grafik 13" descr="C:\Users\SEBAST~1\AppData\Local\Temp\image00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053" y="3867094"/>
            <a:ext cx="3240360" cy="248925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2"/>
          <p:cNvSpPr/>
          <p:nvPr/>
        </p:nvSpPr>
        <p:spPr>
          <a:xfrm>
            <a:off x="1021077" y="322023"/>
            <a:ext cx="19774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de-DE" sz="2800" b="1" dirty="0" smtClean="0">
                <a:solidFill>
                  <a:srgbClr val="005B8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Tests</a:t>
            </a:r>
            <a:endParaRPr lang="en-US" sz="2800" b="1" dirty="0">
              <a:solidFill>
                <a:srgbClr val="005B8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85" y="843038"/>
            <a:ext cx="4939181" cy="301801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86485" y="4048026"/>
            <a:ext cx="428779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Mesurement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AgBeh</a:t>
            </a:r>
            <a:r>
              <a:rPr lang="de-DE" dirty="0" smtClean="0"/>
              <a:t>, </a:t>
            </a:r>
            <a:r>
              <a:rPr lang="de-DE" dirty="0" err="1" smtClean="0"/>
              <a:t>slits</a:t>
            </a:r>
            <a:r>
              <a:rPr lang="de-DE" dirty="0" smtClean="0"/>
              <a:t>, ….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Semi-transparent </a:t>
            </a:r>
            <a:r>
              <a:rPr lang="de-DE" dirty="0" err="1" smtClean="0"/>
              <a:t>beamstops</a:t>
            </a:r>
            <a:r>
              <a:rPr lang="de-DE" dirty="0" smtClean="0"/>
              <a:t>/</a:t>
            </a:r>
            <a:r>
              <a:rPr lang="de-DE" dirty="0" err="1" smtClean="0"/>
              <a:t>attenuators</a:t>
            </a:r>
            <a:r>
              <a:rPr lang="de-DE" dirty="0" smtClean="0"/>
              <a:t> not </a:t>
            </a:r>
            <a:r>
              <a:rPr lang="de-DE" dirty="0" err="1" smtClean="0"/>
              <a:t>strictly</a:t>
            </a:r>
            <a:r>
              <a:rPr lang="de-DE" dirty="0" smtClean="0"/>
              <a:t> </a:t>
            </a:r>
            <a:r>
              <a:rPr lang="de-DE" dirty="0" err="1" smtClean="0"/>
              <a:t>necessary</a:t>
            </a:r>
            <a:r>
              <a:rPr lang="de-DE" dirty="0" smtClean="0"/>
              <a:t>, but </a:t>
            </a:r>
            <a:r>
              <a:rPr lang="de-DE" dirty="0" err="1" smtClean="0"/>
              <a:t>improve</a:t>
            </a:r>
            <a:r>
              <a:rPr lang="de-DE" dirty="0" smtClean="0"/>
              <a:t> S/N </a:t>
            </a:r>
            <a:r>
              <a:rPr lang="de-DE" dirty="0" err="1" smtClean="0"/>
              <a:t>ratio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Software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hardware</a:t>
            </a:r>
            <a:r>
              <a:rPr lang="de-DE" dirty="0" smtClean="0"/>
              <a:t> </a:t>
            </a:r>
            <a:r>
              <a:rPr lang="de-DE" dirty="0" err="1" smtClean="0"/>
              <a:t>work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</a:t>
            </a:r>
            <a:r>
              <a:rPr lang="de-DE" dirty="0" err="1" smtClean="0"/>
              <a:t>expected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Improvements</a:t>
            </a:r>
            <a:r>
              <a:rPr lang="de-DE" dirty="0" smtClean="0"/>
              <a:t> on 4-pi </a:t>
            </a:r>
            <a:r>
              <a:rPr lang="de-DE" dirty="0" err="1" smtClean="0"/>
              <a:t>scatterer</a:t>
            </a:r>
            <a:r>
              <a:rPr lang="de-DE" dirty="0" smtClean="0"/>
              <a:t> </a:t>
            </a:r>
            <a:r>
              <a:rPr lang="de-DE" dirty="0" err="1" smtClean="0"/>
              <a:t>normalization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362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55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7"/>
          </p:nvPr>
        </p:nvSpPr>
        <p:spPr>
          <a:xfrm>
            <a:off x="720000" y="336454"/>
            <a:ext cx="8172480" cy="576064"/>
          </a:xfrm>
        </p:spPr>
        <p:txBody>
          <a:bodyPr/>
          <a:lstStyle/>
          <a:p>
            <a:r>
              <a:rPr lang="de-DE" dirty="0" err="1" smtClean="0"/>
              <a:t>Detector</a:t>
            </a:r>
            <a:endParaRPr lang="en-US" dirty="0"/>
          </a:p>
        </p:txBody>
      </p:sp>
      <p:grpSp>
        <p:nvGrpSpPr>
          <p:cNvPr id="9" name="Gruppieren 8"/>
          <p:cNvGrpSpPr/>
          <p:nvPr/>
        </p:nvGrpSpPr>
        <p:grpSpPr>
          <a:xfrm>
            <a:off x="3853107" y="480345"/>
            <a:ext cx="4438277" cy="3350250"/>
            <a:chOff x="462733" y="1450951"/>
            <a:chExt cx="7313167" cy="5270524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7" t="1555" r="11617" b="1991"/>
            <a:stretch/>
          </p:blipFill>
          <p:spPr>
            <a:xfrm>
              <a:off x="1333500" y="1450951"/>
              <a:ext cx="4899660" cy="5270524"/>
            </a:xfrm>
            <a:prstGeom prst="rect">
              <a:avLst/>
            </a:prstGeom>
          </p:spPr>
        </p:pic>
        <p:sp>
          <p:nvSpPr>
            <p:cNvPr id="11" name="Pfeil nach rechts 10"/>
            <p:cNvSpPr/>
            <p:nvPr/>
          </p:nvSpPr>
          <p:spPr>
            <a:xfrm rot="12687950">
              <a:off x="4546002" y="3679025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Textfeld 11"/>
            <p:cNvSpPr txBox="1"/>
            <p:nvPr/>
          </p:nvSpPr>
          <p:spPr>
            <a:xfrm>
              <a:off x="6102490" y="1616428"/>
              <a:ext cx="1095172" cy="355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Air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outlet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endParaRPr>
            </a:p>
          </p:txBody>
        </p:sp>
        <p:cxnSp>
          <p:nvCxnSpPr>
            <p:cNvPr id="13" name="Gerade Verbindung mit Pfeil 12"/>
            <p:cNvCxnSpPr/>
            <p:nvPr/>
          </p:nvCxnSpPr>
          <p:spPr>
            <a:xfrm flipH="1">
              <a:off x="1501960" y="5052248"/>
              <a:ext cx="2925260" cy="1103114"/>
            </a:xfrm>
            <a:prstGeom prst="straightConnector1">
              <a:avLst/>
            </a:prstGeom>
            <a:noFill/>
            <a:ln w="25400" cap="flat" cmpd="sng" algn="ctr">
              <a:solidFill>
                <a:srgbClr val="30A93B">
                  <a:lumMod val="75000"/>
                </a:srgbClr>
              </a:solidFill>
              <a:prstDash val="solid"/>
              <a:miter lim="800000"/>
              <a:headEnd type="triangle"/>
              <a:tailEnd type="none"/>
            </a:ln>
            <a:effectLst/>
          </p:spPr>
        </p:cxnSp>
        <p:sp>
          <p:nvSpPr>
            <p:cNvPr id="14" name="Pfeil nach rechts 13"/>
            <p:cNvSpPr/>
            <p:nvPr/>
          </p:nvSpPr>
          <p:spPr>
            <a:xfrm rot="18358788" flipV="1">
              <a:off x="4591027" y="2876364"/>
              <a:ext cx="2587288" cy="205355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Textfeld 14"/>
            <p:cNvSpPr txBox="1"/>
            <p:nvPr/>
          </p:nvSpPr>
          <p:spPr>
            <a:xfrm>
              <a:off x="6001055" y="6091990"/>
              <a:ext cx="1774845" cy="355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Cooling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air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inlet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endParaRPr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462733" y="6155362"/>
              <a:ext cx="2078454" cy="3554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Air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buffer</a:t>
              </a:r>
              <a:r>
                <a:rPr kumimoji="0" lang="de-DE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 </a:t>
              </a:r>
              <a:r>
                <a:rPr kumimoji="0" lang="de-DE" sz="1800" b="0" i="0" u="none" strike="noStrike" kern="0" cap="none" spc="0" normalizeH="0" baseline="0" noProof="0" dirty="0" err="1" smtClean="0">
                  <a:ln>
                    <a:noFill/>
                  </a:ln>
                  <a:solidFill>
                    <a:srgbClr val="023D6B"/>
                  </a:solidFill>
                  <a:effectLst/>
                  <a:uLnTx/>
                  <a:uFillTx/>
                </a:rPr>
                <a:t>chamber</a:t>
              </a:r>
              <a:endParaRPr kumimoji="0" lang="de-DE" sz="1800" b="0" i="0" u="none" strike="noStrike" kern="0" cap="none" spc="0" normalizeH="0" baseline="0" noProof="0" dirty="0">
                <a:ln>
                  <a:noFill/>
                </a:ln>
                <a:solidFill>
                  <a:srgbClr val="023D6B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Pfeil nach rechts 16"/>
            <p:cNvSpPr/>
            <p:nvPr/>
          </p:nvSpPr>
          <p:spPr>
            <a:xfrm rot="12321624">
              <a:off x="5467073" y="4689868"/>
              <a:ext cx="729085" cy="216683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8" name="Gerade Verbindung mit Pfeil 17"/>
            <p:cNvCxnSpPr>
              <a:stCxn id="17" idx="1"/>
              <a:endCxn id="15" idx="0"/>
            </p:cNvCxnSpPr>
            <p:nvPr/>
          </p:nvCxnSpPr>
          <p:spPr>
            <a:xfrm>
              <a:off x="6161028" y="4954346"/>
              <a:ext cx="727450" cy="1137644"/>
            </a:xfrm>
            <a:prstGeom prst="straightConnector1">
              <a:avLst/>
            </a:prstGeom>
            <a:noFill/>
            <a:ln w="25400" cap="flat" cmpd="sng" algn="ctr">
              <a:solidFill>
                <a:srgbClr val="30A93B">
                  <a:lumMod val="75000"/>
                </a:srgbClr>
              </a:solidFill>
              <a:prstDash val="solid"/>
              <a:miter lim="800000"/>
              <a:headEnd type="triangle"/>
              <a:tailEnd type="none"/>
            </a:ln>
            <a:effectLst/>
          </p:spPr>
        </p:cxnSp>
        <p:sp>
          <p:nvSpPr>
            <p:cNvPr id="19" name="Pfeil nach rechts 18"/>
            <p:cNvSpPr/>
            <p:nvPr/>
          </p:nvSpPr>
          <p:spPr>
            <a:xfrm rot="12687950">
              <a:off x="4350490" y="4234676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Pfeil nach rechts 19"/>
            <p:cNvSpPr/>
            <p:nvPr/>
          </p:nvSpPr>
          <p:spPr>
            <a:xfrm rot="12687950">
              <a:off x="4050703" y="4361392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21" name="Grafik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135" y="4079673"/>
            <a:ext cx="3825315" cy="2540694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251520" y="2814932"/>
            <a:ext cx="32745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smtClean="0"/>
              <a:t>Tests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 </a:t>
            </a:r>
            <a:r>
              <a:rPr lang="de-DE" dirty="0" err="1" smtClean="0"/>
              <a:t>being</a:t>
            </a:r>
            <a:r>
              <a:rPr lang="de-DE" dirty="0" smtClean="0"/>
              <a:t> </a:t>
            </a:r>
            <a:r>
              <a:rPr lang="de-DE" dirty="0" err="1" smtClean="0"/>
              <a:t>prepared</a:t>
            </a: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 err="1" smtClean="0"/>
              <a:t>Up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, </a:t>
            </a:r>
            <a:r>
              <a:rPr lang="de-DE" dirty="0" err="1" smtClean="0"/>
              <a:t>no</a:t>
            </a:r>
            <a:r>
              <a:rPr lang="de-DE" dirty="0" smtClean="0"/>
              <a:t> </a:t>
            </a:r>
            <a:r>
              <a:rPr lang="de-DE" dirty="0" err="1" smtClean="0"/>
              <a:t>heat</a:t>
            </a:r>
            <a:r>
              <a:rPr lang="de-DE" dirty="0" smtClean="0"/>
              <a:t> </a:t>
            </a:r>
            <a:r>
              <a:rPr lang="de-DE" dirty="0" err="1" smtClean="0"/>
              <a:t>issues</a:t>
            </a:r>
            <a:r>
              <a:rPr lang="de-DE" dirty="0" smtClean="0"/>
              <a:t> (</a:t>
            </a:r>
            <a:r>
              <a:rPr lang="de-DE" dirty="0" err="1" smtClean="0"/>
              <a:t>never</a:t>
            </a:r>
            <a:r>
              <a:rPr lang="de-DE" dirty="0" smtClean="0"/>
              <a:t> </a:t>
            </a:r>
            <a:r>
              <a:rPr lang="de-DE" dirty="0" err="1" smtClean="0"/>
              <a:t>exceeded</a:t>
            </a:r>
            <a:r>
              <a:rPr lang="de-DE" dirty="0" smtClean="0"/>
              <a:t> 65°C </a:t>
            </a:r>
            <a:r>
              <a:rPr lang="de-DE" dirty="0" err="1" smtClean="0"/>
              <a:t>without</a:t>
            </a:r>
            <a:r>
              <a:rPr lang="de-DE" dirty="0" smtClean="0"/>
              <a:t> </a:t>
            </a:r>
            <a:r>
              <a:rPr lang="de-DE" dirty="0" err="1" smtClean="0"/>
              <a:t>active</a:t>
            </a:r>
            <a:r>
              <a:rPr lang="de-DE" dirty="0" smtClean="0"/>
              <a:t> </a:t>
            </a:r>
            <a:r>
              <a:rPr lang="de-DE" dirty="0" err="1" smtClean="0"/>
              <a:t>cooling</a:t>
            </a:r>
            <a:r>
              <a:rPr lang="de-DE" dirty="0" smtClean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91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56</a:t>
            </a:fld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idx="17"/>
          </p:nvPr>
        </p:nvSpPr>
        <p:spPr>
          <a:xfrm>
            <a:off x="720000" y="398237"/>
            <a:ext cx="8172480" cy="576064"/>
          </a:xfrm>
        </p:spPr>
        <p:txBody>
          <a:bodyPr/>
          <a:lstStyle/>
          <a:p>
            <a:r>
              <a:rPr lang="de-DE" dirty="0" err="1" smtClean="0"/>
              <a:t>Detector</a:t>
            </a:r>
            <a:endParaRPr lang="en-US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994" y="1031246"/>
            <a:ext cx="3612979" cy="2403932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478" y="3579806"/>
            <a:ext cx="3557565" cy="2776544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720000" y="1297459"/>
            <a:ext cx="3456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de-DE" dirty="0" smtClean="0"/>
              <a:t>Working on a </a:t>
            </a:r>
            <a:r>
              <a:rPr lang="de-DE" dirty="0" err="1" smtClean="0"/>
              <a:t>tender</a:t>
            </a:r>
            <a:r>
              <a:rPr lang="de-DE" dirty="0" smtClean="0"/>
              <a:t> box </a:t>
            </a:r>
            <a:r>
              <a:rPr lang="de-DE" dirty="0" err="1" smtClean="0"/>
              <a:t>for</a:t>
            </a:r>
            <a:r>
              <a:rPr lang="de-DE" dirty="0" smtClean="0"/>
              <a:t> simple </a:t>
            </a:r>
            <a:r>
              <a:rPr lang="de-DE" dirty="0" err="1" smtClean="0"/>
              <a:t>removal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full</a:t>
            </a:r>
            <a:r>
              <a:rPr lang="de-DE" dirty="0" smtClean="0"/>
              <a:t> </a:t>
            </a:r>
            <a:r>
              <a:rPr lang="de-DE" dirty="0" err="1" smtClean="0"/>
              <a:t>detector</a:t>
            </a:r>
            <a:endParaRPr lang="de-DE" dirty="0" smtClean="0"/>
          </a:p>
          <a:p>
            <a:pPr marL="285750" indent="-285750">
              <a:buFontTx/>
              <a:buChar char="-"/>
            </a:pPr>
            <a:r>
              <a:rPr lang="de-DE" dirty="0" err="1" smtClean="0"/>
              <a:t>Housing</a:t>
            </a:r>
            <a:r>
              <a:rPr lang="de-DE" dirty="0" smtClean="0"/>
              <a:t> will </a:t>
            </a:r>
            <a:r>
              <a:rPr lang="de-DE" dirty="0" err="1" smtClean="0"/>
              <a:t>be</a:t>
            </a:r>
            <a:r>
              <a:rPr lang="de-DE" dirty="0" smtClean="0"/>
              <a:t> </a:t>
            </a:r>
            <a:r>
              <a:rPr lang="de-DE" dirty="0" err="1" smtClean="0"/>
              <a:t>possible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handle </a:t>
            </a:r>
            <a:r>
              <a:rPr lang="de-DE" dirty="0" err="1" smtClean="0"/>
              <a:t>with</a:t>
            </a:r>
            <a:r>
              <a:rPr lang="de-DE" dirty="0" smtClean="0"/>
              <a:t> </a:t>
            </a:r>
            <a:r>
              <a:rPr lang="de-DE" dirty="0" err="1" smtClean="0"/>
              <a:t>instrument</a:t>
            </a:r>
            <a:r>
              <a:rPr lang="de-DE" dirty="0" smtClean="0"/>
              <a:t> </a:t>
            </a:r>
            <a:r>
              <a:rPr lang="de-DE" dirty="0" err="1" smtClean="0"/>
              <a:t>crane</a:t>
            </a:r>
            <a:r>
              <a:rPr lang="de-DE" dirty="0" smtClean="0"/>
              <a:t> </a:t>
            </a:r>
            <a:r>
              <a:rPr lang="de-DE" dirty="0" err="1" smtClean="0"/>
              <a:t>through</a:t>
            </a:r>
            <a:r>
              <a:rPr lang="de-DE" dirty="0" smtClean="0"/>
              <a:t> </a:t>
            </a:r>
            <a:r>
              <a:rPr lang="de-DE" dirty="0" err="1" smtClean="0"/>
              <a:t>side</a:t>
            </a:r>
            <a:r>
              <a:rPr lang="de-DE" dirty="0" smtClean="0"/>
              <a:t> </a:t>
            </a:r>
            <a:r>
              <a:rPr lang="de-DE" dirty="0" err="1" smtClean="0"/>
              <a:t>access</a:t>
            </a:r>
            <a:r>
              <a:rPr lang="de-DE" dirty="0" smtClean="0"/>
              <a:t> </a:t>
            </a:r>
            <a:r>
              <a:rPr lang="de-DE" dirty="0" err="1" smtClean="0"/>
              <a:t>door</a:t>
            </a:r>
            <a:endParaRPr lang="en-US" dirty="0"/>
          </a:p>
        </p:txBody>
      </p:sp>
      <p:pic>
        <p:nvPicPr>
          <p:cNvPr id="13" name="Imag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33" y="2820946"/>
            <a:ext cx="5248314" cy="2710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03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14010"/>
            <a:ext cx="8425562" cy="1126758"/>
          </a:xfrm>
        </p:spPr>
        <p:txBody>
          <a:bodyPr/>
          <a:lstStyle/>
          <a:p>
            <a:r>
              <a:rPr lang="de-DE" sz="2800" dirty="0" err="1" smtClean="0"/>
              <a:t>test</a:t>
            </a:r>
            <a:r>
              <a:rPr lang="de-DE" sz="2800" dirty="0" smtClean="0"/>
              <a:t> </a:t>
            </a:r>
            <a:r>
              <a:rPr lang="de-DE" sz="2800" dirty="0" err="1"/>
              <a:t>Housing</a:t>
            </a:r>
            <a:r>
              <a:rPr lang="de-DE" sz="2800" dirty="0"/>
              <a:t> </a:t>
            </a:r>
            <a:r>
              <a:rPr lang="de-DE" sz="2800" dirty="0" err="1"/>
              <a:t>assembly</a:t>
            </a:r>
            <a:endParaRPr lang="de-DE" sz="28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816769"/>
            <a:ext cx="2810422" cy="268424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4" t="4058" r="10593"/>
          <a:stretch/>
        </p:blipFill>
        <p:spPr>
          <a:xfrm>
            <a:off x="1907704" y="750993"/>
            <a:ext cx="2231163" cy="2730970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645024"/>
            <a:ext cx="2622614" cy="2504864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03" r="10051"/>
          <a:stretch/>
        </p:blipFill>
        <p:spPr>
          <a:xfrm>
            <a:off x="5796136" y="3548059"/>
            <a:ext cx="2000977" cy="2467698"/>
          </a:xfrm>
          <a:prstGeom prst="rect">
            <a:avLst/>
          </a:prstGeom>
        </p:spPr>
      </p:pic>
      <p:cxnSp>
        <p:nvCxnSpPr>
          <p:cNvPr id="13" name="Gerade Verbindung 12"/>
          <p:cNvCxnSpPr/>
          <p:nvPr/>
        </p:nvCxnSpPr>
        <p:spPr>
          <a:xfrm>
            <a:off x="3203848" y="1772816"/>
            <a:ext cx="935019" cy="57606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16"/>
          <p:cNvCxnSpPr>
            <a:endCxn id="7" idx="1"/>
          </p:cNvCxnSpPr>
          <p:nvPr/>
        </p:nvCxnSpPr>
        <p:spPr>
          <a:xfrm>
            <a:off x="3923928" y="1772816"/>
            <a:ext cx="576064" cy="386073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 Verbindung mit Pfeil 15"/>
          <p:cNvCxnSpPr>
            <a:endCxn id="7" idx="1"/>
          </p:cNvCxnSpPr>
          <p:nvPr/>
        </p:nvCxnSpPr>
        <p:spPr>
          <a:xfrm flipV="1">
            <a:off x="4067944" y="2158889"/>
            <a:ext cx="432048" cy="189991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feld 17"/>
          <p:cNvSpPr txBox="1"/>
          <p:nvPr/>
        </p:nvSpPr>
        <p:spPr>
          <a:xfrm>
            <a:off x="3707904" y="5000835"/>
            <a:ext cx="1008112" cy="38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sz="2000" dirty="0" smtClean="0"/>
              <a:t>ᶲ400</a:t>
            </a:r>
          </a:p>
        </p:txBody>
      </p:sp>
      <p:sp>
        <p:nvSpPr>
          <p:cNvPr id="22" name="Textfeld 21"/>
          <p:cNvSpPr txBox="1"/>
          <p:nvPr/>
        </p:nvSpPr>
        <p:spPr>
          <a:xfrm rot="20253614">
            <a:off x="4142888" y="2076143"/>
            <a:ext cx="100811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smtClean="0"/>
              <a:t>167</a:t>
            </a:r>
          </a:p>
        </p:txBody>
      </p:sp>
      <p:cxnSp>
        <p:nvCxnSpPr>
          <p:cNvPr id="20" name="Gerade Verbindung 19"/>
          <p:cNvCxnSpPr/>
          <p:nvPr/>
        </p:nvCxnSpPr>
        <p:spPr>
          <a:xfrm>
            <a:off x="2987824" y="3933056"/>
            <a:ext cx="1080120" cy="432048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22"/>
          <p:cNvCxnSpPr/>
          <p:nvPr/>
        </p:nvCxnSpPr>
        <p:spPr>
          <a:xfrm>
            <a:off x="2771800" y="5733256"/>
            <a:ext cx="1038438" cy="416632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/>
          <p:cNvCxnSpPr/>
          <p:nvPr/>
        </p:nvCxnSpPr>
        <p:spPr>
          <a:xfrm flipH="1">
            <a:off x="3671357" y="4293096"/>
            <a:ext cx="138881" cy="1800200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8"/>
          <p:cNvCxnSpPr/>
          <p:nvPr/>
        </p:nvCxnSpPr>
        <p:spPr>
          <a:xfrm flipH="1">
            <a:off x="5580112" y="4653136"/>
            <a:ext cx="1008112" cy="24432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5" name="Gerade Verbindung 1024"/>
          <p:cNvCxnSpPr/>
          <p:nvPr/>
        </p:nvCxnSpPr>
        <p:spPr>
          <a:xfrm flipH="1">
            <a:off x="5724128" y="5877272"/>
            <a:ext cx="864096" cy="216024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mit Pfeil 34"/>
          <p:cNvCxnSpPr/>
          <p:nvPr/>
        </p:nvCxnSpPr>
        <p:spPr>
          <a:xfrm flipH="1">
            <a:off x="5796137" y="4833156"/>
            <a:ext cx="1" cy="1260140"/>
          </a:xfrm>
          <a:prstGeom prst="straightConnector1">
            <a:avLst/>
          </a:prstGeom>
          <a:ln w="12700">
            <a:solidFill>
              <a:schemeClr val="accent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/>
          <p:cNvSpPr txBox="1"/>
          <p:nvPr/>
        </p:nvSpPr>
        <p:spPr>
          <a:xfrm rot="16200000">
            <a:off x="5148927" y="5176378"/>
            <a:ext cx="1008112" cy="3554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lnSpc>
                <a:spcPct val="95000"/>
              </a:lnSpc>
            </a:pPr>
            <a:r>
              <a:rPr lang="de-DE" dirty="0" smtClean="0"/>
              <a:t>265</a:t>
            </a:r>
          </a:p>
        </p:txBody>
      </p:sp>
    </p:spTree>
    <p:extLst>
      <p:ext uri="{BB962C8B-B14F-4D97-AF65-F5344CB8AC3E}">
        <p14:creationId xmlns:p14="http://schemas.microsoft.com/office/powerpoint/2010/main" val="253169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0" r="8540"/>
          <a:stretch/>
        </p:blipFill>
        <p:spPr>
          <a:xfrm>
            <a:off x="5757332" y="1412776"/>
            <a:ext cx="3251201" cy="328270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14010"/>
            <a:ext cx="8425562" cy="1126758"/>
          </a:xfrm>
        </p:spPr>
        <p:txBody>
          <a:bodyPr/>
          <a:lstStyle/>
          <a:p>
            <a:r>
              <a:rPr lang="de-DE" sz="2800" dirty="0" smtClean="0"/>
              <a:t>Test </a:t>
            </a:r>
            <a:r>
              <a:rPr lang="de-DE" sz="2800" dirty="0" err="1"/>
              <a:t>Housing</a:t>
            </a:r>
            <a:r>
              <a:rPr lang="de-DE" sz="2800" dirty="0"/>
              <a:t> </a:t>
            </a:r>
            <a:r>
              <a:rPr lang="de-DE" sz="2800" dirty="0" err="1"/>
              <a:t>assembly</a:t>
            </a:r>
            <a:endParaRPr lang="de-DE" sz="28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620688"/>
            <a:ext cx="3342075" cy="43918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21" y="836712"/>
            <a:ext cx="3107127" cy="4083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044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3528" y="214010"/>
            <a:ext cx="8425562" cy="1126758"/>
          </a:xfrm>
        </p:spPr>
        <p:txBody>
          <a:bodyPr/>
          <a:lstStyle/>
          <a:p>
            <a:r>
              <a:rPr lang="de-DE" sz="2800" dirty="0" smtClean="0"/>
              <a:t>Test </a:t>
            </a:r>
            <a:r>
              <a:rPr lang="de-DE" sz="2800" dirty="0" err="1"/>
              <a:t>Housing</a:t>
            </a:r>
            <a:r>
              <a:rPr lang="de-DE" sz="2800" dirty="0"/>
              <a:t> </a:t>
            </a:r>
            <a:r>
              <a:rPr lang="de-DE" sz="2800" dirty="0" err="1"/>
              <a:t>assembly</a:t>
            </a:r>
            <a:endParaRPr lang="de-DE" sz="28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40768"/>
            <a:ext cx="4152582" cy="335471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088740"/>
            <a:ext cx="4364614" cy="385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85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2101382"/>
            <a:ext cx="7656530" cy="4084061"/>
          </a:xfrm>
          <a:prstGeom prst="rect">
            <a:avLst/>
          </a:prstGeom>
        </p:spPr>
      </p:pic>
      <p:sp>
        <p:nvSpPr>
          <p:cNvPr id="2" name="Inhaltsplatzhalter 1"/>
          <p:cNvSpPr>
            <a:spLocks noGrp="1"/>
          </p:cNvSpPr>
          <p:nvPr>
            <p:ph idx="1"/>
          </p:nvPr>
        </p:nvSpPr>
        <p:spPr>
          <a:xfrm>
            <a:off x="720000" y="820943"/>
            <a:ext cx="8075240" cy="151485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Design </a:t>
            </a:r>
            <a:r>
              <a:rPr lang="de-DE" dirty="0" err="1" smtClean="0"/>
              <a:t>progressing</a:t>
            </a:r>
            <a:r>
              <a:rPr lang="de-DE" dirty="0" smtClean="0"/>
              <a:t> </a:t>
            </a:r>
            <a:r>
              <a:rPr lang="de-DE" dirty="0" err="1" smtClean="0"/>
              <a:t>well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Floor </a:t>
            </a:r>
            <a:r>
              <a:rPr lang="de-DE" dirty="0" err="1" smtClean="0"/>
              <a:t>loading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a potential </a:t>
            </a:r>
            <a:r>
              <a:rPr lang="de-DE" dirty="0" err="1" smtClean="0"/>
              <a:t>issue</a:t>
            </a:r>
            <a:r>
              <a:rPr lang="de-DE" dirty="0" smtClean="0"/>
              <a:t>: ESS </a:t>
            </a:r>
            <a:r>
              <a:rPr lang="de-DE" dirty="0" err="1" smtClean="0"/>
              <a:t>takes</a:t>
            </a:r>
            <a:r>
              <a:rPr lang="de-DE" dirty="0" smtClean="0"/>
              <a:t> </a:t>
            </a:r>
            <a:r>
              <a:rPr lang="de-DE" dirty="0" err="1" smtClean="0"/>
              <a:t>over</a:t>
            </a:r>
            <a:r>
              <a:rPr lang="de-DE" dirty="0" smtClean="0"/>
              <a:t> additional </a:t>
            </a:r>
            <a:r>
              <a:rPr lang="de-DE" dirty="0" err="1" smtClean="0"/>
              <a:t>costs</a:t>
            </a:r>
            <a:r>
              <a:rPr lang="de-DE" dirty="0" smtClean="0"/>
              <a:t> – </a:t>
            </a:r>
            <a:r>
              <a:rPr lang="de-DE" dirty="0" err="1" smtClean="0"/>
              <a:t>Coordination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ESTIA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achieve</a:t>
            </a:r>
            <a:r>
              <a:rPr lang="de-DE" dirty="0" smtClean="0"/>
              <a:t> </a:t>
            </a:r>
            <a:r>
              <a:rPr lang="de-DE" dirty="0" err="1" smtClean="0"/>
              <a:t>common</a:t>
            </a:r>
            <a:r>
              <a:rPr lang="de-DE" dirty="0" smtClean="0"/>
              <a:t> </a:t>
            </a:r>
            <a:r>
              <a:rPr lang="de-DE" dirty="0" err="1" smtClean="0"/>
              <a:t>loadspreading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>
          <a:xfrm>
            <a:off x="720000" y="319081"/>
            <a:ext cx="7488832" cy="576064"/>
          </a:xfrm>
        </p:spPr>
        <p:txBody>
          <a:bodyPr/>
          <a:lstStyle/>
          <a:p>
            <a:r>
              <a:rPr lang="de-DE" dirty="0" smtClean="0"/>
              <a:t>Sample Cave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061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60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>
          <a:xfrm>
            <a:off x="720000" y="373402"/>
            <a:ext cx="7488832" cy="576064"/>
          </a:xfrm>
        </p:spPr>
        <p:txBody>
          <a:bodyPr/>
          <a:lstStyle/>
          <a:p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Interfaces </a:t>
            </a:r>
            <a:r>
              <a:rPr lang="de-DE" dirty="0" err="1" smtClean="0"/>
              <a:t>continued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000" y="974428"/>
            <a:ext cx="3152775" cy="2940625"/>
          </a:xfrm>
          <a:prstGeom prst="rect">
            <a:avLst/>
          </a:prstGeom>
        </p:spPr>
      </p:pic>
      <p:grpSp>
        <p:nvGrpSpPr>
          <p:cNvPr id="6" name="Gruppieren 5"/>
          <p:cNvGrpSpPr/>
          <p:nvPr/>
        </p:nvGrpSpPr>
        <p:grpSpPr>
          <a:xfrm>
            <a:off x="5254900" y="974428"/>
            <a:ext cx="2295690" cy="2757514"/>
            <a:chOff x="185613" y="677285"/>
            <a:chExt cx="5107080" cy="5557294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41" t="4555" r="23331" b="30012"/>
            <a:stretch/>
          </p:blipFill>
          <p:spPr>
            <a:xfrm>
              <a:off x="185613" y="788145"/>
              <a:ext cx="5107080" cy="5446434"/>
            </a:xfrm>
            <a:prstGeom prst="rect">
              <a:avLst/>
            </a:prstGeom>
          </p:spPr>
        </p:pic>
        <p:sp>
          <p:nvSpPr>
            <p:cNvPr id="8" name="Pfeil nach rechts 7"/>
            <p:cNvSpPr/>
            <p:nvPr/>
          </p:nvSpPr>
          <p:spPr>
            <a:xfrm rot="11589942">
              <a:off x="4145164" y="3209794"/>
              <a:ext cx="558170" cy="19087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Pfeil nach rechts 8"/>
            <p:cNvSpPr/>
            <p:nvPr/>
          </p:nvSpPr>
          <p:spPr>
            <a:xfrm rot="11589942">
              <a:off x="2491784" y="3346696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Pfeil nach rechts 9"/>
            <p:cNvSpPr/>
            <p:nvPr/>
          </p:nvSpPr>
          <p:spPr>
            <a:xfrm rot="11589942">
              <a:off x="2739979" y="2760110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Pfeil nach rechts 10"/>
            <p:cNvSpPr/>
            <p:nvPr/>
          </p:nvSpPr>
          <p:spPr>
            <a:xfrm rot="11589942">
              <a:off x="2807912" y="3006406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Pfeil nach rechts 11"/>
            <p:cNvSpPr/>
            <p:nvPr/>
          </p:nvSpPr>
          <p:spPr>
            <a:xfrm rot="11589942">
              <a:off x="2603549" y="3575691"/>
              <a:ext cx="271208" cy="131152"/>
            </a:xfrm>
            <a:prstGeom prst="rightArrow">
              <a:avLst/>
            </a:prstGeom>
            <a:solidFill>
              <a:srgbClr val="023D6B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Pfeil nach rechts 12"/>
            <p:cNvSpPr/>
            <p:nvPr/>
          </p:nvSpPr>
          <p:spPr>
            <a:xfrm rot="17763115">
              <a:off x="2860014" y="883360"/>
              <a:ext cx="592088" cy="179938"/>
            </a:xfrm>
            <a:prstGeom prst="rightArrow">
              <a:avLst/>
            </a:prstGeom>
            <a:solidFill>
              <a:srgbClr val="FF0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457200" eaLnBrk="1" fontAlgn="auto" latinLnBrk="0" hangingPunct="1">
                <a:lnSpc>
                  <a:spcPct val="9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24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919" y="3973609"/>
            <a:ext cx="3314936" cy="2228338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4773572" y="4355288"/>
            <a:ext cx="302433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lnSpc>
                <a:spcPct val="95000"/>
              </a:lnSpc>
              <a:buFontTx/>
              <a:buChar char="-"/>
            </a:pPr>
            <a:r>
              <a:rPr lang="de-DE" sz="2400" dirty="0" smtClean="0"/>
              <a:t>Hardware </a:t>
            </a:r>
            <a:r>
              <a:rPr lang="de-DE" sz="2400" dirty="0" err="1" smtClean="0"/>
              <a:t>works</a:t>
            </a:r>
            <a:endParaRPr lang="de-DE" sz="2400" dirty="0" smtClean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r>
              <a:rPr lang="de-DE" sz="2400" dirty="0" smtClean="0"/>
              <a:t>Tests </a:t>
            </a:r>
            <a:r>
              <a:rPr lang="de-DE" sz="2400" dirty="0" err="1" smtClean="0"/>
              <a:t>needed</a:t>
            </a:r>
            <a:endParaRPr lang="de-DE" sz="2400" dirty="0" smtClean="0"/>
          </a:p>
          <a:p>
            <a:pPr marL="342900" indent="-342900" algn="l">
              <a:lnSpc>
                <a:spcPct val="95000"/>
              </a:lnSpc>
              <a:buFontTx/>
              <a:buChar char="-"/>
            </a:pPr>
            <a:r>
              <a:rPr lang="de-DE" sz="2400" dirty="0" smtClean="0"/>
              <a:t>Tests </a:t>
            </a:r>
            <a:r>
              <a:rPr lang="de-DE" sz="2400" dirty="0" err="1" smtClean="0"/>
              <a:t>rely</a:t>
            </a:r>
            <a:r>
              <a:rPr lang="de-DE" sz="2400" dirty="0" smtClean="0"/>
              <a:t> on (</a:t>
            </a:r>
            <a:r>
              <a:rPr lang="de-DE" sz="2400" dirty="0" err="1" smtClean="0"/>
              <a:t>partially</a:t>
            </a:r>
            <a:r>
              <a:rPr lang="de-DE" sz="2400" dirty="0" smtClean="0"/>
              <a:t>) </a:t>
            </a:r>
            <a:r>
              <a:rPr lang="de-DE" sz="2400" dirty="0" err="1" smtClean="0"/>
              <a:t>working</a:t>
            </a:r>
            <a:r>
              <a:rPr lang="de-DE" sz="2400" dirty="0" smtClean="0"/>
              <a:t> DAQ </a:t>
            </a:r>
            <a:r>
              <a:rPr lang="de-DE" sz="2400" dirty="0" err="1" smtClean="0"/>
              <a:t>system</a:t>
            </a:r>
            <a:endParaRPr lang="en-US" sz="2400" dirty="0" err="1" smtClean="0"/>
          </a:p>
        </p:txBody>
      </p:sp>
    </p:spTree>
    <p:extLst>
      <p:ext uri="{BB962C8B-B14F-4D97-AF65-F5344CB8AC3E}">
        <p14:creationId xmlns:p14="http://schemas.microsoft.com/office/powerpoint/2010/main" val="1932558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61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>
          <a:xfrm>
            <a:off x="720000" y="237600"/>
            <a:ext cx="7488832" cy="576064"/>
          </a:xfrm>
        </p:spPr>
        <p:txBody>
          <a:bodyPr/>
          <a:lstStyle/>
          <a:p>
            <a:r>
              <a:rPr lang="de-DE" dirty="0" err="1" smtClean="0"/>
              <a:t>Detector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Interfaces </a:t>
            </a:r>
            <a:r>
              <a:rPr lang="de-DE" dirty="0" err="1" smtClean="0"/>
              <a:t>continued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1" t="16299" r="6853" b="14555"/>
          <a:stretch/>
        </p:blipFill>
        <p:spPr>
          <a:xfrm>
            <a:off x="1528355" y="821868"/>
            <a:ext cx="3334807" cy="231294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2096" y="4136341"/>
            <a:ext cx="3028796" cy="214147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582"/>
          <a:stretch/>
        </p:blipFill>
        <p:spPr>
          <a:xfrm rot="5400000">
            <a:off x="-70185" y="4267843"/>
            <a:ext cx="3028796" cy="1764960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77" t="-872" r="17092" b="-1"/>
          <a:stretch/>
        </p:blipFill>
        <p:spPr>
          <a:xfrm rot="5400000">
            <a:off x="5459225" y="730701"/>
            <a:ext cx="2370109" cy="2438116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5822665" y="4741583"/>
            <a:ext cx="3118136" cy="881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457200">
              <a:lnSpc>
                <a:spcPct val="95000"/>
              </a:lnSpc>
              <a:defRPr/>
            </a:pPr>
            <a:r>
              <a:rPr lang="en-US" kern="0" dirty="0">
                <a:solidFill>
                  <a:srgbClr val="023D6B"/>
                </a:solidFill>
              </a:rPr>
              <a:t>Front cup was milled from an aluminum block </a:t>
            </a:r>
            <a:r>
              <a:rPr lang="en-US" kern="0" dirty="0" smtClean="0">
                <a:solidFill>
                  <a:srgbClr val="023D6B"/>
                </a:solidFill>
              </a:rPr>
              <a:t>according </a:t>
            </a:r>
            <a:r>
              <a:rPr lang="en-US" kern="0" dirty="0">
                <a:solidFill>
                  <a:srgbClr val="023D6B"/>
                </a:solidFill>
              </a:rPr>
              <a:t>to the stress calculations</a:t>
            </a:r>
          </a:p>
        </p:txBody>
      </p:sp>
    </p:spTree>
    <p:extLst>
      <p:ext uri="{BB962C8B-B14F-4D97-AF65-F5344CB8AC3E}">
        <p14:creationId xmlns:p14="http://schemas.microsoft.com/office/powerpoint/2010/main" val="363651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7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>
          <a:xfrm>
            <a:off x="720000" y="219493"/>
            <a:ext cx="7488832" cy="576064"/>
          </a:xfrm>
        </p:spPr>
        <p:txBody>
          <a:bodyPr/>
          <a:lstStyle/>
          <a:p>
            <a:r>
              <a:rPr lang="de-DE" dirty="0" smtClean="0"/>
              <a:t>Sample Cave </a:t>
            </a:r>
            <a:r>
              <a:rPr lang="de-DE" dirty="0" err="1" smtClean="0"/>
              <a:t>continued</a:t>
            </a:r>
            <a:endParaRPr lang="en-US" dirty="0"/>
          </a:p>
        </p:txBody>
      </p:sp>
      <p:sp>
        <p:nvSpPr>
          <p:cNvPr id="7" name="Inhaltsplatzhalter 1"/>
          <p:cNvSpPr>
            <a:spLocks noGrp="1"/>
          </p:cNvSpPr>
          <p:nvPr>
            <p:ph idx="1"/>
          </p:nvPr>
        </p:nvSpPr>
        <p:spPr>
          <a:xfrm>
            <a:off x="5007794" y="795557"/>
            <a:ext cx="3679006" cy="543224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smtClean="0"/>
              <a:t>MCA </a:t>
            </a:r>
            <a:r>
              <a:rPr lang="de-DE" dirty="0" err="1" smtClean="0"/>
              <a:t>components</a:t>
            </a:r>
            <a:r>
              <a:rPr lang="de-DE" dirty="0" smtClean="0"/>
              <a:t> will </a:t>
            </a:r>
            <a:r>
              <a:rPr lang="de-DE" dirty="0" err="1" smtClean="0"/>
              <a:t>meet</a:t>
            </a:r>
            <a:r>
              <a:rPr lang="de-DE" dirty="0" smtClean="0"/>
              <a:t> ESS </a:t>
            </a:r>
            <a:r>
              <a:rPr lang="de-DE" dirty="0" err="1" smtClean="0"/>
              <a:t>standards</a:t>
            </a:r>
            <a:r>
              <a:rPr lang="de-DE" dirty="0" smtClean="0"/>
              <a:t>, </a:t>
            </a:r>
            <a:r>
              <a:rPr lang="de-DE" dirty="0" err="1" smtClean="0"/>
              <a:t>discussions</a:t>
            </a:r>
            <a:r>
              <a:rPr lang="de-DE" dirty="0" smtClean="0"/>
              <a:t> </a:t>
            </a:r>
            <a:r>
              <a:rPr lang="de-DE" dirty="0" err="1" smtClean="0"/>
              <a:t>with</a:t>
            </a:r>
            <a:r>
              <a:rPr lang="de-DE" dirty="0" smtClean="0"/>
              <a:t> PSS/</a:t>
            </a:r>
            <a:r>
              <a:rPr lang="de-DE" dirty="0" err="1" smtClean="0"/>
              <a:t>safety</a:t>
            </a:r>
            <a:r>
              <a:rPr lang="de-DE" dirty="0" smtClean="0"/>
              <a:t> </a:t>
            </a:r>
            <a:r>
              <a:rPr lang="de-DE" dirty="0" err="1" smtClean="0"/>
              <a:t>ongoing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 err="1" smtClean="0"/>
              <a:t>Compartmentalization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walls</a:t>
            </a:r>
            <a:r>
              <a:rPr lang="de-DE" dirty="0" smtClean="0"/>
              <a:t> </a:t>
            </a:r>
            <a:r>
              <a:rPr lang="de-DE" dirty="0" err="1" smtClean="0"/>
              <a:t>reflects</a:t>
            </a:r>
            <a:r>
              <a:rPr lang="de-DE" dirty="0" smtClean="0"/>
              <a:t> non-</a:t>
            </a:r>
            <a:r>
              <a:rPr lang="de-DE" dirty="0" err="1" smtClean="0"/>
              <a:t>magnetic</a:t>
            </a:r>
            <a:r>
              <a:rPr lang="de-DE" dirty="0" smtClean="0"/>
              <a:t> </a:t>
            </a:r>
            <a:r>
              <a:rPr lang="de-DE" dirty="0" err="1" smtClean="0"/>
              <a:t>and</a:t>
            </a:r>
            <a:r>
              <a:rPr lang="de-DE" dirty="0" smtClean="0"/>
              <a:t> </a:t>
            </a:r>
            <a:r>
              <a:rPr lang="de-DE" dirty="0" err="1" smtClean="0"/>
              <a:t>carbon</a:t>
            </a:r>
            <a:r>
              <a:rPr lang="de-DE" dirty="0" smtClean="0"/>
              <a:t> </a:t>
            </a:r>
            <a:r>
              <a:rPr lang="de-DE" dirty="0" err="1" smtClean="0"/>
              <a:t>steel</a:t>
            </a:r>
            <a:r>
              <a:rPr lang="de-DE" dirty="0" smtClean="0"/>
              <a:t> </a:t>
            </a:r>
            <a:r>
              <a:rPr lang="de-DE" dirty="0" err="1" smtClean="0"/>
              <a:t>areas</a:t>
            </a:r>
            <a:r>
              <a:rPr lang="de-DE" dirty="0" smtClean="0"/>
              <a:t> </a:t>
            </a:r>
            <a:r>
              <a:rPr lang="de-DE" dirty="0" err="1" smtClean="0"/>
              <a:t>as</a:t>
            </a:r>
            <a:r>
              <a:rPr lang="de-DE" dirty="0" smtClean="0"/>
              <a:t> a </a:t>
            </a:r>
            <a:r>
              <a:rPr lang="de-DE" dirty="0" err="1" smtClean="0"/>
              <a:t>cost</a:t>
            </a:r>
            <a:r>
              <a:rPr lang="de-DE" dirty="0" smtClean="0"/>
              <a:t> </a:t>
            </a:r>
            <a:r>
              <a:rPr lang="de-DE" dirty="0" err="1" smtClean="0"/>
              <a:t>saving</a:t>
            </a:r>
            <a:r>
              <a:rPr lang="de-DE" dirty="0" smtClean="0"/>
              <a:t> </a:t>
            </a:r>
            <a:r>
              <a:rPr lang="de-DE" dirty="0" err="1" smtClean="0"/>
              <a:t>excercise</a:t>
            </a:r>
            <a:r>
              <a:rPr lang="de-DE" dirty="0" smtClean="0"/>
              <a:t>: </a:t>
            </a:r>
            <a:r>
              <a:rPr lang="de-DE" dirty="0" err="1" smtClean="0"/>
              <a:t>Simulations</a:t>
            </a:r>
            <a:r>
              <a:rPr lang="de-DE" dirty="0" smtClean="0"/>
              <a:t> </a:t>
            </a:r>
            <a:r>
              <a:rPr lang="de-DE" dirty="0" err="1" smtClean="0"/>
              <a:t>now</a:t>
            </a:r>
            <a:r>
              <a:rPr lang="de-DE" dirty="0" smtClean="0"/>
              <a:t> </a:t>
            </a:r>
            <a:r>
              <a:rPr lang="de-DE" dirty="0" err="1" smtClean="0"/>
              <a:t>show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systems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capable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handling</a:t>
            </a:r>
            <a:r>
              <a:rPr lang="de-DE" dirty="0" smtClean="0"/>
              <a:t> 15 T non-</a:t>
            </a:r>
            <a:r>
              <a:rPr lang="de-DE" dirty="0" err="1" smtClean="0"/>
              <a:t>directional</a:t>
            </a:r>
            <a:r>
              <a:rPr lang="de-DE" dirty="0" smtClean="0"/>
              <a:t> </a:t>
            </a:r>
            <a:r>
              <a:rPr lang="de-DE" dirty="0" err="1" smtClean="0"/>
              <a:t>magnets</a:t>
            </a:r>
            <a:endParaRPr lang="de-DE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352" y="688441"/>
            <a:ext cx="3419514" cy="5646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5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8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>
          <a:xfrm>
            <a:off x="720000" y="337188"/>
            <a:ext cx="7488832" cy="576064"/>
          </a:xfrm>
        </p:spPr>
        <p:txBody>
          <a:bodyPr/>
          <a:lstStyle/>
          <a:p>
            <a:r>
              <a:rPr lang="de-DE" dirty="0" smtClean="0"/>
              <a:t>Sample Cave </a:t>
            </a:r>
            <a:r>
              <a:rPr lang="de-DE" dirty="0" err="1" smtClean="0"/>
              <a:t>continued</a:t>
            </a:r>
            <a:endParaRPr lang="en-US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622" y="767492"/>
            <a:ext cx="3249459" cy="354335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5" y="185352"/>
            <a:ext cx="3003635" cy="3167199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A6DBB66C-D8B0-2A4E-B437-73434DD85B80}"/>
              </a:ext>
            </a:extLst>
          </p:cNvPr>
          <p:cNvGrpSpPr>
            <a:grpSpLocks noChangeAspect="1"/>
          </p:cNvGrpSpPr>
          <p:nvPr/>
        </p:nvGrpSpPr>
        <p:grpSpPr>
          <a:xfrm>
            <a:off x="5987848" y="3352551"/>
            <a:ext cx="2698952" cy="3162251"/>
            <a:chOff x="6638439" y="663879"/>
            <a:chExt cx="4864329" cy="5699342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91DCC841-8887-8145-AE1F-F480E8037B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638439" y="663879"/>
              <a:ext cx="4864329" cy="5699342"/>
            </a:xfrm>
            <a:prstGeom prst="rect">
              <a:avLst/>
            </a:prstGeom>
          </p:spPr>
        </p:pic>
        <p:sp>
          <p:nvSpPr>
            <p:cNvPr id="13" name="Oval 5">
              <a:extLst>
                <a:ext uri="{FF2B5EF4-FFF2-40B4-BE49-F238E27FC236}">
                  <a16:creationId xmlns:a16="http://schemas.microsoft.com/office/drawing/2014/main" id="{43A98A5A-B072-CD48-9E30-892E6F49A5BB}"/>
                </a:ext>
              </a:extLst>
            </p:cNvPr>
            <p:cNvSpPr/>
            <p:nvPr/>
          </p:nvSpPr>
          <p:spPr>
            <a:xfrm>
              <a:off x="9925649" y="4495751"/>
              <a:ext cx="792000" cy="792000"/>
            </a:xfrm>
            <a:prstGeom prst="ellipse">
              <a:avLst/>
            </a:prstGeom>
            <a:noFill/>
            <a:ln w="38100">
              <a:solidFill>
                <a:srgbClr val="FF3B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Oval 6">
              <a:extLst>
                <a:ext uri="{FF2B5EF4-FFF2-40B4-BE49-F238E27FC236}">
                  <a16:creationId xmlns:a16="http://schemas.microsoft.com/office/drawing/2014/main" id="{FC4B2CBB-D461-E245-B970-8309A6470D10}"/>
                </a:ext>
              </a:extLst>
            </p:cNvPr>
            <p:cNvSpPr/>
            <p:nvPr/>
          </p:nvSpPr>
          <p:spPr>
            <a:xfrm>
              <a:off x="7490044" y="5180178"/>
              <a:ext cx="2747650" cy="736530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5" name="Straight Arrow Connector 7">
              <a:extLst>
                <a:ext uri="{FF2B5EF4-FFF2-40B4-BE49-F238E27FC236}">
                  <a16:creationId xmlns:a16="http://schemas.microsoft.com/office/drawing/2014/main" id="{733F3544-9487-344B-81DF-64DD120C4E1B}"/>
                </a:ext>
              </a:extLst>
            </p:cNvPr>
            <p:cNvCxnSpPr>
              <a:cxnSpLocks/>
            </p:cNvCxnSpPr>
            <p:nvPr/>
          </p:nvCxnSpPr>
          <p:spPr>
            <a:xfrm>
              <a:off x="7651019" y="5555182"/>
              <a:ext cx="2124160" cy="0"/>
            </a:xfrm>
            <a:prstGeom prst="straightConnector1">
              <a:avLst/>
            </a:prstGeom>
            <a:ln w="34925">
              <a:solidFill>
                <a:srgbClr val="FF000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4">
            <a:extLst>
              <a:ext uri="{FF2B5EF4-FFF2-40B4-BE49-F238E27FC236}">
                <a16:creationId xmlns:a16="http://schemas.microsoft.com/office/drawing/2014/main" id="{C67EC566-0172-6B4D-AC34-FE1F7ABCDDA8}"/>
              </a:ext>
            </a:extLst>
          </p:cNvPr>
          <p:cNvGrpSpPr>
            <a:grpSpLocks noChangeAspect="1"/>
          </p:cNvGrpSpPr>
          <p:nvPr/>
        </p:nvGrpSpPr>
        <p:grpSpPr>
          <a:xfrm>
            <a:off x="2498093" y="4098939"/>
            <a:ext cx="3054135" cy="2415863"/>
            <a:chOff x="838200" y="663879"/>
            <a:chExt cx="4355439" cy="3444658"/>
          </a:xfrm>
        </p:grpSpPr>
        <p:pic>
          <p:nvPicPr>
            <p:cNvPr id="17" name="Picture 3">
              <a:extLst>
                <a:ext uri="{FF2B5EF4-FFF2-40B4-BE49-F238E27FC236}">
                  <a16:creationId xmlns:a16="http://schemas.microsoft.com/office/drawing/2014/main" id="{0FBF6471-A486-E547-A1BE-0C38BBBC229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38200" y="663879"/>
              <a:ext cx="4355439" cy="3444658"/>
            </a:xfrm>
            <a:prstGeom prst="rect">
              <a:avLst/>
            </a:prstGeom>
          </p:spPr>
        </p:pic>
        <p:sp>
          <p:nvSpPr>
            <p:cNvPr id="18" name="Oval 6">
              <a:extLst>
                <a:ext uri="{FF2B5EF4-FFF2-40B4-BE49-F238E27FC236}">
                  <a16:creationId xmlns:a16="http://schemas.microsoft.com/office/drawing/2014/main" id="{11C4C041-BF60-6746-B1BA-5A6B4F68F2CA}"/>
                </a:ext>
              </a:extLst>
            </p:cNvPr>
            <p:cNvSpPr/>
            <p:nvPr/>
          </p:nvSpPr>
          <p:spPr>
            <a:xfrm>
              <a:off x="3695178" y="1438787"/>
              <a:ext cx="792000" cy="792000"/>
            </a:xfrm>
            <a:prstGeom prst="ellipse">
              <a:avLst/>
            </a:prstGeom>
            <a:noFill/>
            <a:ln w="38100">
              <a:solidFill>
                <a:srgbClr val="FF3B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Oval 7">
              <a:extLst>
                <a:ext uri="{FF2B5EF4-FFF2-40B4-BE49-F238E27FC236}">
                  <a16:creationId xmlns:a16="http://schemas.microsoft.com/office/drawing/2014/main" id="{112550BB-BC9D-8142-8AEA-5B9424A2DE9F}"/>
                </a:ext>
              </a:extLst>
            </p:cNvPr>
            <p:cNvSpPr/>
            <p:nvPr/>
          </p:nvSpPr>
          <p:spPr>
            <a:xfrm>
              <a:off x="1474689" y="811509"/>
              <a:ext cx="792000" cy="792000"/>
            </a:xfrm>
            <a:prstGeom prst="ellipse">
              <a:avLst/>
            </a:prstGeom>
            <a:noFill/>
            <a:ln w="38100">
              <a:solidFill>
                <a:srgbClr val="FF3B3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10935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9AEA1-3281-46F0-9EDB-48FF2E5FF267}" type="slidenum">
              <a:rPr lang="de-DE" smtClean="0"/>
              <a:t>9</a:t>
            </a:fld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idx="17"/>
          </p:nvPr>
        </p:nvSpPr>
        <p:spPr>
          <a:xfrm>
            <a:off x="720000" y="319081"/>
            <a:ext cx="7488832" cy="576064"/>
          </a:xfrm>
        </p:spPr>
        <p:txBody>
          <a:bodyPr/>
          <a:lstStyle/>
          <a:p>
            <a:r>
              <a:rPr lang="de-DE" dirty="0" smtClean="0"/>
              <a:t>Sample cave </a:t>
            </a:r>
            <a:r>
              <a:rPr lang="de-DE" dirty="0" err="1" smtClean="0"/>
              <a:t>layout</a:t>
            </a:r>
            <a:r>
              <a:rPr lang="de-DE" dirty="0" smtClean="0"/>
              <a:t> </a:t>
            </a:r>
            <a:r>
              <a:rPr lang="de-DE" dirty="0" err="1" smtClean="0"/>
              <a:t>overview</a:t>
            </a:r>
            <a:endParaRPr lang="en-US" dirty="0"/>
          </a:p>
        </p:txBody>
      </p:sp>
      <p:cxnSp>
        <p:nvCxnSpPr>
          <p:cNvPr id="6" name="Gerade Verbindung mit Pfeil 5"/>
          <p:cNvCxnSpPr/>
          <p:nvPr/>
        </p:nvCxnSpPr>
        <p:spPr>
          <a:xfrm flipH="1">
            <a:off x="4940431" y="1177006"/>
            <a:ext cx="2232396" cy="1152128"/>
          </a:xfrm>
          <a:prstGeom prst="straightConnector1">
            <a:avLst/>
          </a:prstGeom>
          <a:ln w="1270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feld 7"/>
          <p:cNvSpPr txBox="1"/>
          <p:nvPr/>
        </p:nvSpPr>
        <p:spPr>
          <a:xfrm>
            <a:off x="4760565" y="5546286"/>
            <a:ext cx="4598051" cy="881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 smtClean="0"/>
              <a:t>Detector </a:t>
            </a:r>
            <a:r>
              <a:rPr lang="en-US" dirty="0"/>
              <a:t>tube </a:t>
            </a:r>
            <a:r>
              <a:rPr lang="en-US" dirty="0" smtClean="0"/>
              <a:t>diameter = 2410mm</a:t>
            </a:r>
          </a:p>
          <a:p>
            <a:pPr>
              <a:lnSpc>
                <a:spcPct val="95000"/>
              </a:lnSpc>
            </a:pPr>
            <a:r>
              <a:rPr lang="en-US" dirty="0"/>
              <a:t>Detector flange outer </a:t>
            </a:r>
            <a:r>
              <a:rPr lang="en-US" dirty="0" smtClean="0"/>
              <a:t>diameter = 2590mm</a:t>
            </a:r>
          </a:p>
          <a:p>
            <a:pPr>
              <a:lnSpc>
                <a:spcPct val="95000"/>
              </a:lnSpc>
            </a:pPr>
            <a:endParaRPr lang="de-DE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620099" y="5548191"/>
            <a:ext cx="3383013" cy="8817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US" dirty="0" smtClean="0"/>
              <a:t>Center of Detector tube is not the neutron beam axis</a:t>
            </a:r>
          </a:p>
          <a:p>
            <a:pPr>
              <a:lnSpc>
                <a:spcPct val="95000"/>
              </a:lnSpc>
            </a:pPr>
            <a:endParaRPr lang="de-DE" dirty="0" smtClean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000" y="1177006"/>
            <a:ext cx="7867946" cy="4383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723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JCNS-Presentatio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JCNS-Presentation.pptx</Template>
  <TotalTime>0</TotalTime>
  <Words>1532</Words>
  <Application>Microsoft Office PowerPoint</Application>
  <PresentationFormat>Bildschirmpräsentation (4:3)</PresentationFormat>
  <Paragraphs>415</Paragraphs>
  <Slides>61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61</vt:i4>
      </vt:variant>
    </vt:vector>
  </HeadingPairs>
  <TitlesOfParts>
    <vt:vector size="67" baseType="lpstr">
      <vt:lpstr>Arial</vt:lpstr>
      <vt:lpstr>Calibri</vt:lpstr>
      <vt:lpstr>Cambria Math</vt:lpstr>
      <vt:lpstr>Symbol</vt:lpstr>
      <vt:lpstr>Wingdings</vt:lpstr>
      <vt:lpstr>JCNS-Presentation</vt:lpstr>
      <vt:lpstr>PowerPoint-Präsentation</vt:lpstr>
      <vt:lpstr>PowerPoint-Präsentation</vt:lpstr>
      <vt:lpstr>PowerPoint-Präsentation</vt:lpstr>
      <vt:lpstr>ESS Instrument suite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Heavy Shutter new design</vt:lpstr>
      <vt:lpstr>Heavy Shutter new design</vt:lpstr>
      <vt:lpstr>Heavy Shutter new design</vt:lpstr>
      <vt:lpstr>Heavy Shutter overview</vt:lpstr>
      <vt:lpstr>Heavy Shutter with the bunker wall</vt:lpstr>
      <vt:lpstr>Heavy Shutter with the bunker wall</vt:lpstr>
      <vt:lpstr>PowerPoint-Präsentation</vt:lpstr>
      <vt:lpstr>PowerPoint-Präsentation</vt:lpstr>
      <vt:lpstr>PowerPoint-Präsentation</vt:lpstr>
      <vt:lpstr>PowerPoint-Präsentation</vt:lpstr>
      <vt:lpstr>Chopper system overview</vt:lpstr>
      <vt:lpstr>Chopper assemblies Discs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Detector housing</vt:lpstr>
      <vt:lpstr>Detector housing</vt:lpstr>
      <vt:lpstr>Detector housing</vt:lpstr>
      <vt:lpstr>Front cup</vt:lpstr>
      <vt:lpstr>Front cup</vt:lpstr>
      <vt:lpstr>Detector cooling</vt:lpstr>
      <vt:lpstr>Detector cooling</vt:lpstr>
      <vt:lpstr>Detector cooling</vt:lpstr>
      <vt:lpstr>Test equipment for cooling validation</vt:lpstr>
      <vt:lpstr>Test equipment for cooling validation</vt:lpstr>
      <vt:lpstr>PowerPoint-Präsentation</vt:lpstr>
      <vt:lpstr>PowerPoint-Präsentation</vt:lpstr>
      <vt:lpstr>PowerPoint-Präsentation</vt:lpstr>
      <vt:lpstr>PowerPoint-Präsentation</vt:lpstr>
      <vt:lpstr>test Housing assembly</vt:lpstr>
      <vt:lpstr>Test Housing assembly</vt:lpstr>
      <vt:lpstr>Test Housing assembly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Admin.Reisen</dc:creator>
  <cp:lastModifiedBy>Sebastian Jaksch</cp:lastModifiedBy>
  <cp:revision>666</cp:revision>
  <cp:lastPrinted>2011-05-13T10:04:16Z</cp:lastPrinted>
  <dcterms:created xsi:type="dcterms:W3CDTF">2011-04-21T10:53:40Z</dcterms:created>
  <dcterms:modified xsi:type="dcterms:W3CDTF">2021-04-13T16:08:22Z</dcterms:modified>
</cp:coreProperties>
</file>