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655" r:id="rId4"/>
  </p:sldMasterIdLst>
  <p:notesMasterIdLst>
    <p:notesMasterId r:id="rId11"/>
  </p:notesMasterIdLst>
  <p:handoutMasterIdLst>
    <p:handoutMasterId r:id="rId12"/>
  </p:handoutMasterIdLst>
  <p:sldIdLst>
    <p:sldId id="448" r:id="rId5"/>
    <p:sldId id="437" r:id="rId6"/>
    <p:sldId id="440" r:id="rId7"/>
    <p:sldId id="452" r:id="rId8"/>
    <p:sldId id="450" r:id="rId9"/>
    <p:sldId id="453" r:id="rId10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5F36F4"/>
    <a:srgbClr val="2C8AE0"/>
    <a:srgbClr val="2BC3E1"/>
    <a:srgbClr val="40CC9D"/>
    <a:srgbClr val="10FC9C"/>
    <a:srgbClr val="1DE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90" autoAdjust="0"/>
  </p:normalViewPr>
  <p:slideViewPr>
    <p:cSldViewPr>
      <p:cViewPr>
        <p:scale>
          <a:sx n="70" d="100"/>
          <a:sy n="70" d="100"/>
        </p:scale>
        <p:origin x="-80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"/>
    </p:cViewPr>
  </p:sorterViewPr>
  <p:notesViewPr>
    <p:cSldViewPr>
      <p:cViewPr>
        <p:scale>
          <a:sx n="90" d="100"/>
          <a:sy n="90" d="100"/>
        </p:scale>
        <p:origin x="-1958" y="108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7FE1A-D6B3-4129-8D42-27F28670B3D2}" type="datetimeFigureOut">
              <a:rPr lang="en-GB" smtClean="0"/>
              <a:pPr/>
              <a:t>2001-01-03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1A147-B331-4D77-A3E8-C2A53755F9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84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2807D8-5350-44A8-B23D-9C053063F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72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IMAT will cover varied scientific topics and applications such as: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Novel materials studies (Ni-based / Co based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superalloys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piezo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electric ceramics, shape-memory alloys etc)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Aerospace applications (e.g. titanium alloys, and welding techniques)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Nuclear industry materials (e.g. steel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alloys)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Cultural heritage (archaeological objects and art objects, typically metals; reconstruction of ancient fabrication methods)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Agriculture: e.g. water uptake in plants, water transport through soil and roots;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Geological materials (mainly texture analysis to study tectonic processes)</a:t>
            </a:r>
          </a:p>
          <a:p>
            <a:pPr lvl="0"/>
            <a:endParaRPr lang="en-GB" sz="1400" b="1" i="1" dirty="0" smtClean="0">
              <a:solidFill>
                <a:srgbClr val="FF0000"/>
              </a:solidFill>
            </a:endParaRPr>
          </a:p>
          <a:p>
            <a:pPr lvl="0"/>
            <a:r>
              <a:rPr lang="en-GB" sz="1400" b="1" i="1" dirty="0" smtClean="0">
                <a:solidFill>
                  <a:srgbClr val="FF0000"/>
                </a:solidFill>
              </a:rPr>
              <a:t>Aerospace &amp; transportation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n-GB" dirty="0" smtClean="0"/>
              <a:t>e.g. structural integrity/ component inspection / novel welding +joining technologies;</a:t>
            </a:r>
          </a:p>
          <a:p>
            <a:r>
              <a:rPr lang="en-GB" sz="900" dirty="0" smtClean="0"/>
              <a:t> </a:t>
            </a:r>
          </a:p>
          <a:p>
            <a:r>
              <a:rPr lang="en-GB" sz="1400" b="1" i="1" dirty="0" smtClean="0">
                <a:solidFill>
                  <a:srgbClr val="FF0000"/>
                </a:solidFill>
              </a:rPr>
              <a:t>Civil engineering</a:t>
            </a:r>
            <a:endParaRPr lang="en-GB" sz="1400" b="1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e.g. integrity of load-bearing structures; reinforced concrete;  </a:t>
            </a:r>
          </a:p>
          <a:p>
            <a:r>
              <a:rPr lang="en-US" dirty="0" smtClean="0"/>
              <a:t>rising of liquids in concrete; concrete void &amp; density distribution;</a:t>
            </a:r>
            <a:endParaRPr lang="en-GB" dirty="0" smtClean="0"/>
          </a:p>
          <a:p>
            <a:r>
              <a:rPr lang="en-GB" sz="900" dirty="0" smtClean="0"/>
              <a:t> </a:t>
            </a:r>
          </a:p>
          <a:p>
            <a:pPr lvl="0"/>
            <a:r>
              <a:rPr lang="en-GB" sz="1400" b="1" i="1" dirty="0" smtClean="0">
                <a:solidFill>
                  <a:srgbClr val="FF0000"/>
                </a:solidFill>
              </a:rPr>
              <a:t>Power generation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n-GB" dirty="0" smtClean="0"/>
              <a:t>e.g. structural integrity of </a:t>
            </a:r>
            <a:r>
              <a:rPr lang="en-GB" dirty="0" err="1" smtClean="0"/>
              <a:t>pipework</a:t>
            </a:r>
            <a:r>
              <a:rPr lang="en-GB" dirty="0" smtClean="0"/>
              <a:t> / pressure vessels; hydrogen </a:t>
            </a:r>
            <a:r>
              <a:rPr lang="en-GB" dirty="0" err="1" smtClean="0"/>
              <a:t>embrittlement</a:t>
            </a:r>
            <a:r>
              <a:rPr lang="en-GB" dirty="0" smtClean="0"/>
              <a:t> in </a:t>
            </a:r>
            <a:r>
              <a:rPr lang="en-GB" dirty="0" err="1" smtClean="0"/>
              <a:t>Zr</a:t>
            </a:r>
            <a:r>
              <a:rPr lang="en-GB" dirty="0" smtClean="0"/>
              <a:t> welds; residual stresses of casts/</a:t>
            </a:r>
            <a:r>
              <a:rPr lang="en-GB" dirty="0" err="1" smtClean="0"/>
              <a:t>weldings</a:t>
            </a:r>
            <a:r>
              <a:rPr lang="en-GB" dirty="0" smtClean="0"/>
              <a:t>; stress relieving techniques; hydrogen-induced cracking in high-strength steel welds; </a:t>
            </a:r>
          </a:p>
          <a:p>
            <a:r>
              <a:rPr lang="en-GB" sz="900" dirty="0" smtClean="0"/>
              <a:t> </a:t>
            </a:r>
          </a:p>
          <a:p>
            <a:r>
              <a:rPr lang="en-GB" sz="1400" b="1" i="1" dirty="0" smtClean="0">
                <a:solidFill>
                  <a:srgbClr val="FF0000"/>
                </a:solidFill>
              </a:rPr>
              <a:t>Fuel and fluid cell technology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dirty="0" smtClean="0"/>
              <a:t>e.g. water/lithium distributions in fuel cells/batteries; blockages, sediments;</a:t>
            </a:r>
          </a:p>
          <a:p>
            <a:r>
              <a:rPr lang="en-GB" sz="900" dirty="0" smtClean="0"/>
              <a:t> </a:t>
            </a:r>
          </a:p>
          <a:p>
            <a:pPr lvl="0"/>
            <a:r>
              <a:rPr lang="en-GB" sz="1400" b="1" i="1" dirty="0" smtClean="0">
                <a:solidFill>
                  <a:srgbClr val="FF0000"/>
                </a:solidFill>
              </a:rPr>
              <a:t>Earth sciences</a:t>
            </a:r>
          </a:p>
          <a:p>
            <a:pPr lvl="0"/>
            <a:r>
              <a:rPr lang="en-GB" dirty="0" smtClean="0"/>
              <a:t>e.g. deformation mechanisms in </a:t>
            </a:r>
            <a:r>
              <a:rPr lang="en-GB" dirty="0" err="1" smtClean="0"/>
              <a:t>polymineralic</a:t>
            </a:r>
            <a:r>
              <a:rPr lang="en-GB" dirty="0" smtClean="0"/>
              <a:t> rocks; water flow in porous media; </a:t>
            </a:r>
          </a:p>
          <a:p>
            <a:r>
              <a:rPr lang="en-GB" sz="900" dirty="0" smtClean="0"/>
              <a:t> </a:t>
            </a:r>
          </a:p>
          <a:p>
            <a:r>
              <a:rPr lang="en-GB" sz="1400" b="1" i="1" dirty="0" smtClean="0">
                <a:solidFill>
                  <a:srgbClr val="FF0000"/>
                </a:solidFill>
              </a:rPr>
              <a:t>Archaeology &amp; heritage science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dirty="0" smtClean="0"/>
              <a:t>e.g. inorganic materials characterisation; ancient fabrication techniques;</a:t>
            </a:r>
          </a:p>
          <a:p>
            <a:r>
              <a:rPr lang="en-GB" sz="900" dirty="0" smtClean="0"/>
              <a:t> </a:t>
            </a:r>
          </a:p>
          <a:p>
            <a:r>
              <a:rPr lang="en-GB" sz="1400" b="1" i="1" dirty="0" smtClean="0">
                <a:solidFill>
                  <a:srgbClr val="FF0000"/>
                </a:solidFill>
              </a:rPr>
              <a:t>Soft matter, biomaterials, agriculture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dirty="0" smtClean="0"/>
              <a:t>e.g. real-time distributions of water/hydrogen; water uptake in plants; growth patterns;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C7BAE-7119-4BC7-AFF0-F57224F143D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 . </a:t>
            </a:r>
            <a:endParaRPr lang="en-GB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7300" indent="-27203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8155" indent="-2176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23416" indent="-2176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58676" indent="-2176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93938" indent="-2176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29200" indent="-2176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64462" indent="-2176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9723" indent="-2176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B62C56-723F-4EBE-B306-5F0E680F623A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7D8-5350-44A8-B23D-9C053063FE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7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7D8-5350-44A8-B23D-9C053063FE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94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7D8-5350-44A8-B23D-9C053063FE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51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07D8-5350-44A8-B23D-9C053063FE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4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sissmallbotto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sislargeto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D5B00DF-B9DA-4D34-9227-05A8F95B15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C35EE-5DD6-45DA-A891-146F7BF86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F408F-C41E-4BAC-B189-24CCA9F55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6E4B8-380D-4971-9199-FA87335E3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5E2ED-2C77-4BA9-9E6D-DFB42D3325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DB9CF-88B2-43CA-A94C-4F74C04763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B3323-CCDF-4972-9BE1-444701DC9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42E11-1EEF-4B9A-96EE-015E4DA2E3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C3E74-2676-41E6-9A8E-80BB87BD2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20BE3-75F5-4BC7-A54C-7904B1D60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2B6E7-2CFA-4878-8E3E-7E54A96437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sissmallto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5D46130-D08A-4B29-85DA-D63A0DBBE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1FBD0-C95A-4BD9-9A13-E517642D1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D6172-2269-4047-92DC-4E507E8DC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D472F-4A9F-419B-BABF-35192A324D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6C174-BB01-4F3E-A0F0-60EB5CD94E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9696B-BB74-4C27-8A36-C56525C5D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A6D47-37C1-4251-9931-09355C8D1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0A3EE-0497-424D-9B59-76CC4AA8BA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DBF88-A62D-431F-BEC4-3DC61E7A2D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6D1D0-79F0-40D3-B1BA-98D65ED0B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1BC22-883A-4810-B7DC-5490D6C8B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sislargebotto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sissmallbotto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sislargeto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F685866-33CA-4DB2-B557-CB9285B7C7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sissmallto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908050"/>
            <a:ext cx="627538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465AAA9-709C-440B-A7FF-C86FBF8D4F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sislargebotto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png"/><Relationship Id="rId10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t="9407" r="5301"/>
          <a:stretch/>
        </p:blipFill>
        <p:spPr bwMode="auto">
          <a:xfrm rot="5400000">
            <a:off x="2873013" y="3962261"/>
            <a:ext cx="1733279" cy="166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971600" y="1257874"/>
            <a:ext cx="4968552" cy="2268000"/>
          </a:xfrm>
          <a:prstGeom prst="rect">
            <a:avLst/>
          </a:prstGeom>
          <a:noFill/>
          <a:ln w="254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FF0000"/>
                </a:solidFill>
              </a:rPr>
              <a:t>Power generation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GB" sz="2000" b="1" i="1" dirty="0" smtClean="0">
                <a:solidFill>
                  <a:srgbClr val="FF0000"/>
                </a:solidFill>
              </a:rPr>
              <a:t>Fuel and fluid cell technology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</a:p>
          <a:p>
            <a:pPr lvl="0" algn="ctr"/>
            <a:r>
              <a:rPr lang="en-GB" sz="2000" b="1" i="1" dirty="0" smtClean="0">
                <a:solidFill>
                  <a:srgbClr val="FF0000"/>
                </a:solidFill>
              </a:rPr>
              <a:t>Aerospace &amp; transportation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GB" sz="2000" b="1" i="1" dirty="0" smtClean="0">
                <a:solidFill>
                  <a:srgbClr val="FF0000"/>
                </a:solidFill>
              </a:rPr>
              <a:t>Civil engineering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 lvl="0" algn="ctr"/>
            <a:r>
              <a:rPr lang="en-GB" sz="2000" b="1" i="1" dirty="0" smtClean="0">
                <a:solidFill>
                  <a:srgbClr val="FF0000"/>
                </a:solidFill>
              </a:rPr>
              <a:t>Earth sciences</a:t>
            </a:r>
          </a:p>
          <a:p>
            <a:pPr algn="ctr"/>
            <a:r>
              <a:rPr lang="en-GB" sz="2000" b="1" i="1" dirty="0" smtClean="0">
                <a:solidFill>
                  <a:srgbClr val="FF0000"/>
                </a:solidFill>
              </a:rPr>
              <a:t>Archaeology &amp; heritage science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GB" sz="2000" b="1" i="1" dirty="0" smtClean="0">
                <a:solidFill>
                  <a:srgbClr val="FF0000"/>
                </a:solidFill>
              </a:rPr>
              <a:t>Soft matter, biomaterials, agriculture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32" y="908720"/>
            <a:ext cx="2048148" cy="15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028853"/>
            <a:ext cx="936105" cy="11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 cstate="print"/>
          <a:srcRect l="5798" t="8759" r="10127" b="3653"/>
          <a:stretch>
            <a:fillRect/>
          </a:stretch>
        </p:blipFill>
        <p:spPr bwMode="auto">
          <a:xfrm>
            <a:off x="6922973" y="2703573"/>
            <a:ext cx="889387" cy="892847"/>
          </a:xfrm>
          <a:prstGeom prst="rect">
            <a:avLst/>
          </a:prstGeom>
          <a:noFill/>
          <a:ln w="25400">
            <a:solidFill>
              <a:srgbClr val="CBBE9B"/>
            </a:solidFill>
            <a:miter lim="800000"/>
            <a:headEnd/>
            <a:tailEnd/>
          </a:ln>
        </p:spPr>
      </p:pic>
      <p:pic>
        <p:nvPicPr>
          <p:cNvPr id="37" name="Picture 36" descr="figure_texture.jpg"/>
          <p:cNvPicPr>
            <a:picLocks noChangeAspect="1"/>
          </p:cNvPicPr>
          <p:nvPr/>
        </p:nvPicPr>
        <p:blipFill rotWithShape="1">
          <a:blip r:embed="rId7" cstate="print"/>
          <a:srcRect b="-1173"/>
          <a:stretch/>
        </p:blipFill>
        <p:spPr>
          <a:xfrm>
            <a:off x="7276323" y="3685543"/>
            <a:ext cx="1616157" cy="2465242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58726"/>
            <a:ext cx="872607" cy="138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37" y="3811699"/>
            <a:ext cx="1080120" cy="132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9967783">
            <a:off x="3247796" y="5596891"/>
            <a:ext cx="2549164" cy="676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943" y="5085184"/>
            <a:ext cx="2685306" cy="155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323528" y="116632"/>
            <a:ext cx="885698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33CC"/>
                </a:solidFill>
                <a:latin typeface="+mn-lt"/>
              </a:rPr>
              <a:t>Building IMAT: the instrument scientist’s perspective</a:t>
            </a:r>
            <a:endParaRPr lang="en-GB" sz="28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48329"/>
            <a:ext cx="836855" cy="83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99792" y="620688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W. Kockelmann (ISIS)</a:t>
            </a:r>
            <a:endParaRPr lang="en-GB" sz="2000" dirty="0"/>
          </a:p>
        </p:txBody>
      </p:sp>
      <p:pic>
        <p:nvPicPr>
          <p:cNvPr id="18" name="Picture 3" descr="TMSF"/>
          <p:cNvPicPr>
            <a:picLocks noGrp="1" noChangeAspect="1" noChangeArrowheads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7532" y="2703573"/>
            <a:ext cx="771114" cy="893626"/>
          </a:xfrm>
        </p:spPr>
      </p:pic>
      <p:sp>
        <p:nvSpPr>
          <p:cNvPr id="2" name="TextBox 1"/>
          <p:cNvSpPr txBox="1"/>
          <p:nvPr/>
        </p:nvSpPr>
        <p:spPr>
          <a:xfrm>
            <a:off x="417308" y="1266300"/>
            <a:ext cx="553998" cy="2268000"/>
          </a:xfrm>
          <a:prstGeom prst="rect">
            <a:avLst/>
          </a:prstGeom>
          <a:noFill/>
          <a:ln w="25400">
            <a:solidFill>
              <a:srgbClr val="0033CC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33CC"/>
                </a:solidFill>
                <a:latin typeface="+mn-lt"/>
              </a:rPr>
              <a:t>Science Case</a:t>
            </a:r>
            <a:endParaRPr lang="en-GB" sz="2400" b="1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178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5524769" y="1268760"/>
            <a:ext cx="3124200" cy="41148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595519" y="1268760"/>
            <a:ext cx="3124200" cy="41148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683964" y="2254820"/>
            <a:ext cx="2879725" cy="2879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5652839" y="2107183"/>
            <a:ext cx="2879725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5868144" y="1279104"/>
            <a:ext cx="26003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 dirty="0" smtClean="0"/>
              <a:t>Spatially resolved</a:t>
            </a:r>
          </a:p>
          <a:p>
            <a:pPr algn="ctr" eaLnBrk="1" hangingPunct="1"/>
            <a:r>
              <a:rPr lang="en-GB" altLang="en-US" sz="2400" dirty="0" smtClean="0"/>
              <a:t>Diffraction</a:t>
            </a:r>
            <a:endParaRPr lang="en-GB" altLang="en-US" sz="2400" dirty="0"/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852884" y="3945111"/>
            <a:ext cx="2566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chemeClr val="tx2"/>
                </a:solidFill>
              </a:rPr>
              <a:t>Energy-selective</a:t>
            </a:r>
          </a:p>
          <a:p>
            <a:pPr algn="ctr" eaLnBrk="1" hangingPunct="1"/>
            <a:r>
              <a:rPr lang="en-GB" altLang="en-US" sz="2400" dirty="0">
                <a:solidFill>
                  <a:schemeClr val="tx2"/>
                </a:solidFill>
              </a:rPr>
              <a:t>Imaging</a:t>
            </a:r>
            <a:endParaRPr lang="en-GB" altLang="en-US" sz="2400" dirty="0"/>
          </a:p>
        </p:txBody>
      </p:sp>
      <p:sp>
        <p:nvSpPr>
          <p:cNvPr id="35" name="TextBox 14"/>
          <p:cNvSpPr txBox="1">
            <a:spLocks noChangeArrowheads="1"/>
          </p:cNvSpPr>
          <p:nvPr/>
        </p:nvSpPr>
        <p:spPr bwMode="auto">
          <a:xfrm>
            <a:off x="5852864" y="2287216"/>
            <a:ext cx="25923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 dirty="0" smtClean="0">
                <a:solidFill>
                  <a:schemeClr val="tx2"/>
                </a:solidFill>
              </a:rPr>
              <a:t>Phase analysis</a:t>
            </a:r>
            <a:r>
              <a:rPr lang="en-GB" altLang="en-US" sz="2400" dirty="0">
                <a:solidFill>
                  <a:schemeClr val="tx2"/>
                </a:solidFill>
              </a:rPr>
              <a:t/>
            </a:r>
            <a:br>
              <a:rPr lang="en-GB" altLang="en-US" sz="2400" dirty="0">
                <a:solidFill>
                  <a:schemeClr val="tx2"/>
                </a:solidFill>
              </a:rPr>
            </a:br>
            <a:endParaRPr lang="en-GB" altLang="en-US" sz="2400" dirty="0"/>
          </a:p>
          <a:p>
            <a:pPr algn="ctr" eaLnBrk="1" hangingPunct="1"/>
            <a:r>
              <a:rPr lang="en-GB" altLang="en-US" sz="2400" dirty="0">
                <a:solidFill>
                  <a:schemeClr val="tx2"/>
                </a:solidFill>
              </a:rPr>
              <a:t>Strain &amp; Stress</a:t>
            </a:r>
          </a:p>
        </p:txBody>
      </p:sp>
      <p:sp>
        <p:nvSpPr>
          <p:cNvPr id="36" name="TextBox 16"/>
          <p:cNvSpPr txBox="1">
            <a:spLocks noChangeArrowheads="1"/>
          </p:cNvSpPr>
          <p:nvPr/>
        </p:nvSpPr>
        <p:spPr bwMode="auto">
          <a:xfrm>
            <a:off x="1120527" y="2459211"/>
            <a:ext cx="21605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 dirty="0" smtClean="0">
                <a:solidFill>
                  <a:schemeClr val="tx2"/>
                </a:solidFill>
              </a:rPr>
              <a:t>White beam</a:t>
            </a:r>
            <a:endParaRPr lang="en-GB" altLang="en-US" sz="2400" dirty="0">
              <a:solidFill>
                <a:schemeClr val="tx2"/>
              </a:solidFill>
            </a:endParaRPr>
          </a:p>
          <a:p>
            <a:pPr algn="ctr" eaLnBrk="1" hangingPunct="1"/>
            <a:r>
              <a:rPr lang="en-GB" altLang="en-US" sz="2400" dirty="0">
                <a:solidFill>
                  <a:schemeClr val="tx2"/>
                </a:solidFill>
              </a:rPr>
              <a:t>Radiography/</a:t>
            </a:r>
          </a:p>
          <a:p>
            <a:pPr algn="ctr" eaLnBrk="1" hangingPunct="1"/>
            <a:r>
              <a:rPr lang="en-GB" altLang="en-US" sz="2400" dirty="0">
                <a:solidFill>
                  <a:schemeClr val="tx2"/>
                </a:solidFill>
              </a:rPr>
              <a:t>Tomography</a:t>
            </a:r>
          </a:p>
          <a:p>
            <a:pPr eaLnBrk="1" hangingPunct="1"/>
            <a:endParaRPr lang="en-GB" altLang="en-US" sz="2400" dirty="0"/>
          </a:p>
        </p:txBody>
      </p:sp>
      <p:sp>
        <p:nvSpPr>
          <p:cNvPr id="37" name="Rounded Rectangle 36"/>
          <p:cNvSpPr/>
          <p:nvPr/>
        </p:nvSpPr>
        <p:spPr>
          <a:xfrm>
            <a:off x="5652839" y="3996308"/>
            <a:ext cx="2879725" cy="1079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828802" y="3097783"/>
            <a:ext cx="1490662" cy="2063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7502" y="3684761"/>
            <a:ext cx="18732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1047502" y="1268983"/>
            <a:ext cx="2233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 dirty="0"/>
              <a:t>Real-space </a:t>
            </a:r>
          </a:p>
          <a:p>
            <a:pPr algn="ctr" eaLnBrk="1" hangingPunct="1"/>
            <a:r>
              <a:rPr lang="en-GB" altLang="en-US" sz="2400" dirty="0"/>
              <a:t>+ TOF Imaging</a:t>
            </a:r>
          </a:p>
        </p:txBody>
      </p:sp>
      <p:sp>
        <p:nvSpPr>
          <p:cNvPr id="45" name="TextBox 27"/>
          <p:cNvSpPr txBox="1">
            <a:spLocks noChangeArrowheads="1"/>
          </p:cNvSpPr>
          <p:nvPr/>
        </p:nvSpPr>
        <p:spPr bwMode="auto">
          <a:xfrm>
            <a:off x="5724277" y="4283645"/>
            <a:ext cx="2592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chemeClr val="tx2"/>
                </a:solidFill>
              </a:rPr>
              <a:t>Texture</a:t>
            </a:r>
            <a:endParaRPr lang="en-GB" altLang="en-US" sz="2400"/>
          </a:p>
        </p:txBody>
      </p:sp>
      <p:sp>
        <p:nvSpPr>
          <p:cNvPr id="47" name="TextBox 31"/>
          <p:cNvSpPr txBox="1">
            <a:spLocks noChangeArrowheads="1"/>
          </p:cNvSpPr>
          <p:nvPr/>
        </p:nvSpPr>
        <p:spPr bwMode="auto">
          <a:xfrm>
            <a:off x="3947864" y="4240783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>
                <a:latin typeface="Lucida Sans" pitchFamily="34" charset="0"/>
              </a:rPr>
              <a:t>Interprete images</a:t>
            </a:r>
          </a:p>
        </p:txBody>
      </p:sp>
      <p:sp>
        <p:nvSpPr>
          <p:cNvPr id="48" name="TextBox 36"/>
          <p:cNvSpPr txBox="1">
            <a:spLocks noChangeArrowheads="1"/>
          </p:cNvSpPr>
          <p:nvPr/>
        </p:nvSpPr>
        <p:spPr bwMode="auto">
          <a:xfrm>
            <a:off x="3795464" y="2107183"/>
            <a:ext cx="1828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>
                <a:latin typeface="Lucida Sans" pitchFamily="34" charset="0"/>
              </a:rPr>
              <a:t>“Tomography guided” diffraction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828802" y="4296345"/>
            <a:ext cx="1490662" cy="2063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63316" y="260648"/>
            <a:ext cx="5328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3500CA"/>
                </a:solidFill>
                <a:latin typeface="+mn-lt"/>
              </a:rPr>
              <a:t>IMAT Methods </a:t>
            </a:r>
            <a:endParaRPr lang="en-GB" sz="3600" b="1" dirty="0">
              <a:solidFill>
                <a:srgbClr val="3500C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62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3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3500CA"/>
                </a:solidFill>
                <a:latin typeface="+mn-lt"/>
              </a:rPr>
              <a:t>Early </a:t>
            </a:r>
            <a:r>
              <a:rPr lang="en-GB" sz="3600" b="1" dirty="0">
                <a:solidFill>
                  <a:srgbClr val="3500CA"/>
                </a:solidFill>
                <a:latin typeface="+mn-lt"/>
              </a:rPr>
              <a:t>I</a:t>
            </a:r>
            <a:r>
              <a:rPr lang="en-GB" sz="3600" b="1" dirty="0" smtClean="0">
                <a:solidFill>
                  <a:srgbClr val="3500CA"/>
                </a:solidFill>
                <a:latin typeface="+mn-lt"/>
              </a:rPr>
              <a:t>nstrument </a:t>
            </a:r>
            <a:r>
              <a:rPr lang="en-GB" sz="3600" b="1" dirty="0">
                <a:solidFill>
                  <a:srgbClr val="3500CA"/>
                </a:solidFill>
                <a:latin typeface="+mn-lt"/>
              </a:rPr>
              <a:t>C</a:t>
            </a:r>
            <a:r>
              <a:rPr lang="en-GB" sz="3600" b="1" dirty="0" smtClean="0">
                <a:solidFill>
                  <a:srgbClr val="3500CA"/>
                </a:solidFill>
                <a:latin typeface="+mn-lt"/>
              </a:rPr>
              <a:t>oncepts</a:t>
            </a:r>
            <a:endParaRPr lang="en-GB" sz="3600" b="1" dirty="0">
              <a:solidFill>
                <a:srgbClr val="3500CA"/>
              </a:solidFill>
              <a:latin typeface="+mn-lt"/>
            </a:endParaRPr>
          </a:p>
        </p:txBody>
      </p:sp>
      <p:pic>
        <p:nvPicPr>
          <p:cNvPr id="5" name="Picture 6" descr="Mc_im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1" r="38469" b="19322"/>
          <a:stretch>
            <a:fillRect/>
          </a:stretch>
        </p:blipFill>
        <p:spPr bwMode="auto">
          <a:xfrm>
            <a:off x="1912476" y="1926878"/>
            <a:ext cx="1012232" cy="154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Mc_penc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3" r="33963" b="23235"/>
          <a:stretch>
            <a:fillRect/>
          </a:stretch>
        </p:blipFill>
        <p:spPr bwMode="auto">
          <a:xfrm>
            <a:off x="2829358" y="1994174"/>
            <a:ext cx="950545" cy="141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00599"/>
            <a:ext cx="6197894" cy="3212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84812"/>
            <a:ext cx="4686515" cy="2205419"/>
          </a:xfrm>
          <a:prstGeom prst="rect">
            <a:avLst/>
          </a:prstGeom>
        </p:spPr>
      </p:pic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71" y="659177"/>
            <a:ext cx="3530995" cy="137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70938" y="901178"/>
            <a:ext cx="540000" cy="54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1520" y="980728"/>
            <a:ext cx="40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1367704" y="2204864"/>
            <a:ext cx="540000" cy="54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448286" y="2284414"/>
            <a:ext cx="40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4608064" y="764704"/>
            <a:ext cx="540000" cy="54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688646" y="844254"/>
            <a:ext cx="40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503608" y="4041128"/>
            <a:ext cx="540000" cy="54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84190" y="4120678"/>
            <a:ext cx="40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0152" y="407707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‘Developed’ </a:t>
            </a:r>
          </a:p>
          <a:p>
            <a:r>
              <a:rPr lang="en-GB" dirty="0" smtClean="0"/>
              <a:t>Outline Design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49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5760" y="44624"/>
            <a:ext cx="9324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3500CA"/>
                </a:solidFill>
                <a:latin typeface="+mn-lt"/>
              </a:rPr>
              <a:t>Early </a:t>
            </a:r>
            <a:r>
              <a:rPr lang="en-GB" sz="3600" b="1" dirty="0">
                <a:solidFill>
                  <a:srgbClr val="3500CA"/>
                </a:solidFill>
                <a:latin typeface="+mn-lt"/>
              </a:rPr>
              <a:t>I</a:t>
            </a:r>
            <a:r>
              <a:rPr lang="en-GB" sz="3600" b="1" dirty="0" smtClean="0">
                <a:solidFill>
                  <a:srgbClr val="3500CA"/>
                </a:solidFill>
                <a:latin typeface="+mn-lt"/>
              </a:rPr>
              <a:t>nstrument Concepts</a:t>
            </a:r>
          </a:p>
          <a:p>
            <a:r>
              <a:rPr lang="en-GB" sz="3600" b="1" dirty="0">
                <a:solidFill>
                  <a:srgbClr val="3500CA"/>
                </a:solidFill>
                <a:latin typeface="+mn-lt"/>
              </a:rPr>
              <a:t>a</a:t>
            </a:r>
            <a:r>
              <a:rPr lang="en-GB" sz="3600" b="1" dirty="0" smtClean="0">
                <a:solidFill>
                  <a:srgbClr val="3500CA"/>
                </a:solidFill>
                <a:latin typeface="+mn-lt"/>
              </a:rPr>
              <a:t>nd upgrade paths</a:t>
            </a:r>
            <a:endParaRPr lang="en-GB" sz="3600" b="1" dirty="0">
              <a:solidFill>
                <a:srgbClr val="3500CA"/>
              </a:solidFill>
              <a:latin typeface="+mn-lt"/>
            </a:endParaRPr>
          </a:p>
        </p:txBody>
      </p:sp>
      <p:pic>
        <p:nvPicPr>
          <p:cNvPr id="9" name="Picture 8" descr="SAMPLE FROM ABOVE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4111" y="4832607"/>
            <a:ext cx="4228355" cy="1908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99" y="2780928"/>
            <a:ext cx="3876802" cy="1845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99" y="764704"/>
            <a:ext cx="3876802" cy="1845357"/>
          </a:xfrm>
          <a:prstGeom prst="rect">
            <a:avLst/>
          </a:prstGeom>
        </p:spPr>
      </p:pic>
      <p:pic>
        <p:nvPicPr>
          <p:cNvPr id="6" name="Picture 2" descr="V:\projects\IMAT\Reference\COLREF\IMAT-GENERAL\PHASE-2-PICTURES\DETECTOR PL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17681"/>
            <a:ext cx="3600400" cy="253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1913685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rgbClr val="FF0000"/>
                </a:solidFill>
              </a:rPr>
              <a:t>What we </a:t>
            </a:r>
          </a:p>
          <a:p>
            <a:r>
              <a:rPr lang="en-GB" sz="2000" i="1" dirty="0" smtClean="0">
                <a:solidFill>
                  <a:srgbClr val="FF0000"/>
                </a:solidFill>
              </a:rPr>
              <a:t>wanted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8599" y="7662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2015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47878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20XX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24" y="28436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2017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020272" y="36141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rgbClr val="FF0000"/>
                </a:solidFill>
              </a:rPr>
              <a:t>What we’ll get</a:t>
            </a:r>
            <a:endParaRPr lang="en-GB" sz="2000" i="1" dirty="0">
              <a:solidFill>
                <a:srgbClr val="FF0000"/>
              </a:solidFill>
            </a:endParaRPr>
          </a:p>
        </p:txBody>
      </p:sp>
      <p:pic>
        <p:nvPicPr>
          <p:cNvPr id="15" name="Picture 6" descr="C:\Users\jbn48\Desktop\imat-beamline_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87087"/>
            <a:ext cx="2114430" cy="18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5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764" y="1321715"/>
            <a:ext cx="866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+mn-lt"/>
              </a:rPr>
              <a:t>A </a:t>
            </a:r>
            <a:r>
              <a:rPr lang="en-GB" sz="1600" b="1" dirty="0" err="1" smtClean="0">
                <a:latin typeface="+mn-lt"/>
              </a:rPr>
              <a:t>beamline</a:t>
            </a:r>
            <a:r>
              <a:rPr lang="en-GB" sz="1600" b="1" dirty="0" smtClean="0">
                <a:latin typeface="+mn-lt"/>
              </a:rPr>
              <a:t> evolves.</a:t>
            </a:r>
            <a:r>
              <a:rPr lang="en-GB" sz="1600" dirty="0" smtClean="0">
                <a:latin typeface="+mn-lt"/>
              </a:rPr>
              <a:t> </a:t>
            </a:r>
          </a:p>
          <a:p>
            <a:r>
              <a:rPr lang="en-GB" sz="1600" dirty="0" smtClean="0">
                <a:latin typeface="+mn-lt"/>
              </a:rPr>
              <a:t>Every design step may impact </a:t>
            </a:r>
            <a:r>
              <a:rPr lang="en-GB" sz="1600" dirty="0">
                <a:latin typeface="+mn-lt"/>
              </a:rPr>
              <a:t>on </a:t>
            </a:r>
            <a:r>
              <a:rPr lang="en-GB" sz="1600" dirty="0" smtClean="0">
                <a:latin typeface="+mn-lt"/>
              </a:rPr>
              <a:t>performance and operation of the instrument.</a:t>
            </a:r>
            <a:endParaRPr lang="en-GB" dirty="0" smtClean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2089996"/>
            <a:ext cx="828092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15000"/>
              </a:spcBef>
            </a:pPr>
            <a:r>
              <a:rPr lang="en-GB" altLang="en-US" sz="1600" b="1" dirty="0" smtClean="0">
                <a:latin typeface="+mn-lt"/>
                <a:cs typeface="Arial" charset="0"/>
              </a:rPr>
              <a:t>Major changes to the </a:t>
            </a:r>
            <a:r>
              <a:rPr lang="en-GB" altLang="en-US" sz="1600" b="1" dirty="0" err="1" smtClean="0">
                <a:latin typeface="+mn-lt"/>
                <a:cs typeface="Arial" charset="0"/>
              </a:rPr>
              <a:t>beamline</a:t>
            </a:r>
            <a:r>
              <a:rPr lang="en-GB" altLang="en-US" sz="1600" b="1" dirty="0" smtClean="0">
                <a:latin typeface="+mn-lt"/>
                <a:cs typeface="Arial" charset="0"/>
              </a:rPr>
              <a:t> are costly.</a:t>
            </a:r>
          </a:p>
          <a:p>
            <a:pPr>
              <a:lnSpc>
                <a:spcPct val="105000"/>
              </a:lnSpc>
              <a:spcBef>
                <a:spcPct val="15000"/>
              </a:spcBef>
            </a:pPr>
            <a:r>
              <a:rPr lang="en-GB" altLang="en-US" sz="1600" dirty="0" err="1" smtClean="0">
                <a:latin typeface="+mn-lt"/>
              </a:rPr>
              <a:t>e.g</a:t>
            </a:r>
            <a:r>
              <a:rPr lang="en-GB" altLang="en-US" sz="1600" dirty="0" smtClean="0">
                <a:latin typeface="+mn-lt"/>
              </a:rPr>
              <a:t>: change moderator port + sample position: </a:t>
            </a:r>
          </a:p>
          <a:p>
            <a:pPr>
              <a:lnSpc>
                <a:spcPct val="105000"/>
              </a:lnSpc>
              <a:spcBef>
                <a:spcPct val="15000"/>
              </a:spcBef>
            </a:pPr>
            <a:r>
              <a:rPr lang="en-GB" altLang="en-US" sz="1600" dirty="0" smtClean="0">
                <a:latin typeface="+mn-lt"/>
                <a:cs typeface="Calibri"/>
              </a:rPr>
              <a:t>→ </a:t>
            </a:r>
            <a:r>
              <a:rPr lang="en-GB" altLang="en-US" sz="1600" dirty="0" smtClean="0">
                <a:latin typeface="+mn-lt"/>
              </a:rPr>
              <a:t>TOF resolution + operational space gained.</a:t>
            </a:r>
          </a:p>
          <a:p>
            <a:pPr>
              <a:lnSpc>
                <a:spcPct val="105000"/>
              </a:lnSpc>
              <a:spcBef>
                <a:spcPct val="15000"/>
              </a:spcBef>
            </a:pPr>
            <a:endParaRPr lang="en-GB" altLang="en-US" sz="1600" b="1" dirty="0" smtClean="0">
              <a:latin typeface="+mn-lt"/>
              <a:cs typeface="Arial" charset="0"/>
            </a:endParaRPr>
          </a:p>
          <a:p>
            <a:pPr>
              <a:lnSpc>
                <a:spcPct val="105000"/>
              </a:lnSpc>
              <a:spcBef>
                <a:spcPct val="15000"/>
              </a:spcBef>
            </a:pPr>
            <a:r>
              <a:rPr lang="en-GB" sz="1600" b="1" dirty="0">
                <a:latin typeface="+mn-lt"/>
              </a:rPr>
              <a:t>Every </a:t>
            </a:r>
            <a:r>
              <a:rPr lang="en-GB" sz="1600" b="1" dirty="0" smtClean="0">
                <a:latin typeface="+mn-lt"/>
              </a:rPr>
              <a:t>component </a:t>
            </a:r>
            <a:r>
              <a:rPr lang="en-GB" sz="1600" b="1" dirty="0">
                <a:latin typeface="+mn-lt"/>
              </a:rPr>
              <a:t>needs to be </a:t>
            </a:r>
            <a:r>
              <a:rPr lang="en-GB" sz="1600" b="1" dirty="0" smtClean="0">
                <a:latin typeface="+mn-lt"/>
              </a:rPr>
              <a:t>specified and detailed</a:t>
            </a:r>
            <a:r>
              <a:rPr lang="en-GB" sz="1600" b="1" dirty="0" smtClean="0">
                <a:latin typeface="+mn-lt"/>
              </a:rPr>
              <a:t>.</a:t>
            </a:r>
          </a:p>
          <a:p>
            <a:pPr>
              <a:lnSpc>
                <a:spcPct val="105000"/>
              </a:lnSpc>
              <a:spcBef>
                <a:spcPct val="15000"/>
              </a:spcBef>
            </a:pPr>
            <a:r>
              <a:rPr lang="en-GB" altLang="en-US" sz="1600" dirty="0" smtClean="0">
                <a:latin typeface="+mn-lt"/>
                <a:cs typeface="Calibri"/>
              </a:rPr>
              <a:t>→ Re-evaluate/consider </a:t>
            </a:r>
            <a:r>
              <a:rPr lang="en-GB" altLang="en-US" sz="1600" dirty="0" err="1" smtClean="0">
                <a:latin typeface="+mn-lt"/>
                <a:cs typeface="Calibri"/>
              </a:rPr>
              <a:t>n</a:t>
            </a:r>
            <a:r>
              <a:rPr lang="en-GB" sz="1600" dirty="0" err="1" smtClean="0">
                <a:latin typeface="+mn-lt"/>
              </a:rPr>
              <a:t>eutronic</a:t>
            </a:r>
            <a:r>
              <a:rPr lang="en-GB" sz="1600" dirty="0" smtClean="0">
                <a:latin typeface="+mn-lt"/>
              </a:rPr>
              <a:t> performance at every step </a:t>
            </a:r>
            <a:endParaRPr lang="en-GB" sz="1600" dirty="0">
              <a:latin typeface="+mn-lt"/>
            </a:endParaRPr>
          </a:p>
          <a:p>
            <a:pPr>
              <a:lnSpc>
                <a:spcPct val="105000"/>
              </a:lnSpc>
              <a:spcBef>
                <a:spcPct val="15000"/>
              </a:spcBef>
            </a:pPr>
            <a:r>
              <a:rPr lang="en-GB" altLang="en-US" sz="1600" dirty="0" smtClean="0">
                <a:latin typeface="+mn-lt"/>
                <a:cs typeface="Calibri"/>
              </a:rPr>
              <a:t>→ Consider </a:t>
            </a:r>
            <a:r>
              <a:rPr lang="en-GB" sz="1600" dirty="0" smtClean="0">
                <a:latin typeface="+mn-lt"/>
              </a:rPr>
              <a:t>operation of the instrument at </a:t>
            </a:r>
            <a:r>
              <a:rPr lang="en-GB" sz="1600" dirty="0">
                <a:latin typeface="+mn-lt"/>
              </a:rPr>
              <a:t>every step </a:t>
            </a:r>
          </a:p>
          <a:p>
            <a:pPr>
              <a:lnSpc>
                <a:spcPct val="105000"/>
              </a:lnSpc>
              <a:spcBef>
                <a:spcPct val="15000"/>
              </a:spcBef>
            </a:pPr>
            <a:endParaRPr lang="en-GB" altLang="en-US" sz="1600" dirty="0" smtClean="0">
              <a:latin typeface="+mn-lt"/>
            </a:endParaRPr>
          </a:p>
        </p:txBody>
      </p:sp>
      <p:pic>
        <p:nvPicPr>
          <p:cNvPr id="6" name="Picture 2" descr="C:\Users\jbn48\Desktop\MIAT sample are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7560" y="4437112"/>
            <a:ext cx="2788576" cy="19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7112"/>
            <a:ext cx="2520280" cy="19368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-2738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3500CA"/>
                </a:solidFill>
                <a:latin typeface="+mn-lt"/>
              </a:rPr>
              <a:t>Scientists and Engineers working together</a:t>
            </a:r>
            <a:endParaRPr lang="en-GB" sz="3600" b="1" dirty="0">
              <a:solidFill>
                <a:srgbClr val="3500C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418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412776"/>
            <a:ext cx="79928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GB" sz="2000" dirty="0" smtClean="0"/>
              <a:t>Lead Scientist’s role: protect the science case and user-friendly operation of the instrument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/>
              <a:t>Evaluate instrument performance </a:t>
            </a:r>
            <a:r>
              <a:rPr lang="en-GB" sz="2000" dirty="0" smtClean="0"/>
              <a:t>continuously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 smtClean="0"/>
              <a:t>Stay in control of decisions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2000" dirty="0" smtClean="0"/>
          </a:p>
          <a:p>
            <a:pPr marL="285750" indent="-285750">
              <a:buBlip>
                <a:blip r:embed="rId3"/>
              </a:buBlip>
            </a:pPr>
            <a:r>
              <a:rPr lang="en-GB" sz="2000" dirty="0" smtClean="0"/>
              <a:t>Lead Engineer’s + PM’s role: deliver (best) instrument on time / budget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 smtClean="0"/>
              <a:t>Re-evaluate schedule/budget continuously</a:t>
            </a:r>
            <a:endParaRPr lang="en-GB" sz="20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/>
              <a:t>Stay in control of decisions </a:t>
            </a:r>
            <a:endParaRPr lang="en-GB" sz="2000" dirty="0" smtClean="0"/>
          </a:p>
          <a:p>
            <a:pPr marL="285750" indent="-285750">
              <a:buBlip>
                <a:blip r:embed="rId3"/>
              </a:buBlip>
            </a:pPr>
            <a:endParaRPr lang="en-GB" sz="2000" dirty="0"/>
          </a:p>
          <a:p>
            <a:pPr marL="285750" indent="-285750">
              <a:buBlip>
                <a:blip r:embed="rId3"/>
              </a:buBlip>
            </a:pPr>
            <a:r>
              <a:rPr lang="en-GB" sz="2000" dirty="0" smtClean="0"/>
              <a:t>Both: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 smtClean="0"/>
              <a:t>Understand day-to-day operation of instrument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 smtClean="0"/>
              <a:t>Consider improvements/safety/upgrades at every step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 smtClean="0"/>
              <a:t>Make </a:t>
            </a:r>
            <a:r>
              <a:rPr lang="en-GB" sz="2000" dirty="0"/>
              <a:t>decisions in a timely manner</a:t>
            </a:r>
          </a:p>
          <a:p>
            <a:endParaRPr lang="en-GB" sz="2000" dirty="0" smtClean="0"/>
          </a:p>
          <a:p>
            <a:pPr marL="285750" indent="-285750">
              <a:buBlip>
                <a:blip r:embed="rId3"/>
              </a:buBlip>
            </a:pPr>
            <a:r>
              <a:rPr lang="en-GB" sz="2000" dirty="0" smtClean="0"/>
              <a:t>Communication is key!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 smtClean="0"/>
              <a:t>At any time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43608" y="4462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3500CA"/>
                </a:solidFill>
                <a:latin typeface="+mn-lt"/>
              </a:rPr>
              <a:t>Scientists </a:t>
            </a:r>
            <a:r>
              <a:rPr lang="en-GB" sz="3600" b="1" smtClean="0">
                <a:solidFill>
                  <a:srgbClr val="3500CA"/>
                </a:solidFill>
                <a:latin typeface="+mn-lt"/>
              </a:rPr>
              <a:t>and Engineers </a:t>
            </a:r>
            <a:r>
              <a:rPr lang="en-GB" sz="3600" b="1" dirty="0" smtClean="0">
                <a:solidFill>
                  <a:srgbClr val="3500CA"/>
                </a:solidFill>
                <a:latin typeface="+mn-lt"/>
              </a:rPr>
              <a:t>working together (2)</a:t>
            </a:r>
            <a:endParaRPr lang="en-GB" sz="3600" b="1" dirty="0">
              <a:solidFill>
                <a:srgbClr val="3500C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546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SIS Small Bottom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SIS Large Top Banner">
  <a:themeElements>
    <a:clrScheme name="ISI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SIS Small Top Banner">
  <a:themeElements>
    <a:clrScheme name="ISIS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SIS Large Bottom Banner">
  <a:themeElements>
    <a:clrScheme name="ISIS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Bottom 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9258</TotalTime>
  <Words>392</Words>
  <Application>Microsoft Macintosh PowerPoint</Application>
  <PresentationFormat>On-screen Show (4:3)</PresentationFormat>
  <Paragraphs>108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ISIS Small Bottom Banner</vt:lpstr>
      <vt:lpstr>ISIS Large Top Banner</vt:lpstr>
      <vt:lpstr>ISIS Small Top Banner</vt:lpstr>
      <vt:lpstr>ISIS Large Bottom Banner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CCLRC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Winfried Kockelmann</dc:creator>
  <cp:lastModifiedBy>IT Extra 2</cp:lastModifiedBy>
  <cp:revision>483</cp:revision>
  <cp:lastPrinted>2015-01-30T09:30:43Z</cp:lastPrinted>
  <dcterms:created xsi:type="dcterms:W3CDTF">2007-08-10T08:53:48Z</dcterms:created>
  <dcterms:modified xsi:type="dcterms:W3CDTF">2001-01-03T04:12:40Z</dcterms:modified>
</cp:coreProperties>
</file>