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2" r:id="rId3"/>
    <p:sldId id="258" r:id="rId4"/>
    <p:sldId id="259" r:id="rId5"/>
    <p:sldId id="260" r:id="rId6"/>
    <p:sldId id="264" r:id="rId7"/>
    <p:sldId id="267" r:id="rId8"/>
    <p:sldId id="266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6D2D-F0F3-5A4D-A05E-5607CAE5CBA7}" type="datetimeFigureOut">
              <a:t>04/02/15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E7D5-83DC-9F41-A5A3-A2F9C6D53C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10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04/02/15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04/02/15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4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04/02/15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04/02/15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02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04/02/15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5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/>
              <a:t>LoKI</a:t>
            </a:r>
            <a:r>
              <a:rPr lang="en-GB" sz="4000" dirty="0"/>
              <a:t> Status</a:t>
            </a:r>
            <a:br>
              <a:rPr lang="en-GB" sz="4000" dirty="0"/>
            </a:br>
            <a:r>
              <a:rPr lang="en-GB" sz="2000" dirty="0"/>
              <a:t>Tollgate 2</a:t>
            </a:r>
            <a:r>
              <a:rPr lang="en-GB" sz="4000" dirty="0"/>
              <a:t/>
            </a:r>
            <a:br>
              <a:rPr lang="en-GB" sz="4000" dirty="0"/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52600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Instrument Team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Andrew Jackson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Clara </a:t>
            </a:r>
            <a:r>
              <a:rPr lang="sv-SE" sz="2000" dirty="0">
                <a:solidFill>
                  <a:schemeClr val="bg1"/>
                </a:solidFill>
              </a:rPr>
              <a:t>Lopez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latin typeface="Calibri"/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  <a:p>
            <a:pPr algn="ctr" defTabSz="914400"/>
            <a:r>
              <a:rPr lang="en-GB" sz="1400" dirty="0">
                <a:solidFill>
                  <a:srgbClr val="FFFFFF"/>
                </a:solidFill>
                <a:latin typeface="Calibri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4026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768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If the barrel detector is to be </a:t>
            </a:r>
            <a:r>
              <a:rPr lang="en-US" sz="2000" smtClean="0">
                <a:solidFill>
                  <a:schemeClr val="tx1"/>
                </a:solidFill>
              </a:rPr>
              <a:t>seriously considered, </a:t>
            </a:r>
            <a:r>
              <a:rPr lang="en-US" sz="2000" dirty="0" smtClean="0">
                <a:solidFill>
                  <a:schemeClr val="tx1"/>
                </a:solidFill>
              </a:rPr>
              <a:t>simulations </a:t>
            </a:r>
            <a:r>
              <a:rPr lang="en-US" sz="2000" smtClean="0">
                <a:solidFill>
                  <a:schemeClr val="tx1"/>
                </a:solidFill>
              </a:rPr>
              <a:t>and prototype measurements are urgently required, followed by reporting to the STAP.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A more detailed scientific specification for both detectors is required.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bunker </a:t>
            </a:r>
            <a:r>
              <a:rPr lang="en-US" sz="2000" smtClean="0">
                <a:solidFill>
                  <a:schemeClr val="tx1"/>
                </a:solidFill>
              </a:rPr>
              <a:t>shielding and beamline needs </a:t>
            </a:r>
            <a:r>
              <a:rPr lang="en-US" sz="2000" dirty="0" smtClean="0">
                <a:solidFill>
                  <a:schemeClr val="tx1"/>
                </a:solidFill>
              </a:rPr>
              <a:t>to be designed and evaluated as a matter of urgency.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Beam port needs to be fixed as soon as possible.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challenges of the bunker, services and equipment handling and maintenance are a key technical </a:t>
            </a:r>
            <a:r>
              <a:rPr lang="en-US" sz="2000" smtClean="0">
                <a:solidFill>
                  <a:schemeClr val="tx1"/>
                </a:solidFill>
              </a:rPr>
              <a:t>risk and need to be addressed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Operations and maintenance need further review.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Safety needs to be more thoroughly considered including hazard identification and analysis.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smtClean="0">
                <a:solidFill>
                  <a:schemeClr val="tx1"/>
                </a:solidFill>
              </a:rPr>
              <a:t>plan and its level detail should be revisited. It may </a:t>
            </a:r>
            <a:r>
              <a:rPr lang="en-US" sz="2000" dirty="0" smtClean="0">
                <a:solidFill>
                  <a:schemeClr val="tx1"/>
                </a:solidFill>
              </a:rPr>
              <a:t>not be a useful tool to drive the </a:t>
            </a:r>
            <a:r>
              <a:rPr lang="en-US" sz="2000" smtClean="0">
                <a:solidFill>
                  <a:schemeClr val="tx1"/>
                </a:solidFill>
              </a:rPr>
              <a:t>project.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1807882" y="586651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Plan now in place to address these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7648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09.0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3" y="-44823"/>
            <a:ext cx="1019188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1764" y="2883650"/>
            <a:ext cx="2519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093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57" y="0"/>
            <a:ext cx="5161686" cy="1441531"/>
          </a:xfrm>
        </p:spPr>
        <p:txBody>
          <a:bodyPr/>
          <a:lstStyle/>
          <a:p>
            <a:pPr algn="ctr"/>
            <a:r>
              <a:rPr lang="en-US"/>
              <a:t>The LoKI Team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428" y="1504207"/>
            <a:ext cx="2601381" cy="2003902"/>
          </a:xfrm>
          <a:prstGeom prst="rect">
            <a:avLst/>
          </a:prstGeom>
        </p:spPr>
        <p:txBody>
          <a:bodyPr wrap="square" lIns="64282" tIns="32141" rIns="64282" bIns="32141">
            <a:spAutoFit/>
          </a:bodyPr>
          <a:lstStyle/>
          <a:p>
            <a:r>
              <a:rPr lang="en-US"/>
              <a:t>Lead Instrument Scientist </a:t>
            </a:r>
          </a:p>
          <a:p>
            <a:r>
              <a:rPr lang="en-US" b="1"/>
              <a:t>Andrew Jackson							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23" y="3425877"/>
            <a:ext cx="5584019" cy="3727451"/>
          </a:xfrm>
          <a:prstGeom prst="rect">
            <a:avLst/>
          </a:prstGeom>
        </p:spPr>
        <p:txBody>
          <a:bodyPr wrap="square" lIns="64282" tIns="32141" rIns="64282" bIns="32141">
            <a:spAutoFit/>
          </a:bodyPr>
          <a:lstStyle/>
          <a:p>
            <a:pPr algn="ctr"/>
            <a:r>
              <a:rPr lang="en-US" sz="1700" b="1"/>
              <a:t>Kalliopi Kanaki, </a:t>
            </a:r>
            <a:r>
              <a:rPr lang="en-US" sz="1700"/>
              <a:t>Anton Khaplanov, Scott Kolya (</a:t>
            </a:r>
            <a:r>
              <a:rPr lang="en-US" sz="1700" i="1"/>
              <a:t>Detectors)</a:t>
            </a:r>
          </a:p>
          <a:p>
            <a:pPr algn="ctr"/>
            <a:r>
              <a:rPr lang="en-US" sz="1700" b="1"/>
              <a:t>Erik Nilsson</a:t>
            </a:r>
            <a:r>
              <a:rPr lang="en-US" sz="1700"/>
              <a:t>, Robin Petterson (</a:t>
            </a:r>
            <a:r>
              <a:rPr lang="en-US" sz="1700" i="1"/>
              <a:t>Choppers)</a:t>
            </a:r>
          </a:p>
          <a:p>
            <a:pPr algn="ctr"/>
            <a:r>
              <a:rPr lang="en-US" sz="1700" b="1"/>
              <a:t>Carolin Zendler </a:t>
            </a:r>
            <a:r>
              <a:rPr lang="en-US" sz="1700"/>
              <a:t>(</a:t>
            </a:r>
            <a:r>
              <a:rPr lang="en-US" sz="1700" i="1"/>
              <a:t>Optics)</a:t>
            </a:r>
            <a:endParaRPr lang="en-US" sz="1700"/>
          </a:p>
          <a:p>
            <a:pPr algn="ctr"/>
            <a:r>
              <a:rPr lang="en-US" sz="1700" b="1"/>
              <a:t>Natalyiia Cherkashyna </a:t>
            </a:r>
            <a:r>
              <a:rPr lang="en-US" sz="1700"/>
              <a:t>(</a:t>
            </a:r>
            <a:r>
              <a:rPr lang="en-US" sz="1700" i="1"/>
              <a:t>Shielding</a:t>
            </a:r>
            <a:r>
              <a:rPr lang="en-US" sz="1700"/>
              <a:t>)</a:t>
            </a:r>
          </a:p>
          <a:p>
            <a:pPr algn="ctr"/>
            <a:r>
              <a:rPr lang="en-US" sz="1700" b="1"/>
              <a:t>Anders Sandström </a:t>
            </a:r>
            <a:r>
              <a:rPr lang="en-US" sz="1700"/>
              <a:t>(</a:t>
            </a:r>
            <a:r>
              <a:rPr lang="en-US" sz="1700" i="1"/>
              <a:t>Motion Control</a:t>
            </a:r>
            <a:r>
              <a:rPr lang="en-US" sz="1700"/>
              <a:t>)</a:t>
            </a:r>
            <a:endParaRPr lang="en-US" sz="1700" i="1"/>
          </a:p>
          <a:p>
            <a:pPr algn="ctr"/>
            <a:r>
              <a:rPr lang="en-US" sz="1700" b="1"/>
              <a:t>Torben Nielsen </a:t>
            </a:r>
            <a:r>
              <a:rPr lang="en-US" sz="1700"/>
              <a:t>(</a:t>
            </a:r>
            <a:r>
              <a:rPr lang="en-US" sz="1700" i="1"/>
              <a:t>Software)</a:t>
            </a:r>
            <a:endParaRPr lang="en-US" sz="1700" b="1"/>
          </a:p>
          <a:p>
            <a:pPr algn="ctr"/>
            <a:r>
              <a:rPr lang="en-US" sz="1700" b="1"/>
              <a:t>Anders Petterson </a:t>
            </a:r>
            <a:r>
              <a:rPr lang="en-US" sz="1700"/>
              <a:t>(</a:t>
            </a:r>
            <a:r>
              <a:rPr lang="en-US" sz="1700" i="1"/>
              <a:t>Sample Environment</a:t>
            </a:r>
            <a:r>
              <a:rPr lang="en-US" sz="1700"/>
              <a:t>)</a:t>
            </a:r>
          </a:p>
          <a:p>
            <a:pPr algn="ctr"/>
            <a:r>
              <a:rPr lang="en-US" sz="1700" b="1"/>
              <a:t>Peter Ladd</a:t>
            </a:r>
            <a:r>
              <a:rPr lang="en-US" sz="1700"/>
              <a:t>, Marcelo Ferreira (</a:t>
            </a:r>
            <a:r>
              <a:rPr lang="en-US" sz="1700" i="1"/>
              <a:t>Vacuum</a:t>
            </a:r>
            <a:r>
              <a:rPr lang="en-US" sz="1700"/>
              <a:t>)</a:t>
            </a:r>
          </a:p>
          <a:p>
            <a:pPr algn="ctr"/>
            <a:r>
              <a:rPr lang="en-US" sz="1700" b="1"/>
              <a:t>Stuart Birch </a:t>
            </a:r>
            <a:r>
              <a:rPr lang="en-US" sz="1700"/>
              <a:t>(</a:t>
            </a:r>
            <a:r>
              <a:rPr lang="en-US" sz="1700" i="1"/>
              <a:t>PSS</a:t>
            </a:r>
            <a:r>
              <a:rPr lang="en-US" sz="1700"/>
              <a:t>)</a:t>
            </a:r>
          </a:p>
          <a:p>
            <a:pPr algn="ctr"/>
            <a:endParaRPr lang="en-US" sz="1700" i="1"/>
          </a:p>
          <a:p>
            <a:pPr algn="ctr"/>
            <a:r>
              <a:rPr lang="en-US" sz="1700"/>
              <a:t>Richard Hall-Wilton, Iain Sutton, Phil Bentley</a:t>
            </a:r>
          </a:p>
          <a:p>
            <a:pPr algn="ctr"/>
            <a:r>
              <a:rPr lang="en-US" sz="1700"/>
              <a:t>Thomas Gahl, Arno Hiess, Jon Taylor, Tobias Richter,</a:t>
            </a:r>
          </a:p>
          <a:p>
            <a:pPr algn="ctr"/>
            <a:r>
              <a:rPr lang="en-US" sz="1700"/>
              <a:t> Thomas Rod, Stewart Pullen, Hanna Wacklin</a:t>
            </a:r>
          </a:p>
          <a:p>
            <a:pPr algn="ctr"/>
            <a:endParaRPr lang="en-US" sz="1700"/>
          </a:p>
        </p:txBody>
      </p:sp>
      <p:sp>
        <p:nvSpPr>
          <p:cNvPr id="8" name="Rectangle 7"/>
          <p:cNvSpPr/>
          <p:nvPr/>
        </p:nvSpPr>
        <p:spPr>
          <a:xfrm>
            <a:off x="5215998" y="1535386"/>
            <a:ext cx="2643107" cy="627371"/>
          </a:xfrm>
          <a:prstGeom prst="rect">
            <a:avLst/>
          </a:prstGeom>
        </p:spPr>
        <p:txBody>
          <a:bodyPr wrap="square" lIns="64282" tIns="32141" rIns="64282" bIns="32141">
            <a:spAutoFit/>
          </a:bodyPr>
          <a:lstStyle/>
          <a:p>
            <a:pPr algn="r"/>
            <a:r>
              <a:rPr lang="en-US"/>
              <a:t>Lead Instrument Engineer</a:t>
            </a:r>
          </a:p>
          <a:p>
            <a:pPr algn="r"/>
            <a:r>
              <a:rPr lang="en-US" b="1"/>
              <a:t>Clara Lopez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85395" y="2129972"/>
            <a:ext cx="4790861" cy="1103308"/>
            <a:chOff x="2085395" y="2324205"/>
            <a:chExt cx="4790861" cy="1103308"/>
          </a:xfrm>
        </p:grpSpPr>
        <p:sp>
          <p:nvSpPr>
            <p:cNvPr id="12" name="Rectangle 11"/>
            <p:cNvSpPr/>
            <p:nvPr/>
          </p:nvSpPr>
          <p:spPr>
            <a:xfrm>
              <a:off x="2085395" y="2324205"/>
              <a:ext cx="4570325" cy="1103308"/>
            </a:xfrm>
            <a:prstGeom prst="rect">
              <a:avLst/>
            </a:prstGeom>
          </p:spPr>
          <p:txBody>
            <a:bodyPr lIns="64282" tIns="32141" rIns="64282" bIns="32141">
              <a:spAutoFit/>
            </a:bodyPr>
            <a:lstStyle/>
            <a:p>
              <a:pPr algn="ctr"/>
              <a:r>
                <a:rPr lang="en-GB" sz="1700" b="1" dirty="0">
                  <a:solidFill>
                    <a:srgbClr val="000000"/>
                  </a:solidFill>
                </a:rPr>
                <a:t>Scientific Partners</a:t>
              </a:r>
            </a:p>
            <a:p>
              <a:pPr algn="ctr"/>
              <a:r>
                <a:rPr lang="en-GB" sz="1700" dirty="0">
                  <a:solidFill>
                    <a:srgbClr val="000000"/>
                  </a:solidFill>
                </a:rPr>
                <a:t>Prof. Adrian Rennie, Uppsala University</a:t>
              </a:r>
            </a:p>
            <a:p>
              <a:pPr algn="ctr"/>
              <a:r>
                <a:rPr lang="en-GB" sz="1700" dirty="0">
                  <a:solidFill>
                    <a:srgbClr val="000000"/>
                  </a:solidFill>
                </a:rPr>
                <a:t>Prof. Lise Arleth, Copenhagen University</a:t>
              </a:r>
            </a:p>
            <a:p>
              <a:pPr algn="ctr"/>
              <a:r>
                <a:rPr lang="en-GB" sz="1700" dirty="0">
                  <a:solidFill>
                    <a:srgbClr val="000000"/>
                  </a:solidFill>
                </a:rPr>
                <a:t>Dr. Joachim Kohlbrecher and Dr. Gergely Nagy, PSI</a:t>
              </a:r>
            </a:p>
          </p:txBody>
        </p:sp>
        <p:pic>
          <p:nvPicPr>
            <p:cNvPr id="13" name="Picture 12" descr="denmar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338" y="2901113"/>
              <a:ext cx="241352" cy="241245"/>
            </a:xfrm>
            <a:prstGeom prst="rect">
              <a:avLst/>
            </a:prstGeom>
          </p:spPr>
        </p:pic>
        <p:pic>
          <p:nvPicPr>
            <p:cNvPr id="14" name="Picture 13" descr="switzerla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821" y="3155246"/>
              <a:ext cx="234384" cy="234280"/>
            </a:xfrm>
            <a:prstGeom prst="rect">
              <a:avLst/>
            </a:prstGeom>
          </p:spPr>
        </p:pic>
        <p:pic>
          <p:nvPicPr>
            <p:cNvPr id="15" name="Picture 14" descr="swede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771" y="2633853"/>
              <a:ext cx="254485" cy="25437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1729" y="4118023"/>
            <a:ext cx="1093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/>
              <a:t>ESS Bilbao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9390" y="4053429"/>
            <a:ext cx="16655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/>
              <a:t>U. Milan-Bicocca</a:t>
            </a:r>
          </a:p>
          <a:p>
            <a:pPr algn="ctr"/>
            <a:r>
              <a:rPr lang="en-US" sz="1700"/>
              <a:t>CNR &amp; INFN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16" y="5221751"/>
            <a:ext cx="1080000" cy="5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074" y="5761751"/>
            <a:ext cx="6078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STFC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08" y="3578023"/>
            <a:ext cx="812030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176" y="3578023"/>
            <a:ext cx="812030" cy="5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29" y="5221751"/>
            <a:ext cx="1080000" cy="54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023" y="5849076"/>
            <a:ext cx="16248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Wigner Institute</a:t>
            </a:r>
          </a:p>
        </p:txBody>
      </p:sp>
    </p:spTree>
    <p:extLst>
      <p:ext uri="{BB962C8B-B14F-4D97-AF65-F5344CB8AC3E}">
        <p14:creationId xmlns:p14="http://schemas.microsoft.com/office/powerpoint/2010/main" val="21011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5867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LoKI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b="3132"/>
          <a:stretch/>
        </p:blipFill>
        <p:spPr bwMode="auto">
          <a:xfrm>
            <a:off x="-130694" y="1417638"/>
            <a:ext cx="9453489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3505" y="4163076"/>
            <a:ext cx="2383295" cy="251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05" y="4502841"/>
            <a:ext cx="1668721" cy="217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4" y="4827289"/>
            <a:ext cx="3307879" cy="183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19583255">
            <a:off x="2055509" y="4164382"/>
            <a:ext cx="3060759" cy="122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487094">
            <a:off x="4516584" y="4074825"/>
            <a:ext cx="1347595" cy="1225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4972289">
            <a:off x="7416381" y="3983267"/>
            <a:ext cx="967444" cy="131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5684" y="6530566"/>
            <a:ext cx="1359688" cy="2379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r>
              <a:rPr lang="en-US" sz="1100"/>
              <a:t>Collimation changers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6424" y="6563681"/>
            <a:ext cx="1088443" cy="237968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r>
              <a:rPr lang="en-US" sz="1100"/>
              <a:t>Chopper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2205" y="6563138"/>
            <a:ext cx="1234211" cy="2379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r>
              <a:rPr lang="en-US" sz="1100"/>
              <a:t>Aperture Changers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2319" y="1570422"/>
            <a:ext cx="1113032" cy="2379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r>
              <a:rPr lang="en-US" sz="1100"/>
              <a:t>Bunker Shielding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3728" y="1689406"/>
            <a:ext cx="1349472" cy="2379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r>
              <a:rPr lang="en-US" sz="1100"/>
              <a:t>Instrument Shielding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131" y="3572738"/>
            <a:ext cx="1222868" cy="5841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4282" tIns="32141" rIns="64282" bIns="32141" rtlCol="0">
            <a:spAutoFit/>
          </a:bodyPr>
          <a:lstStyle/>
          <a:p>
            <a:pPr algn="ctr"/>
            <a:r>
              <a:rPr lang="en-US" sz="1100"/>
              <a:t>Experimental Cave</a:t>
            </a:r>
          </a:p>
          <a:p>
            <a:pPr algn="ctr"/>
            <a:r>
              <a:rPr lang="en-US" sz="1100"/>
              <a:t>&amp; </a:t>
            </a:r>
          </a:p>
          <a:p>
            <a:pPr algn="ctr"/>
            <a:r>
              <a:rPr lang="en-US" sz="1100"/>
              <a:t>Detector Vessel</a:t>
            </a:r>
          </a:p>
        </p:txBody>
      </p:sp>
      <p:sp>
        <p:nvSpPr>
          <p:cNvPr id="19" name="Right Arrow 18"/>
          <p:cNvSpPr/>
          <p:nvPr/>
        </p:nvSpPr>
        <p:spPr>
          <a:xfrm rot="5039125">
            <a:off x="7531826" y="2268963"/>
            <a:ext cx="798795" cy="124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69130">
            <a:off x="5235796" y="2313545"/>
            <a:ext cx="798795" cy="124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078577">
            <a:off x="486469" y="3059221"/>
            <a:ext cx="798795" cy="1242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– Full 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772815"/>
            <a:ext cx="2921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Full coverage of window frame style detectors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Resolution Enhancing Choppers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Full suite of sample environment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14 M€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84093"/>
              </p:ext>
            </p:extLst>
          </p:nvPr>
        </p:nvGraphicFramePr>
        <p:xfrm>
          <a:off x="395536" y="4366329"/>
          <a:ext cx="3466135" cy="2260734"/>
        </p:xfrm>
        <a:graphic>
          <a:graphicData uri="http://schemas.openxmlformats.org/drawingml/2006/table">
            <a:tbl>
              <a:tblPr/>
              <a:tblGrid>
                <a:gridCol w="1831166"/>
                <a:gridCol w="588589"/>
                <a:gridCol w="523190"/>
                <a:gridCol w="523190"/>
              </a:tblGrid>
              <a:tr h="16148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€1 098 909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€798 603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4167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€1 185 418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7819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4.34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€770 568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6104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€5 319 091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29322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16.29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€330 912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4187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€3 635 157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28595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15.89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€796 810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€114 640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€14 050 108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89854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49.92</a:t>
                      </a:r>
                    </a:p>
                  </a:txBody>
                  <a:tcPr marL="11534" marR="11534" marT="1153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61" t="2097" r="1741" b="2502"/>
          <a:stretch/>
        </p:blipFill>
        <p:spPr>
          <a:xfrm>
            <a:off x="4077493" y="5183684"/>
            <a:ext cx="2690864" cy="14284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3158" y="4865054"/>
            <a:ext cx="739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Spend Profile</a:t>
            </a:r>
          </a:p>
        </p:txBody>
      </p:sp>
      <p:pic>
        <p:nvPicPr>
          <p:cNvPr id="11" name="Picture 10" descr="Screen Shot 2014-12-03 at 11.03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7" b="5836"/>
          <a:stretch/>
        </p:blipFill>
        <p:spPr>
          <a:xfrm>
            <a:off x="3257174" y="1598706"/>
            <a:ext cx="3759439" cy="2166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632" t="1483" r="907" b="2229"/>
          <a:stretch/>
        </p:blipFill>
        <p:spPr>
          <a:xfrm>
            <a:off x="5688995" y="2907800"/>
            <a:ext cx="3455002" cy="22261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56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– Category A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48478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64 cm x 64 cm detector moveable from 2m to 10m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1.2m diameter vacuum vessel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Associated reductions in cave size and cabling etc.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No option to install resolution enhancing choppers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SE is only sample changer and no support from SE group</a:t>
            </a:r>
          </a:p>
          <a:p>
            <a:pPr marL="285750" indent="-285750">
              <a:buFont typeface="Arial"/>
              <a:buChar char="•"/>
            </a:pP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/>
              <a:t>8.8 M€</a:t>
            </a:r>
          </a:p>
          <a:p>
            <a:pPr marL="285750" indent="-285750">
              <a:buFont typeface="Arial"/>
              <a:buChar char="•"/>
            </a:pP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/>
              <a:t>Does not meet top level requirements and cannot be upgraded to instrument that does for reasonable cost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978" y="4616404"/>
            <a:ext cx="739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Spend Profile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22667"/>
              </p:ext>
            </p:extLst>
          </p:nvPr>
        </p:nvGraphicFramePr>
        <p:xfrm>
          <a:off x="179512" y="4221088"/>
          <a:ext cx="3960440" cy="2489200"/>
        </p:xfrm>
        <a:graphic>
          <a:graphicData uri="http://schemas.openxmlformats.org/drawingml/2006/table">
            <a:tbl>
              <a:tblPr/>
              <a:tblGrid>
                <a:gridCol w="2016224"/>
                <a:gridCol w="792088"/>
                <a:gridCol w="648072"/>
                <a:gridCol w="50405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€948 909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€798 603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€811 726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€62 688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€2 069 970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€330 912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€2 995 157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€670 178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€114 640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€8 802 783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02" t="2259" r="2089" b="1201"/>
          <a:stretch/>
        </p:blipFill>
        <p:spPr>
          <a:xfrm>
            <a:off x="5877598" y="2211295"/>
            <a:ext cx="3190255" cy="2085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29" t="1741" r="1856" b="1895"/>
          <a:stretch/>
        </p:blipFill>
        <p:spPr>
          <a:xfrm>
            <a:off x="4385858" y="4832428"/>
            <a:ext cx="3213600" cy="1728192"/>
          </a:xfrm>
          <a:prstGeom prst="rect">
            <a:avLst/>
          </a:prstGeom>
        </p:spPr>
      </p:pic>
      <p:pic>
        <p:nvPicPr>
          <p:cNvPr id="8" name="Picture 7" descr="Screen Shot 2014-12-03 at 11.03.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7" t="9567" b="5836"/>
          <a:stretch/>
        </p:blipFill>
        <p:spPr>
          <a:xfrm>
            <a:off x="4385858" y="1720748"/>
            <a:ext cx="1593261" cy="24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– Initial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72" y="1484784"/>
            <a:ext cx="3723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Half detector coverage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Consider barrel detector – cost/performance considerations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Option to install resolution enhancing choppers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Basic suite of SE to enable partner experiments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12.1 M€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Meets top level requirements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7511" y="4683449"/>
            <a:ext cx="739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Spend Profile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7" t="1615" r="1819" b="840"/>
          <a:stretch/>
        </p:blipFill>
        <p:spPr>
          <a:xfrm>
            <a:off x="5925212" y="1987176"/>
            <a:ext cx="3160654" cy="207682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61894"/>
              </p:ext>
            </p:extLst>
          </p:nvPr>
        </p:nvGraphicFramePr>
        <p:xfrm>
          <a:off x="427318" y="4683448"/>
          <a:ext cx="3430628" cy="2206668"/>
        </p:xfrm>
        <a:graphic>
          <a:graphicData uri="http://schemas.openxmlformats.org/drawingml/2006/table">
            <a:tbl>
              <a:tblPr/>
              <a:tblGrid>
                <a:gridCol w="1723330"/>
                <a:gridCol w="665285"/>
                <a:gridCol w="617193"/>
                <a:gridCol w="424820"/>
              </a:tblGrid>
              <a:tr h="13664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€1 098 909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€798 603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4167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€876 230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6904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€370 508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3603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€4 198 620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30158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16.75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€330 912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4187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4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€3 556 533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27441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€796 810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€114 640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€12 141 765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86121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47.84</a:t>
                      </a:r>
                    </a:p>
                  </a:txBody>
                  <a:tcPr marL="10662" marR="10662" marT="106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43" t="1880" r="2011" b="1776"/>
          <a:stretch/>
        </p:blipFill>
        <p:spPr>
          <a:xfrm>
            <a:off x="5303697" y="4966317"/>
            <a:ext cx="3194247" cy="17133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3857947" y="1479178"/>
            <a:ext cx="2377418" cy="1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4-12-03 at 11.25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26" y="3046139"/>
            <a:ext cx="1711300" cy="1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– Phases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29216"/>
              </p:ext>
            </p:extLst>
          </p:nvPr>
        </p:nvGraphicFramePr>
        <p:xfrm>
          <a:off x="467544" y="2279135"/>
          <a:ext cx="83103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76"/>
                <a:gridCol w="687376"/>
                <a:gridCol w="687376"/>
                <a:gridCol w="687376"/>
                <a:gridCol w="687376"/>
                <a:gridCol w="687376"/>
                <a:gridCol w="687376"/>
                <a:gridCol w="687376"/>
                <a:gridCol w="718294"/>
                <a:gridCol w="687376"/>
                <a:gridCol w="718294"/>
                <a:gridCol w="257766"/>
                <a:gridCol w="42961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/>
                        <a:t>Phase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r>
                        <a:rPr lang="en-US"/>
                        <a:t>02 Project</a:t>
                      </a:r>
                      <a:r>
                        <a:rPr lang="en-US" baseline="0"/>
                        <a:t> Management</a:t>
                      </a:r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03 Design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US"/>
                        <a:t>04 Procurement and Fabrication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05 Installation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06 Cold Commissioning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2019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ecision 5"/>
          <p:cNvSpPr/>
          <p:nvPr/>
        </p:nvSpPr>
        <p:spPr>
          <a:xfrm>
            <a:off x="1757565" y="1972841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ecision 6"/>
          <p:cNvSpPr/>
          <p:nvPr/>
        </p:nvSpPr>
        <p:spPr>
          <a:xfrm>
            <a:off x="4233318" y="1975829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cision 7"/>
          <p:cNvSpPr/>
          <p:nvPr/>
        </p:nvSpPr>
        <p:spPr>
          <a:xfrm>
            <a:off x="7893906" y="1972841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ecision 8"/>
          <p:cNvSpPr/>
          <p:nvPr/>
        </p:nvSpPr>
        <p:spPr>
          <a:xfrm>
            <a:off x="8581582" y="1975829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8152" y="169883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TG2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905" y="1695842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TG3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964" y="1695842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TG4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6392" y="1693173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TG5</a:t>
            </a:r>
          </a:p>
        </p:txBody>
      </p:sp>
      <p:sp>
        <p:nvSpPr>
          <p:cNvPr id="14" name="Decision 13"/>
          <p:cNvSpPr/>
          <p:nvPr/>
        </p:nvSpPr>
        <p:spPr>
          <a:xfrm>
            <a:off x="2470259" y="5304718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33668" y="5256314"/>
            <a:ext cx="1666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Detector Geometry Decision</a:t>
            </a:r>
          </a:p>
        </p:txBody>
      </p:sp>
      <p:sp>
        <p:nvSpPr>
          <p:cNvPr id="16" name="Decision 15"/>
          <p:cNvSpPr/>
          <p:nvPr/>
        </p:nvSpPr>
        <p:spPr>
          <a:xfrm>
            <a:off x="2476785" y="5591588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40194" y="5543184"/>
            <a:ext cx="1680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Early Procurement Choppers</a:t>
            </a:r>
          </a:p>
        </p:txBody>
      </p:sp>
      <p:sp>
        <p:nvSpPr>
          <p:cNvPr id="18" name="Decision 17"/>
          <p:cNvSpPr/>
          <p:nvPr/>
        </p:nvSpPr>
        <p:spPr>
          <a:xfrm>
            <a:off x="2875715" y="5895479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9124" y="5847075"/>
            <a:ext cx="1512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Early Procurement Optics</a:t>
            </a:r>
          </a:p>
        </p:txBody>
      </p:sp>
      <p:sp>
        <p:nvSpPr>
          <p:cNvPr id="20" name="Decision 19"/>
          <p:cNvSpPr/>
          <p:nvPr/>
        </p:nvSpPr>
        <p:spPr>
          <a:xfrm>
            <a:off x="4521518" y="5895479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84927" y="5847075"/>
            <a:ext cx="1372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Shielding Procurement</a:t>
            </a:r>
          </a:p>
        </p:txBody>
      </p:sp>
      <p:sp>
        <p:nvSpPr>
          <p:cNvPr id="22" name="Decision 21"/>
          <p:cNvSpPr/>
          <p:nvPr/>
        </p:nvSpPr>
        <p:spPr>
          <a:xfrm>
            <a:off x="7976082" y="5591588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21349" y="5543184"/>
            <a:ext cx="1154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Choppers Installed</a:t>
            </a:r>
          </a:p>
        </p:txBody>
      </p:sp>
      <p:sp>
        <p:nvSpPr>
          <p:cNvPr id="24" name="Decision 23"/>
          <p:cNvSpPr/>
          <p:nvPr/>
        </p:nvSpPr>
        <p:spPr>
          <a:xfrm>
            <a:off x="8291891" y="5304718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113947" y="5256314"/>
            <a:ext cx="1167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Detectors Installed</a:t>
            </a:r>
          </a:p>
        </p:txBody>
      </p:sp>
      <p:sp>
        <p:nvSpPr>
          <p:cNvPr id="26" name="Decision 25"/>
          <p:cNvSpPr/>
          <p:nvPr/>
        </p:nvSpPr>
        <p:spPr>
          <a:xfrm>
            <a:off x="7711565" y="5895479"/>
            <a:ext cx="164353" cy="14941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56832" y="5847075"/>
            <a:ext cx="986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Optics Installed</a:t>
            </a:r>
          </a:p>
        </p:txBody>
      </p:sp>
    </p:spTree>
    <p:extLst>
      <p:ext uri="{BB962C8B-B14F-4D97-AF65-F5344CB8AC3E}">
        <p14:creationId xmlns:p14="http://schemas.microsoft.com/office/powerpoint/2010/main" val="199333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Staging : Initial to Full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578979" y="1916832"/>
            <a:ext cx="7878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The additional fit out of the remaining window frame detector coverage, as foreseen in the full scope, would cost approximately 1.5 M€ on the assumption that while detectors would be cheaper by then, there would be additional manpower costs for restarting work. This could be paid for from a combination of operations budget and/or external grants.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Adding the resolution choppers would cost around 400 k€ and is something that we could envisage obtaining from external funding.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Sample environment would be paid for from an on-going programme using a combination of operations funds, external grants and collaborations with users.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Tollgate 2 -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1647726"/>
            <a:ext cx="85612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Review held December 12</a:t>
            </a:r>
            <a:r>
              <a:rPr lang="en-US" sz="2000" baseline="30000"/>
              <a:t>th</a:t>
            </a:r>
            <a:r>
              <a:rPr lang="en-US" sz="2000"/>
              <a:t> 2014 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~500 pages of documentation delivered</a:t>
            </a:r>
          </a:p>
          <a:p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Panel members: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James Treadgold (Chair)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Richard Heenan (ISIS – STAP Chair)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Charles Dewhurst (ILL – STAP)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Peter Schurtenberger (LU – STAP)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Bertil Winér (ESS – ES&amp;H)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/>
              <a:t>François Javier (ESS – Nuclear Engineering)</a:t>
            </a:r>
          </a:p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Panel recommendation: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825" y="5741154"/>
            <a:ext cx="814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3366FF"/>
                </a:solidFill>
              </a:rPr>
              <a:t>B. The instrument project should move into the final engineering design phase with a list of </a:t>
            </a:r>
            <a:r>
              <a:rPr lang="en-GB" sz="2000" b="1" dirty="0" smtClean="0">
                <a:solidFill>
                  <a:srgbClr val="3366FF"/>
                </a:solidFill>
              </a:rPr>
              <a:t>recommendations to be evaluated</a:t>
            </a:r>
            <a:endParaRPr lang="x-none" sz="20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957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974</Words>
  <Application>Microsoft Macintosh PowerPoint</Application>
  <PresentationFormat>On-screen Show (4:3)</PresentationFormat>
  <Paragraphs>290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</vt:lpstr>
      <vt:lpstr>LoKI Status Tollgate 2 </vt:lpstr>
      <vt:lpstr>The LoKI Team</vt:lpstr>
      <vt:lpstr>LoKI </vt:lpstr>
      <vt:lpstr>Budget – Full Scope</vt:lpstr>
      <vt:lpstr>Budget – Category A Scope</vt:lpstr>
      <vt:lpstr>Budget – Initial Scope</vt:lpstr>
      <vt:lpstr>Schedule – Phases and Milestones</vt:lpstr>
      <vt:lpstr>Staging : Initial to Full Scope</vt:lpstr>
      <vt:lpstr>Tollgate 2 - Review</vt:lpstr>
      <vt:lpstr>Tollgate 2 - Recommendations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LoKI Overview Instrument, Budget and Schedule</dc:title>
  <dc:creator>Andrew Jackson</dc:creator>
  <cp:lastModifiedBy>Andrew Jackson</cp:lastModifiedBy>
  <cp:revision>22</cp:revision>
  <dcterms:created xsi:type="dcterms:W3CDTF">2015-02-03T11:22:21Z</dcterms:created>
  <dcterms:modified xsi:type="dcterms:W3CDTF">2015-02-04T09:03:01Z</dcterms:modified>
</cp:coreProperties>
</file>