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6" r:id="rId3"/>
    <p:sldMasterId id="2147483686" r:id="rId4"/>
  </p:sldMasterIdLst>
  <p:notesMasterIdLst>
    <p:notesMasterId r:id="rId19"/>
  </p:notesMasterIdLst>
  <p:sldIdLst>
    <p:sldId id="265" r:id="rId5"/>
    <p:sldId id="284" r:id="rId6"/>
    <p:sldId id="258" r:id="rId7"/>
    <p:sldId id="267" r:id="rId8"/>
    <p:sldId id="269" r:id="rId9"/>
    <p:sldId id="268" r:id="rId10"/>
    <p:sldId id="285" r:id="rId11"/>
    <p:sldId id="273" r:id="rId12"/>
    <p:sldId id="286" r:id="rId13"/>
    <p:sldId id="275" r:id="rId14"/>
    <p:sldId id="281" r:id="rId15"/>
    <p:sldId id="280" r:id="rId16"/>
    <p:sldId id="277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835B1-E7AA-426E-9DDA-0283470A9CD6}" type="datetimeFigureOut">
              <a:rPr lang="en-GB" smtClean="0"/>
              <a:t>03/02/2015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8250C-DA8F-43E8-8CCE-169460C8C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49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8250C-DA8F-43E8-8CCE-169460C8C37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2385C-5D04-4548-9089-42319D9BA6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3180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5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9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64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342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51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66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753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22889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956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0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A4A3A-CAF1-4658-A2CD-E4C1BF3732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44032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854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088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165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E516-3CE5-4336-A8EE-16FA7D6380CA}" type="datetimeFigureOut">
              <a:rPr lang="en-GB" smtClean="0"/>
              <a:t>03/02/2015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021C0-6D71-4635-B824-2C7E2BB0F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28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E516-3CE5-4336-A8EE-16FA7D6380CA}" type="datetimeFigureOut">
              <a:rPr lang="en-GB" smtClean="0"/>
              <a:t>03/02/2015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021C0-6D71-4635-B824-2C7E2BB0F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288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E516-3CE5-4336-A8EE-16FA7D6380CA}" type="datetimeFigureOut">
              <a:rPr lang="en-GB" smtClean="0"/>
              <a:t>03/02/2015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021C0-6D71-4635-B824-2C7E2BB0F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180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E516-3CE5-4336-A8EE-16FA7D6380CA}" type="datetimeFigureOut">
              <a:rPr lang="en-GB" smtClean="0"/>
              <a:t>03/02/2015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021C0-6D71-4635-B824-2C7E2BB0F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519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E516-3CE5-4336-A8EE-16FA7D6380CA}" type="datetimeFigureOut">
              <a:rPr lang="en-GB" smtClean="0"/>
              <a:t>03/02/2015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021C0-6D71-4635-B824-2C7E2BB0F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773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E516-3CE5-4336-A8EE-16FA7D6380CA}" type="datetimeFigureOut">
              <a:rPr lang="en-GB" smtClean="0"/>
              <a:t>03/02/2015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021C0-6D71-4635-B824-2C7E2BB0F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44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E516-3CE5-4336-A8EE-16FA7D6380CA}" type="datetimeFigureOut">
              <a:rPr lang="en-GB" smtClean="0"/>
              <a:t>03/02/2015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021C0-6D71-4635-B824-2C7E2BB0F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62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8B5F-E326-4656-9FB2-7DA8C667F9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6331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E516-3CE5-4336-A8EE-16FA7D6380CA}" type="datetimeFigureOut">
              <a:rPr lang="en-GB" smtClean="0"/>
              <a:t>03/02/2015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021C0-6D71-4635-B824-2C7E2BB0F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110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E516-3CE5-4336-A8EE-16FA7D6380CA}" type="datetimeFigureOut">
              <a:rPr lang="en-GB" smtClean="0"/>
              <a:t>03/02/2015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021C0-6D71-4635-B824-2C7E2BB0F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710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1E9E98-B9BB-4126-998F-E19851C95B1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5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1E9E98-B9BB-4126-998F-E19851C95B1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8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7661343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5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716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9095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9663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1DE13C-1689-4C29-AE31-2384A68742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3079" name="Picture 19" descr="STFC_t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8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1E9E98-B9BB-4126-998F-E19851C95B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88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6E096-ED00-4236-9314-40C4A4936BA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7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1DE13C-1689-4C29-AE31-2384A68742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03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TextBox 23"/>
          <p:cNvSpPr txBox="1">
            <a:spLocks noChangeArrowheads="1"/>
          </p:cNvSpPr>
          <p:nvPr/>
        </p:nvSpPr>
        <p:spPr bwMode="auto">
          <a:xfrm>
            <a:off x="4419600" y="1689100"/>
            <a:ext cx="1800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TS2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9173821" cy="6858000"/>
            <a:chOff x="-334624" y="0"/>
            <a:chExt cx="9508445" cy="6858000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-334624" y="0"/>
              <a:ext cx="9508445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 3"/>
            <p:cNvSpPr/>
            <p:nvPr/>
          </p:nvSpPr>
          <p:spPr>
            <a:xfrm>
              <a:off x="352425" y="3789363"/>
              <a:ext cx="2225675" cy="1090612"/>
            </a:xfrm>
            <a:prstGeom prst="ellipse">
              <a:avLst/>
            </a:prstGeom>
            <a:noFill/>
            <a:ln w="63500">
              <a:solidFill>
                <a:srgbClr val="CE91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6" name="Straight Connector 5"/>
            <p:cNvCxnSpPr>
              <a:stCxn id="4" idx="3"/>
            </p:cNvCxnSpPr>
            <p:nvPr/>
          </p:nvCxnSpPr>
          <p:spPr>
            <a:xfrm rot="16200000" flipH="1">
              <a:off x="1223963" y="4175125"/>
              <a:ext cx="863600" cy="1955800"/>
            </a:xfrm>
            <a:prstGeom prst="line">
              <a:avLst/>
            </a:prstGeom>
            <a:ln w="63500">
              <a:solidFill>
                <a:srgbClr val="CE91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4" idx="0"/>
            </p:cNvCxnSpPr>
            <p:nvPr/>
          </p:nvCxnSpPr>
          <p:spPr>
            <a:xfrm rot="16200000" flipH="1">
              <a:off x="3404394" y="1850232"/>
              <a:ext cx="384175" cy="4262437"/>
            </a:xfrm>
            <a:prstGeom prst="line">
              <a:avLst/>
            </a:prstGeom>
            <a:ln w="63500">
              <a:solidFill>
                <a:srgbClr val="CE91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250950" y="3646488"/>
              <a:ext cx="809625" cy="149225"/>
            </a:xfrm>
            <a:prstGeom prst="line">
              <a:avLst/>
            </a:prstGeom>
            <a:ln w="63500">
              <a:solidFill>
                <a:srgbClr val="CE91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027238" y="2986088"/>
              <a:ext cx="814387" cy="671512"/>
            </a:xfrm>
            <a:prstGeom prst="line">
              <a:avLst/>
            </a:prstGeom>
            <a:ln w="63500">
              <a:solidFill>
                <a:srgbClr val="CE91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787650" y="2511425"/>
              <a:ext cx="1387475" cy="506413"/>
            </a:xfrm>
            <a:prstGeom prst="line">
              <a:avLst/>
            </a:prstGeom>
            <a:ln w="63500">
              <a:solidFill>
                <a:srgbClr val="CE91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53" name="Group 31"/>
            <p:cNvGrpSpPr>
              <a:grpSpLocks/>
            </p:cNvGrpSpPr>
            <p:nvPr/>
          </p:nvGrpSpPr>
          <p:grpSpPr bwMode="auto">
            <a:xfrm>
              <a:off x="4708525" y="3825875"/>
              <a:ext cx="1647825" cy="746125"/>
              <a:chOff x="4707874" y="3826526"/>
              <a:chExt cx="1648857" cy="74547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707874" y="3826526"/>
                <a:ext cx="1648857" cy="745474"/>
              </a:xfrm>
              <a:prstGeom prst="ellipse">
                <a:avLst/>
              </a:prstGeom>
              <a:solidFill>
                <a:srgbClr val="FF6969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152652" y="3985137"/>
                <a:ext cx="764066" cy="377495"/>
              </a:xfrm>
              <a:prstGeom prst="ellipse">
                <a:avLst/>
              </a:prstGeom>
              <a:solidFill>
                <a:srgbClr val="FF6969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930263" y="3916935"/>
                <a:ext cx="1216787" cy="566243"/>
              </a:xfrm>
              <a:prstGeom prst="ellipse">
                <a:avLst/>
              </a:prstGeom>
              <a:solidFill>
                <a:srgbClr val="FF6969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319445" y="4073960"/>
                <a:ext cx="408243" cy="19826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grpSp>
          <p:nvGrpSpPr>
            <p:cNvPr id="6154" name="Group 32"/>
            <p:cNvGrpSpPr>
              <a:grpSpLocks/>
            </p:cNvGrpSpPr>
            <p:nvPr/>
          </p:nvGrpSpPr>
          <p:grpSpPr bwMode="auto">
            <a:xfrm>
              <a:off x="3373438" y="2149475"/>
              <a:ext cx="1647825" cy="746125"/>
              <a:chOff x="4707874" y="3826526"/>
              <a:chExt cx="1648857" cy="745474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4707874" y="3826526"/>
                <a:ext cx="1648857" cy="745474"/>
              </a:xfrm>
              <a:prstGeom prst="ellipse">
                <a:avLst/>
              </a:prstGeom>
              <a:solidFill>
                <a:srgbClr val="FF6969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152652" y="3985137"/>
                <a:ext cx="764065" cy="377495"/>
              </a:xfrm>
              <a:prstGeom prst="ellipse">
                <a:avLst/>
              </a:prstGeom>
              <a:solidFill>
                <a:srgbClr val="FF6969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930263" y="3916935"/>
                <a:ext cx="1216787" cy="566243"/>
              </a:xfrm>
              <a:prstGeom prst="ellipse">
                <a:avLst/>
              </a:prstGeom>
              <a:solidFill>
                <a:srgbClr val="FF6969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319444" y="4073960"/>
                <a:ext cx="408244" cy="19826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sp>
        <p:nvSpPr>
          <p:cNvPr id="22" name="Title 1"/>
          <p:cNvSpPr txBox="1">
            <a:spLocks/>
          </p:cNvSpPr>
          <p:nvPr/>
        </p:nvSpPr>
        <p:spPr>
          <a:xfrm>
            <a:off x="-11125" y="219075"/>
            <a:ext cx="91440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Challenges of building </a:t>
            </a:r>
            <a:r>
              <a:rPr lang="en-GB" kern="0" dirty="0" err="1" smtClean="0">
                <a:solidFill>
                  <a:schemeClr val="tx1"/>
                </a:solidFill>
              </a:rPr>
              <a:t>beamlines</a:t>
            </a:r>
            <a:r>
              <a:rPr lang="en-GB" kern="0" dirty="0" smtClean="0">
                <a:solidFill>
                  <a:schemeClr val="tx1"/>
                </a:solidFill>
              </a:rPr>
              <a:t> in an Operational Facility 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95464" y="5583505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Matt Fletcher</a:t>
            </a:r>
          </a:p>
          <a:p>
            <a:pPr algn="ctr"/>
            <a:r>
              <a:rPr lang="en-GB" sz="1200" dirty="0" smtClean="0"/>
              <a:t>IKON 8 5/2/15</a:t>
            </a:r>
          </a:p>
        </p:txBody>
      </p:sp>
    </p:spTree>
    <p:extLst>
      <p:ext uri="{BB962C8B-B14F-4D97-AF65-F5344CB8AC3E}">
        <p14:creationId xmlns:p14="http://schemas.microsoft.com/office/powerpoint/2010/main" val="114661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6" t="16343" r="37530" b="14041"/>
          <a:stretch/>
        </p:blipFill>
        <p:spPr bwMode="auto">
          <a:xfrm>
            <a:off x="4233993" y="4010304"/>
            <a:ext cx="1682401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Existing Infrastructure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72663D"/>
              </a:clrFrom>
              <a:clrTo>
                <a:srgbClr val="72663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38547" r="28909" b="29019"/>
          <a:stretch/>
        </p:blipFill>
        <p:spPr bwMode="auto">
          <a:xfrm>
            <a:off x="235080" y="1340768"/>
            <a:ext cx="5681314" cy="2669536"/>
          </a:xfrm>
          <a:prstGeom prst="rect">
            <a:avLst/>
          </a:prstGeom>
          <a:blipFill dpi="0" rotWithShape="1">
            <a:blip r:embed="rId4">
              <a:alphaModFix amt="36000"/>
            </a:blip>
            <a:srcRect/>
            <a:stretch>
              <a:fillRect/>
            </a:stretch>
          </a:blipFill>
          <a:ln>
            <a:noFill/>
          </a:ln>
          <a:effectLst>
            <a:reflection endPos="0" dir="5400000" sy="-100000" algn="bl" rotWithShape="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0" y="4010304"/>
            <a:ext cx="399891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1412775"/>
            <a:ext cx="30480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Examples to critique from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Physically see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Boundaries</a:t>
            </a:r>
            <a:r>
              <a:rPr lang="en-GB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Provide </a:t>
            </a:r>
            <a:r>
              <a:rPr lang="en-GB" dirty="0" err="1" smtClean="0"/>
              <a:t>startpoint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Also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has grown over the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Organic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Needs repair (always fixing /adding something with buildings)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Multiple draws on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Communication of potential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Access </a:t>
            </a:r>
            <a:r>
              <a:rPr lang="en-GB" dirty="0"/>
              <a:t>to storage /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49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3391" y="786459"/>
            <a:ext cx="7244953" cy="4783517"/>
            <a:chOff x="423391" y="786458"/>
            <a:chExt cx="8017297" cy="5594685"/>
          </a:xfrm>
        </p:grpSpPr>
        <p:sp>
          <p:nvSpPr>
            <p:cNvPr id="7" name="TextBox 6"/>
            <p:cNvSpPr txBox="1"/>
            <p:nvPr/>
          </p:nvSpPr>
          <p:spPr>
            <a:xfrm>
              <a:off x="423391" y="786458"/>
              <a:ext cx="7697935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Never forget services – they need space too</a:t>
              </a:r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54759" r="41741"/>
            <a:stretch/>
          </p:blipFill>
          <p:spPr bwMode="auto">
            <a:xfrm>
              <a:off x="827662" y="2060848"/>
              <a:ext cx="2671699" cy="3249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08"/>
            <a:stretch/>
          </p:blipFill>
          <p:spPr bwMode="auto">
            <a:xfrm>
              <a:off x="4355976" y="1478478"/>
              <a:ext cx="4084712" cy="4414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39159" y="5919478"/>
              <a:ext cx="27602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Original services trench design</a:t>
              </a:r>
              <a:endParaRPr lang="en-GB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82201" y="5919478"/>
              <a:ext cx="2441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Revised, greatly extended services trench design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760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3391" y="786458"/>
            <a:ext cx="769793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Instruments have to interface with existing and future structures.</a:t>
            </a:r>
          </a:p>
          <a:p>
            <a:r>
              <a:rPr lang="en-GB" sz="2000" dirty="0" smtClean="0"/>
              <a:t>Be kind to the next guy.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29" y="1700808"/>
            <a:ext cx="690462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9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Funding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25" y="1412776"/>
            <a:ext cx="4390256" cy="3800488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Uncertainty of operational budgets in future years</a:t>
            </a:r>
          </a:p>
          <a:p>
            <a:pPr lvl="1"/>
            <a:r>
              <a:rPr lang="en-GB" dirty="0" smtClean="0"/>
              <a:t>Make </a:t>
            </a:r>
            <a:r>
              <a:rPr lang="en-GB" dirty="0"/>
              <a:t>planning and resourcing incredibly difficult this has a knock on effect on spend across </a:t>
            </a:r>
            <a:r>
              <a:rPr lang="en-GB" dirty="0" smtClean="0"/>
              <a:t>FY</a:t>
            </a:r>
          </a:p>
          <a:p>
            <a:r>
              <a:rPr lang="en-GB" dirty="0" smtClean="0"/>
              <a:t>Competing against other projects for finance </a:t>
            </a:r>
          </a:p>
          <a:p>
            <a:pPr lvl="1"/>
            <a:r>
              <a:rPr lang="en-GB" dirty="0" smtClean="0"/>
              <a:t>Pressures to make builds cheaper potential to compromise science.</a:t>
            </a:r>
          </a:p>
          <a:p>
            <a:pPr marL="514350" indent="-457200"/>
            <a:r>
              <a:rPr lang="en-GB" dirty="0" smtClean="0"/>
              <a:t>Spend across financial years</a:t>
            </a:r>
          </a:p>
          <a:p>
            <a:pPr marL="914400" lvl="1" indent="-457200"/>
            <a:r>
              <a:rPr lang="en-GB" dirty="0" smtClean="0"/>
              <a:t>Pressure to spend in the correct financial year rather than at the correct point in the project means the ideal spending decisions are not made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46" y="1916832"/>
            <a:ext cx="4485598" cy="266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41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GB" sz="2400" dirty="0" smtClean="0"/>
              <a:t>Instruments are long and complex projects and need to fit into the run schedule</a:t>
            </a:r>
            <a:endParaRPr lang="en-GB" sz="2400" dirty="0"/>
          </a:p>
          <a:p>
            <a:pPr>
              <a:defRPr/>
            </a:pPr>
            <a:r>
              <a:rPr lang="en-GB" sz="2400" dirty="0" smtClean="0"/>
              <a:t>You should always be building / upgrading instrumentation</a:t>
            </a:r>
          </a:p>
          <a:p>
            <a:pPr>
              <a:defRPr/>
            </a:pPr>
            <a:r>
              <a:rPr lang="en-GB" sz="2400" b="1" dirty="0" smtClean="0"/>
              <a:t>The science comes first  - </a:t>
            </a:r>
            <a:r>
              <a:rPr lang="en-GB" sz="2400" dirty="0" smtClean="0"/>
              <a:t>we will move whatever needs to be moved to build the best </a:t>
            </a:r>
            <a:r>
              <a:rPr lang="en-GB" sz="2400" dirty="0" err="1" smtClean="0"/>
              <a:t>beamline</a:t>
            </a:r>
            <a:r>
              <a:rPr lang="en-GB" sz="2400" dirty="0" smtClean="0"/>
              <a:t> possible – but this will cost – and the pot is not infinite</a:t>
            </a:r>
          </a:p>
          <a:p>
            <a:pPr>
              <a:defRPr/>
            </a:pPr>
            <a:r>
              <a:rPr lang="en-GB" sz="2400" dirty="0" smtClean="0"/>
              <a:t>Instruments interface with the buildings – buildings to be as flexible or it will either limit possibilities (or Cost)</a:t>
            </a:r>
          </a:p>
          <a:p>
            <a:pPr>
              <a:defRPr/>
            </a:pPr>
            <a:r>
              <a:rPr lang="en-GB" sz="2400" dirty="0" smtClean="0"/>
              <a:t>Experience really helps (but can limit innovation)</a:t>
            </a:r>
          </a:p>
          <a:p>
            <a:pPr>
              <a:defRPr/>
            </a:pPr>
            <a:r>
              <a:rPr lang="en-GB" sz="2400" dirty="0"/>
              <a:t>Think Ahead to the next instrument</a:t>
            </a:r>
          </a:p>
          <a:p>
            <a:pPr>
              <a:defRPr/>
            </a:pPr>
            <a:r>
              <a:rPr lang="en-GB" sz="2400" dirty="0" smtClean="0"/>
              <a:t>Communication is always important</a:t>
            </a:r>
          </a:p>
        </p:txBody>
      </p:sp>
    </p:spTree>
    <p:extLst>
      <p:ext uri="{BB962C8B-B14F-4D97-AF65-F5344CB8AC3E}">
        <p14:creationId xmlns:p14="http://schemas.microsoft.com/office/powerpoint/2010/main" val="4996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Talk outline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2060848"/>
            <a:ext cx="5544616" cy="179965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Installation constraints </a:t>
            </a:r>
            <a:r>
              <a:rPr lang="en-GB" sz="1800" dirty="0" smtClean="0"/>
              <a:t>(mainly shutdowns)</a:t>
            </a:r>
          </a:p>
          <a:p>
            <a:pPr marL="0" indent="0">
              <a:buNone/>
            </a:pPr>
            <a:r>
              <a:rPr lang="en-GB" dirty="0" smtClean="0"/>
              <a:t>People (Communication and expertise)</a:t>
            </a:r>
          </a:p>
          <a:p>
            <a:pPr marL="0" indent="0">
              <a:buNone/>
            </a:pPr>
            <a:r>
              <a:rPr lang="en-GB" dirty="0"/>
              <a:t>I</a:t>
            </a:r>
            <a:r>
              <a:rPr lang="en-GB" dirty="0" smtClean="0"/>
              <a:t>nfrastructure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8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6520" y="332656"/>
            <a:ext cx="9144000" cy="1143000"/>
          </a:xfrm>
        </p:spPr>
        <p:txBody>
          <a:bodyPr/>
          <a:lstStyle/>
          <a:p>
            <a:r>
              <a:rPr lang="en-GB" dirty="0" smtClean="0"/>
              <a:t>The need to be on.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12" y="1484784"/>
            <a:ext cx="4030216" cy="4607966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Dominates much of the thinking</a:t>
            </a:r>
            <a:endParaRPr lang="en-GB" dirty="0"/>
          </a:p>
          <a:p>
            <a:r>
              <a:rPr lang="en-GB" dirty="0" smtClean="0"/>
              <a:t>Drives the need for reliability (accelerator / target / instruments)</a:t>
            </a:r>
          </a:p>
          <a:p>
            <a:r>
              <a:rPr lang="en-GB" dirty="0" smtClean="0"/>
              <a:t>Has to be tensioned against maintenance……</a:t>
            </a:r>
          </a:p>
          <a:p>
            <a:r>
              <a:rPr lang="en-GB" dirty="0" smtClean="0"/>
              <a:t>…. and build of new equipment</a:t>
            </a:r>
          </a:p>
          <a:p>
            <a:endParaRPr lang="en-GB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400332"/>
            <a:ext cx="4555947" cy="345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49" y="1412776"/>
            <a:ext cx="4560565" cy="330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85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\\Britannic\ts-2\images - photorepro\images2008-09-17\08EC4089 ISIS TS2 build 17 Se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4337" y="3392296"/>
            <a:ext cx="1395548" cy="2101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7044726" y="260648"/>
            <a:ext cx="1857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Lucida Grande" pitchFamily="84" charset="0"/>
              </a:rPr>
              <a:t>Instruments</a:t>
            </a: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3710957" y="5108888"/>
            <a:ext cx="1785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Lucida Grande" pitchFamily="84" charset="0"/>
              </a:rPr>
              <a:t>Accelerator</a:t>
            </a:r>
          </a:p>
        </p:txBody>
      </p: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387188" y="548680"/>
            <a:ext cx="128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latin typeface="Lucida Grande" pitchFamily="84" charset="0"/>
              </a:rPr>
              <a:t>Targets</a:t>
            </a:r>
            <a:endParaRPr lang="en-GB" altLang="en-US" sz="2400" dirty="0">
              <a:latin typeface="Lucida Grande" pitchFamily="84" charset="0"/>
            </a:endParaRP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11340" b="2209"/>
          <a:stretch>
            <a:fillRect/>
          </a:stretch>
        </p:blipFill>
        <p:spPr bwMode="auto">
          <a:xfrm>
            <a:off x="2699792" y="278073"/>
            <a:ext cx="3993121" cy="443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\\Britannic\ts-2\images - photorepro\EPB extraction 2007-08-02\07EC3308 ISIS TS2 Extrac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188" y="4470560"/>
            <a:ext cx="3059275" cy="2046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4" name="Picture 2" descr="\\Britannic\ts-2\images - photorepro\images2008-10-06\08EC4095 ISIS TS2 build 6 Oc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886" y="1247121"/>
            <a:ext cx="2478906" cy="1646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3446463" y="263683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6" b="8070"/>
          <a:stretch/>
        </p:blipFill>
        <p:spPr bwMode="auto">
          <a:xfrm>
            <a:off x="6585041" y="722611"/>
            <a:ext cx="2374141" cy="255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1547664" y="491629"/>
            <a:ext cx="504056" cy="5190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5-Point Star 18"/>
          <p:cNvSpPr/>
          <p:nvPr/>
        </p:nvSpPr>
        <p:spPr>
          <a:xfrm>
            <a:off x="5496894" y="5004759"/>
            <a:ext cx="504056" cy="5190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860032" y="5877272"/>
            <a:ext cx="3672408" cy="83099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Instrument builds fit in to shutdowns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068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\\britannic\imagearchive\2014\2014-01-21 TS2 West Instruments\14EC1086 TS2 East instruments 21 J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6" y="3159371"/>
            <a:ext cx="3562749" cy="35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8" t="30505" r="31810" b="45190"/>
          <a:stretch>
            <a:fillRect/>
          </a:stretch>
        </p:blipFill>
        <p:spPr bwMode="auto">
          <a:xfrm>
            <a:off x="5148064" y="332656"/>
            <a:ext cx="3551271" cy="2604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2890046" y="260648"/>
            <a:ext cx="3008313" cy="598388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Target Station 2</a:t>
            </a:r>
          </a:p>
        </p:txBody>
      </p:sp>
      <p:sp>
        <p:nvSpPr>
          <p:cNvPr id="24580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836" y="908721"/>
            <a:ext cx="4613220" cy="2811062"/>
          </a:xfrm>
        </p:spPr>
        <p:txBody>
          <a:bodyPr/>
          <a:lstStyle/>
          <a:p>
            <a:pPr marL="285750" indent="-285750" eaLnBrk="1" hangingPunct="1">
              <a:buFontTx/>
              <a:buChar char="•"/>
            </a:pPr>
            <a:r>
              <a:rPr lang="en-GB" altLang="en-US" sz="1800" dirty="0" smtClean="0"/>
              <a:t>TS2 currently has 7 operational instruments, 4 more with Phase 2</a:t>
            </a:r>
          </a:p>
          <a:p>
            <a:pPr marL="285750" indent="-285750" eaLnBrk="1" hangingPunct="1">
              <a:buFontTx/>
              <a:buChar char="•"/>
            </a:pPr>
            <a:r>
              <a:rPr lang="en-GB" altLang="en-US" sz="1800" dirty="0" smtClean="0"/>
              <a:t>Almost constant build of instruments from 2005 - today – and beyond</a:t>
            </a:r>
          </a:p>
          <a:p>
            <a:pPr marL="285750" indent="-285750" eaLnBrk="1" hangingPunct="1">
              <a:buFontTx/>
              <a:buChar char="•"/>
            </a:pPr>
            <a:r>
              <a:rPr lang="en-GB" altLang="en-US" sz="1800" dirty="0" smtClean="0"/>
              <a:t>The first instrument, Inter, took neutrons in August 2008 – Zoom to open in Aug 2016</a:t>
            </a:r>
          </a:p>
          <a:p>
            <a:pPr marL="285750" indent="-285750" eaLnBrk="1" hangingPunct="1">
              <a:buFontTx/>
              <a:buChar char="•"/>
            </a:pPr>
            <a:r>
              <a:rPr lang="en-GB" altLang="en-US" sz="1800" dirty="0" smtClean="0"/>
              <a:t>Installed in a mixture of operational and shutdown periods</a:t>
            </a:r>
          </a:p>
          <a:p>
            <a:pPr marL="285750" indent="-285750" eaLnBrk="1" hangingPunct="1">
              <a:buFontTx/>
              <a:buChar char="•"/>
            </a:pPr>
            <a:endParaRPr lang="en-GB" altLang="en-US" sz="1600" dirty="0" smtClean="0"/>
          </a:p>
        </p:txBody>
      </p:sp>
      <p:pic>
        <p:nvPicPr>
          <p:cNvPr id="4099" name="Picture 3" descr="\\britannic\imagearchive\2014\2014-01-21 TS2 West Instruments\14EC1088 TS2 West instruments 21 Ja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61" y="3466930"/>
            <a:ext cx="4869003" cy="324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4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6" t="30515" r="50473" b="42728"/>
          <a:stretch>
            <a:fillRect/>
          </a:stretch>
        </p:blipFill>
        <p:spPr bwMode="auto">
          <a:xfrm>
            <a:off x="3779912" y="404664"/>
            <a:ext cx="4887021" cy="3113187"/>
          </a:xfrm>
          <a:prstGeom prst="rect">
            <a:avLst/>
          </a:prstGeom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5976" y="3833664"/>
            <a:ext cx="4464496" cy="2475656"/>
          </a:xfrm>
        </p:spPr>
        <p:txBody>
          <a:bodyPr>
            <a:no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Full suite of Instruments including the </a:t>
            </a:r>
            <a:r>
              <a:rPr lang="en-GB" sz="2000" dirty="0" err="1" smtClean="0"/>
              <a:t>Muon</a:t>
            </a:r>
            <a:r>
              <a:rPr lang="en-GB" sz="2000" dirty="0" smtClean="0"/>
              <a:t> </a:t>
            </a:r>
            <a:r>
              <a:rPr lang="en-GB" sz="2000" dirty="0" err="1" smtClean="0"/>
              <a:t>Beamlines</a:t>
            </a:r>
            <a:endParaRPr lang="en-GB" sz="200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First instrument on </a:t>
            </a:r>
            <a:r>
              <a:rPr lang="en-GB" sz="2000" dirty="0" smtClean="0"/>
              <a:t>TS1 1984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Currently Running 44 Upgrade projects </a:t>
            </a:r>
            <a:r>
              <a:rPr lang="en-GB" sz="1600" dirty="0" smtClean="0"/>
              <a:t>(Maps / Tosca are large examples)</a:t>
            </a:r>
            <a:endParaRPr lang="en-GB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Installation happens in a mixture of operational and Shutdown periods depending on the work to be done</a:t>
            </a:r>
          </a:p>
        </p:txBody>
      </p:sp>
      <p:pic>
        <p:nvPicPr>
          <p:cNvPr id="5122" name="Picture 2" descr="\\britannic\imagearchive\2011\2011-11-11 Polaris tank install\11EC3716 POLARIS tank inst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5"/>
            <a:ext cx="3384376" cy="509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3588" y="6204730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Polaris detector tank installed 2011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44438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9990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284984"/>
            <a:ext cx="4552255" cy="34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125611" y="188640"/>
            <a:ext cx="4042791" cy="35569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Shut downs at ISIS are planned in some detail</a:t>
            </a:r>
          </a:p>
          <a:p>
            <a:r>
              <a:rPr lang="en-GB" sz="2000" dirty="0" smtClean="0"/>
              <a:t>We would always like to do more</a:t>
            </a:r>
          </a:p>
          <a:p>
            <a:pPr lvl="1"/>
            <a:r>
              <a:rPr lang="en-GB" sz="1800" dirty="0" smtClean="0"/>
              <a:t>Crane and people mostly the limiting factor</a:t>
            </a:r>
          </a:p>
          <a:p>
            <a:r>
              <a:rPr lang="en-GB" sz="2000" dirty="0" smtClean="0"/>
              <a:t>Having a team dedicated to new build work is beneficial - Tension between operational and new build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81" y="3789040"/>
            <a:ext cx="420687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480" y="5661249"/>
            <a:ext cx="4064496" cy="72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DOCUMENTATION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1944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5536" y="1344938"/>
            <a:ext cx="6336704" cy="4748358"/>
          </a:xfrm>
        </p:spPr>
        <p:txBody>
          <a:bodyPr>
            <a:normAutofit/>
          </a:bodyPr>
          <a:lstStyle/>
          <a:p>
            <a:r>
              <a:rPr lang="en-GB" dirty="0" smtClean="0"/>
              <a:t>Limits </a:t>
            </a:r>
          </a:p>
          <a:p>
            <a:pPr lvl="1"/>
            <a:r>
              <a:rPr lang="en-GB" dirty="0" smtClean="0"/>
              <a:t>3mSv/year (0.2mSv/day) Classified workers</a:t>
            </a:r>
          </a:p>
          <a:p>
            <a:pPr lvl="1"/>
            <a:r>
              <a:rPr lang="en-GB" dirty="0" smtClean="0"/>
              <a:t>UK legal limit 20mSv/year</a:t>
            </a:r>
          </a:p>
          <a:p>
            <a:r>
              <a:rPr lang="en-GB" dirty="0" smtClean="0"/>
              <a:t>Complicates </a:t>
            </a:r>
            <a:r>
              <a:rPr lang="en-GB" dirty="0"/>
              <a:t>the build sequence</a:t>
            </a:r>
          </a:p>
          <a:p>
            <a:pPr lvl="1"/>
            <a:r>
              <a:rPr lang="en-GB" dirty="0"/>
              <a:t>Additional Temporary </a:t>
            </a:r>
            <a:r>
              <a:rPr lang="en-GB" dirty="0" smtClean="0"/>
              <a:t>shielding</a:t>
            </a:r>
          </a:p>
          <a:p>
            <a:r>
              <a:rPr lang="en-GB" dirty="0" smtClean="0"/>
              <a:t>Restricted </a:t>
            </a:r>
            <a:r>
              <a:rPr lang="en-GB" dirty="0"/>
              <a:t>work areas close to the monolith</a:t>
            </a:r>
          </a:p>
          <a:p>
            <a:r>
              <a:rPr lang="en-GB" dirty="0" smtClean="0"/>
              <a:t>Survey requirements – Prior Risk </a:t>
            </a:r>
            <a:r>
              <a:rPr lang="en-GB" dirty="0" err="1"/>
              <a:t>A</a:t>
            </a:r>
            <a:r>
              <a:rPr lang="en-GB" dirty="0" err="1" smtClean="0"/>
              <a:t>ssesments</a:t>
            </a:r>
            <a:endParaRPr lang="en-GB" dirty="0" smtClean="0"/>
          </a:p>
          <a:p>
            <a:r>
              <a:rPr lang="en-GB" dirty="0" smtClean="0"/>
              <a:t>Accumulated dose to staff</a:t>
            </a:r>
          </a:p>
          <a:p>
            <a:r>
              <a:rPr lang="en-GB" dirty="0" smtClean="0"/>
              <a:t>Costs and handling of active equipment</a:t>
            </a:r>
            <a:endParaRPr lang="en-GB" sz="3200" dirty="0" smtClean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7684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People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781128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Communication</a:t>
            </a:r>
          </a:p>
          <a:p>
            <a:pPr lvl="1"/>
            <a:r>
              <a:rPr lang="en-GB" dirty="0" smtClean="0"/>
              <a:t>When is this ever not important?</a:t>
            </a:r>
          </a:p>
          <a:p>
            <a:r>
              <a:rPr lang="en-GB" dirty="0" smtClean="0"/>
              <a:t>When is experience not useful?</a:t>
            </a:r>
          </a:p>
          <a:p>
            <a:pPr lvl="1"/>
            <a:r>
              <a:rPr lang="en-GB" dirty="0" smtClean="0"/>
              <a:t>Innovation…. (Doing things differently)</a:t>
            </a:r>
          </a:p>
          <a:p>
            <a:r>
              <a:rPr lang="en-GB" dirty="0" smtClean="0"/>
              <a:t>ISIS science leads on instruments also run the instruments</a:t>
            </a:r>
          </a:p>
          <a:p>
            <a:r>
              <a:rPr lang="en-GB" dirty="0" smtClean="0"/>
              <a:t>Operational experience can be built into the design through science / engineering / operational staff</a:t>
            </a:r>
          </a:p>
          <a:p>
            <a:r>
              <a:rPr lang="en-GB" dirty="0" smtClean="0"/>
              <a:t>There </a:t>
            </a:r>
            <a:r>
              <a:rPr lang="en-GB" dirty="0"/>
              <a:t>is a lot of support need from teams that work across a number of </a:t>
            </a:r>
            <a:r>
              <a:rPr lang="en-GB" dirty="0" smtClean="0"/>
              <a:t>projects.</a:t>
            </a:r>
          </a:p>
          <a:p>
            <a:r>
              <a:rPr lang="en-GB" dirty="0" smtClean="0"/>
              <a:t>Many tens of people contribute to an instrument design / build </a:t>
            </a:r>
          </a:p>
          <a:p>
            <a:r>
              <a:rPr lang="en-GB" dirty="0" smtClean="0"/>
              <a:t>People change during the project – documentation is useful, but not perfect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2816225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"/>
          <a:stretch/>
        </p:blipFill>
        <p:spPr bwMode="auto">
          <a:xfrm>
            <a:off x="5508103" y="1653277"/>
            <a:ext cx="2816225" cy="39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7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STFC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591</Words>
  <Application>Microsoft Office PowerPoint</Application>
  <PresentationFormat>On-screen Show (4:3)</PresentationFormat>
  <Paragraphs>85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1_STFC_PowerPoint_template</vt:lpstr>
      <vt:lpstr>1_Blank Presentation</vt:lpstr>
      <vt:lpstr>2_Blank Presentation</vt:lpstr>
      <vt:lpstr>Office Theme</vt:lpstr>
      <vt:lpstr>PowerPoint Presentation</vt:lpstr>
      <vt:lpstr>Talk outline</vt:lpstr>
      <vt:lpstr>The need to be on.</vt:lpstr>
      <vt:lpstr>PowerPoint Presentation</vt:lpstr>
      <vt:lpstr>Target Station 2</vt:lpstr>
      <vt:lpstr>PowerPoint Presentation</vt:lpstr>
      <vt:lpstr>PowerPoint Presentation</vt:lpstr>
      <vt:lpstr>Radiation</vt:lpstr>
      <vt:lpstr>People</vt:lpstr>
      <vt:lpstr>Existing Infrastructure</vt:lpstr>
      <vt:lpstr>PowerPoint Presentation</vt:lpstr>
      <vt:lpstr>PowerPoint Presentation</vt:lpstr>
      <vt:lpstr>Funding </vt:lpstr>
      <vt:lpstr>Summary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in building beamlines on an Operational Facility</dc:title>
  <dc:creator>Fletcher, Matt (STFC,RAL,ISIS)</dc:creator>
  <cp:lastModifiedBy>Fletcher, Matt (STFC,RAL,ISIS)</cp:lastModifiedBy>
  <cp:revision>49</cp:revision>
  <dcterms:created xsi:type="dcterms:W3CDTF">2015-01-30T10:19:11Z</dcterms:created>
  <dcterms:modified xsi:type="dcterms:W3CDTF">2015-02-03T15:50:02Z</dcterms:modified>
</cp:coreProperties>
</file>