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1" r:id="rId3"/>
    <p:sldId id="273" r:id="rId4"/>
    <p:sldId id="260" r:id="rId5"/>
    <p:sldId id="259" r:id="rId6"/>
    <p:sldId id="256" r:id="rId7"/>
    <p:sldId id="268" r:id="rId8"/>
    <p:sldId id="261" r:id="rId9"/>
    <p:sldId id="263" r:id="rId10"/>
    <p:sldId id="274" r:id="rId11"/>
    <p:sldId id="275" r:id="rId12"/>
    <p:sldId id="276" r:id="rId13"/>
    <p:sldId id="267" r:id="rId14"/>
    <p:sldId id="281" r:id="rId15"/>
    <p:sldId id="27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EFFA1-9F67-4A18-979D-5575306FADB6}" type="datetimeFigureOut">
              <a:rPr lang="de-DE" smtClean="0"/>
              <a:t>04.02.2015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008F-2A91-4303-994C-A131BC32E9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2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interdisciplinary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: Data </a:t>
            </a:r>
            <a:r>
              <a:rPr lang="de-DE" dirty="0" err="1" smtClean="0"/>
              <a:t>management</a:t>
            </a:r>
            <a:endParaRPr lang="de-DE" dirty="0" smtClean="0"/>
          </a:p>
          <a:p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baseline="0" dirty="0" smtClean="0"/>
              <a:t> initiative: LSDMA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BFE8B-A195-4846-90A9-764BF95F9D3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72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008F-2A91-4303-994C-A131BC32E9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8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7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085C-E926-4080-B3DE-2DCCA40C48A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B27E-9716-4E1A-B7D9-6C959B1E1D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The  German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ESS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800" dirty="0" smtClean="0"/>
              <a:t>Andreas Schreyer</a:t>
            </a:r>
          </a:p>
          <a:p>
            <a:pPr marL="0" indent="0" algn="ctr">
              <a:buNone/>
            </a:pPr>
            <a:r>
              <a:rPr lang="de-DE" sz="2800" dirty="0" smtClean="0"/>
              <a:t>Helmholz-Zentrum Geesthacht</a:t>
            </a:r>
          </a:p>
          <a:p>
            <a:pPr marL="0" indent="0" algn="ctr">
              <a:buNone/>
            </a:pPr>
            <a:r>
              <a:rPr lang="de-DE" sz="2800" dirty="0" smtClean="0"/>
              <a:t>Germany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837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998" y="121354"/>
            <a:ext cx="9144000" cy="52322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DREAM Powder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Diffractometer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48064" y="1120969"/>
            <a:ext cx="125506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3428397" y="908720"/>
            <a:ext cx="4411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lexibility:   high intensity / high resolution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05" y="1304490"/>
            <a:ext cx="1805699" cy="240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824" y="548680"/>
            <a:ext cx="610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iffraction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esolved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nergy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easurements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9893" y="5539879"/>
            <a:ext cx="7004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case: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Physics, Material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ype: High resolution powder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diffractometer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Labs: FZJ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leading, potential partner: 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LLB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3855" r="-5500" b="-1936"/>
          <a:stretch/>
        </p:blipFill>
        <p:spPr bwMode="auto">
          <a:xfrm>
            <a:off x="5491522" y="3390904"/>
            <a:ext cx="2031011" cy="11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541542" y="934120"/>
            <a:ext cx="1468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0.00028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74013"/>
            <a:ext cx="4968552" cy="38471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638" y="2440633"/>
            <a:ext cx="1627858" cy="1465072"/>
          </a:xfrm>
          <a:prstGeom prst="rect">
            <a:avLst/>
          </a:prstGeom>
        </p:spPr>
      </p:pic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05641"/>
              </p:ext>
            </p:extLst>
          </p:nvPr>
        </p:nvGraphicFramePr>
        <p:xfrm>
          <a:off x="6906000" y="4800322"/>
          <a:ext cx="2130496" cy="186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Graph" r:id="rId7" imgW="3879360" imgH="3404160" progId="">
                  <p:embed/>
                </p:oleObj>
              </mc:Choice>
              <mc:Fallback>
                <p:oleObj name="Graph" r:id="rId7" imgW="3879360" imgH="3404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000" y="4800322"/>
                        <a:ext cx="2130496" cy="186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158423" y="1493783"/>
            <a:ext cx="268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ultiple length scales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1295" y="3365504"/>
            <a:ext cx="1341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MOFs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2614" y="1965320"/>
            <a:ext cx="162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superconductors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0943" y="4653136"/>
            <a:ext cx="155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/>
                <a:cs typeface="Georgia"/>
              </a:rPr>
              <a:t>batteries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1520" y="836712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recommended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3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1164419" y="291946"/>
            <a:ext cx="6396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C-SPEC: </a:t>
            </a:r>
            <a:r>
              <a:rPr lang="de-DE" altLang="de-DE" sz="2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altLang="de-DE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2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chopper</a:t>
            </a:r>
            <a:r>
              <a:rPr lang="de-DE" altLang="de-DE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2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spectrometer</a:t>
            </a:r>
            <a:endParaRPr lang="en-US" altLang="de-DE" sz="28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5373216"/>
            <a:ext cx="8753375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5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rgbClr val="213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Case:</a:t>
            </a:r>
            <a:r>
              <a:rPr lang="de-DE" sz="2200" b="1" dirty="0">
                <a:solidFill>
                  <a:srgbClr val="213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rgbClr val="213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nergy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soft matter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magnetism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5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Labs: TUM,LLB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1" r="53536" b="6932"/>
          <a:stretch/>
        </p:blipFill>
        <p:spPr bwMode="auto">
          <a:xfrm>
            <a:off x="230703" y="1483043"/>
            <a:ext cx="5421417" cy="3746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12160" y="198884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90033"/>
              </a:buClr>
            </a:pPr>
            <a:r>
              <a:rPr lang="de-DE" sz="1600" dirty="0" smtClean="0">
                <a:latin typeface="Calibri" panose="020F0502020204030204" pitchFamily="34" charset="0"/>
              </a:rPr>
              <a:t>medium </a:t>
            </a:r>
            <a:r>
              <a:rPr lang="de-DE" sz="1600" dirty="0" err="1" smtClean="0">
                <a:latin typeface="Calibri" panose="020F0502020204030204" pitchFamily="34" charset="0"/>
              </a:rPr>
              <a:t>to</a:t>
            </a:r>
            <a:r>
              <a:rPr lang="de-DE" sz="1600" dirty="0" smtClean="0">
                <a:latin typeface="Calibri" panose="020F0502020204030204" pitchFamily="34" charset="0"/>
              </a:rPr>
              <a:t> high </a:t>
            </a:r>
            <a:r>
              <a:rPr lang="de-DE" sz="1600" dirty="0" err="1" smtClean="0">
                <a:latin typeface="Calibri" panose="020F0502020204030204" pitchFamily="34" charset="0"/>
              </a:rPr>
              <a:t>energy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</a:rPr>
              <a:t>resolution</a:t>
            </a:r>
            <a:r>
              <a:rPr lang="de-DE" sz="1600" dirty="0" smtClean="0">
                <a:latin typeface="Calibri" panose="020F0502020204030204" pitchFamily="34" charset="0"/>
              </a:rPr>
              <a:t> (40 – 170 µeV @ 5 Å)</a:t>
            </a:r>
          </a:p>
          <a:p>
            <a:pPr algn="l">
              <a:buClr>
                <a:srgbClr val="990033"/>
              </a:buClr>
            </a:pPr>
            <a:endParaRPr lang="de-DE" sz="1600" dirty="0" smtClean="0">
              <a:latin typeface="Calibri" panose="020F0502020204030204" pitchFamily="34" charset="0"/>
            </a:endParaRPr>
          </a:p>
          <a:p>
            <a:pPr algn="l">
              <a:buClr>
                <a:srgbClr val="990033"/>
              </a:buClr>
            </a:pPr>
            <a:r>
              <a:rPr lang="de-DE" sz="1600" dirty="0" smtClean="0">
                <a:latin typeface="Calibri" panose="020F0502020204030204" pitchFamily="34" charset="0"/>
              </a:rPr>
              <a:t>rate </a:t>
            </a:r>
            <a:r>
              <a:rPr lang="de-DE" sz="1600" dirty="0" err="1">
                <a:latin typeface="Calibri" panose="020F0502020204030204" pitchFamily="34" charset="0"/>
              </a:rPr>
              <a:t>repetition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multiplication</a:t>
            </a:r>
            <a:r>
              <a:rPr lang="de-DE" sz="1600" dirty="0">
                <a:latin typeface="Calibri" panose="020F0502020204030204" pitchFamily="34" charset="0"/>
              </a:rPr>
              <a:t> / </a:t>
            </a:r>
            <a:r>
              <a:rPr lang="de-DE" sz="1600" dirty="0" err="1">
                <a:latin typeface="Calibri" panose="020F0502020204030204" pitchFamily="34" charset="0"/>
              </a:rPr>
              <a:t>multi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energy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mode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optimum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utilization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smtClean="0">
                <a:latin typeface="Calibri" panose="020F0502020204030204" pitchFamily="34" charset="0"/>
              </a:rPr>
              <a:t>pulse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1520" y="836712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recommended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998" y="82083"/>
            <a:ext cx="9144000" cy="461665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ODIN - Optical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Diffraction Imaging with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51720" y="4261738"/>
            <a:ext cx="125506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956873" y="3751735"/>
            <a:ext cx="1471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461823" y="3437410"/>
            <a:ext cx="1471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" y="583469"/>
            <a:ext cx="9144000" cy="539659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95536" y="5162476"/>
            <a:ext cx="60486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case: Engineering, stress and strain, archaeology, cultural heritage, magnetism, hard matter, soft matter and biology,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Labs: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TUM,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PSI (50/50)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444208" y="6525344"/>
            <a:ext cx="2478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Images: Stewart Pullen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3704"/>
            <a:ext cx="2483253" cy="18034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67771"/>
            <a:ext cx="1800200" cy="181204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444208" y="4870088"/>
            <a:ext cx="253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Diesel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(PSI)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3528" y="3501008"/>
            <a:ext cx="228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(NIST)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600400" y="7664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Cold and thermal TOF imaging, Diffraction and SANS option, polarization possible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836712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already</a:t>
            </a:r>
            <a:r>
              <a:rPr lang="de-DE" dirty="0" smtClean="0"/>
              <a:t> in </a:t>
            </a:r>
            <a:r>
              <a:rPr lang="de-DE" dirty="0" err="1" smtClean="0"/>
              <a:t>phase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0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251520" y="3933056"/>
            <a:ext cx="45047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Instrument </a:t>
            </a:r>
            <a:r>
              <a:rPr lang="de-DE" sz="2600" b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de-DE" sz="2600" b="1" dirty="0" smtClean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027368" y="7461448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9AEA1-3281-46F0-9EDB-48FF2E5FF26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251520" y="4461207"/>
            <a:ext cx="885698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Resubmission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ESSENSE (FZJ), Neutron Spin-Echo	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T-REX (FZJ, Perugia), Time-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Flight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 (TUM)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HERITAGE (FZJ, HZG, LLB,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Budapest),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Reflectometer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§"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§"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6655" y="321618"/>
            <a:ext cx="79031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design,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SKADI, BEER, DREAM, C-SPEC, ODIN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negotiations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ESS on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(e.g.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splitting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in-kind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ESS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BMBF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phase1,…)</a:t>
            </a:r>
          </a:p>
        </p:txBody>
      </p:sp>
    </p:spTree>
    <p:extLst>
      <p:ext uri="{BB962C8B-B14F-4D97-AF65-F5344CB8AC3E}">
        <p14:creationId xmlns:p14="http://schemas.microsoft.com/office/powerpoint/2010/main" val="37591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/>
          <p:nvPr/>
        </p:nvCxnSpPr>
        <p:spPr>
          <a:xfrm>
            <a:off x="35496" y="816677"/>
            <a:ext cx="9086640" cy="200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5" idx="0"/>
            <a:endCxn id="10" idx="0"/>
          </p:cNvCxnSpPr>
          <p:nvPr/>
        </p:nvCxnSpPr>
        <p:spPr>
          <a:xfrm rot="5400000" flipH="1" flipV="1">
            <a:off x="4240843" y="-1031101"/>
            <a:ext cx="19643" cy="6810305"/>
          </a:xfrm>
          <a:prstGeom prst="bentConnector3">
            <a:avLst>
              <a:gd name="adj1" fmla="val 7822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bgerundetes Rechteck 4"/>
          <p:cNvSpPr/>
          <p:nvPr/>
        </p:nvSpPr>
        <p:spPr>
          <a:xfrm>
            <a:off x="179512" y="2383872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50" smtClean="0">
                <a:solidFill>
                  <a:schemeClr val="tx1"/>
                </a:solidFill>
              </a:rPr>
              <a:t>Teilprojekte</a:t>
            </a:r>
            <a:r>
              <a:rPr lang="de-DE" sz="1250" dirty="0" smtClean="0">
                <a:solidFill>
                  <a:schemeClr val="tx1"/>
                </a:solidFill>
              </a:rPr>
              <a:t/>
            </a:r>
            <a:br>
              <a:rPr lang="de-DE" sz="1250" dirty="0" smtClean="0">
                <a:solidFill>
                  <a:schemeClr val="tx1"/>
                </a:solidFill>
              </a:rPr>
            </a:br>
            <a:r>
              <a:rPr lang="de-DE" sz="1250" dirty="0" smtClean="0">
                <a:solidFill>
                  <a:schemeClr val="tx1"/>
                </a:solidFill>
              </a:rPr>
              <a:t>Beschleuniger</a:t>
            </a:r>
            <a:endParaRPr lang="de-DE" sz="125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691680" y="2369352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50" dirty="0" smtClean="0">
                <a:solidFill>
                  <a:schemeClr val="tx1"/>
                </a:solidFill>
              </a:rPr>
              <a:t>Teilprojekte</a:t>
            </a:r>
          </a:p>
          <a:p>
            <a:pPr algn="ctr"/>
            <a:r>
              <a:rPr lang="de-DE" sz="1250" dirty="0" smtClean="0">
                <a:solidFill>
                  <a:schemeClr val="tx1"/>
                </a:solidFill>
              </a:rPr>
              <a:t>Target</a:t>
            </a:r>
            <a:endParaRPr lang="de-DE" sz="125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204000" y="2369352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50" dirty="0" smtClean="0">
                <a:solidFill>
                  <a:schemeClr val="tx1"/>
                </a:solidFill>
              </a:rPr>
              <a:t>Teilprojekte Instrumente</a:t>
            </a:r>
            <a:endParaRPr lang="de-DE" sz="125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989817" y="2364229"/>
            <a:ext cx="1332000" cy="540000"/>
          </a:xfrm>
          <a:prstGeom prst="roundRect">
            <a:avLst/>
          </a:prstGeom>
          <a:solidFill>
            <a:srgbClr val="FFFF93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50" dirty="0" smtClean="0">
                <a:solidFill>
                  <a:schemeClr val="tx1"/>
                </a:solidFill>
              </a:rPr>
              <a:t>Gesamt-Controlling</a:t>
            </a:r>
            <a:endParaRPr lang="de-DE" sz="1250" dirty="0">
              <a:solidFill>
                <a:schemeClr val="tx1"/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V="1">
            <a:off x="2339752" y="2132856"/>
            <a:ext cx="0" cy="24284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5868144" y="2241314"/>
            <a:ext cx="0" cy="10707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3857775" y="2242635"/>
            <a:ext cx="0" cy="13306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1691988" y="3923331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Target Wheel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1691680" y="3161440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Moderator &amp; Reflektor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3204000" y="4656939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DREAM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3204000" y="5372267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SKADI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3204000" y="3923331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CSPEC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3204000" y="3161440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BEER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6989817" y="5365549"/>
            <a:ext cx="1332000" cy="540000"/>
          </a:xfrm>
          <a:prstGeom prst="roundRect">
            <a:avLst/>
          </a:prstGeom>
          <a:solidFill>
            <a:srgbClr val="FFFF93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Controlling </a:t>
            </a:r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KIT</a:t>
            </a:r>
          </a:p>
        </p:txBody>
      </p:sp>
      <p:sp>
        <p:nvSpPr>
          <p:cNvPr id="79" name="Abgerundetes Rechteck 78"/>
          <p:cNvSpPr/>
          <p:nvPr/>
        </p:nvSpPr>
        <p:spPr>
          <a:xfrm>
            <a:off x="6989817" y="4638288"/>
            <a:ext cx="1332000" cy="540000"/>
          </a:xfrm>
          <a:prstGeom prst="roundRect">
            <a:avLst/>
          </a:prstGeom>
          <a:solidFill>
            <a:srgbClr val="FFFF93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Controlling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 HZG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80" name="Abgerundetes Rechteck 79"/>
          <p:cNvSpPr/>
          <p:nvPr/>
        </p:nvSpPr>
        <p:spPr>
          <a:xfrm>
            <a:off x="6989817" y="3199944"/>
            <a:ext cx="1332000" cy="540000"/>
          </a:xfrm>
          <a:prstGeom prst="roundRect">
            <a:avLst/>
          </a:prstGeom>
          <a:solidFill>
            <a:srgbClr val="FFFF93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Controlling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DESY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83" name="Gerade Verbindung 82"/>
          <p:cNvCxnSpPr>
            <a:stCxn id="7" idx="2"/>
            <a:endCxn id="59" idx="0"/>
          </p:cNvCxnSpPr>
          <p:nvPr/>
        </p:nvCxnSpPr>
        <p:spPr>
          <a:xfrm>
            <a:off x="2357680" y="2909352"/>
            <a:ext cx="0" cy="25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endCxn id="58" idx="0"/>
          </p:cNvCxnSpPr>
          <p:nvPr/>
        </p:nvCxnSpPr>
        <p:spPr>
          <a:xfrm>
            <a:off x="2357680" y="3743251"/>
            <a:ext cx="308" cy="18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>
            <a:stCxn id="8" idx="2"/>
            <a:endCxn id="69" idx="0"/>
          </p:cNvCxnSpPr>
          <p:nvPr/>
        </p:nvCxnSpPr>
        <p:spPr>
          <a:xfrm>
            <a:off x="3870000" y="2909352"/>
            <a:ext cx="0" cy="25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>
            <a:endCxn id="66" idx="0"/>
          </p:cNvCxnSpPr>
          <p:nvPr/>
        </p:nvCxnSpPr>
        <p:spPr>
          <a:xfrm>
            <a:off x="3870000" y="3743251"/>
            <a:ext cx="0" cy="18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>
            <a:stCxn id="66" idx="2"/>
            <a:endCxn id="61" idx="0"/>
          </p:cNvCxnSpPr>
          <p:nvPr/>
        </p:nvCxnSpPr>
        <p:spPr>
          <a:xfrm>
            <a:off x="3870000" y="4463331"/>
            <a:ext cx="0" cy="193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>
            <a:stCxn id="61" idx="2"/>
            <a:endCxn id="65" idx="0"/>
          </p:cNvCxnSpPr>
          <p:nvPr/>
        </p:nvCxnSpPr>
        <p:spPr>
          <a:xfrm>
            <a:off x="3870000" y="5196939"/>
            <a:ext cx="0" cy="175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Abgerundetes Rechteck 110"/>
          <p:cNvSpPr/>
          <p:nvPr/>
        </p:nvSpPr>
        <p:spPr>
          <a:xfrm>
            <a:off x="2207451" y="96063"/>
            <a:ext cx="3300653" cy="664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Strategierat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Zentrenleitung</a:t>
            </a:r>
            <a:r>
              <a:rPr lang="de-DE" sz="1200" dirty="0" smtClean="0">
                <a:solidFill>
                  <a:schemeClr val="tx1"/>
                </a:solidFill>
              </a:rPr>
              <a:t>, Institutsleiter,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Projektträger, Zuwendungsgeber</a:t>
            </a:r>
          </a:p>
        </p:txBody>
      </p:sp>
      <p:cxnSp>
        <p:nvCxnSpPr>
          <p:cNvPr id="123" name="Gerade Verbindung 122"/>
          <p:cNvCxnSpPr>
            <a:stCxn id="10" idx="2"/>
            <a:endCxn id="80" idx="0"/>
          </p:cNvCxnSpPr>
          <p:nvPr/>
        </p:nvCxnSpPr>
        <p:spPr>
          <a:xfrm>
            <a:off x="7655817" y="2904229"/>
            <a:ext cx="0" cy="295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>
            <a:stCxn id="80" idx="2"/>
          </p:cNvCxnSpPr>
          <p:nvPr/>
        </p:nvCxnSpPr>
        <p:spPr>
          <a:xfrm>
            <a:off x="7655817" y="3739944"/>
            <a:ext cx="0" cy="178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>
            <a:endCxn id="79" idx="0"/>
          </p:cNvCxnSpPr>
          <p:nvPr/>
        </p:nvCxnSpPr>
        <p:spPr>
          <a:xfrm>
            <a:off x="7655817" y="4458208"/>
            <a:ext cx="0" cy="18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>
            <a:stCxn id="79" idx="2"/>
            <a:endCxn id="78" idx="0"/>
          </p:cNvCxnSpPr>
          <p:nvPr/>
        </p:nvCxnSpPr>
        <p:spPr>
          <a:xfrm>
            <a:off x="7655817" y="5178288"/>
            <a:ext cx="0" cy="1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Abgerundetes Rechteck 148"/>
          <p:cNvSpPr/>
          <p:nvPr/>
        </p:nvSpPr>
        <p:spPr>
          <a:xfrm>
            <a:off x="3203848" y="6119635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…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150" name="Gerade Verbindung 149"/>
          <p:cNvCxnSpPr/>
          <p:nvPr/>
        </p:nvCxnSpPr>
        <p:spPr>
          <a:xfrm flipH="1">
            <a:off x="3921332" y="5912267"/>
            <a:ext cx="2596" cy="207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bgerundetes Rechteck 63"/>
          <p:cNvSpPr/>
          <p:nvPr/>
        </p:nvSpPr>
        <p:spPr>
          <a:xfrm>
            <a:off x="2382922" y="1543041"/>
            <a:ext cx="3009452" cy="5766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Projekt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Koordination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989817" y="3918208"/>
            <a:ext cx="1332000" cy="540000"/>
          </a:xfrm>
          <a:prstGeom prst="roundRect">
            <a:avLst/>
          </a:prstGeom>
          <a:solidFill>
            <a:srgbClr val="FFFF93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Controlling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 FZJ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124" name="Gerade Verbindung 123"/>
          <p:cNvCxnSpPr/>
          <p:nvPr/>
        </p:nvCxnSpPr>
        <p:spPr>
          <a:xfrm>
            <a:off x="3854089" y="2241314"/>
            <a:ext cx="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3733193" y="3329747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182" name="Textfeld 181"/>
          <p:cNvSpPr txBox="1"/>
          <p:nvPr/>
        </p:nvSpPr>
        <p:spPr>
          <a:xfrm>
            <a:off x="3733196" y="3600678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90" name="Abgerundetes Rechteck 89"/>
          <p:cNvSpPr/>
          <p:nvPr/>
        </p:nvSpPr>
        <p:spPr>
          <a:xfrm>
            <a:off x="179512" y="3161440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…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92" name="Gerade Verbindung 91"/>
          <p:cNvCxnSpPr/>
          <p:nvPr/>
        </p:nvCxnSpPr>
        <p:spPr>
          <a:xfrm>
            <a:off x="840992" y="2923872"/>
            <a:ext cx="0" cy="18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539552" y="3656638"/>
            <a:ext cx="1080120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95" name="Textfeld 94"/>
          <p:cNvSpPr txBox="1"/>
          <p:nvPr/>
        </p:nvSpPr>
        <p:spPr>
          <a:xfrm>
            <a:off x="2051720" y="3639271"/>
            <a:ext cx="1010345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96" name="Textfeld 95"/>
          <p:cNvSpPr txBox="1"/>
          <p:nvPr/>
        </p:nvSpPr>
        <p:spPr>
          <a:xfrm>
            <a:off x="2067169" y="4321670"/>
            <a:ext cx="1010080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102" name="Abgerundetes Rechteck 101"/>
          <p:cNvSpPr/>
          <p:nvPr/>
        </p:nvSpPr>
        <p:spPr>
          <a:xfrm>
            <a:off x="6981235" y="6112107"/>
            <a:ext cx="1332000" cy="540000"/>
          </a:xfrm>
          <a:prstGeom prst="roundRect">
            <a:avLst/>
          </a:prstGeom>
          <a:solidFill>
            <a:srgbClr val="FFFF93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Controlling </a:t>
            </a:r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Außenstelle</a:t>
            </a:r>
          </a:p>
        </p:txBody>
      </p:sp>
      <p:cxnSp>
        <p:nvCxnSpPr>
          <p:cNvPr id="103" name="Gerade Verbindung 102"/>
          <p:cNvCxnSpPr/>
          <p:nvPr/>
        </p:nvCxnSpPr>
        <p:spPr>
          <a:xfrm>
            <a:off x="7655817" y="5908623"/>
            <a:ext cx="0" cy="1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/>
          <p:cNvSpPr txBox="1"/>
          <p:nvPr/>
        </p:nvSpPr>
        <p:spPr>
          <a:xfrm>
            <a:off x="2310966" y="1772816"/>
            <a:ext cx="1036898" cy="400110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Koordinator</a:t>
            </a:r>
            <a:br>
              <a:rPr lang="de-DE" sz="1000" dirty="0" smtClean="0"/>
            </a:br>
            <a:r>
              <a:rPr lang="de-DE" sz="1000" dirty="0" smtClean="0"/>
              <a:t>A. Wischnewski</a:t>
            </a:r>
            <a:endParaRPr lang="de-DE" sz="10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4572000" y="1772816"/>
            <a:ext cx="766777" cy="400110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Manager</a:t>
            </a:r>
            <a:br>
              <a:rPr lang="de-DE" sz="1000" dirty="0" smtClean="0"/>
            </a:br>
            <a:r>
              <a:rPr lang="de-DE" sz="1000" dirty="0" smtClean="0"/>
              <a:t>M. Röder</a:t>
            </a:r>
            <a:endParaRPr lang="de-DE" sz="1000" dirty="0"/>
          </a:p>
        </p:txBody>
      </p:sp>
      <p:sp>
        <p:nvSpPr>
          <p:cNvPr id="229" name="Textfeld 228"/>
          <p:cNvSpPr txBox="1"/>
          <p:nvPr/>
        </p:nvSpPr>
        <p:spPr>
          <a:xfrm>
            <a:off x="3738581" y="4039757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230" name="Textfeld 229"/>
          <p:cNvSpPr txBox="1"/>
          <p:nvPr/>
        </p:nvSpPr>
        <p:spPr>
          <a:xfrm>
            <a:off x="3738584" y="4310688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3720523" y="4803828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232" name="Textfeld 231"/>
          <p:cNvSpPr txBox="1"/>
          <p:nvPr/>
        </p:nvSpPr>
        <p:spPr>
          <a:xfrm>
            <a:off x="3720526" y="5074759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233" name="Textfeld 232"/>
          <p:cNvSpPr txBox="1"/>
          <p:nvPr/>
        </p:nvSpPr>
        <p:spPr>
          <a:xfrm>
            <a:off x="3720523" y="5487817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234" name="Textfeld 233"/>
          <p:cNvSpPr txBox="1"/>
          <p:nvPr/>
        </p:nvSpPr>
        <p:spPr>
          <a:xfrm>
            <a:off x="3720526" y="5758748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246" name="Textfeld 245"/>
          <p:cNvSpPr txBox="1"/>
          <p:nvPr/>
        </p:nvSpPr>
        <p:spPr>
          <a:xfrm>
            <a:off x="3761867" y="6218463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247" name="Textfeld 246"/>
          <p:cNvSpPr txBox="1"/>
          <p:nvPr/>
        </p:nvSpPr>
        <p:spPr>
          <a:xfrm>
            <a:off x="3761870" y="6489394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248" name="Textfeld 247"/>
          <p:cNvSpPr txBox="1"/>
          <p:nvPr/>
        </p:nvSpPr>
        <p:spPr>
          <a:xfrm>
            <a:off x="3826269" y="6567155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3914270" y="6639163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109" name="Abgerundetes Rechteck 108"/>
          <p:cNvSpPr/>
          <p:nvPr/>
        </p:nvSpPr>
        <p:spPr>
          <a:xfrm>
            <a:off x="2199840" y="916368"/>
            <a:ext cx="3300653" cy="539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STC der deutschen Zentren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Zentrenleitung</a:t>
            </a:r>
            <a:r>
              <a:rPr lang="de-DE" sz="1200" dirty="0" smtClean="0">
                <a:solidFill>
                  <a:schemeClr val="tx1"/>
                </a:solidFill>
              </a:rPr>
              <a:t>, Institutsleiter, Bereichsleiter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683568" y="2852936"/>
            <a:ext cx="93610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Bereichsleiter</a:t>
            </a:r>
            <a:endParaRPr lang="de-DE" sz="1000" dirty="0"/>
          </a:p>
        </p:txBody>
      </p:sp>
      <p:sp>
        <p:nvSpPr>
          <p:cNvPr id="112" name="Textfeld 111"/>
          <p:cNvSpPr txBox="1"/>
          <p:nvPr/>
        </p:nvSpPr>
        <p:spPr>
          <a:xfrm>
            <a:off x="2167102" y="2852936"/>
            <a:ext cx="93610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Bereichsleiter</a:t>
            </a:r>
            <a:endParaRPr lang="de-DE" sz="10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3808722" y="2822739"/>
            <a:ext cx="93610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Bereichsleiter</a:t>
            </a:r>
            <a:endParaRPr lang="de-DE" sz="1000" dirty="0"/>
          </a:p>
        </p:txBody>
      </p:sp>
      <p:sp>
        <p:nvSpPr>
          <p:cNvPr id="116" name="Textfeld 115"/>
          <p:cNvSpPr txBox="1"/>
          <p:nvPr/>
        </p:nvSpPr>
        <p:spPr>
          <a:xfrm>
            <a:off x="7451732" y="2822739"/>
            <a:ext cx="93610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Bereichsleiter</a:t>
            </a:r>
            <a:endParaRPr lang="de-DE" sz="1000" dirty="0"/>
          </a:p>
        </p:txBody>
      </p:sp>
      <p:cxnSp>
        <p:nvCxnSpPr>
          <p:cNvPr id="131" name="Gerade Verbindung 130"/>
          <p:cNvCxnSpPr/>
          <p:nvPr/>
        </p:nvCxnSpPr>
        <p:spPr>
          <a:xfrm flipV="1">
            <a:off x="3840805" y="1447796"/>
            <a:ext cx="0" cy="10845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1536755" y="68510"/>
            <a:ext cx="1403526" cy="553998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Chairs</a:t>
            </a:r>
            <a:r>
              <a:rPr lang="de-DE" sz="1000" dirty="0" smtClean="0"/>
              <a:t>:</a:t>
            </a:r>
            <a:br>
              <a:rPr lang="de-DE" sz="1000" dirty="0" smtClean="0"/>
            </a:br>
            <a:r>
              <a:rPr lang="de-DE" sz="1000" dirty="0" smtClean="0"/>
              <a:t>B. Vierkorn-Rudolph, Sebastian Schmidt</a:t>
            </a:r>
            <a:endParaRPr lang="de-DE" sz="1000" dirty="0"/>
          </a:p>
        </p:txBody>
      </p:sp>
      <p:sp>
        <p:nvSpPr>
          <p:cNvPr id="140" name="Textfeld 139"/>
          <p:cNvSpPr txBox="1"/>
          <p:nvPr/>
        </p:nvSpPr>
        <p:spPr>
          <a:xfrm>
            <a:off x="1474479" y="908720"/>
            <a:ext cx="1153305" cy="400110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Chair</a:t>
            </a:r>
            <a:r>
              <a:rPr lang="de-DE" sz="1000" dirty="0" smtClean="0"/>
              <a:t>:</a:t>
            </a:r>
          </a:p>
          <a:p>
            <a:r>
              <a:rPr lang="de-DE" sz="1000" dirty="0" smtClean="0"/>
              <a:t>A. Schreyer </a:t>
            </a:r>
            <a:endParaRPr lang="de-DE" sz="1000" dirty="0"/>
          </a:p>
        </p:txBody>
      </p:sp>
      <p:sp>
        <p:nvSpPr>
          <p:cNvPr id="97" name="Abgerundetes Rechteck 96"/>
          <p:cNvSpPr/>
          <p:nvPr/>
        </p:nvSpPr>
        <p:spPr>
          <a:xfrm>
            <a:off x="5148064" y="2353597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50" dirty="0" smtClean="0">
                <a:solidFill>
                  <a:schemeClr val="tx1"/>
                </a:solidFill>
              </a:rPr>
              <a:t>Teilprojekte</a:t>
            </a:r>
            <a:br>
              <a:rPr lang="de-DE" sz="1250" dirty="0" smtClean="0">
                <a:solidFill>
                  <a:schemeClr val="tx1"/>
                </a:solidFill>
              </a:rPr>
            </a:br>
            <a:r>
              <a:rPr lang="de-DE" sz="1250" dirty="0" smtClean="0">
                <a:solidFill>
                  <a:schemeClr val="tx1"/>
                </a:solidFill>
              </a:rPr>
              <a:t>Komponenten</a:t>
            </a:r>
            <a:endParaRPr lang="de-DE" sz="1250" dirty="0">
              <a:solidFill>
                <a:schemeClr val="tx1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827735" y="2826078"/>
            <a:ext cx="93610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Bereichsleiter</a:t>
            </a:r>
            <a:endParaRPr lang="de-DE" sz="1000" dirty="0"/>
          </a:p>
        </p:txBody>
      </p:sp>
      <p:sp>
        <p:nvSpPr>
          <p:cNvPr id="99" name="Abgerundetes Rechteck 98"/>
          <p:cNvSpPr/>
          <p:nvPr/>
        </p:nvSpPr>
        <p:spPr>
          <a:xfrm>
            <a:off x="5124778" y="3099271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Detektoren</a:t>
            </a:r>
          </a:p>
        </p:txBody>
      </p:sp>
      <p:cxnSp>
        <p:nvCxnSpPr>
          <p:cNvPr id="101" name="Gerade Verbindung 100"/>
          <p:cNvCxnSpPr>
            <a:endCxn id="99" idx="0"/>
          </p:cNvCxnSpPr>
          <p:nvPr/>
        </p:nvCxnSpPr>
        <p:spPr>
          <a:xfrm>
            <a:off x="5790778" y="2847183"/>
            <a:ext cx="0" cy="25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bgerundetes Rechteck 71"/>
          <p:cNvSpPr/>
          <p:nvPr/>
        </p:nvSpPr>
        <p:spPr>
          <a:xfrm>
            <a:off x="5148064" y="3887387"/>
            <a:ext cx="1332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…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706083" y="3986215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74" name="Textfeld 73"/>
          <p:cNvSpPr txBox="1"/>
          <p:nvPr/>
        </p:nvSpPr>
        <p:spPr>
          <a:xfrm>
            <a:off x="5706086" y="4257146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75" name="Textfeld 74"/>
          <p:cNvSpPr txBox="1"/>
          <p:nvPr/>
        </p:nvSpPr>
        <p:spPr>
          <a:xfrm>
            <a:off x="5770485" y="4334907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sp>
        <p:nvSpPr>
          <p:cNvPr id="76" name="Textfeld 75"/>
          <p:cNvSpPr txBox="1"/>
          <p:nvPr/>
        </p:nvSpPr>
        <p:spPr>
          <a:xfrm>
            <a:off x="5858486" y="4406915"/>
            <a:ext cx="1386194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Vertreter </a:t>
            </a:r>
            <a:r>
              <a:rPr lang="de-DE" sz="1000" dirty="0" err="1" smtClean="0"/>
              <a:t>Partnerinst</a:t>
            </a:r>
            <a:r>
              <a:rPr lang="de-DE" sz="1000" dirty="0" smtClean="0"/>
              <a:t>. </a:t>
            </a:r>
            <a:endParaRPr lang="de-DE" sz="1000" dirty="0"/>
          </a:p>
        </p:txBody>
      </p:sp>
      <p:cxnSp>
        <p:nvCxnSpPr>
          <p:cNvPr id="77" name="Gerade Verbindung 76"/>
          <p:cNvCxnSpPr/>
          <p:nvPr/>
        </p:nvCxnSpPr>
        <p:spPr>
          <a:xfrm flipH="1">
            <a:off x="5796136" y="3653680"/>
            <a:ext cx="2596" cy="207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5690928" y="3552515"/>
            <a:ext cx="1112502" cy="246221"/>
          </a:xfrm>
          <a:prstGeom prst="rect">
            <a:avLst/>
          </a:prstGeom>
          <a:solidFill>
            <a:srgbClr val="FFFF9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Teilprojektleiter</a:t>
            </a:r>
            <a:endParaRPr lang="de-DE" sz="1000" dirty="0"/>
          </a:p>
        </p:txBody>
      </p:sp>
      <p:sp>
        <p:nvSpPr>
          <p:cNvPr id="81" name="Rechteck 80"/>
          <p:cNvSpPr/>
          <p:nvPr/>
        </p:nvSpPr>
        <p:spPr>
          <a:xfrm>
            <a:off x="5282471" y="96063"/>
            <a:ext cx="3861529" cy="830997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ESS Construction Project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329599" y="5634219"/>
            <a:ext cx="178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369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998" y="200833"/>
            <a:ext cx="9144000" cy="461665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ESS Construction Project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179512" y="4365104"/>
            <a:ext cx="885698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Partner Institutions: FZJ, HZG, TUM,…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funding of ESS activities from internal funds (BMBF: 10%  construction cost)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BMBF funding is in progress, waiting for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of VAT issues with ERIC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 by institutions for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InKind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contributions to operation costs (15 Mio.)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money is in the federal budget, issues should be resolved soon</a:t>
            </a:r>
            <a:endParaRPr lang="de-D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D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D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mlz-garching.de/index.php?rex_img_type=content_noresize&amp;rex_img_file=topas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8" b="12863"/>
          <a:stretch/>
        </p:blipFill>
        <p:spPr bwMode="auto">
          <a:xfrm>
            <a:off x="1342638" y="836712"/>
            <a:ext cx="6480720" cy="30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331086" y="38610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Image: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TOPAS </a:t>
            </a:r>
            <a:r>
              <a:rPr lang="de-DE" dirty="0" err="1" smtClean="0"/>
              <a:t>for</a:t>
            </a:r>
            <a:r>
              <a:rPr lang="de-DE" dirty="0" smtClean="0"/>
              <a:t> MLZ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700808"/>
            <a:ext cx="8930478" cy="3782320"/>
          </a:xfrm>
        </p:spPr>
      </p:pic>
    </p:spTree>
    <p:extLst>
      <p:ext uri="{BB962C8B-B14F-4D97-AF65-F5344CB8AC3E}">
        <p14:creationId xmlns:p14="http://schemas.microsoft.com/office/powerpoint/2010/main" val="9705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553980" cy="627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1"/>
            <a:ext cx="4824536" cy="643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07503" y="6464369"/>
            <a:ext cx="8928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http://www.helmholtz.de/en/research/structure_of_matter/research_with_photons_neutrons_and_ions_pni/neutrons/</a:t>
            </a:r>
          </a:p>
        </p:txBody>
      </p:sp>
    </p:spTree>
    <p:extLst>
      <p:ext uri="{BB962C8B-B14F-4D97-AF65-F5344CB8AC3E}">
        <p14:creationId xmlns:p14="http://schemas.microsoft.com/office/powerpoint/2010/main" val="723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182"/>
            <a:ext cx="4392488" cy="582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641"/>
            <a:ext cx="4392488" cy="477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536" y="617018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https://www.sni-portal.de/kfn/Archiv/Neutronenforschung-2013.pdf</a:t>
            </a:r>
          </a:p>
        </p:txBody>
      </p:sp>
    </p:spTree>
    <p:extLst>
      <p:ext uri="{BB962C8B-B14F-4D97-AF65-F5344CB8AC3E}">
        <p14:creationId xmlns:p14="http://schemas.microsoft.com/office/powerpoint/2010/main" val="2221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27368" y="6597352"/>
            <a:ext cx="2133600" cy="260648"/>
          </a:xfrm>
        </p:spPr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0957"/>
            <a:ext cx="8496944" cy="5862521"/>
          </a:xfrm>
          <a:prstGeom prst="rect">
            <a:avLst/>
          </a:prstGeom>
        </p:spPr>
      </p:pic>
      <p:sp>
        <p:nvSpPr>
          <p:cNvPr id="7" name="Foliennummernplatzhalter 2"/>
          <p:cNvSpPr txBox="1">
            <a:spLocks/>
          </p:cNvSpPr>
          <p:nvPr/>
        </p:nvSpPr>
        <p:spPr>
          <a:xfrm>
            <a:off x="7179768" y="67497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9944" y="269032"/>
            <a:ext cx="748883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0" lvl="6" indent="0">
              <a:buNone/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Deutscher Beitrag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" y="873357"/>
            <a:ext cx="8496944" cy="58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27368" y="6597352"/>
            <a:ext cx="2133600" cy="260648"/>
          </a:xfrm>
        </p:spPr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195736" y="83671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„Germany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202.5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83741"/>
            <a:ext cx="6336704" cy="383349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483768" y="622802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140M€ </a:t>
            </a:r>
            <a:r>
              <a:rPr lang="de-DE" dirty="0" err="1" smtClean="0"/>
              <a:t>annually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, </a:t>
            </a:r>
            <a:r>
              <a:rPr lang="de-DE" dirty="0" err="1" smtClean="0"/>
              <a:t>division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unclear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de-DE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elease:</a:t>
            </a:r>
            <a:endParaRPr lang="de-DE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79587" y="16288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onstruction</a:t>
            </a:r>
            <a:r>
              <a:rPr lang="de-DE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61560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Operation:</a:t>
            </a:r>
            <a:endParaRPr lang="de-DE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83768" y="56612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 rot="10800000" flipH="1" flipV="1">
            <a:off x="2123729" y="2564904"/>
            <a:ext cx="396045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Inhaltsplatzhalter 3"/>
          <p:cNvSpPr txBox="1">
            <a:spLocks/>
          </p:cNvSpPr>
          <p:nvPr/>
        </p:nvSpPr>
        <p:spPr>
          <a:xfrm>
            <a:off x="619944" y="269032"/>
            <a:ext cx="748883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0" lvl="6" indent="0">
              <a:buNone/>
            </a:pPr>
            <a:r>
              <a:rPr lang="de-DE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de-DE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998" y="200833"/>
            <a:ext cx="9144000" cy="461665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ESS Design-Update Project (2010-2014)</a:t>
            </a:r>
          </a:p>
        </p:txBody>
      </p:sp>
      <p:pic>
        <p:nvPicPr>
          <p:cNvPr id="5" name="Bild 2" descr="ESS_DU_Organigramm_en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4791" r="787"/>
          <a:stretch/>
        </p:blipFill>
        <p:spPr>
          <a:xfrm>
            <a:off x="141514" y="1001026"/>
            <a:ext cx="8966990" cy="5524318"/>
          </a:xfrm>
          <a:prstGeom prst="rect">
            <a:avLst/>
          </a:prstGeom>
        </p:spPr>
      </p:pic>
      <p:pic>
        <p:nvPicPr>
          <p:cNvPr id="6" name="Picture 2" descr="http://www.wire2011.eu/upload/participant/129/Bild%20Vierkorn-Rudolph%20Februar%20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96" y="1052736"/>
            <a:ext cx="1009443" cy="14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z-juelich.de/SharedDocs/Bilder/PORTAL/DE/personen/schmidt_10_klein_jpg.jpg?__blob=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51" y="1052736"/>
            <a:ext cx="1053526" cy="14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696744" y="2492896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 of the ESS Steering Committee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100392" y="6453336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http://www.materials-days.eu/matdays11/Lecturer/photos/Andreas-Schrey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087403" cy="14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5496" y="2473732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Chair of the German Steering Committee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-324544" y="4849415"/>
            <a:ext cx="241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Coordination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Wischnewski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73293"/>
            <a:ext cx="1121710" cy="14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.roeder\Desktop\bewerbungsfoto_kle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69" y="5173293"/>
            <a:ext cx="1053121" cy="14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655028" y="93875"/>
            <a:ext cx="7488832" cy="100811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</a:t>
            </a:r>
            <a:r>
              <a:rPr lang="de-DE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Reflector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Bessler\Desktop\2013-04-04-reflector-BeTem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6"/>
          <a:stretch/>
        </p:blipFill>
        <p:spPr bwMode="auto">
          <a:xfrm>
            <a:off x="3055157" y="1400909"/>
            <a:ext cx="2889112" cy="27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essler\Desktop\2013-04-04-reflector-Press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0"/>
          <a:stretch/>
        </p:blipFill>
        <p:spPr bwMode="auto">
          <a:xfrm>
            <a:off x="6016277" y="1390019"/>
            <a:ext cx="2876203" cy="27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ssler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65518"/>
            <a:ext cx="2016224" cy="329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79512" y="486916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finalized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In-Kind Package not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FZJ is the only potential Partner for a leading contribution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998" y="200833"/>
            <a:ext cx="9144000" cy="461665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SKADI Small K Advanced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Diffractometer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m.roeder\Desktop\SKADI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9977"/>
          <a:stretch/>
        </p:blipFill>
        <p:spPr bwMode="auto">
          <a:xfrm>
            <a:off x="683568" y="1372126"/>
            <a:ext cx="60134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716017" y="3364351"/>
            <a:ext cx="1800200" cy="49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822793" y="1722666"/>
            <a:ext cx="125506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51720" y="4509120"/>
            <a:ext cx="125506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956873" y="3999117"/>
            <a:ext cx="1471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99592" y="1588151"/>
            <a:ext cx="1255063" cy="2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461823" y="3684792"/>
            <a:ext cx="1471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4644008" y="2793584"/>
            <a:ext cx="2011313" cy="87404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20164448">
            <a:off x="5367070" y="3167518"/>
            <a:ext cx="71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 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3568" y="4941168"/>
            <a:ext cx="7516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case: Soft Matter, Biology, Magnetism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Type: Small Angle Neutron Scattering with polarization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Labs: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FZJ,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LLB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77" y="2970608"/>
            <a:ext cx="1879019" cy="18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668344" y="234384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E. Coli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Goodsell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recommended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3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6" b="15683"/>
          <a:stretch/>
        </p:blipFill>
        <p:spPr bwMode="auto">
          <a:xfrm>
            <a:off x="6283154" y="3789040"/>
            <a:ext cx="2393302" cy="18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0998" y="16167"/>
            <a:ext cx="9144000" cy="830997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BEER</a:t>
            </a:r>
            <a:b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European materials and Engineering Research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5764"/>
            <a:ext cx="3772233" cy="367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5301208"/>
            <a:ext cx="7516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case: Materials for Engineering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Bispectral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diffractometer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Labs: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HZG and NPI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(Czech Republic)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18" y="1052736"/>
            <a:ext cx="34746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3244206" y="2492896"/>
            <a:ext cx="2160240" cy="1440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5935774" y="3583600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299990" y="2922439"/>
            <a:ext cx="1944216" cy="187471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 rot="19091865">
            <a:off x="2147205" y="3779021"/>
            <a:ext cx="78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150 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52120" y="3861048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Phase,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836712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recommended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8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Bildschirmpräsentation (4:3)</PresentationFormat>
  <Paragraphs>167</Paragraphs>
  <Slides>16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Larissa</vt:lpstr>
      <vt:lpstr>Graph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Röder, Matthias</dc:creator>
  <cp:lastModifiedBy>Schreyer,  Andreas</cp:lastModifiedBy>
  <cp:revision>52</cp:revision>
  <dcterms:created xsi:type="dcterms:W3CDTF">2015-01-26T12:20:31Z</dcterms:created>
  <dcterms:modified xsi:type="dcterms:W3CDTF">2015-02-04T13:52:40Z</dcterms:modified>
</cp:coreProperties>
</file>