
<file path=[Content_Types].xml><?xml version="1.0" encoding="utf-8"?>
<Types xmlns="http://schemas.openxmlformats.org/package/2006/content-types">
  <Override PartName="/ppt/drawings/drawing1.xml" ContentType="application/vnd.openxmlformats-officedocument.drawingml.chartshapes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1041" r:id="rId2"/>
    <p:sldId id="1148" r:id="rId3"/>
    <p:sldId id="1035" r:id="rId4"/>
    <p:sldId id="1139" r:id="rId5"/>
    <p:sldId id="1151" r:id="rId6"/>
    <p:sldId id="1152" r:id="rId7"/>
    <p:sldId id="1112" r:id="rId8"/>
    <p:sldId id="1142" r:id="rId9"/>
    <p:sldId id="1144" r:id="rId10"/>
    <p:sldId id="1143" r:id="rId11"/>
    <p:sldId id="1114" r:id="rId12"/>
    <p:sldId id="1134" r:id="rId13"/>
    <p:sldId id="1133" r:id="rId14"/>
    <p:sldId id="1124" r:id="rId15"/>
    <p:sldId id="1147" r:id="rId16"/>
    <p:sldId id="1132" r:id="rId17"/>
    <p:sldId id="1149" r:id="rId18"/>
    <p:sldId id="1145" r:id="rId19"/>
    <p:sldId id="1146" r:id="rId20"/>
    <p:sldId id="1135" r:id="rId21"/>
    <p:sldId id="1136" r:id="rId22"/>
    <p:sldId id="1137" r:id="rId23"/>
    <p:sldId id="1138" r:id="rId24"/>
  </p:sldIdLst>
  <p:sldSz cx="9144000" cy="6858000" type="screen4x3"/>
  <p:notesSz cx="6731000" cy="98679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frameSlides="1"/>
  <p:clrMru>
    <a:srgbClr val="00FF00"/>
    <a:srgbClr val="DCDCDC"/>
    <a:srgbClr val="535353"/>
    <a:srgbClr val="96B5D8"/>
    <a:srgbClr val="DFEFFF"/>
    <a:srgbClr val="9999FF"/>
    <a:srgbClr val="FFFFCC"/>
    <a:srgbClr val="FF00FF"/>
    <a:srgbClr val="8DC3FF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-584" y="-104"/>
      </p:cViewPr>
      <p:guideLst>
        <p:guide orient="horz" pos="2160"/>
        <p:guide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tefan%201:Desktop:new_visits_country_201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tefan%201:Documents:myfiles:PSI%20User%20Office:Statistik:SINQ:2014:visits_country_2014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4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21271061063939"/>
          <c:y val="0.285886918973838"/>
          <c:w val="0.794857699777732"/>
          <c:h val="0.703322936245873"/>
        </c:manualLayout>
      </c:layout>
      <c:pie3DChart>
        <c:varyColors val="1"/>
        <c:ser>
          <c:idx val="0"/>
          <c:order val="0"/>
          <c:tx>
            <c:v>CH use of SINQ 2014 - proposals only</c:v>
          </c:tx>
          <c:spPr>
            <a:ln>
              <a:solidFill>
                <a:schemeClr val="tx1"/>
              </a:solidFill>
            </a:ln>
          </c:spPr>
          <c:dPt>
            <c:idx val="3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spPr>
              <a:noFill/>
              <a:ln>
                <a:solidFill>
                  <a:srgbClr val="FF0000"/>
                </a:solidFill>
              </a:ln>
            </c:spPr>
          </c:dPt>
          <c:dLbls>
            <c:dLbl>
              <c:idx val="0"/>
              <c:layout>
                <c:manualLayout>
                  <c:x val="0.0878706066348634"/>
                  <c:y val="-0.0698953116399166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0.116760434999053"/>
                  <c:y val="0.020258064516129"/>
                </c:manualLayout>
              </c:layout>
              <c:showCatName val="1"/>
              <c:showPercent val="1"/>
            </c:dLbl>
            <c:dLbl>
              <c:idx val="3"/>
              <c:layout>
                <c:manualLayout>
                  <c:x val="-0.217688784153229"/>
                  <c:y val="-0.195896745783052"/>
                </c:manualLayout>
              </c:layout>
              <c:showCatName val="1"/>
              <c:showPercent val="1"/>
            </c:dLbl>
            <c:dLbl>
              <c:idx val="4"/>
              <c:layout>
                <c:manualLayout>
                  <c:x val="0.22333654565455"/>
                  <c:y val="-0.160262939870764"/>
                </c:manualLayout>
              </c:layout>
              <c:showCatName val="1"/>
              <c:showPercent val="1"/>
            </c:dLbl>
            <c:dLbl>
              <c:idx val="5"/>
              <c:layout>
                <c:manualLayout>
                  <c:x val="-0.0631435003357809"/>
                  <c:y val="0.0457139513096651"/>
                </c:manualLayout>
              </c:layout>
              <c:showCatName val="1"/>
              <c:showPercent val="1"/>
            </c:dLbl>
            <c:dLbl>
              <c:idx val="6"/>
              <c:layout>
                <c:manualLayout>
                  <c:x val="-0.066776054840618"/>
                  <c:y val="-0.0286256196433655"/>
                </c:manualLayout>
              </c:layout>
              <c:showCatName val="1"/>
              <c:showPercent val="1"/>
            </c:dLbl>
            <c:dLbl>
              <c:idx val="7"/>
              <c:layout>
                <c:manualLayout>
                  <c:x val="-0.000632784386936437"/>
                  <c:y val="-0.0405467427931241"/>
                </c:manualLayout>
              </c:layout>
              <c:showCatName val="1"/>
              <c:showPercent val="1"/>
            </c:dLbl>
            <c:dLbl>
              <c:idx val="8"/>
              <c:layout>
                <c:manualLayout>
                  <c:x val="0.050057087967637"/>
                  <c:y val="-0.0563251283241225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>
                    <a:solidFill>
                      <a:srgbClr val="FF0000"/>
                    </a:solidFill>
                    <a:latin typeface="Arial"/>
                    <a:cs typeface="Arial"/>
                  </a:defRPr>
                </a:pPr>
                <a:endParaRPr lang="en-US"/>
              </a:p>
            </c:txPr>
            <c:showCatName val="1"/>
            <c:showPercent val="1"/>
            <c:showLeaderLines val="1"/>
          </c:dLbls>
          <c:cat>
            <c:strRef>
              <c:f>All!$V$108:$V$116</c:f>
              <c:strCache>
                <c:ptCount val="9"/>
                <c:pt idx="0">
                  <c:v>Others</c:v>
                </c:pt>
                <c:pt idx="1">
                  <c:v>EMPA</c:v>
                </c:pt>
                <c:pt idx="2">
                  <c:v>EPFL</c:v>
                </c:pt>
                <c:pt idx="3">
                  <c:v>ETHZ</c:v>
                </c:pt>
                <c:pt idx="4">
                  <c:v>PSI</c:v>
                </c:pt>
                <c:pt idx="5">
                  <c:v>Univ Bern</c:v>
                </c:pt>
                <c:pt idx="6">
                  <c:v>Univ Geneva</c:v>
                </c:pt>
                <c:pt idx="7">
                  <c:v>Univ Fribourg</c:v>
                </c:pt>
                <c:pt idx="8">
                  <c:v>Univ Zurich</c:v>
                </c:pt>
              </c:strCache>
            </c:strRef>
          </c:cat>
          <c:val>
            <c:numRef>
              <c:f>All!$W$108:$W$116</c:f>
              <c:numCache>
                <c:formatCode>0.0</c:formatCode>
                <c:ptCount val="9"/>
                <c:pt idx="0">
                  <c:v>14.3</c:v>
                </c:pt>
                <c:pt idx="1">
                  <c:v>27.91666666666667</c:v>
                </c:pt>
                <c:pt idx="2">
                  <c:v>81.9</c:v>
                </c:pt>
                <c:pt idx="3">
                  <c:v>170.25</c:v>
                </c:pt>
                <c:pt idx="4">
                  <c:v>248.0</c:v>
                </c:pt>
                <c:pt idx="5">
                  <c:v>20.33333333333328</c:v>
                </c:pt>
                <c:pt idx="6">
                  <c:v>49.0</c:v>
                </c:pt>
                <c:pt idx="7">
                  <c:v>12.0</c:v>
                </c:pt>
                <c:pt idx="8">
                  <c:v>9.0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autoTitleDeleted val="1"/>
    <c:view3D>
      <c:rotX val="30"/>
      <c:perspective val="0"/>
    </c:view3D>
    <c:plotArea>
      <c:layout>
        <c:manualLayout>
          <c:layoutTarget val="inner"/>
          <c:xMode val="edge"/>
          <c:yMode val="edge"/>
          <c:x val="0.306282722513089"/>
          <c:y val="0.24770660261504"/>
          <c:w val="0.468586387434555"/>
          <c:h val="0.5137616484866"/>
        </c:manualLayout>
      </c:layout>
      <c:pie3DChart>
        <c:varyColors val="1"/>
        <c:ser>
          <c:idx val="0"/>
          <c:order val="0"/>
          <c:tx>
            <c:v>Geographic distribution of SINQ users 2014</c:v>
          </c:tx>
          <c:spPr>
            <a:ln>
              <a:solidFill>
                <a:schemeClr val="tx1"/>
              </a:solidFill>
            </a:ln>
          </c:spPr>
          <c:dPt>
            <c:idx val="0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</c:spPr>
          </c:dPt>
          <c:dLbls>
            <c:dLbl>
              <c:idx val="0"/>
              <c:layout>
                <c:manualLayout>
                  <c:x val="-0.157803388999002"/>
                  <c:y val="-0.105475453016109"/>
                </c:manualLayout>
              </c:layout>
              <c:spPr/>
              <c:txPr>
                <a:bodyPr/>
                <a:lstStyle/>
                <a:p>
                  <a:pPr>
                    <a:defRPr b="0">
                      <a:solidFill>
                        <a:srgbClr val="FF0000"/>
                      </a:solidFill>
                      <a:latin typeface="Arial"/>
                      <a:cs typeface="Arial"/>
                    </a:defRPr>
                  </a:pPr>
                  <a:endParaRPr lang="en-US"/>
                </a:p>
              </c:txPr>
              <c:showCatName val="1"/>
              <c:showPercent val="1"/>
            </c:dLbl>
            <c:dLbl>
              <c:idx val="1"/>
              <c:layout>
                <c:manualLayout>
                  <c:x val="-0.0707066673127094"/>
                  <c:y val="0.0488336549709728"/>
                </c:manualLayout>
              </c:layout>
              <c:showCatName val="1"/>
              <c:showPercent val="1"/>
            </c:dLbl>
            <c:dLbl>
              <c:idx val="2"/>
              <c:layout>
                <c:manualLayout>
                  <c:x val="-0.0512922621742469"/>
                  <c:y val="0.102564311716435"/>
                </c:manualLayout>
              </c:layout>
              <c:showCatName val="1"/>
              <c:showPercent val="1"/>
            </c:dLbl>
            <c:dLbl>
              <c:idx val="3"/>
              <c:layout>
                <c:manualLayout>
                  <c:x val="-0.0662507703302843"/>
                  <c:y val="0.0677368336776685"/>
                </c:manualLayout>
              </c:layout>
              <c:showCatName val="1"/>
              <c:showPercent val="1"/>
            </c:dLbl>
            <c:dLbl>
              <c:idx val="4"/>
              <c:layout>
                <c:manualLayout>
                  <c:x val="-0.0780087170347849"/>
                  <c:y val="0.111259433457892"/>
                </c:manualLayout>
              </c:layout>
              <c:showCatName val="1"/>
              <c:showPercent val="1"/>
            </c:dLbl>
            <c:dLbl>
              <c:idx val="5"/>
              <c:layout>
                <c:manualLayout>
                  <c:x val="-0.0828109787396412"/>
                  <c:y val="0.0435018527782098"/>
                </c:manualLayout>
              </c:layout>
              <c:showCatName val="1"/>
              <c:showPercent val="1"/>
            </c:dLbl>
            <c:dLbl>
              <c:idx val="6"/>
              <c:layout>
                <c:manualLayout>
                  <c:x val="-0.0907483143583508"/>
                  <c:y val="-0.0321784227987209"/>
                </c:manualLayout>
              </c:layout>
              <c:showCatName val="1"/>
              <c:showPercent val="1"/>
            </c:dLbl>
            <c:dLbl>
              <c:idx val="7"/>
              <c:layout>
                <c:manualLayout>
                  <c:x val="-0.0792500465605037"/>
                  <c:y val="-0.0941404969243899"/>
                </c:manualLayout>
              </c:layout>
              <c:showCatName val="1"/>
              <c:showPercent val="1"/>
            </c:dLbl>
            <c:dLbl>
              <c:idx val="8"/>
              <c:layout>
                <c:manualLayout>
                  <c:x val="-0.0428945264531798"/>
                  <c:y val="-0.115847535424619"/>
                </c:manualLayout>
              </c:layout>
              <c:showCatName val="1"/>
              <c:showPercent val="1"/>
            </c:dLbl>
            <c:dLbl>
              <c:idx val="9"/>
              <c:layout>
                <c:manualLayout>
                  <c:x val="-0.0075149788547176"/>
                  <c:y val="-0.124180737242057"/>
                </c:manualLayout>
              </c:layout>
              <c:showCatName val="1"/>
              <c:showPercent val="1"/>
            </c:dLbl>
            <c:dLbl>
              <c:idx val="10"/>
              <c:layout>
                <c:manualLayout>
                  <c:x val="0.028847638890361"/>
                  <c:y val="-0.124970541917012"/>
                </c:manualLayout>
              </c:layout>
              <c:showCatName val="1"/>
              <c:showPercent val="1"/>
            </c:dLbl>
            <c:dLbl>
              <c:idx val="11"/>
              <c:layout>
                <c:manualLayout>
                  <c:x val="0.0642338109507276"/>
                  <c:y val="-0.112590610758048"/>
                </c:manualLayout>
              </c:layout>
              <c:showCatName val="1"/>
              <c:showPercent val="1"/>
            </c:dLbl>
            <c:dLbl>
              <c:idx val="12"/>
              <c:layout>
                <c:manualLayout>
                  <c:x val="0.0660268635179148"/>
                  <c:y val="0.11720265157325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others </a:t>
                    </a:r>
                    <a:r>
                      <a:rPr lang="en-US"/>
                      <a:t>*
10%</a:t>
                    </a:r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endParaRPr lang="en-US"/>
              </a:p>
            </c:txPr>
            <c:showCatName val="1"/>
            <c:showPercent val="1"/>
            <c:showLeaderLines val="1"/>
          </c:dLbls>
          <c:cat>
            <c:strRef>
              <c:f>All!$Q$46:$Q$58</c:f>
              <c:strCache>
                <c:ptCount val="13"/>
                <c:pt idx="0">
                  <c:v>CH</c:v>
                </c:pt>
                <c:pt idx="1">
                  <c:v>DE</c:v>
                </c:pt>
                <c:pt idx="2">
                  <c:v>DK</c:v>
                </c:pt>
                <c:pt idx="3">
                  <c:v>GB</c:v>
                </c:pt>
                <c:pt idx="4">
                  <c:v>FR</c:v>
                </c:pt>
                <c:pt idx="5">
                  <c:v>SE</c:v>
                </c:pt>
                <c:pt idx="6">
                  <c:v>JP</c:v>
                </c:pt>
                <c:pt idx="7">
                  <c:v>US</c:v>
                </c:pt>
                <c:pt idx="8">
                  <c:v>ES</c:v>
                </c:pt>
                <c:pt idx="9">
                  <c:v>HU</c:v>
                </c:pt>
                <c:pt idx="10">
                  <c:v>BE</c:v>
                </c:pt>
                <c:pt idx="11">
                  <c:v>SI</c:v>
                </c:pt>
                <c:pt idx="12">
                  <c:v>Others *</c:v>
                </c:pt>
              </c:strCache>
            </c:strRef>
          </c:cat>
          <c:val>
            <c:numRef>
              <c:f>All!$R$46:$R$58</c:f>
              <c:numCache>
                <c:formatCode>0.0</c:formatCode>
                <c:ptCount val="13"/>
                <c:pt idx="0">
                  <c:v>1085.436904761905</c:v>
                </c:pt>
                <c:pt idx="1">
                  <c:v>322.0297619047617</c:v>
                </c:pt>
                <c:pt idx="2">
                  <c:v>97.87499999999998</c:v>
                </c:pt>
                <c:pt idx="3">
                  <c:v>89.93333333333335</c:v>
                </c:pt>
                <c:pt idx="4">
                  <c:v>79.87499999999998</c:v>
                </c:pt>
                <c:pt idx="5">
                  <c:v>45.60000000000002</c:v>
                </c:pt>
                <c:pt idx="6">
                  <c:v>42.91666666666631</c:v>
                </c:pt>
                <c:pt idx="7">
                  <c:v>32.5</c:v>
                </c:pt>
                <c:pt idx="8">
                  <c:v>24.41666666666666</c:v>
                </c:pt>
                <c:pt idx="9">
                  <c:v>24.16666666666667</c:v>
                </c:pt>
                <c:pt idx="10">
                  <c:v>21.50000000000001</c:v>
                </c:pt>
                <c:pt idx="11">
                  <c:v>20.5</c:v>
                </c:pt>
                <c:pt idx="12">
                  <c:v>200.2499999999998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0.55197</cdr:x>
      <cdr:y>0.79167</cdr:y>
    </cdr:from>
    <cdr:to>
      <cdr:x>0.89514</cdr:x>
      <cdr:y>0.82918</cdr:y>
    </cdr:to>
    <cdr:sp macro="" textlink="">
      <cdr:nvSpPr>
        <cdr:cNvPr id="2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832648" y="4464496"/>
          <a:ext cx="3626241" cy="2115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en-US" sz="1200" b="0" i="0" strike="noStrike" dirty="0">
              <a:solidFill>
                <a:srgbClr val="000000"/>
              </a:solidFill>
              <a:latin typeface="Verdana"/>
              <a:ea typeface="Verdana"/>
              <a:cs typeface="Verdana"/>
            </a:rPr>
            <a:t>(*) others: 22</a:t>
          </a:r>
          <a:r>
            <a:rPr lang="en-US" sz="1200" b="0" i="0" strike="noStrike" baseline="0" dirty="0">
              <a:solidFill>
                <a:srgbClr val="000000"/>
              </a:solidFill>
              <a:latin typeface="Verdana"/>
              <a:ea typeface="Verdana"/>
              <a:cs typeface="Verdana"/>
            </a:rPr>
            <a:t> </a:t>
          </a:r>
          <a:r>
            <a:rPr lang="en-US" sz="1200" b="0" i="0" strike="noStrike" dirty="0">
              <a:solidFill>
                <a:srgbClr val="000000"/>
              </a:solidFill>
              <a:latin typeface="Verdana"/>
              <a:ea typeface="Verdana"/>
              <a:cs typeface="Verdana"/>
            </a:rPr>
            <a:t>countries with less than 1%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t" anchorCtr="0" compatLnSpc="1">
            <a:prstTxWarp prst="textNoShape">
              <a:avLst/>
            </a:prstTxWarp>
          </a:bodyPr>
          <a:lstStyle>
            <a:lvl1pPr defTabSz="947738"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b" anchorCtr="0" compatLnSpc="1">
            <a:prstTxWarp prst="textNoShape">
              <a:avLst/>
            </a:prstTxWarp>
          </a:bodyPr>
          <a:lstStyle>
            <a:lvl1pPr defTabSz="947738"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74188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aseline="30000"/>
            </a:lvl1pPr>
          </a:lstStyle>
          <a:p>
            <a:pPr>
              <a:defRPr/>
            </a:pPr>
            <a:fld id="{002642B5-4B48-4C49-90B9-F40433D952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674415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t" anchorCtr="0" compatLnSpc="1">
            <a:prstTxWarp prst="textNoShape">
              <a:avLst/>
            </a:prstTxWarp>
          </a:bodyPr>
          <a:lstStyle>
            <a:lvl1pPr defTabSz="947738"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41363"/>
            <a:ext cx="4933950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87888"/>
            <a:ext cx="493395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188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b" anchorCtr="0" compatLnSpc="1">
            <a:prstTxWarp prst="textNoShape">
              <a:avLst/>
            </a:prstTxWarp>
          </a:bodyPr>
          <a:lstStyle>
            <a:lvl1pPr defTabSz="947738"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74188"/>
            <a:ext cx="291782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6" tIns="47423" rIns="94846" bIns="47423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aseline="30000"/>
            </a:lvl1pPr>
          </a:lstStyle>
          <a:p>
            <a:pPr>
              <a:defRPr/>
            </a:pPr>
            <a:fld id="{DD5DE8E2-F67B-454E-94C7-2E0C3EB9B6A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563704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pitchFamily="-108" charset="-128"/>
        <a:cs typeface="ヒラギノ角ゴ Pro W3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pitchFamily="-112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41363"/>
            <a:ext cx="4930775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6CEB3-0955-1A4F-953C-F1B4FBFAE6DA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65124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41363"/>
            <a:ext cx="4930775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6CEB3-0955-1A4F-953C-F1B4FBFAE6DA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6512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41363"/>
            <a:ext cx="4930775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6CEB3-0955-1A4F-953C-F1B4FBFAE6DA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65124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41363"/>
            <a:ext cx="4930775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6CEB3-0955-1A4F-953C-F1B4FBFAE6DA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80518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41363"/>
            <a:ext cx="4930775" cy="3698875"/>
          </a:xfrm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pitchFamily="-1" charset="0"/>
              <a:ea typeface="ヒラギノ角ゴ Pro W3" pitchFamily="-1" charset="-128"/>
              <a:cs typeface="ヒラギノ角ゴ Pro W3" pitchFamily="-1" charset="-128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0CF289-28D8-1F46-8EFC-009903320DD0}" type="slidenum">
              <a:rPr lang="de-DE"/>
              <a:pPr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41363"/>
            <a:ext cx="4930775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6CEB3-0955-1A4F-953C-F1B4FBFAE6DA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65124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3657600"/>
            <a:ext cx="9144000" cy="3200400"/>
          </a:xfrm>
          <a:prstGeom prst="rect">
            <a:avLst/>
          </a:prstGeom>
          <a:solidFill>
            <a:srgbClr val="B3D9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8DC3FF"/>
          </a:solidFill>
          <a:ln w="0">
            <a:solidFill>
              <a:srgbClr val="B3D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6" name="Bild 15" descr="Titelbi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800" b="2000"/>
          <a:stretch>
            <a:fillRect/>
          </a:stretch>
        </p:blipFill>
        <p:spPr bwMode="auto">
          <a:xfrm>
            <a:off x="0" y="1066800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3124200"/>
            <a:ext cx="9144000" cy="533400"/>
          </a:xfrm>
          <a:prstGeom prst="rect">
            <a:avLst/>
          </a:prstGeom>
          <a:solidFill>
            <a:schemeClr val="bg1">
              <a:alpha val="76077"/>
            </a:schemeClr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057400" y="3200400"/>
            <a:ext cx="6781800" cy="685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r>
              <a:rPr lang="de-DE" b="1" smtClean="0">
                <a:solidFill>
                  <a:srgbClr val="606060"/>
                </a:solidFill>
                <a:latin typeface="Arial Narrow" charset="0"/>
                <a:cs typeface="Arial Narrow" charset="0"/>
              </a:rPr>
              <a:t>Wir schaffen Wissen – heute für morgen</a:t>
            </a: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1676400" y="3733800"/>
            <a:ext cx="7467600" cy="0"/>
          </a:xfrm>
          <a:prstGeom prst="line">
            <a:avLst/>
          </a:prstGeom>
          <a:noFill/>
          <a:ln w="14605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ea typeface="+mn-ea"/>
              <a:cs typeface="+mn-cs"/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0" y="31242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0" y="36576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4" name="Gerade Verbindung 25"/>
          <p:cNvCxnSpPr>
            <a:cxnSpLocks noChangeShapeType="1"/>
          </p:cNvCxnSpPr>
          <p:nvPr/>
        </p:nvCxnSpPr>
        <p:spPr bwMode="auto">
          <a:xfrm rot="5400000">
            <a:off x="-1753393" y="3429794"/>
            <a:ext cx="6858000" cy="158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pic>
        <p:nvPicPr>
          <p:cNvPr id="15" name="Bild 24" descr="PSI-Logo_narrow_40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652463" y="-1676400"/>
            <a:ext cx="30146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5638800"/>
            <a:ext cx="7010400" cy="609600"/>
          </a:xfrm>
          <a:noFill/>
        </p:spPr>
        <p:txBody>
          <a:bodyPr/>
          <a:lstStyle>
            <a:lvl1pPr marL="0" indent="0" algn="l">
              <a:defRPr sz="1500"/>
            </a:lvl1pPr>
          </a:lstStyle>
          <a:p>
            <a:r>
              <a:rPr lang="de-DE" dirty="0"/>
              <a:t>Master-</a:t>
            </a:r>
            <a:r>
              <a:rPr lang="de-DE" dirty="0" smtClean="0"/>
              <a:t>Untertitelformat </a:t>
            </a:r>
            <a:r>
              <a:rPr lang="de-DE" dirty="0"/>
              <a:t>bearbeiten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5000" y="5029200"/>
            <a:ext cx="7010400" cy="685800"/>
          </a:xfrm>
        </p:spPr>
        <p:txBody>
          <a:bodyPr/>
          <a:lstStyle>
            <a:lvl1pPr algn="l">
              <a:defRPr sz="3500" b="1" i="0" spc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8FC37-582A-C041-8AFC-C74B2DCC9383}" type="datetime1">
              <a:rPr lang="de-DE"/>
              <a:pPr>
                <a:defRPr/>
              </a:pPr>
              <a:t>2/4/15</a:t>
            </a:fld>
            <a:endParaRPr lang="de-DE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6218521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Bild 16" descr="PSI-Logo_narrow_30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ußzeilenplatzhalter 5"/>
          <p:cNvSpPr txBox="1">
            <a:spLocks noGrp="1"/>
          </p:cNvSpPr>
          <p:nvPr userDrawn="1"/>
        </p:nvSpPr>
        <p:spPr bwMode="auto">
          <a:xfrm>
            <a:off x="4859338" y="6661150"/>
            <a:ext cx="3600450" cy="1968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de-DE" sz="800" smtClean="0">
                <a:latin typeface="Arial Narrow" charset="0"/>
              </a:rPr>
              <a:t>Laboratory for Neutron Scattering, Paul Scherrer Institute, Villigen, Switzerland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6000" y="900000"/>
            <a:ext cx="8533200" cy="5653200"/>
          </a:xfrm>
          <a:noFill/>
        </p:spPr>
        <p:txBody>
          <a:bodyPr/>
          <a:lstStyle>
            <a:lvl1pPr marL="0" indent="0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1pPr>
            <a:lvl2pPr marL="179388" indent="-179388">
              <a:spcBef>
                <a:spcPts val="0"/>
              </a:spcBef>
              <a:buFont typeface="Lucida Grande"/>
              <a:buChar char="•"/>
              <a:tabLst/>
              <a:defRPr sz="1700" b="0" i="0">
                <a:latin typeface="Arial Narrow"/>
                <a:cs typeface="Arial Narrow"/>
              </a:defRPr>
            </a:lvl2pPr>
            <a:lvl3pPr marL="358775" indent="-179388">
              <a:spcBef>
                <a:spcPts val="0"/>
              </a:spcBef>
              <a:buFont typeface="Lucida Grande"/>
              <a:buChar char="–"/>
              <a:tabLst/>
              <a:defRPr sz="1700" b="0" i="0">
                <a:latin typeface="Arial Narrow"/>
                <a:cs typeface="Arial Narrow"/>
              </a:defRPr>
            </a:lvl3pPr>
            <a:lvl4pPr marL="627063" indent="-179388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4pPr>
            <a:lvl5pPr marL="1435100" indent="-182563">
              <a:buNone/>
              <a:tabLst/>
              <a:defRPr sz="1500"/>
            </a:lvl5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9" name="Title 8"/>
          <p:cNvSpPr>
            <a:spLocks noGrp="1" noChangeArrowheads="1"/>
          </p:cNvSpPr>
          <p:nvPr>
            <p:ph type="title"/>
          </p:nvPr>
        </p:nvSpPr>
        <p:spPr bwMode="auto">
          <a:xfrm>
            <a:off x="1620000" y="144000"/>
            <a:ext cx="7219200" cy="5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BC1CF-E05D-C949-B4B8-BA3C6BE41955}" type="datetime1">
              <a:rPr lang="de-DE"/>
              <a:pPr>
                <a:defRPr/>
              </a:pPr>
              <a:t>2/4/15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609A2157-E3C4-894F-97B6-B20E583F1C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1092338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Bild 16" descr="PSI-Logo_narrow_30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ußzeilenplatzhalter 5"/>
          <p:cNvSpPr txBox="1">
            <a:spLocks noGrp="1"/>
          </p:cNvSpPr>
          <p:nvPr userDrawn="1"/>
        </p:nvSpPr>
        <p:spPr bwMode="auto">
          <a:xfrm>
            <a:off x="4356100" y="6661150"/>
            <a:ext cx="3600450" cy="1968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de-DE" sz="800" smtClean="0">
                <a:latin typeface="Arial Narrow" charset="0"/>
              </a:rPr>
              <a:t>Laboratory for Neutron Scattering, Paul Scherrer Institute, Villigen, Switzerland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</a:lstStyle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06000" y="900000"/>
            <a:ext cx="3961200" cy="5653200"/>
          </a:xfrm>
        </p:spPr>
        <p:txBody>
          <a:bodyPr/>
          <a:lstStyle>
            <a:lvl1pPr marL="0" indent="0">
              <a:tabLst/>
              <a:defRPr sz="1700" b="0" i="0">
                <a:latin typeface="Arial Narrow"/>
                <a:cs typeface="Arial Narrow"/>
              </a:defRPr>
            </a:lvl1pPr>
            <a:lvl2pPr marL="182563" indent="-182563">
              <a:spcBef>
                <a:spcPts val="0"/>
              </a:spcBef>
              <a:spcAft>
                <a:spcPts val="0"/>
              </a:spcAft>
              <a:buFont typeface="Lucida Grande"/>
              <a:buChar char="•"/>
              <a:defRPr sz="1700" b="0" i="0">
                <a:latin typeface="Arial Narrow"/>
                <a:cs typeface="Arial Narrow"/>
              </a:defRPr>
            </a:lvl2pPr>
            <a:lvl3pPr marL="358775" indent="-179388">
              <a:buFont typeface="Lucida Grande"/>
              <a:buChar char="–"/>
              <a:tabLst/>
              <a:defRPr sz="1700" b="0" i="0">
                <a:latin typeface="Arial Narrow"/>
                <a:cs typeface="Arial Narrow"/>
              </a:defRPr>
            </a:lvl3pPr>
            <a:lvl4pPr marL="627063" indent="-179388">
              <a:defRPr sz="1700" b="0" i="0">
                <a:latin typeface="Arial Narrow"/>
                <a:cs typeface="Arial Narrow"/>
              </a:defRPr>
            </a:lvl4pPr>
            <a:lvl5pPr marL="182563" indent="-182563"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0" y="900001"/>
            <a:ext cx="4267200" cy="5653200"/>
          </a:xfrm>
        </p:spPr>
        <p:txBody>
          <a:bodyPr/>
          <a:lstStyle>
            <a:lvl1pPr marL="0" indent="0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1pPr>
            <a:lvl2pPr marL="182563" indent="-182563">
              <a:spcBef>
                <a:spcPts val="0"/>
              </a:spcBef>
              <a:buFont typeface="Lucida Grande"/>
              <a:buChar char="•"/>
              <a:defRPr sz="1700" b="0" i="0">
                <a:latin typeface="Arial Narrow"/>
                <a:cs typeface="Arial Narrow"/>
              </a:defRPr>
            </a:lvl2pPr>
            <a:lvl3pPr marL="358775" indent="-179388">
              <a:spcBef>
                <a:spcPts val="0"/>
              </a:spcBef>
              <a:buFont typeface="Lucida Grande"/>
              <a:buChar char="–"/>
              <a:defRPr sz="1700" b="0" i="0">
                <a:latin typeface="Arial Narrow"/>
                <a:cs typeface="Arial Narrow"/>
              </a:defRPr>
            </a:lvl3pPr>
            <a:lvl4pPr marL="627063" indent="-179388">
              <a:spcBef>
                <a:spcPts val="0"/>
              </a:spcBef>
              <a:defRPr sz="1700" b="0" i="0">
                <a:latin typeface="Arial Narrow"/>
                <a:cs typeface="Arial Narrow"/>
              </a:defRPr>
            </a:lvl4pPr>
            <a:lvl5pPr marL="1435100" indent="-182563">
              <a:defRPr sz="15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CA789-719A-6348-AB1E-5D4F17296D11}" type="datetime1">
              <a:rPr lang="de-DE"/>
              <a:pPr>
                <a:defRPr/>
              </a:pPr>
              <a:t>2/4/15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047DBA13-43F6-5B4D-AB9E-7DACC33F07C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5995496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Bild 16" descr="PSI-Logo_narrow_30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620000" y="144000"/>
            <a:ext cx="8534400" cy="533400"/>
          </a:xfrm>
        </p:spPr>
        <p:txBody>
          <a:bodyPr/>
          <a:lstStyle>
            <a:lvl1pPr>
              <a:defRPr>
                <a:solidFill>
                  <a:srgbClr val="606060"/>
                </a:solidFill>
              </a:defRPr>
            </a:lvl1pPr>
          </a:lstStyle>
          <a:p>
            <a:r>
              <a:rPr lang="de-CH" dirty="0" smtClean="0"/>
              <a:t>Mastertitelformat bearbeiten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1396C-4CD5-B545-A8C8-DD82AF32DFC8}" type="datetime1">
              <a:rPr lang="de-DE"/>
              <a:pPr>
                <a:defRPr/>
              </a:pPr>
              <a:t>2/4/15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B70660AA-22E3-1948-B33A-DB455D531B9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0628930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Bild 13" descr="Schlussbi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5399"/>
          <a:stretch>
            <a:fillRect/>
          </a:stretch>
        </p:blipFill>
        <p:spPr bwMode="auto">
          <a:xfrm>
            <a:off x="0" y="6858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Bild 18" descr="PSI-Logo_narrow_30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00ECA-6458-8944-9332-E0D790322D80}" type="datetime1">
              <a:rPr lang="de-DE"/>
              <a:pPr>
                <a:defRPr/>
              </a:pPr>
              <a:t>2/4/15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78C069AD-191E-C74C-8B92-9BA39D56A6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879294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00113"/>
            <a:ext cx="8534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4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619250" y="144463"/>
            <a:ext cx="7162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Mastertitelformat bearbeiten</a:t>
            </a:r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484188" y="6661150"/>
            <a:ext cx="914400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Arial Narrow" charset="0"/>
              </a:defRPr>
            </a:lvl1pPr>
          </a:lstStyle>
          <a:p>
            <a:pPr>
              <a:defRPr/>
            </a:pPr>
            <a:fld id="{EB0462FB-03AD-6F41-ACC5-4E9E83DF7190}" type="datetime1">
              <a:rPr lang="de-DE"/>
              <a:pPr>
                <a:defRPr/>
              </a:pPr>
              <a:t>2/4/15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6200" y="6661150"/>
            <a:ext cx="381000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Arial Narrow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r>
              <a:rPr lang="de-DE"/>
              <a:t>PSI,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01000" y="6661150"/>
            <a:ext cx="838200" cy="2286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Arial Narrow" charset="0"/>
              </a:defRPr>
            </a:lvl1pPr>
          </a:lstStyle>
          <a:p>
            <a:pPr>
              <a:defRPr/>
            </a:pPr>
            <a:r>
              <a:rPr lang="de-DE"/>
              <a:t>Seite </a:t>
            </a:r>
            <a:fld id="{04BBC1FF-D588-8E48-BF09-434DB34B5C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1033" name="Bild 14" descr="PSI-Logo_narrow_30k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6213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79" r:id="rId1"/>
    <p:sldLayoutId id="2147484780" r:id="rId2"/>
    <p:sldLayoutId id="2147484781" r:id="rId3"/>
    <p:sldLayoutId id="2147484782" r:id="rId4"/>
    <p:sldLayoutId id="2147484783" r:id="rId5"/>
  </p:sldLayoutIdLst>
  <p:transition spd="med"/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/>
          <a:ea typeface="ヒラギノ角ゴ Pro W3" pitchFamily="-108" charset="-128"/>
          <a:cs typeface="ヒラギノ角ゴ Pro W3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606060"/>
          </a:solidFill>
          <a:latin typeface="Arial Narrow" pitchFamily="34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accent2"/>
        </a:buClr>
        <a:defRPr sz="1700">
          <a:solidFill>
            <a:schemeClr val="tx1"/>
          </a:solidFill>
          <a:latin typeface="Arial Narrow"/>
          <a:ea typeface="ヒラギノ角ゴ Pro W3" pitchFamily="-108" charset="-128"/>
          <a:cs typeface="ヒラギノ角ゴ Pro W3" charset="-128"/>
        </a:defRPr>
      </a:lvl1pPr>
      <a:lvl2pPr marL="179388" indent="-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80000"/>
        <a:buFont typeface="Lucida Grande" charset="0"/>
        <a:buChar char="•"/>
        <a:defRPr sz="1700">
          <a:solidFill>
            <a:schemeClr val="tx1"/>
          </a:solidFill>
          <a:latin typeface="Arial Narrow"/>
          <a:ea typeface="ヒラギノ角ゴ Pro W3" charset="-128"/>
          <a:cs typeface="ヒラギノ角ゴ Pro W3" charset="-128"/>
        </a:defRPr>
      </a:lvl2pPr>
      <a:lvl3pPr marL="179388" indent="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Times" charset="0"/>
        <a:buChar char="–"/>
        <a:defRPr sz="17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627063" indent="-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Lucida Grande" charset="0"/>
        <a:buChar char="–"/>
        <a:defRPr sz="1700">
          <a:solidFill>
            <a:schemeClr val="tx1"/>
          </a:solidFill>
          <a:latin typeface="Arial Narrow"/>
          <a:ea typeface="ヒラギノ角ゴ Pro W3" charset="-128"/>
          <a:cs typeface="ヒラギノ角ゴ Pro W3" charset="-128"/>
        </a:defRPr>
      </a:lvl4pPr>
      <a:lvl5pPr marL="358775" indent="-17938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Lucida Grande" charset="0"/>
        <a:buChar char="–"/>
        <a:defRPr sz="1700">
          <a:solidFill>
            <a:schemeClr val="tx1"/>
          </a:solidFill>
          <a:latin typeface="Arial Narrow"/>
          <a:ea typeface="ヒラギノ角ゴ Pro W3" pitchFamily="-112" charset="-128"/>
          <a:cs typeface="ヒラギノ角ゴ Pro W3" charset="-128"/>
        </a:defRPr>
      </a:lvl5pPr>
      <a:lvl6pPr marL="19812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6pPr>
      <a:lvl7pPr marL="24384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7pPr>
      <a:lvl8pPr marL="28956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8pPr>
      <a:lvl9pPr marL="3352800" indent="-190500" algn="l" rtl="0" fontAlgn="base">
        <a:lnSpc>
          <a:spcPct val="110000"/>
        </a:lnSpc>
        <a:spcBef>
          <a:spcPct val="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34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8.png"/><Relationship Id="rId8" Type="http://schemas.openxmlformats.org/officeDocument/2006/relationships/image" Target="../media/image29.png"/><Relationship Id="rId9" Type="http://schemas.openxmlformats.org/officeDocument/2006/relationships/image" Target="../media/image38.png"/><Relationship Id="rId10" Type="http://schemas.openxmlformats.org/officeDocument/2006/relationships/image" Target="../media/image35.png"/><Relationship Id="rId11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40.jpe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43.png"/><Relationship Id="rId5" Type="http://schemas.openxmlformats.org/officeDocument/2006/relationships/image" Target="../media/image44.emf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43.png"/><Relationship Id="rId5" Type="http://schemas.openxmlformats.org/officeDocument/2006/relationships/image" Target="../media/image44.emf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44.emf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8.png"/><Relationship Id="rId8" Type="http://schemas.openxmlformats.org/officeDocument/2006/relationships/image" Target="../media/image15.png"/><Relationship Id="rId9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914400" cy="19685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A1AB4458-6830-E048-8836-8451714F24C4}" type="datetime4">
              <a:rPr lang="de-DE" sz="800">
                <a:latin typeface="Arial Narrow" charset="0"/>
              </a:rPr>
              <a:pPr/>
              <a:t>February 4, 2015</a:t>
            </a:fld>
            <a:endParaRPr lang="de-DE" sz="800">
              <a:latin typeface="Arial Narrow" charset="0"/>
            </a:endParaRPr>
          </a:p>
        </p:txBody>
      </p:sp>
      <p:sp>
        <p:nvSpPr>
          <p:cNvPr id="9218" name="Fußzeilenplatzhalter 4"/>
          <p:cNvSpPr txBox="1">
            <a:spLocks noGrp="1"/>
          </p:cNvSpPr>
          <p:nvPr/>
        </p:nvSpPr>
        <p:spPr bwMode="auto">
          <a:xfrm>
            <a:off x="76200" y="6661150"/>
            <a:ext cx="3810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/>
            <a:endParaRPr lang="de-DE" sz="800">
              <a:latin typeface="Arial Narrow" charset="0"/>
            </a:endParaRPr>
          </a:p>
        </p:txBody>
      </p:sp>
      <p:sp>
        <p:nvSpPr>
          <p:cNvPr id="9219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Untertitel 4"/>
          <p:cNvSpPr>
            <a:spLocks/>
          </p:cNvSpPr>
          <p:nvPr/>
        </p:nvSpPr>
        <p:spPr bwMode="auto">
          <a:xfrm>
            <a:off x="1827212" y="4076700"/>
            <a:ext cx="754538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Status of Swiss Contributions to NSS</a:t>
            </a:r>
            <a:endParaRPr lang="en-US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endParaRPr lang="en-US" sz="1800" b="1" dirty="0">
              <a:latin typeface="Arial" charset="0"/>
              <a:cs typeface="Arial" charset="0"/>
            </a:endParaRPr>
          </a:p>
          <a:p>
            <a:r>
              <a:rPr lang="en-GB" sz="1800" dirty="0" smtClean="0">
                <a:latin typeface="Arial" charset="0"/>
                <a:cs typeface="Arial" charset="0"/>
              </a:rPr>
              <a:t>Christian </a:t>
            </a:r>
            <a:r>
              <a:rPr lang="en-GB" sz="1800" dirty="0" err="1" smtClean="0">
                <a:latin typeface="Arial" charset="0"/>
                <a:cs typeface="Arial" charset="0"/>
              </a:rPr>
              <a:t>Rüegg</a:t>
            </a:r>
            <a:r>
              <a:rPr lang="en-GB" sz="1800" dirty="0" smtClean="0">
                <a:latin typeface="Arial" charset="0"/>
                <a:cs typeface="Arial" charset="0"/>
              </a:rPr>
              <a:t> (</a:t>
            </a:r>
            <a:r>
              <a:rPr lang="en-GB" sz="18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Swiss ESS national coordinator and ICB for PSI</a:t>
            </a:r>
            <a:r>
              <a:rPr lang="en-GB" sz="1800" dirty="0" smtClean="0">
                <a:latin typeface="Arial" charset="0"/>
                <a:cs typeface="Arial" charset="0"/>
              </a:rPr>
              <a:t>)</a:t>
            </a:r>
            <a:br>
              <a:rPr lang="en-GB" sz="1800" dirty="0" smtClean="0">
                <a:latin typeface="Arial" charset="0"/>
                <a:cs typeface="Arial" charset="0"/>
              </a:rPr>
            </a:br>
            <a:r>
              <a:rPr lang="en-GB" sz="1800" dirty="0">
                <a:latin typeface="Arial" charset="0"/>
                <a:cs typeface="Arial" charset="0"/>
              </a:rPr>
              <a:t/>
            </a:r>
            <a:br>
              <a:rPr lang="en-GB" sz="1800" dirty="0">
                <a:latin typeface="Arial" charset="0"/>
                <a:cs typeface="Arial" charset="0"/>
              </a:rPr>
            </a:br>
            <a:r>
              <a:rPr lang="en-GB" sz="1800" dirty="0">
                <a:latin typeface="Arial" charset="0"/>
                <a:cs typeface="Arial" charset="0"/>
              </a:rPr>
              <a:t>Laboratory for Neutron Scattering and Imaging</a:t>
            </a:r>
          </a:p>
          <a:p>
            <a:r>
              <a:rPr lang="en-GB" sz="1800" dirty="0">
                <a:latin typeface="Arial" charset="0"/>
                <a:cs typeface="Arial" charset="0"/>
              </a:rPr>
              <a:t>Paul Scherrer Institute and University of Geneva</a:t>
            </a:r>
          </a:p>
          <a:p>
            <a:endParaRPr lang="en-GB" sz="1800" dirty="0" smtClean="0">
              <a:latin typeface="Arial" charset="0"/>
              <a:cs typeface="Arial" charset="0"/>
            </a:endParaRPr>
          </a:p>
          <a:p>
            <a:r>
              <a:rPr lang="en-US" sz="1800" dirty="0" smtClean="0">
                <a:latin typeface="Arial" charset="0"/>
                <a:cs typeface="Arial" charset="0"/>
              </a:rPr>
              <a:t>IKON8, Milton Hill House, 4</a:t>
            </a:r>
            <a:r>
              <a:rPr lang="en-US" sz="1800" baseline="30000" dirty="0" smtClean="0">
                <a:latin typeface="Arial" charset="0"/>
                <a:cs typeface="Arial" charset="0"/>
              </a:rPr>
              <a:t>th</a:t>
            </a:r>
            <a:r>
              <a:rPr lang="en-US" sz="1800" dirty="0" smtClean="0">
                <a:latin typeface="Arial" charset="0"/>
                <a:cs typeface="Arial" charset="0"/>
              </a:rPr>
              <a:t> February 2015</a:t>
            </a:r>
            <a:endParaRPr lang="en-GB" sz="1800" dirty="0">
              <a:latin typeface="Arial" charset="0"/>
              <a:cs typeface="Arial" charset="0"/>
            </a:endParaRPr>
          </a:p>
        </p:txBody>
      </p:sp>
      <p:pic>
        <p:nvPicPr>
          <p:cNvPr id="9221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340225" y="5715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96850"/>
            <a:ext cx="1774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LNSlog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037388" y="5257800"/>
            <a:ext cx="15668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13122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9" name="Titel 1"/>
          <p:cNvSpPr>
            <a:spLocks noGrp="1"/>
          </p:cNvSpPr>
          <p:nvPr>
            <p:ph type="title"/>
          </p:nvPr>
        </p:nvSpPr>
        <p:spPr>
          <a:xfrm>
            <a:off x="1619250" y="144463"/>
            <a:ext cx="8534400" cy="533400"/>
          </a:xfrm>
        </p:spPr>
        <p:txBody>
          <a:bodyPr/>
          <a:lstStyle/>
          <a:p>
            <a:r>
              <a:rPr lang="en-GB">
                <a:latin typeface="Arial Narrow" charset="0"/>
                <a:ea typeface="ヒラギノ角ゴ Pro W3" charset="0"/>
                <a:cs typeface="ヒラギノ角ゴ Pro W3" charset="0"/>
              </a:rPr>
              <a:t>SINQ User Program</a:t>
            </a:r>
          </a:p>
        </p:txBody>
      </p:sp>
      <p:sp>
        <p:nvSpPr>
          <p:cNvPr id="19461" name="Rectangle 2"/>
          <p:cNvSpPr txBox="1">
            <a:spLocks noChangeArrowheads="1"/>
          </p:cNvSpPr>
          <p:nvPr/>
        </p:nvSpPr>
        <p:spPr bwMode="auto">
          <a:xfrm>
            <a:off x="457200" y="838200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Distribution of SINQ users in 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2014</a:t>
            </a: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2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page </a:t>
            </a:r>
            <a:fld id="{A5E1E1D4-542B-8A4E-9DA3-7BEA846F05BE}" type="slidenum">
              <a:rPr lang="de-DE" sz="800">
                <a:latin typeface="Arial Narrow" charset="0"/>
              </a:rPr>
              <a:pPr/>
              <a:t>10</a:t>
            </a:fld>
            <a:endParaRPr lang="de-DE" sz="800">
              <a:latin typeface="Arial Narrow" charset="0"/>
            </a:endParaRPr>
          </a:p>
        </p:txBody>
      </p:sp>
      <p:sp>
        <p:nvSpPr>
          <p:cNvPr id="19464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Ch. Rüegg, </a:t>
            </a:r>
            <a:fld id="{C3670837-9D45-5043-9EAC-2584B490D5AE}" type="datetime4">
              <a:rPr lang="de-DE" sz="800">
                <a:latin typeface="Arial Narrow" charset="0"/>
              </a:rPr>
              <a:pPr/>
              <a:t>February 4, 2015</a:t>
            </a:fld>
            <a:endParaRPr lang="de-DE" sz="800">
              <a:latin typeface="Arial Narrow" charset="0"/>
            </a:endParaRPr>
          </a:p>
        </p:txBody>
      </p:sp>
      <p:pic>
        <p:nvPicPr>
          <p:cNvPr id="10" name="Picture 7" descr="LNSlogo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22225"/>
            <a:ext cx="895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3267409"/>
              </p:ext>
            </p:extLst>
          </p:nvPr>
        </p:nvGraphicFramePr>
        <p:xfrm>
          <a:off x="-1066800" y="1218631"/>
          <a:ext cx="10566896" cy="5639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5181600" y="6250180"/>
            <a:ext cx="3276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• Source: 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S. Janssen, PSI User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office</a:t>
            </a:r>
            <a:endParaRPr lang="en-GB" sz="1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63658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8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Ch. Rüegg, </a:t>
            </a:r>
            <a:fld id="{FE92FDCB-D71C-3549-83FB-AA4E09326BED}" type="datetime4">
              <a:rPr lang="de-DE" sz="800">
                <a:latin typeface="Arial Narrow" charset="0"/>
              </a:rPr>
              <a:pPr/>
              <a:t>February 4, 2015</a:t>
            </a:fld>
            <a:endParaRPr lang="de-DE" sz="800">
              <a:latin typeface="Arial Narrow" charset="0"/>
            </a:endParaRPr>
          </a:p>
        </p:txBody>
      </p:sp>
      <p:sp>
        <p:nvSpPr>
          <p:cNvPr id="24579" name="Titel 1"/>
          <p:cNvSpPr>
            <a:spLocks noGrp="1"/>
          </p:cNvSpPr>
          <p:nvPr>
            <p:ph type="title"/>
          </p:nvPr>
        </p:nvSpPr>
        <p:spPr>
          <a:xfrm>
            <a:off x="1619250" y="144463"/>
            <a:ext cx="8534400" cy="533400"/>
          </a:xfrm>
        </p:spPr>
        <p:txBody>
          <a:bodyPr/>
          <a:lstStyle/>
          <a:p>
            <a:r>
              <a:rPr lang="en-GB" dirty="0" smtClean="0">
                <a:latin typeface="Arial Narrow" charset="0"/>
                <a:ea typeface="ヒラギノ角ゴ Pro W3" charset="0"/>
                <a:cs typeface="ヒラギノ角ゴ Pro W3" charset="0"/>
              </a:rPr>
              <a:t>SINQ and Swiss Neutron Scattering Strategy</a:t>
            </a:r>
            <a:endParaRPr lang="en-GB" dirty="0">
              <a:latin typeface="Arial Narrow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4581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page </a:t>
            </a:r>
            <a:fld id="{2876B451-9D9D-A345-B823-523139755F07}" type="slidenum">
              <a:rPr lang="de-DE" sz="800">
                <a:latin typeface="Arial Narrow" charset="0"/>
              </a:rPr>
              <a:pPr/>
              <a:t>11</a:t>
            </a:fld>
            <a:endParaRPr lang="de-DE" sz="800">
              <a:latin typeface="Arial Narrow" charset="0"/>
            </a:endParaRPr>
          </a:p>
        </p:txBody>
      </p:sp>
      <p:pic>
        <p:nvPicPr>
          <p:cNvPr id="9" name="Picture 10" descr="LNSlogo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22225"/>
            <a:ext cx="895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5259760" y="1685330"/>
            <a:ext cx="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10000"/>
              </a:lnSpc>
            </a:pPr>
            <a:endParaRPr lang="en-US" sz="1700">
              <a:latin typeface="Arial Narrow" charset="0"/>
              <a:cs typeface="Arial Narrow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4573960" y="1532930"/>
            <a:ext cx="4191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2059360" y="1304330"/>
            <a:ext cx="43434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2211760" y="1304330"/>
            <a:ext cx="43434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611560" y="548680"/>
            <a:ext cx="8366072" cy="558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10000"/>
              </a:lnSpc>
            </a:pPr>
            <a:endParaRPr lang="en-US" sz="1800" dirty="0">
              <a:latin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Neutron Scattering in Switzerland</a:t>
            </a:r>
          </a:p>
          <a:p>
            <a:pPr>
              <a:lnSpc>
                <a:spcPct val="110000"/>
              </a:lnSpc>
            </a:pPr>
            <a:endParaRPr lang="en-US" sz="1800" b="1" dirty="0">
              <a:latin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0000FF"/>
                </a:solidFill>
                <a:latin typeface="Arial" charset="0"/>
                <a:cs typeface="Arial" charset="0"/>
              </a:rPr>
              <a:t>I) SINQ as national source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latin typeface="Arial" charset="0"/>
                <a:cs typeface="Arial" charset="0"/>
              </a:rPr>
              <a:t>State-of-the-art instrumentation, medium flux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latin typeface="Arial" charset="0"/>
                <a:cs typeface="Arial" charset="0"/>
              </a:rPr>
              <a:t>Partner of </a:t>
            </a:r>
            <a:r>
              <a:rPr lang="en-US" sz="1800" b="1" dirty="0">
                <a:latin typeface="Arial" charset="0"/>
                <a:cs typeface="Arial" charset="0"/>
              </a:rPr>
              <a:t>Swiss </a:t>
            </a:r>
            <a:r>
              <a:rPr lang="en-US" sz="1800" dirty="0">
                <a:latin typeface="Arial" charset="0"/>
                <a:cs typeface="Arial" charset="0"/>
              </a:rPr>
              <a:t>universities for research and </a:t>
            </a:r>
            <a:r>
              <a:rPr lang="en-US" sz="1800" dirty="0" smtClean="0">
                <a:latin typeface="Arial" charset="0"/>
                <a:cs typeface="Arial" charset="0"/>
              </a:rPr>
              <a:t>education, </a:t>
            </a:r>
            <a:r>
              <a:rPr lang="en-US" sz="1800" b="1" dirty="0" smtClean="0">
                <a:latin typeface="Arial" charset="0"/>
                <a:cs typeface="Arial" charset="0"/>
              </a:rPr>
              <a:t>2000 experiment days</a:t>
            </a:r>
            <a:endParaRPr lang="en-US" sz="1800" b="1" dirty="0">
              <a:latin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endParaRPr lang="en-US" sz="1800" b="1" dirty="0">
              <a:latin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0000FF"/>
                </a:solidFill>
                <a:latin typeface="Arial" charset="0"/>
                <a:cs typeface="Arial" charset="0"/>
              </a:rPr>
              <a:t>II) Institut Laue-</a:t>
            </a:r>
            <a:r>
              <a:rPr lang="en-US" sz="1800" b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Langevin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  <a:cs typeface="Arial" charset="0"/>
              </a:rPr>
              <a:t> ILL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latin typeface="Arial" charset="0"/>
                <a:cs typeface="Arial" charset="0"/>
              </a:rPr>
              <a:t>Complementary, high-flux instruments (3</a:t>
            </a:r>
            <a:r>
              <a:rPr lang="en-US" sz="1800" baseline="30000" dirty="0">
                <a:latin typeface="Arial" charset="0"/>
                <a:cs typeface="Arial" charset="0"/>
              </a:rPr>
              <a:t>rd</a:t>
            </a:r>
            <a:r>
              <a:rPr lang="en-US" sz="1800" dirty="0">
                <a:latin typeface="Arial" charset="0"/>
                <a:cs typeface="Arial" charset="0"/>
              </a:rPr>
              <a:t> Millennium Program </a:t>
            </a:r>
            <a:r>
              <a:rPr lang="en-US" sz="1800" b="1" dirty="0">
                <a:latin typeface="Arial" charset="0"/>
                <a:cs typeface="Arial" charset="0"/>
              </a:rPr>
              <a:t>ENDURANCE</a:t>
            </a:r>
            <a:r>
              <a:rPr lang="en-US" sz="1800" dirty="0">
                <a:latin typeface="Arial" charset="0"/>
                <a:cs typeface="Arial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latin typeface="Arial" charset="0"/>
                <a:cs typeface="Arial" charset="0"/>
              </a:rPr>
              <a:t>Technology development (detectors, </a:t>
            </a:r>
            <a:r>
              <a:rPr lang="en-US" sz="1800" dirty="0" err="1">
                <a:latin typeface="Arial" charset="0"/>
                <a:cs typeface="Arial" charset="0"/>
              </a:rPr>
              <a:t>etc</a:t>
            </a:r>
            <a:r>
              <a:rPr lang="en-US" sz="1800" dirty="0" smtClean="0">
                <a:latin typeface="Arial" charset="0"/>
                <a:cs typeface="Arial" charset="0"/>
              </a:rPr>
              <a:t>), </a:t>
            </a:r>
            <a:r>
              <a:rPr lang="en-US" sz="1800" b="1" dirty="0" smtClean="0">
                <a:latin typeface="Arial" charset="0"/>
                <a:cs typeface="Arial" charset="0"/>
              </a:rPr>
              <a:t>160 experiment days</a:t>
            </a:r>
            <a:endParaRPr lang="en-US" sz="1800" b="1" dirty="0">
              <a:latin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endParaRPr lang="en-US" sz="1800" b="1" dirty="0">
              <a:latin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III) </a:t>
            </a:r>
            <a:r>
              <a:rPr lang="en-US" sz="1800" b="1" dirty="0" smtClean="0">
                <a:latin typeface="Arial" charset="0"/>
                <a:cs typeface="Arial" charset="0"/>
              </a:rPr>
              <a:t> 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  <a:cs typeface="Arial" charset="0"/>
              </a:rPr>
              <a:t>European Spallation Source ESS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latin typeface="Arial" charset="0"/>
                <a:cs typeface="Arial" charset="0"/>
              </a:rPr>
              <a:t>Complementary, high-flux instruments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latin typeface="Arial" charset="0"/>
                <a:cs typeface="Arial" charset="0"/>
              </a:rPr>
              <a:t>Future European </a:t>
            </a:r>
            <a:r>
              <a:rPr lang="en-US" sz="1800" dirty="0" err="1">
                <a:latin typeface="Arial" charset="0"/>
                <a:cs typeface="Arial" charset="0"/>
              </a:rPr>
              <a:t>centre</a:t>
            </a:r>
            <a:r>
              <a:rPr lang="en-US" sz="1800" dirty="0">
                <a:latin typeface="Arial" charset="0"/>
                <a:cs typeface="Arial" charset="0"/>
              </a:rPr>
              <a:t> for neutron scattering in 2025</a:t>
            </a:r>
            <a:r>
              <a:rPr lang="en-US" sz="1800" dirty="0" smtClean="0">
                <a:latin typeface="Arial" charset="0"/>
                <a:cs typeface="Arial" charset="0"/>
              </a:rPr>
              <a:t>+, </a:t>
            </a:r>
            <a:r>
              <a:rPr lang="en-US" sz="1800" b="1" dirty="0" smtClean="0">
                <a:latin typeface="Arial" charset="0"/>
                <a:cs typeface="Arial" charset="0"/>
              </a:rPr>
              <a:t>90 experiment days</a:t>
            </a:r>
            <a:endParaRPr lang="en-US" sz="1800" b="1" dirty="0">
              <a:latin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endParaRPr lang="en-US" sz="1800" dirty="0">
              <a:latin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IV) 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  <a:cs typeface="Arial" charset="0"/>
              </a:rPr>
              <a:t>Other Partner Institutes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A</a:t>
            </a:r>
            <a:r>
              <a:rPr lang="en-US" sz="1800" dirty="0">
                <a:latin typeface="Arial" charset="0"/>
                <a:cs typeface="Arial" charset="0"/>
              </a:rPr>
              <a:t>ccess to other neutron sources in Europe, US and </a:t>
            </a:r>
            <a:r>
              <a:rPr lang="en-US" sz="1800" dirty="0" smtClean="0">
                <a:latin typeface="Arial" charset="0"/>
                <a:cs typeface="Arial" charset="0"/>
              </a:rPr>
              <a:t>Japan, </a:t>
            </a:r>
            <a:r>
              <a:rPr lang="en-US" sz="1800" b="1" dirty="0" smtClean="0">
                <a:latin typeface="Arial" charset="0"/>
                <a:cs typeface="Arial" charset="0"/>
              </a:rPr>
              <a:t>100 experiment days</a:t>
            </a:r>
            <a:endParaRPr lang="en-US" sz="1800" b="1" dirty="0">
              <a:latin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Complementary capabilities (high fields, high-energy spectroscopy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endParaRPr lang="en-US" sz="1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663828" y="1628800"/>
            <a:ext cx="2436564" cy="2795587"/>
            <a:chOff x="5039395" y="1643412"/>
            <a:chExt cx="2435998" cy="2795298"/>
          </a:xfrm>
        </p:grpSpPr>
        <p:sp>
          <p:nvSpPr>
            <p:cNvPr id="17" name="TextBox 11"/>
            <p:cNvSpPr txBox="1">
              <a:spLocks noChangeArrowheads="1"/>
            </p:cNvSpPr>
            <p:nvPr/>
          </p:nvSpPr>
          <p:spPr bwMode="auto">
            <a:xfrm>
              <a:off x="5039395" y="1643412"/>
              <a:ext cx="2435998" cy="400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>
                <a:lnSpc>
                  <a:spcPct val="110000"/>
                </a:lnSpc>
                <a:buFont typeface="Symbol" charset="0"/>
                <a:buChar char=""/>
              </a:pPr>
              <a:r>
                <a:rPr lang="en-US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 upgrade </a:t>
              </a:r>
              <a:r>
                <a:rPr lang="en-US" b="1" dirty="0" smtClean="0">
                  <a:solidFill>
                    <a:srgbClr val="FF0000"/>
                  </a:solidFill>
                  <a:latin typeface="Arial" charset="0"/>
                  <a:cs typeface="Arial" charset="0"/>
                </a:rPr>
                <a:t>SINQ</a:t>
              </a:r>
              <a:endParaRPr lang="en-US" b="1" baseline="30000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TextBox 12"/>
            <p:cNvSpPr txBox="1">
              <a:spLocks noChangeArrowheads="1"/>
            </p:cNvSpPr>
            <p:nvPr/>
          </p:nvSpPr>
          <p:spPr bwMode="auto">
            <a:xfrm>
              <a:off x="5039395" y="4038600"/>
              <a:ext cx="180818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>
                <a:lnSpc>
                  <a:spcPct val="110000"/>
                </a:lnSpc>
                <a:buFont typeface="Symbol" charset="0"/>
                <a:buChar char=""/>
              </a:pPr>
              <a:r>
                <a:rPr lang="en-US" b="1">
                  <a:solidFill>
                    <a:srgbClr val="FF0000"/>
                  </a:solidFill>
                  <a:latin typeface="Arial" charset="0"/>
                  <a:cs typeface="Arial" charset="0"/>
                </a:rPr>
                <a:t> build ESS</a:t>
              </a:r>
              <a:endParaRPr lang="en-US" b="1" baseline="3000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582" y="908720"/>
            <a:ext cx="648072" cy="648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908720"/>
            <a:ext cx="2748542" cy="64807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119956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el 1"/>
          <p:cNvSpPr>
            <a:spLocks noGrp="1"/>
          </p:cNvSpPr>
          <p:nvPr>
            <p:ph type="title"/>
          </p:nvPr>
        </p:nvSpPr>
        <p:spPr>
          <a:xfrm>
            <a:off x="1619250" y="144463"/>
            <a:ext cx="8534400" cy="533400"/>
          </a:xfrm>
        </p:spPr>
        <p:txBody>
          <a:bodyPr/>
          <a:lstStyle/>
          <a:p>
            <a:r>
              <a:rPr lang="en-GB" dirty="0" smtClean="0">
                <a:latin typeface="Arial Narrow" pitchFamily="-84" charset="0"/>
                <a:ea typeface="ヒラギノ角ゴ Pro W3" pitchFamily="-84" charset="-128"/>
                <a:cs typeface="ヒラギノ角ゴ Pro W3" pitchFamily="-84" charset="-128"/>
              </a:rPr>
              <a:t>Swiss Contributions to ESS and NSS</a:t>
            </a:r>
          </a:p>
        </p:txBody>
      </p:sp>
      <p:sp>
        <p:nvSpPr>
          <p:cNvPr id="10244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latin typeface="Arial Narrow" pitchFamily="-84" charset="0"/>
                <a:ea typeface="ヒラギノ角ゴ Pro W3" pitchFamily="-84" charset="-128"/>
                <a:cs typeface="ヒラギノ角ゴ Pro W3" pitchFamily="-84" charset="-128"/>
              </a:rPr>
              <a:t>page </a:t>
            </a:r>
            <a:fld id="{B8ABE0EF-2E80-EF4F-BDC8-17BC56B1E8BE}" type="slidenum">
              <a:rPr lang="de-DE" smtClean="0">
                <a:latin typeface="Arial Narrow" pitchFamily="-84" charset="0"/>
                <a:ea typeface="ヒラギノ角ゴ Pro W3" pitchFamily="-84" charset="-128"/>
                <a:cs typeface="ヒラギノ角ゴ Pro W3" pitchFamily="-84" charset="-128"/>
              </a:rPr>
              <a:pPr/>
              <a:t>12</a:t>
            </a:fld>
            <a:endParaRPr lang="de-DE" smtClean="0">
              <a:latin typeface="Arial Narrow" pitchFamily="-84" charset="0"/>
              <a:ea typeface="ヒラギノ角ゴ Pro W3" pitchFamily="-84" charset="-128"/>
              <a:cs typeface="ヒラギノ角ゴ Pro W3" pitchFamily="-84" charset="-128"/>
            </a:endParaRPr>
          </a:p>
        </p:txBody>
      </p:sp>
      <p:sp>
        <p:nvSpPr>
          <p:cNvPr id="10246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48" name="Picture 10" descr="LNSlogo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22225"/>
            <a:ext cx="895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/>
              <a:t>Ch. Rüegg, </a:t>
            </a:r>
            <a:fld id="{28602448-461F-694B-89B3-D888533A8E25}" type="datetime4">
              <a:rPr lang="de-DE"/>
              <a:pPr/>
              <a:t>February 4, 2015</a:t>
            </a:fld>
            <a:endParaRPr lang="de-DE"/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3897927" y="1124744"/>
            <a:ext cx="1348146" cy="461665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Science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6400800" y="4356001"/>
            <a:ext cx="1903085" cy="461665"/>
          </a:xfrm>
          <a:prstGeom prst="rect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Technology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7" name="TextBox 8"/>
          <p:cNvSpPr txBox="1">
            <a:spLocks noChangeArrowheads="1"/>
          </p:cNvSpPr>
          <p:nvPr/>
        </p:nvSpPr>
        <p:spPr bwMode="auto">
          <a:xfrm>
            <a:off x="461678" y="4356001"/>
            <a:ext cx="2510122" cy="461665"/>
          </a:xfrm>
          <a:prstGeom prst="rect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Instrumentation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28" name="Straight Arrow Connector 27"/>
          <p:cNvCxnSpPr>
            <a:stCxn id="25" idx="2"/>
            <a:endCxn id="27" idx="0"/>
          </p:cNvCxnSpPr>
          <p:nvPr/>
        </p:nvCxnSpPr>
        <p:spPr>
          <a:xfrm rot="5400000">
            <a:off x="1759574" y="1543575"/>
            <a:ext cx="2769592" cy="2855261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5" idx="2"/>
            <a:endCxn id="26" idx="0"/>
          </p:cNvCxnSpPr>
          <p:nvPr/>
        </p:nvCxnSpPr>
        <p:spPr>
          <a:xfrm rot="16200000" flipH="1">
            <a:off x="4577375" y="1581033"/>
            <a:ext cx="2769592" cy="2780343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7" idx="3"/>
            <a:endCxn id="26" idx="1"/>
          </p:cNvCxnSpPr>
          <p:nvPr/>
        </p:nvCxnSpPr>
        <p:spPr>
          <a:xfrm>
            <a:off x="2971800" y="4586834"/>
            <a:ext cx="3429000" cy="158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1571080" y="3124200"/>
            <a:ext cx="6887120" cy="3382328"/>
            <a:chOff x="1571080" y="3124200"/>
            <a:chExt cx="6887120" cy="3382328"/>
          </a:xfrm>
        </p:grpSpPr>
        <p:sp>
          <p:nvSpPr>
            <p:cNvPr id="17" name="TextBox 19"/>
            <p:cNvSpPr txBox="1">
              <a:spLocks noChangeArrowheads="1"/>
            </p:cNvSpPr>
            <p:nvPr/>
          </p:nvSpPr>
          <p:spPr bwMode="auto">
            <a:xfrm>
              <a:off x="1571080" y="5029200"/>
              <a:ext cx="6887120" cy="1477328"/>
            </a:xfrm>
            <a:prstGeom prst="rect">
              <a:avLst/>
            </a:prstGeom>
            <a:noFill/>
            <a:ln w="28575" cmpd="sng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Arial"/>
                <a:buChar char="•"/>
              </a:pPr>
              <a:r>
                <a:rPr lang="en-US" sz="1800" dirty="0" smtClean="0">
                  <a:latin typeface="Arial"/>
                  <a:cs typeface="Arial"/>
                </a:rPr>
                <a:t> Laboratory for Neutron Scattering and Imaging (LNS, PSI)</a:t>
              </a:r>
            </a:p>
            <a:p>
              <a:pPr>
                <a:buFont typeface="Arial"/>
                <a:buChar char="•"/>
              </a:pPr>
              <a:r>
                <a:rPr lang="en-US" sz="1800" dirty="0" smtClean="0">
                  <a:latin typeface="Arial"/>
                  <a:cs typeface="Arial"/>
                </a:rPr>
                <a:t> Laboratory for Developments and Methods (LDM, PSI)</a:t>
              </a:r>
            </a:p>
            <a:p>
              <a:pPr>
                <a:buFont typeface="Arial"/>
                <a:buChar char="•"/>
              </a:pPr>
              <a:r>
                <a:rPr lang="en-US" sz="1800" dirty="0" smtClean="0">
                  <a:latin typeface="Arial"/>
                  <a:cs typeface="Arial"/>
                </a:rPr>
                <a:t> Further laboratories at PSI (moderators, materials, etc)</a:t>
              </a:r>
            </a:p>
            <a:p>
              <a:pPr>
                <a:buFont typeface="Arial"/>
                <a:buChar char="•"/>
              </a:pPr>
              <a:r>
                <a:rPr lang="en-US" sz="1800" dirty="0" smtClean="0">
                  <a:latin typeface="Arial"/>
                  <a:cs typeface="Arial"/>
                </a:rPr>
                <a:t> Swiss Universities and User Organizations</a:t>
              </a:r>
            </a:p>
            <a:p>
              <a:pPr>
                <a:buFont typeface="Arial"/>
                <a:buChar char="•"/>
              </a:pPr>
              <a:r>
                <a:rPr lang="en-US" sz="1800" b="1" dirty="0" smtClean="0">
                  <a:latin typeface="Arial"/>
                  <a:cs typeface="Arial"/>
                </a:rPr>
                <a:t> Swiss Industry</a:t>
              </a:r>
              <a:endParaRPr lang="en-US" sz="1400" b="1" dirty="0" smtClean="0">
                <a:latin typeface="Arial"/>
                <a:cs typeface="Arial"/>
              </a:endParaRPr>
            </a:p>
          </p:txBody>
        </p:sp>
        <p:pic>
          <p:nvPicPr>
            <p:cNvPr id="18" name="Picture 17" descr="PSI-Logo_narrow_blau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3173816" y="3124200"/>
              <a:ext cx="2845984" cy="990403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791200" y="914400"/>
            <a:ext cx="3175992" cy="2842152"/>
            <a:chOff x="5791200" y="914400"/>
            <a:chExt cx="3175992" cy="284215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2592" y="2590800"/>
              <a:ext cx="576064" cy="57606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1200" y="1348848"/>
              <a:ext cx="1080120" cy="52402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9000" y="2286000"/>
              <a:ext cx="1728192" cy="447142"/>
            </a:xfrm>
            <a:prstGeom prst="rect">
              <a:avLst/>
            </a:prstGeom>
          </p:spPr>
        </p:pic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1653648"/>
              <a:ext cx="1488640" cy="537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2034648"/>
              <a:ext cx="933128" cy="466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82686" y="2895600"/>
              <a:ext cx="617706" cy="860952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791200" y="914400"/>
              <a:ext cx="3021661" cy="2667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1600" b="1" dirty="0" smtClean="0">
                  <a:latin typeface="Arial"/>
                  <a:cs typeface="Arial"/>
                </a:rPr>
                <a:t>Universities and Organizations</a:t>
              </a: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0"/>
            <a:srcRect r="74998"/>
            <a:stretch/>
          </p:blipFill>
          <p:spPr>
            <a:xfrm>
              <a:off x="8128993" y="2895600"/>
              <a:ext cx="610774" cy="576000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304800" y="880646"/>
            <a:ext cx="2808430" cy="1862554"/>
            <a:chOff x="304800" y="880646"/>
            <a:chExt cx="2808430" cy="1862554"/>
          </a:xfrm>
        </p:grpSpPr>
        <p:sp>
          <p:nvSpPr>
            <p:cNvPr id="45" name="Rectangle 44"/>
            <p:cNvSpPr/>
            <p:nvPr/>
          </p:nvSpPr>
          <p:spPr>
            <a:xfrm>
              <a:off x="685800" y="880646"/>
              <a:ext cx="14478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Funding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4800" y="1295400"/>
              <a:ext cx="2808430" cy="1447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013162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el 1"/>
          <p:cNvSpPr>
            <a:spLocks noGrp="1"/>
          </p:cNvSpPr>
          <p:nvPr>
            <p:ph type="title"/>
          </p:nvPr>
        </p:nvSpPr>
        <p:spPr>
          <a:xfrm>
            <a:off x="1619250" y="144463"/>
            <a:ext cx="8534400" cy="533400"/>
          </a:xfrm>
        </p:spPr>
        <p:txBody>
          <a:bodyPr/>
          <a:lstStyle/>
          <a:p>
            <a:r>
              <a:rPr lang="en-GB" dirty="0" smtClean="0">
                <a:latin typeface="Arial Narrow" pitchFamily="-84" charset="0"/>
                <a:ea typeface="ヒラギノ角ゴ Pro W3" pitchFamily="-84" charset="-128"/>
                <a:cs typeface="ヒラギノ角ゴ Pro W3" pitchFamily="-84" charset="-128"/>
              </a:rPr>
              <a:t>New European </a:t>
            </a:r>
            <a:r>
              <a:rPr lang="en-GB" dirty="0" err="1" smtClean="0">
                <a:latin typeface="Arial Narrow" pitchFamily="-84" charset="0"/>
                <a:ea typeface="ヒラギノ角ゴ Pro W3" pitchFamily="-84" charset="-128"/>
                <a:cs typeface="ヒラギノ角ゴ Pro W3" pitchFamily="-84" charset="-128"/>
              </a:rPr>
              <a:t>Spallation</a:t>
            </a:r>
            <a:r>
              <a:rPr lang="en-GB" dirty="0" smtClean="0">
                <a:latin typeface="Arial Narrow" pitchFamily="-84" charset="0"/>
                <a:ea typeface="ヒラギノ角ゴ Pro W3" pitchFamily="-84" charset="-128"/>
                <a:cs typeface="ヒラギノ角ゴ Pro W3" pitchFamily="-84" charset="-128"/>
              </a:rPr>
              <a:t> Source</a:t>
            </a:r>
            <a:endParaRPr lang="en-GB" dirty="0">
              <a:solidFill>
                <a:srgbClr val="FF0000"/>
              </a:solidFill>
              <a:latin typeface="Arial Narrow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3314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Ch. Rüegg, </a:t>
            </a:r>
            <a:fld id="{FE92FDCB-D71C-3549-83FB-AA4E09326BED}" type="datetime4">
              <a:rPr lang="de-DE" sz="800">
                <a:latin typeface="Arial Narrow" charset="0"/>
              </a:rPr>
              <a:pPr/>
              <a:t>February 4, 2015</a:t>
            </a:fld>
            <a:endParaRPr lang="de-DE" sz="800">
              <a:latin typeface="Arial Narrow" charset="0"/>
            </a:endParaRPr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page </a:t>
            </a:r>
            <a:fld id="{2876B451-9D9D-A345-B823-523139755F07}" type="slidenum">
              <a:rPr lang="de-DE" sz="800">
                <a:latin typeface="Arial Narrow" charset="0"/>
              </a:rPr>
              <a:pPr/>
              <a:t>13</a:t>
            </a:fld>
            <a:endParaRPr lang="de-DE" sz="800">
              <a:latin typeface="Arial Narrow" charset="0"/>
            </a:endParaRPr>
          </a:p>
        </p:txBody>
      </p:sp>
      <p:pic>
        <p:nvPicPr>
          <p:cNvPr id="16" name="Picture 10" descr="LNSlogo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50" y="22225"/>
            <a:ext cx="895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9947" t="10547" r="1210"/>
          <a:stretch>
            <a:fillRect/>
          </a:stretch>
        </p:blipFill>
        <p:spPr bwMode="auto">
          <a:xfrm>
            <a:off x="304800" y="762000"/>
            <a:ext cx="86106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380312" y="908721"/>
            <a:ext cx="1409666" cy="74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1"/>
          <p:cNvSpPr txBox="1">
            <a:spLocks/>
          </p:cNvSpPr>
          <p:nvPr/>
        </p:nvSpPr>
        <p:spPr bwMode="auto">
          <a:xfrm>
            <a:off x="467544" y="4114800"/>
            <a:ext cx="730485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ヒラギノ角ゴ Pro W3" pitchFamily="-108" charset="-128"/>
                <a:cs typeface="Arial"/>
              </a:rPr>
              <a:t>Swiss Contributions to the ESS</a:t>
            </a:r>
          </a:p>
          <a:p>
            <a:pPr marL="285750" marR="0" lvl="0" indent="-28575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Tx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 pitchFamily="-108" charset="-128"/>
                <a:cs typeface="Arial"/>
              </a:rPr>
              <a:t>- Pre-construction activities at PSI (2012/2013)</a:t>
            </a:r>
          </a:p>
          <a:p>
            <a:pPr marL="285750" marR="0" lvl="0" indent="-28575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Tx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 pitchFamily="-108" charset="-128"/>
                <a:cs typeface="Arial"/>
              </a:rPr>
              <a:t>- Construction and operation (</a:t>
            </a:r>
            <a:r>
              <a:rPr lang="en-US" sz="1800" kern="0" dirty="0" err="1" smtClean="0">
                <a:solidFill>
                  <a:schemeClr val="bg1"/>
                </a:solidFill>
                <a:latin typeface="Arial"/>
                <a:ea typeface="ヒラギノ角ゴ Pro W3" pitchFamily="-108" charset="-128"/>
                <a:cs typeface="Arial"/>
              </a:rPr>
              <a:t>Nationalrat</a:t>
            </a:r>
            <a:r>
              <a:rPr lang="en-US" sz="1800" kern="0" dirty="0" smtClean="0">
                <a:solidFill>
                  <a:schemeClr val="bg1"/>
                </a:solidFill>
                <a:latin typeface="Arial"/>
                <a:ea typeface="ヒラギノ角ゴ Pro W3" pitchFamily="-108" charset="-128"/>
                <a:cs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 pitchFamily="-108" charset="-128"/>
                <a:cs typeface="Arial"/>
              </a:rPr>
              <a:t>2015)</a:t>
            </a:r>
            <a:endParaRPr lang="en-US" sz="1800" kern="0" dirty="0" smtClean="0">
              <a:solidFill>
                <a:schemeClr val="bg1"/>
              </a:solidFill>
              <a:latin typeface="Arial"/>
              <a:ea typeface="ヒラギノ角ゴ Pro W3" pitchFamily="-108" charset="-128"/>
              <a:cs typeface="Arial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Tx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 pitchFamily="-108" charset="-128"/>
                <a:cs typeface="Arial"/>
              </a:rPr>
              <a:t>   3.5% </a:t>
            </a: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 pitchFamily="-108" charset="-128"/>
                <a:cs typeface="Arial"/>
              </a:rPr>
              <a:t>or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 pitchFamily="-108" charset="-128"/>
                <a:cs typeface="Arial"/>
              </a:rPr>
              <a:t>130 </a:t>
            </a:r>
            <a:r>
              <a:rPr lang="en-US" sz="1800" b="1" kern="0" dirty="0" smtClean="0">
                <a:solidFill>
                  <a:schemeClr val="bg1"/>
                </a:solidFill>
                <a:latin typeface="Arial"/>
                <a:ea typeface="ヒラギノ角ゴ Pro W3" pitchFamily="-108" charset="-128"/>
                <a:cs typeface="Arial"/>
              </a:rPr>
              <a:t>MCHF </a:t>
            </a:r>
            <a:r>
              <a:rPr lang="en-US" sz="1800" kern="0" dirty="0" smtClean="0">
                <a:solidFill>
                  <a:schemeClr val="bg1"/>
                </a:solidFill>
                <a:latin typeface="Arial"/>
                <a:ea typeface="ヒラギノ角ゴ Pro W3" pitchFamily="-108" charset="-128"/>
                <a:cs typeface="Arial"/>
              </a:rPr>
              <a:t>(2014-2026)</a:t>
            </a:r>
          </a:p>
          <a:p>
            <a:pPr marL="285750" marR="0" lvl="0" indent="-28575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Tx/>
              <a:tabLst/>
              <a:defRPr/>
            </a:pP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 pitchFamily="-108" charset="-128"/>
                <a:cs typeface="Arial"/>
              </a:rPr>
              <a:t>  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 pitchFamily="-108" charset="-128"/>
                <a:cs typeface="Arial"/>
              </a:rPr>
              <a:t>70%</a:t>
            </a:r>
            <a:r>
              <a:rPr kumimoji="0" lang="en-US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 pitchFamily="-108" charset="-128"/>
                <a:cs typeface="Arial"/>
              </a:rPr>
              <a:t> </a:t>
            </a:r>
            <a:r>
              <a:rPr lang="en-US" sz="1800" kern="0" dirty="0" smtClean="0">
                <a:solidFill>
                  <a:schemeClr val="bg1"/>
                </a:solidFill>
                <a:latin typeface="Arial"/>
                <a:ea typeface="ヒラギノ角ゴ Pro W3" pitchFamily="-108" charset="-128"/>
                <a:cs typeface="Arial"/>
              </a:rPr>
              <a:t>in-kind (instruments, accelerator)</a:t>
            </a:r>
            <a:endParaRPr kumimoji="0" lang="en-US" sz="18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ヒラギノ角ゴ Pro W3" pitchFamily="-108" charset="-128"/>
              <a:cs typeface="Arial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Tx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 pitchFamily="-108" charset="-128"/>
                <a:cs typeface="Arial"/>
              </a:rPr>
              <a:t>- CH-DK-D work on instruments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Tx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 pitchFamily="-108" charset="-128"/>
                <a:cs typeface="Arial"/>
              </a:rPr>
              <a:t>- CH work on optics, moderators &amp; shielding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ヒラギノ角ゴ Pro W3" pitchFamily="-108" charset="-128"/>
              <a:cs typeface="Arial"/>
            </a:endParaRPr>
          </a:p>
        </p:txBody>
      </p:sp>
      <p:sp>
        <p:nvSpPr>
          <p:cNvPr id="20" name="Content Placeholder 1"/>
          <p:cNvSpPr txBox="1">
            <a:spLocks/>
          </p:cNvSpPr>
          <p:nvPr/>
        </p:nvSpPr>
        <p:spPr bwMode="auto">
          <a:xfrm>
            <a:off x="467544" y="764704"/>
            <a:ext cx="5544616" cy="18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ＭＳ Ｐゴシック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 charset="0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ヒラギノ角ゴ Pro W3" pitchFamily="-112" charset="-128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r>
              <a:rPr lang="en-US" sz="2400" b="1" dirty="0">
                <a:solidFill>
                  <a:srgbClr val="0000FF"/>
                </a:solidFill>
                <a:latin typeface="Arial"/>
                <a:cs typeface="Arial"/>
              </a:rPr>
              <a:t>European Spallation Source ESS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1800" dirty="0">
                <a:latin typeface="Arial"/>
                <a:cs typeface="Arial"/>
              </a:rPr>
              <a:t>to be built in Lund, </a:t>
            </a:r>
            <a:r>
              <a:rPr lang="en-US" sz="1800" dirty="0" smtClean="0">
                <a:latin typeface="Arial"/>
                <a:cs typeface="Arial"/>
              </a:rPr>
              <a:t>Sweden</a:t>
            </a:r>
          </a:p>
          <a:p>
            <a:r>
              <a:rPr lang="en-US" sz="1800" dirty="0" smtClean="0">
                <a:latin typeface="Arial"/>
                <a:cs typeface="Arial"/>
              </a:rPr>
              <a:t>- 17 European countries</a:t>
            </a:r>
          </a:p>
          <a:p>
            <a:pPr marL="285750" indent="-285750"/>
            <a:r>
              <a:rPr lang="en-US" sz="1800" dirty="0" smtClean="0">
                <a:latin typeface="Arial"/>
                <a:cs typeface="Arial"/>
              </a:rPr>
              <a:t>- operational by 2019</a:t>
            </a:r>
          </a:p>
          <a:p>
            <a:pPr marL="285750" indent="-285750"/>
            <a:r>
              <a:rPr lang="en-US" sz="1800" dirty="0" smtClean="0">
                <a:latin typeface="Arial"/>
                <a:cs typeface="Arial"/>
              </a:rPr>
              <a:t>- 16 instruments by 2025, capacity for more</a:t>
            </a:r>
          </a:p>
          <a:p>
            <a:pPr marL="285750" indent="-285750"/>
            <a:r>
              <a:rPr lang="en-US" sz="1800" dirty="0" smtClean="0">
                <a:latin typeface="Arial"/>
                <a:cs typeface="Arial"/>
              </a:rPr>
              <a:t>- 1.8 </a:t>
            </a:r>
            <a:r>
              <a:rPr lang="en-US" sz="1800" dirty="0" err="1" smtClean="0">
                <a:latin typeface="Arial"/>
                <a:cs typeface="Arial"/>
              </a:rPr>
              <a:t>BEuro</a:t>
            </a:r>
            <a:r>
              <a:rPr lang="en-US" sz="1800" dirty="0" smtClean="0">
                <a:latin typeface="Arial"/>
                <a:cs typeface="Arial"/>
              </a:rPr>
              <a:t> project, 140 </a:t>
            </a:r>
            <a:r>
              <a:rPr lang="en-US" sz="1800" dirty="0" err="1" smtClean="0">
                <a:latin typeface="Arial"/>
                <a:cs typeface="Arial"/>
              </a:rPr>
              <a:t>MEuro</a:t>
            </a:r>
            <a:r>
              <a:rPr lang="en-US" sz="1800" dirty="0" smtClean="0">
                <a:latin typeface="Arial"/>
                <a:cs typeface="Arial"/>
              </a:rPr>
              <a:t> for operation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500" y="4087724"/>
            <a:ext cx="202164" cy="22392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5424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el 1"/>
          <p:cNvSpPr>
            <a:spLocks noGrp="1"/>
          </p:cNvSpPr>
          <p:nvPr>
            <p:ph type="title"/>
          </p:nvPr>
        </p:nvSpPr>
        <p:spPr>
          <a:xfrm>
            <a:off x="1619250" y="144463"/>
            <a:ext cx="8534400" cy="533400"/>
          </a:xfrm>
        </p:spPr>
        <p:txBody>
          <a:bodyPr/>
          <a:lstStyle/>
          <a:p>
            <a:r>
              <a:rPr lang="de-DE" dirty="0" smtClean="0">
                <a:latin typeface="Arial Narrow" charset="0"/>
                <a:ea typeface="ヒラギノ角ゴ Pro W3" charset="0"/>
                <a:cs typeface="ヒラギノ角ゴ Pro W3" charset="0"/>
              </a:rPr>
              <a:t>Instruments </a:t>
            </a:r>
            <a:r>
              <a:rPr lang="de-DE" dirty="0" err="1" smtClean="0">
                <a:latin typeface="Arial Narrow" charset="0"/>
                <a:ea typeface="ヒラギノ角ゴ Pro W3" charset="0"/>
                <a:cs typeface="ヒラギノ角ゴ Pro W3" charset="0"/>
              </a:rPr>
              <a:t>for</a:t>
            </a:r>
            <a:r>
              <a:rPr lang="de-DE" dirty="0" smtClean="0">
                <a:latin typeface="Arial Narrow" charset="0"/>
                <a:ea typeface="ヒラギノ角ゴ Pro W3" charset="0"/>
                <a:cs typeface="ヒラギノ角ゴ Pro W3" charset="0"/>
              </a:rPr>
              <a:t> </a:t>
            </a:r>
            <a:r>
              <a:rPr lang="de-DE" dirty="0" err="1" smtClean="0">
                <a:latin typeface="Arial Narrow" charset="0"/>
                <a:ea typeface="ヒラギノ角ゴ Pro W3" charset="0"/>
                <a:cs typeface="ヒラギノ角ゴ Pro W3" charset="0"/>
              </a:rPr>
              <a:t>the</a:t>
            </a:r>
            <a:r>
              <a:rPr lang="de-DE" dirty="0" smtClean="0">
                <a:latin typeface="Arial Narrow" charset="0"/>
                <a:ea typeface="ヒラギノ角ゴ Pro W3" charset="0"/>
                <a:cs typeface="ヒラギノ角ゴ Pro W3" charset="0"/>
              </a:rPr>
              <a:t> ESS</a:t>
            </a:r>
            <a:endParaRPr lang="en-GB" dirty="0">
              <a:solidFill>
                <a:srgbClr val="FF0000"/>
              </a:solidFill>
              <a:latin typeface="Arial Narrow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3314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Ch. Rüegg, </a:t>
            </a:r>
            <a:fld id="{FE92FDCB-D71C-3549-83FB-AA4E09326BED}" type="datetime4">
              <a:rPr lang="de-DE" sz="800">
                <a:latin typeface="Arial Narrow" charset="0"/>
              </a:rPr>
              <a:pPr/>
              <a:t>February 4, 2015</a:t>
            </a:fld>
            <a:endParaRPr lang="de-DE" sz="800">
              <a:latin typeface="Arial Narrow" charset="0"/>
            </a:endParaRPr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page </a:t>
            </a:r>
            <a:fld id="{2876B451-9D9D-A345-B823-523139755F07}" type="slidenum">
              <a:rPr lang="de-DE" sz="800">
                <a:latin typeface="Arial Narrow" charset="0"/>
              </a:rPr>
              <a:pPr/>
              <a:t>14</a:t>
            </a:fld>
            <a:endParaRPr lang="de-DE" sz="800">
              <a:latin typeface="Arial Narrow" charset="0"/>
            </a:endParaRPr>
          </a:p>
        </p:txBody>
      </p:sp>
      <p:pic>
        <p:nvPicPr>
          <p:cNvPr id="16" name="Picture 10" descr="LNSlogo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50" y="22225"/>
            <a:ext cx="895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228600" y="836712"/>
            <a:ext cx="842493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ＭＳ Ｐゴシック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 charset="0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ヒラギノ角ゴ Pro W3" pitchFamily="-112" charset="-128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r>
              <a:rPr lang="en-US" sz="2400" b="1" dirty="0">
                <a:latin typeface="Arial"/>
                <a:ea typeface="Arial" pitchFamily="-1" charset="0"/>
                <a:cs typeface="Arial"/>
              </a:rPr>
              <a:t>CH-DK: </a:t>
            </a:r>
            <a:r>
              <a:rPr lang="en-US" sz="2400" dirty="0">
                <a:latin typeface="Arial"/>
                <a:ea typeface="Arial" pitchFamily="-1" charset="0"/>
                <a:cs typeface="Arial"/>
              </a:rPr>
              <a:t>Extreme Environment Spectrometer </a:t>
            </a:r>
            <a:r>
              <a:rPr lang="en-US" sz="2400" dirty="0" smtClean="0">
                <a:latin typeface="Arial"/>
                <a:ea typeface="Arial" pitchFamily="-1" charset="0"/>
                <a:cs typeface="Arial"/>
              </a:rPr>
              <a:t>–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 pitchFamily="-1" charset="0"/>
                <a:cs typeface="Arial"/>
              </a:rPr>
              <a:t>CAMEA</a:t>
            </a:r>
          </a:p>
          <a:p>
            <a:r>
              <a:rPr lang="en-US" sz="1800" dirty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Submitted proposal 2013, </a:t>
            </a:r>
            <a:r>
              <a:rPr lang="en-US" sz="1800" b="1" dirty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approved for construction by SAC and </a:t>
            </a:r>
            <a:r>
              <a:rPr lang="en-US" sz="1800" b="1" dirty="0" err="1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StC</a:t>
            </a:r>
            <a:endParaRPr lang="en-US" sz="1800" b="1" dirty="0">
              <a:solidFill>
                <a:srgbClr val="FF0000"/>
              </a:solidFill>
              <a:latin typeface="Arial"/>
              <a:ea typeface="Arial" pitchFamily="-1" charset="0"/>
              <a:cs typeface="Arial"/>
            </a:endParaRPr>
          </a:p>
          <a:p>
            <a:endParaRPr lang="en-US" dirty="0">
              <a:latin typeface="Arial"/>
              <a:ea typeface="Arial" pitchFamily="-1" charset="0"/>
              <a:cs typeface="Arial"/>
            </a:endParaRPr>
          </a:p>
          <a:p>
            <a:r>
              <a:rPr lang="en-US" sz="2400" b="1" dirty="0">
                <a:latin typeface="Arial"/>
                <a:ea typeface="Arial" pitchFamily="-1" charset="0"/>
                <a:cs typeface="Arial"/>
              </a:rPr>
              <a:t>CH-DK:  </a:t>
            </a:r>
            <a:r>
              <a:rPr lang="en-US" sz="2400" dirty="0">
                <a:latin typeface="Arial"/>
                <a:ea typeface="Arial" pitchFamily="-1" charset="0"/>
                <a:cs typeface="Arial"/>
              </a:rPr>
              <a:t>Focusing Reflectometer - 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 pitchFamily="-1" charset="0"/>
                <a:cs typeface="Arial"/>
              </a:rPr>
              <a:t>ESTIA-SELENE</a:t>
            </a:r>
            <a:r>
              <a:rPr lang="en-US" sz="2400" dirty="0">
                <a:latin typeface="Arial"/>
                <a:ea typeface="Arial" pitchFamily="-1" charset="0"/>
                <a:cs typeface="Arial"/>
              </a:rPr>
              <a:t/>
            </a:r>
            <a:br>
              <a:rPr lang="en-US" sz="2400" dirty="0">
                <a:latin typeface="Arial"/>
                <a:ea typeface="Arial" pitchFamily="-1" charset="0"/>
                <a:cs typeface="Arial"/>
              </a:rPr>
            </a:br>
            <a:r>
              <a:rPr lang="en-US" sz="1800" dirty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Submitted proposal 2013, </a:t>
            </a:r>
            <a:r>
              <a:rPr lang="en-US" sz="1800" b="1" dirty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approved for construction by SAC and </a:t>
            </a:r>
            <a:r>
              <a:rPr lang="en-US" sz="1800" b="1" dirty="0" err="1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StC</a:t>
            </a:r>
            <a:endParaRPr lang="en-US" sz="1800" b="1" dirty="0">
              <a:solidFill>
                <a:srgbClr val="0000FF"/>
              </a:solidFill>
              <a:latin typeface="Arial"/>
              <a:ea typeface="Arial" pitchFamily="-1" charset="0"/>
              <a:cs typeface="Arial"/>
            </a:endParaRPr>
          </a:p>
          <a:p>
            <a:endParaRPr lang="en-US" dirty="0">
              <a:latin typeface="Arial"/>
              <a:ea typeface="Arial" pitchFamily="-1" charset="0"/>
              <a:cs typeface="Arial"/>
            </a:endParaRPr>
          </a:p>
          <a:p>
            <a:r>
              <a:rPr lang="en-US" sz="2400" b="1" dirty="0">
                <a:latin typeface="Arial"/>
                <a:ea typeface="Arial" pitchFamily="-1" charset="0"/>
                <a:cs typeface="Arial"/>
              </a:rPr>
              <a:t>CH-DK: </a:t>
            </a:r>
            <a:r>
              <a:rPr lang="en-US" sz="2400" dirty="0">
                <a:latin typeface="Arial"/>
                <a:ea typeface="Arial" pitchFamily="-1" charset="0"/>
                <a:cs typeface="Arial"/>
              </a:rPr>
              <a:t>Compact Chopped SANS -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 pitchFamily="-1" charset="0"/>
                <a:cs typeface="Arial"/>
              </a:rPr>
              <a:t>BioSANS</a:t>
            </a:r>
            <a:endParaRPr lang="en-US" sz="2400" b="1" dirty="0">
              <a:solidFill>
                <a:srgbClr val="FF0000"/>
              </a:solidFill>
              <a:latin typeface="Arial"/>
              <a:ea typeface="Arial" pitchFamily="-1" charset="0"/>
              <a:cs typeface="Arial"/>
            </a:endParaRPr>
          </a:p>
          <a:p>
            <a:r>
              <a:rPr lang="en-US" sz="1800" dirty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Submitted proposal 2012/13, </a:t>
            </a:r>
            <a:r>
              <a:rPr lang="en-US" sz="1800" b="1" dirty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science covered by ESS instrument</a:t>
            </a:r>
            <a:endParaRPr lang="en-US" sz="1800" b="1" dirty="0">
              <a:solidFill>
                <a:srgbClr val="FF0000"/>
              </a:solidFill>
              <a:latin typeface="Arial"/>
              <a:ea typeface="Arial" pitchFamily="-1" charset="0"/>
              <a:cs typeface="Arial"/>
            </a:endParaRPr>
          </a:p>
          <a:p>
            <a:endParaRPr lang="en-US" dirty="0">
              <a:latin typeface="Arial"/>
              <a:ea typeface="Arial" pitchFamily="-1" charset="0"/>
              <a:cs typeface="Arial"/>
            </a:endParaRPr>
          </a:p>
          <a:p>
            <a:r>
              <a:rPr lang="en-US" sz="2400" b="1" dirty="0">
                <a:latin typeface="Arial"/>
                <a:ea typeface="Arial" pitchFamily="-1" charset="0"/>
                <a:cs typeface="Arial"/>
              </a:rPr>
              <a:t>CH-DK: </a:t>
            </a:r>
            <a:r>
              <a:rPr lang="en-US" sz="2400" dirty="0">
                <a:latin typeface="Arial"/>
                <a:ea typeface="Arial" pitchFamily="-1" charset="0"/>
                <a:cs typeface="Arial"/>
              </a:rPr>
              <a:t>Diffraction Instrument - 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 pitchFamily="-1" charset="0"/>
                <a:cs typeface="Arial"/>
              </a:rPr>
              <a:t>HEIMDAL</a:t>
            </a:r>
          </a:p>
          <a:p>
            <a:r>
              <a:rPr lang="en-US" sz="1800" dirty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Submitted proposals 2013, </a:t>
            </a:r>
            <a:r>
              <a:rPr lang="en-US" sz="1800" b="1" dirty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approved for construction by SAC and </a:t>
            </a:r>
            <a:r>
              <a:rPr lang="en-US" sz="1800" b="1" dirty="0" err="1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StC</a:t>
            </a:r>
            <a:endParaRPr lang="en-US" sz="1800" b="1" dirty="0">
              <a:solidFill>
                <a:srgbClr val="0000FF"/>
              </a:solidFill>
              <a:latin typeface="Arial"/>
              <a:ea typeface="Arial" pitchFamily="-1" charset="0"/>
              <a:cs typeface="Arial"/>
            </a:endParaRPr>
          </a:p>
          <a:p>
            <a:endParaRPr lang="en-US" dirty="0">
              <a:latin typeface="Arial"/>
              <a:ea typeface="Arial" pitchFamily="-1" charset="0"/>
              <a:cs typeface="Arial"/>
            </a:endParaRPr>
          </a:p>
          <a:p>
            <a:r>
              <a:rPr lang="en-US" sz="2400" b="1" dirty="0" smtClean="0">
                <a:latin typeface="Arial"/>
                <a:ea typeface="Arial" pitchFamily="-1" charset="0"/>
                <a:cs typeface="Arial"/>
              </a:rPr>
              <a:t>D</a:t>
            </a:r>
            <a:r>
              <a:rPr lang="en-US" sz="2400" b="1" dirty="0">
                <a:latin typeface="Arial"/>
                <a:ea typeface="Arial" pitchFamily="-1" charset="0"/>
                <a:cs typeface="Arial"/>
              </a:rPr>
              <a:t>-CH: </a:t>
            </a:r>
            <a:r>
              <a:rPr lang="en-US" sz="2400" dirty="0">
                <a:latin typeface="Arial"/>
                <a:ea typeface="Arial" pitchFamily="-1" charset="0"/>
                <a:cs typeface="Arial"/>
              </a:rPr>
              <a:t>Neutron Imaging - 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 pitchFamily="-1" charset="0"/>
                <a:cs typeface="Arial"/>
              </a:rPr>
              <a:t>ODIN</a:t>
            </a:r>
            <a:endParaRPr lang="en-US" sz="2400" dirty="0">
              <a:solidFill>
                <a:srgbClr val="FF0000"/>
              </a:solidFill>
              <a:latin typeface="Arial"/>
              <a:ea typeface="Arial" pitchFamily="-1" charset="0"/>
              <a:cs typeface="Arial"/>
            </a:endParaRPr>
          </a:p>
          <a:p>
            <a:r>
              <a:rPr lang="en-US" sz="1800" dirty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Submitted proposal 2012,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construction </a:t>
            </a:r>
            <a:r>
              <a:rPr lang="en-US" sz="1800" b="1" dirty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started</a:t>
            </a:r>
          </a:p>
          <a:p>
            <a:endParaRPr lang="en-US" dirty="0">
              <a:latin typeface="Arial"/>
              <a:ea typeface="Arial" pitchFamily="-1" charset="0"/>
              <a:cs typeface="Arial"/>
            </a:endParaRPr>
          </a:p>
          <a:p>
            <a:r>
              <a:rPr lang="en-US" sz="2400" b="1" dirty="0">
                <a:latin typeface="Arial"/>
                <a:ea typeface="Arial" pitchFamily="-1" charset="0"/>
                <a:cs typeface="Arial"/>
              </a:rPr>
              <a:t>Neutron Optics and Background Simulations</a:t>
            </a:r>
          </a:p>
          <a:p>
            <a:r>
              <a:rPr lang="en-US" sz="1800" dirty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Continuous activity in collaboration with ESS</a:t>
            </a:r>
          </a:p>
          <a:p>
            <a:endParaRPr lang="en-US" dirty="0">
              <a:solidFill>
                <a:srgbClr val="0000FF"/>
              </a:solidFill>
              <a:latin typeface="Arial"/>
              <a:ea typeface="Arial" pitchFamily="-1" charset="0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859741" y="4833996"/>
            <a:ext cx="1208059" cy="528637"/>
            <a:chOff x="7848600" y="4786517"/>
            <a:chExt cx="1208059" cy="5286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l="28653"/>
            <a:stretch/>
          </p:blipFill>
          <p:spPr>
            <a:xfrm>
              <a:off x="7848600" y="4786517"/>
              <a:ext cx="621959" cy="525326"/>
            </a:xfrm>
            <a:prstGeom prst="rect">
              <a:avLst/>
            </a:prstGeom>
          </p:spPr>
        </p:pic>
        <p:pic>
          <p:nvPicPr>
            <p:cNvPr id="21" name="Picture 20" descr="Logo_ESS_DK_CH.pdf"/>
            <p:cNvPicPr>
              <a:picLocks noChangeAspect="1"/>
            </p:cNvPicPr>
            <p:nvPr/>
          </p:nvPicPr>
          <p:blipFill rotWithShape="1">
            <a:blip r:embed="rId5"/>
            <a:srcRect l="40795" r="31489"/>
            <a:stretch/>
          </p:blipFill>
          <p:spPr bwMode="auto">
            <a:xfrm>
              <a:off x="8480274" y="4786517"/>
              <a:ext cx="576385" cy="52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Group 17"/>
          <p:cNvGrpSpPr/>
          <p:nvPr/>
        </p:nvGrpSpPr>
        <p:grpSpPr>
          <a:xfrm>
            <a:off x="7847501" y="3873147"/>
            <a:ext cx="1220299" cy="528637"/>
            <a:chOff x="7848600" y="3780043"/>
            <a:chExt cx="1220299" cy="528637"/>
          </a:xfrm>
        </p:grpSpPr>
        <p:pic>
          <p:nvPicPr>
            <p:cNvPr id="23" name="Picture 22" descr="Logo_ESS_DK_CH.pdf"/>
            <p:cNvPicPr>
              <a:picLocks noChangeAspect="1"/>
            </p:cNvPicPr>
            <p:nvPr/>
          </p:nvPicPr>
          <p:blipFill rotWithShape="1">
            <a:blip r:embed="rId5"/>
            <a:srcRect l="70080" r="1"/>
            <a:stretch/>
          </p:blipFill>
          <p:spPr bwMode="auto">
            <a:xfrm>
              <a:off x="7848600" y="3780043"/>
              <a:ext cx="622182" cy="52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3" descr="Logo_ESS_DK_CH.pdf"/>
            <p:cNvPicPr>
              <a:picLocks noChangeAspect="1"/>
            </p:cNvPicPr>
            <p:nvPr/>
          </p:nvPicPr>
          <p:blipFill rotWithShape="1">
            <a:blip r:embed="rId5"/>
            <a:srcRect l="40795" r="31489"/>
            <a:stretch/>
          </p:blipFill>
          <p:spPr bwMode="auto">
            <a:xfrm>
              <a:off x="8492514" y="3780043"/>
              <a:ext cx="576385" cy="52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" name="Group 20"/>
          <p:cNvGrpSpPr/>
          <p:nvPr/>
        </p:nvGrpSpPr>
        <p:grpSpPr>
          <a:xfrm>
            <a:off x="7845372" y="1951449"/>
            <a:ext cx="1222428" cy="528637"/>
            <a:chOff x="7772400" y="1988840"/>
            <a:chExt cx="1222428" cy="528637"/>
          </a:xfrm>
        </p:grpSpPr>
        <p:pic>
          <p:nvPicPr>
            <p:cNvPr id="26" name="Picture 25" descr="Logo_ESS_DK_CH.pdf"/>
            <p:cNvPicPr>
              <a:picLocks noChangeAspect="1"/>
            </p:cNvPicPr>
            <p:nvPr/>
          </p:nvPicPr>
          <p:blipFill rotWithShape="1">
            <a:blip r:embed="rId5"/>
            <a:srcRect l="40795" r="31489"/>
            <a:stretch/>
          </p:blipFill>
          <p:spPr bwMode="auto">
            <a:xfrm>
              <a:off x="7772400" y="1988840"/>
              <a:ext cx="576385" cy="52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6" descr="Logo_ESS_DK_CH.pdf"/>
            <p:cNvPicPr>
              <a:picLocks noChangeAspect="1"/>
            </p:cNvPicPr>
            <p:nvPr/>
          </p:nvPicPr>
          <p:blipFill rotWithShape="1">
            <a:blip r:embed="rId5"/>
            <a:srcRect l="70080" r="1"/>
            <a:stretch/>
          </p:blipFill>
          <p:spPr bwMode="auto">
            <a:xfrm>
              <a:off x="8372646" y="1988840"/>
              <a:ext cx="622182" cy="52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Group 23"/>
          <p:cNvGrpSpPr/>
          <p:nvPr/>
        </p:nvGrpSpPr>
        <p:grpSpPr>
          <a:xfrm>
            <a:off x="7845189" y="990600"/>
            <a:ext cx="1222611" cy="528637"/>
            <a:chOff x="7837459" y="1052736"/>
            <a:chExt cx="1222611" cy="528637"/>
          </a:xfrm>
        </p:grpSpPr>
        <p:pic>
          <p:nvPicPr>
            <p:cNvPr id="29" name="Picture 28" descr="Logo_ESS_DK_CH.pdf"/>
            <p:cNvPicPr>
              <a:picLocks noChangeAspect="1"/>
            </p:cNvPicPr>
            <p:nvPr/>
          </p:nvPicPr>
          <p:blipFill rotWithShape="1">
            <a:blip r:embed="rId5"/>
            <a:srcRect l="70080" r="1"/>
            <a:stretch/>
          </p:blipFill>
          <p:spPr bwMode="auto">
            <a:xfrm>
              <a:off x="7837459" y="1052736"/>
              <a:ext cx="622182" cy="52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9" descr="Logo_ESS_DK_CH.pdf"/>
            <p:cNvPicPr>
              <a:picLocks noChangeAspect="1"/>
            </p:cNvPicPr>
            <p:nvPr/>
          </p:nvPicPr>
          <p:blipFill rotWithShape="1">
            <a:blip r:embed="rId5"/>
            <a:srcRect l="40795" r="31489"/>
            <a:stretch/>
          </p:blipFill>
          <p:spPr bwMode="auto">
            <a:xfrm>
              <a:off x="8483685" y="1052736"/>
              <a:ext cx="576385" cy="52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734334" y="2819400"/>
            <a:ext cx="1409666" cy="74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5424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el 1"/>
          <p:cNvSpPr>
            <a:spLocks noGrp="1"/>
          </p:cNvSpPr>
          <p:nvPr>
            <p:ph type="title"/>
          </p:nvPr>
        </p:nvSpPr>
        <p:spPr>
          <a:xfrm>
            <a:off x="1619250" y="144463"/>
            <a:ext cx="8534400" cy="533400"/>
          </a:xfrm>
        </p:spPr>
        <p:txBody>
          <a:bodyPr/>
          <a:lstStyle/>
          <a:p>
            <a:r>
              <a:rPr lang="de-DE" dirty="0" smtClean="0">
                <a:latin typeface="Arial Narrow" charset="0"/>
                <a:ea typeface="ヒラギノ角ゴ Pro W3" charset="0"/>
                <a:cs typeface="ヒラギノ角ゴ Pro W3" charset="0"/>
              </a:rPr>
              <a:t>Instruments </a:t>
            </a:r>
            <a:r>
              <a:rPr lang="de-DE" dirty="0" err="1" smtClean="0">
                <a:latin typeface="Arial Narrow" charset="0"/>
                <a:ea typeface="ヒラギノ角ゴ Pro W3" charset="0"/>
                <a:cs typeface="ヒラギノ角ゴ Pro W3" charset="0"/>
              </a:rPr>
              <a:t>for</a:t>
            </a:r>
            <a:r>
              <a:rPr lang="de-DE" dirty="0" smtClean="0">
                <a:latin typeface="Arial Narrow" charset="0"/>
                <a:ea typeface="ヒラギノ角ゴ Pro W3" charset="0"/>
                <a:cs typeface="ヒラギノ角ゴ Pro W3" charset="0"/>
              </a:rPr>
              <a:t> </a:t>
            </a:r>
            <a:r>
              <a:rPr lang="de-DE" dirty="0" err="1" smtClean="0">
                <a:latin typeface="Arial Narrow" charset="0"/>
                <a:ea typeface="ヒラギノ角ゴ Pro W3" charset="0"/>
                <a:cs typeface="ヒラギノ角ゴ Pro W3" charset="0"/>
              </a:rPr>
              <a:t>the</a:t>
            </a:r>
            <a:r>
              <a:rPr lang="de-DE" dirty="0" smtClean="0">
                <a:latin typeface="Arial Narrow" charset="0"/>
                <a:ea typeface="ヒラギノ角ゴ Pro W3" charset="0"/>
                <a:cs typeface="ヒラギノ角ゴ Pro W3" charset="0"/>
              </a:rPr>
              <a:t> ESS</a:t>
            </a:r>
            <a:endParaRPr lang="en-GB" dirty="0">
              <a:solidFill>
                <a:srgbClr val="FF0000"/>
              </a:solidFill>
              <a:latin typeface="Arial Narrow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3314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Ch. Rüegg, </a:t>
            </a:r>
            <a:fld id="{FE92FDCB-D71C-3549-83FB-AA4E09326BED}" type="datetime4">
              <a:rPr lang="de-DE" sz="800">
                <a:latin typeface="Arial Narrow" charset="0"/>
              </a:rPr>
              <a:pPr/>
              <a:t>February 4, 2015</a:t>
            </a:fld>
            <a:endParaRPr lang="de-DE" sz="800">
              <a:latin typeface="Arial Narrow" charset="0"/>
            </a:endParaRPr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page </a:t>
            </a:r>
            <a:fld id="{2876B451-9D9D-A345-B823-523139755F07}" type="slidenum">
              <a:rPr lang="de-DE" sz="800">
                <a:latin typeface="Arial Narrow" charset="0"/>
              </a:rPr>
              <a:pPr/>
              <a:t>15</a:t>
            </a:fld>
            <a:endParaRPr lang="de-DE" sz="800">
              <a:latin typeface="Arial Narrow" charset="0"/>
            </a:endParaRPr>
          </a:p>
        </p:txBody>
      </p:sp>
      <p:pic>
        <p:nvPicPr>
          <p:cNvPr id="16" name="Picture 10" descr="LNSlogo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50" y="22225"/>
            <a:ext cx="895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228600" y="836712"/>
            <a:ext cx="842493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ＭＳ Ｐゴシック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 charset="0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ヒラギノ角ゴ Pro W3" pitchFamily="-112" charset="-128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r>
              <a:rPr lang="en-US" sz="2400" b="1" dirty="0">
                <a:latin typeface="Arial"/>
                <a:ea typeface="Arial" pitchFamily="-1" charset="0"/>
                <a:cs typeface="Arial"/>
              </a:rPr>
              <a:t>CH-DK: </a:t>
            </a:r>
            <a:r>
              <a:rPr lang="en-US" sz="2400" dirty="0">
                <a:latin typeface="Arial"/>
                <a:ea typeface="Arial" pitchFamily="-1" charset="0"/>
                <a:cs typeface="Arial"/>
              </a:rPr>
              <a:t>Extreme Environment Spectrometer </a:t>
            </a:r>
            <a:r>
              <a:rPr lang="en-US" sz="2400" dirty="0" smtClean="0">
                <a:latin typeface="Arial"/>
                <a:ea typeface="Arial" pitchFamily="-1" charset="0"/>
                <a:cs typeface="Arial"/>
              </a:rPr>
              <a:t>–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ea typeface="Arial" pitchFamily="-1" charset="0"/>
                <a:cs typeface="Arial"/>
              </a:rPr>
              <a:t>CAMEA</a:t>
            </a:r>
          </a:p>
          <a:p>
            <a:r>
              <a:rPr lang="en-US" sz="1800" b="1" dirty="0" smtClean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PHASE 0, PHASE 1 in 2016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, instrument consortium (DTU, KU, PSI)</a:t>
            </a:r>
            <a:endParaRPr lang="en-US" sz="1800" b="1" dirty="0" smtClean="0">
              <a:solidFill>
                <a:srgbClr val="0000FF"/>
              </a:solidFill>
              <a:latin typeface="Arial"/>
              <a:ea typeface="Arial" pitchFamily="-1" charset="0"/>
              <a:cs typeface="Arial"/>
            </a:endParaRPr>
          </a:p>
          <a:p>
            <a:endParaRPr lang="en-US" dirty="0" smtClean="0">
              <a:latin typeface="Arial"/>
              <a:ea typeface="Arial" pitchFamily="-1" charset="0"/>
              <a:cs typeface="Arial"/>
            </a:endParaRPr>
          </a:p>
          <a:p>
            <a:r>
              <a:rPr lang="en-US" sz="2400" b="1" dirty="0">
                <a:latin typeface="Arial"/>
                <a:ea typeface="Arial" pitchFamily="-1" charset="0"/>
                <a:cs typeface="Arial"/>
              </a:rPr>
              <a:t>CH-DK:  </a:t>
            </a:r>
            <a:r>
              <a:rPr lang="en-US" sz="2400" dirty="0">
                <a:latin typeface="Arial"/>
                <a:ea typeface="Arial" pitchFamily="-1" charset="0"/>
                <a:cs typeface="Arial"/>
              </a:rPr>
              <a:t>Focusing Reflectometer - 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 pitchFamily="-1" charset="0"/>
                <a:cs typeface="Arial"/>
              </a:rPr>
              <a:t>ESTIA-SELENE</a:t>
            </a:r>
            <a:r>
              <a:rPr lang="en-US" sz="2400" dirty="0" smtClean="0">
                <a:latin typeface="Arial"/>
                <a:ea typeface="Arial" pitchFamily="-1" charset="0"/>
                <a:cs typeface="Arial"/>
              </a:rPr>
              <a:t/>
            </a:r>
            <a:br>
              <a:rPr lang="en-US" sz="2400" dirty="0" smtClean="0">
                <a:latin typeface="Arial"/>
                <a:ea typeface="Arial" pitchFamily="-1" charset="0"/>
                <a:cs typeface="Arial"/>
              </a:rPr>
            </a:br>
            <a:r>
              <a:rPr lang="en-US" sz="1800" b="1" dirty="0" smtClean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PHASE 1 in 2015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, instrument consortium (PSI, DTU, KU)</a:t>
            </a:r>
            <a:endParaRPr lang="en-US" sz="1800" b="1" dirty="0" smtClean="0">
              <a:solidFill>
                <a:srgbClr val="0000FF"/>
              </a:solidFill>
              <a:latin typeface="Arial"/>
              <a:ea typeface="Arial" pitchFamily="-1" charset="0"/>
              <a:cs typeface="Arial"/>
            </a:endParaRPr>
          </a:p>
          <a:p>
            <a:endParaRPr lang="en-US" dirty="0">
              <a:latin typeface="Arial"/>
              <a:ea typeface="Arial" pitchFamily="-1" charset="0"/>
              <a:cs typeface="Arial"/>
            </a:endParaRPr>
          </a:p>
          <a:p>
            <a:r>
              <a:rPr lang="en-US" sz="2400" b="1" dirty="0">
                <a:latin typeface="Arial"/>
                <a:ea typeface="Arial" pitchFamily="-1" charset="0"/>
                <a:cs typeface="Arial"/>
              </a:rPr>
              <a:t>CH-DK: </a:t>
            </a:r>
            <a:r>
              <a:rPr lang="en-US" sz="2400" dirty="0">
                <a:latin typeface="Arial"/>
                <a:ea typeface="Arial" pitchFamily="-1" charset="0"/>
                <a:cs typeface="Arial"/>
              </a:rPr>
              <a:t>Compact Chopped SANS</a:t>
            </a:r>
            <a:r>
              <a:rPr lang="en-US" sz="2400" dirty="0" smtClean="0">
                <a:latin typeface="Arial"/>
                <a:ea typeface="Arial" pitchFamily="-1" charset="0"/>
                <a:cs typeface="Arial"/>
              </a:rPr>
              <a:t> - </a:t>
            </a:r>
            <a:r>
              <a:rPr lang="en-US" sz="2400" b="1" dirty="0" err="1">
                <a:solidFill>
                  <a:srgbClr val="FF0000"/>
                </a:solidFill>
                <a:latin typeface="Arial"/>
                <a:ea typeface="Arial" pitchFamily="-1" charset="0"/>
                <a:cs typeface="Arial"/>
              </a:rPr>
              <a:t>BioSANS</a:t>
            </a:r>
            <a:endParaRPr lang="en-US" sz="2400" b="1" dirty="0" smtClean="0">
              <a:solidFill>
                <a:srgbClr val="FF0000"/>
              </a:solidFill>
              <a:latin typeface="Arial"/>
              <a:ea typeface="Arial" pitchFamily="-1" charset="0"/>
              <a:cs typeface="Arial"/>
            </a:endParaRPr>
          </a:p>
          <a:p>
            <a:r>
              <a:rPr lang="en-US" sz="1800" dirty="0" smtClean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No construction planned</a:t>
            </a:r>
            <a:endParaRPr lang="en-US" sz="1800" dirty="0" smtClean="0">
              <a:solidFill>
                <a:srgbClr val="FF0000"/>
              </a:solidFill>
              <a:latin typeface="Arial"/>
              <a:ea typeface="Arial" pitchFamily="-1" charset="0"/>
              <a:cs typeface="Arial"/>
            </a:endParaRPr>
          </a:p>
          <a:p>
            <a:endParaRPr lang="en-US" dirty="0" smtClean="0">
              <a:latin typeface="Arial"/>
              <a:ea typeface="Arial" pitchFamily="-1" charset="0"/>
              <a:cs typeface="Arial"/>
            </a:endParaRPr>
          </a:p>
          <a:p>
            <a:r>
              <a:rPr lang="en-US" sz="2400" b="1" dirty="0">
                <a:latin typeface="Arial"/>
                <a:ea typeface="Arial" pitchFamily="-1" charset="0"/>
                <a:cs typeface="Arial"/>
              </a:rPr>
              <a:t>CH-DK: </a:t>
            </a:r>
            <a:r>
              <a:rPr lang="en-US" sz="2400" dirty="0">
                <a:latin typeface="Arial"/>
                <a:ea typeface="Arial" pitchFamily="-1" charset="0"/>
                <a:cs typeface="Arial"/>
              </a:rPr>
              <a:t>Diffraction Instrument - 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 pitchFamily="-1" charset="0"/>
                <a:cs typeface="Arial"/>
              </a:rPr>
              <a:t>HEIMDAL</a:t>
            </a:r>
            <a:endParaRPr lang="en-US" sz="2400" b="1" dirty="0" smtClean="0">
              <a:solidFill>
                <a:srgbClr val="FF0000"/>
              </a:solidFill>
              <a:latin typeface="Arial"/>
              <a:ea typeface="Arial" pitchFamily="-1" charset="0"/>
              <a:cs typeface="Arial"/>
            </a:endParaRPr>
          </a:p>
          <a:p>
            <a:r>
              <a:rPr lang="en-US" sz="1800" b="1" dirty="0" smtClean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PHASE 0, PHASE 1 in 2016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, instrument consortium (AU, DTU, PSI)</a:t>
            </a:r>
            <a:endParaRPr lang="en-US" sz="1800" b="1" dirty="0" smtClean="0">
              <a:solidFill>
                <a:srgbClr val="0000FF"/>
              </a:solidFill>
              <a:latin typeface="Arial"/>
              <a:ea typeface="Arial" pitchFamily="-1" charset="0"/>
              <a:cs typeface="Arial"/>
            </a:endParaRPr>
          </a:p>
          <a:p>
            <a:endParaRPr lang="en-US" dirty="0">
              <a:latin typeface="Arial"/>
              <a:ea typeface="Arial" pitchFamily="-1" charset="0"/>
              <a:cs typeface="Arial"/>
            </a:endParaRPr>
          </a:p>
          <a:p>
            <a:r>
              <a:rPr lang="en-US" sz="2400" b="1" dirty="0" smtClean="0">
                <a:latin typeface="Arial"/>
                <a:ea typeface="Arial" pitchFamily="-1" charset="0"/>
                <a:cs typeface="Arial"/>
              </a:rPr>
              <a:t>D</a:t>
            </a:r>
            <a:r>
              <a:rPr lang="en-US" sz="2400" b="1" dirty="0">
                <a:latin typeface="Arial"/>
                <a:ea typeface="Arial" pitchFamily="-1" charset="0"/>
                <a:cs typeface="Arial"/>
              </a:rPr>
              <a:t>-CH: </a:t>
            </a:r>
            <a:r>
              <a:rPr lang="en-US" sz="2400" dirty="0">
                <a:latin typeface="Arial"/>
                <a:ea typeface="Arial" pitchFamily="-1" charset="0"/>
                <a:cs typeface="Arial"/>
              </a:rPr>
              <a:t>Neutron Imaging - 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Arial" pitchFamily="-1" charset="0"/>
                <a:cs typeface="Arial"/>
              </a:rPr>
              <a:t>ODIN</a:t>
            </a:r>
            <a:endParaRPr lang="en-US" sz="2400" dirty="0" smtClean="0">
              <a:solidFill>
                <a:srgbClr val="FF0000"/>
              </a:solidFill>
              <a:latin typeface="Arial"/>
              <a:ea typeface="Arial" pitchFamily="-1" charset="0"/>
              <a:cs typeface="Arial"/>
            </a:endParaRPr>
          </a:p>
          <a:p>
            <a:r>
              <a:rPr lang="en-US" sz="1800" b="1" dirty="0" smtClean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PHASE 1 since 2014</a:t>
            </a:r>
            <a:r>
              <a:rPr lang="en-US" sz="1800" dirty="0" smtClean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, instrument consortium (TUM, PSI) </a:t>
            </a:r>
            <a:endParaRPr lang="en-US" sz="1800" b="1" dirty="0" smtClean="0">
              <a:solidFill>
                <a:srgbClr val="0000FF"/>
              </a:solidFill>
              <a:latin typeface="Arial"/>
              <a:ea typeface="Arial" pitchFamily="-1" charset="0"/>
              <a:cs typeface="Arial"/>
            </a:endParaRPr>
          </a:p>
          <a:p>
            <a:endParaRPr lang="en-US" dirty="0">
              <a:latin typeface="Arial"/>
              <a:ea typeface="Arial" pitchFamily="-1" charset="0"/>
              <a:cs typeface="Arial"/>
            </a:endParaRPr>
          </a:p>
          <a:p>
            <a:r>
              <a:rPr lang="en-US" sz="2400" b="1" dirty="0">
                <a:latin typeface="Arial"/>
                <a:ea typeface="Arial" pitchFamily="-1" charset="0"/>
                <a:cs typeface="Arial"/>
              </a:rPr>
              <a:t>Neutron Optics and Background Simulations</a:t>
            </a:r>
          </a:p>
          <a:p>
            <a:r>
              <a:rPr lang="en-US" sz="1800" dirty="0">
                <a:solidFill>
                  <a:srgbClr val="0000FF"/>
                </a:solidFill>
                <a:latin typeface="Arial"/>
                <a:ea typeface="Arial" pitchFamily="-1" charset="0"/>
                <a:cs typeface="Arial"/>
              </a:rPr>
              <a:t>Continuous activity in collaboration with ESS</a:t>
            </a:r>
          </a:p>
          <a:p>
            <a:endParaRPr lang="en-US" dirty="0">
              <a:solidFill>
                <a:srgbClr val="0000FF"/>
              </a:solidFill>
              <a:latin typeface="Arial"/>
              <a:ea typeface="Arial" pitchFamily="-1" charset="0"/>
              <a:cs typeface="Arial"/>
            </a:endParaRPr>
          </a:p>
        </p:txBody>
      </p:sp>
      <p:grpSp>
        <p:nvGrpSpPr>
          <p:cNvPr id="2" name="Group 11"/>
          <p:cNvGrpSpPr/>
          <p:nvPr/>
        </p:nvGrpSpPr>
        <p:grpSpPr>
          <a:xfrm>
            <a:off x="7859741" y="4833996"/>
            <a:ext cx="1208059" cy="528637"/>
            <a:chOff x="7848600" y="4786517"/>
            <a:chExt cx="1208059" cy="5286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l="28653"/>
            <a:stretch/>
          </p:blipFill>
          <p:spPr>
            <a:xfrm>
              <a:off x="7848600" y="4786517"/>
              <a:ext cx="621959" cy="525326"/>
            </a:xfrm>
            <a:prstGeom prst="rect">
              <a:avLst/>
            </a:prstGeom>
          </p:spPr>
        </p:pic>
        <p:pic>
          <p:nvPicPr>
            <p:cNvPr id="21" name="Picture 20" descr="Logo_ESS_DK_CH.pdf"/>
            <p:cNvPicPr>
              <a:picLocks noChangeAspect="1"/>
            </p:cNvPicPr>
            <p:nvPr/>
          </p:nvPicPr>
          <p:blipFill rotWithShape="1">
            <a:blip r:embed="rId5"/>
            <a:srcRect l="40795" r="31489"/>
            <a:stretch/>
          </p:blipFill>
          <p:spPr bwMode="auto">
            <a:xfrm>
              <a:off x="8480274" y="4786517"/>
              <a:ext cx="576385" cy="52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7"/>
          <p:cNvGrpSpPr/>
          <p:nvPr/>
        </p:nvGrpSpPr>
        <p:grpSpPr>
          <a:xfrm>
            <a:off x="7847501" y="3873147"/>
            <a:ext cx="1220299" cy="528637"/>
            <a:chOff x="7848600" y="3780043"/>
            <a:chExt cx="1220299" cy="528637"/>
          </a:xfrm>
        </p:grpSpPr>
        <p:pic>
          <p:nvPicPr>
            <p:cNvPr id="23" name="Picture 22" descr="Logo_ESS_DK_CH.pdf"/>
            <p:cNvPicPr>
              <a:picLocks noChangeAspect="1"/>
            </p:cNvPicPr>
            <p:nvPr/>
          </p:nvPicPr>
          <p:blipFill rotWithShape="1">
            <a:blip r:embed="rId5"/>
            <a:srcRect l="70080" r="1"/>
            <a:stretch/>
          </p:blipFill>
          <p:spPr bwMode="auto">
            <a:xfrm>
              <a:off x="7848600" y="3780043"/>
              <a:ext cx="622182" cy="52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3" descr="Logo_ESS_DK_CH.pdf"/>
            <p:cNvPicPr>
              <a:picLocks noChangeAspect="1"/>
            </p:cNvPicPr>
            <p:nvPr/>
          </p:nvPicPr>
          <p:blipFill rotWithShape="1">
            <a:blip r:embed="rId5"/>
            <a:srcRect l="40795" r="31489"/>
            <a:stretch/>
          </p:blipFill>
          <p:spPr bwMode="auto">
            <a:xfrm>
              <a:off x="8492514" y="3780043"/>
              <a:ext cx="576385" cy="52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0"/>
          <p:cNvGrpSpPr/>
          <p:nvPr/>
        </p:nvGrpSpPr>
        <p:grpSpPr>
          <a:xfrm>
            <a:off x="7845372" y="1951449"/>
            <a:ext cx="1222428" cy="528637"/>
            <a:chOff x="7772400" y="1988840"/>
            <a:chExt cx="1222428" cy="528637"/>
          </a:xfrm>
        </p:grpSpPr>
        <p:pic>
          <p:nvPicPr>
            <p:cNvPr id="26" name="Picture 25" descr="Logo_ESS_DK_CH.pdf"/>
            <p:cNvPicPr>
              <a:picLocks noChangeAspect="1"/>
            </p:cNvPicPr>
            <p:nvPr/>
          </p:nvPicPr>
          <p:blipFill rotWithShape="1">
            <a:blip r:embed="rId5"/>
            <a:srcRect l="40795" r="31489"/>
            <a:stretch/>
          </p:blipFill>
          <p:spPr bwMode="auto">
            <a:xfrm>
              <a:off x="7772400" y="1988840"/>
              <a:ext cx="576385" cy="52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6" descr="Logo_ESS_DK_CH.pdf"/>
            <p:cNvPicPr>
              <a:picLocks noChangeAspect="1"/>
            </p:cNvPicPr>
            <p:nvPr/>
          </p:nvPicPr>
          <p:blipFill rotWithShape="1">
            <a:blip r:embed="rId5"/>
            <a:srcRect l="70080" r="1"/>
            <a:stretch/>
          </p:blipFill>
          <p:spPr bwMode="auto">
            <a:xfrm>
              <a:off x="8372646" y="1988840"/>
              <a:ext cx="622182" cy="52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23"/>
          <p:cNvGrpSpPr/>
          <p:nvPr/>
        </p:nvGrpSpPr>
        <p:grpSpPr>
          <a:xfrm>
            <a:off x="7845189" y="990600"/>
            <a:ext cx="1222611" cy="528637"/>
            <a:chOff x="7837459" y="1052736"/>
            <a:chExt cx="1222611" cy="528637"/>
          </a:xfrm>
        </p:grpSpPr>
        <p:pic>
          <p:nvPicPr>
            <p:cNvPr id="29" name="Picture 28" descr="Logo_ESS_DK_CH.pdf"/>
            <p:cNvPicPr>
              <a:picLocks noChangeAspect="1"/>
            </p:cNvPicPr>
            <p:nvPr/>
          </p:nvPicPr>
          <p:blipFill rotWithShape="1">
            <a:blip r:embed="rId5"/>
            <a:srcRect l="70080" r="1"/>
            <a:stretch/>
          </p:blipFill>
          <p:spPr bwMode="auto">
            <a:xfrm>
              <a:off x="7837459" y="1052736"/>
              <a:ext cx="622182" cy="52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9" descr="Logo_ESS_DK_CH.pdf"/>
            <p:cNvPicPr>
              <a:picLocks noChangeAspect="1"/>
            </p:cNvPicPr>
            <p:nvPr/>
          </p:nvPicPr>
          <p:blipFill rotWithShape="1">
            <a:blip r:embed="rId5"/>
            <a:srcRect l="40795" r="31489"/>
            <a:stretch/>
          </p:blipFill>
          <p:spPr bwMode="auto">
            <a:xfrm>
              <a:off x="8483685" y="1052736"/>
              <a:ext cx="576385" cy="528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734334" y="2819400"/>
            <a:ext cx="1409666" cy="74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5424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1619250" y="144463"/>
            <a:ext cx="8534400" cy="533400"/>
          </a:xfrm>
        </p:spPr>
        <p:txBody>
          <a:bodyPr/>
          <a:lstStyle/>
          <a:p>
            <a:r>
              <a:rPr lang="en-GB" dirty="0" smtClean="0">
                <a:latin typeface="Arial Narrow" pitchFamily="-84" charset="0"/>
                <a:ea typeface="ヒラギノ角ゴ Pro W3" pitchFamily="-84" charset="-128"/>
                <a:cs typeface="ヒラギノ角ゴ Pro W3" pitchFamily="-84" charset="-128"/>
              </a:rPr>
              <a:t>Swiss NSS projects – Next Steps</a:t>
            </a:r>
            <a:endParaRPr lang="en-GB" dirty="0">
              <a:solidFill>
                <a:srgbClr val="FF0000"/>
              </a:solidFill>
              <a:latin typeface="Arial Narrow" pitchFamily="-84" charset="0"/>
              <a:ea typeface="ヒラギノ角ゴ Pro W3" pitchFamily="-84" charset="-128"/>
              <a:cs typeface="ヒラギノ角ゴ Pro W3" pitchFamily="-84" charset="-128"/>
            </a:endParaRPr>
          </a:p>
        </p:txBody>
      </p:sp>
      <p:sp>
        <p:nvSpPr>
          <p:cNvPr id="13315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8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latin typeface="Arial Narrow" pitchFamily="-84" charset="0"/>
                <a:ea typeface="ヒラギノ角ゴ Pro W3" pitchFamily="-84" charset="-128"/>
                <a:cs typeface="ヒラギノ角ゴ Pro W3" pitchFamily="-84" charset="-128"/>
              </a:rPr>
              <a:t>page </a:t>
            </a:r>
            <a:fld id="{07C4E1B2-F721-F444-94A2-EA2EE96727A9}" type="slidenum">
              <a:rPr lang="de-DE">
                <a:latin typeface="Arial Narrow" pitchFamily="-84" charset="0"/>
                <a:ea typeface="ヒラギノ角ゴ Pro W3" pitchFamily="-84" charset="-128"/>
                <a:cs typeface="ヒラギノ角ゴ Pro W3" pitchFamily="-84" charset="-128"/>
              </a:rPr>
              <a:pPr/>
              <a:t>16</a:t>
            </a:fld>
            <a:endParaRPr lang="de-DE">
              <a:latin typeface="Arial Narrow" pitchFamily="-84" charset="0"/>
              <a:ea typeface="ヒラギノ角ゴ Pro W3" pitchFamily="-84" charset="-128"/>
              <a:cs typeface="ヒラギノ角ゴ Pro W3" pitchFamily="-84" charset="-128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57200" y="903266"/>
            <a:ext cx="9067800" cy="573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marL="285750" indent="-285750">
              <a:defRPr/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Final approval of Swiss participation in ESS</a:t>
            </a:r>
            <a:endParaRPr lang="en-US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285750" indent="-285750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</a:t>
            </a:r>
            <a:r>
              <a:rPr lang="en-US" sz="1600" dirty="0" smtClean="0">
                <a:latin typeface="Arial" charset="0"/>
                <a:cs typeface="Arial" charset="0"/>
              </a:rPr>
              <a:t> Positive vote in </a:t>
            </a:r>
            <a:r>
              <a:rPr lang="en-US" sz="1600" dirty="0" err="1" smtClean="0">
                <a:latin typeface="Arial" charset="0"/>
                <a:cs typeface="Arial" charset="0"/>
              </a:rPr>
              <a:t>St</a:t>
            </a:r>
            <a:r>
              <a:rPr lang="en-US" sz="1600" dirty="0" err="1" smtClean="0">
                <a:latin typeface="Arial" charset="0"/>
                <a:cs typeface="Arial" charset="0"/>
              </a:rPr>
              <a:t>änderat</a:t>
            </a:r>
            <a:r>
              <a:rPr lang="en-US" sz="1600" dirty="0" smtClean="0">
                <a:latin typeface="Arial" charset="0"/>
                <a:cs typeface="Arial" charset="0"/>
              </a:rPr>
              <a:t> (autumn 2014) and </a:t>
            </a:r>
            <a:r>
              <a:rPr lang="en-US" sz="1600" dirty="0" err="1" smtClean="0">
                <a:latin typeface="Arial" charset="0"/>
                <a:cs typeface="Arial" charset="0"/>
              </a:rPr>
              <a:t>Nationalrat</a:t>
            </a:r>
            <a:r>
              <a:rPr lang="en-US" sz="1600" dirty="0" smtClean="0">
                <a:latin typeface="Arial" charset="0"/>
                <a:cs typeface="Arial" charset="0"/>
              </a:rPr>
              <a:t> (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spring 2015</a:t>
            </a:r>
            <a:r>
              <a:rPr lang="en-US" sz="1600" dirty="0" smtClean="0">
                <a:latin typeface="Arial" charset="0"/>
                <a:cs typeface="Arial" charset="0"/>
              </a:rPr>
              <a:t>)</a:t>
            </a:r>
            <a:endParaRPr lang="en-US" sz="1600" dirty="0" smtClean="0">
              <a:latin typeface="Arial" charset="0"/>
              <a:cs typeface="Arial" charset="0"/>
            </a:endParaRPr>
          </a:p>
          <a:p>
            <a:pPr marL="285750" lvl="0" indent="-28575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</a:t>
            </a:r>
            <a:r>
              <a:rPr lang="en-US" sz="1600" dirty="0" smtClean="0">
                <a:latin typeface="Arial" charset="0"/>
                <a:cs typeface="Arial" charset="0"/>
              </a:rPr>
              <a:t> </a:t>
            </a:r>
            <a:r>
              <a:rPr lang="en-US" sz="1600" b="1" kern="0" dirty="0" smtClean="0">
                <a:latin typeface="Arial"/>
                <a:ea typeface="ヒラギノ角ゴ Pro W3" pitchFamily="-108" charset="-128"/>
                <a:cs typeface="Arial"/>
              </a:rPr>
              <a:t>3.5</a:t>
            </a:r>
            <a:r>
              <a:rPr lang="en-US" sz="1600" b="1" kern="0" dirty="0" smtClean="0">
                <a:latin typeface="Arial"/>
                <a:ea typeface="ヒラギノ角ゴ Pro W3" pitchFamily="-108" charset="-128"/>
                <a:cs typeface="Arial"/>
              </a:rPr>
              <a:t>% </a:t>
            </a:r>
            <a:r>
              <a:rPr lang="en-US" sz="1600" kern="0" dirty="0" smtClean="0">
                <a:latin typeface="Arial"/>
                <a:ea typeface="ヒラギノ角ゴ Pro W3" pitchFamily="-108" charset="-128"/>
                <a:cs typeface="Arial"/>
              </a:rPr>
              <a:t>or </a:t>
            </a:r>
            <a:r>
              <a:rPr lang="en-US" sz="1600" b="1" kern="0" dirty="0" smtClean="0">
                <a:latin typeface="Arial"/>
                <a:ea typeface="ヒラギノ角ゴ Pro W3" pitchFamily="-108" charset="-128"/>
                <a:cs typeface="Arial"/>
              </a:rPr>
              <a:t>130 MCHF </a:t>
            </a:r>
            <a:r>
              <a:rPr lang="en-US" sz="1600" kern="0" dirty="0" smtClean="0">
                <a:latin typeface="Arial"/>
                <a:ea typeface="ヒラギノ角ゴ Pro W3" pitchFamily="-108" charset="-128"/>
                <a:cs typeface="Arial"/>
              </a:rPr>
              <a:t>(2014-2026</a:t>
            </a:r>
            <a:r>
              <a:rPr lang="en-US" sz="1600" kern="0" dirty="0" smtClean="0">
                <a:latin typeface="Arial"/>
                <a:ea typeface="ヒラギノ角ゴ Pro W3" pitchFamily="-108" charset="-128"/>
                <a:cs typeface="Arial"/>
              </a:rPr>
              <a:t>) for construction and operation</a:t>
            </a:r>
          </a:p>
          <a:p>
            <a:pPr marL="285750" lvl="0" indent="-28575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defRPr/>
            </a:pPr>
            <a:r>
              <a:rPr lang="en-US" sz="1600" kern="0" dirty="0" smtClean="0">
                <a:latin typeface="Arial"/>
                <a:ea typeface="ヒラギノ角ゴ Pro W3" pitchFamily="-108" charset="-128"/>
                <a:cs typeface="Arial"/>
              </a:rPr>
              <a:t> </a:t>
            </a:r>
            <a:r>
              <a:rPr lang="en-US" sz="1600" kern="0" dirty="0" smtClean="0">
                <a:latin typeface="Arial"/>
                <a:ea typeface="ヒラギノ角ゴ Pro W3" pitchFamily="-108" charset="-128"/>
                <a:cs typeface="Arial"/>
              </a:rPr>
              <a:t> </a:t>
            </a:r>
            <a:r>
              <a:rPr lang="en-US" sz="1600" b="1" kern="0" dirty="0" smtClean="0">
                <a:latin typeface="Arial"/>
                <a:ea typeface="ヒラギノ角ゴ Pro W3" pitchFamily="-108" charset="-128"/>
                <a:cs typeface="Arial"/>
              </a:rPr>
              <a:t>70</a:t>
            </a:r>
            <a:r>
              <a:rPr lang="en-US" sz="1600" b="1" kern="0" dirty="0" smtClean="0">
                <a:latin typeface="Arial"/>
                <a:ea typeface="ヒラギノ角ゴ Pro W3" pitchFamily="-108" charset="-128"/>
                <a:cs typeface="Arial"/>
              </a:rPr>
              <a:t>%</a:t>
            </a:r>
            <a:r>
              <a:rPr lang="en-US" sz="1600" kern="0" dirty="0" smtClean="0">
                <a:latin typeface="Arial"/>
                <a:ea typeface="ヒラギノ角ゴ Pro W3" pitchFamily="-108" charset="-128"/>
                <a:cs typeface="Arial"/>
              </a:rPr>
              <a:t> in-kind (instruments, accelerator)</a:t>
            </a:r>
            <a:endParaRPr lang="en-US" sz="1600" b="1" dirty="0" smtClean="0">
              <a:latin typeface="Arial" charset="0"/>
              <a:cs typeface="Arial" charset="0"/>
            </a:endParaRPr>
          </a:p>
          <a:p>
            <a:pPr marL="285750" indent="-285750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</a:t>
            </a:r>
            <a:r>
              <a:rPr lang="en-US" sz="1600" dirty="0" smtClean="0">
                <a:latin typeface="Arial" charset="0"/>
                <a:cs typeface="Arial" charset="0"/>
              </a:rPr>
              <a:t> Legal </a:t>
            </a:r>
            <a:r>
              <a:rPr lang="en-US" sz="1600" dirty="0" smtClean="0">
                <a:latin typeface="Arial" charset="0"/>
                <a:cs typeface="Arial" charset="0"/>
              </a:rPr>
              <a:t>procedure (join ERIC, in-kind and consortium contracts)</a:t>
            </a:r>
            <a:endParaRPr lang="en-US" sz="1600" dirty="0" smtClean="0">
              <a:latin typeface="Arial" charset="0"/>
              <a:cs typeface="Arial" charset="0"/>
            </a:endParaRPr>
          </a:p>
          <a:p>
            <a:pPr marL="285750" indent="-285750">
              <a:defRPr/>
            </a:pPr>
            <a:r>
              <a:rPr lang="en-US" sz="1600" b="1" dirty="0" smtClean="0">
                <a:latin typeface="Arial" charset="0"/>
                <a:cs typeface="Arial" charset="0"/>
              </a:rPr>
              <a:t>- Challenge</a:t>
            </a:r>
            <a:r>
              <a:rPr lang="en-US" sz="1600" dirty="0" smtClean="0">
                <a:latin typeface="Arial" charset="0"/>
                <a:cs typeface="Arial" charset="0"/>
              </a:rPr>
              <a:t>:</a:t>
            </a:r>
            <a:r>
              <a:rPr lang="en-US" sz="1600" dirty="0" smtClean="0">
                <a:latin typeface="Arial" charset="0"/>
                <a:cs typeface="Arial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CH salary costs, CHF/EURO exchange rate</a:t>
            </a:r>
          </a:p>
          <a:p>
            <a:pPr marL="285750" indent="-285750">
              <a:defRPr/>
            </a:pPr>
            <a:endParaRPr lang="en-US" sz="1600" dirty="0" smtClean="0">
              <a:latin typeface="Arial" charset="0"/>
              <a:cs typeface="Arial" charset="0"/>
            </a:endParaRPr>
          </a:p>
          <a:p>
            <a:pPr marL="285750" indent="-285750">
              <a:defRPr/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Instrument Projects</a:t>
            </a:r>
          </a:p>
          <a:p>
            <a:pPr marL="285750" indent="-285750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</a:t>
            </a:r>
            <a:r>
              <a:rPr lang="en-US" sz="1600" dirty="0" smtClean="0">
                <a:latin typeface="Arial" charset="0"/>
                <a:cs typeface="Arial" charset="0"/>
              </a:rPr>
              <a:t> Proceed with ODIN in collaboration with TUM and ESS, complete PHASE 1</a:t>
            </a:r>
          </a:p>
          <a:p>
            <a:pPr marL="285750" lvl="0" indent="-28575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 Start ESTIA PHASE 1, 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hire instrument lead scientist in spring 2015</a:t>
            </a:r>
            <a:endParaRPr lang="en-US" sz="16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285750" indent="-285750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 Prepare PHASE 1 of CAMEA and HEIMDAL with DK Universities</a:t>
            </a:r>
          </a:p>
          <a:p>
            <a:pPr marL="285750" indent="-285750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 Establish further contacts to Swiss Industry</a:t>
            </a:r>
          </a:p>
          <a:p>
            <a:pPr marL="285750" indent="-285750">
              <a:defRPr/>
            </a:pPr>
            <a:endParaRPr lang="en-US" sz="1600" dirty="0" smtClean="0">
              <a:latin typeface="Arial" charset="0"/>
              <a:cs typeface="Arial" charset="0"/>
            </a:endParaRPr>
          </a:p>
          <a:p>
            <a:pPr marL="285750" indent="-285750">
              <a:defRPr/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Technology Projects</a:t>
            </a:r>
          </a:p>
          <a:p>
            <a:pPr marL="285750" indent="-285750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 Continue work on optics and shielding for ESS (U. </a:t>
            </a:r>
            <a:r>
              <a:rPr lang="en-US" sz="1600" dirty="0" err="1" smtClean="0">
                <a:latin typeface="Arial" charset="0"/>
                <a:cs typeface="Arial" charset="0"/>
              </a:rPr>
              <a:t>Filges</a:t>
            </a:r>
            <a:r>
              <a:rPr lang="en-US" sz="1600" dirty="0" smtClean="0">
                <a:latin typeface="Arial" charset="0"/>
                <a:cs typeface="Arial" charset="0"/>
              </a:rPr>
              <a:t>, PSI)</a:t>
            </a:r>
          </a:p>
          <a:p>
            <a:pPr marL="285750" lvl="0" indent="-28575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 New software and instrument control projects (M. </a:t>
            </a:r>
            <a:r>
              <a:rPr lang="en-US" sz="1600" dirty="0" err="1" smtClean="0">
                <a:latin typeface="Arial" charset="0"/>
                <a:cs typeface="Arial" charset="0"/>
              </a:rPr>
              <a:t>Koennecke</a:t>
            </a:r>
            <a:r>
              <a:rPr lang="en-US" sz="1600" dirty="0" smtClean="0">
                <a:latin typeface="Arial" charset="0"/>
                <a:cs typeface="Arial" charset="0"/>
              </a:rPr>
              <a:t>, </a:t>
            </a:r>
            <a:r>
              <a:rPr lang="en-US" sz="1600" dirty="0" smtClean="0">
                <a:latin typeface="Arial" charset="0"/>
                <a:cs typeface="Arial" charset="0"/>
              </a:rPr>
              <a:t>PSI)</a:t>
            </a:r>
            <a:endParaRPr lang="en-US" sz="1600" b="1" dirty="0" smtClean="0">
              <a:latin typeface="Arial" charset="0"/>
              <a:cs typeface="Arial" charset="0"/>
            </a:endParaRPr>
          </a:p>
          <a:p>
            <a:pPr marL="285750" indent="-285750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 EPICS developments</a:t>
            </a:r>
          </a:p>
          <a:p>
            <a:pPr marL="285750" indent="-285750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 </a:t>
            </a:r>
            <a:r>
              <a:rPr lang="en-US" sz="16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Joint developments with ESS e.g. EC EINFRA projects with DMC</a:t>
            </a:r>
          </a:p>
          <a:p>
            <a:pPr marL="285750" indent="-285750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  Knowhow developed at ESS should also be available to partners in Europe</a:t>
            </a:r>
          </a:p>
          <a:p>
            <a:pPr marL="285750" indent="-285750">
              <a:defRPr/>
            </a:pPr>
            <a:endParaRPr lang="en-US" sz="1600" dirty="0" smtClean="0">
              <a:latin typeface="Arial" charset="0"/>
              <a:cs typeface="Arial" charset="0"/>
            </a:endParaRPr>
          </a:p>
          <a:p>
            <a:pPr marL="285750" indent="-285750">
              <a:defRPr/>
            </a:pPr>
            <a:endParaRPr lang="en-US" sz="1600" dirty="0" smtClean="0">
              <a:latin typeface="Arial" charset="0"/>
              <a:cs typeface="Arial" charset="0"/>
            </a:endParaRPr>
          </a:p>
        </p:txBody>
      </p:sp>
      <p:sp>
        <p:nvSpPr>
          <p:cNvPr id="10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 dirty="0" err="1">
                <a:latin typeface="Arial Narrow" charset="0"/>
              </a:rPr>
              <a:t>Ch</a:t>
            </a:r>
            <a:r>
              <a:rPr lang="de-DE" sz="800" dirty="0">
                <a:latin typeface="Arial Narrow" charset="0"/>
              </a:rPr>
              <a:t>. Rüegg, </a:t>
            </a:r>
            <a:fld id="{D3D74F45-2AB9-994A-A382-9DE6DF677659}" type="datetime4">
              <a:rPr lang="de-DE" sz="800">
                <a:latin typeface="Arial Narrow" charset="0"/>
              </a:rPr>
              <a:pPr/>
              <a:t>February 4, 2015</a:t>
            </a:fld>
            <a:endParaRPr lang="de-DE" sz="800" dirty="0">
              <a:latin typeface="Arial Narrow" charset="0"/>
            </a:endParaRPr>
          </a:p>
        </p:txBody>
      </p:sp>
      <p:pic>
        <p:nvPicPr>
          <p:cNvPr id="12" name="Picture 10" descr="LNSlogo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50" y="22225"/>
            <a:ext cx="895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990600"/>
            <a:ext cx="647500" cy="71718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12381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Juerg_TRICS.jpg"/>
          <p:cNvPicPr>
            <a:picLocks noChangeAspect="1"/>
          </p:cNvPicPr>
          <p:nvPr/>
        </p:nvPicPr>
        <p:blipFill>
          <a:blip r:embed="rId2">
            <a:alphaModFix amt="35000"/>
          </a:blip>
          <a:srcRect t="10176" b="3421"/>
          <a:stretch>
            <a:fillRect/>
          </a:stretch>
        </p:blipFill>
        <p:spPr>
          <a:xfrm>
            <a:off x="0" y="700256"/>
            <a:ext cx="9144000" cy="5920262"/>
          </a:xfrm>
          <a:prstGeom prst="rect">
            <a:avLst/>
          </a:prstGeom>
        </p:spPr>
      </p:pic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1619250" y="144463"/>
            <a:ext cx="8534400" cy="533400"/>
          </a:xfrm>
        </p:spPr>
        <p:txBody>
          <a:bodyPr/>
          <a:lstStyle/>
          <a:p>
            <a:r>
              <a:rPr lang="en-GB" dirty="0" smtClean="0">
                <a:latin typeface="Arial Narrow" charset="0"/>
                <a:ea typeface="ヒラギノ角ゴ Pro W3" charset="0"/>
                <a:cs typeface="ヒラギノ角ゴ Pro W3" charset="0"/>
              </a:rPr>
              <a:t>P</a:t>
            </a:r>
            <a:r>
              <a:rPr lang="en-GB" dirty="0" smtClean="0">
                <a:latin typeface="Arial Narrow" charset="0"/>
                <a:ea typeface="ヒラギノ角ゴ Pro W3" charset="0"/>
                <a:cs typeface="ヒラギノ角ゴ Pro W3" charset="0"/>
              </a:rPr>
              <a:t>ositions at the Paul </a:t>
            </a:r>
            <a:r>
              <a:rPr lang="en-GB" dirty="0" err="1">
                <a:latin typeface="Arial Narrow" charset="0"/>
                <a:ea typeface="ヒラギノ角ゴ Pro W3" charset="0"/>
                <a:cs typeface="ヒラギノ角ゴ Pro W3" charset="0"/>
              </a:rPr>
              <a:t>Scherrer</a:t>
            </a:r>
            <a:r>
              <a:rPr lang="en-GB" dirty="0">
                <a:latin typeface="Arial Narrow" charset="0"/>
                <a:ea typeface="ヒラギノ角ゴ Pro W3" charset="0"/>
                <a:cs typeface="ヒラギノ角ゴ Pro W3" charset="0"/>
              </a:rPr>
              <a:t> Institute</a:t>
            </a:r>
          </a:p>
        </p:txBody>
      </p:sp>
      <p:sp>
        <p:nvSpPr>
          <p:cNvPr id="16392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page </a:t>
            </a:r>
            <a:fld id="{D44712B9-C405-C342-9F5C-0B27DFD83615}" type="slidenum">
              <a:rPr lang="de-DE" sz="800">
                <a:latin typeface="Arial Narrow" charset="0"/>
              </a:rPr>
              <a:pPr/>
              <a:t>17</a:t>
            </a:fld>
            <a:endParaRPr lang="de-DE" sz="800">
              <a:latin typeface="Arial Narrow" charset="0"/>
            </a:endParaRPr>
          </a:p>
        </p:txBody>
      </p:sp>
      <p:pic>
        <p:nvPicPr>
          <p:cNvPr id="22" name="Picture 21" descr="PSI-Logo_narrow_bla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58000" y="914400"/>
            <a:ext cx="2022872" cy="703960"/>
          </a:xfrm>
          <a:prstGeom prst="rect">
            <a:avLst/>
          </a:prstGeom>
        </p:spPr>
      </p:pic>
      <p:sp>
        <p:nvSpPr>
          <p:cNvPr id="23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/>
              <a:t>Ch. Rüegg, </a:t>
            </a:r>
            <a:fld id="{28602448-461F-694B-89B3-D888533A8E25}" type="datetime4">
              <a:rPr lang="de-DE"/>
              <a:pPr/>
              <a:t>February 4, 2015</a:t>
            </a:fld>
            <a:endParaRPr lang="de-DE"/>
          </a:p>
        </p:txBody>
      </p:sp>
      <p:pic>
        <p:nvPicPr>
          <p:cNvPr id="24" name="Picture 7" descr="LNSlogo.ep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72450" y="22225"/>
            <a:ext cx="895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762000" y="876310"/>
            <a:ext cx="8305800" cy="582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marL="285750" indent="-285750">
              <a:defRPr/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ESS-ESTIA Lead Scientist</a:t>
            </a:r>
            <a:endParaRPr lang="en-US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285750" indent="-285750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- 3 years at PSI, then move to ESS</a:t>
            </a:r>
          </a:p>
          <a:p>
            <a:pPr marL="285750" indent="-285750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 Start as soon as possible, 10+ year perspective</a:t>
            </a:r>
          </a:p>
          <a:p>
            <a:pPr marL="285750" lvl="0" indent="-28575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 </a:t>
            </a:r>
            <a:r>
              <a:rPr lang="en-US" sz="1600" b="1" kern="0" dirty="0" smtClean="0">
                <a:latin typeface="Arial"/>
                <a:ea typeface="ヒラギノ角ゴ Pro W3" pitchFamily="-108" charset="-128"/>
                <a:cs typeface="Arial"/>
              </a:rPr>
              <a:t>Contact: J. </a:t>
            </a:r>
            <a:r>
              <a:rPr lang="en-US" sz="1600" b="1" kern="0" dirty="0" err="1" smtClean="0">
                <a:latin typeface="Arial"/>
                <a:ea typeface="ヒラギノ角ゴ Pro W3" pitchFamily="-108" charset="-128"/>
                <a:cs typeface="Arial"/>
              </a:rPr>
              <a:t>Stahn</a:t>
            </a:r>
            <a:r>
              <a:rPr lang="en-US" sz="1600" b="1" kern="0" dirty="0" smtClean="0">
                <a:latin typeface="Arial"/>
                <a:ea typeface="ヒラギノ角ゴ Pro W3" pitchFamily="-108" charset="-128"/>
                <a:cs typeface="Arial"/>
              </a:rPr>
              <a:t> or Ch. </a:t>
            </a:r>
            <a:r>
              <a:rPr lang="en-US" sz="1600" b="1" kern="0" dirty="0" err="1" smtClean="0">
                <a:latin typeface="Arial"/>
                <a:ea typeface="ヒラギノ角ゴ Pro W3" pitchFamily="-108" charset="-128"/>
                <a:cs typeface="Arial"/>
              </a:rPr>
              <a:t>R</a:t>
            </a:r>
            <a:r>
              <a:rPr lang="en-US" sz="1600" b="1" kern="0" dirty="0" err="1" smtClean="0">
                <a:latin typeface="Arial"/>
                <a:ea typeface="ヒラギノ角ゴ Pro W3" pitchFamily="-108" charset="-128"/>
                <a:cs typeface="Arial"/>
              </a:rPr>
              <a:t>üegg</a:t>
            </a:r>
            <a:endParaRPr lang="en-US" sz="1600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285750" indent="-285750">
              <a:defRPr/>
            </a:pPr>
            <a:endParaRPr lang="en-US" sz="1600" dirty="0" smtClean="0">
              <a:latin typeface="Arial" charset="0"/>
              <a:cs typeface="Arial" charset="0"/>
            </a:endParaRPr>
          </a:p>
          <a:p>
            <a:pPr marL="285750" indent="-285750">
              <a:defRPr/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ESS-Instrumentation Positions</a:t>
            </a:r>
          </a:p>
          <a:p>
            <a:pPr marL="285750" indent="-285750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</a:t>
            </a:r>
            <a:r>
              <a:rPr lang="en-US" sz="1600" dirty="0" smtClean="0">
                <a:latin typeface="Arial" charset="0"/>
                <a:cs typeface="Arial" charset="0"/>
              </a:rPr>
              <a:t> ESS-ESTIA engineer and ESS-ODIN scientist/engineer</a:t>
            </a:r>
          </a:p>
          <a:p>
            <a:pPr marL="285750" indent="-285750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</a:t>
            </a:r>
            <a:r>
              <a:rPr lang="en-US" sz="1600" dirty="0" smtClean="0">
                <a:latin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cs typeface="Arial" charset="0"/>
              </a:rPr>
              <a:t>S</a:t>
            </a:r>
            <a:r>
              <a:rPr lang="en-US" sz="1600" dirty="0" smtClean="0">
                <a:latin typeface="Arial" charset="0"/>
                <a:cs typeface="Arial" charset="0"/>
              </a:rPr>
              <a:t>cientists for </a:t>
            </a:r>
            <a:r>
              <a:rPr lang="en-US" sz="1600" smtClean="0">
                <a:latin typeface="Arial" charset="0"/>
                <a:cs typeface="Arial" charset="0"/>
              </a:rPr>
              <a:t>CAMEA and </a:t>
            </a:r>
            <a:r>
              <a:rPr lang="en-US" sz="1600" dirty="0" smtClean="0">
                <a:latin typeface="Arial" charset="0"/>
                <a:cs typeface="Arial" charset="0"/>
              </a:rPr>
              <a:t>HEIMDAL (workplace in DK)</a:t>
            </a:r>
          </a:p>
          <a:p>
            <a:pPr marL="285750" lvl="0" indent="-28575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 </a:t>
            </a:r>
            <a:r>
              <a:rPr lang="en-US" sz="1600" b="1" kern="0" dirty="0" smtClean="0">
                <a:latin typeface="Arial"/>
                <a:ea typeface="ヒラギノ角ゴ Pro W3" pitchFamily="-108" charset="-128"/>
                <a:cs typeface="Arial"/>
              </a:rPr>
              <a:t>Contact: Ch</a:t>
            </a:r>
            <a:r>
              <a:rPr lang="en-US" sz="1600" b="1" kern="0" dirty="0" smtClean="0">
                <a:latin typeface="Arial"/>
                <a:ea typeface="ヒラギノ角ゴ Pro W3" pitchFamily="-108" charset="-128"/>
                <a:cs typeface="Arial"/>
              </a:rPr>
              <a:t>. </a:t>
            </a:r>
            <a:r>
              <a:rPr lang="en-US" sz="1600" b="1" kern="0" dirty="0" err="1" smtClean="0">
                <a:latin typeface="Arial"/>
                <a:ea typeface="ヒラギノ角ゴ Pro W3" pitchFamily="-108" charset="-128"/>
                <a:cs typeface="Arial"/>
              </a:rPr>
              <a:t>Rüegg</a:t>
            </a:r>
            <a:r>
              <a:rPr lang="en-US" sz="1600" b="1" kern="0" dirty="0" smtClean="0">
                <a:latin typeface="Arial"/>
                <a:ea typeface="ヒラギノ角ゴ Pro W3" pitchFamily="-108" charset="-128"/>
                <a:cs typeface="Arial"/>
              </a:rPr>
              <a:t>, M. </a:t>
            </a:r>
            <a:r>
              <a:rPr lang="en-US" sz="1600" b="1" kern="0" dirty="0" err="1" smtClean="0">
                <a:latin typeface="Arial"/>
                <a:ea typeface="ヒラギノ角ゴ Pro W3" pitchFamily="-108" charset="-128"/>
                <a:cs typeface="Arial"/>
              </a:rPr>
              <a:t>Kenzelmann</a:t>
            </a:r>
            <a:r>
              <a:rPr lang="en-US" sz="1600" b="1" kern="0" dirty="0" smtClean="0">
                <a:latin typeface="Arial"/>
                <a:ea typeface="ヒラギノ角ゴ Pro W3" pitchFamily="-108" charset="-128"/>
                <a:cs typeface="Arial"/>
              </a:rPr>
              <a:t>, N. Christensen</a:t>
            </a:r>
            <a:endParaRPr lang="en-US" sz="1600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285750" indent="-285750">
              <a:defRPr/>
            </a:pPr>
            <a:endParaRPr lang="en-US" sz="1600" dirty="0" smtClean="0">
              <a:latin typeface="Arial" charset="0"/>
              <a:cs typeface="Arial" charset="0"/>
            </a:endParaRPr>
          </a:p>
          <a:p>
            <a:pPr marL="285750" indent="-285750">
              <a:defRPr/>
            </a:pPr>
            <a:endParaRPr lang="en-US" sz="1600" dirty="0" smtClean="0">
              <a:latin typeface="Arial" charset="0"/>
              <a:cs typeface="Arial" charset="0"/>
            </a:endParaRPr>
          </a:p>
          <a:p>
            <a:pPr marL="285750" indent="-285750">
              <a:defRPr/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Scientist Engineering Diffraction</a:t>
            </a:r>
          </a:p>
          <a:p>
            <a:pPr marL="285750" indent="-285750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 Co-responsible for POLDI </a:t>
            </a:r>
            <a:r>
              <a:rPr lang="en-US" sz="1600" dirty="0" err="1" smtClean="0">
                <a:latin typeface="Arial" charset="0"/>
                <a:cs typeface="Arial" charset="0"/>
              </a:rPr>
              <a:t>difractometer</a:t>
            </a:r>
            <a:r>
              <a:rPr lang="en-US" sz="1600" dirty="0" smtClean="0">
                <a:latin typeface="Arial" charset="0"/>
                <a:cs typeface="Arial" charset="0"/>
              </a:rPr>
              <a:t> at SINQ</a:t>
            </a:r>
          </a:p>
          <a:p>
            <a:pPr marL="285750" lvl="0" indent="-28575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 </a:t>
            </a:r>
            <a:r>
              <a:rPr lang="en-US" sz="1600" b="1" kern="0" dirty="0" smtClean="0">
                <a:latin typeface="Arial"/>
                <a:ea typeface="ヒラギノ角ゴ Pro W3" pitchFamily="-108" charset="-128"/>
                <a:cs typeface="Arial"/>
              </a:rPr>
              <a:t>Contact: J. </a:t>
            </a:r>
            <a:r>
              <a:rPr lang="en-US" sz="1600" b="1" kern="0" dirty="0" err="1" smtClean="0">
                <a:latin typeface="Arial"/>
                <a:ea typeface="ヒラギノ角ゴ Pro W3" pitchFamily="-108" charset="-128"/>
                <a:cs typeface="Arial"/>
              </a:rPr>
              <a:t>Schefer</a:t>
            </a:r>
            <a:r>
              <a:rPr lang="en-US" sz="1600" b="1" kern="0" dirty="0" smtClean="0">
                <a:latin typeface="Arial"/>
                <a:ea typeface="ヒラギノ角ゴ Pro W3" pitchFamily="-108" charset="-128"/>
                <a:cs typeface="Arial"/>
              </a:rPr>
              <a:t> or Ch</a:t>
            </a:r>
            <a:r>
              <a:rPr lang="en-US" sz="1600" b="1" kern="0" dirty="0" smtClean="0">
                <a:latin typeface="Arial"/>
                <a:ea typeface="ヒラギノ角ゴ Pro W3" pitchFamily="-108" charset="-128"/>
                <a:cs typeface="Arial"/>
              </a:rPr>
              <a:t>. </a:t>
            </a:r>
            <a:r>
              <a:rPr lang="en-US" sz="1600" b="1" kern="0" dirty="0" err="1" smtClean="0">
                <a:latin typeface="Arial"/>
                <a:ea typeface="ヒラギノ角ゴ Pro W3" pitchFamily="-108" charset="-128"/>
                <a:cs typeface="Arial"/>
              </a:rPr>
              <a:t>Rüegg</a:t>
            </a:r>
            <a:endParaRPr lang="en-US" sz="1600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285750" indent="-285750">
              <a:defRPr/>
            </a:pPr>
            <a:endParaRPr lang="en-US" sz="1600" dirty="0" smtClean="0">
              <a:latin typeface="Arial" charset="0"/>
              <a:cs typeface="Arial" charset="0"/>
            </a:endParaRPr>
          </a:p>
          <a:p>
            <a:pPr marL="285750" indent="-285750">
              <a:defRPr/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Diffraction Group Leader</a:t>
            </a:r>
          </a:p>
          <a:p>
            <a:pPr marL="285750" indent="-285750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 Advertisement in Summer 2015</a:t>
            </a:r>
          </a:p>
          <a:p>
            <a:pPr marL="285750" indent="-285750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 Responsible for ESS-HEIMDAL work at PSI and ZEBRA instrument project at SINQ</a:t>
            </a:r>
          </a:p>
          <a:p>
            <a:pPr marL="285750" lvl="0" indent="-285750"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- </a:t>
            </a:r>
            <a:r>
              <a:rPr lang="en-US" sz="1600" b="1" kern="0" dirty="0" smtClean="0">
                <a:latin typeface="Arial"/>
                <a:ea typeface="ヒラギノ角ゴ Pro W3" pitchFamily="-108" charset="-128"/>
                <a:cs typeface="Arial"/>
              </a:rPr>
              <a:t>Contact: Ch</a:t>
            </a:r>
            <a:r>
              <a:rPr lang="en-US" sz="1600" b="1" kern="0" dirty="0" smtClean="0">
                <a:latin typeface="Arial"/>
                <a:ea typeface="ヒラギノ角ゴ Pro W3" pitchFamily="-108" charset="-128"/>
                <a:cs typeface="Arial"/>
              </a:rPr>
              <a:t>. </a:t>
            </a:r>
            <a:r>
              <a:rPr lang="en-US" sz="1600" b="1" kern="0" dirty="0" err="1" smtClean="0">
                <a:latin typeface="Arial"/>
                <a:ea typeface="ヒラギノ角ゴ Pro W3" pitchFamily="-108" charset="-128"/>
                <a:cs typeface="Arial"/>
              </a:rPr>
              <a:t>Rüegg</a:t>
            </a:r>
            <a:endParaRPr lang="en-US" sz="1600" dirty="0" smtClean="0">
              <a:latin typeface="Arial" charset="0"/>
              <a:cs typeface="Arial" charset="0"/>
            </a:endParaRPr>
          </a:p>
          <a:p>
            <a:pPr marL="285750" indent="-285750">
              <a:defRPr/>
            </a:pPr>
            <a:endParaRPr lang="en-US" sz="1600" dirty="0" smtClean="0">
              <a:latin typeface="Arial" charset="0"/>
              <a:cs typeface="Arial" charset="0"/>
            </a:endParaRPr>
          </a:p>
          <a:p>
            <a:pPr marL="285750" indent="-285750">
              <a:defRPr/>
            </a:pPr>
            <a:endParaRPr lang="en-US" sz="1600" dirty="0" smtClean="0">
              <a:latin typeface="Arial" charset="0"/>
              <a:cs typeface="Arial" charset="0"/>
            </a:endParaRPr>
          </a:p>
        </p:txBody>
      </p:sp>
      <p:sp>
        <p:nvSpPr>
          <p:cNvPr id="16387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107221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1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/>
              <a:t>page </a:t>
            </a:r>
            <a:fld id="{14E6E3AF-F027-5D41-B99F-02CADAE54C03}" type="slidenum">
              <a:rPr lang="de-DE"/>
              <a:pPr/>
              <a:t>18</a:t>
            </a:fld>
            <a:endParaRPr lang="de-DE"/>
          </a:p>
        </p:txBody>
      </p:sp>
      <p:sp>
        <p:nvSpPr>
          <p:cNvPr id="32773" name="Titel 1"/>
          <p:cNvSpPr>
            <a:spLocks noGrp="1"/>
          </p:cNvSpPr>
          <p:nvPr>
            <p:ph type="title"/>
          </p:nvPr>
        </p:nvSpPr>
        <p:spPr>
          <a:xfrm>
            <a:off x="1619250" y="144463"/>
            <a:ext cx="8534400" cy="533400"/>
          </a:xfrm>
        </p:spPr>
        <p:txBody>
          <a:bodyPr/>
          <a:lstStyle/>
          <a:p>
            <a:r>
              <a:rPr lang="en-GB" dirty="0" smtClean="0">
                <a:latin typeface="Arial Narrow" pitchFamily="-84" charset="0"/>
                <a:ea typeface="ヒラギノ角ゴ Pro W3" pitchFamily="-84" charset="-128"/>
                <a:cs typeface="ヒラギノ角ゴ Pro W3" pitchFamily="-84" charset="-128"/>
              </a:rPr>
              <a:t>SINQ Instruments – </a:t>
            </a:r>
            <a:r>
              <a:rPr lang="en-GB" dirty="0" smtClean="0">
                <a:solidFill>
                  <a:srgbClr val="FF0000"/>
                </a:solidFill>
                <a:latin typeface="Arial Narrow" pitchFamily="-84" charset="0"/>
                <a:ea typeface="ヒラギノ角ゴ Pro W3" pitchFamily="-84" charset="-128"/>
                <a:cs typeface="ヒラギノ角ゴ Pro W3" pitchFamily="-84" charset="-128"/>
              </a:rPr>
              <a:t>CAMEA and ZEBRA</a:t>
            </a:r>
            <a:endParaRPr lang="en-GB" dirty="0">
              <a:latin typeface="Arial Narrow" pitchFamily="-1" charset="0"/>
              <a:ea typeface="ヒラギノ角ゴ Pro W3" pitchFamily="-1" charset="-128"/>
              <a:cs typeface="ヒラギノ角ゴ Pro W3" pitchFamily="-1" charset="-128"/>
            </a:endParaRPr>
          </a:p>
        </p:txBody>
      </p:sp>
      <p:sp>
        <p:nvSpPr>
          <p:cNvPr id="32775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/>
              <a:t>Ch. Rüegg, </a:t>
            </a:r>
            <a:fld id="{136D1A4E-007B-D445-BEC9-F1068461448D}" type="datetime4">
              <a:rPr lang="de-DE"/>
              <a:pPr/>
              <a:t>February 4, 2015</a:t>
            </a:fld>
            <a:endParaRPr lang="de-DE"/>
          </a:p>
        </p:txBody>
      </p:sp>
      <p:pic>
        <p:nvPicPr>
          <p:cNvPr id="16" name="Picture 10" descr="LNSlogo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50" y="22225"/>
            <a:ext cx="895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Inhaltsplatzhalter 1"/>
          <p:cNvSpPr txBox="1">
            <a:spLocks/>
          </p:cNvSpPr>
          <p:nvPr/>
        </p:nvSpPr>
        <p:spPr bwMode="auto">
          <a:xfrm>
            <a:off x="378396" y="820465"/>
            <a:ext cx="8613204" cy="116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Design </a:t>
            </a:r>
            <a:r>
              <a:rPr kumimoji="0" lang="de-DE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coals</a:t>
            </a:r>
            <a:endParaRPr kumimoji="0" lang="de-DE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ヒラギノ角ゴ Pro W3" charset="0"/>
              <a:cs typeface="Arial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tabLst/>
              <a:defRPr/>
            </a:pP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Small 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samples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 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of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new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emergent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materials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,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thin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films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,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heterostructures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ヒラギノ角ゴ Pro W3" charset="0"/>
              <a:cs typeface="Arial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Tx/>
              <a:tabLst/>
              <a:defRPr/>
            </a:pP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Multi-extreme </a:t>
            </a:r>
            <a:r>
              <a:rPr kumimoji="0" lang="de-DE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conditions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 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(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temperature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,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pressure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,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magnetic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 and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electric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fields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ヒラギノ角ゴ Pro W3" charset="0"/>
                <a:cs typeface="Arial"/>
              </a:rPr>
              <a:t>)</a:t>
            </a:r>
          </a:p>
        </p:txBody>
      </p:sp>
      <p:sp>
        <p:nvSpPr>
          <p:cNvPr id="18" name="Inhaltsplatzhalter 1"/>
          <p:cNvSpPr txBox="1">
            <a:spLocks/>
          </p:cNvSpPr>
          <p:nvPr/>
        </p:nvSpPr>
        <p:spPr bwMode="auto">
          <a:xfrm>
            <a:off x="5043736" y="1988840"/>
            <a:ext cx="417646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ＭＳ Ｐゴシック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 charset="0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ヒラギノ角ゴ Pro W3" pitchFamily="-112" charset="-128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de-DE" sz="2400" b="1" dirty="0" smtClean="0">
                <a:solidFill>
                  <a:srgbClr val="0000FF"/>
                </a:solidFill>
                <a:latin typeface="Arial"/>
                <a:ea typeface="ヒラギノ角ゴ Pro W3" charset="0"/>
                <a:cs typeface="Arial"/>
              </a:rPr>
              <a:t>ZEBRA</a:t>
            </a:r>
          </a:p>
          <a:p>
            <a:pPr>
              <a:spcBef>
                <a:spcPct val="0"/>
              </a:spcBef>
            </a:pPr>
            <a:r>
              <a:rPr lang="de-DE" sz="1600" b="1" dirty="0" smtClean="0">
                <a:latin typeface="Arial"/>
                <a:ea typeface="ヒラギノ角ゴ Pro W3" charset="0"/>
                <a:cs typeface="Arial"/>
              </a:rPr>
              <a:t>Upgrade </a:t>
            </a:r>
            <a:r>
              <a:rPr lang="de-DE" sz="1600" b="1" dirty="0" err="1" smtClean="0">
                <a:latin typeface="Arial"/>
                <a:ea typeface="ヒラギノ角ゴ Pro W3" charset="0"/>
                <a:cs typeface="Arial"/>
              </a:rPr>
              <a:t>of</a:t>
            </a:r>
            <a:r>
              <a:rPr lang="de-DE" sz="1600" b="1" dirty="0" smtClean="0">
                <a:latin typeface="Arial"/>
                <a:ea typeface="ヒラギノ角ゴ Pro W3" charset="0"/>
                <a:cs typeface="Arial"/>
              </a:rPr>
              <a:t> diffractometer TriCS </a:t>
            </a:r>
            <a:r>
              <a:rPr lang="de-DE" sz="1600" b="1" dirty="0" err="1" smtClean="0">
                <a:latin typeface="Arial"/>
                <a:ea typeface="ヒラギノ角ゴ Pro W3" charset="0"/>
                <a:cs typeface="Arial"/>
              </a:rPr>
              <a:t>at</a:t>
            </a:r>
            <a:r>
              <a:rPr lang="de-DE" sz="1600" b="1" dirty="0" smtClean="0">
                <a:latin typeface="Arial"/>
                <a:ea typeface="ヒラギノ角ゴ Pro W3" charset="0"/>
                <a:cs typeface="Arial"/>
              </a:rPr>
              <a:t> SINQ</a:t>
            </a:r>
          </a:p>
          <a:p>
            <a:pPr>
              <a:spcBef>
                <a:spcPct val="0"/>
              </a:spcBef>
            </a:pPr>
            <a:r>
              <a:rPr lang="de-DE" sz="1600" b="1" dirty="0" err="1" smtClean="0">
                <a:latin typeface="Arial"/>
                <a:ea typeface="ヒラギノ角ゴ Pro W3" charset="0"/>
                <a:cs typeface="Arial"/>
              </a:rPr>
              <a:t>Collaboration</a:t>
            </a:r>
            <a:r>
              <a:rPr lang="de-DE" sz="1600" b="1" dirty="0" smtClean="0">
                <a:latin typeface="Arial"/>
                <a:ea typeface="ヒラギノ角ゴ Pro W3" charset="0"/>
                <a:cs typeface="Arial"/>
              </a:rPr>
              <a:t>: </a:t>
            </a:r>
            <a:r>
              <a:rPr lang="de-DE" sz="1600" dirty="0" smtClean="0">
                <a:latin typeface="Arial"/>
                <a:ea typeface="ヒラギノ角ゴ Pro W3" charset="0"/>
                <a:cs typeface="Arial"/>
              </a:rPr>
              <a:t>PSI-University </a:t>
            </a:r>
            <a:r>
              <a:rPr lang="de-DE" sz="1600" dirty="0" err="1" smtClean="0">
                <a:latin typeface="Arial"/>
                <a:ea typeface="ヒラギノ角ゴ Pro W3" charset="0"/>
                <a:cs typeface="Arial"/>
              </a:rPr>
              <a:t>of</a:t>
            </a:r>
            <a:r>
              <a:rPr lang="de-DE" sz="1600" dirty="0" smtClean="0">
                <a:latin typeface="Arial"/>
                <a:ea typeface="ヒラギノ角ゴ Pro W3" charset="0"/>
                <a:cs typeface="Arial"/>
              </a:rPr>
              <a:t> Fribourg</a:t>
            </a:r>
          </a:p>
          <a:p>
            <a:pPr>
              <a:spcBef>
                <a:spcPct val="0"/>
              </a:spcBef>
            </a:pPr>
            <a:r>
              <a:rPr lang="de-DE" sz="1600" b="1" dirty="0" err="1" smtClean="0">
                <a:latin typeface="Arial"/>
                <a:ea typeface="ヒラギノ角ゴ Pro W3" charset="0"/>
                <a:cs typeface="Arial"/>
              </a:rPr>
              <a:t>Projet</a:t>
            </a:r>
            <a:r>
              <a:rPr lang="de-DE" sz="1600" b="1" dirty="0" smtClean="0">
                <a:latin typeface="Arial"/>
                <a:ea typeface="ヒラギノ角ゴ Pro W3" charset="0"/>
                <a:cs typeface="Arial"/>
              </a:rPr>
              <a:t> </a:t>
            </a:r>
            <a:r>
              <a:rPr lang="de-DE" sz="1600" b="1" dirty="0" err="1" smtClean="0">
                <a:latin typeface="Arial"/>
                <a:ea typeface="ヒラギノ角ゴ Pro W3" charset="0"/>
                <a:cs typeface="Arial"/>
              </a:rPr>
              <a:t>leader</a:t>
            </a:r>
            <a:r>
              <a:rPr lang="de-DE" sz="1600" b="1" dirty="0" smtClean="0">
                <a:latin typeface="Arial"/>
                <a:ea typeface="ヒラギノ角ゴ Pro W3" charset="0"/>
                <a:cs typeface="Arial"/>
              </a:rPr>
              <a:t>: </a:t>
            </a:r>
            <a:r>
              <a:rPr lang="de-DE" sz="1600" dirty="0" smtClean="0">
                <a:latin typeface="Arial"/>
                <a:ea typeface="ヒラギノ角ゴ Pro W3" charset="0"/>
                <a:cs typeface="Arial"/>
              </a:rPr>
              <a:t>O. Zaharko</a:t>
            </a:r>
          </a:p>
          <a:p>
            <a:pPr>
              <a:spcBef>
                <a:spcPct val="0"/>
              </a:spcBef>
            </a:pPr>
            <a:r>
              <a:rPr lang="de-DE" sz="1600" b="1" dirty="0" err="1" smtClean="0">
                <a:latin typeface="Arial"/>
                <a:ea typeface="ヒラギノ角ゴ Pro W3" charset="0"/>
                <a:cs typeface="Arial"/>
              </a:rPr>
              <a:t>Funding</a:t>
            </a:r>
            <a:r>
              <a:rPr lang="de-DE" sz="1600" b="1" dirty="0" smtClean="0">
                <a:latin typeface="Arial"/>
                <a:ea typeface="ヒラギノ角ゴ Pro W3" charset="0"/>
                <a:cs typeface="Arial"/>
              </a:rPr>
              <a:t>: </a:t>
            </a:r>
            <a:r>
              <a:rPr lang="de-DE" sz="1600" dirty="0" smtClean="0">
                <a:latin typeface="Arial"/>
                <a:ea typeface="ヒラギノ角ゴ Pro W3" charset="0"/>
                <a:cs typeface="Arial"/>
              </a:rPr>
              <a:t>SNF R‘equip </a:t>
            </a:r>
            <a:r>
              <a:rPr lang="de-DE" sz="1600" dirty="0" err="1" smtClean="0">
                <a:latin typeface="Arial"/>
                <a:ea typeface="ヒラギノ角ゴ Pro W3" charset="0"/>
                <a:cs typeface="Arial"/>
              </a:rPr>
              <a:t>and</a:t>
            </a:r>
            <a:r>
              <a:rPr lang="de-DE" sz="1600" dirty="0" smtClean="0">
                <a:latin typeface="Arial"/>
                <a:ea typeface="ヒラギノ角ゴ Pro W3" charset="0"/>
                <a:cs typeface="Arial"/>
              </a:rPr>
              <a:t> PSI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endParaRPr lang="de-DE" dirty="0" smtClean="0">
              <a:latin typeface="Arial"/>
              <a:ea typeface="ヒラギノ角ゴ Pro W3" charset="0"/>
              <a:cs typeface="Arial"/>
            </a:endParaRPr>
          </a:p>
          <a:p>
            <a:pPr>
              <a:spcBef>
                <a:spcPct val="0"/>
              </a:spcBef>
            </a:pPr>
            <a:endParaRPr lang="de-DE" dirty="0">
              <a:latin typeface="Arial"/>
              <a:ea typeface="ヒラギノ角ゴ Pro W3" charset="0"/>
              <a:cs typeface="Arial"/>
            </a:endParaRPr>
          </a:p>
        </p:txBody>
      </p:sp>
      <p:pic>
        <p:nvPicPr>
          <p:cNvPr id="19" name="Picture 18" descr="Zaharko_Instrumentation_Projects_FigureRigh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6710"/>
          <a:stretch/>
        </p:blipFill>
        <p:spPr>
          <a:xfrm>
            <a:off x="5052120" y="3811142"/>
            <a:ext cx="3443808" cy="2589658"/>
          </a:xfrm>
          <a:prstGeom prst="rect">
            <a:avLst/>
          </a:prstGeom>
        </p:spPr>
      </p:pic>
      <p:pic>
        <p:nvPicPr>
          <p:cNvPr id="20" name="Picture 2" descr="C:\work\CAMEA Project\Bilder und Fotos\CAMEA Vortra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22343" y="3599309"/>
            <a:ext cx="3392457" cy="280149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Inhaltsplatzhalter 1"/>
          <p:cNvSpPr txBox="1">
            <a:spLocks/>
          </p:cNvSpPr>
          <p:nvPr/>
        </p:nvSpPr>
        <p:spPr bwMode="auto">
          <a:xfrm>
            <a:off x="378396" y="1988840"/>
            <a:ext cx="465080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08" charset="-128"/>
                <a:cs typeface="Arial Narrow"/>
              </a:defRPr>
            </a:lvl1pPr>
            <a:lvl2pPr marL="179388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Lucida Grande"/>
              <a:buChar char="•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charset="-128"/>
                <a:cs typeface="Arial Narrow"/>
              </a:defRPr>
            </a:lvl2pPr>
            <a:lvl3pPr marL="358775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ＭＳ Ｐゴシック" charset="-128"/>
                <a:cs typeface="Arial Narrow"/>
              </a:defRPr>
            </a:lvl3pPr>
            <a:lvl4pPr marL="627063" indent="-179388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Lucida Grande" charset="0"/>
              <a:buChar char="–"/>
              <a:tabLst/>
              <a:defRPr sz="1700" b="0" i="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Arial Narrow"/>
              </a:defRPr>
            </a:lvl4pPr>
            <a:lvl5pPr marL="1435100" indent="-182563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Lucida Grande" charset="0"/>
              <a:buNone/>
              <a:tabLst/>
              <a:defRPr sz="1500">
                <a:solidFill>
                  <a:schemeClr val="tx1"/>
                </a:solidFill>
                <a:latin typeface="Arial Narrow"/>
                <a:ea typeface="ヒラギノ角ゴ Pro W3" pitchFamily="-112" charset="-128"/>
                <a:cs typeface="ヒラギノ角ゴ Pro W3" pitchFamily="-112" charset="-128"/>
              </a:defRPr>
            </a:lvl5pPr>
            <a:lvl6pPr marL="19812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6pPr>
            <a:lvl7pPr marL="24384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7pPr>
            <a:lvl8pPr marL="28956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8pPr>
            <a:lvl9pPr marL="3352800" indent="-19050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de-DE" sz="2400" b="1" dirty="0" smtClean="0">
                <a:solidFill>
                  <a:srgbClr val="0000FF"/>
                </a:solidFill>
                <a:latin typeface="Arial"/>
                <a:ea typeface="ヒラギノ角ゴ Pro W3" charset="0"/>
                <a:cs typeface="Arial"/>
              </a:rPr>
              <a:t>CAMEA</a:t>
            </a:r>
          </a:p>
          <a:p>
            <a:pPr>
              <a:spcBef>
                <a:spcPct val="0"/>
              </a:spcBef>
            </a:pPr>
            <a:r>
              <a:rPr lang="de-DE" sz="1600" b="1" dirty="0" smtClean="0">
                <a:latin typeface="Arial"/>
                <a:ea typeface="ヒラギノ角ゴ Pro W3" charset="0"/>
                <a:cs typeface="Arial"/>
              </a:rPr>
              <a:t>Upgrade </a:t>
            </a:r>
            <a:r>
              <a:rPr lang="de-DE" sz="1600" b="1" dirty="0" err="1" smtClean="0">
                <a:latin typeface="Arial"/>
                <a:ea typeface="ヒラギノ角ゴ Pro W3" charset="0"/>
                <a:cs typeface="Arial"/>
              </a:rPr>
              <a:t>of</a:t>
            </a:r>
            <a:r>
              <a:rPr lang="de-DE" sz="1600" b="1" dirty="0" smtClean="0">
                <a:latin typeface="Arial"/>
                <a:ea typeface="ヒラギノ角ゴ Pro W3" charset="0"/>
                <a:cs typeface="Arial"/>
              </a:rPr>
              <a:t> </a:t>
            </a:r>
            <a:r>
              <a:rPr lang="de-DE" sz="1600" b="1" dirty="0" err="1" smtClean="0">
                <a:latin typeface="Arial"/>
                <a:ea typeface="ヒラギノ角ゴ Pro W3" charset="0"/>
                <a:cs typeface="Arial"/>
              </a:rPr>
              <a:t>cold</a:t>
            </a:r>
            <a:r>
              <a:rPr lang="de-DE" sz="1600" b="1" dirty="0" smtClean="0">
                <a:latin typeface="Arial"/>
                <a:ea typeface="ヒラギノ角ゴ Pro W3" charset="0"/>
                <a:cs typeface="Arial"/>
              </a:rPr>
              <a:t> TAS RITA-II </a:t>
            </a:r>
            <a:r>
              <a:rPr lang="de-DE" sz="1600" b="1" dirty="0" err="1" smtClean="0">
                <a:latin typeface="Arial"/>
                <a:ea typeface="ヒラギノ角ゴ Pro W3" charset="0"/>
                <a:cs typeface="Arial"/>
              </a:rPr>
              <a:t>at</a:t>
            </a:r>
            <a:r>
              <a:rPr lang="de-DE" sz="1600" b="1" dirty="0" smtClean="0">
                <a:latin typeface="Arial"/>
                <a:ea typeface="ヒラギノ角ゴ Pro W3" charset="0"/>
                <a:cs typeface="Arial"/>
              </a:rPr>
              <a:t> SINQ</a:t>
            </a:r>
          </a:p>
          <a:p>
            <a:pPr>
              <a:spcBef>
                <a:spcPct val="0"/>
              </a:spcBef>
            </a:pPr>
            <a:r>
              <a:rPr lang="de-DE" sz="1600" b="1" dirty="0" err="1" smtClean="0">
                <a:latin typeface="Arial"/>
                <a:ea typeface="ヒラギノ角ゴ Pro W3" charset="0"/>
                <a:cs typeface="Arial"/>
              </a:rPr>
              <a:t>Collaboration</a:t>
            </a:r>
            <a:r>
              <a:rPr lang="de-DE" sz="1600" b="1" dirty="0" smtClean="0">
                <a:latin typeface="Arial"/>
                <a:ea typeface="ヒラギノ角ゴ Pro W3" charset="0"/>
                <a:cs typeface="Arial"/>
              </a:rPr>
              <a:t>: </a:t>
            </a:r>
            <a:r>
              <a:rPr lang="de-DE" sz="1600" dirty="0" smtClean="0">
                <a:latin typeface="Arial"/>
                <a:ea typeface="ヒラギノ角ゴ Pro W3" charset="0"/>
                <a:cs typeface="Arial"/>
              </a:rPr>
              <a:t>PSI-EPF Lausanne (H. </a:t>
            </a:r>
            <a:r>
              <a:rPr lang="de-DE" sz="1600" dirty="0" err="1" smtClean="0">
                <a:latin typeface="Arial"/>
                <a:ea typeface="ヒラギノ角ゴ Pro W3" charset="0"/>
                <a:cs typeface="Arial"/>
              </a:rPr>
              <a:t>Ronnow</a:t>
            </a:r>
            <a:r>
              <a:rPr lang="de-DE" sz="1600" dirty="0" smtClean="0">
                <a:latin typeface="Arial"/>
                <a:ea typeface="ヒラギノ角ゴ Pro W3" charset="0"/>
                <a:cs typeface="Arial"/>
              </a:rPr>
              <a:t>)</a:t>
            </a:r>
          </a:p>
          <a:p>
            <a:pPr>
              <a:spcBef>
                <a:spcPct val="0"/>
              </a:spcBef>
            </a:pPr>
            <a:r>
              <a:rPr lang="de-DE" sz="1600" b="1" dirty="0" err="1" smtClean="0">
                <a:latin typeface="Arial"/>
                <a:ea typeface="ヒラギノ角ゴ Pro W3" charset="0"/>
                <a:cs typeface="Arial"/>
              </a:rPr>
              <a:t>Projet</a:t>
            </a:r>
            <a:r>
              <a:rPr lang="de-DE" sz="1600" b="1" dirty="0" smtClean="0">
                <a:latin typeface="Arial"/>
                <a:ea typeface="ヒラギノ角ゴ Pro W3" charset="0"/>
                <a:cs typeface="Arial"/>
              </a:rPr>
              <a:t> </a:t>
            </a:r>
            <a:r>
              <a:rPr lang="de-DE" sz="1600" b="1" dirty="0" err="1" smtClean="0">
                <a:latin typeface="Arial"/>
                <a:ea typeface="ヒラギノ角ゴ Pro W3" charset="0"/>
                <a:cs typeface="Arial"/>
              </a:rPr>
              <a:t>leader</a:t>
            </a:r>
            <a:r>
              <a:rPr lang="de-DE" sz="1600" b="1" dirty="0" smtClean="0">
                <a:latin typeface="Arial"/>
                <a:ea typeface="ヒラギノ角ゴ Pro W3" charset="0"/>
                <a:cs typeface="Arial"/>
              </a:rPr>
              <a:t>: </a:t>
            </a:r>
            <a:r>
              <a:rPr lang="de-DE" sz="1600" dirty="0" smtClean="0">
                <a:latin typeface="Arial"/>
                <a:ea typeface="ヒラギノ角ゴ Pro W3" charset="0"/>
                <a:cs typeface="Arial"/>
              </a:rPr>
              <a:t>Ch. </a:t>
            </a:r>
            <a:r>
              <a:rPr lang="de-DE" sz="1600" dirty="0" err="1" smtClean="0">
                <a:latin typeface="Arial"/>
                <a:ea typeface="ヒラギノ角ゴ Pro W3" charset="0"/>
                <a:cs typeface="Arial"/>
              </a:rPr>
              <a:t>Niedermayer</a:t>
            </a:r>
            <a:endParaRPr lang="de-DE" sz="1600" dirty="0" smtClean="0">
              <a:latin typeface="Arial"/>
              <a:ea typeface="ヒラギノ角ゴ Pro W3" charset="0"/>
              <a:cs typeface="Arial"/>
            </a:endParaRPr>
          </a:p>
          <a:p>
            <a:pPr>
              <a:spcBef>
                <a:spcPct val="0"/>
              </a:spcBef>
            </a:pPr>
            <a:r>
              <a:rPr lang="de-DE" sz="1600" b="1" dirty="0" err="1" smtClean="0">
                <a:latin typeface="Arial"/>
                <a:ea typeface="ヒラギノ角ゴ Pro W3" charset="0"/>
                <a:cs typeface="Arial"/>
              </a:rPr>
              <a:t>Funding</a:t>
            </a:r>
            <a:r>
              <a:rPr lang="de-DE" sz="1600" b="1" dirty="0" smtClean="0">
                <a:latin typeface="Arial"/>
                <a:ea typeface="ヒラギノ角ゴ Pro W3" charset="0"/>
                <a:cs typeface="Arial"/>
              </a:rPr>
              <a:t>: </a:t>
            </a:r>
            <a:r>
              <a:rPr lang="de-DE" sz="1600" dirty="0" smtClean="0">
                <a:latin typeface="Arial"/>
                <a:ea typeface="ヒラギノ角ゴ Pro W3" charset="0"/>
                <a:cs typeface="Arial"/>
              </a:rPr>
              <a:t>SNF R‘equip, EPFL, and PSI</a:t>
            </a:r>
          </a:p>
          <a:p>
            <a:pPr>
              <a:spcBef>
                <a:spcPct val="0"/>
              </a:spcBef>
            </a:pPr>
            <a:endParaRPr lang="de-DE" dirty="0" smtClean="0">
              <a:latin typeface="Arial"/>
              <a:ea typeface="ヒラギノ角ゴ Pro W3" charset="0"/>
              <a:cs typeface="Arial"/>
            </a:endParaRPr>
          </a:p>
          <a:p>
            <a:pPr>
              <a:spcBef>
                <a:spcPct val="0"/>
              </a:spcBef>
            </a:pPr>
            <a:endParaRPr lang="de-DE" dirty="0" smtClean="0">
              <a:latin typeface="Arial"/>
              <a:ea typeface="ヒラギノ角ゴ Pro W3" charset="0"/>
              <a:cs typeface="Arial"/>
            </a:endParaRPr>
          </a:p>
          <a:p>
            <a:pPr>
              <a:spcBef>
                <a:spcPct val="0"/>
              </a:spcBef>
            </a:pPr>
            <a:endParaRPr lang="de-DE" dirty="0" smtClean="0">
              <a:latin typeface="Arial"/>
              <a:ea typeface="ヒラギノ角ゴ Pro W3" charset="0"/>
              <a:cs typeface="Arial"/>
            </a:endParaRPr>
          </a:p>
          <a:p>
            <a:pPr>
              <a:spcBef>
                <a:spcPct val="0"/>
              </a:spcBef>
            </a:pPr>
            <a:endParaRPr lang="de-DE" dirty="0" smtClean="0">
              <a:latin typeface="Arial"/>
              <a:ea typeface="ヒラギノ角ゴ Pro W3" charset="0"/>
              <a:cs typeface="Arial"/>
            </a:endParaRPr>
          </a:p>
          <a:p>
            <a:pPr>
              <a:spcBef>
                <a:spcPct val="0"/>
              </a:spcBef>
            </a:pPr>
            <a:endParaRPr lang="de-DE" dirty="0">
              <a:latin typeface="Arial"/>
              <a:ea typeface="ヒラギノ角ゴ Pro W3" charset="0"/>
              <a:cs typeface="Arial"/>
            </a:endParaRPr>
          </a:p>
          <a:p>
            <a:pPr>
              <a:spcBef>
                <a:spcPct val="0"/>
              </a:spcBef>
            </a:pPr>
            <a:endParaRPr lang="de-DE" dirty="0" smtClean="0">
              <a:latin typeface="Arial"/>
              <a:ea typeface="ヒラギノ角ゴ Pro W3" charset="0"/>
              <a:cs typeface="Arial"/>
            </a:endParaRPr>
          </a:p>
          <a:p>
            <a:pPr>
              <a:spcBef>
                <a:spcPct val="0"/>
              </a:spcBef>
            </a:pPr>
            <a:endParaRPr lang="de-DE" dirty="0">
              <a:latin typeface="Arial"/>
              <a:ea typeface="ヒラギノ角ゴ Pro W3" charset="0"/>
              <a:cs typeface="Arial"/>
            </a:endParaRPr>
          </a:p>
          <a:p>
            <a:pPr>
              <a:spcBef>
                <a:spcPct val="0"/>
              </a:spcBef>
            </a:pPr>
            <a:endParaRPr lang="de-DE" dirty="0" smtClean="0">
              <a:latin typeface="Arial"/>
              <a:ea typeface="ヒラギノ角ゴ Pro W3" charset="0"/>
              <a:cs typeface="Arial"/>
            </a:endParaRPr>
          </a:p>
          <a:p>
            <a:pPr>
              <a:spcBef>
                <a:spcPct val="0"/>
              </a:spcBef>
            </a:pPr>
            <a:endParaRPr lang="de-DE" dirty="0">
              <a:latin typeface="Arial"/>
              <a:ea typeface="ヒラギノ角ゴ Pro W3" charset="0"/>
              <a:cs typeface="Arial"/>
            </a:endParaRPr>
          </a:p>
          <a:p>
            <a:pPr>
              <a:spcBef>
                <a:spcPct val="0"/>
              </a:spcBef>
            </a:pPr>
            <a:endParaRPr lang="de-DE" dirty="0" smtClean="0">
              <a:latin typeface="Arial"/>
              <a:ea typeface="ヒラギノ角ゴ Pro W3" charset="0"/>
              <a:cs typeface="Arial"/>
            </a:endParaRPr>
          </a:p>
          <a:p>
            <a:pPr>
              <a:spcBef>
                <a:spcPct val="0"/>
              </a:spcBef>
            </a:pPr>
            <a:endParaRPr lang="de-DE" dirty="0" smtClean="0">
              <a:latin typeface="Arial"/>
              <a:ea typeface="ヒラギノ角ゴ Pro W3" charset="0"/>
              <a:cs typeface="Arial"/>
            </a:endParaRPr>
          </a:p>
          <a:p>
            <a:pPr marL="285750" indent="-285750">
              <a:spcBef>
                <a:spcPct val="0"/>
              </a:spcBef>
              <a:buFontTx/>
              <a:buChar char="-"/>
            </a:pPr>
            <a:endParaRPr lang="de-DE" dirty="0" smtClean="0">
              <a:latin typeface="Arial"/>
              <a:ea typeface="ヒラギノ角ゴ Pro W3" charset="0"/>
              <a:cs typeface="Arial"/>
            </a:endParaRPr>
          </a:p>
          <a:p>
            <a:pPr>
              <a:spcBef>
                <a:spcPct val="0"/>
              </a:spcBef>
            </a:pPr>
            <a:endParaRPr lang="de-DE" dirty="0">
              <a:latin typeface="Arial"/>
              <a:ea typeface="ヒラギノ角ゴ Pro W3" charset="0"/>
              <a:cs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9078" y="3858423"/>
            <a:ext cx="360000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r="74998"/>
          <a:stretch/>
        </p:blipFill>
        <p:spPr>
          <a:xfrm>
            <a:off x="8054185" y="3858423"/>
            <a:ext cx="381733" cy="360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29518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53"/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3878" t="50258" r="56710" b="27580"/>
          <a:stretch>
            <a:fillRect/>
          </a:stretch>
        </p:blipFill>
        <p:spPr bwMode="auto">
          <a:xfrm>
            <a:off x="11141" y="696939"/>
            <a:ext cx="9092107" cy="577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3" name="Titel 1"/>
          <p:cNvSpPr>
            <a:spLocks noGrp="1"/>
          </p:cNvSpPr>
          <p:nvPr>
            <p:ph type="title"/>
          </p:nvPr>
        </p:nvSpPr>
        <p:spPr>
          <a:xfrm>
            <a:off x="1619250" y="144463"/>
            <a:ext cx="8534400" cy="533400"/>
          </a:xfrm>
        </p:spPr>
        <p:txBody>
          <a:bodyPr/>
          <a:lstStyle/>
          <a:p>
            <a:r>
              <a:rPr lang="en-GB" dirty="0">
                <a:latin typeface="Arial Narrow" pitchFamily="-84" charset="0"/>
                <a:ea typeface="ヒラギノ角ゴ Pro W3" pitchFamily="-84" charset="-128"/>
                <a:cs typeface="ヒラギノ角ゴ Pro W3" pitchFamily="-84" charset="-128"/>
              </a:rPr>
              <a:t>SINQ Guide System – </a:t>
            </a:r>
            <a:r>
              <a:rPr lang="en-GB" dirty="0">
                <a:solidFill>
                  <a:srgbClr val="FF0000"/>
                </a:solidFill>
                <a:latin typeface="Arial Narrow" pitchFamily="-84" charset="0"/>
                <a:ea typeface="ヒラギノ角ゴ Pro W3" pitchFamily="-84" charset="-128"/>
                <a:cs typeface="ヒラギノ角ゴ Pro W3" pitchFamily="-84" charset="-128"/>
              </a:rPr>
              <a:t>Neutron Optics</a:t>
            </a:r>
            <a:endParaRPr lang="en-GB" dirty="0">
              <a:solidFill>
                <a:srgbClr val="FF0000"/>
              </a:solidFill>
              <a:latin typeface="Arial Narrow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3314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16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4824536" cy="26847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152400" y="784280"/>
            <a:ext cx="90678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Super-Mirror Advanced Neutron Optics for SINQ</a:t>
            </a:r>
          </a:p>
          <a:p>
            <a:pPr>
              <a:defRPr/>
            </a:pPr>
            <a:endParaRPr lang="en-US" sz="18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1800" b="1" dirty="0" smtClean="0">
                <a:latin typeface="Arial" charset="0"/>
                <a:cs typeface="Arial" charset="0"/>
              </a:rPr>
              <a:t> SINQ </a:t>
            </a:r>
            <a:r>
              <a:rPr lang="en-US" sz="1800" dirty="0" smtClean="0">
                <a:latin typeface="Arial" charset="0"/>
                <a:cs typeface="Arial" charset="0"/>
              </a:rPr>
              <a:t>built as first neutron source using super-mirror technology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 smtClean="0">
                <a:latin typeface="Arial" charset="0"/>
                <a:cs typeface="Arial" charset="0"/>
              </a:rPr>
              <a:t> Swiss know-how: Swiss </a:t>
            </a:r>
            <a:r>
              <a:rPr lang="en-US" sz="1800" dirty="0" err="1" smtClean="0">
                <a:latin typeface="Arial" charset="0"/>
                <a:cs typeface="Arial" charset="0"/>
              </a:rPr>
              <a:t>Neutronics</a:t>
            </a:r>
            <a:r>
              <a:rPr lang="en-US" sz="1800" dirty="0" smtClean="0">
                <a:latin typeface="Arial" charset="0"/>
                <a:cs typeface="Arial" charset="0"/>
              </a:rPr>
              <a:t>, PSI spin-off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 smtClean="0">
                <a:latin typeface="Arial" charset="0"/>
                <a:cs typeface="Arial" charset="0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Advanced neutron optics and guides are integral part of future instruments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dirty="0" smtClean="0">
                <a:latin typeface="Arial" charset="0"/>
                <a:cs typeface="Arial" charset="0"/>
              </a:rPr>
              <a:t> New guide system (10-12 MCHF): New science and increased efficiency</a:t>
            </a:r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104" y="2780927"/>
            <a:ext cx="3312368" cy="37514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733256"/>
            <a:ext cx="175466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17928" b="15414"/>
          <a:stretch/>
        </p:blipFill>
        <p:spPr>
          <a:xfrm>
            <a:off x="467544" y="5562898"/>
            <a:ext cx="2222455" cy="9729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5541972" y="2797862"/>
            <a:ext cx="208309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Arial"/>
                <a:cs typeface="Arial"/>
              </a:rPr>
              <a:t>Fully </a:t>
            </a:r>
            <a:r>
              <a:rPr lang="en-US" sz="1200" dirty="0" err="1" smtClean="0">
                <a:latin typeface="Arial"/>
                <a:cs typeface="Arial"/>
              </a:rPr>
              <a:t>focussing</a:t>
            </a:r>
            <a:r>
              <a:rPr lang="en-US" sz="1200" dirty="0" smtClean="0">
                <a:latin typeface="Arial"/>
                <a:cs typeface="Arial"/>
              </a:rPr>
              <a:t> super-mirror</a:t>
            </a:r>
          </a:p>
          <a:p>
            <a:pPr>
              <a:defRPr/>
            </a:pPr>
            <a:r>
              <a:rPr lang="en-US" sz="1200" dirty="0" smtClean="0">
                <a:latin typeface="Arial"/>
                <a:cs typeface="Arial"/>
              </a:rPr>
              <a:t>guide system SELENE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4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Ch. Rüegg, </a:t>
            </a:r>
            <a:fld id="{FE92FDCB-D71C-3549-83FB-AA4E09326BED}" type="datetime4">
              <a:rPr lang="de-DE" sz="800">
                <a:latin typeface="Arial Narrow" charset="0"/>
              </a:rPr>
              <a:pPr/>
              <a:t>February 4, 2015</a:t>
            </a:fld>
            <a:endParaRPr lang="de-DE" sz="800">
              <a:latin typeface="Arial Narrow" charset="0"/>
            </a:endParaRPr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page </a:t>
            </a:r>
            <a:fld id="{2876B451-9D9D-A345-B823-523139755F07}" type="slidenum">
              <a:rPr lang="de-DE" sz="800">
                <a:latin typeface="Arial Narrow" charset="0"/>
              </a:rPr>
              <a:pPr/>
              <a:t>19</a:t>
            </a:fld>
            <a:endParaRPr lang="de-DE" sz="800">
              <a:latin typeface="Arial Narrow" charset="0"/>
            </a:endParaRPr>
          </a:p>
        </p:txBody>
      </p:sp>
      <p:pic>
        <p:nvPicPr>
          <p:cNvPr id="16" name="Picture 10" descr="LNSlogo.eps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72450" y="22225"/>
            <a:ext cx="895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5424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6" descr="LNSlogo.eps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" y="1314450"/>
            <a:ext cx="7239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>
                    <a:alpha val="14902"/>
                  </a:srgbClr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21" name="Picture 7" descr="LNS_2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462463" y="914400"/>
            <a:ext cx="3502025" cy="1474788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203951" y="2641600"/>
            <a:ext cx="1760537" cy="1320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365751" y="4210050"/>
            <a:ext cx="259873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page </a:t>
            </a:r>
            <a:fld id="{B5B3545E-2101-9041-A85E-38ECC6ED78AB}" type="slidenum">
              <a:rPr lang="de-DE" sz="800">
                <a:latin typeface="Arial Narrow" charset="0"/>
              </a:rPr>
              <a:pPr/>
              <a:t>2</a:t>
            </a:fld>
            <a:endParaRPr lang="de-DE" sz="800">
              <a:latin typeface="Arial Narrow" charset="0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447800" y="144463"/>
            <a:ext cx="8534400" cy="533400"/>
          </a:xfrm>
        </p:spPr>
        <p:txBody>
          <a:bodyPr/>
          <a:lstStyle/>
          <a:p>
            <a:r>
              <a:rPr lang="en-GB" dirty="0">
                <a:latin typeface="Arial Narrow" charset="0"/>
                <a:ea typeface="ヒラギノ角ゴ Pro W3" charset="0"/>
                <a:cs typeface="ヒラギノ角ゴ Pro W3" charset="0"/>
              </a:rPr>
              <a:t>Laboratory for Neutron </a:t>
            </a:r>
            <a:r>
              <a:rPr lang="en-GB" dirty="0" smtClean="0">
                <a:latin typeface="Arial Narrow" charset="0"/>
                <a:ea typeface="ヒラギノ角ゴ Pro W3" charset="0"/>
                <a:cs typeface="ヒラギノ角ゴ Pro W3" charset="0"/>
              </a:rPr>
              <a:t>Scattering and Imaging</a:t>
            </a:r>
            <a:endParaRPr lang="en-GB" dirty="0">
              <a:latin typeface="Arial Narrow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/>
              <a:t>Ch. Rüegg, </a:t>
            </a:r>
            <a:fld id="{28602448-461F-694B-89B3-D888533A8E25}" type="datetime4">
              <a:rPr lang="de-DE"/>
              <a:pPr/>
              <a:t>February 4, 2015</a:t>
            </a:fld>
            <a:endParaRPr lang="de-DE"/>
          </a:p>
        </p:txBody>
      </p:sp>
      <p:pic>
        <p:nvPicPr>
          <p:cNvPr id="15" name="Picture 4" descr="horsefly_exterio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4368" y="5301208"/>
            <a:ext cx="1100602" cy="85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152400" y="838200"/>
            <a:ext cx="90678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STAFF:</a:t>
            </a:r>
            <a:endParaRPr lang="en-US" sz="18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r>
              <a:rPr lang="en-US" sz="1800" dirty="0" smtClean="0">
                <a:latin typeface="Arial" charset="0"/>
                <a:cs typeface="Arial" charset="0"/>
              </a:rPr>
              <a:t>26 </a:t>
            </a:r>
            <a:r>
              <a:rPr lang="en-US" sz="1800" dirty="0">
                <a:latin typeface="Arial" charset="0"/>
                <a:cs typeface="Arial" charset="0"/>
              </a:rPr>
              <a:t>Scientists (Head: Prof. Ch. </a:t>
            </a:r>
            <a:r>
              <a:rPr lang="en-US" sz="1800" dirty="0" err="1">
                <a:latin typeface="Arial" charset="0"/>
                <a:cs typeface="Arial" charset="0"/>
              </a:rPr>
              <a:t>Rüegg</a:t>
            </a:r>
            <a:r>
              <a:rPr lang="en-US" sz="1800" dirty="0">
                <a:latin typeface="Arial" charset="0"/>
                <a:cs typeface="Arial" charset="0"/>
              </a:rPr>
              <a:t>, PSI/</a:t>
            </a:r>
            <a:r>
              <a:rPr lang="en-US" sz="1800" dirty="0" err="1">
                <a:latin typeface="Arial" charset="0"/>
                <a:cs typeface="Arial" charset="0"/>
              </a:rPr>
              <a:t>UniGE</a:t>
            </a:r>
            <a:r>
              <a:rPr lang="en-US" sz="1800" dirty="0">
                <a:latin typeface="Arial" charset="0"/>
                <a:cs typeface="Arial" charset="0"/>
              </a:rPr>
              <a:t>)</a:t>
            </a:r>
            <a:endParaRPr lang="en-US" sz="1800" dirty="0" smtClean="0">
              <a:latin typeface="Arial" charset="0"/>
              <a:cs typeface="Arial" charset="0"/>
            </a:endParaRPr>
          </a:p>
          <a:p>
            <a:r>
              <a:rPr lang="en-US" sz="1800" dirty="0" smtClean="0">
                <a:latin typeface="Arial" charset="0"/>
                <a:cs typeface="Arial" charset="0"/>
              </a:rPr>
              <a:t>12 </a:t>
            </a:r>
            <a:r>
              <a:rPr lang="en-US" sz="1800" dirty="0">
                <a:latin typeface="Arial" charset="0"/>
                <a:cs typeface="Arial" charset="0"/>
              </a:rPr>
              <a:t>Postdocs</a:t>
            </a:r>
          </a:p>
          <a:p>
            <a:r>
              <a:rPr lang="en-US" sz="1800" dirty="0" smtClean="0">
                <a:latin typeface="Arial" charset="0"/>
                <a:cs typeface="Arial" charset="0"/>
              </a:rPr>
              <a:t>12 Ph.D. </a:t>
            </a:r>
            <a:r>
              <a:rPr lang="en-US" sz="1800" dirty="0">
                <a:latin typeface="Arial" charset="0"/>
                <a:cs typeface="Arial" charset="0"/>
              </a:rPr>
              <a:t>students</a:t>
            </a:r>
          </a:p>
          <a:p>
            <a:endParaRPr lang="en-US" sz="1800" dirty="0">
              <a:latin typeface="Arial" charset="0"/>
              <a:cs typeface="Arial" charset="0"/>
            </a:endParaRPr>
          </a:p>
          <a:p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INSTRUMENTS AT SINQ:</a:t>
            </a:r>
          </a:p>
          <a:p>
            <a:r>
              <a:rPr lang="en-US" sz="1800" dirty="0" smtClean="0">
                <a:latin typeface="Arial" charset="0"/>
                <a:cs typeface="Arial" charset="0"/>
              </a:rPr>
              <a:t>13 </a:t>
            </a:r>
            <a:r>
              <a:rPr lang="en-US" sz="1800" dirty="0">
                <a:latin typeface="Arial" charset="0"/>
                <a:cs typeface="Arial" charset="0"/>
              </a:rPr>
              <a:t>instruments at SINQ with 400 experiments per year</a:t>
            </a:r>
          </a:p>
          <a:p>
            <a:endParaRPr lang="en-US" sz="1800" dirty="0">
              <a:latin typeface="Arial" charset="0"/>
              <a:cs typeface="Arial" charset="0"/>
            </a:endParaRPr>
          </a:p>
          <a:p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SCIENCE:</a:t>
            </a:r>
          </a:p>
          <a:p>
            <a:r>
              <a:rPr lang="en-US" sz="1800" dirty="0">
                <a:latin typeface="Arial" charset="0"/>
                <a:cs typeface="Arial" charset="0"/>
              </a:rPr>
              <a:t>Fundamental, materials-driven research with neutrons</a:t>
            </a:r>
          </a:p>
          <a:p>
            <a:r>
              <a:rPr lang="en-US" sz="1800" b="1" dirty="0">
                <a:latin typeface="Arial" charset="0"/>
                <a:cs typeface="Arial" charset="0"/>
              </a:rPr>
              <a:t>Key topics: atomic and magnet structures, magnetism,</a:t>
            </a:r>
          </a:p>
          <a:p>
            <a:r>
              <a:rPr lang="en-US" sz="1800" b="1" dirty="0">
                <a:latin typeface="Arial" charset="0"/>
                <a:cs typeface="Arial" charset="0"/>
              </a:rPr>
              <a:t>electronic correlations, soft matter and biology,</a:t>
            </a:r>
          </a:p>
          <a:p>
            <a:r>
              <a:rPr lang="en-US" sz="1800" b="1" dirty="0">
                <a:latin typeface="Arial" charset="0"/>
                <a:cs typeface="Arial" charset="0"/>
              </a:rPr>
              <a:t>energy storage and conversion, health care</a:t>
            </a:r>
          </a:p>
          <a:p>
            <a:r>
              <a:rPr lang="en-US" sz="1800" dirty="0" smtClean="0">
                <a:latin typeface="Arial" charset="0"/>
                <a:cs typeface="Arial" charset="0"/>
              </a:rPr>
              <a:t>150 </a:t>
            </a:r>
            <a:r>
              <a:rPr lang="en-US" sz="1800" dirty="0">
                <a:latin typeface="Arial" charset="0"/>
                <a:cs typeface="Arial" charset="0"/>
              </a:rPr>
              <a:t>publications per year (40% in high-impact journals)</a:t>
            </a:r>
          </a:p>
          <a:p>
            <a:endParaRPr lang="en-US" sz="1800" dirty="0">
              <a:latin typeface="Arial" charset="0"/>
              <a:cs typeface="Arial" charset="0"/>
            </a:endParaRPr>
          </a:p>
          <a:p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EDUCATION:</a:t>
            </a:r>
            <a:endParaRPr lang="en-US" sz="18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r>
              <a:rPr lang="en-US" sz="1800" dirty="0" smtClean="0">
                <a:latin typeface="Arial" charset="0"/>
                <a:cs typeface="Arial" charset="0"/>
              </a:rPr>
              <a:t>Ph.D. </a:t>
            </a:r>
            <a:r>
              <a:rPr lang="en-US" sz="1800" dirty="0">
                <a:latin typeface="Arial" charset="0"/>
                <a:cs typeface="Arial" charset="0"/>
              </a:rPr>
              <a:t>program, student practicals (EPFL, ETH, </a:t>
            </a:r>
            <a:r>
              <a:rPr lang="en-US" sz="1800" dirty="0" err="1">
                <a:latin typeface="Arial" charset="0"/>
                <a:cs typeface="Arial" charset="0"/>
              </a:rPr>
              <a:t>Uni</a:t>
            </a:r>
            <a:r>
              <a:rPr lang="en-US" sz="1800" dirty="0">
                <a:latin typeface="Arial" charset="0"/>
                <a:cs typeface="Arial" charset="0"/>
              </a:rPr>
              <a:t> Basel), lectures, schools</a:t>
            </a:r>
          </a:p>
          <a:p>
            <a:endParaRPr lang="en-US" sz="1800" dirty="0">
              <a:latin typeface="Arial" charset="0"/>
              <a:cs typeface="Arial" charset="0"/>
            </a:endParaRPr>
          </a:p>
          <a:p>
            <a:r>
              <a:rPr 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FUNDING:</a:t>
            </a:r>
          </a:p>
          <a:p>
            <a:r>
              <a:rPr lang="en-US" sz="1800" dirty="0" smtClean="0">
                <a:latin typeface="Arial" charset="0"/>
                <a:cs typeface="Arial" charset="0"/>
              </a:rPr>
              <a:t>PSI, SNF, SBFI, EU, </a:t>
            </a:r>
            <a:r>
              <a:rPr lang="en-US" sz="1800" dirty="0">
                <a:latin typeface="Arial" charset="0"/>
                <a:cs typeface="Arial" charset="0"/>
              </a:rPr>
              <a:t>national and international partners (EPFL, </a:t>
            </a:r>
            <a:r>
              <a:rPr lang="en-US" sz="1800" dirty="0" err="1">
                <a:latin typeface="Arial" charset="0"/>
                <a:cs typeface="Arial" charset="0"/>
              </a:rPr>
              <a:t>UniGE</a:t>
            </a:r>
            <a:r>
              <a:rPr lang="en-US" sz="1800" dirty="0">
                <a:latin typeface="Arial" charset="0"/>
                <a:cs typeface="Arial" charset="0"/>
              </a:rPr>
              <a:t>, </a:t>
            </a:r>
            <a:r>
              <a:rPr lang="en-US" sz="1800" dirty="0" smtClean="0">
                <a:latin typeface="Arial" charset="0"/>
                <a:cs typeface="Arial" charset="0"/>
              </a:rPr>
              <a:t>DANSCATT) </a:t>
            </a:r>
            <a:endParaRPr lang="en-US" sz="1800" dirty="0">
              <a:latin typeface="Arial" charset="0"/>
              <a:cs typeface="Arial" charset="0"/>
            </a:endParaRPr>
          </a:p>
        </p:txBody>
      </p:sp>
      <p:pic>
        <p:nvPicPr>
          <p:cNvPr id="14" name="Picture 7" descr="LNSlogo.eps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72450" y="22225"/>
            <a:ext cx="895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757580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el 1"/>
          <p:cNvSpPr>
            <a:spLocks noGrp="1"/>
          </p:cNvSpPr>
          <p:nvPr>
            <p:ph type="title"/>
          </p:nvPr>
        </p:nvSpPr>
        <p:spPr>
          <a:xfrm>
            <a:off x="1619250" y="144463"/>
            <a:ext cx="8534400" cy="533400"/>
          </a:xfrm>
        </p:spPr>
        <p:txBody>
          <a:bodyPr/>
          <a:lstStyle/>
          <a:p>
            <a:r>
              <a:rPr lang="en-US" dirty="0" err="1" smtClean="0">
                <a:ea typeface="Arial" pitchFamily="-1" charset="0"/>
                <a:cs typeface="Arial Narrow"/>
              </a:rPr>
              <a:t>ToFTAS</a:t>
            </a:r>
            <a:r>
              <a:rPr lang="en-US" dirty="0" smtClean="0">
                <a:ea typeface="Arial" pitchFamily="-1" charset="0"/>
                <a:cs typeface="Arial Narrow"/>
              </a:rPr>
              <a:t> Spectrometer </a:t>
            </a:r>
            <a:r>
              <a:rPr lang="en-US" dirty="0">
                <a:ea typeface="Arial" pitchFamily="-1" charset="0"/>
                <a:cs typeface="Arial Narrow"/>
              </a:rPr>
              <a:t>- </a:t>
            </a:r>
            <a:r>
              <a:rPr lang="en-US" dirty="0">
                <a:solidFill>
                  <a:srgbClr val="FF0000"/>
                </a:solidFill>
                <a:ea typeface="Arial" pitchFamily="-1" charset="0"/>
                <a:cs typeface="Arial Narrow"/>
              </a:rPr>
              <a:t>CAMEA</a:t>
            </a:r>
            <a:endParaRPr lang="en-GB" dirty="0">
              <a:ea typeface="ヒラギノ角ゴ Pro W3" charset="0"/>
              <a:cs typeface="Arial Narrow"/>
            </a:endParaRPr>
          </a:p>
        </p:txBody>
      </p:sp>
      <p:pic>
        <p:nvPicPr>
          <p:cNvPr id="43010" name="Picture 7" descr="Logo_ESS_DK_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989763" y="87313"/>
            <a:ext cx="20796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page </a:t>
            </a:r>
            <a:fld id="{B91AD0BD-5710-3E42-B84F-F6BD1C2D1FCF}" type="slidenum">
              <a:rPr lang="de-DE" sz="800">
                <a:latin typeface="Arial Narrow" charset="0"/>
              </a:rPr>
              <a:pPr/>
              <a:t>20</a:t>
            </a:fld>
            <a:endParaRPr lang="de-DE" sz="800">
              <a:latin typeface="Arial Narrow" charset="0"/>
            </a:endParaRPr>
          </a:p>
        </p:txBody>
      </p:sp>
      <p:sp>
        <p:nvSpPr>
          <p:cNvPr id="43012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TextBox 10"/>
          <p:cNvSpPr txBox="1">
            <a:spLocks noChangeArrowheads="1"/>
          </p:cNvSpPr>
          <p:nvPr/>
        </p:nvSpPr>
        <p:spPr bwMode="auto">
          <a:xfrm>
            <a:off x="179388" y="836613"/>
            <a:ext cx="8402165" cy="169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b="1" dirty="0">
                <a:latin typeface="Arial" charset="0"/>
                <a:cs typeface="Arial" charset="0"/>
              </a:rPr>
              <a:t>Extreme environment </a:t>
            </a:r>
            <a:r>
              <a:rPr lang="en-US" b="1" dirty="0" smtClean="0">
                <a:latin typeface="Arial" charset="0"/>
                <a:cs typeface="Arial" charset="0"/>
              </a:rPr>
              <a:t>spectrometer – 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CAMEA</a:t>
            </a:r>
            <a:endParaRPr lang="en-US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Extending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neutron spectroscopy to samples 1000x smaller then current limit</a:t>
            </a:r>
            <a:endParaRPr lang="en-US" sz="1800" b="1" baseline="-250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cs typeface="Arial" charset="0"/>
              </a:rPr>
              <a:t>- </a:t>
            </a:r>
            <a:r>
              <a:rPr lang="en-US" sz="1600" dirty="0">
                <a:latin typeface="Arial" charset="0"/>
                <a:cs typeface="Arial" charset="0"/>
              </a:rPr>
              <a:t>Best spectrometer for limited vertical access</a:t>
            </a:r>
          </a:p>
          <a:p>
            <a:r>
              <a:rPr lang="en-US" sz="1600" dirty="0">
                <a:latin typeface="Arial" charset="0"/>
                <a:cs typeface="Arial" charset="0"/>
              </a:rPr>
              <a:t>- Detector similar to PSI-CAMEA</a:t>
            </a:r>
          </a:p>
          <a:p>
            <a:r>
              <a:rPr lang="en-US" sz="1600" dirty="0">
                <a:latin typeface="Arial" charset="0"/>
                <a:cs typeface="Arial" charset="0"/>
              </a:rPr>
              <a:t>- Optimized for small samples and extreme conditions</a:t>
            </a:r>
          </a:p>
          <a:p>
            <a:r>
              <a:rPr lang="en-US" sz="1600" dirty="0">
                <a:latin typeface="Arial" charset="0"/>
                <a:cs typeface="Arial" charset="0"/>
              </a:rPr>
              <a:t>- Clear science case</a:t>
            </a:r>
          </a:p>
        </p:txBody>
      </p:sp>
      <p:sp>
        <p:nvSpPr>
          <p:cNvPr id="43014" name="TextBox 13"/>
          <p:cNvSpPr txBox="1">
            <a:spLocks noChangeArrowheads="1"/>
          </p:cNvSpPr>
          <p:nvPr/>
        </p:nvSpPr>
        <p:spPr bwMode="auto">
          <a:xfrm>
            <a:off x="395536" y="2734146"/>
            <a:ext cx="3613870" cy="26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600" b="1" dirty="0">
                <a:latin typeface="Arial" charset="0"/>
                <a:cs typeface="Arial" charset="0"/>
              </a:rPr>
              <a:t>Prototype installed on MARS at SINQ</a:t>
            </a:r>
          </a:p>
        </p:txBody>
      </p:sp>
      <p:sp>
        <p:nvSpPr>
          <p:cNvPr id="43015" name="TextBox 14"/>
          <p:cNvSpPr txBox="1">
            <a:spLocks noChangeArrowheads="1"/>
          </p:cNvSpPr>
          <p:nvPr/>
        </p:nvSpPr>
        <p:spPr bwMode="auto">
          <a:xfrm>
            <a:off x="4860032" y="2734146"/>
            <a:ext cx="3579606" cy="26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600" b="1" dirty="0">
                <a:latin typeface="Arial" charset="0"/>
                <a:cs typeface="Arial" charset="0"/>
              </a:rPr>
              <a:t>Layout for proposed ESS instrument</a:t>
            </a:r>
          </a:p>
        </p:txBody>
      </p:sp>
      <p:pic>
        <p:nvPicPr>
          <p:cNvPr id="43016" name="Picture 11" descr="Pictur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8327"/>
          <a:stretch>
            <a:fillRect/>
          </a:stretch>
        </p:blipFill>
        <p:spPr bwMode="auto">
          <a:xfrm>
            <a:off x="160660" y="3153246"/>
            <a:ext cx="40513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256855" y="3114411"/>
            <a:ext cx="4851649" cy="302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9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Ch. Rüegg, </a:t>
            </a:r>
            <a:fld id="{21493C39-77BF-9641-8508-1440BD5AFE11}" type="datetime4">
              <a:rPr lang="de-DE" sz="800">
                <a:latin typeface="Arial Narrow" charset="0"/>
              </a:rPr>
              <a:pPr/>
              <a:t>February 4, 2015</a:t>
            </a:fld>
            <a:endParaRPr lang="de-DE" sz="800">
              <a:latin typeface="Arial Narrow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721127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el 1"/>
          <p:cNvSpPr>
            <a:spLocks noGrp="1"/>
          </p:cNvSpPr>
          <p:nvPr>
            <p:ph type="title"/>
          </p:nvPr>
        </p:nvSpPr>
        <p:spPr>
          <a:xfrm>
            <a:off x="1619250" y="144463"/>
            <a:ext cx="8534400" cy="533400"/>
          </a:xfrm>
        </p:spPr>
        <p:txBody>
          <a:bodyPr/>
          <a:lstStyle/>
          <a:p>
            <a:r>
              <a:rPr lang="en-US" dirty="0">
                <a:ea typeface="Arial" pitchFamily="-1" charset="0"/>
                <a:cs typeface="Arial Narrow"/>
              </a:rPr>
              <a:t>Reflectometer - </a:t>
            </a:r>
            <a:r>
              <a:rPr lang="en-US" dirty="0">
                <a:solidFill>
                  <a:srgbClr val="FF0000"/>
                </a:solidFill>
                <a:ea typeface="Arial" pitchFamily="-1" charset="0"/>
                <a:cs typeface="Arial Narrow"/>
              </a:rPr>
              <a:t>ESTIA-SELENE</a:t>
            </a:r>
            <a:endParaRPr lang="en-GB" dirty="0">
              <a:ea typeface="ヒラギノ角ゴ Pro W3" charset="0"/>
              <a:cs typeface="Arial Narrow"/>
            </a:endParaRPr>
          </a:p>
        </p:txBody>
      </p:sp>
      <p:pic>
        <p:nvPicPr>
          <p:cNvPr id="44034" name="Picture 7" descr="Logo_ESS_DK_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989763" y="87313"/>
            <a:ext cx="207962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page </a:t>
            </a:r>
            <a:fld id="{4E2FF9F3-F33E-3A48-82F7-35DFC1418AF0}" type="slidenum">
              <a:rPr lang="de-DE" sz="800">
                <a:latin typeface="Arial Narrow" charset="0"/>
              </a:rPr>
              <a:pPr/>
              <a:t>21</a:t>
            </a:fld>
            <a:endParaRPr lang="de-DE" sz="800">
              <a:latin typeface="Arial Narrow" charset="0"/>
            </a:endParaRPr>
          </a:p>
        </p:txBody>
      </p:sp>
      <p:pic>
        <p:nvPicPr>
          <p:cNvPr id="4403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9850" y="3190875"/>
            <a:ext cx="54483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8"/>
          <p:cNvSpPr>
            <a:spLocks noChangeArrowheads="1"/>
          </p:cNvSpPr>
          <p:nvPr/>
        </p:nvSpPr>
        <p:spPr bwMode="auto">
          <a:xfrm>
            <a:off x="169863" y="3182938"/>
            <a:ext cx="8382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Rectangle 9"/>
          <p:cNvSpPr>
            <a:spLocks noChangeArrowheads="1"/>
          </p:cNvSpPr>
          <p:nvPr/>
        </p:nvSpPr>
        <p:spPr bwMode="auto">
          <a:xfrm>
            <a:off x="4495800" y="3182938"/>
            <a:ext cx="12192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04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1238"/>
            <a:ext cx="1606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30273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Rectangle 8"/>
          <p:cNvSpPr>
            <a:spLocks noChangeArrowheads="1"/>
          </p:cNvSpPr>
          <p:nvPr/>
        </p:nvSpPr>
        <p:spPr bwMode="auto">
          <a:xfrm>
            <a:off x="4495800" y="6451600"/>
            <a:ext cx="1219200" cy="142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3" name="TextBox 10"/>
          <p:cNvSpPr txBox="1">
            <a:spLocks noChangeArrowheads="1"/>
          </p:cNvSpPr>
          <p:nvPr/>
        </p:nvSpPr>
        <p:spPr bwMode="auto">
          <a:xfrm>
            <a:off x="179388" y="836613"/>
            <a:ext cx="8298696" cy="169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b="1" dirty="0">
                <a:latin typeface="Arial"/>
                <a:cs typeface="Arial"/>
              </a:rPr>
              <a:t>Focusing reflectometer for small </a:t>
            </a:r>
            <a:r>
              <a:rPr lang="en-US" b="1" dirty="0" smtClean="0">
                <a:latin typeface="Arial"/>
                <a:cs typeface="Arial"/>
              </a:rPr>
              <a:t>samples – </a:t>
            </a:r>
            <a:r>
              <a:rPr lang="en-US" b="1" dirty="0">
                <a:solidFill>
                  <a:srgbClr val="FF0000"/>
                </a:solidFill>
                <a:latin typeface="Arial"/>
                <a:ea typeface="Arial" pitchFamily="-1" charset="0"/>
                <a:cs typeface="Arial"/>
              </a:rPr>
              <a:t>ESTIA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Extending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neutron reflectometry to functional </a:t>
            </a:r>
            <a:r>
              <a:rPr lang="en-US" sz="18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heterostructures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 and devices</a:t>
            </a:r>
            <a:endParaRPr lang="en-US" sz="1800" b="1" baseline="-250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cs typeface="Arial" charset="0"/>
              </a:rPr>
              <a:t>- Based on </a:t>
            </a:r>
            <a:r>
              <a:rPr lang="en-US" sz="1600" b="1" dirty="0">
                <a:latin typeface="Arial" charset="0"/>
                <a:cs typeface="Arial" charset="0"/>
              </a:rPr>
              <a:t>Selene </a:t>
            </a:r>
            <a:r>
              <a:rPr lang="en-US" sz="1600" dirty="0">
                <a:latin typeface="Arial" charset="0"/>
                <a:cs typeface="Arial" charset="0"/>
              </a:rPr>
              <a:t>double focusing guide</a:t>
            </a:r>
          </a:p>
          <a:p>
            <a:r>
              <a:rPr lang="en-US" sz="1600" dirty="0">
                <a:latin typeface="Arial" charset="0"/>
                <a:cs typeface="Arial" charset="0"/>
              </a:rPr>
              <a:t>- Angle-dispersive wavelength encoding</a:t>
            </a:r>
          </a:p>
          <a:p>
            <a:r>
              <a:rPr lang="en-US" sz="1600" dirty="0">
                <a:latin typeface="Arial" charset="0"/>
                <a:cs typeface="Arial" charset="0"/>
              </a:rPr>
              <a:t>- Optimized for small hard and soft matter samples</a:t>
            </a:r>
          </a:p>
          <a:p>
            <a:r>
              <a:rPr lang="en-US" sz="1600" dirty="0">
                <a:latin typeface="Arial" charset="0"/>
                <a:cs typeface="Arial" charset="0"/>
              </a:rPr>
              <a:t>- Clear science case</a:t>
            </a:r>
          </a:p>
        </p:txBody>
      </p:sp>
      <p:sp>
        <p:nvSpPr>
          <p:cNvPr id="44044" name="TextBox 13"/>
          <p:cNvSpPr txBox="1">
            <a:spLocks noChangeArrowheads="1"/>
          </p:cNvSpPr>
          <p:nvPr/>
        </p:nvSpPr>
        <p:spPr bwMode="auto">
          <a:xfrm>
            <a:off x="1104900" y="2857500"/>
            <a:ext cx="32385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600" dirty="0">
                <a:latin typeface="Arial" charset="0"/>
                <a:cs typeface="Arial" charset="0"/>
              </a:rPr>
              <a:t>Prototype installed on BOA at SINQ</a:t>
            </a:r>
          </a:p>
        </p:txBody>
      </p:sp>
      <p:sp>
        <p:nvSpPr>
          <p:cNvPr id="44045" name="TextBox 14"/>
          <p:cNvSpPr txBox="1">
            <a:spLocks noChangeArrowheads="1"/>
          </p:cNvSpPr>
          <p:nvPr/>
        </p:nvSpPr>
        <p:spPr bwMode="auto">
          <a:xfrm>
            <a:off x="5422900" y="2857500"/>
            <a:ext cx="33083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600">
                <a:latin typeface="Arial" charset="0"/>
                <a:cs typeface="Arial" charset="0"/>
              </a:rPr>
              <a:t>Layout for proposed ESS instrument</a:t>
            </a:r>
          </a:p>
        </p:txBody>
      </p:sp>
      <p:sp>
        <p:nvSpPr>
          <p:cNvPr id="44046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Ch. Rüegg, </a:t>
            </a:r>
            <a:fld id="{C066E98A-FF36-9547-8983-FBC89B3203FC}" type="datetime4">
              <a:rPr lang="de-DE" sz="800">
                <a:latin typeface="Arial Narrow" charset="0"/>
              </a:rPr>
              <a:pPr/>
              <a:t>February 4, 2015</a:t>
            </a:fld>
            <a:endParaRPr lang="de-DE" sz="800">
              <a:latin typeface="Arial Narrow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963949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87" name="Titel 1"/>
          <p:cNvSpPr>
            <a:spLocks noGrp="1"/>
          </p:cNvSpPr>
          <p:nvPr>
            <p:ph type="title"/>
          </p:nvPr>
        </p:nvSpPr>
        <p:spPr>
          <a:xfrm>
            <a:off x="1619250" y="144463"/>
            <a:ext cx="8534400" cy="533400"/>
          </a:xfrm>
        </p:spPr>
        <p:txBody>
          <a:bodyPr/>
          <a:lstStyle/>
          <a:p>
            <a:r>
              <a:rPr lang="en-US" dirty="0" smtClean="0">
                <a:ea typeface="Arial" pitchFamily="-1" charset="0"/>
                <a:cs typeface="Arial Narrow"/>
              </a:rPr>
              <a:t>Diffraction Instrument </a:t>
            </a:r>
            <a:r>
              <a:rPr lang="en-US" dirty="0">
                <a:ea typeface="Arial" pitchFamily="-1" charset="0"/>
                <a:cs typeface="Arial Narrow"/>
              </a:rPr>
              <a:t>- </a:t>
            </a:r>
            <a:r>
              <a:rPr lang="en-US" dirty="0">
                <a:solidFill>
                  <a:srgbClr val="FF0000"/>
                </a:solidFill>
                <a:ea typeface="Arial" pitchFamily="-1" charset="0"/>
                <a:cs typeface="Arial Narrow"/>
              </a:rPr>
              <a:t>HEIMDAL</a:t>
            </a:r>
            <a:endParaRPr lang="en-GB" dirty="0">
              <a:ea typeface="ヒラギノ角ゴ Pro W3" pitchFamily="-1" charset="-128"/>
              <a:cs typeface="Arial Narrow"/>
            </a:endParaRPr>
          </a:p>
        </p:txBody>
      </p:sp>
      <p:pic>
        <p:nvPicPr>
          <p:cNvPr id="41988" name="Picture 7" descr="Logo_ESS_DK_CH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9763" y="87313"/>
            <a:ext cx="2079625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/>
              <a:t>page </a:t>
            </a:r>
            <a:fld id="{F4511CF2-1560-A740-9968-3A44834D7819}" type="slidenum">
              <a:rPr lang="de-DE"/>
              <a:pPr/>
              <a:t>22</a:t>
            </a:fld>
            <a:endParaRPr lang="de-DE"/>
          </a:p>
        </p:txBody>
      </p:sp>
      <p:sp>
        <p:nvSpPr>
          <p:cNvPr id="41990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/>
              <a:t>Ch. Rüegg, </a:t>
            </a:r>
            <a:fld id="{29839CDD-3B35-1142-BFAD-53B26C1B5AAA}" type="datetime4">
              <a:rPr lang="de-DE"/>
              <a:pPr/>
              <a:t>February 4, 2015</a:t>
            </a:fld>
            <a:endParaRPr lang="de-DE"/>
          </a:p>
        </p:txBody>
      </p:sp>
      <p:pic>
        <p:nvPicPr>
          <p:cNvPr id="37" name="Picture 3" descr="Guannin-in-SiO2-Matri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8244" y="2187738"/>
            <a:ext cx="3076280" cy="23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Oval 7"/>
          <p:cNvSpPr>
            <a:spLocks noChangeArrowheads="1"/>
          </p:cNvSpPr>
          <p:nvPr/>
        </p:nvSpPr>
        <p:spPr bwMode="auto">
          <a:xfrm>
            <a:off x="3815530" y="3063792"/>
            <a:ext cx="504031" cy="39816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" name="Oval 8"/>
          <p:cNvSpPr>
            <a:spLocks noChangeArrowheads="1"/>
          </p:cNvSpPr>
          <p:nvPr/>
        </p:nvSpPr>
        <p:spPr bwMode="auto">
          <a:xfrm>
            <a:off x="3310706" y="3063792"/>
            <a:ext cx="504825" cy="1048685"/>
          </a:xfrm>
          <a:prstGeom prst="ellips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 flipV="1">
            <a:off x="3563118" y="2762745"/>
            <a:ext cx="1946533" cy="1104134"/>
          </a:xfrm>
          <a:prstGeom prst="ellips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1" name="Line 11"/>
          <p:cNvSpPr>
            <a:spLocks noChangeShapeType="1"/>
          </p:cNvSpPr>
          <p:nvPr/>
        </p:nvSpPr>
        <p:spPr bwMode="auto">
          <a:xfrm>
            <a:off x="2097011" y="2187739"/>
            <a:ext cx="1718519" cy="98863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" name="Line 12"/>
          <p:cNvSpPr>
            <a:spLocks noChangeShapeType="1"/>
          </p:cNvSpPr>
          <p:nvPr/>
        </p:nvSpPr>
        <p:spPr bwMode="auto">
          <a:xfrm>
            <a:off x="2051720" y="3314812"/>
            <a:ext cx="1258986" cy="325917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Line 13"/>
          <p:cNvSpPr>
            <a:spLocks noChangeShapeType="1"/>
          </p:cNvSpPr>
          <p:nvPr/>
        </p:nvSpPr>
        <p:spPr bwMode="auto">
          <a:xfrm>
            <a:off x="4189584" y="2152176"/>
            <a:ext cx="196724" cy="610569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155578" y="2945480"/>
            <a:ext cx="1968150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rPr>
              <a:t>SANS Example: </a:t>
            </a:r>
          </a:p>
          <a:p>
            <a:r>
              <a:rPr lang="en-US" sz="1400" dirty="0" smtClean="0">
                <a:latin typeface="Arial"/>
                <a:ea typeface="Tahoma" panose="020B0604030504040204" pitchFamily="34" charset="0"/>
                <a:cs typeface="Arial"/>
              </a:rPr>
              <a:t>Interaction to </a:t>
            </a:r>
            <a:r>
              <a:rPr lang="en-US" sz="1400" dirty="0">
                <a:latin typeface="Arial"/>
                <a:ea typeface="Tahoma" panose="020B0604030504040204" pitchFamily="34" charset="0"/>
                <a:cs typeface="Arial"/>
              </a:rPr>
              <a:t>s</a:t>
            </a:r>
            <a:r>
              <a:rPr lang="en-US" sz="1400" dirty="0" smtClean="0">
                <a:latin typeface="Arial"/>
                <a:ea typeface="Tahoma" panose="020B0604030504040204" pitchFamily="34" charset="0"/>
                <a:cs typeface="Arial"/>
              </a:rPr>
              <a:t>urfaces</a:t>
            </a:r>
          </a:p>
          <a:p>
            <a:r>
              <a:rPr lang="en-US" sz="1400" dirty="0" smtClean="0">
                <a:latin typeface="Arial"/>
                <a:ea typeface="Tahoma" panose="020B0604030504040204" pitchFamily="34" charset="0"/>
                <a:cs typeface="Arial"/>
              </a:rPr>
              <a:t>Scale: 10</a:t>
            </a:r>
            <a:r>
              <a:rPr lang="en-US" sz="1400" baseline="30000" dirty="0" smtClean="0">
                <a:latin typeface="Arial"/>
                <a:ea typeface="Tahoma" panose="020B0604030504040204" pitchFamily="34" charset="0"/>
                <a:cs typeface="Arial"/>
              </a:rPr>
              <a:t>-5</a:t>
            </a:r>
            <a:r>
              <a:rPr lang="en-US" sz="1400" dirty="0">
                <a:latin typeface="Arial"/>
                <a:ea typeface="Tahoma" panose="020B0604030504040204" pitchFamily="34" charset="0"/>
                <a:cs typeface="Arial"/>
              </a:rPr>
              <a:t> </a:t>
            </a:r>
            <a:r>
              <a:rPr lang="en-US" sz="1400" dirty="0" smtClean="0">
                <a:latin typeface="Arial"/>
                <a:ea typeface="Tahoma" panose="020B0604030504040204" pitchFamily="34" charset="0"/>
                <a:cs typeface="Arial"/>
              </a:rPr>
              <a:t>to 10</a:t>
            </a:r>
            <a:r>
              <a:rPr lang="en-US" sz="1400" baseline="30000" dirty="0" smtClean="0">
                <a:latin typeface="Arial"/>
                <a:ea typeface="Tahoma" panose="020B0604030504040204" pitchFamily="34" charset="0"/>
                <a:cs typeface="Arial"/>
              </a:rPr>
              <a:t>-9</a:t>
            </a:r>
            <a:r>
              <a:rPr lang="en-US" sz="1400" dirty="0" smtClean="0">
                <a:latin typeface="Arial"/>
                <a:ea typeface="Tahoma" panose="020B0604030504040204" pitchFamily="34" charset="0"/>
                <a:cs typeface="Arial"/>
              </a:rPr>
              <a:t>m</a:t>
            </a:r>
            <a:endParaRPr lang="en-US" sz="1400" dirty="0">
              <a:latin typeface="Arial"/>
              <a:ea typeface="Tahoma" panose="020B0604030504040204" pitchFamily="34" charset="0"/>
              <a:cs typeface="Arial"/>
            </a:endParaRPr>
          </a:p>
        </p:txBody>
      </p:sp>
      <p:sp>
        <p:nvSpPr>
          <p:cNvPr id="45" name="Text Box 16"/>
          <p:cNvSpPr txBox="1">
            <a:spLocks noChangeArrowheads="1"/>
          </p:cNvSpPr>
          <p:nvPr/>
        </p:nvSpPr>
        <p:spPr bwMode="auto">
          <a:xfrm>
            <a:off x="3168791" y="1413511"/>
            <a:ext cx="2067343" cy="73866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rPr>
              <a:t>Cold Powder Diffraction</a:t>
            </a:r>
          </a:p>
          <a:p>
            <a:r>
              <a:rPr lang="en-US" sz="1400" dirty="0" smtClean="0">
                <a:latin typeface="Arial"/>
                <a:ea typeface="Tahoma" panose="020B0604030504040204" pitchFamily="34" charset="0"/>
                <a:cs typeface="Arial"/>
              </a:rPr>
              <a:t>Scale: 10</a:t>
            </a:r>
            <a:r>
              <a:rPr lang="en-US" sz="1400" baseline="30000" dirty="0" smtClean="0">
                <a:latin typeface="Arial"/>
                <a:ea typeface="Tahoma" panose="020B0604030504040204" pitchFamily="34" charset="0"/>
                <a:cs typeface="Arial"/>
              </a:rPr>
              <a:t>-8</a:t>
            </a:r>
            <a:r>
              <a:rPr lang="en-US" sz="1400" dirty="0" smtClean="0">
                <a:latin typeface="Arial"/>
                <a:ea typeface="Tahoma" panose="020B0604030504040204" pitchFamily="34" charset="0"/>
                <a:cs typeface="Arial"/>
              </a:rPr>
              <a:t> to 10</a:t>
            </a:r>
            <a:r>
              <a:rPr lang="en-US" sz="1400" baseline="30000" dirty="0" smtClean="0">
                <a:latin typeface="Arial"/>
                <a:ea typeface="Tahoma" panose="020B0604030504040204" pitchFamily="34" charset="0"/>
                <a:cs typeface="Arial"/>
              </a:rPr>
              <a:t>-10</a:t>
            </a:r>
            <a:r>
              <a:rPr lang="en-US" sz="1400" dirty="0" smtClean="0">
                <a:latin typeface="Arial"/>
                <a:ea typeface="Tahoma" panose="020B0604030504040204" pitchFamily="34" charset="0"/>
                <a:cs typeface="Arial"/>
              </a:rPr>
              <a:t>m</a:t>
            </a:r>
          </a:p>
          <a:p>
            <a:r>
              <a:rPr lang="en-US" sz="1400" dirty="0" smtClean="0">
                <a:latin typeface="Arial"/>
                <a:ea typeface="Tahoma" panose="020B0604030504040204" pitchFamily="34" charset="0"/>
                <a:cs typeface="Arial"/>
              </a:rPr>
              <a:t>magnetism</a:t>
            </a:r>
          </a:p>
        </p:txBody>
      </p:sp>
      <p:pic>
        <p:nvPicPr>
          <p:cNvPr id="46" name="Picture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4097" y="1438112"/>
            <a:ext cx="1504102" cy="17382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307226" y="1597180"/>
            <a:ext cx="2344553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rPr>
              <a:t>Thermal Powder Diffraction</a:t>
            </a:r>
          </a:p>
          <a:p>
            <a:r>
              <a:rPr lang="en-US" sz="1400" dirty="0" smtClean="0">
                <a:latin typeface="Arial"/>
                <a:ea typeface="Tahoma" panose="020B0604030504040204" pitchFamily="34" charset="0"/>
                <a:cs typeface="Arial"/>
              </a:rPr>
              <a:t>Atomic positions</a:t>
            </a:r>
          </a:p>
          <a:p>
            <a:r>
              <a:rPr lang="en-US" sz="1400" dirty="0" smtClean="0">
                <a:latin typeface="Arial"/>
                <a:ea typeface="Tahoma" panose="020B0604030504040204" pitchFamily="34" charset="0"/>
                <a:cs typeface="Arial"/>
              </a:rPr>
              <a:t>Scale: 10</a:t>
            </a:r>
            <a:r>
              <a:rPr lang="en-US" sz="1400" baseline="30000" dirty="0" smtClean="0">
                <a:latin typeface="Arial"/>
                <a:ea typeface="Tahoma" panose="020B0604030504040204" pitchFamily="34" charset="0"/>
                <a:cs typeface="Arial"/>
              </a:rPr>
              <a:t>-8</a:t>
            </a:r>
            <a:r>
              <a:rPr lang="en-US" sz="1400" dirty="0" smtClean="0">
                <a:latin typeface="Arial"/>
                <a:ea typeface="Tahoma" panose="020B0604030504040204" pitchFamily="34" charset="0"/>
                <a:cs typeface="Arial"/>
              </a:rPr>
              <a:t> to 10</a:t>
            </a:r>
            <a:r>
              <a:rPr lang="en-US" sz="1400" baseline="30000" dirty="0" smtClean="0">
                <a:latin typeface="Arial"/>
                <a:ea typeface="Tahoma" panose="020B0604030504040204" pitchFamily="34" charset="0"/>
                <a:cs typeface="Arial"/>
              </a:rPr>
              <a:t>-11</a:t>
            </a:r>
            <a:r>
              <a:rPr lang="en-US" sz="1400" dirty="0" smtClean="0">
                <a:latin typeface="Arial"/>
                <a:ea typeface="Tahoma" panose="020B0604030504040204" pitchFamily="34" charset="0"/>
                <a:cs typeface="Arial"/>
              </a:rPr>
              <a:t>m</a:t>
            </a:r>
            <a:endParaRPr lang="en-US" sz="1400" dirty="0">
              <a:latin typeface="Arial"/>
              <a:ea typeface="Tahoma" panose="020B0604030504040204" pitchFamily="34" charset="0"/>
              <a:cs typeface="Arial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7314137" y="2152175"/>
            <a:ext cx="180342" cy="155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0" name="Line 13"/>
          <p:cNvSpPr>
            <a:spLocks noChangeShapeType="1"/>
          </p:cNvSpPr>
          <p:nvPr/>
        </p:nvSpPr>
        <p:spPr bwMode="auto">
          <a:xfrm>
            <a:off x="7393757" y="2252800"/>
            <a:ext cx="201443" cy="1177218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6666066" y="3336099"/>
            <a:ext cx="1792134" cy="95410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Arial"/>
              </a:rPr>
              <a:t>Imaging</a:t>
            </a:r>
          </a:p>
          <a:p>
            <a:r>
              <a:rPr lang="en-US" sz="1400" dirty="0" smtClean="0">
                <a:latin typeface="Arial"/>
                <a:ea typeface="Tahoma" panose="020B0604030504040204" pitchFamily="34" charset="0"/>
                <a:cs typeface="Arial"/>
              </a:rPr>
              <a:t>Selecting the</a:t>
            </a:r>
          </a:p>
          <a:p>
            <a:r>
              <a:rPr lang="en-US" sz="1400" dirty="0" smtClean="0">
                <a:latin typeface="Arial"/>
                <a:ea typeface="Tahoma" panose="020B0604030504040204" pitchFamily="34" charset="0"/>
                <a:cs typeface="Arial"/>
              </a:rPr>
              <a:t>point of interest</a:t>
            </a:r>
          </a:p>
          <a:p>
            <a:r>
              <a:rPr lang="en-US" sz="1400" dirty="0" smtClean="0">
                <a:latin typeface="Arial"/>
                <a:ea typeface="Tahoma" panose="020B0604030504040204" pitchFamily="34" charset="0"/>
                <a:cs typeface="Arial"/>
              </a:rPr>
              <a:t>Scale: 10</a:t>
            </a:r>
            <a:r>
              <a:rPr lang="en-US" sz="1400" baseline="30000" dirty="0" smtClean="0">
                <a:latin typeface="Arial"/>
                <a:ea typeface="Tahoma" panose="020B0604030504040204" pitchFamily="34" charset="0"/>
                <a:cs typeface="Arial"/>
              </a:rPr>
              <a:t>-2</a:t>
            </a:r>
            <a:r>
              <a:rPr lang="en-US" sz="1400" dirty="0">
                <a:latin typeface="Arial"/>
                <a:ea typeface="Tahoma" panose="020B0604030504040204" pitchFamily="34" charset="0"/>
                <a:cs typeface="Arial"/>
              </a:rPr>
              <a:t> </a:t>
            </a:r>
            <a:r>
              <a:rPr lang="en-US" sz="1400" dirty="0" smtClean="0">
                <a:latin typeface="Arial"/>
                <a:ea typeface="Tahoma" panose="020B0604030504040204" pitchFamily="34" charset="0"/>
                <a:cs typeface="Arial"/>
              </a:rPr>
              <a:t>to 10</a:t>
            </a:r>
            <a:r>
              <a:rPr lang="en-US" sz="1400" baseline="30000" dirty="0" smtClean="0">
                <a:latin typeface="Arial"/>
                <a:ea typeface="Tahoma" panose="020B0604030504040204" pitchFamily="34" charset="0"/>
                <a:cs typeface="Arial"/>
              </a:rPr>
              <a:t>-3</a:t>
            </a:r>
            <a:r>
              <a:rPr lang="en-US" sz="1400" dirty="0" smtClean="0">
                <a:latin typeface="Arial"/>
                <a:ea typeface="Tahoma" panose="020B0604030504040204" pitchFamily="34" charset="0"/>
                <a:cs typeface="Arial"/>
              </a:rPr>
              <a:t>m</a:t>
            </a:r>
            <a:endParaRPr lang="de-CH" sz="1400" dirty="0">
              <a:latin typeface="Arial"/>
              <a:ea typeface="Tahoma" panose="020B0604030504040204" pitchFamily="34" charset="0"/>
              <a:cs typeface="Arial"/>
            </a:endParaRPr>
          </a:p>
        </p:txBody>
      </p:sp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311944" y="924803"/>
            <a:ext cx="8436520" cy="36036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lIns="180000" tIns="36000" bIns="36000" anchor="ctr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HEIMDAL – Probing Multiple Length </a:t>
            </a:r>
            <a:r>
              <a:rPr lang="en-US" b="1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S</a:t>
            </a:r>
            <a:r>
              <a:rPr lang="en-US" b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cales </a:t>
            </a:r>
            <a:r>
              <a:rPr lang="en-US" b="1" i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in-situ/in-operando</a:t>
            </a:r>
          </a:p>
        </p:txBody>
      </p:sp>
      <p:sp>
        <p:nvSpPr>
          <p:cNvPr id="54" name="Rectangle 2"/>
          <p:cNvSpPr txBox="1">
            <a:spLocks noChangeArrowheads="1"/>
          </p:cNvSpPr>
          <p:nvPr/>
        </p:nvSpPr>
        <p:spPr>
          <a:xfrm>
            <a:off x="307226" y="4592638"/>
            <a:ext cx="8441238" cy="360362"/>
          </a:xfrm>
          <a:prstGeom prst="rect">
            <a:avLst/>
          </a:prstGeom>
          <a:solidFill>
            <a:srgbClr val="BFBFBF"/>
          </a:solidFill>
        </p:spPr>
        <p:txBody>
          <a:bodyPr lIns="180000" tIns="36000" bIns="36000"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;"/>
                <a:ea typeface="+mj-ea"/>
                <a:cs typeface="Aria;"/>
              </a:rPr>
              <a:t>HEIMDAL – Powder Diffraction Instrument with SANS/Imaging</a:t>
            </a:r>
            <a:endParaRPr lang="en-US" sz="2000" b="1" i="1" dirty="0" smtClean="0">
              <a:solidFill>
                <a:srgbClr val="FF0000"/>
              </a:solidFill>
              <a:latin typeface="Aria;"/>
              <a:ea typeface="+mj-ea"/>
              <a:cs typeface="Aria;"/>
            </a:endParaRPr>
          </a:p>
        </p:txBody>
      </p:sp>
      <p:pic>
        <p:nvPicPr>
          <p:cNvPr id="55" name="Billede 0" descr="Instrument_overvie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5105400"/>
            <a:ext cx="5160099" cy="131485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33400" y="5029200"/>
            <a:ext cx="2959985" cy="149394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32937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/>
          <p:cNvSpPr>
            <a:spLocks noGrp="1"/>
          </p:cNvSpPr>
          <p:nvPr>
            <p:ph type="title"/>
          </p:nvPr>
        </p:nvSpPr>
        <p:spPr>
          <a:xfrm>
            <a:off x="1619250" y="144463"/>
            <a:ext cx="8534400" cy="533400"/>
          </a:xfrm>
        </p:spPr>
        <p:txBody>
          <a:bodyPr/>
          <a:lstStyle/>
          <a:p>
            <a:r>
              <a:rPr lang="en-US" dirty="0" smtClean="0">
                <a:ea typeface="Arial" pitchFamily="-1" charset="0"/>
                <a:cs typeface="Arial Narrow"/>
              </a:rPr>
              <a:t>Neutron </a:t>
            </a:r>
            <a:r>
              <a:rPr lang="en-US" dirty="0">
                <a:ea typeface="Arial" pitchFamily="-1" charset="0"/>
                <a:cs typeface="Arial Narrow"/>
              </a:rPr>
              <a:t>Imaging - </a:t>
            </a:r>
            <a:r>
              <a:rPr lang="en-US" dirty="0">
                <a:solidFill>
                  <a:srgbClr val="FF0000"/>
                </a:solidFill>
                <a:ea typeface="Arial" pitchFamily="-1" charset="0"/>
                <a:cs typeface="Arial Narrow"/>
              </a:rPr>
              <a:t>ODIN</a:t>
            </a:r>
          </a:p>
        </p:txBody>
      </p:sp>
      <p:sp>
        <p:nvSpPr>
          <p:cNvPr id="45058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page </a:t>
            </a:r>
            <a:fld id="{36D73A99-0F9B-3049-96DE-D7262C0BDF3A}" type="slidenum">
              <a:rPr lang="de-DE" sz="800">
                <a:latin typeface="Arial Narrow" charset="0"/>
              </a:rPr>
              <a:pPr/>
              <a:t>23</a:t>
            </a:fld>
            <a:endParaRPr lang="de-DE" sz="800">
              <a:latin typeface="Arial Narrow" charset="0"/>
            </a:endParaRPr>
          </a:p>
        </p:txBody>
      </p:sp>
      <p:pic>
        <p:nvPicPr>
          <p:cNvPr id="45059" name="Picture 10" descr="Baugrupp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" y="692150"/>
            <a:ext cx="406717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1" descr="Baugrupp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143375" y="765175"/>
            <a:ext cx="49688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12" descr="Baugrupp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0413" y="2420938"/>
            <a:ext cx="79375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Line 13"/>
          <p:cNvSpPr>
            <a:spLocks noChangeShapeType="1"/>
          </p:cNvSpPr>
          <p:nvPr/>
        </p:nvSpPr>
        <p:spPr bwMode="auto">
          <a:xfrm flipV="1">
            <a:off x="2344738" y="3933825"/>
            <a:ext cx="215900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3" name="Line 14"/>
          <p:cNvSpPr>
            <a:spLocks noChangeShapeType="1"/>
          </p:cNvSpPr>
          <p:nvPr/>
        </p:nvSpPr>
        <p:spPr bwMode="auto">
          <a:xfrm flipV="1">
            <a:off x="2344738" y="4221163"/>
            <a:ext cx="151130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Line 16"/>
          <p:cNvSpPr>
            <a:spLocks noChangeShapeType="1"/>
          </p:cNvSpPr>
          <p:nvPr/>
        </p:nvSpPr>
        <p:spPr bwMode="auto">
          <a:xfrm flipH="1">
            <a:off x="3495675" y="2708275"/>
            <a:ext cx="1584325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Line 17"/>
          <p:cNvSpPr>
            <a:spLocks noChangeShapeType="1"/>
          </p:cNvSpPr>
          <p:nvPr/>
        </p:nvSpPr>
        <p:spPr bwMode="auto">
          <a:xfrm flipH="1">
            <a:off x="4648200" y="2708275"/>
            <a:ext cx="431800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Line 18"/>
          <p:cNvSpPr>
            <a:spLocks noChangeShapeType="1"/>
          </p:cNvSpPr>
          <p:nvPr/>
        </p:nvSpPr>
        <p:spPr bwMode="auto">
          <a:xfrm flipH="1" flipV="1">
            <a:off x="4719638" y="4581525"/>
            <a:ext cx="1147762" cy="128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7" name="Line 19"/>
          <p:cNvSpPr>
            <a:spLocks noChangeShapeType="1"/>
          </p:cNvSpPr>
          <p:nvPr/>
        </p:nvSpPr>
        <p:spPr bwMode="auto">
          <a:xfrm flipH="1" flipV="1">
            <a:off x="3135313" y="4292600"/>
            <a:ext cx="288925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8" name="Line 20"/>
          <p:cNvSpPr>
            <a:spLocks noChangeShapeType="1"/>
          </p:cNvSpPr>
          <p:nvPr/>
        </p:nvSpPr>
        <p:spPr bwMode="auto">
          <a:xfrm flipV="1">
            <a:off x="3424238" y="4437063"/>
            <a:ext cx="936625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Line 21"/>
          <p:cNvSpPr>
            <a:spLocks noChangeShapeType="1"/>
          </p:cNvSpPr>
          <p:nvPr/>
        </p:nvSpPr>
        <p:spPr bwMode="auto">
          <a:xfrm flipH="1">
            <a:off x="5440363" y="3357563"/>
            <a:ext cx="1512887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0" name="Text Box 22"/>
          <p:cNvSpPr txBox="1">
            <a:spLocks noChangeArrowheads="1"/>
          </p:cNvSpPr>
          <p:nvPr/>
        </p:nvSpPr>
        <p:spPr bwMode="auto">
          <a:xfrm>
            <a:off x="1263650" y="5300663"/>
            <a:ext cx="1800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latin typeface="Arial" charset="0"/>
                <a:cs typeface="Arial" charset="0"/>
              </a:rPr>
              <a:t>Flight tubes</a:t>
            </a:r>
          </a:p>
        </p:txBody>
      </p:sp>
      <p:sp>
        <p:nvSpPr>
          <p:cNvPr id="45071" name="Text Box 23"/>
          <p:cNvSpPr txBox="1">
            <a:spLocks noChangeArrowheads="1"/>
          </p:cNvSpPr>
          <p:nvPr/>
        </p:nvSpPr>
        <p:spPr bwMode="auto">
          <a:xfrm>
            <a:off x="2487613" y="5661025"/>
            <a:ext cx="2592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latin typeface="Arial" charset="0"/>
                <a:cs typeface="Arial" charset="0"/>
              </a:rPr>
              <a:t>Positioning stages</a:t>
            </a:r>
          </a:p>
        </p:txBody>
      </p:sp>
      <p:sp>
        <p:nvSpPr>
          <p:cNvPr id="45072" name="Text Box 25"/>
          <p:cNvSpPr txBox="1">
            <a:spLocks noChangeArrowheads="1"/>
          </p:cNvSpPr>
          <p:nvPr/>
        </p:nvSpPr>
        <p:spPr bwMode="auto">
          <a:xfrm>
            <a:off x="4665663" y="5791200"/>
            <a:ext cx="4249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latin typeface="Arial" charset="0"/>
                <a:cs typeface="Arial" charset="0"/>
              </a:rPr>
              <a:t>Camera box for macro samples</a:t>
            </a:r>
          </a:p>
        </p:txBody>
      </p:sp>
      <p:sp>
        <p:nvSpPr>
          <p:cNvPr id="45073" name="Text Box 26"/>
          <p:cNvSpPr txBox="1">
            <a:spLocks noChangeArrowheads="1"/>
          </p:cNvSpPr>
          <p:nvPr/>
        </p:nvSpPr>
        <p:spPr bwMode="auto">
          <a:xfrm>
            <a:off x="2560638" y="1989138"/>
            <a:ext cx="53292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latin typeface="Arial" charset="0"/>
                <a:cs typeface="Arial" charset="0"/>
              </a:rPr>
              <a:t>Camera boxes for micro-medium sized samples and diffraction</a:t>
            </a:r>
          </a:p>
        </p:txBody>
      </p:sp>
      <p:sp>
        <p:nvSpPr>
          <p:cNvPr id="45074" name="Text Box 27"/>
          <p:cNvSpPr txBox="1">
            <a:spLocks noChangeArrowheads="1"/>
          </p:cNvSpPr>
          <p:nvPr/>
        </p:nvSpPr>
        <p:spPr bwMode="auto">
          <a:xfrm>
            <a:off x="6664325" y="2852738"/>
            <a:ext cx="1728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latin typeface="Arial" charset="0"/>
                <a:cs typeface="Arial" charset="0"/>
              </a:rPr>
              <a:t>Beam dump</a:t>
            </a:r>
          </a:p>
        </p:txBody>
      </p:sp>
      <p:sp>
        <p:nvSpPr>
          <p:cNvPr id="45075" name="Line 28"/>
          <p:cNvSpPr>
            <a:spLocks noChangeShapeType="1"/>
          </p:cNvSpPr>
          <p:nvPr/>
        </p:nvSpPr>
        <p:spPr bwMode="auto">
          <a:xfrm>
            <a:off x="1479550" y="3357563"/>
            <a:ext cx="2374900" cy="720725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6" name="Text Box 29"/>
          <p:cNvSpPr txBox="1">
            <a:spLocks noChangeArrowheads="1"/>
          </p:cNvSpPr>
          <p:nvPr/>
        </p:nvSpPr>
        <p:spPr bwMode="auto">
          <a:xfrm>
            <a:off x="687388" y="2924175"/>
            <a:ext cx="1368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latin typeface="Arial" charset="0"/>
                <a:cs typeface="Arial" charset="0"/>
              </a:rPr>
              <a:t>neutrons</a:t>
            </a:r>
          </a:p>
        </p:txBody>
      </p:sp>
      <p:sp>
        <p:nvSpPr>
          <p:cNvPr id="45077" name="Line 30"/>
          <p:cNvSpPr>
            <a:spLocks noChangeShapeType="1"/>
          </p:cNvSpPr>
          <p:nvPr/>
        </p:nvSpPr>
        <p:spPr bwMode="auto">
          <a:xfrm>
            <a:off x="4325938" y="1916113"/>
            <a:ext cx="45370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diamond" w="med" len="sm"/>
            <a:tailEnd type="diamond" w="med" len="sm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8" name="Text Box 32"/>
          <p:cNvSpPr txBox="1">
            <a:spLocks noChangeArrowheads="1"/>
          </p:cNvSpPr>
          <p:nvPr/>
        </p:nvSpPr>
        <p:spPr bwMode="auto">
          <a:xfrm>
            <a:off x="6376988" y="1735138"/>
            <a:ext cx="6477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800">
                <a:latin typeface="Arial Narrow" charset="0"/>
              </a:rPr>
              <a:t>20m</a:t>
            </a:r>
          </a:p>
        </p:txBody>
      </p:sp>
      <p:sp>
        <p:nvSpPr>
          <p:cNvPr id="45079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0" name="Rectangle 26"/>
          <p:cNvSpPr>
            <a:spLocks noChangeArrowheads="1"/>
          </p:cNvSpPr>
          <p:nvPr/>
        </p:nvSpPr>
        <p:spPr bwMode="auto">
          <a:xfrm>
            <a:off x="152400" y="6173788"/>
            <a:ext cx="8236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LNS NIAG Group: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E. Lehmann, Ch. 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Grünzweig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, M. 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Morgano</a:t>
            </a:r>
            <a:endParaRPr lang="en-US" sz="1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45081" name="Picture 7" descr="Logo_ESS_DK_CH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31644"/>
          <a:stretch/>
        </p:blipFill>
        <p:spPr bwMode="auto">
          <a:xfrm>
            <a:off x="6989763" y="87313"/>
            <a:ext cx="1421545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82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Ch. Rüegg, </a:t>
            </a:r>
            <a:fld id="{71875932-67D3-1C41-A3E8-9660A68EB1B4}" type="datetime4">
              <a:rPr lang="de-DE" sz="800">
                <a:latin typeface="Arial Narrow" charset="0"/>
              </a:rPr>
              <a:pPr/>
              <a:t>February 4, 2015</a:t>
            </a:fld>
            <a:endParaRPr lang="de-DE" sz="800">
              <a:latin typeface="Arial Narrow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28653"/>
          <a:stretch/>
        </p:blipFill>
        <p:spPr>
          <a:xfrm>
            <a:off x="8460154" y="86651"/>
            <a:ext cx="621959" cy="52532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0414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Bild 13" descr="Schlussbi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5399"/>
          <a:stretch>
            <a:fillRect/>
          </a:stretch>
        </p:blipFill>
        <p:spPr bwMode="auto">
          <a:xfrm>
            <a:off x="74613" y="750888"/>
            <a:ext cx="8991600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1619250" y="144463"/>
            <a:ext cx="8534400" cy="533400"/>
          </a:xfrm>
        </p:spPr>
        <p:txBody>
          <a:bodyPr/>
          <a:lstStyle/>
          <a:p>
            <a:r>
              <a:rPr lang="en-GB" dirty="0">
                <a:latin typeface="Arial Narrow" charset="0"/>
                <a:ea typeface="ヒラギノ角ゴ Pro W3" charset="0"/>
                <a:cs typeface="ヒラギノ角ゴ Pro W3" charset="0"/>
              </a:rPr>
              <a:t>Paul </a:t>
            </a:r>
            <a:r>
              <a:rPr lang="en-GB" dirty="0" err="1">
                <a:latin typeface="Arial Narrow" charset="0"/>
                <a:ea typeface="ヒラギノ角ゴ Pro W3" charset="0"/>
                <a:cs typeface="ヒラギノ角ゴ Pro W3" charset="0"/>
              </a:rPr>
              <a:t>Scherrer</a:t>
            </a:r>
            <a:r>
              <a:rPr lang="en-GB" dirty="0">
                <a:latin typeface="Arial Narrow" charset="0"/>
                <a:ea typeface="ヒラギノ角ゴ Pro W3" charset="0"/>
                <a:cs typeface="ヒラギノ角ゴ Pro W3" charset="0"/>
              </a:rPr>
              <a:t> Institute</a:t>
            </a:r>
          </a:p>
        </p:txBody>
      </p:sp>
      <p:sp>
        <p:nvSpPr>
          <p:cNvPr id="16387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2743200" y="2133600"/>
            <a:ext cx="6248400" cy="2855913"/>
            <a:chOff x="2743200" y="2133600"/>
            <a:chExt cx="6248400" cy="2855911"/>
          </a:xfrm>
        </p:grpSpPr>
        <p:sp>
          <p:nvSpPr>
            <p:cNvPr id="16397" name="Rectangle 7"/>
            <p:cNvSpPr>
              <a:spLocks noChangeArrowheads="1"/>
            </p:cNvSpPr>
            <p:nvPr/>
          </p:nvSpPr>
          <p:spPr bwMode="auto">
            <a:xfrm>
              <a:off x="7848600" y="4648199"/>
              <a:ext cx="1076325" cy="34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b="1">
                  <a:solidFill>
                    <a:srgbClr val="FF0000"/>
                  </a:solidFill>
                  <a:latin typeface="Arial" charset="0"/>
                  <a:cs typeface="Arial" charset="0"/>
                </a:rPr>
                <a:t>SLS:</a:t>
              </a:r>
            </a:p>
            <a:p>
              <a:pPr algn="ctr"/>
              <a:r>
                <a:rPr lang="de-DE" b="1">
                  <a:solidFill>
                    <a:srgbClr val="FF0000"/>
                  </a:solidFill>
                  <a:latin typeface="Arial" charset="0"/>
                  <a:cs typeface="Arial" charset="0"/>
                </a:rPr>
                <a:t>photons</a:t>
              </a:r>
            </a:p>
          </p:txBody>
        </p:sp>
        <p:sp>
          <p:nvSpPr>
            <p:cNvPr id="16398" name="Rectangle 12"/>
            <p:cNvSpPr>
              <a:spLocks noChangeArrowheads="1"/>
            </p:cNvSpPr>
            <p:nvPr/>
          </p:nvSpPr>
          <p:spPr bwMode="auto">
            <a:xfrm>
              <a:off x="4038600" y="4002088"/>
              <a:ext cx="1076325" cy="34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b="1">
                  <a:solidFill>
                    <a:srgbClr val="FF0000"/>
                  </a:solidFill>
                  <a:latin typeface="Symbol" charset="0"/>
                  <a:cs typeface="Symbol" charset="0"/>
                </a:rPr>
                <a:t>m</a:t>
              </a:r>
              <a:r>
                <a:rPr lang="de-DE" b="1">
                  <a:solidFill>
                    <a:srgbClr val="FF0000"/>
                  </a:solidFill>
                  <a:latin typeface="Arial" charset="0"/>
                  <a:cs typeface="Arial" charset="0"/>
                </a:rPr>
                <a:t>SR:</a:t>
              </a:r>
            </a:p>
            <a:p>
              <a:pPr algn="ctr"/>
              <a:r>
                <a:rPr lang="de-DE" b="1">
                  <a:solidFill>
                    <a:srgbClr val="FF0000"/>
                  </a:solidFill>
                  <a:latin typeface="Arial" charset="0"/>
                  <a:cs typeface="Arial" charset="0"/>
                </a:rPr>
                <a:t>muons</a:t>
              </a:r>
            </a:p>
          </p:txBody>
        </p:sp>
        <p:sp>
          <p:nvSpPr>
            <p:cNvPr id="16399" name="Rectangle 16"/>
            <p:cNvSpPr>
              <a:spLocks noChangeArrowheads="1"/>
            </p:cNvSpPr>
            <p:nvPr/>
          </p:nvSpPr>
          <p:spPr bwMode="auto">
            <a:xfrm>
              <a:off x="2743200" y="3886199"/>
              <a:ext cx="1076325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UCN:</a:t>
              </a:r>
            </a:p>
            <a:p>
              <a:pPr algn="ctr"/>
              <a:r>
                <a:rPr lang="de-DE" b="1" dirty="0" err="1">
                  <a:solidFill>
                    <a:srgbClr val="FF0000"/>
                  </a:solidFill>
                  <a:latin typeface="Arial" charset="0"/>
                  <a:cs typeface="Arial" charset="0"/>
                </a:rPr>
                <a:t>neutrons</a:t>
              </a:r>
              <a:endParaRPr lang="de-DE" b="1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6705600" y="2133600"/>
              <a:ext cx="2286000" cy="1143000"/>
              <a:chOff x="6705600" y="2133600"/>
              <a:chExt cx="2286000" cy="1143000"/>
            </a:xfrm>
          </p:grpSpPr>
          <p:sp>
            <p:nvSpPr>
              <p:cNvPr id="16403" name="Rectangle 12"/>
              <p:cNvSpPr>
                <a:spLocks noChangeArrowheads="1"/>
              </p:cNvSpPr>
              <p:nvPr/>
            </p:nvSpPr>
            <p:spPr bwMode="auto">
              <a:xfrm>
                <a:off x="7686675" y="2133600"/>
                <a:ext cx="1076325" cy="34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de-DE" b="1" dirty="0" err="1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SwissFEL</a:t>
                </a:r>
                <a:r>
                  <a:rPr lang="de-DE" b="1" dirty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:</a:t>
                </a:r>
              </a:p>
              <a:p>
                <a:pPr algn="ctr"/>
                <a:r>
                  <a:rPr lang="de-DE" b="1" dirty="0" err="1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photons</a:t>
                </a:r>
                <a:endParaRPr lang="de-DE" b="1" dirty="0">
                  <a:solidFill>
                    <a:srgbClr val="FF0000"/>
                  </a:solidFill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16404" name="Straight Connector 13"/>
              <p:cNvCxnSpPr>
                <a:cxnSpLocks noChangeShapeType="1"/>
              </p:cNvCxnSpPr>
              <p:nvPr/>
            </p:nvCxnSpPr>
            <p:spPr bwMode="auto">
              <a:xfrm>
                <a:off x="6705600" y="2514600"/>
                <a:ext cx="2286000" cy="76200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noFill/>
                  </a14:hiddenFill>
                </a:ext>
              </a:extLst>
            </p:spPr>
          </p:cxnSp>
        </p:grpSp>
        <p:sp>
          <p:nvSpPr>
            <p:cNvPr id="16401" name="Rectangle 12"/>
            <p:cNvSpPr>
              <a:spLocks noChangeArrowheads="1"/>
            </p:cNvSpPr>
            <p:nvPr/>
          </p:nvSpPr>
          <p:spPr bwMode="auto">
            <a:xfrm>
              <a:off x="5652120" y="3437383"/>
              <a:ext cx="1076325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SINQ:</a:t>
              </a:r>
            </a:p>
            <a:p>
              <a:pPr algn="ctr"/>
              <a:r>
                <a:rPr lang="de-DE" b="1" dirty="0" err="1">
                  <a:solidFill>
                    <a:srgbClr val="FF0000"/>
                  </a:solidFill>
                  <a:latin typeface="Arial" charset="0"/>
                  <a:cs typeface="Arial" charset="0"/>
                </a:rPr>
                <a:t>neutrons</a:t>
              </a:r>
              <a:endParaRPr lang="de-DE" b="1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6402" name="Picture 18" descr="LNSlogo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7970" y="3284983"/>
              <a:ext cx="89535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981200" y="2097088"/>
            <a:ext cx="4267200" cy="1520825"/>
            <a:chOff x="1981200" y="2097087"/>
            <a:chExt cx="4267200" cy="1520826"/>
          </a:xfrm>
        </p:grpSpPr>
        <p:sp>
          <p:nvSpPr>
            <p:cNvPr id="16393" name="Rectangle 12"/>
            <p:cNvSpPr>
              <a:spLocks noChangeArrowheads="1"/>
            </p:cNvSpPr>
            <p:nvPr/>
          </p:nvSpPr>
          <p:spPr bwMode="auto">
            <a:xfrm>
              <a:off x="4029075" y="2097087"/>
              <a:ext cx="1076325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b="1">
                  <a:solidFill>
                    <a:srgbClr val="FF0000"/>
                  </a:solidFill>
                  <a:latin typeface="Arial" charset="0"/>
                  <a:cs typeface="Arial" charset="0"/>
                </a:rPr>
                <a:t>Energy</a:t>
              </a:r>
            </a:p>
          </p:txBody>
        </p:sp>
        <p:sp>
          <p:nvSpPr>
            <p:cNvPr id="16394" name="Rectangle 12"/>
            <p:cNvSpPr>
              <a:spLocks noChangeArrowheads="1"/>
            </p:cNvSpPr>
            <p:nvPr/>
          </p:nvSpPr>
          <p:spPr bwMode="auto">
            <a:xfrm>
              <a:off x="5172075" y="2325687"/>
              <a:ext cx="1076325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b="1">
                  <a:solidFill>
                    <a:srgbClr val="FF0000"/>
                  </a:solidFill>
                  <a:latin typeface="Arial" charset="0"/>
                  <a:cs typeface="Arial" charset="0"/>
                </a:rPr>
                <a:t>Nano</a:t>
              </a:r>
            </a:p>
          </p:txBody>
        </p:sp>
        <p:sp>
          <p:nvSpPr>
            <p:cNvPr id="16395" name="Rectangle 12"/>
            <p:cNvSpPr>
              <a:spLocks noChangeArrowheads="1"/>
            </p:cNvSpPr>
            <p:nvPr/>
          </p:nvSpPr>
          <p:spPr bwMode="auto">
            <a:xfrm>
              <a:off x="4638675" y="2859087"/>
              <a:ext cx="1076325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b="1">
                  <a:solidFill>
                    <a:srgbClr val="FF0000"/>
                  </a:solidFill>
                  <a:latin typeface="Arial" charset="0"/>
                  <a:cs typeface="Arial" charset="0"/>
                </a:rPr>
                <a:t>Bio</a:t>
              </a:r>
            </a:p>
          </p:txBody>
        </p:sp>
        <p:sp>
          <p:nvSpPr>
            <p:cNvPr id="16396" name="Rectangle 12"/>
            <p:cNvSpPr>
              <a:spLocks noChangeArrowheads="1"/>
            </p:cNvSpPr>
            <p:nvPr/>
          </p:nvSpPr>
          <p:spPr bwMode="auto">
            <a:xfrm>
              <a:off x="1981200" y="3276600"/>
              <a:ext cx="1076325" cy="34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de-DE" b="1" dirty="0" err="1">
                  <a:solidFill>
                    <a:srgbClr val="FF0000"/>
                  </a:solidFill>
                  <a:latin typeface="Arial" charset="0"/>
                  <a:cs typeface="Arial" charset="0"/>
                </a:rPr>
                <a:t>Physics</a:t>
              </a:r>
              <a:endParaRPr lang="de-DE" b="1" dirty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6392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page </a:t>
            </a:r>
            <a:fld id="{D44712B9-C405-C342-9F5C-0B27DFD83615}" type="slidenum">
              <a:rPr lang="de-DE" sz="800">
                <a:latin typeface="Arial Narrow" charset="0"/>
              </a:rPr>
              <a:pPr/>
              <a:t>3</a:t>
            </a:fld>
            <a:endParaRPr lang="de-DE" sz="800">
              <a:latin typeface="Arial Narrow" charset="0"/>
            </a:endParaRPr>
          </a:p>
        </p:txBody>
      </p:sp>
      <p:pic>
        <p:nvPicPr>
          <p:cNvPr id="22" name="Picture 21" descr="PSI-Logo_narrow_blau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43608" y="5589240"/>
            <a:ext cx="2022872" cy="703960"/>
          </a:xfrm>
          <a:prstGeom prst="rect">
            <a:avLst/>
          </a:prstGeom>
        </p:spPr>
      </p:pic>
      <p:sp>
        <p:nvSpPr>
          <p:cNvPr id="23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/>
              <a:t>Ch. Rüegg, </a:t>
            </a:r>
            <a:fld id="{28602448-461F-694B-89B3-D888533A8E25}" type="datetime4">
              <a:rPr lang="de-DE"/>
              <a:pPr/>
              <a:t>February 4, 2015</a:t>
            </a:fld>
            <a:endParaRPr lang="de-DE"/>
          </a:p>
        </p:txBody>
      </p:sp>
      <p:pic>
        <p:nvPicPr>
          <p:cNvPr id="24" name="Picture 7" descr="LNSlogo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72450" y="22225"/>
            <a:ext cx="895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107221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1619250" y="144463"/>
            <a:ext cx="6534150" cy="533400"/>
          </a:xfrm>
        </p:spPr>
        <p:txBody>
          <a:bodyPr/>
          <a:lstStyle/>
          <a:p>
            <a:r>
              <a:rPr lang="en-GB">
                <a:latin typeface="Arial Narrow" charset="0"/>
                <a:ea typeface="ヒラギノ角ゴ Pro W3" charset="0"/>
                <a:cs typeface="ヒラギノ角ゴ Pro W3" charset="0"/>
              </a:rPr>
              <a:t>Proton Accelerator (590 MeV, 1.42 MW, 2.4 mA)</a:t>
            </a:r>
          </a:p>
        </p:txBody>
      </p:sp>
      <p:pic>
        <p:nvPicPr>
          <p:cNvPr id="11267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2250" y="838200"/>
            <a:ext cx="41862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68" name="Straight Connector 22"/>
          <p:cNvCxnSpPr>
            <a:cxnSpLocks noChangeShapeType="1"/>
          </p:cNvCxnSpPr>
          <p:nvPr/>
        </p:nvCxnSpPr>
        <p:spPr bwMode="auto">
          <a:xfrm>
            <a:off x="5364163" y="1341438"/>
            <a:ext cx="1751012" cy="12985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11269" name="Straight Connector 23"/>
          <p:cNvCxnSpPr>
            <a:cxnSpLocks noChangeShapeType="1"/>
            <a:stCxn id="11278" idx="3"/>
          </p:cNvCxnSpPr>
          <p:nvPr/>
        </p:nvCxnSpPr>
        <p:spPr bwMode="auto">
          <a:xfrm>
            <a:off x="2981325" y="2206625"/>
            <a:ext cx="1014413" cy="214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11270" name="Freeform 32"/>
          <p:cNvSpPr>
            <a:spLocks noChangeArrowheads="1"/>
          </p:cNvSpPr>
          <p:nvPr/>
        </p:nvSpPr>
        <p:spPr bwMode="auto">
          <a:xfrm>
            <a:off x="4040188" y="1236663"/>
            <a:ext cx="2262187" cy="3397250"/>
          </a:xfrm>
          <a:custGeom>
            <a:avLst/>
            <a:gdLst>
              <a:gd name="T0" fmla="*/ 1003631 w 2261629"/>
              <a:gd name="T1" fmla="*/ 11091 h 3397669"/>
              <a:gd name="T2" fmla="*/ 563838 w 2261629"/>
              <a:gd name="T3" fmla="*/ 0 h 3397669"/>
              <a:gd name="T4" fmla="*/ 710435 w 2261629"/>
              <a:gd name="T5" fmla="*/ 232517 h 3397669"/>
              <a:gd name="T6" fmla="*/ 710435 w 2261629"/>
              <a:gd name="T7" fmla="*/ 1173717 h 3397669"/>
              <a:gd name="T8" fmla="*/ 270642 w 2261629"/>
              <a:gd name="T9" fmla="*/ 1251223 h 3397669"/>
              <a:gd name="T10" fmla="*/ 0 w 2261629"/>
              <a:gd name="T11" fmla="*/ 1483753 h 3397669"/>
              <a:gd name="T12" fmla="*/ 0 w 2261629"/>
              <a:gd name="T13" fmla="*/ 2048463 h 3397669"/>
              <a:gd name="T14" fmla="*/ 394683 w 2261629"/>
              <a:gd name="T15" fmla="*/ 2347427 h 3397669"/>
              <a:gd name="T16" fmla="*/ 1364488 w 2261629"/>
              <a:gd name="T17" fmla="*/ 2723905 h 3397669"/>
              <a:gd name="T18" fmla="*/ 1533640 w 2261629"/>
              <a:gd name="T19" fmla="*/ 2934287 h 3397669"/>
              <a:gd name="T20" fmla="*/ 1781727 w 2261629"/>
              <a:gd name="T21" fmla="*/ 3177890 h 3397669"/>
              <a:gd name="T22" fmla="*/ 2074922 w 2261629"/>
              <a:gd name="T23" fmla="*/ 3377196 h 3397669"/>
              <a:gd name="T24" fmla="*/ 2277904 w 2261629"/>
              <a:gd name="T25" fmla="*/ 3332909 h 3397669"/>
              <a:gd name="T26" fmla="*/ 2289181 w 2261629"/>
              <a:gd name="T27" fmla="*/ 3033944 h 339766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261629"/>
              <a:gd name="T43" fmla="*/ 0 h 3397669"/>
              <a:gd name="T44" fmla="*/ 2261629 w 2261629"/>
              <a:gd name="T45" fmla="*/ 3397669 h 339766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261629" h="3397669">
                <a:moveTo>
                  <a:pt x="991551" y="11140"/>
                </a:moveTo>
                <a:lnTo>
                  <a:pt x="557051" y="0"/>
                </a:lnTo>
                <a:lnTo>
                  <a:pt x="701885" y="233938"/>
                </a:lnTo>
                <a:lnTo>
                  <a:pt x="701885" y="1180829"/>
                </a:lnTo>
                <a:lnTo>
                  <a:pt x="267385" y="1258808"/>
                </a:lnTo>
                <a:lnTo>
                  <a:pt x="0" y="1492746"/>
                </a:lnTo>
                <a:lnTo>
                  <a:pt x="0" y="2060881"/>
                </a:lnTo>
                <a:lnTo>
                  <a:pt x="389936" y="2361658"/>
                </a:lnTo>
                <a:lnTo>
                  <a:pt x="1348064" y="2740415"/>
                </a:lnTo>
                <a:lnTo>
                  <a:pt x="1515180" y="2952073"/>
                </a:lnTo>
                <a:lnTo>
                  <a:pt x="1760283" y="3197151"/>
                </a:lnTo>
                <a:lnTo>
                  <a:pt x="2049949" y="3397669"/>
                </a:lnTo>
                <a:lnTo>
                  <a:pt x="2250488" y="3353109"/>
                </a:lnTo>
                <a:lnTo>
                  <a:pt x="2261629" y="305233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page </a:t>
            </a:r>
            <a:fld id="{CF2F83F2-FAB7-C442-9A42-1A1364390AFD}" type="slidenum">
              <a:rPr lang="de-DE" sz="800">
                <a:latin typeface="Arial Narrow" charset="0"/>
              </a:rPr>
              <a:pPr/>
              <a:t>4</a:t>
            </a:fld>
            <a:endParaRPr lang="de-DE" sz="800">
              <a:latin typeface="Arial Narrow" charset="0"/>
            </a:endParaRPr>
          </a:p>
        </p:txBody>
      </p:sp>
      <p:sp>
        <p:nvSpPr>
          <p:cNvPr id="11273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Ch. Rüegg, </a:t>
            </a:r>
            <a:fld id="{6A219350-1C7F-9544-9E10-960EEDCCF77A}" type="datetime4">
              <a:rPr lang="de-DE" sz="800">
                <a:latin typeface="Arial Narrow" charset="0"/>
              </a:rPr>
              <a:pPr/>
              <a:t>February 4, 2015</a:t>
            </a:fld>
            <a:endParaRPr lang="de-DE" sz="800">
              <a:latin typeface="Arial Narrow" charset="0"/>
            </a:endParaRPr>
          </a:p>
        </p:txBody>
      </p:sp>
      <p:pic>
        <p:nvPicPr>
          <p:cNvPr id="1127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44312" b="33136"/>
          <a:stretch>
            <a:fillRect/>
          </a:stretch>
        </p:blipFill>
        <p:spPr bwMode="auto">
          <a:xfrm>
            <a:off x="244475" y="3265488"/>
            <a:ext cx="2417763" cy="18145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7238" y="1328738"/>
            <a:ext cx="1808162" cy="26289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276" name="Rectangle 6"/>
          <p:cNvSpPr>
            <a:spLocks noChangeArrowheads="1"/>
          </p:cNvSpPr>
          <p:nvPr/>
        </p:nvSpPr>
        <p:spPr bwMode="auto">
          <a:xfrm>
            <a:off x="2771775" y="981075"/>
            <a:ext cx="576263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7" name="Rectangle 19"/>
          <p:cNvSpPr>
            <a:spLocks noChangeArrowheads="1"/>
          </p:cNvSpPr>
          <p:nvPr/>
        </p:nvSpPr>
        <p:spPr bwMode="auto">
          <a:xfrm>
            <a:off x="2916238" y="2708275"/>
            <a:ext cx="576262" cy="649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278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2730500" cy="1876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LNSlogo.eps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72450" y="22225"/>
            <a:ext cx="895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35428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1619250" y="144463"/>
            <a:ext cx="6000750" cy="533400"/>
          </a:xfrm>
        </p:spPr>
        <p:txBody>
          <a:bodyPr/>
          <a:lstStyle/>
          <a:p>
            <a:r>
              <a:rPr lang="en-GB">
                <a:latin typeface="Arial Narrow" charset="0"/>
                <a:ea typeface="ヒラギノ角ゴ Pro W3" charset="0"/>
                <a:cs typeface="ヒラギノ角ゴ Pro W3" charset="0"/>
              </a:rPr>
              <a:t>Swiss Spallation Neutron Source SINQ</a:t>
            </a:r>
          </a:p>
        </p:txBody>
      </p:sp>
      <p:sp>
        <p:nvSpPr>
          <p:cNvPr id="17414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page </a:t>
            </a:r>
            <a:fld id="{F7E229E1-C601-2D49-A612-85497BCC876E}" type="slidenum">
              <a:rPr lang="de-DE" sz="800">
                <a:latin typeface="Arial Narrow" charset="0"/>
              </a:rPr>
              <a:pPr/>
              <a:t>5</a:t>
            </a:fld>
            <a:endParaRPr lang="de-DE" sz="800">
              <a:latin typeface="Arial Narrow" charset="0"/>
            </a:endParaRPr>
          </a:p>
        </p:txBody>
      </p:sp>
      <p:sp>
        <p:nvSpPr>
          <p:cNvPr id="8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Ch. Rüegg, </a:t>
            </a:r>
            <a:fld id="{8434231B-95D0-0D40-A15B-F52FDDC9C924}" type="datetime4">
              <a:rPr lang="de-DE" sz="800">
                <a:latin typeface="Arial Narrow" charset="0"/>
              </a:rPr>
              <a:pPr/>
              <a:t>February 4, 2015</a:t>
            </a:fld>
            <a:endParaRPr lang="de-DE" sz="800">
              <a:latin typeface="Arial Narrow" charset="0"/>
            </a:endParaRPr>
          </a:p>
        </p:txBody>
      </p:sp>
      <p:pic>
        <p:nvPicPr>
          <p:cNvPr id="10" name="Picture 7" descr="LNSlogo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22225"/>
            <a:ext cx="895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TARGET_Panorama_f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28" y="762000"/>
            <a:ext cx="7814745" cy="5760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90720" y="1447800"/>
            <a:ext cx="7607917" cy="4596155"/>
            <a:chOff x="790720" y="1447800"/>
            <a:chExt cx="7607917" cy="459615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720" y="1447800"/>
              <a:ext cx="3447679" cy="4596155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xtLst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9829" t="9320" b="4219"/>
            <a:stretch/>
          </p:blipFill>
          <p:spPr bwMode="auto">
            <a:xfrm>
              <a:off x="4385896" y="2362200"/>
              <a:ext cx="4012741" cy="2685238"/>
            </a:xfrm>
            <a:prstGeom prst="rect">
              <a:avLst/>
            </a:prstGeom>
            <a:ln w="28575" cmpd="sng">
              <a:solidFill>
                <a:schemeClr val="tx1"/>
              </a:solidFill>
            </a:ln>
            <a:extLst>
              <a:ext uri="{53640926-AAD7-44d8-BBD7-CCE9431645EC}">
                <a14:shadowObscured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p:spPr>
        </p:pic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3223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0" name="Titel 1"/>
          <p:cNvSpPr>
            <a:spLocks noGrp="1"/>
          </p:cNvSpPr>
          <p:nvPr>
            <p:ph type="title"/>
          </p:nvPr>
        </p:nvSpPr>
        <p:spPr>
          <a:xfrm>
            <a:off x="1619250" y="144463"/>
            <a:ext cx="6000750" cy="533400"/>
          </a:xfrm>
        </p:spPr>
        <p:txBody>
          <a:bodyPr/>
          <a:lstStyle/>
          <a:p>
            <a:r>
              <a:rPr lang="en-GB">
                <a:latin typeface="Arial Narrow" charset="0"/>
                <a:ea typeface="ヒラギノ角ゴ Pro W3" charset="0"/>
                <a:cs typeface="ヒラギノ角ゴ Pro W3" charset="0"/>
              </a:rPr>
              <a:t>Swiss Spallation Neutron Source SINQ</a:t>
            </a:r>
          </a:p>
        </p:txBody>
      </p:sp>
      <p:sp>
        <p:nvSpPr>
          <p:cNvPr id="17414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page </a:t>
            </a:r>
            <a:fld id="{F7E229E1-C601-2D49-A612-85497BCC876E}" type="slidenum">
              <a:rPr lang="de-DE" sz="800">
                <a:latin typeface="Arial Narrow" charset="0"/>
              </a:rPr>
              <a:pPr/>
              <a:t>6</a:t>
            </a:fld>
            <a:endParaRPr lang="de-DE" sz="800">
              <a:latin typeface="Arial Narrow" charset="0"/>
            </a:endParaRPr>
          </a:p>
        </p:txBody>
      </p:sp>
      <p:sp>
        <p:nvSpPr>
          <p:cNvPr id="8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Ch. Rüegg, </a:t>
            </a:r>
            <a:fld id="{8434231B-95D0-0D40-A15B-F52FDDC9C924}" type="datetime4">
              <a:rPr lang="de-DE" sz="800">
                <a:latin typeface="Arial Narrow" charset="0"/>
              </a:rPr>
              <a:pPr/>
              <a:t>February 4, 2015</a:t>
            </a:fld>
            <a:endParaRPr lang="de-DE" sz="800">
              <a:latin typeface="Arial Narrow" charset="0"/>
            </a:endParaRPr>
          </a:p>
        </p:txBody>
      </p:sp>
      <p:pic>
        <p:nvPicPr>
          <p:cNvPr id="10" name="Picture 7" descr="LNSlogo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22225"/>
            <a:ext cx="895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INQ_Panorama_fi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70" y="762000"/>
            <a:ext cx="7689860" cy="5760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32238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el 1"/>
          <p:cNvSpPr>
            <a:spLocks noGrp="1"/>
          </p:cNvSpPr>
          <p:nvPr>
            <p:ph type="title"/>
          </p:nvPr>
        </p:nvSpPr>
        <p:spPr>
          <a:xfrm>
            <a:off x="1619250" y="144463"/>
            <a:ext cx="8534400" cy="533400"/>
          </a:xfrm>
        </p:spPr>
        <p:txBody>
          <a:bodyPr/>
          <a:lstStyle/>
          <a:p>
            <a:r>
              <a:rPr lang="en-GB" dirty="0" smtClean="0">
                <a:latin typeface="Arial Narrow" charset="0"/>
                <a:ea typeface="ヒラギノ角ゴ Pro W3" charset="0"/>
                <a:cs typeface="ヒラギノ角ゴ Pro W3" charset="0"/>
              </a:rPr>
              <a:t>Instruments at </a:t>
            </a:r>
            <a:r>
              <a:rPr lang="en-GB" dirty="0">
                <a:latin typeface="Arial Narrow" charset="0"/>
                <a:ea typeface="ヒラギノ角ゴ Pro W3" charset="0"/>
                <a:cs typeface="ヒラギノ角ゴ Pro W3" charset="0"/>
              </a:rPr>
              <a:t>SINQ</a:t>
            </a:r>
          </a:p>
        </p:txBody>
      </p:sp>
      <p:sp>
        <p:nvSpPr>
          <p:cNvPr id="13314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16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8738" y="1136650"/>
            <a:ext cx="903763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13"/>
          <p:cNvSpPr>
            <a:spLocks noChangeArrowheads="1"/>
          </p:cNvSpPr>
          <p:nvPr/>
        </p:nvSpPr>
        <p:spPr bwMode="auto">
          <a:xfrm>
            <a:off x="2362200" y="5937250"/>
            <a:ext cx="990600" cy="2286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Rectangle 14"/>
          <p:cNvSpPr>
            <a:spLocks noChangeArrowheads="1"/>
          </p:cNvSpPr>
          <p:nvPr/>
        </p:nvSpPr>
        <p:spPr bwMode="auto">
          <a:xfrm>
            <a:off x="1219200" y="5937250"/>
            <a:ext cx="990600" cy="2286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Rectangle 15"/>
          <p:cNvSpPr>
            <a:spLocks noChangeArrowheads="1"/>
          </p:cNvSpPr>
          <p:nvPr/>
        </p:nvSpPr>
        <p:spPr bwMode="auto">
          <a:xfrm>
            <a:off x="6900863" y="5937250"/>
            <a:ext cx="990600" cy="2286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Rectangle 16"/>
          <p:cNvSpPr>
            <a:spLocks noChangeArrowheads="1"/>
          </p:cNvSpPr>
          <p:nvPr/>
        </p:nvSpPr>
        <p:spPr bwMode="auto">
          <a:xfrm>
            <a:off x="8043863" y="5937250"/>
            <a:ext cx="990600" cy="2286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Rectangle 17"/>
          <p:cNvSpPr>
            <a:spLocks noChangeArrowheads="1"/>
          </p:cNvSpPr>
          <p:nvPr/>
        </p:nvSpPr>
        <p:spPr bwMode="auto">
          <a:xfrm>
            <a:off x="8043863" y="3586163"/>
            <a:ext cx="990600" cy="2286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Rectangle 18"/>
          <p:cNvSpPr>
            <a:spLocks noChangeArrowheads="1"/>
          </p:cNvSpPr>
          <p:nvPr/>
        </p:nvSpPr>
        <p:spPr bwMode="auto">
          <a:xfrm>
            <a:off x="76200" y="1817688"/>
            <a:ext cx="990600" cy="228600"/>
          </a:xfrm>
          <a:prstGeom prst="rect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Rectangle 19"/>
          <p:cNvSpPr>
            <a:spLocks noChangeArrowheads="1"/>
          </p:cNvSpPr>
          <p:nvPr/>
        </p:nvSpPr>
        <p:spPr bwMode="auto">
          <a:xfrm>
            <a:off x="1219200" y="1817688"/>
            <a:ext cx="990600" cy="228600"/>
          </a:xfrm>
          <a:prstGeom prst="rect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Rectangle 20"/>
          <p:cNvSpPr>
            <a:spLocks noChangeArrowheads="1"/>
          </p:cNvSpPr>
          <p:nvPr/>
        </p:nvSpPr>
        <p:spPr bwMode="auto">
          <a:xfrm>
            <a:off x="3494088" y="1817688"/>
            <a:ext cx="990600" cy="228600"/>
          </a:xfrm>
          <a:prstGeom prst="rect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Rectangle 21"/>
          <p:cNvSpPr>
            <a:spLocks noChangeArrowheads="1"/>
          </p:cNvSpPr>
          <p:nvPr/>
        </p:nvSpPr>
        <p:spPr bwMode="auto">
          <a:xfrm>
            <a:off x="6900863" y="1817688"/>
            <a:ext cx="990600" cy="228600"/>
          </a:xfrm>
          <a:prstGeom prst="rect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Rectangle 22"/>
          <p:cNvSpPr>
            <a:spLocks noChangeArrowheads="1"/>
          </p:cNvSpPr>
          <p:nvPr/>
        </p:nvSpPr>
        <p:spPr bwMode="auto">
          <a:xfrm>
            <a:off x="3494088" y="5937250"/>
            <a:ext cx="990600" cy="228600"/>
          </a:xfrm>
          <a:prstGeom prst="rect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Rectangle 23"/>
          <p:cNvSpPr>
            <a:spLocks noChangeArrowheads="1"/>
          </p:cNvSpPr>
          <p:nvPr/>
        </p:nvSpPr>
        <p:spPr bwMode="auto">
          <a:xfrm>
            <a:off x="4637088" y="5937250"/>
            <a:ext cx="990600" cy="228600"/>
          </a:xfrm>
          <a:prstGeom prst="rect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Rectangle 24"/>
          <p:cNvSpPr>
            <a:spLocks noChangeArrowheads="1"/>
          </p:cNvSpPr>
          <p:nvPr/>
        </p:nvSpPr>
        <p:spPr bwMode="auto">
          <a:xfrm>
            <a:off x="5780088" y="5937250"/>
            <a:ext cx="990600" cy="228600"/>
          </a:xfrm>
          <a:prstGeom prst="rect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Rectangle 25"/>
          <p:cNvSpPr>
            <a:spLocks noChangeArrowheads="1"/>
          </p:cNvSpPr>
          <p:nvPr/>
        </p:nvSpPr>
        <p:spPr bwMode="auto">
          <a:xfrm>
            <a:off x="4625975" y="1817688"/>
            <a:ext cx="990600" cy="228600"/>
          </a:xfrm>
          <a:prstGeom prst="rect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0" name="Rectangle 26"/>
          <p:cNvSpPr>
            <a:spLocks noChangeArrowheads="1"/>
          </p:cNvSpPr>
          <p:nvPr/>
        </p:nvSpPr>
        <p:spPr bwMode="auto">
          <a:xfrm>
            <a:off x="5757863" y="1817688"/>
            <a:ext cx="990600" cy="228600"/>
          </a:xfrm>
          <a:prstGeom prst="rect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Rectangle 27"/>
          <p:cNvSpPr>
            <a:spLocks noChangeArrowheads="1"/>
          </p:cNvSpPr>
          <p:nvPr/>
        </p:nvSpPr>
        <p:spPr bwMode="auto">
          <a:xfrm>
            <a:off x="8043863" y="2474913"/>
            <a:ext cx="990600" cy="228600"/>
          </a:xfrm>
          <a:prstGeom prst="rect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2" name="Rectangle 28"/>
          <p:cNvSpPr>
            <a:spLocks noChangeArrowheads="1"/>
          </p:cNvSpPr>
          <p:nvPr/>
        </p:nvSpPr>
        <p:spPr bwMode="auto">
          <a:xfrm>
            <a:off x="8043863" y="1089025"/>
            <a:ext cx="990600" cy="228600"/>
          </a:xfrm>
          <a:prstGeom prst="rect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3" name="Rectangle 29"/>
          <p:cNvSpPr>
            <a:spLocks noChangeArrowheads="1"/>
          </p:cNvSpPr>
          <p:nvPr/>
        </p:nvSpPr>
        <p:spPr bwMode="auto">
          <a:xfrm>
            <a:off x="2362200" y="1817688"/>
            <a:ext cx="990600" cy="228600"/>
          </a:xfrm>
          <a:prstGeom prst="rect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4" name="Rectangle 30"/>
          <p:cNvSpPr>
            <a:spLocks noChangeArrowheads="1"/>
          </p:cNvSpPr>
          <p:nvPr/>
        </p:nvSpPr>
        <p:spPr bwMode="auto">
          <a:xfrm>
            <a:off x="76200" y="5937250"/>
            <a:ext cx="990600" cy="228600"/>
          </a:xfrm>
          <a:prstGeom prst="rect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5" name="Rectangle 31"/>
          <p:cNvSpPr>
            <a:spLocks noChangeArrowheads="1"/>
          </p:cNvSpPr>
          <p:nvPr/>
        </p:nvSpPr>
        <p:spPr bwMode="auto">
          <a:xfrm>
            <a:off x="76200" y="3379788"/>
            <a:ext cx="990600" cy="228600"/>
          </a:xfrm>
          <a:prstGeom prst="rect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36" name="Rectangle 32"/>
          <p:cNvSpPr>
            <a:spLocks noChangeArrowheads="1"/>
          </p:cNvSpPr>
          <p:nvPr/>
        </p:nvSpPr>
        <p:spPr bwMode="auto">
          <a:xfrm>
            <a:off x="44450" y="1066800"/>
            <a:ext cx="59436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1" name="TextBox 53"/>
          <p:cNvSpPr txBox="1">
            <a:spLocks noChangeArrowheads="1"/>
          </p:cNvSpPr>
          <p:nvPr/>
        </p:nvSpPr>
        <p:spPr bwMode="auto">
          <a:xfrm>
            <a:off x="381000" y="1089025"/>
            <a:ext cx="1371600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FF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 dirty="0">
                <a:solidFill>
                  <a:srgbClr val="0000FF"/>
                </a:solidFill>
                <a:latin typeface="Arial" charset="0"/>
                <a:cs typeface="Arial" charset="0"/>
              </a:rPr>
              <a:t>Diffraction</a:t>
            </a:r>
          </a:p>
        </p:txBody>
      </p:sp>
      <p:sp>
        <p:nvSpPr>
          <p:cNvPr id="13342" name="TextBox 54"/>
          <p:cNvSpPr txBox="1">
            <a:spLocks noChangeArrowheads="1"/>
          </p:cNvSpPr>
          <p:nvPr/>
        </p:nvSpPr>
        <p:spPr bwMode="auto">
          <a:xfrm>
            <a:off x="2235200" y="1089025"/>
            <a:ext cx="1447800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  <a:latin typeface="Arial" charset="0"/>
                <a:cs typeface="Arial" charset="0"/>
              </a:rPr>
              <a:t>Spectroscopy</a:t>
            </a:r>
          </a:p>
        </p:txBody>
      </p:sp>
      <p:sp>
        <p:nvSpPr>
          <p:cNvPr id="13343" name="TextBox 55"/>
          <p:cNvSpPr txBox="1">
            <a:spLocks noChangeArrowheads="1"/>
          </p:cNvSpPr>
          <p:nvPr/>
        </p:nvSpPr>
        <p:spPr bwMode="auto">
          <a:xfrm>
            <a:off x="4165600" y="1089025"/>
            <a:ext cx="1447800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80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 dirty="0">
                <a:solidFill>
                  <a:srgbClr val="008000"/>
                </a:solidFill>
                <a:latin typeface="Arial" charset="0"/>
                <a:cs typeface="Arial" charset="0"/>
              </a:rPr>
              <a:t>SANS + Ref.</a:t>
            </a:r>
          </a:p>
        </p:txBody>
      </p:sp>
      <p:sp>
        <p:nvSpPr>
          <p:cNvPr id="13344" name="TextBox 55"/>
          <p:cNvSpPr txBox="1">
            <a:spLocks noChangeArrowheads="1"/>
          </p:cNvSpPr>
          <p:nvPr/>
        </p:nvSpPr>
        <p:spPr bwMode="auto">
          <a:xfrm>
            <a:off x="6096000" y="1089025"/>
            <a:ext cx="1447800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FF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 dirty="0">
                <a:solidFill>
                  <a:srgbClr val="FF00FF"/>
                </a:solidFill>
                <a:latin typeface="Arial" charset="0"/>
                <a:cs typeface="Arial" charset="0"/>
              </a:rPr>
              <a:t>Imaging</a:t>
            </a:r>
          </a:p>
        </p:txBody>
      </p:sp>
      <p:sp>
        <p:nvSpPr>
          <p:cNvPr id="13338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page </a:t>
            </a:r>
            <a:fld id="{5C1D4A9D-38F7-7B4C-A22A-7A0881464663}" type="slidenum">
              <a:rPr lang="de-DE" sz="800">
                <a:latin typeface="Arial Narrow" charset="0"/>
              </a:rPr>
              <a:pPr/>
              <a:t>7</a:t>
            </a:fld>
            <a:endParaRPr lang="de-DE" sz="800">
              <a:latin typeface="Arial Narrow" charset="0"/>
            </a:endParaRPr>
          </a:p>
        </p:txBody>
      </p:sp>
      <p:sp>
        <p:nvSpPr>
          <p:cNvPr id="13340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Ch. Rüegg, </a:t>
            </a:r>
            <a:fld id="{D3D74F45-2AB9-994A-A382-9DE6DF677659}" type="datetime4">
              <a:rPr lang="de-DE" sz="800">
                <a:latin typeface="Arial Narrow" charset="0"/>
              </a:rPr>
              <a:pPr/>
              <a:t>February 4, 2015</a:t>
            </a:fld>
            <a:endParaRPr lang="de-DE" sz="800">
              <a:latin typeface="Arial Narrow" charset="0"/>
            </a:endParaRPr>
          </a:p>
        </p:txBody>
      </p:sp>
      <p:sp>
        <p:nvSpPr>
          <p:cNvPr id="34" name="Rectangle 29"/>
          <p:cNvSpPr>
            <a:spLocks noChangeArrowheads="1"/>
          </p:cNvSpPr>
          <p:nvPr/>
        </p:nvSpPr>
        <p:spPr bwMode="auto">
          <a:xfrm>
            <a:off x="77049" y="3376306"/>
            <a:ext cx="990600" cy="228600"/>
          </a:xfrm>
          <a:prstGeom prst="rect">
            <a:avLst/>
          </a:prstGeom>
          <a:noFill/>
          <a:ln w="28575">
            <a:solidFill>
              <a:srgbClr val="FF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" name="Picture 7" descr="LNSlogo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50" y="22225"/>
            <a:ext cx="895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" name="Titel 1"/>
          <p:cNvSpPr>
            <a:spLocks noGrp="1"/>
          </p:cNvSpPr>
          <p:nvPr>
            <p:ph type="title"/>
          </p:nvPr>
        </p:nvSpPr>
        <p:spPr>
          <a:xfrm>
            <a:off x="1619250" y="144463"/>
            <a:ext cx="8534400" cy="533400"/>
          </a:xfrm>
        </p:spPr>
        <p:txBody>
          <a:bodyPr/>
          <a:lstStyle/>
          <a:p>
            <a:r>
              <a:rPr lang="en-GB">
                <a:latin typeface="Arial Narrow" charset="0"/>
                <a:ea typeface="ヒラギノ角ゴ Pro W3" charset="0"/>
                <a:cs typeface="ヒラギノ角ゴ Pro W3" charset="0"/>
              </a:rPr>
              <a:t>SINQ User Program</a:t>
            </a:r>
          </a:p>
        </p:txBody>
      </p:sp>
      <p:sp>
        <p:nvSpPr>
          <p:cNvPr id="18436" name="Rectangle 2"/>
          <p:cNvSpPr txBox="1">
            <a:spLocks noChangeArrowheads="1"/>
          </p:cNvSpPr>
          <p:nvPr/>
        </p:nvSpPr>
        <p:spPr bwMode="auto">
          <a:xfrm>
            <a:off x="457200" y="609600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SINQ key numbers 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2014 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2013)</a:t>
            </a:r>
            <a:endParaRPr lang="en-US" dirty="0">
              <a:solidFill>
                <a:srgbClr val="FF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7" name="Rectangle 12"/>
          <p:cNvSpPr>
            <a:spLocks noChangeArrowheads="1"/>
          </p:cNvSpPr>
          <p:nvPr/>
        </p:nvSpPr>
        <p:spPr bwMode="auto">
          <a:xfrm>
            <a:off x="5181600" y="6250180"/>
            <a:ext cx="3276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• Source: 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S. Janssen, PSI User 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office</a:t>
            </a:r>
            <a:endParaRPr lang="en-GB" sz="1400" i="1" dirty="0">
              <a:latin typeface="Arial"/>
              <a:cs typeface="Arial"/>
            </a:endParaRPr>
          </a:p>
        </p:txBody>
      </p:sp>
      <p:sp>
        <p:nvSpPr>
          <p:cNvPr id="18438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page </a:t>
            </a:r>
            <a:fld id="{E0ECABCE-926A-A44C-9E4E-28DC1CF60178}" type="slidenum">
              <a:rPr lang="de-DE" sz="800">
                <a:latin typeface="Arial Narrow" charset="0"/>
              </a:rPr>
              <a:pPr/>
              <a:t>8</a:t>
            </a:fld>
            <a:endParaRPr lang="de-DE" sz="800">
              <a:latin typeface="Arial Narrow" charset="0"/>
            </a:endParaRPr>
          </a:p>
        </p:txBody>
      </p:sp>
      <p:sp>
        <p:nvSpPr>
          <p:cNvPr id="18441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Ch. Rüegg, </a:t>
            </a:r>
            <a:fld id="{E5A9F3C8-D395-3742-892E-65845D543910}" type="datetime4">
              <a:rPr lang="de-DE" sz="800">
                <a:latin typeface="Arial Narrow" charset="0"/>
              </a:rPr>
              <a:pPr/>
              <a:t>February 4, 2015</a:t>
            </a:fld>
            <a:endParaRPr lang="de-DE" sz="800">
              <a:latin typeface="Arial Narrow" charset="0"/>
            </a:endParaRPr>
          </a:p>
        </p:txBody>
      </p:sp>
      <p:pic>
        <p:nvPicPr>
          <p:cNvPr id="11" name="Picture 7" descr="LNSlogo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22225"/>
            <a:ext cx="895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447676" y="1268760"/>
            <a:ext cx="75168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 charset="0"/>
              </a:rPr>
              <a:t>New Proposals		:	  358   (438)</a:t>
            </a:r>
          </a:p>
          <a:p>
            <a:r>
              <a:rPr lang="en-US" dirty="0">
                <a:latin typeface="Arial" charset="0"/>
              </a:rPr>
              <a:t>Visits	 			:	  962   (870)</a:t>
            </a:r>
          </a:p>
          <a:p>
            <a:r>
              <a:rPr lang="en-US" dirty="0">
                <a:latin typeface="Arial" charset="0"/>
              </a:rPr>
              <a:t>Individual Users		:	  515   (486)</a:t>
            </a:r>
          </a:p>
          <a:p>
            <a:r>
              <a:rPr lang="en-US" dirty="0" smtClean="0">
                <a:latin typeface="Arial" charset="0"/>
              </a:rPr>
              <a:t>Experiments	</a:t>
            </a:r>
            <a:r>
              <a:rPr lang="en-US" dirty="0">
                <a:latin typeface="Arial" charset="0"/>
              </a:rPr>
              <a:t>		:	  453   (431)</a:t>
            </a:r>
          </a:p>
          <a:p>
            <a:r>
              <a:rPr lang="en-US" dirty="0">
                <a:latin typeface="Arial" charset="0"/>
              </a:rPr>
              <a:t>Experimental </a:t>
            </a:r>
            <a:r>
              <a:rPr lang="en-US" dirty="0" smtClean="0">
                <a:latin typeface="Arial" charset="0"/>
              </a:rPr>
              <a:t>days</a:t>
            </a:r>
            <a:r>
              <a:rPr lang="en-US" dirty="0">
                <a:latin typeface="Arial" charset="0"/>
              </a:rPr>
              <a:t>		:	1965   (1841)</a:t>
            </a: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97" t="13274" r="785" b="4688"/>
          <a:stretch/>
        </p:blipFill>
        <p:spPr bwMode="auto">
          <a:xfrm>
            <a:off x="1187624" y="3363136"/>
            <a:ext cx="6343993" cy="280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schwei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088" y="908050"/>
            <a:ext cx="7999412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6353175" y="16954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endParaRPr lang="en-US"/>
          </a:p>
        </p:txBody>
      </p:sp>
      <p:sp>
        <p:nvSpPr>
          <p:cNvPr id="20483" name="Text Box 17"/>
          <p:cNvSpPr txBox="1">
            <a:spLocks noChangeArrowheads="1"/>
          </p:cNvSpPr>
          <p:nvPr/>
        </p:nvSpPr>
        <p:spPr bwMode="auto">
          <a:xfrm>
            <a:off x="1354138" y="182880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Uni Bern</a:t>
            </a:r>
          </a:p>
        </p:txBody>
      </p:sp>
      <p:sp>
        <p:nvSpPr>
          <p:cNvPr id="20484" name="Text Box 17"/>
          <p:cNvSpPr txBox="1">
            <a:spLocks noChangeArrowheads="1"/>
          </p:cNvSpPr>
          <p:nvPr/>
        </p:nvSpPr>
        <p:spPr bwMode="auto">
          <a:xfrm>
            <a:off x="2103438" y="1382713"/>
            <a:ext cx="1173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Uni Basel</a:t>
            </a:r>
          </a:p>
        </p:txBody>
      </p:sp>
      <p:cxnSp>
        <p:nvCxnSpPr>
          <p:cNvPr id="20485" name="Straight Connector 33"/>
          <p:cNvCxnSpPr>
            <a:cxnSpLocks noChangeShapeType="1"/>
          </p:cNvCxnSpPr>
          <p:nvPr/>
        </p:nvCxnSpPr>
        <p:spPr bwMode="auto">
          <a:xfrm rot="10800000" flipV="1">
            <a:off x="5084763" y="1295400"/>
            <a:ext cx="1316037" cy="7397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20486" name="Rectangle 10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Titel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8534400" cy="533400"/>
          </a:xfrm>
        </p:spPr>
        <p:txBody>
          <a:bodyPr/>
          <a:lstStyle/>
          <a:p>
            <a:r>
              <a:rPr lang="en-GB" dirty="0">
                <a:latin typeface="Arial Narrow" charset="0"/>
                <a:ea typeface="ヒラギノ角ゴ Pro W3" charset="0"/>
                <a:cs typeface="ヒラギノ角ゴ Pro W3" charset="0"/>
              </a:rPr>
              <a:t>Swiss SINQ users</a:t>
            </a:r>
          </a:p>
        </p:txBody>
      </p:sp>
      <p:sp>
        <p:nvSpPr>
          <p:cNvPr id="20489" name="Text Box 17"/>
          <p:cNvSpPr txBox="1">
            <a:spLocks noChangeArrowheads="1"/>
          </p:cNvSpPr>
          <p:nvPr/>
        </p:nvSpPr>
        <p:spPr bwMode="auto">
          <a:xfrm>
            <a:off x="457200" y="2133600"/>
            <a:ext cx="145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>
                <a:latin typeface="Arial" charset="0"/>
                <a:cs typeface="Arial" charset="0"/>
              </a:rPr>
              <a:t>Uni Fribourg</a:t>
            </a:r>
          </a:p>
        </p:txBody>
      </p:sp>
      <p:sp>
        <p:nvSpPr>
          <p:cNvPr id="20490" name="Rectangle 12"/>
          <p:cNvSpPr>
            <a:spLocks noChangeArrowheads="1"/>
          </p:cNvSpPr>
          <p:nvPr/>
        </p:nvSpPr>
        <p:spPr bwMode="auto">
          <a:xfrm>
            <a:off x="5105400" y="6321425"/>
            <a:ext cx="3810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400">
                <a:latin typeface="Arial" charset="0"/>
                <a:cs typeface="Arial" charset="0"/>
              </a:rPr>
              <a:t>• Source: </a:t>
            </a:r>
            <a:r>
              <a:rPr lang="en-US" sz="1400">
                <a:solidFill>
                  <a:srgbClr val="000000"/>
                </a:solidFill>
                <a:latin typeface="Arial" charset="0"/>
                <a:cs typeface="Arial" charset="0"/>
              </a:rPr>
              <a:t>S. Janssen, PSI User office</a:t>
            </a:r>
            <a:endParaRPr lang="en-GB" sz="1400" i="1">
              <a:latin typeface="Arial" charset="0"/>
              <a:cs typeface="Arial" charset="0"/>
            </a:endParaRPr>
          </a:p>
        </p:txBody>
      </p:sp>
      <p:pic>
        <p:nvPicPr>
          <p:cNvPr id="2049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38200"/>
            <a:ext cx="1016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Foliennummernplatzhalter 4"/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659563"/>
            <a:ext cx="838200" cy="228600"/>
          </a:xfr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page </a:t>
            </a:r>
            <a:fld id="{ACB17E7B-370E-3F43-A1ED-B1B2331B43BF}" type="slidenum">
              <a:rPr lang="de-DE" sz="800">
                <a:latin typeface="Arial Narrow" charset="0"/>
              </a:rPr>
              <a:pPr/>
              <a:t>9</a:t>
            </a:fld>
            <a:endParaRPr lang="de-DE" sz="800">
              <a:latin typeface="Arial Narrow" charset="0"/>
            </a:endParaRPr>
          </a:p>
        </p:txBody>
      </p:sp>
      <p:cxnSp>
        <p:nvCxnSpPr>
          <p:cNvPr id="20493" name="Straight Connector 33"/>
          <p:cNvCxnSpPr>
            <a:cxnSpLocks noChangeShapeType="1"/>
          </p:cNvCxnSpPr>
          <p:nvPr/>
        </p:nvCxnSpPr>
        <p:spPr bwMode="auto">
          <a:xfrm rot="5400000">
            <a:off x="4493419" y="1532731"/>
            <a:ext cx="520700" cy="3635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0494" name="Straight Connector 33"/>
          <p:cNvCxnSpPr>
            <a:cxnSpLocks noChangeShapeType="1"/>
          </p:cNvCxnSpPr>
          <p:nvPr/>
        </p:nvCxnSpPr>
        <p:spPr bwMode="auto">
          <a:xfrm>
            <a:off x="1371600" y="3733800"/>
            <a:ext cx="720725" cy="527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pic>
        <p:nvPicPr>
          <p:cNvPr id="20495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62000"/>
            <a:ext cx="185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2895600"/>
            <a:ext cx="16398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0"/>
            <a:ext cx="2098675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98" name="Straight Connector 33"/>
          <p:cNvCxnSpPr>
            <a:cxnSpLocks noChangeShapeType="1"/>
          </p:cNvCxnSpPr>
          <p:nvPr/>
        </p:nvCxnSpPr>
        <p:spPr bwMode="auto">
          <a:xfrm rot="10800000" flipV="1">
            <a:off x="5037138" y="1905000"/>
            <a:ext cx="1668462" cy="4016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pic>
        <p:nvPicPr>
          <p:cNvPr id="20499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1774825" cy="64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00" name="Straight Connector 33"/>
          <p:cNvCxnSpPr>
            <a:cxnSpLocks noChangeShapeType="1"/>
          </p:cNvCxnSpPr>
          <p:nvPr/>
        </p:nvCxnSpPr>
        <p:spPr bwMode="auto">
          <a:xfrm rot="5400000" flipH="1" flipV="1">
            <a:off x="842169" y="5271294"/>
            <a:ext cx="717550" cy="1698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0501" name="Straight Connector 33"/>
          <p:cNvCxnSpPr>
            <a:cxnSpLocks noChangeShapeType="1"/>
          </p:cNvCxnSpPr>
          <p:nvPr/>
        </p:nvCxnSpPr>
        <p:spPr bwMode="auto">
          <a:xfrm>
            <a:off x="3200400" y="1676400"/>
            <a:ext cx="373063" cy="2222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0502" name="Straight Connector 33"/>
          <p:cNvCxnSpPr>
            <a:cxnSpLocks noChangeShapeType="1"/>
          </p:cNvCxnSpPr>
          <p:nvPr/>
        </p:nvCxnSpPr>
        <p:spPr bwMode="auto">
          <a:xfrm rot="16200000" flipH="1">
            <a:off x="2278063" y="2217738"/>
            <a:ext cx="1144587" cy="10112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cxnSp>
        <p:nvCxnSpPr>
          <p:cNvPr id="20503" name="Straight Connector 33"/>
          <p:cNvCxnSpPr>
            <a:cxnSpLocks noChangeShapeType="1"/>
          </p:cNvCxnSpPr>
          <p:nvPr/>
        </p:nvCxnSpPr>
        <p:spPr bwMode="auto">
          <a:xfrm rot="16200000" flipH="1">
            <a:off x="1821656" y="2539207"/>
            <a:ext cx="1144587" cy="10096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oval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cxnSp>
      <p:sp>
        <p:nvSpPr>
          <p:cNvPr id="20505" name="Datumsplatzhalter 3"/>
          <p:cNvSpPr>
            <a:spLocks noGrp="1"/>
          </p:cNvSpPr>
          <p:nvPr>
            <p:ph type="dt" sz="quarter" idx="10"/>
          </p:nvPr>
        </p:nvSpPr>
        <p:spPr bwMode="auto">
          <a:xfrm>
            <a:off x="609600" y="6661150"/>
            <a:ext cx="1447800" cy="196850"/>
          </a:xfr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DE" sz="800">
                <a:latin typeface="Arial Narrow" charset="0"/>
              </a:rPr>
              <a:t>Ch. Rüegg, </a:t>
            </a:r>
            <a:fld id="{435B7885-511F-A14E-A7D0-326153BD1709}" type="datetime4">
              <a:rPr lang="de-DE" sz="800">
                <a:latin typeface="Arial Narrow" charset="0"/>
              </a:rPr>
              <a:pPr/>
              <a:t>February 4, 2015</a:t>
            </a:fld>
            <a:endParaRPr lang="de-DE" sz="800">
              <a:latin typeface="Arial Narrow" charset="0"/>
            </a:endParaRPr>
          </a:p>
        </p:txBody>
      </p:sp>
      <p:pic>
        <p:nvPicPr>
          <p:cNvPr id="28" name="Picture 7" descr="LNSlogo.eps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72450" y="22225"/>
            <a:ext cx="8953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6012160" y="5805264"/>
            <a:ext cx="2520280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7095646"/>
              </p:ext>
            </p:extLst>
          </p:nvPr>
        </p:nvGraphicFramePr>
        <p:xfrm>
          <a:off x="3275856" y="2276872"/>
          <a:ext cx="5750774" cy="3913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54907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vorlage_quer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-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defRPr sz="1700" dirty="0" err="1">
            <a:latin typeface="Arial Narrow"/>
            <a:cs typeface="Arial Narrow"/>
          </a:defRPr>
        </a:defPPr>
      </a:lstStyle>
    </a:tx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ppt_vorlage_quer</Template>
  <TotalTime>6668</TotalTime>
  <Words>1859</Words>
  <Application>Microsoft Macintosh PowerPoint</Application>
  <PresentationFormat>On-screen Show (4:3)</PresentationFormat>
  <Paragraphs>336</Paragraphs>
  <Slides>23</Slides>
  <Notes>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ppt_vorlage_quer</vt:lpstr>
      <vt:lpstr>Slide 1</vt:lpstr>
      <vt:lpstr>Laboratory for Neutron Scattering and Imaging</vt:lpstr>
      <vt:lpstr>Paul Scherrer Institute</vt:lpstr>
      <vt:lpstr>Proton Accelerator (590 MeV, 1.42 MW, 2.4 mA)</vt:lpstr>
      <vt:lpstr>Swiss Spallation Neutron Source SINQ</vt:lpstr>
      <vt:lpstr>Swiss Spallation Neutron Source SINQ</vt:lpstr>
      <vt:lpstr>Instruments at SINQ</vt:lpstr>
      <vt:lpstr>SINQ User Program</vt:lpstr>
      <vt:lpstr>Swiss SINQ users</vt:lpstr>
      <vt:lpstr>SINQ User Program</vt:lpstr>
      <vt:lpstr>SINQ and Swiss Neutron Scattering Strategy</vt:lpstr>
      <vt:lpstr>Swiss Contributions to ESS and NSS</vt:lpstr>
      <vt:lpstr>New European Spallation Source</vt:lpstr>
      <vt:lpstr>Instruments for the ESS</vt:lpstr>
      <vt:lpstr>Instruments for the ESS</vt:lpstr>
      <vt:lpstr>Swiss NSS projects – Next Steps</vt:lpstr>
      <vt:lpstr>Positions at the Paul Scherrer Institute</vt:lpstr>
      <vt:lpstr>SINQ Instruments – CAMEA and ZEBRA</vt:lpstr>
      <vt:lpstr>SINQ Guide System – Neutron Optics</vt:lpstr>
      <vt:lpstr>ToFTAS Spectrometer - CAMEA</vt:lpstr>
      <vt:lpstr>Reflectometer - ESTIA-SELENE</vt:lpstr>
      <vt:lpstr>Diffraction Instrument - HEIMDAL</vt:lpstr>
      <vt:lpstr>Neutron Imaging - ODIN</vt:lpstr>
    </vt:vector>
  </TitlesOfParts>
  <Manager/>
  <Company>Paul Scherrer Institut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Paul Scherrer Institut</dc:title>
  <dc:subject/>
  <dc:creator>PSIUser</dc:creator>
  <cp:keywords/>
  <dc:description/>
  <cp:lastModifiedBy>Christian Ruegg</cp:lastModifiedBy>
  <cp:revision>1389</cp:revision>
  <cp:lastPrinted>2014-11-10T09:56:45Z</cp:lastPrinted>
  <dcterms:created xsi:type="dcterms:W3CDTF">2015-02-04T11:17:58Z</dcterms:created>
  <dcterms:modified xsi:type="dcterms:W3CDTF">2015-02-04T12:36:19Z</dcterms:modified>
  <cp:category/>
</cp:coreProperties>
</file>