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sldIdLst>
    <p:sldId id="260" r:id="rId2"/>
    <p:sldId id="352" r:id="rId3"/>
    <p:sldId id="385" r:id="rId4"/>
    <p:sldId id="359" r:id="rId5"/>
    <p:sldId id="353" r:id="rId6"/>
    <p:sldId id="396" r:id="rId7"/>
    <p:sldId id="384" r:id="rId8"/>
    <p:sldId id="386" r:id="rId9"/>
    <p:sldId id="360" r:id="rId10"/>
    <p:sldId id="361" r:id="rId11"/>
    <p:sldId id="387" r:id="rId12"/>
    <p:sldId id="365" r:id="rId13"/>
    <p:sldId id="366" r:id="rId14"/>
    <p:sldId id="393" r:id="rId15"/>
    <p:sldId id="395" r:id="rId16"/>
    <p:sldId id="369" r:id="rId17"/>
    <p:sldId id="389" r:id="rId18"/>
    <p:sldId id="376" r:id="rId19"/>
    <p:sldId id="368" r:id="rId20"/>
    <p:sldId id="388" r:id="rId21"/>
    <p:sldId id="394" r:id="rId22"/>
    <p:sldId id="390" r:id="rId23"/>
    <p:sldId id="380" r:id="rId24"/>
    <p:sldId id="383" r:id="rId25"/>
    <p:sldId id="367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6" autoAdjust="0"/>
    <p:restoredTop sz="94660"/>
  </p:normalViewPr>
  <p:slideViewPr>
    <p:cSldViewPr>
      <p:cViewPr>
        <p:scale>
          <a:sx n="60" d="100"/>
          <a:sy n="60" d="100"/>
        </p:scale>
        <p:origin x="-1620" y="-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D3A193-5F28-4FCB-8A94-5DA193D9B847}" type="doc">
      <dgm:prSet loTypeId="urn:microsoft.com/office/officeart/2005/8/layout/cycle2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F9AD0EF-A1D2-4145-99A0-D485298FD01B}">
      <dgm:prSet phldrT="[Text]" custT="1"/>
      <dgm:spPr/>
      <dgm:t>
        <a:bodyPr/>
        <a:lstStyle/>
        <a:p>
          <a:r>
            <a:rPr lang="en-GB" sz="1400" dirty="0" smtClean="0"/>
            <a:t>Neutron transport</a:t>
          </a:r>
        </a:p>
        <a:p>
          <a:r>
            <a:rPr lang="en-GB" sz="1200" dirty="0" smtClean="0">
              <a:solidFill>
                <a:schemeClr val="bg1">
                  <a:lumMod val="50000"/>
                </a:schemeClr>
              </a:solidFill>
            </a:rPr>
            <a:t>Monte-Carlo transport codes</a:t>
          </a:r>
          <a:endParaRPr lang="en-GB" sz="1200" dirty="0">
            <a:solidFill>
              <a:schemeClr val="bg1">
                <a:lumMod val="50000"/>
              </a:schemeClr>
            </a:solidFill>
          </a:endParaRPr>
        </a:p>
      </dgm:t>
    </dgm:pt>
    <dgm:pt modelId="{7C8BB002-551E-45D1-96CA-F8B732355446}" type="parTrans" cxnId="{460D2AEC-98FE-4290-AE65-2FBCC7CCFD21}">
      <dgm:prSet/>
      <dgm:spPr/>
      <dgm:t>
        <a:bodyPr/>
        <a:lstStyle/>
        <a:p>
          <a:endParaRPr lang="en-GB"/>
        </a:p>
      </dgm:t>
    </dgm:pt>
    <dgm:pt modelId="{385F4E86-2ECB-40AC-BAF5-FFE8160A747D}" type="sibTrans" cxnId="{460D2AEC-98FE-4290-AE65-2FBCC7CCFD21}">
      <dgm:prSet/>
      <dgm:spPr/>
      <dgm:t>
        <a:bodyPr/>
        <a:lstStyle/>
        <a:p>
          <a:endParaRPr lang="en-GB" dirty="0"/>
        </a:p>
      </dgm:t>
    </dgm:pt>
    <dgm:pt modelId="{7E4D7F33-495E-477A-AE6A-69EC30542EA0}">
      <dgm:prSet phldrT="[Text]"/>
      <dgm:spPr/>
      <dgm:t>
        <a:bodyPr/>
        <a:lstStyle/>
        <a:p>
          <a:r>
            <a:rPr lang="en-GB" dirty="0" smtClean="0"/>
            <a:t>Radiation damage</a:t>
          </a:r>
        </a:p>
        <a:p>
          <a:r>
            <a:rPr lang="en-GB" dirty="0" smtClean="0">
              <a:solidFill>
                <a:schemeClr val="bg1">
                  <a:lumMod val="50000"/>
                </a:schemeClr>
              </a:solidFill>
            </a:rPr>
            <a:t>Monte-Carlo transport codes</a:t>
          </a:r>
          <a:endParaRPr lang="en-GB" dirty="0"/>
        </a:p>
      </dgm:t>
    </dgm:pt>
    <dgm:pt modelId="{0088F313-A1AE-4491-A6E6-48A5C6F8BD32}" type="parTrans" cxnId="{ABC87C5B-1538-4066-9AC0-2AD344DB2E3C}">
      <dgm:prSet/>
      <dgm:spPr/>
      <dgm:t>
        <a:bodyPr/>
        <a:lstStyle/>
        <a:p>
          <a:endParaRPr lang="en-GB"/>
        </a:p>
      </dgm:t>
    </dgm:pt>
    <dgm:pt modelId="{45E843A0-E0E5-4DA9-9E55-8DBB3634A1D6}" type="sibTrans" cxnId="{ABC87C5B-1538-4066-9AC0-2AD344DB2E3C}">
      <dgm:prSet/>
      <dgm:spPr/>
      <dgm:t>
        <a:bodyPr/>
        <a:lstStyle/>
        <a:p>
          <a:endParaRPr lang="en-GB" dirty="0"/>
        </a:p>
      </dgm:t>
    </dgm:pt>
    <dgm:pt modelId="{83930CF3-038C-4DCD-AC3E-415DEAFCB7B4}">
      <dgm:prSet phldrT="[Text]" custT="1"/>
      <dgm:spPr/>
      <dgm:t>
        <a:bodyPr/>
        <a:lstStyle/>
        <a:p>
          <a:r>
            <a:rPr lang="en-GB" sz="1400" dirty="0" smtClean="0"/>
            <a:t>Stress/</a:t>
          </a:r>
          <a:br>
            <a:rPr lang="en-GB" sz="1400" dirty="0" smtClean="0"/>
          </a:br>
          <a:r>
            <a:rPr lang="en-GB" sz="1400" dirty="0" smtClean="0"/>
            <a:t>strain</a:t>
          </a:r>
        </a:p>
        <a:p>
          <a:r>
            <a:rPr lang="en-GB" sz="1200" dirty="0" smtClean="0">
              <a:solidFill>
                <a:schemeClr val="bg1">
                  <a:lumMod val="50000"/>
                </a:schemeClr>
              </a:solidFill>
            </a:rPr>
            <a:t>Finite element analysis</a:t>
          </a:r>
          <a:endParaRPr lang="en-GB" sz="1200" dirty="0">
            <a:solidFill>
              <a:schemeClr val="bg1">
                <a:lumMod val="50000"/>
              </a:schemeClr>
            </a:solidFill>
          </a:endParaRPr>
        </a:p>
      </dgm:t>
    </dgm:pt>
    <dgm:pt modelId="{D9AF57AD-B39C-4D85-BE28-8F3F8A303ABD}" type="parTrans" cxnId="{F7F69E4F-73E2-475F-8ADA-53FBAD443718}">
      <dgm:prSet/>
      <dgm:spPr/>
      <dgm:t>
        <a:bodyPr/>
        <a:lstStyle/>
        <a:p>
          <a:endParaRPr lang="en-GB"/>
        </a:p>
      </dgm:t>
    </dgm:pt>
    <dgm:pt modelId="{148272D0-6B14-4995-91A4-4BE090E5887F}" type="sibTrans" cxnId="{F7F69E4F-73E2-475F-8ADA-53FBAD443718}">
      <dgm:prSet/>
      <dgm:spPr/>
      <dgm:t>
        <a:bodyPr/>
        <a:lstStyle/>
        <a:p>
          <a:endParaRPr lang="en-GB" dirty="0"/>
        </a:p>
      </dgm:t>
    </dgm:pt>
    <dgm:pt modelId="{0293B386-6EE3-4BEA-BA63-7AF5FB17055C}">
      <dgm:prSet phldrT="[Text]"/>
      <dgm:spPr/>
      <dgm:t>
        <a:bodyPr/>
        <a:lstStyle/>
        <a:p>
          <a:r>
            <a:rPr lang="en-GB" dirty="0" smtClean="0"/>
            <a:t>Hydro- dynamics</a:t>
          </a:r>
          <a:endParaRPr lang="en-GB" dirty="0"/>
        </a:p>
      </dgm:t>
    </dgm:pt>
    <dgm:pt modelId="{3647302D-D755-4A8E-B282-621B46E9C9EB}" type="parTrans" cxnId="{64AFF49B-7789-43F2-8059-A66B44E6C3D5}">
      <dgm:prSet/>
      <dgm:spPr/>
      <dgm:t>
        <a:bodyPr/>
        <a:lstStyle/>
        <a:p>
          <a:endParaRPr lang="en-GB"/>
        </a:p>
      </dgm:t>
    </dgm:pt>
    <dgm:pt modelId="{F9531CCB-8FD5-4459-9B75-0BFBEE1C4E55}" type="sibTrans" cxnId="{64AFF49B-7789-43F2-8059-A66B44E6C3D5}">
      <dgm:prSet/>
      <dgm:spPr/>
      <dgm:t>
        <a:bodyPr/>
        <a:lstStyle/>
        <a:p>
          <a:endParaRPr lang="en-GB" dirty="0"/>
        </a:p>
      </dgm:t>
    </dgm:pt>
    <dgm:pt modelId="{C307E50B-01DB-42F1-BB72-67A7D6A86BB2}">
      <dgm:prSet phldrT="[Text]"/>
      <dgm:spPr/>
      <dgm:t>
        <a:bodyPr/>
        <a:lstStyle/>
        <a:p>
          <a:r>
            <a:rPr lang="en-GB" dirty="0" smtClean="0"/>
            <a:t>Heat transport</a:t>
          </a:r>
          <a:endParaRPr lang="en-GB" dirty="0"/>
        </a:p>
      </dgm:t>
    </dgm:pt>
    <dgm:pt modelId="{A21A72C8-9DCC-49E3-8FDB-1B6AF3A3629A}" type="parTrans" cxnId="{475EE1CE-2313-4CC3-82DE-CAC5566ACEFB}">
      <dgm:prSet/>
      <dgm:spPr/>
      <dgm:t>
        <a:bodyPr/>
        <a:lstStyle/>
        <a:p>
          <a:endParaRPr lang="en-GB"/>
        </a:p>
      </dgm:t>
    </dgm:pt>
    <dgm:pt modelId="{D2C6FE87-5670-4666-9B45-FBA16C7E1BDA}" type="sibTrans" cxnId="{475EE1CE-2313-4CC3-82DE-CAC5566ACEFB}">
      <dgm:prSet/>
      <dgm:spPr/>
      <dgm:t>
        <a:bodyPr/>
        <a:lstStyle/>
        <a:p>
          <a:endParaRPr lang="en-GB" dirty="0"/>
        </a:p>
      </dgm:t>
    </dgm:pt>
    <dgm:pt modelId="{10580277-609E-48D6-93F2-8C3036FF5388}" type="pres">
      <dgm:prSet presAssocID="{28D3A193-5F28-4FCB-8A94-5DA193D9B84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B7C5718-EE9A-4D8D-8B59-F3D87E86E54E}" type="pres">
      <dgm:prSet presAssocID="{5F9AD0EF-A1D2-4145-99A0-D485298FD01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CC9BB7-91AE-4391-A132-05F5867D2CB4}" type="pres">
      <dgm:prSet presAssocID="{385F4E86-2ECB-40AC-BAF5-FFE8160A747D}" presName="sibTrans" presStyleLbl="sibTrans2D1" presStyleIdx="0" presStyleCnt="5"/>
      <dgm:spPr/>
      <dgm:t>
        <a:bodyPr/>
        <a:lstStyle/>
        <a:p>
          <a:endParaRPr lang="en-GB"/>
        </a:p>
      </dgm:t>
    </dgm:pt>
    <dgm:pt modelId="{B55BF711-0F37-4E3D-B172-FB87C5B00800}" type="pres">
      <dgm:prSet presAssocID="{385F4E86-2ECB-40AC-BAF5-FFE8160A747D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8BC1D350-8889-40C6-8AFC-F1CB2017A0B3}" type="pres">
      <dgm:prSet presAssocID="{7E4D7F33-495E-477A-AE6A-69EC30542EA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94628D-5E9B-4376-8BF3-7D29F89D335F}" type="pres">
      <dgm:prSet presAssocID="{45E843A0-E0E5-4DA9-9E55-8DBB3634A1D6}" presName="sibTrans" presStyleLbl="sibTrans2D1" presStyleIdx="1" presStyleCnt="5"/>
      <dgm:spPr/>
      <dgm:t>
        <a:bodyPr/>
        <a:lstStyle/>
        <a:p>
          <a:endParaRPr lang="en-GB"/>
        </a:p>
      </dgm:t>
    </dgm:pt>
    <dgm:pt modelId="{6BCFBBBC-B260-4E2B-AB9B-32FFD6AD6B07}" type="pres">
      <dgm:prSet presAssocID="{45E843A0-E0E5-4DA9-9E55-8DBB3634A1D6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172AD3BA-2A4B-4375-839A-6509E36CA955}" type="pres">
      <dgm:prSet presAssocID="{83930CF3-038C-4DCD-AC3E-415DEAFCB7B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D382A10-8D29-4470-BE8A-D5472A4AE8DF}" type="pres">
      <dgm:prSet presAssocID="{148272D0-6B14-4995-91A4-4BE090E5887F}" presName="sibTrans" presStyleLbl="sibTrans2D1" presStyleIdx="2" presStyleCnt="5"/>
      <dgm:spPr/>
      <dgm:t>
        <a:bodyPr/>
        <a:lstStyle/>
        <a:p>
          <a:endParaRPr lang="en-GB"/>
        </a:p>
      </dgm:t>
    </dgm:pt>
    <dgm:pt modelId="{74CF5185-35EA-4DF1-B3E3-ACC1B50A82A0}" type="pres">
      <dgm:prSet presAssocID="{148272D0-6B14-4995-91A4-4BE090E5887F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5E3468A3-230F-4F5F-A770-D238E78FC7B6}" type="pres">
      <dgm:prSet presAssocID="{0293B386-6EE3-4BEA-BA63-7AF5FB17055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AE9DD4-725E-4F37-A069-0226BDE1C143}" type="pres">
      <dgm:prSet presAssocID="{F9531CCB-8FD5-4459-9B75-0BFBEE1C4E55}" presName="sibTrans" presStyleLbl="sibTrans2D1" presStyleIdx="3" presStyleCnt="5"/>
      <dgm:spPr/>
      <dgm:t>
        <a:bodyPr/>
        <a:lstStyle/>
        <a:p>
          <a:endParaRPr lang="en-GB"/>
        </a:p>
      </dgm:t>
    </dgm:pt>
    <dgm:pt modelId="{A1DE40F8-01F8-4118-A9CF-EBAE10B9616B}" type="pres">
      <dgm:prSet presAssocID="{F9531CCB-8FD5-4459-9B75-0BFBEE1C4E55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56A24EC1-4917-4676-9980-66B860B452B3}" type="pres">
      <dgm:prSet presAssocID="{C307E50B-01DB-42F1-BB72-67A7D6A86BB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4DA59F-119C-40B8-8CD7-1D432301B386}" type="pres">
      <dgm:prSet presAssocID="{D2C6FE87-5670-4666-9B45-FBA16C7E1BDA}" presName="sibTrans" presStyleLbl="sibTrans2D1" presStyleIdx="4" presStyleCnt="5"/>
      <dgm:spPr/>
      <dgm:t>
        <a:bodyPr/>
        <a:lstStyle/>
        <a:p>
          <a:endParaRPr lang="en-GB"/>
        </a:p>
      </dgm:t>
    </dgm:pt>
    <dgm:pt modelId="{B00AF767-FB69-40E9-8CE8-4BC77021F12C}" type="pres">
      <dgm:prSet presAssocID="{D2C6FE87-5670-4666-9B45-FBA16C7E1BDA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ABC87C5B-1538-4066-9AC0-2AD344DB2E3C}" srcId="{28D3A193-5F28-4FCB-8A94-5DA193D9B847}" destId="{7E4D7F33-495E-477A-AE6A-69EC30542EA0}" srcOrd="1" destOrd="0" parTransId="{0088F313-A1AE-4491-A6E6-48A5C6F8BD32}" sibTransId="{45E843A0-E0E5-4DA9-9E55-8DBB3634A1D6}"/>
    <dgm:cxn modelId="{3E311402-B11B-410B-B770-26BC11C02B70}" type="presOf" srcId="{385F4E86-2ECB-40AC-BAF5-FFE8160A747D}" destId="{B55BF711-0F37-4E3D-B172-FB87C5B00800}" srcOrd="1" destOrd="0" presId="urn:microsoft.com/office/officeart/2005/8/layout/cycle2"/>
    <dgm:cxn modelId="{C55C1FF8-C36D-4F46-B20B-8FD8FD4735B0}" type="presOf" srcId="{45E843A0-E0E5-4DA9-9E55-8DBB3634A1D6}" destId="{6BCFBBBC-B260-4E2B-AB9B-32FFD6AD6B07}" srcOrd="1" destOrd="0" presId="urn:microsoft.com/office/officeart/2005/8/layout/cycle2"/>
    <dgm:cxn modelId="{4D5B04BC-F60C-4285-A01D-252ABB549BE2}" type="presOf" srcId="{7E4D7F33-495E-477A-AE6A-69EC30542EA0}" destId="{8BC1D350-8889-40C6-8AFC-F1CB2017A0B3}" srcOrd="0" destOrd="0" presId="urn:microsoft.com/office/officeart/2005/8/layout/cycle2"/>
    <dgm:cxn modelId="{797F55D6-D02C-4501-9F0D-D1AA110CF22F}" type="presOf" srcId="{385F4E86-2ECB-40AC-BAF5-FFE8160A747D}" destId="{DCCC9BB7-91AE-4391-A132-05F5867D2CB4}" srcOrd="0" destOrd="0" presId="urn:microsoft.com/office/officeart/2005/8/layout/cycle2"/>
    <dgm:cxn modelId="{608AF170-C6A7-4849-B251-E42CDEEE0277}" type="presOf" srcId="{148272D0-6B14-4995-91A4-4BE090E5887F}" destId="{AD382A10-8D29-4470-BE8A-D5472A4AE8DF}" srcOrd="0" destOrd="0" presId="urn:microsoft.com/office/officeart/2005/8/layout/cycle2"/>
    <dgm:cxn modelId="{F7F69E4F-73E2-475F-8ADA-53FBAD443718}" srcId="{28D3A193-5F28-4FCB-8A94-5DA193D9B847}" destId="{83930CF3-038C-4DCD-AC3E-415DEAFCB7B4}" srcOrd="2" destOrd="0" parTransId="{D9AF57AD-B39C-4D85-BE28-8F3F8A303ABD}" sibTransId="{148272D0-6B14-4995-91A4-4BE090E5887F}"/>
    <dgm:cxn modelId="{94F77A1C-9E27-4283-A84E-75072C48FE3C}" type="presOf" srcId="{5F9AD0EF-A1D2-4145-99A0-D485298FD01B}" destId="{EB7C5718-EE9A-4D8D-8B59-F3D87E86E54E}" srcOrd="0" destOrd="0" presId="urn:microsoft.com/office/officeart/2005/8/layout/cycle2"/>
    <dgm:cxn modelId="{29AAD761-8B06-4781-8459-1E2DFE557698}" type="presOf" srcId="{F9531CCB-8FD5-4459-9B75-0BFBEE1C4E55}" destId="{66AE9DD4-725E-4F37-A069-0226BDE1C143}" srcOrd="0" destOrd="0" presId="urn:microsoft.com/office/officeart/2005/8/layout/cycle2"/>
    <dgm:cxn modelId="{B322CC34-E27B-4105-88ED-79E92E33592B}" type="presOf" srcId="{D2C6FE87-5670-4666-9B45-FBA16C7E1BDA}" destId="{574DA59F-119C-40B8-8CD7-1D432301B386}" srcOrd="0" destOrd="0" presId="urn:microsoft.com/office/officeart/2005/8/layout/cycle2"/>
    <dgm:cxn modelId="{EAA4A81D-1890-4A67-AD7F-D51FBD7F8D02}" type="presOf" srcId="{C307E50B-01DB-42F1-BB72-67A7D6A86BB2}" destId="{56A24EC1-4917-4676-9980-66B860B452B3}" srcOrd="0" destOrd="0" presId="urn:microsoft.com/office/officeart/2005/8/layout/cycle2"/>
    <dgm:cxn modelId="{3CA24C8B-F42C-4737-BFEA-EF999342AF1A}" type="presOf" srcId="{28D3A193-5F28-4FCB-8A94-5DA193D9B847}" destId="{10580277-609E-48D6-93F2-8C3036FF5388}" srcOrd="0" destOrd="0" presId="urn:microsoft.com/office/officeart/2005/8/layout/cycle2"/>
    <dgm:cxn modelId="{739C347E-9450-4371-8164-629FF094A2C5}" type="presOf" srcId="{D2C6FE87-5670-4666-9B45-FBA16C7E1BDA}" destId="{B00AF767-FB69-40E9-8CE8-4BC77021F12C}" srcOrd="1" destOrd="0" presId="urn:microsoft.com/office/officeart/2005/8/layout/cycle2"/>
    <dgm:cxn modelId="{84027FA9-A2A5-429B-B57F-397BBF168AE3}" type="presOf" srcId="{83930CF3-038C-4DCD-AC3E-415DEAFCB7B4}" destId="{172AD3BA-2A4B-4375-839A-6509E36CA955}" srcOrd="0" destOrd="0" presId="urn:microsoft.com/office/officeart/2005/8/layout/cycle2"/>
    <dgm:cxn modelId="{460D2AEC-98FE-4290-AE65-2FBCC7CCFD21}" srcId="{28D3A193-5F28-4FCB-8A94-5DA193D9B847}" destId="{5F9AD0EF-A1D2-4145-99A0-D485298FD01B}" srcOrd="0" destOrd="0" parTransId="{7C8BB002-551E-45D1-96CA-F8B732355446}" sibTransId="{385F4E86-2ECB-40AC-BAF5-FFE8160A747D}"/>
    <dgm:cxn modelId="{BF5DBE42-D7C5-4CD1-809B-85E4FC774BD5}" type="presOf" srcId="{45E843A0-E0E5-4DA9-9E55-8DBB3634A1D6}" destId="{6B94628D-5E9B-4376-8BF3-7D29F89D335F}" srcOrd="0" destOrd="0" presId="urn:microsoft.com/office/officeart/2005/8/layout/cycle2"/>
    <dgm:cxn modelId="{67B7297D-60AE-4273-8984-2B08B666E804}" type="presOf" srcId="{0293B386-6EE3-4BEA-BA63-7AF5FB17055C}" destId="{5E3468A3-230F-4F5F-A770-D238E78FC7B6}" srcOrd="0" destOrd="0" presId="urn:microsoft.com/office/officeart/2005/8/layout/cycle2"/>
    <dgm:cxn modelId="{475EE1CE-2313-4CC3-82DE-CAC5566ACEFB}" srcId="{28D3A193-5F28-4FCB-8A94-5DA193D9B847}" destId="{C307E50B-01DB-42F1-BB72-67A7D6A86BB2}" srcOrd="4" destOrd="0" parTransId="{A21A72C8-9DCC-49E3-8FDB-1B6AF3A3629A}" sibTransId="{D2C6FE87-5670-4666-9B45-FBA16C7E1BDA}"/>
    <dgm:cxn modelId="{C792F676-2E56-45A8-850A-9ED78D127514}" type="presOf" srcId="{148272D0-6B14-4995-91A4-4BE090E5887F}" destId="{74CF5185-35EA-4DF1-B3E3-ACC1B50A82A0}" srcOrd="1" destOrd="0" presId="urn:microsoft.com/office/officeart/2005/8/layout/cycle2"/>
    <dgm:cxn modelId="{5D251E88-A07E-4075-8E1F-C57E2FD3C938}" type="presOf" srcId="{F9531CCB-8FD5-4459-9B75-0BFBEE1C4E55}" destId="{A1DE40F8-01F8-4118-A9CF-EBAE10B9616B}" srcOrd="1" destOrd="0" presId="urn:microsoft.com/office/officeart/2005/8/layout/cycle2"/>
    <dgm:cxn modelId="{64AFF49B-7789-43F2-8059-A66B44E6C3D5}" srcId="{28D3A193-5F28-4FCB-8A94-5DA193D9B847}" destId="{0293B386-6EE3-4BEA-BA63-7AF5FB17055C}" srcOrd="3" destOrd="0" parTransId="{3647302D-D755-4A8E-B282-621B46E9C9EB}" sibTransId="{F9531CCB-8FD5-4459-9B75-0BFBEE1C4E55}"/>
    <dgm:cxn modelId="{340043F4-58CC-45CC-B20E-039B35E612FD}" type="presParOf" srcId="{10580277-609E-48D6-93F2-8C3036FF5388}" destId="{EB7C5718-EE9A-4D8D-8B59-F3D87E86E54E}" srcOrd="0" destOrd="0" presId="urn:microsoft.com/office/officeart/2005/8/layout/cycle2"/>
    <dgm:cxn modelId="{40C31664-D82A-4C11-B6F5-790C7F307BD3}" type="presParOf" srcId="{10580277-609E-48D6-93F2-8C3036FF5388}" destId="{DCCC9BB7-91AE-4391-A132-05F5867D2CB4}" srcOrd="1" destOrd="0" presId="urn:microsoft.com/office/officeart/2005/8/layout/cycle2"/>
    <dgm:cxn modelId="{FFE0B3BD-4C7A-4C31-9B0B-998F4EDE54DA}" type="presParOf" srcId="{DCCC9BB7-91AE-4391-A132-05F5867D2CB4}" destId="{B55BF711-0F37-4E3D-B172-FB87C5B00800}" srcOrd="0" destOrd="0" presId="urn:microsoft.com/office/officeart/2005/8/layout/cycle2"/>
    <dgm:cxn modelId="{5284DEB4-FCBE-47D8-960D-AEEE39F044A3}" type="presParOf" srcId="{10580277-609E-48D6-93F2-8C3036FF5388}" destId="{8BC1D350-8889-40C6-8AFC-F1CB2017A0B3}" srcOrd="2" destOrd="0" presId="urn:microsoft.com/office/officeart/2005/8/layout/cycle2"/>
    <dgm:cxn modelId="{61E086FE-0AAF-498B-A2D8-092308AD2F6A}" type="presParOf" srcId="{10580277-609E-48D6-93F2-8C3036FF5388}" destId="{6B94628D-5E9B-4376-8BF3-7D29F89D335F}" srcOrd="3" destOrd="0" presId="urn:microsoft.com/office/officeart/2005/8/layout/cycle2"/>
    <dgm:cxn modelId="{16869F67-87C7-436C-817E-82C9D4196CA8}" type="presParOf" srcId="{6B94628D-5E9B-4376-8BF3-7D29F89D335F}" destId="{6BCFBBBC-B260-4E2B-AB9B-32FFD6AD6B07}" srcOrd="0" destOrd="0" presId="urn:microsoft.com/office/officeart/2005/8/layout/cycle2"/>
    <dgm:cxn modelId="{F31C2141-2E9F-4216-B260-54589D6ACAEB}" type="presParOf" srcId="{10580277-609E-48D6-93F2-8C3036FF5388}" destId="{172AD3BA-2A4B-4375-839A-6509E36CA955}" srcOrd="4" destOrd="0" presId="urn:microsoft.com/office/officeart/2005/8/layout/cycle2"/>
    <dgm:cxn modelId="{B1C2EB9E-E9CC-4201-9C11-6B66D19F9463}" type="presParOf" srcId="{10580277-609E-48D6-93F2-8C3036FF5388}" destId="{AD382A10-8D29-4470-BE8A-D5472A4AE8DF}" srcOrd="5" destOrd="0" presId="urn:microsoft.com/office/officeart/2005/8/layout/cycle2"/>
    <dgm:cxn modelId="{347ECF5E-0E50-4929-8B94-81360638F493}" type="presParOf" srcId="{AD382A10-8D29-4470-BE8A-D5472A4AE8DF}" destId="{74CF5185-35EA-4DF1-B3E3-ACC1B50A82A0}" srcOrd="0" destOrd="0" presId="urn:microsoft.com/office/officeart/2005/8/layout/cycle2"/>
    <dgm:cxn modelId="{112E99B1-A3C0-494B-A4E1-C3519F283BF7}" type="presParOf" srcId="{10580277-609E-48D6-93F2-8C3036FF5388}" destId="{5E3468A3-230F-4F5F-A770-D238E78FC7B6}" srcOrd="6" destOrd="0" presId="urn:microsoft.com/office/officeart/2005/8/layout/cycle2"/>
    <dgm:cxn modelId="{14844F04-3FD2-4B49-AC21-401BD0586252}" type="presParOf" srcId="{10580277-609E-48D6-93F2-8C3036FF5388}" destId="{66AE9DD4-725E-4F37-A069-0226BDE1C143}" srcOrd="7" destOrd="0" presId="urn:microsoft.com/office/officeart/2005/8/layout/cycle2"/>
    <dgm:cxn modelId="{9477B8D8-DA21-4CF4-82D2-3C21C89E6D31}" type="presParOf" srcId="{66AE9DD4-725E-4F37-A069-0226BDE1C143}" destId="{A1DE40F8-01F8-4118-A9CF-EBAE10B9616B}" srcOrd="0" destOrd="0" presId="urn:microsoft.com/office/officeart/2005/8/layout/cycle2"/>
    <dgm:cxn modelId="{3F7ABD75-8D1A-4AA4-98D0-ADB42030B52C}" type="presParOf" srcId="{10580277-609E-48D6-93F2-8C3036FF5388}" destId="{56A24EC1-4917-4676-9980-66B860B452B3}" srcOrd="8" destOrd="0" presId="urn:microsoft.com/office/officeart/2005/8/layout/cycle2"/>
    <dgm:cxn modelId="{ACCA9CDD-5AEE-4B89-93B1-3A482415D1BA}" type="presParOf" srcId="{10580277-609E-48D6-93F2-8C3036FF5388}" destId="{574DA59F-119C-40B8-8CD7-1D432301B386}" srcOrd="9" destOrd="0" presId="urn:microsoft.com/office/officeart/2005/8/layout/cycle2"/>
    <dgm:cxn modelId="{555AEABD-DBBB-48F9-B813-040D25AB9D6A}" type="presParOf" srcId="{574DA59F-119C-40B8-8CD7-1D432301B386}" destId="{B00AF767-FB69-40E9-8CE8-4BC77021F12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C5718-EE9A-4D8D-8B59-F3D87E86E54E}">
      <dsp:nvSpPr>
        <dsp:cNvPr id="0" name=""/>
        <dsp:cNvSpPr/>
      </dsp:nvSpPr>
      <dsp:spPr>
        <a:xfrm>
          <a:off x="2689798" y="1275"/>
          <a:ext cx="1467770" cy="14677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Neutron transport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chemeClr val="bg1">
                  <a:lumMod val="50000"/>
                </a:schemeClr>
              </a:solidFill>
            </a:rPr>
            <a:t>Monte-Carlo transport codes</a:t>
          </a:r>
          <a:endParaRPr lang="en-GB" sz="12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904748" y="216225"/>
        <a:ext cx="1037870" cy="1037870"/>
      </dsp:txXfrm>
    </dsp:sp>
    <dsp:sp modelId="{DCCC9BB7-91AE-4391-A132-05F5867D2CB4}">
      <dsp:nvSpPr>
        <dsp:cNvPr id="0" name=""/>
        <dsp:cNvSpPr/>
      </dsp:nvSpPr>
      <dsp:spPr>
        <a:xfrm rot="2160000">
          <a:off x="4110949" y="1128194"/>
          <a:ext cx="389219" cy="4953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/>
        </a:p>
      </dsp:txBody>
      <dsp:txXfrm>
        <a:off x="4122099" y="1192951"/>
        <a:ext cx="272453" cy="297224"/>
      </dsp:txXfrm>
    </dsp:sp>
    <dsp:sp modelId="{8BC1D350-8889-40C6-8AFC-F1CB2017A0B3}">
      <dsp:nvSpPr>
        <dsp:cNvPr id="0" name=""/>
        <dsp:cNvSpPr/>
      </dsp:nvSpPr>
      <dsp:spPr>
        <a:xfrm>
          <a:off x="4471373" y="1295665"/>
          <a:ext cx="1467770" cy="14677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Radiation damage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>
              <a:solidFill>
                <a:schemeClr val="bg1">
                  <a:lumMod val="50000"/>
                </a:schemeClr>
              </a:solidFill>
            </a:rPr>
            <a:t>Monte-Carlo transport codes</a:t>
          </a:r>
          <a:endParaRPr lang="en-GB" sz="1300" kern="1200" dirty="0"/>
        </a:p>
      </dsp:txBody>
      <dsp:txXfrm>
        <a:off x="4686323" y="1510615"/>
        <a:ext cx="1037870" cy="1037870"/>
      </dsp:txXfrm>
    </dsp:sp>
    <dsp:sp modelId="{6B94628D-5E9B-4376-8BF3-7D29F89D335F}">
      <dsp:nvSpPr>
        <dsp:cNvPr id="0" name=""/>
        <dsp:cNvSpPr/>
      </dsp:nvSpPr>
      <dsp:spPr>
        <a:xfrm rot="6480000">
          <a:off x="4673802" y="2818571"/>
          <a:ext cx="389219" cy="4953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/>
        </a:p>
      </dsp:txBody>
      <dsp:txXfrm rot="10800000">
        <a:off x="4750226" y="2862119"/>
        <a:ext cx="272453" cy="297224"/>
      </dsp:txXfrm>
    </dsp:sp>
    <dsp:sp modelId="{172AD3BA-2A4B-4375-839A-6509E36CA955}">
      <dsp:nvSpPr>
        <dsp:cNvPr id="0" name=""/>
        <dsp:cNvSpPr/>
      </dsp:nvSpPr>
      <dsp:spPr>
        <a:xfrm>
          <a:off x="3790872" y="3390032"/>
          <a:ext cx="1467770" cy="14677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Stress/</a:t>
          </a:r>
          <a:br>
            <a:rPr lang="en-GB" sz="1400" kern="1200" dirty="0" smtClean="0"/>
          </a:br>
          <a:r>
            <a:rPr lang="en-GB" sz="1400" kern="1200" dirty="0" smtClean="0"/>
            <a:t>strain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chemeClr val="bg1">
                  <a:lumMod val="50000"/>
                </a:schemeClr>
              </a:solidFill>
            </a:rPr>
            <a:t>Finite element analysis</a:t>
          </a:r>
          <a:endParaRPr lang="en-GB" sz="12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005822" y="3604982"/>
        <a:ext cx="1037870" cy="1037870"/>
      </dsp:txXfrm>
    </dsp:sp>
    <dsp:sp modelId="{AD382A10-8D29-4470-BE8A-D5472A4AE8DF}">
      <dsp:nvSpPr>
        <dsp:cNvPr id="0" name=""/>
        <dsp:cNvSpPr/>
      </dsp:nvSpPr>
      <dsp:spPr>
        <a:xfrm rot="10800000">
          <a:off x="3240089" y="3876231"/>
          <a:ext cx="389219" cy="4953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/>
        </a:p>
      </dsp:txBody>
      <dsp:txXfrm rot="10800000">
        <a:off x="3356855" y="3975305"/>
        <a:ext cx="272453" cy="297224"/>
      </dsp:txXfrm>
    </dsp:sp>
    <dsp:sp modelId="{5E3468A3-230F-4F5F-A770-D238E78FC7B6}">
      <dsp:nvSpPr>
        <dsp:cNvPr id="0" name=""/>
        <dsp:cNvSpPr/>
      </dsp:nvSpPr>
      <dsp:spPr>
        <a:xfrm>
          <a:off x="1588724" y="3390032"/>
          <a:ext cx="1467770" cy="14677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Hydro- dynamics</a:t>
          </a:r>
          <a:endParaRPr lang="en-GB" sz="1300" kern="1200" dirty="0"/>
        </a:p>
      </dsp:txBody>
      <dsp:txXfrm>
        <a:off x="1803674" y="3604982"/>
        <a:ext cx="1037870" cy="1037870"/>
      </dsp:txXfrm>
    </dsp:sp>
    <dsp:sp modelId="{66AE9DD4-725E-4F37-A069-0226BDE1C143}">
      <dsp:nvSpPr>
        <dsp:cNvPr id="0" name=""/>
        <dsp:cNvSpPr/>
      </dsp:nvSpPr>
      <dsp:spPr>
        <a:xfrm rot="15120000">
          <a:off x="1791153" y="2839524"/>
          <a:ext cx="389219" cy="4953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/>
        </a:p>
      </dsp:txBody>
      <dsp:txXfrm rot="10800000">
        <a:off x="1867577" y="2994124"/>
        <a:ext cx="272453" cy="297224"/>
      </dsp:txXfrm>
    </dsp:sp>
    <dsp:sp modelId="{56A24EC1-4917-4676-9980-66B860B452B3}">
      <dsp:nvSpPr>
        <dsp:cNvPr id="0" name=""/>
        <dsp:cNvSpPr/>
      </dsp:nvSpPr>
      <dsp:spPr>
        <a:xfrm>
          <a:off x="908223" y="1295665"/>
          <a:ext cx="1467770" cy="14677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Heat transport</a:t>
          </a:r>
          <a:endParaRPr lang="en-GB" sz="1300" kern="1200" dirty="0"/>
        </a:p>
      </dsp:txBody>
      <dsp:txXfrm>
        <a:off x="1123173" y="1510615"/>
        <a:ext cx="1037870" cy="1037870"/>
      </dsp:txXfrm>
    </dsp:sp>
    <dsp:sp modelId="{574DA59F-119C-40B8-8CD7-1D432301B386}">
      <dsp:nvSpPr>
        <dsp:cNvPr id="0" name=""/>
        <dsp:cNvSpPr/>
      </dsp:nvSpPr>
      <dsp:spPr>
        <a:xfrm rot="19440000">
          <a:off x="2329374" y="1141144"/>
          <a:ext cx="389219" cy="4953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dirty="0"/>
        </a:p>
      </dsp:txBody>
      <dsp:txXfrm>
        <a:off x="2340524" y="1274535"/>
        <a:ext cx="272453" cy="297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5F281C-F02A-4A09-BC50-6A975BADE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03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35D269-8E16-441B-9557-A35C155E746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2811B6-65DA-489F-BE4F-B39D5313DCDB}" type="slidenum">
              <a:rPr lang="en-GB"/>
              <a:pPr/>
              <a:t>10</a:t>
            </a:fld>
            <a:endParaRPr lang="en-GB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Moderation in the target causes</a:t>
            </a:r>
            <a:r>
              <a:rPr lang="en-GB" baseline="0" dirty="0" smtClean="0"/>
              <a:t> extra </a:t>
            </a:r>
            <a:r>
              <a:rPr lang="en-GB" baseline="0" dirty="0" err="1" smtClean="0"/>
              <a:t>absorbtion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24EF5-6DA7-4515-9403-D5BB69E7157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400 – 500 runs per day</a:t>
            </a:r>
          </a:p>
          <a:p>
            <a:r>
              <a:rPr lang="en-GB" dirty="0" smtClean="0"/>
              <a:t>Will</a:t>
            </a:r>
            <a:r>
              <a:rPr lang="en-GB" baseline="0" dirty="0" smtClean="0"/>
              <a:t> maximize the performance of the target station, but sometimes you will not understand the results.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Either trust the code or spend some time thinking about what it is actually doing.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24EF5-6DA7-4515-9403-D5BB69E7157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24EF5-6DA7-4515-9403-D5BB69E7157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24EF5-6DA7-4515-9403-D5BB69E7157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A723B9-A2CF-4A1F-B019-2A40B3EA29B7}" type="slidenum">
              <a:rPr lang="en-GB"/>
              <a:pPr/>
              <a:t>15</a:t>
            </a:fld>
            <a:endParaRPr lang="en-GB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3" y="4343231"/>
            <a:ext cx="5486976" cy="403775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08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FFB4E-8152-45FE-99CE-81F8C0495B8E}" type="slidenum">
              <a:rPr lang="en-GB" smtClean="0">
                <a:latin typeface="Arial" pitchFamily="34" charset="0"/>
              </a:rPr>
              <a:pPr/>
              <a:t>16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08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4FFB4E-8152-45FE-99CE-81F8C0495B8E}" type="slidenum">
              <a:rPr lang="en-GB" smtClean="0">
                <a:latin typeface="Arial" pitchFamily="34" charset="0"/>
              </a:rPr>
              <a:pPr/>
              <a:t>17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08B6C-D1F6-4A58-ABBE-574F3187708E}" type="slidenum">
              <a:rPr lang="en-US"/>
              <a:pPr/>
              <a:t>18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E6BC6D-919E-4315-824E-685B80C583C1}" type="slidenum">
              <a:rPr lang="en-GB" smtClean="0">
                <a:solidFill>
                  <a:srgbClr val="000000"/>
                </a:solidFill>
                <a:latin typeface="Arial" pitchFamily="34" charset="0"/>
              </a:rPr>
              <a:pPr/>
              <a:t>19</a:t>
            </a:fld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D13AE-F64E-43D1-BAD4-52812A5CE2D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988DD-AF40-4E3B-9A0C-34A68F81943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988DD-AF40-4E3B-9A0C-34A68F81943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988DD-AF40-4E3B-9A0C-34A68F81943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988DD-AF40-4E3B-9A0C-34A68F81943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988DD-AF40-4E3B-9A0C-34A68F81943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821692-70B6-4B30-BA98-8D31F9C617FB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3D13AE-F64E-43D1-BAD4-52812A5CE2D5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91C0E1-BE03-4520-B5D6-B7472EE7872D}" type="slidenum">
              <a:rPr lang="en-US"/>
              <a:pPr/>
              <a:t>4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5EAC5-684D-4A19-BB18-93B7ED3639F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91C0E1-BE03-4520-B5D6-B7472EE7872D}" type="slidenum">
              <a:rPr lang="en-US"/>
              <a:pPr/>
              <a:t>6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91C0E1-BE03-4520-B5D6-B7472EE7872D}" type="slidenum">
              <a:rPr lang="en-US"/>
              <a:pPr/>
              <a:t>7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91C0E1-BE03-4520-B5D6-B7472EE7872D}" type="slidenum">
              <a:rPr lang="en-US"/>
              <a:pPr/>
              <a:t>8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Moderation in the target causes</a:t>
            </a:r>
            <a:r>
              <a:rPr lang="en-GB" baseline="0" dirty="0" smtClean="0"/>
              <a:t> extra </a:t>
            </a:r>
            <a:r>
              <a:rPr lang="en-GB" baseline="0" dirty="0" err="1" smtClean="0"/>
              <a:t>absorbtion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224EF5-6DA7-4515-9403-D5BB69E7157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 userDrawn="1">
            <p:ph type="dt" sz="quarter" idx="10"/>
          </p:nvPr>
        </p:nvSpPr>
        <p:spPr>
          <a:xfrm>
            <a:off x="7739063" y="6524625"/>
            <a:ext cx="1404937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</a:t>
            </a:r>
            <a:r>
              <a:rPr lang="en-US" baseline="30000"/>
              <a:t>th</a:t>
            </a:r>
            <a:r>
              <a:rPr lang="en-US"/>
              <a:t> September 2008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</a:t>
            </a:r>
            <a:r>
              <a:rPr lang="en-US" baseline="30000"/>
              <a:t>th</a:t>
            </a:r>
            <a:r>
              <a:rPr lang="en-US"/>
              <a:t> April 2007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</a:t>
            </a:r>
            <a:r>
              <a:rPr lang="en-US" baseline="30000"/>
              <a:t>th</a:t>
            </a:r>
            <a:r>
              <a:rPr lang="en-US"/>
              <a:t> April 2007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</a:t>
            </a:r>
            <a:r>
              <a:rPr lang="en-US" baseline="30000"/>
              <a:t>th</a:t>
            </a:r>
            <a:r>
              <a:rPr lang="en-US"/>
              <a:t> April 2007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</a:t>
            </a:r>
            <a:r>
              <a:rPr lang="en-US" baseline="30000"/>
              <a:t>th</a:t>
            </a:r>
            <a:r>
              <a:rPr lang="en-US"/>
              <a:t> April 2007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</a:t>
            </a:r>
            <a:r>
              <a:rPr lang="en-US" baseline="30000"/>
              <a:t>th</a:t>
            </a:r>
            <a:r>
              <a:rPr lang="en-US"/>
              <a:t> April 2007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</a:t>
            </a:r>
            <a:r>
              <a:rPr lang="en-US" baseline="30000"/>
              <a:t>th</a:t>
            </a:r>
            <a:r>
              <a:rPr lang="en-US"/>
              <a:t> April 2007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</a:t>
            </a:r>
            <a:r>
              <a:rPr lang="en-US" baseline="30000"/>
              <a:t>th</a:t>
            </a:r>
            <a:r>
              <a:rPr lang="en-US"/>
              <a:t> April 2007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</a:t>
            </a:r>
            <a:r>
              <a:rPr lang="en-US" baseline="30000"/>
              <a:t>th</a:t>
            </a:r>
            <a:r>
              <a:rPr lang="en-US"/>
              <a:t> April 2007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</a:t>
            </a:r>
            <a:r>
              <a:rPr lang="en-US" baseline="30000"/>
              <a:t>th</a:t>
            </a:r>
            <a:r>
              <a:rPr lang="en-US"/>
              <a:t> April 2007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</a:t>
            </a:r>
            <a:r>
              <a:rPr lang="en-US" baseline="30000"/>
              <a:t>th</a:t>
            </a:r>
            <a:r>
              <a:rPr lang="en-US"/>
              <a:t> April 2007</a:t>
            </a:r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996238" y="6524625"/>
            <a:ext cx="1905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27</a:t>
            </a:r>
            <a:r>
              <a:rPr lang="en-US" baseline="30000"/>
              <a:t>th</a:t>
            </a:r>
            <a:r>
              <a:rPr lang="en-US"/>
              <a:t> April 2007</a:t>
            </a:r>
          </a:p>
        </p:txBody>
      </p:sp>
      <p:pic>
        <p:nvPicPr>
          <p:cNvPr id="6147" name="Picture 12" descr="SCI_PPT_templ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71628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3" descr="STFC ISIS Reversed Logo - Large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188913"/>
            <a:ext cx="201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</p:sldLayoutIdLst>
  <p:transition>
    <p:split orient="vert"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ヒラギノ角ゴ Pro W3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ヒラギノ角ゴ Pro W3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ヒラギノ角ゴ Pro W3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ヒラギノ角ゴ Pro W3" pitchFamily="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ヒラギノ角ゴ Pro W3" pitchFamily="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ヒラギノ角ゴ Pro W3" pitchFamily="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ヒラギノ角ゴ Pro W3" pitchFamily="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Majestic\rlm39$\_files\meetings\current\100308_ICANS\SI-8410-101_7d.avi" TargetMode="Externa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diagramQuickStyle" Target="../diagrams/quickStyle1.xm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4.png"/><Relationship Id="rId12" Type="http://schemas.openxmlformats.org/officeDocument/2006/relationships/diagramLayout" Target="../diagrams/layou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3.png"/><Relationship Id="rId11" Type="http://schemas.openxmlformats.org/officeDocument/2006/relationships/diagramData" Target="../diagrams/data1.xml"/><Relationship Id="rId5" Type="http://schemas.openxmlformats.org/officeDocument/2006/relationships/image" Target="../media/image52.gif"/><Relationship Id="rId15" Type="http://schemas.microsoft.com/office/2007/relationships/diagramDrawing" Target="../diagrams/drawing1.xml"/><Relationship Id="rId10" Type="http://schemas.openxmlformats.org/officeDocument/2006/relationships/image" Target="../media/image57.png"/><Relationship Id="rId4" Type="http://schemas.openxmlformats.org/officeDocument/2006/relationships/image" Target="../media/image51.gif"/><Relationship Id="rId9" Type="http://schemas.openxmlformats.org/officeDocument/2006/relationships/image" Target="../media/image56.png"/><Relationship Id="rId14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jpe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11" Type="http://schemas.openxmlformats.org/officeDocument/2006/relationships/image" Target="../media/image9.jpeg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3" Type="http://schemas.openxmlformats.org/officeDocument/2006/relationships/slide" Target="slide10.xml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24" Type="http://schemas.openxmlformats.org/officeDocument/2006/relationships/image" Target="../media/image38.emf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23" Type="http://schemas.openxmlformats.org/officeDocument/2006/relationships/image" Target="../media/image37.pn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Relationship Id="rId22" Type="http://schemas.openxmlformats.org/officeDocument/2006/relationships/image" Target="../media/image3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6EC3818 Campus aerial 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019" y="1447800"/>
            <a:ext cx="8081962" cy="5259388"/>
          </a:xfrm>
          <a:prstGeom prst="rect">
            <a:avLst/>
          </a:prstGeom>
          <a:noFill/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056728" y="1571612"/>
            <a:ext cx="503054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  <a:latin typeface="Lucida Sans" pitchFamily="34" charset="0"/>
                <a:cs typeface="Arial" charset="0"/>
              </a:rPr>
              <a:t>ISIS Target Station 2 project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  <a:latin typeface="Lucida Sans" pitchFamily="34" charset="0"/>
                <a:cs typeface="Arial" charset="0"/>
              </a:rPr>
              <a:t>Lessons learned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sz="2000" i="1" dirty="0" smtClean="0">
                <a:solidFill>
                  <a:schemeClr val="bg1"/>
                </a:solidFill>
                <a:latin typeface="Lucida Sans" pitchFamily="34" charset="0"/>
                <a:cs typeface="Arial" charset="0"/>
              </a:rPr>
              <a:t>Robert McGreevy</a:t>
            </a:r>
            <a:endParaRPr lang="en-US" sz="2000" i="1" dirty="0">
              <a:solidFill>
                <a:schemeClr val="bg1"/>
              </a:solidFill>
              <a:latin typeface="Lucida Sans" pitchFamily="34" charset="0"/>
              <a:cs typeface="Arial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I-8410-101_7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72786" y="1714488"/>
            <a:ext cx="7598429" cy="4444833"/>
          </a:xfrm>
          <a:prstGeom prst="rect">
            <a:avLst/>
          </a:prstGeom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812798" y="6386476"/>
            <a:ext cx="7518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333399"/>
                </a:solidFill>
                <a:latin typeface="Lucida Sans" pitchFamily="34" charset="0"/>
              </a:rPr>
              <a:t>David Jenkins – TS2 Target/moderators, 18:10 Wednesday </a:t>
            </a:r>
            <a:endParaRPr lang="en-GB" sz="2000" dirty="0">
              <a:solidFill>
                <a:srgbClr val="333399"/>
              </a:solidFill>
              <a:latin typeface="Lucida Sans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255227" y="1171502"/>
            <a:ext cx="6633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Target, reflector, moderator design/optimisation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357562"/>
            <a:ext cx="4320000" cy="322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255227" y="1171502"/>
            <a:ext cx="6633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Target, reflector, moderator design/optimisation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11" name="Picture 3" descr="P:\calendars\2010\08EC3270 ISIS TS2 build 29 July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766" y="1714488"/>
            <a:ext cx="4320000" cy="286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sell visualise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0628" y="2000240"/>
            <a:ext cx="3452872" cy="3897728"/>
          </a:xfrm>
        </p:spPr>
      </p:pic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785926"/>
            <a:ext cx="3714760" cy="460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1255227" y="1171502"/>
            <a:ext cx="6633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Target, reflector, moderator design/optimisation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Z:\private\bennington\TSII\Poster pictures\Thermal Energy XZ Cut.gif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t="12200" r="12750" b="10394"/>
          <a:stretch>
            <a:fillRect/>
          </a:stretch>
        </p:blipFill>
        <p:spPr bwMode="auto">
          <a:xfrm>
            <a:off x="261257" y="1933049"/>
            <a:ext cx="2756147" cy="2676643"/>
          </a:xfrm>
          <a:prstGeom prst="rect">
            <a:avLst/>
          </a:prstGeom>
          <a:noFill/>
        </p:spPr>
      </p:pic>
      <p:pic>
        <p:nvPicPr>
          <p:cNvPr id="63491" name="Picture 3" descr="Z:\private\bennington\TSII\Poster pictures\Thermal Energy YX Cut.gif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3" t="9614" r="12793" b="10539"/>
          <a:stretch>
            <a:fillRect/>
          </a:stretch>
        </p:blipFill>
        <p:spPr bwMode="auto">
          <a:xfrm>
            <a:off x="2867615" y="3892753"/>
            <a:ext cx="2551663" cy="2664492"/>
          </a:xfrm>
          <a:prstGeom prst="rect">
            <a:avLst/>
          </a:prstGeom>
          <a:noFill/>
        </p:spPr>
      </p:pic>
      <p:grpSp>
        <p:nvGrpSpPr>
          <p:cNvPr id="2" name="Group 25"/>
          <p:cNvGrpSpPr/>
          <p:nvPr/>
        </p:nvGrpSpPr>
        <p:grpSpPr>
          <a:xfrm>
            <a:off x="219468" y="1675209"/>
            <a:ext cx="4136075" cy="5111377"/>
            <a:chOff x="-2523732" y="188728"/>
            <a:chExt cx="4136075" cy="5111377"/>
          </a:xfrm>
        </p:grpSpPr>
        <p:pic>
          <p:nvPicPr>
            <p:cNvPr id="22" name="Picture 5" descr="trim_coupled_18K_streamlines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612344" y="2794365"/>
              <a:ext cx="3224687" cy="2505740"/>
            </a:xfrm>
            <a:prstGeom prst="rect">
              <a:avLst/>
            </a:prstGeom>
            <a:noFill/>
          </p:spPr>
        </p:pic>
        <p:pic>
          <p:nvPicPr>
            <p:cNvPr id="23" name="Picture 6" descr="streamtube_blk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2523732" y="188728"/>
              <a:ext cx="2847975" cy="2314575"/>
            </a:xfrm>
            <a:prstGeom prst="rect">
              <a:avLst/>
            </a:prstGeom>
            <a:noFill/>
          </p:spPr>
        </p:pic>
      </p:grpSp>
      <p:grpSp>
        <p:nvGrpSpPr>
          <p:cNvPr id="3" name="Group 26"/>
          <p:cNvGrpSpPr/>
          <p:nvPr/>
        </p:nvGrpSpPr>
        <p:grpSpPr>
          <a:xfrm>
            <a:off x="142504" y="1599355"/>
            <a:ext cx="4334496" cy="5153836"/>
            <a:chOff x="498763" y="1704164"/>
            <a:chExt cx="4334496" cy="5153836"/>
          </a:xfrm>
        </p:grpSpPr>
        <p:pic>
          <p:nvPicPr>
            <p:cNvPr id="21" name="Picture 5" descr="trim_coupled_18K_LH2temp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8763" y="1704164"/>
              <a:ext cx="3355453" cy="2392823"/>
            </a:xfrm>
            <a:prstGeom prst="rect">
              <a:avLst/>
            </a:prstGeom>
            <a:noFill/>
          </p:spPr>
        </p:pic>
        <p:pic>
          <p:nvPicPr>
            <p:cNvPr id="24" name="Picture 5" descr="Core_temp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5884" y="4338638"/>
              <a:ext cx="3127375" cy="2519362"/>
            </a:xfrm>
            <a:prstGeom prst="rect">
              <a:avLst/>
            </a:prstGeom>
            <a:noFill/>
          </p:spPr>
        </p:pic>
      </p:grpSp>
      <p:pic>
        <p:nvPicPr>
          <p:cNvPr id="25" name="Picture 10" descr="Coupled_Mod_both_press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33358"/>
            <a:ext cx="5086350" cy="4084637"/>
          </a:xfrm>
          <a:prstGeom prst="rect">
            <a:avLst/>
          </a:prstGeom>
          <a:noFill/>
        </p:spPr>
      </p:pic>
      <p:graphicFrame>
        <p:nvGraphicFramePr>
          <p:cNvPr id="12" name="Diagram 11"/>
          <p:cNvGraphicFramePr/>
          <p:nvPr/>
        </p:nvGraphicFramePr>
        <p:xfrm>
          <a:off x="2972695" y="1669306"/>
          <a:ext cx="6847368" cy="4859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255227" y="1214422"/>
            <a:ext cx="6633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Target, reflector, moderator design/optimisation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B7C5718-EE9A-4D8D-8B59-F3D87E86E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CCC9BB7-91AE-4391-A132-05F5867D2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>
                                            <p:graphicEl>
                                              <a:dgm id="{DCCC9BB7-91AE-4391-A132-05F5867D2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BC1D350-8889-40C6-8AFC-F1CB2017A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B94628D-5E9B-4376-8BF3-7D29F89D3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>
                                            <p:graphicEl>
                                              <a:dgm id="{6B94628D-5E9B-4376-8BF3-7D29F89D3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72AD3BA-2A4B-4375-839A-6509E36CA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D382A10-8D29-4470-BE8A-D5472A4AE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2">
                                            <p:graphicEl>
                                              <a:dgm id="{AD382A10-8D29-4470-BE8A-D5472A4AE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E3468A3-230F-4F5F-A770-D238E78FC7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6AE9DD4-725E-4F37-A069-0226BDE1C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">
                                            <p:graphicEl>
                                              <a:dgm id="{66AE9DD4-725E-4F37-A069-0226BDE1C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6A24EC1-4917-4676-9980-66B860B452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74DA59F-119C-40B8-8CD7-1D432301B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">
                                            <p:graphicEl>
                                              <a:dgm id="{574DA59F-119C-40B8-8CD7-1D432301B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1762577" y="1171502"/>
            <a:ext cx="56188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Target, reflector, moderator performance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28860" y="2528824"/>
            <a:ext cx="37862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Flux high (as predicted) </a:t>
            </a: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  <a:sym typeface="Symbol"/>
              </a:rPr>
              <a:t></a:t>
            </a:r>
            <a:endParaRPr lang="sv-SE" sz="2000" dirty="0" smtClean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7182" y="2000240"/>
            <a:ext cx="208544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14678" y="3929066"/>
            <a:ext cx="55721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  <a:sym typeface="Symbol"/>
              </a:rPr>
              <a:t> </a:t>
            </a: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Background low (lower than expected)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14348" y="5529220"/>
            <a:ext cx="52149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Peak widths broader than predicted </a:t>
            </a: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  <a:sym typeface="Symbol"/>
              </a:rPr>
              <a:t></a:t>
            </a:r>
            <a:endParaRPr lang="sv-SE" sz="2000" dirty="0" smtClean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3" y="3286124"/>
            <a:ext cx="2543671" cy="192882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4882671"/>
            <a:ext cx="2873365" cy="1689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0285" y="1654739"/>
            <a:ext cx="6983431" cy="468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762577" y="1171502"/>
            <a:ext cx="56188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Target, reflector, moderator performance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9131" y="2247056"/>
            <a:ext cx="6105738" cy="439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20986" y="1028700"/>
            <a:ext cx="39020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Performance optimisation </a:t>
            </a:r>
          </a:p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v </a:t>
            </a:r>
          </a:p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Robust/reliable engineering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9131" y="2247056"/>
            <a:ext cx="6105738" cy="439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350879" y="1028700"/>
            <a:ext cx="444224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Pushing materials to their limits</a:t>
            </a:r>
          </a:p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in a </a:t>
            </a:r>
          </a:p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High radiation environment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 descr="07EC3351 ISIS TS2 Build 27 Jul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781" y="4226717"/>
            <a:ext cx="3498433" cy="2340000"/>
          </a:xfrm>
          <a:prstGeom prst="rect">
            <a:avLst/>
          </a:prstGeom>
          <a:noFill/>
        </p:spPr>
      </p:pic>
      <p:pic>
        <p:nvPicPr>
          <p:cNvPr id="8" name="Picture 20" descr="06EC3209 ISIS TS2 build 13 Se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1219" y="1696223"/>
            <a:ext cx="3495556" cy="2340000"/>
          </a:xfrm>
          <a:prstGeom prst="rect">
            <a:avLst/>
          </a:prstGeom>
          <a:noFill/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311" y="1696223"/>
            <a:ext cx="3514937" cy="234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" name="Picture 23" descr="06EC3781 ISIS TS2 build 8 No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410" y="4226717"/>
            <a:ext cx="3500739" cy="2340000"/>
          </a:xfrm>
          <a:prstGeom prst="rect">
            <a:avLst/>
          </a:prstGeom>
          <a:noFill/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36553" y="1171502"/>
            <a:ext cx="60708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Extracted proton beam - space and suppliers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1598938"/>
            <a:ext cx="5786478" cy="48673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42778" y="1171502"/>
            <a:ext cx="62584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Procurement and tendering – specify carefully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5" name="Picture 3" descr="Atex Roo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4071942"/>
            <a:ext cx="37242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8402 ta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1428750"/>
            <a:ext cx="479583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03RC1962 Mound M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738" y="1571625"/>
            <a:ext cx="51371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S 2 mound moving 17 Sept 03EC31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6488" y="1785938"/>
            <a:ext cx="55546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1579563" y="2071688"/>
          <a:ext cx="5400675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7" imgW="14628571" imgH="9752381" progId="">
                  <p:embed/>
                </p:oleObj>
              </mc:Choice>
              <mc:Fallback>
                <p:oleObj name="Image" r:id="rId7" imgW="14628571" imgH="975238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2071688"/>
                        <a:ext cx="5400675" cy="3600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2076450" y="2357438"/>
          <a:ext cx="5414963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9" imgW="7163800" imgH="4761905" progId="">
                  <p:embed/>
                </p:oleObj>
              </mc:Choice>
              <mc:Fallback>
                <p:oleObj name="Image" r:id="rId9" imgW="7163800" imgH="4761905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6450" y="2357438"/>
                        <a:ext cx="5414963" cy="3600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3" descr="06EC2993 ISIS TS2 build 4 Au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625" y="2643188"/>
            <a:ext cx="54133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arget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97213" y="2928938"/>
            <a:ext cx="53498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06EC1868 ISIS TS2 build 4 May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89338" y="3214688"/>
            <a:ext cx="54117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3"/>
          <p:cNvSpPr txBox="1">
            <a:spLocks noChangeArrowheads="1"/>
          </p:cNvSpPr>
          <p:nvPr/>
        </p:nvSpPr>
        <p:spPr bwMode="auto">
          <a:xfrm>
            <a:off x="1470830" y="1100064"/>
            <a:ext cx="65325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ISIS TS2 </a:t>
            </a:r>
            <a:r>
              <a:rPr lang="sv-SE" sz="2000" b="1" dirty="0">
                <a:solidFill>
                  <a:srgbClr val="333399"/>
                </a:solidFill>
                <a:latin typeface="Lucida Sans" pitchFamily="34" charset="0"/>
              </a:rPr>
              <a:t>Phase </a:t>
            </a:r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I </a:t>
            </a:r>
            <a:r>
              <a:rPr lang="sv-SE" sz="2000" b="1" dirty="0">
                <a:solidFill>
                  <a:srgbClr val="333399"/>
                </a:solidFill>
                <a:latin typeface="Lucida Sans" pitchFamily="34" charset="0"/>
              </a:rPr>
              <a:t>project </a:t>
            </a:r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– on time and on budget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:\calendars\2010\06EC3020 ISIS TS2 build 30 Au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4772032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85430" y="1028700"/>
            <a:ext cx="2573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Steel and shutters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7" name="Picture 2" descr="T:\images - photorepro\images2008-07-25\08EC3218 ISIS TS2 build 25 Jul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429000"/>
            <a:ext cx="4793252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89148" y="1171502"/>
            <a:ext cx="17876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Instruments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7158" y="1714488"/>
            <a:ext cx="785818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Standardisation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Performance cost/benefit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Component suppliers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Software – start yesterday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</a:t>
            </a:r>
            <a:r>
              <a:rPr lang="sv-SE" sz="2000" smtClean="0">
                <a:solidFill>
                  <a:srgbClr val="333399"/>
                </a:solidFill>
                <a:latin typeface="Lucida Sans" pitchFamily="34" charset="0"/>
              </a:rPr>
              <a:t>Risk management</a:t>
            </a:r>
            <a:endParaRPr lang="sv-SE" sz="2000" dirty="0" smtClean="0">
              <a:solidFill>
                <a:srgbClr val="333399"/>
              </a:solidFill>
              <a:latin typeface="Lucida Sans" pitchFamily="34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Phase them </a:t>
            </a:r>
          </a:p>
        </p:txBody>
      </p:sp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0551" y="2071678"/>
            <a:ext cx="3302151" cy="204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N:\images - photorepro\let detector installation 2009-08-10\09EC2992_LET Detector Instalation 10 Augus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227" y="4607727"/>
            <a:ext cx="1363615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2425" y="4607727"/>
            <a:ext cx="3137304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Z:\sl\tmp\inst\P101091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4" y="4607727"/>
            <a:ext cx="2736593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77430" y="1171502"/>
            <a:ext cx="5989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Project management – it’s done for a reason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7158" y="1720698"/>
            <a:ext cx="785818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Risk management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Stakeholder management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Early specification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Design reviews/change control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</a:t>
            </a: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  <a:sym typeface="Symbol"/>
              </a:rPr>
              <a:t>Involve operations staff in design/installation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  <a:sym typeface="Symbol"/>
              </a:rPr>
              <a:t> </a:t>
            </a: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Design</a:t>
            </a: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  <a:sym typeface="Symbol"/>
              </a:rPr>
              <a:t>ConstructionCommissioningOperation</a:t>
            </a:r>
          </a:p>
        </p:txBody>
      </p:sp>
      <p:pic>
        <p:nvPicPr>
          <p:cNvPr id="6" name="Picture 3" descr="06EC3715 ISIS TS2 build 4 Oc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6782" y="1785926"/>
            <a:ext cx="2536033" cy="1696412"/>
          </a:xfrm>
          <a:prstGeom prst="rect">
            <a:avLst/>
          </a:prstGeom>
          <a:noFill/>
        </p:spPr>
      </p:pic>
      <p:pic>
        <p:nvPicPr>
          <p:cNvPr id="7" name="Picture 2" descr="T:\images - photorepro\First users on TS-2 2009-05-27\09EC2091 ISIS TS2 First user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627710"/>
            <a:ext cx="3035960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104" y="4627710"/>
            <a:ext cx="3283389" cy="2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3" name="Picture 5" descr="06EC3068 ISIS TS2 build 7 Sep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1786156"/>
            <a:ext cx="3420000" cy="2286981"/>
          </a:xfrm>
          <a:prstGeom prst="rect">
            <a:avLst/>
          </a:prstGeom>
          <a:noFill/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289438" y="1171502"/>
            <a:ext cx="2565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Separate budgets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26625" name="Picture 1" descr="TS2 build jack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4278500"/>
            <a:ext cx="3420000" cy="226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Ref Front End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6347" y="4286257"/>
            <a:ext cx="3420000" cy="225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06EC3737 ISIS TS2 build 19 Oc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6347" y="1785926"/>
            <a:ext cx="3420000" cy="228744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EC4066 ISIS TS2 build 2 Se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029535"/>
            <a:ext cx="3960000" cy="254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LET Tran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1643050"/>
            <a:ext cx="28608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08EC1632 Spanish Ministerial visit to ISI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342" y="4036906"/>
            <a:ext cx="3960000" cy="253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092268" y="1028700"/>
            <a:ext cx="29594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In-kind contributions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18" name="Picture 2" descr="T:\images - photorepro\images2008-08-15\08EC4047 ISIS TS2 build 15 Aug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105" y="1626190"/>
            <a:ext cx="325298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2876" y="3071810"/>
            <a:ext cx="8858248" cy="3429024"/>
            <a:chOff x="1571604" y="1357298"/>
            <a:chExt cx="6086506" cy="2171699"/>
          </a:xfrm>
        </p:grpSpPr>
        <p:pic>
          <p:nvPicPr>
            <p:cNvPr id="114693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71604" y="1357298"/>
              <a:ext cx="3086110" cy="2028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694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43438" y="1357298"/>
              <a:ext cx="3014672" cy="2171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469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3157" y="1857364"/>
            <a:ext cx="4357687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444929" y="1028700"/>
            <a:ext cx="2254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Communication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ext Box 3"/>
          <p:cNvSpPr txBox="1">
            <a:spLocks noChangeArrowheads="1"/>
          </p:cNvSpPr>
          <p:nvPr/>
        </p:nvSpPr>
        <p:spPr bwMode="auto">
          <a:xfrm>
            <a:off x="3186043" y="1100064"/>
            <a:ext cx="27719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and looking good ...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12" name="Picture 2" descr="P:\calendars\2010\08EC1330 ISIS TS2 build 31 J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85815"/>
            <a:ext cx="3143272" cy="473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P:\calendars\2010\10EC1032 Winter campus scene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1785815"/>
            <a:ext cx="3312000" cy="219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P:\calendars\2010\09EC3154 TS2 build 10 Sep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4293351"/>
            <a:ext cx="3312000" cy="222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30979" y="1100064"/>
            <a:ext cx="3578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ISIS TS2 – basic principles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57158" y="1714488"/>
            <a:ext cx="78581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Low power (48 kW)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tantalum clad tungsten target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small edge cooled target, higher density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closer moderators, innovative design</a:t>
            </a:r>
          </a:p>
        </p:txBody>
      </p:sp>
      <p:pic>
        <p:nvPicPr>
          <p:cNvPr id="5" name="Picture 4" descr="reflector_split_5c_2_new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22" r="15073" b="2762"/>
          <a:stretch>
            <a:fillRect/>
          </a:stretch>
        </p:blipFill>
        <p:spPr bwMode="auto">
          <a:xfrm>
            <a:off x="6643703" y="4127350"/>
            <a:ext cx="2214578" cy="251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428992" y="3770659"/>
            <a:ext cx="5286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Low frequency (10 Hz)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100 ms time frame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cold neutrons, high resolution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596" y="5715016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Optimisation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sv-SE" sz="2000" dirty="0" smtClean="0">
                <a:solidFill>
                  <a:srgbClr val="333399"/>
                </a:solidFill>
                <a:latin typeface="Lucida Sans" pitchFamily="34" charset="0"/>
              </a:rPr>
              <a:t> target, moderators, instruments</a:t>
            </a:r>
            <a:endParaRPr lang="en-GB" sz="2000" dirty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10" name="Picture 2" descr="isis_2ndtarget_late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67" y="642917"/>
            <a:ext cx="2054275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1" y="3286124"/>
            <a:ext cx="302906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Text Box 2"/>
          <p:cNvSpPr txBox="1">
            <a:spLocks noChangeArrowheads="1"/>
          </p:cNvSpPr>
          <p:nvPr/>
        </p:nvSpPr>
        <p:spPr bwMode="auto">
          <a:xfrm>
            <a:off x="181224" y="2654677"/>
            <a:ext cx="117947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GB" sz="2000">
                <a:solidFill>
                  <a:srgbClr val="333399"/>
                </a:solidFill>
                <a:latin typeface="Lucida Sans" pitchFamily="34" charset="0"/>
              </a:rPr>
              <a:t>SANS2D</a:t>
            </a:r>
          </a:p>
        </p:txBody>
      </p:sp>
      <p:sp>
        <p:nvSpPr>
          <p:cNvPr id="3103" name="Text Box 12"/>
          <p:cNvSpPr txBox="1">
            <a:spLocks noChangeArrowheads="1"/>
          </p:cNvSpPr>
          <p:nvPr/>
        </p:nvSpPr>
        <p:spPr bwMode="auto">
          <a:xfrm>
            <a:off x="4000661" y="2654677"/>
            <a:ext cx="125567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333399"/>
                </a:solidFill>
                <a:latin typeface="Lucida Sans" pitchFamily="34" charset="0"/>
              </a:rPr>
              <a:t>OFFSPEC</a:t>
            </a:r>
          </a:p>
        </p:txBody>
      </p:sp>
      <p:sp>
        <p:nvSpPr>
          <p:cNvPr id="3104" name="Text Box 12"/>
          <p:cNvSpPr txBox="1">
            <a:spLocks noChangeArrowheads="1"/>
          </p:cNvSpPr>
          <p:nvPr/>
        </p:nvSpPr>
        <p:spPr bwMode="auto">
          <a:xfrm>
            <a:off x="1529021" y="2654677"/>
            <a:ext cx="1100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333399"/>
                </a:solidFill>
                <a:latin typeface="Lucida Sans" pitchFamily="34" charset="0"/>
              </a:rPr>
              <a:t>POLREF</a:t>
            </a:r>
          </a:p>
        </p:txBody>
      </p:sp>
      <p:sp>
        <p:nvSpPr>
          <p:cNvPr id="3105" name="Text Box 12"/>
          <p:cNvSpPr txBox="1">
            <a:spLocks noChangeArrowheads="1"/>
          </p:cNvSpPr>
          <p:nvPr/>
        </p:nvSpPr>
        <p:spPr bwMode="auto">
          <a:xfrm>
            <a:off x="2793601" y="2654677"/>
            <a:ext cx="911194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333399"/>
                </a:solidFill>
                <a:latin typeface="Lucida Sans" pitchFamily="34" charset="0"/>
              </a:rPr>
              <a:t>INTER</a:t>
            </a:r>
          </a:p>
        </p:txBody>
      </p:sp>
      <p:sp>
        <p:nvSpPr>
          <p:cNvPr id="3106" name="Text Box 12"/>
          <p:cNvSpPr txBox="1">
            <a:spLocks noChangeArrowheads="1"/>
          </p:cNvSpPr>
          <p:nvPr/>
        </p:nvSpPr>
        <p:spPr bwMode="auto">
          <a:xfrm>
            <a:off x="5561552" y="2654677"/>
            <a:ext cx="80483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333399"/>
                </a:solidFill>
                <a:latin typeface="Lucida Sans" pitchFamily="34" charset="0"/>
              </a:rPr>
              <a:t>WISH</a:t>
            </a:r>
          </a:p>
        </p:txBody>
      </p:sp>
      <p:sp>
        <p:nvSpPr>
          <p:cNvPr id="3107" name="Text Box 12"/>
          <p:cNvSpPr txBox="1">
            <a:spLocks noChangeArrowheads="1"/>
          </p:cNvSpPr>
          <p:nvPr/>
        </p:nvSpPr>
        <p:spPr bwMode="auto">
          <a:xfrm>
            <a:off x="6663148" y="2654677"/>
            <a:ext cx="122233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333399"/>
                </a:solidFill>
                <a:latin typeface="Lucida Sans" pitchFamily="34" charset="0"/>
              </a:rPr>
              <a:t>NIMROD</a:t>
            </a:r>
          </a:p>
        </p:txBody>
      </p:sp>
      <p:sp>
        <p:nvSpPr>
          <p:cNvPr id="3108" name="Text Box 12"/>
          <p:cNvSpPr txBox="1">
            <a:spLocks noChangeArrowheads="1"/>
          </p:cNvSpPr>
          <p:nvPr/>
        </p:nvSpPr>
        <p:spPr bwMode="auto">
          <a:xfrm>
            <a:off x="8207442" y="2654677"/>
            <a:ext cx="622279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333399"/>
                </a:solidFill>
                <a:latin typeface="Lucida Sans" pitchFamily="34" charset="0"/>
              </a:rPr>
              <a:t>LET</a:t>
            </a:r>
          </a:p>
        </p:txBody>
      </p:sp>
      <p:pic>
        <p:nvPicPr>
          <p:cNvPr id="3095" name="Picture 198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730" y="3191252"/>
            <a:ext cx="105916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1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5964" y="3191252"/>
            <a:ext cx="91601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Picture 2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97" y="3191252"/>
            <a:ext cx="843326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8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8272" y="3191252"/>
            <a:ext cx="96061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Picture 10" descr="inter-iso zoom2 102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377" y="3191252"/>
            <a:ext cx="95964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9197" y="3191252"/>
            <a:ext cx="113859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Picture 22" descr="polrefngw pic 9 june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9926" y="3191252"/>
            <a:ext cx="101829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9" descr="\\Britannic\ts-2\images - photorepro\images2009-01-20\09EC1086 ISIS TS2 build 20 Jan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145" y="4262815"/>
            <a:ext cx="108433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3" descr="D:\Instrumentation\OffSpec\Talks\TS2-EU\P3040598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8422" y="4262815"/>
            <a:ext cx="96014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791" y="4262815"/>
            <a:ext cx="96456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923" y="4262815"/>
            <a:ext cx="960092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92" name="Picture 8" descr="http://www.isis.rl.ac.uk/aboutIsis/images/isis-n4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01" y="4262815"/>
            <a:ext cx="1069194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14" descr="http://www.isis.rl.ac.uk/aboutIsis/images/sans2d_detectors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09" y="4262815"/>
            <a:ext cx="108010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2" descr="C:\Documents and Settings\rib76\My Documents\My_Docs\My Pictures\LET tank\08EC4127 ISIS TS2 build 16 Oct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9410" y="4262815"/>
            <a:ext cx="47834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1" descr="http://www.isis.rl.ac.uk/aboutIsis/images/NiLines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276" y="5352637"/>
            <a:ext cx="1045591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2" descr="http://www.isis.rl.ac.uk/aboutIsis/images/isis-n9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922" y="5352637"/>
            <a:ext cx="834094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5" descr="http://www.isis.rl.ac.uk/aboutIsis/images/sans2d_glassy_carbon.jp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" y="5352637"/>
            <a:ext cx="1459371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9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4346" y="5352637"/>
            <a:ext cx="1079936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3"/>
          <p:cNvSpPr txBox="1">
            <a:spLocks noChangeArrowheads="1"/>
          </p:cNvSpPr>
          <p:nvPr/>
        </p:nvSpPr>
        <p:spPr bwMode="auto">
          <a:xfrm>
            <a:off x="1349804" y="1528763"/>
            <a:ext cx="64443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It works - Phase </a:t>
            </a:r>
            <a:r>
              <a:rPr lang="sv-SE" sz="2000" b="1" dirty="0">
                <a:solidFill>
                  <a:srgbClr val="333399"/>
                </a:solidFill>
                <a:latin typeface="Lucida Sans" pitchFamily="34" charset="0"/>
              </a:rPr>
              <a:t>1 instruments are outstanding!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37" name="Picture 40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2" t="6189" r="4464" b="9162"/>
          <a:stretch>
            <a:fillRect/>
          </a:stretch>
        </p:blipFill>
        <p:spPr bwMode="auto">
          <a:xfrm>
            <a:off x="4245271" y="5352206"/>
            <a:ext cx="76645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75" y="5352206"/>
            <a:ext cx="913846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99" t="12626" r="20834" b="16667"/>
          <a:stretch>
            <a:fillRect/>
          </a:stretch>
        </p:blipFill>
        <p:spPr bwMode="auto">
          <a:xfrm>
            <a:off x="8107153" y="5352206"/>
            <a:ext cx="82285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1140612" y="6386476"/>
            <a:ext cx="68627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333399"/>
                </a:solidFill>
                <a:latin typeface="Lucida Sans" pitchFamily="34" charset="0"/>
              </a:rPr>
              <a:t>Sean Langridge – TS2 Instruments, 18:30 Wednesday </a:t>
            </a:r>
            <a:endParaRPr lang="en-GB" sz="2000" dirty="0">
              <a:solidFill>
                <a:srgbClr val="333399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Targe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85926"/>
            <a:ext cx="456601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907395" y="1028700"/>
            <a:ext cx="13292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1 + 1 &gt; 2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348145"/>
            <a:ext cx="4286280" cy="32955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06234" y="1028700"/>
            <a:ext cx="5383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A top team – experience and dedication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  <p:pic>
        <p:nvPicPr>
          <p:cNvPr id="5" name="Picture 3" descr="P:\calendars\2010\09EC3997 ISIS 25, staff 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9086" y="1571612"/>
            <a:ext cx="368582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641173" y="4772272"/>
            <a:ext cx="7861655" cy="1800000"/>
            <a:chOff x="639435" y="4700834"/>
            <a:chExt cx="7861655" cy="1800000"/>
          </a:xfrm>
        </p:grpSpPr>
        <p:pic>
          <p:nvPicPr>
            <p:cNvPr id="7" name="Picture 8" descr="Tim Broome during construction of the ISIS Second Target Stati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9435" y="4700834"/>
              <a:ext cx="2596837" cy="1800000"/>
            </a:xfrm>
            <a:prstGeom prst="rect">
              <a:avLst/>
            </a:prstGeom>
            <a:noFill/>
          </p:spPr>
        </p:pic>
        <p:pic>
          <p:nvPicPr>
            <p:cNvPr id="8" name="Picture 2" descr="http://www.isis.stfc.ac.uk/images/people/harry-jones-mbe-inside-the-isis-second-target-station9530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969" y="4700834"/>
              <a:ext cx="2718121" cy="1800000"/>
            </a:xfrm>
            <a:prstGeom prst="rect">
              <a:avLst/>
            </a:prstGeom>
            <a:noFill/>
          </p:spPr>
        </p:pic>
        <p:pic>
          <p:nvPicPr>
            <p:cNvPr id="76802" name="Picture 2" descr="http://neutron.neutron-eu.net/FILES/Penfold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23414" y="4700834"/>
              <a:ext cx="2172414" cy="1800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Targe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4328" y="1714488"/>
            <a:ext cx="7015344" cy="471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038293" y="1028700"/>
            <a:ext cx="50674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Space – is worth every cent(imetre) ...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753" y="1726041"/>
            <a:ext cx="4092096" cy="477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357554" y="1428736"/>
            <a:ext cx="4093535" cy="4774019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2764949"/>
            <a:ext cx="3986202" cy="270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255227" y="1171502"/>
            <a:ext cx="66335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333399"/>
                </a:solidFill>
                <a:latin typeface="Lucida Sans" pitchFamily="34" charset="0"/>
              </a:rPr>
              <a:t>Target, reflector, moderator design/optimisation</a:t>
            </a:r>
            <a:endParaRPr lang="en-GB" sz="2000" b="1" dirty="0">
              <a:solidFill>
                <a:srgbClr val="333399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Sans"/>
        <a:ea typeface="ヒラギノ角ゴ Pro W3"/>
        <a:cs typeface=""/>
      </a:majorFont>
      <a:minorFont>
        <a:latin typeface="Lucida Sans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384</Words>
  <Application>Microsoft Office PowerPoint</Application>
  <PresentationFormat>On-screen Show (4:3)</PresentationFormat>
  <Paragraphs>104</Paragraphs>
  <Slides>25</Slides>
  <Notes>25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Blank Presentation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BMB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Liane Willington</dc:creator>
  <cp:lastModifiedBy>McGreevy, Robert (STFC,RAL,ISIS)</cp:lastModifiedBy>
  <cp:revision>131</cp:revision>
  <dcterms:created xsi:type="dcterms:W3CDTF">2007-03-15T09:55:48Z</dcterms:created>
  <dcterms:modified xsi:type="dcterms:W3CDTF">2015-02-02T15:05:47Z</dcterms:modified>
</cp:coreProperties>
</file>