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3" r:id="rId3"/>
    <p:sldMasterId id="2147483655" r:id="rId4"/>
  </p:sldMasterIdLst>
  <p:notesMasterIdLst>
    <p:notesMasterId r:id="rId36"/>
  </p:notesMasterIdLst>
  <p:handoutMasterIdLst>
    <p:handoutMasterId r:id="rId37"/>
  </p:handoutMasterIdLst>
  <p:sldIdLst>
    <p:sldId id="527" r:id="rId5"/>
    <p:sldId id="620" r:id="rId6"/>
    <p:sldId id="592" r:id="rId7"/>
    <p:sldId id="594" r:id="rId8"/>
    <p:sldId id="595" r:id="rId9"/>
    <p:sldId id="596" r:id="rId10"/>
    <p:sldId id="597" r:id="rId11"/>
    <p:sldId id="598" r:id="rId12"/>
    <p:sldId id="599" r:id="rId13"/>
    <p:sldId id="602" r:id="rId14"/>
    <p:sldId id="603" r:id="rId15"/>
    <p:sldId id="604" r:id="rId16"/>
    <p:sldId id="605" r:id="rId17"/>
    <p:sldId id="606" r:id="rId18"/>
    <p:sldId id="607" r:id="rId19"/>
    <p:sldId id="621" r:id="rId20"/>
    <p:sldId id="587" r:id="rId21"/>
    <p:sldId id="588" r:id="rId22"/>
    <p:sldId id="622" r:id="rId23"/>
    <p:sldId id="615" r:id="rId24"/>
    <p:sldId id="613" r:id="rId25"/>
    <p:sldId id="533" r:id="rId26"/>
    <p:sldId id="617" r:id="rId27"/>
    <p:sldId id="580" r:id="rId28"/>
    <p:sldId id="583" r:id="rId29"/>
    <p:sldId id="576" r:id="rId30"/>
    <p:sldId id="570" r:id="rId31"/>
    <p:sldId id="627" r:id="rId32"/>
    <p:sldId id="614" r:id="rId33"/>
    <p:sldId id="584" r:id="rId34"/>
    <p:sldId id="608" r:id="rId35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EE246"/>
    <a:srgbClr val="F913CD"/>
    <a:srgbClr val="990099"/>
    <a:srgbClr val="3366FF"/>
    <a:srgbClr val="0066FF"/>
    <a:srgbClr val="FF00FF"/>
    <a:srgbClr val="FF0DD1"/>
    <a:srgbClr val="A5C1F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9" autoAdjust="0"/>
    <p:restoredTop sz="94622" autoAdjust="0"/>
  </p:normalViewPr>
  <p:slideViewPr>
    <p:cSldViewPr snapToObjects="1">
      <p:cViewPr>
        <p:scale>
          <a:sx n="60" d="100"/>
          <a:sy n="60" d="100"/>
        </p:scale>
        <p:origin x="-1740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80898-F2CD-40CB-B121-C6B57ACA0F7A}" type="datetimeFigureOut">
              <a:rPr lang="en-GB" smtClean="0"/>
              <a:t>04/02/2015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26B8F-CD7B-4CA2-B6D5-0FC76C08E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721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9BA7098-ED3E-4058-A002-757550968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822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A5C9E1-918F-4EBD-A6B4-8038B821ACB7}" type="slidenum">
              <a:rPr lang="en-US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DB0A2E1-42B9-44D2-AB4F-2932F981574E}" type="slidenum">
              <a:rPr lang="en-US" sz="1200" b="0">
                <a:solidFill>
                  <a:schemeClr val="tx1"/>
                </a:solidFill>
              </a:rPr>
              <a:pPr algn="r"/>
              <a:t>10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DB0A2E1-42B9-44D2-AB4F-2932F981574E}" type="slidenum">
              <a:rPr lang="en-US" sz="1200" b="0">
                <a:solidFill>
                  <a:schemeClr val="tx1"/>
                </a:solidFill>
              </a:rPr>
              <a:pPr algn="r"/>
              <a:t>11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F920554-0109-447A-BB7A-BFFCEF5BE0D7}" type="slidenum">
              <a:rPr lang="en-US" sz="1200" b="0">
                <a:solidFill>
                  <a:schemeClr val="tx1"/>
                </a:solidFill>
              </a:rPr>
              <a:pPr algn="r"/>
              <a:t>12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6115D78-1D60-452D-8AE5-0CD39E39EB49}" type="slidenum">
              <a:rPr lang="en-US" sz="1200" b="0">
                <a:solidFill>
                  <a:schemeClr val="tx1"/>
                </a:solidFill>
              </a:rPr>
              <a:pPr algn="r"/>
              <a:t>13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DB0A2E1-42B9-44D2-AB4F-2932F981574E}" type="slidenum">
              <a:rPr lang="en-US" sz="1200" b="0">
                <a:solidFill>
                  <a:schemeClr val="tx1"/>
                </a:solidFill>
              </a:rPr>
              <a:pPr algn="r"/>
              <a:t>14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DB0A2E1-42B9-44D2-AB4F-2932F981574E}" type="slidenum">
              <a:rPr lang="en-US" sz="1200" b="0">
                <a:solidFill>
                  <a:schemeClr val="tx1"/>
                </a:solidFill>
              </a:rPr>
              <a:pPr algn="r"/>
              <a:t>15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48646" y="9408982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15BBD13-433C-4EB8-B610-D3DD9B5FE0D9}" type="slidenum">
              <a:rPr lang="en-US" sz="1200" b="0">
                <a:solidFill>
                  <a:schemeClr val="tx1"/>
                </a:solidFill>
              </a:rPr>
              <a:pPr algn="r"/>
              <a:t>16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/>
              <a:t>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fld id="{93863DB0-6302-4EED-BA39-9D90993DECC0}" type="slidenum">
              <a:rPr lang="en-US" altLang="en-US" sz="1200" b="0">
                <a:solidFill>
                  <a:schemeClr val="tx1"/>
                </a:solidFill>
              </a:rPr>
              <a:pPr algn="r" eaLnBrk="1" hangingPunct="1"/>
              <a:t>17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fld id="{93863DB0-6302-4EED-BA39-9D90993DECC0}" type="slidenum">
              <a:rPr lang="en-US" altLang="en-US" sz="1200" b="0">
                <a:solidFill>
                  <a:schemeClr val="tx1"/>
                </a:solidFill>
              </a:rPr>
              <a:pPr algn="r" eaLnBrk="1" hangingPunct="1"/>
              <a:t>18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 smtClean="0"/>
              <a:t>Some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fld id="{93863DB0-6302-4EED-BA39-9D90993DECC0}" type="slidenum">
              <a:rPr lang="en-US" altLang="en-US" sz="1200" b="0">
                <a:solidFill>
                  <a:schemeClr val="tx1"/>
                </a:solidFill>
              </a:rPr>
              <a:pPr algn="r" eaLnBrk="1" hangingPunct="1"/>
              <a:t>19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 smtClean="0"/>
              <a:t>Some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48646" y="9408982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15BBD13-433C-4EB8-B610-D3DD9B5FE0D9}" type="slidenum">
              <a:rPr lang="en-US" sz="1200" b="0">
                <a:solidFill>
                  <a:schemeClr val="tx1"/>
                </a:solidFill>
              </a:rPr>
              <a:pPr algn="r"/>
              <a:t>2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/>
              <a:t>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fld id="{93863DB0-6302-4EED-BA39-9D90993DECC0}" type="slidenum">
              <a:rPr lang="en-US" altLang="en-US" sz="1200" b="0">
                <a:solidFill>
                  <a:schemeClr val="tx1"/>
                </a:solidFill>
              </a:rPr>
              <a:pPr algn="r" eaLnBrk="1" hangingPunct="1"/>
              <a:t>20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 smtClean="0"/>
              <a:t>Some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LET Assembly area 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AmBe</a:t>
            </a:r>
            <a:r>
              <a:rPr lang="en-GB" baseline="0" dirty="0" smtClean="0"/>
              <a:t> source HDPE moderator Stop on the tour tomorrow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462AE-C599-42E1-AC65-8C0BF7385D2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9434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fld id="{93863DB0-6302-4EED-BA39-9D90993DECC0}" type="slidenum">
              <a:rPr lang="en-US" altLang="en-US" sz="1200" b="0">
                <a:solidFill>
                  <a:schemeClr val="tx1"/>
                </a:solidFill>
              </a:rPr>
              <a:pPr algn="r" eaLnBrk="1" hangingPunct="1"/>
              <a:t>22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F9158D3-C444-4ACA-9BE2-AFEB443FB61C}" type="slidenum">
              <a:rPr lang="en-US" sz="1200" b="0">
                <a:solidFill>
                  <a:schemeClr val="tx1"/>
                </a:solidFill>
              </a:rPr>
              <a:pPr algn="r"/>
              <a:t>23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Some of the 38 POLARIS detector modules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fld id="{93863DB0-6302-4EED-BA39-9D90993DECC0}" type="slidenum">
              <a:rPr lang="en-US" altLang="en-US" sz="1200" b="0">
                <a:solidFill>
                  <a:schemeClr val="tx1"/>
                </a:solidFill>
              </a:rPr>
              <a:pPr algn="r" eaLnBrk="1" hangingPunct="1"/>
              <a:t>24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fld id="{93863DB0-6302-4EED-BA39-9D90993DECC0}" type="slidenum">
              <a:rPr lang="en-US" altLang="en-US" sz="1200" b="0">
                <a:solidFill>
                  <a:schemeClr val="tx1"/>
                </a:solidFill>
              </a:rPr>
              <a:pPr algn="r" eaLnBrk="1" hangingPunct="1"/>
              <a:t>25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fld id="{93863DB0-6302-4EED-BA39-9D90993DECC0}" type="slidenum">
              <a:rPr lang="en-US" altLang="en-US" sz="1200" b="0">
                <a:solidFill>
                  <a:schemeClr val="tx1"/>
                </a:solidFill>
              </a:rPr>
              <a:pPr algn="r" eaLnBrk="1" hangingPunct="1"/>
              <a:t>26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fld id="{93863DB0-6302-4EED-BA39-9D90993DECC0}" type="slidenum">
              <a:rPr lang="en-US" altLang="en-US" sz="1200" b="0">
                <a:solidFill>
                  <a:schemeClr val="tx1"/>
                </a:solidFill>
              </a:rPr>
              <a:pPr algn="r" eaLnBrk="1" hangingPunct="1"/>
              <a:t>27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fld id="{93863DB0-6302-4EED-BA39-9D90993DECC0}" type="slidenum">
              <a:rPr lang="en-US" altLang="en-US" sz="1200" b="0">
                <a:solidFill>
                  <a:schemeClr val="tx1"/>
                </a:solidFill>
              </a:rPr>
              <a:pPr algn="r" eaLnBrk="1" hangingPunct="1"/>
              <a:t>28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fld id="{93863DB0-6302-4EED-BA39-9D90993DECC0}" type="slidenum">
              <a:rPr lang="en-US" altLang="en-US" sz="1200" b="0">
                <a:solidFill>
                  <a:schemeClr val="tx1"/>
                </a:solidFill>
              </a:rPr>
              <a:pPr algn="r" eaLnBrk="1" hangingPunct="1"/>
              <a:t>29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DB0A2E1-42B9-44D2-AB4F-2932F981574E}" type="slidenum">
              <a:rPr lang="en-US" sz="1200" b="0">
                <a:solidFill>
                  <a:schemeClr val="tx1"/>
                </a:solidFill>
              </a:rPr>
              <a:pPr algn="r"/>
              <a:t>3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fld id="{93863DB0-6302-4EED-BA39-9D90993DECC0}" type="slidenum">
              <a:rPr lang="en-US" altLang="en-US" sz="1200" b="0">
                <a:solidFill>
                  <a:schemeClr val="tx1"/>
                </a:solidFill>
              </a:rPr>
              <a:pPr algn="r" eaLnBrk="1" hangingPunct="1"/>
              <a:t>30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3848646" y="9408982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B67BB6E-5F9F-4F6F-A875-F055095E06F7}" type="slidenum">
              <a:rPr lang="en-US" sz="1200" b="0">
                <a:solidFill>
                  <a:schemeClr val="tx1"/>
                </a:solidFill>
              </a:rPr>
              <a:pPr algn="r"/>
              <a:t>31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/>
              <a:t>Detector Development Wavelength</a:t>
            </a:r>
            <a:r>
              <a:rPr lang="en-GB" baseline="0" dirty="0" smtClean="0"/>
              <a:t> Shifting Fibre Detectors for </a:t>
            </a:r>
            <a:r>
              <a:rPr lang="en-GB" baseline="0" dirty="0" err="1" smtClean="0"/>
              <a:t>reflectometry</a:t>
            </a:r>
            <a:r>
              <a:rPr lang="en-GB" baseline="0" dirty="0" smtClean="0"/>
              <a:t> and beyond</a:t>
            </a:r>
            <a:endParaRPr lang="en-GB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D1AEE2E-C1AD-4966-9BA6-ADFF624F9792}" type="slidenum">
              <a:rPr lang="en-US" sz="1200" b="0">
                <a:solidFill>
                  <a:schemeClr val="tx1"/>
                </a:solidFill>
              </a:rPr>
              <a:pPr algn="r"/>
              <a:t>4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13B2514-1D9F-4E29-B6A2-7D74422B1330}" type="slidenum">
              <a:rPr lang="en-US" sz="1200" b="0">
                <a:solidFill>
                  <a:schemeClr val="tx1"/>
                </a:solidFill>
              </a:rPr>
              <a:pPr algn="r"/>
              <a:t>5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48646" y="9408982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528BC49-D61B-4CF8-AA1C-6112703C6407}" type="slidenum">
              <a:rPr lang="en-US" sz="1200" b="0">
                <a:solidFill>
                  <a:schemeClr val="tx1"/>
                </a:solidFill>
              </a:rPr>
              <a:pPr algn="r"/>
              <a:t>6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48646" y="9408982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15BBD13-433C-4EB8-B610-D3DD9B5FE0D9}" type="slidenum">
              <a:rPr lang="en-US" sz="1200" b="0">
                <a:solidFill>
                  <a:schemeClr val="tx1"/>
                </a:solidFill>
              </a:rPr>
              <a:pPr algn="r"/>
              <a:t>7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/>
              <a:t>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DB0A2E1-42B9-44D2-AB4F-2932F981574E}" type="slidenum">
              <a:rPr lang="en-US" sz="1200" b="0">
                <a:solidFill>
                  <a:schemeClr val="tx1"/>
                </a:solidFill>
              </a:rPr>
              <a:pPr algn="r"/>
              <a:t>8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DB0A2E1-42B9-44D2-AB4F-2932F981574E}" type="slidenum">
              <a:rPr lang="en-US" sz="1200" b="0">
                <a:solidFill>
                  <a:schemeClr val="tx1"/>
                </a:solidFill>
              </a:rPr>
              <a:pPr algn="r"/>
              <a:t>9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bottom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largeto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75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712C9-4199-4EE8-BA89-5A5F191B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AC1EF-6152-4802-842E-6D0FAF186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069D3-49FD-41F3-B0E2-4DE608808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49500"/>
            <a:ext cx="40386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49500"/>
            <a:ext cx="40386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82645-CD4D-4BF5-9B9C-60F77C310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45F2C-657C-437E-AA61-D4D15B968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23285-9D16-4837-975F-552E04267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37AC0-BA58-4DA8-87AE-2271BC47A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4F27B-8F55-4714-870B-E690955DD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F4AFD-2972-4EEE-9987-1BA9AC320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82C31-BCA2-4CC7-91FF-222B0EA7B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2038"/>
            <a:ext cx="2057400" cy="506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2038"/>
            <a:ext cx="6019800" cy="506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DB8B3-57C2-4072-B76B-BFBA4E95A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to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4843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131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C6E2-C77D-4E77-9AF5-81F7DE80C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2487-6DB9-4941-A41C-5DBFCC360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E3EF9-6B4C-4C5B-88C2-62556F04C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CE3D6-4E85-4BAA-81FC-BDC44D3DD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6FC85-CF14-4192-8EEB-D9397FDE4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AA45-B251-4F8F-8341-F09536A2A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AB92C-56A4-44E3-9651-1C35A9411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F59C4-3179-46EE-994C-737D7A506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46189-3E22-4C7F-A4D5-27A6790CA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03475-3956-4CFF-BA45-3DCCFFA2C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8050"/>
            <a:ext cx="2057400" cy="5218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8050"/>
            <a:ext cx="6019800" cy="5218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3413F-5F9A-4EEF-9BE8-23B20E034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largebottom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4843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131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7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7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99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99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issmallbottom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9" r:id="rId2"/>
    <p:sldLayoutId id="2147483668" r:id="rId3"/>
    <p:sldLayoutId id="2147483667" r:id="rId4"/>
    <p:sldLayoutId id="2147483666" r:id="rId5"/>
    <p:sldLayoutId id="2147483665" r:id="rId6"/>
    <p:sldLayoutId id="2147483664" r:id="rId7"/>
    <p:sldLayoutId id="2147483663" r:id="rId8"/>
    <p:sldLayoutId id="2147483662" r:id="rId9"/>
    <p:sldLayoutId id="2147483661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sislargetop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11413" y="1062038"/>
            <a:ext cx="6275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49500"/>
            <a:ext cx="822960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906D82-55D5-4854-9B26-0B4FBA482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79" r:id="rId2"/>
    <p:sldLayoutId id="2147483678" r:id="rId3"/>
    <p:sldLayoutId id="2147483677" r:id="rId4"/>
    <p:sldLayoutId id="2147483676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sissmalltop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11413" y="908050"/>
            <a:ext cx="6275387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76475"/>
            <a:ext cx="8229600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36A022-9F8A-4CF6-A52C-FDF4D3C35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89" r:id="rId2"/>
    <p:sldLayoutId id="2147483688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81" r:id="rId10"/>
    <p:sldLayoutId id="21474836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sislargebottom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99" r:id="rId2"/>
    <p:sldLayoutId id="2147483698" r:id="rId3"/>
    <p:sldLayoutId id="2147483697" r:id="rId4"/>
    <p:sldLayoutId id="2147483696" r:id="rId5"/>
    <p:sldLayoutId id="2147483695" r:id="rId6"/>
    <p:sldLayoutId id="2147483694" r:id="rId7"/>
    <p:sldLayoutId id="2147483693" r:id="rId8"/>
    <p:sldLayoutId id="2147483692" r:id="rId9"/>
    <p:sldLayoutId id="2147483691" r:id="rId10"/>
    <p:sldLayoutId id="2147483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3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26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293209"/>
          </a:xfrm>
          <a:prstGeom prst="rect">
            <a:avLst/>
          </a:prstGeom>
          <a:solidFill>
            <a:schemeClr val="bg2">
              <a:alpha val="74901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sz="2000" dirty="0" smtClean="0"/>
          </a:p>
          <a:p>
            <a:pPr algn="ctr">
              <a:spcBef>
                <a:spcPct val="50000"/>
              </a:spcBef>
            </a:pPr>
            <a:endParaRPr lang="en-GB" sz="4000" dirty="0"/>
          </a:p>
          <a:p>
            <a:pPr algn="ctr"/>
            <a:r>
              <a:rPr lang="en-GB" sz="4000" dirty="0" smtClean="0"/>
              <a:t> </a:t>
            </a:r>
          </a:p>
          <a:p>
            <a:pPr algn="ctr"/>
            <a:r>
              <a:rPr lang="en-GB" sz="4000" dirty="0" smtClean="0"/>
              <a:t>Providing Detectors for ISIS</a:t>
            </a:r>
          </a:p>
          <a:p>
            <a:pPr algn="ctr">
              <a:spcBef>
                <a:spcPct val="50000"/>
              </a:spcBef>
            </a:pPr>
            <a:endParaRPr lang="en-GB" dirty="0" smtClean="0"/>
          </a:p>
        </p:txBody>
      </p:sp>
      <p:sp>
        <p:nvSpPr>
          <p:cNvPr id="51202" name="Rectangle 7"/>
          <p:cNvSpPr>
            <a:spLocks noChangeArrowheads="1"/>
          </p:cNvSpPr>
          <p:nvPr/>
        </p:nvSpPr>
        <p:spPr bwMode="auto">
          <a:xfrm>
            <a:off x="1000122" y="3789045"/>
            <a:ext cx="591217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dirty="0" smtClean="0">
                <a:solidFill>
                  <a:srgbClr val="990099"/>
                </a:solidFill>
              </a:rPr>
              <a:t>IKON 8</a:t>
            </a:r>
          </a:p>
          <a:p>
            <a:r>
              <a:rPr lang="en-GB" sz="1800" dirty="0">
                <a:solidFill>
                  <a:srgbClr val="990099"/>
                </a:solidFill>
              </a:rPr>
              <a:t>Milton Hill </a:t>
            </a:r>
            <a:r>
              <a:rPr lang="en-GB" sz="1800" dirty="0" smtClean="0">
                <a:solidFill>
                  <a:srgbClr val="990099"/>
                </a:solidFill>
              </a:rPr>
              <a:t>House, </a:t>
            </a:r>
            <a:r>
              <a:rPr lang="en-GB" sz="1800" dirty="0" err="1" smtClean="0">
                <a:solidFill>
                  <a:srgbClr val="990099"/>
                </a:solidFill>
              </a:rPr>
              <a:t>Steventon</a:t>
            </a:r>
            <a:r>
              <a:rPr lang="en-GB" sz="1800" dirty="0" smtClean="0">
                <a:solidFill>
                  <a:srgbClr val="990099"/>
                </a:solidFill>
              </a:rPr>
              <a:t>, Oxon UK</a:t>
            </a:r>
            <a:endParaRPr lang="en-GB" sz="1800" dirty="0">
              <a:solidFill>
                <a:srgbClr val="990099"/>
              </a:solidFill>
            </a:endParaRPr>
          </a:p>
          <a:p>
            <a:r>
              <a:rPr lang="en-GB" sz="1800" dirty="0" smtClean="0">
                <a:solidFill>
                  <a:srgbClr val="990099"/>
                </a:solidFill>
              </a:rPr>
              <a:t>04 February</a:t>
            </a:r>
            <a:r>
              <a:rPr lang="en-GB" sz="1800" dirty="0">
                <a:solidFill>
                  <a:srgbClr val="990099"/>
                </a:solidFill>
              </a:rPr>
              <a:t> </a:t>
            </a:r>
            <a:r>
              <a:rPr lang="en-GB" sz="1800" dirty="0" smtClean="0">
                <a:solidFill>
                  <a:srgbClr val="990099"/>
                </a:solidFill>
              </a:rPr>
              <a:t>2015</a:t>
            </a:r>
          </a:p>
          <a:p>
            <a:endParaRPr lang="en-GB" sz="1800" dirty="0" smtClean="0">
              <a:solidFill>
                <a:srgbClr val="990099"/>
              </a:solidFill>
            </a:endParaRPr>
          </a:p>
          <a:p>
            <a:endParaRPr lang="en-GB" sz="1800" dirty="0">
              <a:solidFill>
                <a:srgbClr val="990099"/>
              </a:solidFill>
            </a:endParaRPr>
          </a:p>
          <a:p>
            <a:r>
              <a:rPr lang="en-GB" sz="1800" dirty="0" smtClean="0">
                <a:solidFill>
                  <a:srgbClr val="990099"/>
                </a:solidFill>
              </a:rPr>
              <a:t>Nigel </a:t>
            </a:r>
            <a:r>
              <a:rPr lang="en-GB" sz="1800" dirty="0">
                <a:solidFill>
                  <a:srgbClr val="990099"/>
                </a:solidFill>
              </a:rPr>
              <a:t>Rhodes</a:t>
            </a:r>
          </a:p>
          <a:p>
            <a:endParaRPr lang="en-GB" sz="1800" dirty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1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/>
              <a:t>IMAT detector </a:t>
            </a:r>
            <a:r>
              <a:rPr lang="en-GB" dirty="0" smtClean="0"/>
              <a:t>designs</a:t>
            </a:r>
            <a:endParaRPr lang="en-GB" dirty="0"/>
          </a:p>
        </p:txBody>
      </p:sp>
      <p:sp>
        <p:nvSpPr>
          <p:cNvPr id="172035" name="TextBox 2"/>
          <p:cNvSpPr txBox="1">
            <a:spLocks noChangeArrowheads="1"/>
          </p:cNvSpPr>
          <p:nvPr/>
        </p:nvSpPr>
        <p:spPr bwMode="auto">
          <a:xfrm>
            <a:off x="851523" y="1180011"/>
            <a:ext cx="7534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1600">
              <a:solidFill>
                <a:srgbClr val="00B050"/>
              </a:solidFill>
            </a:endParaRPr>
          </a:p>
          <a:p>
            <a:endParaRPr lang="en-GB" sz="1600">
              <a:solidFill>
                <a:srgbClr val="00B050"/>
              </a:solidFill>
            </a:endParaRPr>
          </a:p>
          <a:p>
            <a:endParaRPr lang="en-GB" sz="1600"/>
          </a:p>
          <a:p>
            <a:endParaRPr lang="en-GB" sz="1600"/>
          </a:p>
        </p:txBody>
      </p:sp>
      <p:pic>
        <p:nvPicPr>
          <p:cNvPr id="5" name="Picture 2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"/>
          <a:stretch/>
        </p:blipFill>
        <p:spPr bwMode="auto">
          <a:xfrm>
            <a:off x="4551749" y="588065"/>
            <a:ext cx="4608000" cy="353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" r="7784" b="3391"/>
          <a:stretch/>
        </p:blipFill>
        <p:spPr bwMode="auto">
          <a:xfrm>
            <a:off x="-2" y="588963"/>
            <a:ext cx="4572001" cy="353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:\Users\tst37619\Documents\!Jeff\Projects\IMAT\Test Module 2 Dec 2013\Potting fibres_00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4106318"/>
            <a:ext cx="4572002" cy="2737436"/>
          </a:xfrm>
          <a:prstGeom prst="rect">
            <a:avLst/>
          </a:prstGeom>
          <a:noFill/>
          <a:extLst/>
        </p:spPr>
      </p:pic>
      <p:pic>
        <p:nvPicPr>
          <p:cNvPr id="8" name="Picture 7" descr="IMG_3742c.jpg"/>
          <p:cNvPicPr>
            <a:picLocks noChangeAspect="1"/>
          </p:cNvPicPr>
          <p:nvPr/>
        </p:nvPicPr>
        <p:blipFill>
          <a:blip r:embed="rId6" cstate="print"/>
          <a:srcRect t="4548" r="4486" b="4486"/>
          <a:stretch>
            <a:fillRect/>
          </a:stretch>
        </p:blipFill>
        <p:spPr>
          <a:xfrm>
            <a:off x="4572000" y="3789044"/>
            <a:ext cx="4572000" cy="306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8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err="1" smtClean="0"/>
              <a:t>Reflectometry</a:t>
            </a:r>
            <a:r>
              <a:rPr lang="en-GB" dirty="0" smtClean="0"/>
              <a:t> and Single Crystal diffraction</a:t>
            </a:r>
            <a:endParaRPr lang="en-GB" dirty="0"/>
          </a:p>
        </p:txBody>
      </p:sp>
      <p:sp>
        <p:nvSpPr>
          <p:cNvPr id="172035" name="TextBox 2"/>
          <p:cNvSpPr txBox="1">
            <a:spLocks noChangeArrowheads="1"/>
          </p:cNvSpPr>
          <p:nvPr/>
        </p:nvSpPr>
        <p:spPr bwMode="auto">
          <a:xfrm>
            <a:off x="851523" y="1180011"/>
            <a:ext cx="7534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1600">
              <a:solidFill>
                <a:srgbClr val="00B050"/>
              </a:solidFill>
            </a:endParaRPr>
          </a:p>
          <a:p>
            <a:endParaRPr lang="en-GB" sz="1600">
              <a:solidFill>
                <a:srgbClr val="00B050"/>
              </a:solidFill>
            </a:endParaRPr>
          </a:p>
          <a:p>
            <a:endParaRPr lang="en-GB" sz="1600"/>
          </a:p>
          <a:p>
            <a:endParaRPr lang="en-GB" sz="16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15" y="845606"/>
            <a:ext cx="2913683" cy="3884910"/>
          </a:xfrm>
          <a:prstGeom prst="rect">
            <a:avLst/>
          </a:prstGeom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372264" y="298734"/>
            <a:ext cx="11545099" cy="4509845"/>
            <a:chOff x="-531200" y="836712"/>
            <a:chExt cx="11583998" cy="4509547"/>
          </a:xfrm>
        </p:grpSpPr>
        <p:pic>
          <p:nvPicPr>
            <p:cNvPr id="10" name="Picture 4" descr="c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7" b="180"/>
            <a:stretch>
              <a:fillRect/>
            </a:stretch>
          </p:blipFill>
          <p:spPr bwMode="auto">
            <a:xfrm>
              <a:off x="-531200" y="1301538"/>
              <a:ext cx="3912032" cy="404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6372200" y="836712"/>
              <a:ext cx="46805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 sz="3200" b="1"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 sz="3200" b="1"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 sz="3200" b="1"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 sz="3200" b="1"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GB" altLang="en-US" sz="180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11608" y="4916300"/>
            <a:ext cx="1920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Linear PSD</a:t>
            </a:r>
          </a:p>
          <a:p>
            <a:r>
              <a:rPr lang="en-GB" sz="2000" dirty="0" smtClean="0"/>
              <a:t>0.5 x 60 mm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205471" y="4916300"/>
            <a:ext cx="1446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2D PSD</a:t>
            </a:r>
          </a:p>
          <a:p>
            <a:r>
              <a:rPr lang="en-GB" sz="2000" dirty="0" smtClean="0"/>
              <a:t>1 x 1 mm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pic>
        <p:nvPicPr>
          <p:cNvPr id="12" name="Picture 1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" t="14448" r="55617" b="7907"/>
          <a:stretch/>
        </p:blipFill>
        <p:spPr bwMode="auto">
          <a:xfrm>
            <a:off x="4932046" y="767543"/>
            <a:ext cx="3993820" cy="4041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914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/>
              <a:t>3He Detectors</a:t>
            </a:r>
            <a:endParaRPr lang="en-GB" dirty="0"/>
          </a:p>
        </p:txBody>
      </p:sp>
      <p:sp>
        <p:nvSpPr>
          <p:cNvPr id="36867" name="Text Box 14"/>
          <p:cNvSpPr txBox="1">
            <a:spLocks noChangeArrowheads="1"/>
          </p:cNvSpPr>
          <p:nvPr/>
        </p:nvSpPr>
        <p:spPr bwMode="auto">
          <a:xfrm>
            <a:off x="857250" y="5286375"/>
            <a:ext cx="3581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dirty="0">
                <a:solidFill>
                  <a:srgbClr val="0000FF"/>
                </a:solidFill>
              </a:rPr>
              <a:t>MARI : 900+ detectors </a:t>
            </a:r>
          </a:p>
          <a:p>
            <a:pPr algn="ctr"/>
            <a:r>
              <a:rPr lang="en-GB" sz="2000" dirty="0">
                <a:solidFill>
                  <a:srgbClr val="0000FF"/>
                </a:solidFill>
              </a:rPr>
              <a:t> 300 mm long</a:t>
            </a:r>
          </a:p>
        </p:txBody>
      </p:sp>
      <p:sp>
        <p:nvSpPr>
          <p:cNvPr id="36868" name="Text Box 16"/>
          <p:cNvSpPr txBox="1">
            <a:spLocks noChangeArrowheads="1"/>
          </p:cNvSpPr>
          <p:nvPr/>
        </p:nvSpPr>
        <p:spPr bwMode="auto">
          <a:xfrm>
            <a:off x="5857875" y="4929188"/>
            <a:ext cx="2786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>
                <a:solidFill>
                  <a:srgbClr val="0000FF"/>
                </a:solidFill>
              </a:rPr>
              <a:t>Squashed detectors for accurate ΔT</a:t>
            </a:r>
          </a:p>
        </p:txBody>
      </p:sp>
      <p:pic>
        <p:nvPicPr>
          <p:cNvPr id="36869" name="Picture 11" descr="tosc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75" y="1357313"/>
            <a:ext cx="2643188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2" descr="P10100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285875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3"/>
          <p:cNvSpPr txBox="1">
            <a:spLocks noChangeArrowheads="1"/>
          </p:cNvSpPr>
          <p:nvPr/>
        </p:nvSpPr>
        <p:spPr bwMode="auto">
          <a:xfrm>
            <a:off x="214313" y="714375"/>
            <a:ext cx="5072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>
                <a:solidFill>
                  <a:srgbClr val="0000FF"/>
                </a:solidFill>
              </a:rPr>
              <a:t>Chopper spectrometers </a:t>
            </a:r>
            <a:r>
              <a:rPr lang="en-GB" sz="2000" dirty="0" smtClean="0">
                <a:solidFill>
                  <a:srgbClr val="0000FF"/>
                </a:solidFill>
              </a:rPr>
              <a:t>MARI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36872" name="Text Box 15"/>
          <p:cNvSpPr txBox="1">
            <a:spLocks noChangeArrowheads="1"/>
          </p:cNvSpPr>
          <p:nvPr/>
        </p:nvSpPr>
        <p:spPr bwMode="auto">
          <a:xfrm>
            <a:off x="5410200" y="642938"/>
            <a:ext cx="3733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>
                <a:solidFill>
                  <a:srgbClr val="0000FF"/>
                </a:solidFill>
              </a:rPr>
              <a:t>Molecular spectroscopy TOSCA</a:t>
            </a:r>
          </a:p>
        </p:txBody>
      </p:sp>
    </p:spTree>
    <p:extLst>
      <p:ext uri="{BB962C8B-B14F-4D97-AF65-F5344CB8AC3E}">
        <p14:creationId xmlns:p14="http://schemas.microsoft.com/office/powerpoint/2010/main" val="257856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/>
              <a:t>3He RW Detectors: MAPS and MERLIN</a:t>
            </a:r>
            <a:endParaRPr lang="en-GB" dirty="0"/>
          </a:p>
        </p:txBody>
      </p:sp>
      <p:pic>
        <p:nvPicPr>
          <p:cNvPr id="38916" name="Picture 4" descr="maps_imag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4" y="692279"/>
            <a:ext cx="4162425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4572000" y="3700291"/>
            <a:ext cx="4391025" cy="2144713"/>
            <a:chOff x="468313" y="908050"/>
            <a:chExt cx="4391025" cy="2144713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8313" y="908050"/>
              <a:ext cx="4391025" cy="16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714375" y="2714625"/>
              <a:ext cx="40005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The MERLIN detector projection</a:t>
              </a: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6953" t="977" r="8476" b="2545"/>
          <a:stretch>
            <a:fillRect/>
          </a:stretch>
        </p:blipFill>
        <p:spPr bwMode="auto">
          <a:xfrm>
            <a:off x="4555330" y="601217"/>
            <a:ext cx="4166955" cy="301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17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/>
              <a:t>3He </a:t>
            </a:r>
            <a:r>
              <a:rPr lang="en-GB" dirty="0" smtClean="0"/>
              <a:t>RW Detectors</a:t>
            </a:r>
            <a:r>
              <a:rPr lang="en-GB" dirty="0"/>
              <a:t>: </a:t>
            </a:r>
            <a:r>
              <a:rPr lang="en-GB" dirty="0" smtClean="0"/>
              <a:t>LET</a:t>
            </a:r>
            <a:endParaRPr lang="en-GB" dirty="0"/>
          </a:p>
        </p:txBody>
      </p:sp>
      <p:sp>
        <p:nvSpPr>
          <p:cNvPr id="172035" name="TextBox 2"/>
          <p:cNvSpPr txBox="1">
            <a:spLocks noChangeArrowheads="1"/>
          </p:cNvSpPr>
          <p:nvPr/>
        </p:nvSpPr>
        <p:spPr bwMode="auto">
          <a:xfrm>
            <a:off x="804863" y="1163638"/>
            <a:ext cx="7534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1600">
              <a:solidFill>
                <a:srgbClr val="00B050"/>
              </a:solidFill>
            </a:endParaRPr>
          </a:p>
          <a:p>
            <a:endParaRPr lang="en-GB" sz="1600">
              <a:solidFill>
                <a:srgbClr val="00B050"/>
              </a:solidFill>
            </a:endParaRPr>
          </a:p>
          <a:p>
            <a:endParaRPr lang="en-GB" sz="1600"/>
          </a:p>
          <a:p>
            <a:endParaRPr lang="en-GB" sz="1600"/>
          </a:p>
        </p:txBody>
      </p:sp>
      <p:pic>
        <p:nvPicPr>
          <p:cNvPr id="7" name="Picture 2" descr="C:\Users\njr73\Documents\My Documents 2013\IEEE 2013\J-PARC\Talk\13EC3436 LET detector install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8963"/>
            <a:ext cx="4649320" cy="62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jr73\AppData\Local\Microsoft\Windows\Temporary Internet Files\Content.Outlook\ILDJK80X\10EC3410 LET detecto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20" y="588963"/>
            <a:ext cx="4553857" cy="623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98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ritannic\imagearchive\2014\2014-10-01 WISH detectors\14EC3889 WISH detectors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8"/>
          <a:stretch/>
        </p:blipFill>
        <p:spPr bwMode="auto">
          <a:xfrm>
            <a:off x="-222972" y="588962"/>
            <a:ext cx="9366972" cy="62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/>
              <a:t>3He  RW  Detectors: WISH</a:t>
            </a:r>
            <a:endParaRPr lang="en-GB" dirty="0"/>
          </a:p>
        </p:txBody>
      </p:sp>
      <p:sp>
        <p:nvSpPr>
          <p:cNvPr id="172035" name="TextBox 2"/>
          <p:cNvSpPr txBox="1">
            <a:spLocks noChangeArrowheads="1"/>
          </p:cNvSpPr>
          <p:nvPr/>
        </p:nvSpPr>
        <p:spPr bwMode="auto">
          <a:xfrm>
            <a:off x="804863" y="1163638"/>
            <a:ext cx="7534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1600">
              <a:solidFill>
                <a:srgbClr val="00B050"/>
              </a:solidFill>
            </a:endParaRPr>
          </a:p>
          <a:p>
            <a:endParaRPr lang="en-GB" sz="1600">
              <a:solidFill>
                <a:srgbClr val="00B050"/>
              </a:solidFill>
            </a:endParaRPr>
          </a:p>
          <a:p>
            <a:endParaRPr lang="en-GB" sz="1600"/>
          </a:p>
          <a:p>
            <a:endParaRPr lang="en-GB" sz="1600"/>
          </a:p>
        </p:txBody>
      </p:sp>
      <p:sp>
        <p:nvSpPr>
          <p:cNvPr id="4" name="TextBox 3"/>
          <p:cNvSpPr txBox="1"/>
          <p:nvPr/>
        </p:nvSpPr>
        <p:spPr>
          <a:xfrm>
            <a:off x="7703820" y="596583"/>
            <a:ext cx="1440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8 mm</a:t>
            </a:r>
            <a:endParaRPr lang="en-GB" sz="1200" dirty="0"/>
          </a:p>
          <a:p>
            <a:r>
              <a:rPr lang="en-GB" sz="1200" dirty="0" smtClean="0"/>
              <a:t>1520 detectors</a:t>
            </a:r>
            <a:endParaRPr lang="en-GB" sz="1200" dirty="0"/>
          </a:p>
          <a:p>
            <a:r>
              <a:rPr lang="en-GB" sz="1200" dirty="0" smtClean="0"/>
              <a:t>+190,000 pixels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423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/>
              <a:t>K</a:t>
            </a:r>
            <a:r>
              <a:rPr lang="en-GB" dirty="0" smtClean="0"/>
              <a:t>ey </a:t>
            </a:r>
            <a:r>
              <a:rPr lang="en-GB" dirty="0"/>
              <a:t>stages in delivering detectors to </a:t>
            </a:r>
            <a:r>
              <a:rPr lang="en-GB" dirty="0" smtClean="0"/>
              <a:t>ISIS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31595" y="548640"/>
            <a:ext cx="72009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	</a:t>
            </a:r>
            <a:r>
              <a:rPr lang="en-GB" sz="1800" dirty="0" smtClean="0"/>
              <a:t>Specification</a:t>
            </a:r>
          </a:p>
          <a:p>
            <a:endParaRPr lang="en-GB" sz="1800" dirty="0"/>
          </a:p>
          <a:p>
            <a:r>
              <a:rPr lang="en-GB" sz="1800" dirty="0" smtClean="0"/>
              <a:t>	Research and development</a:t>
            </a:r>
          </a:p>
          <a:p>
            <a:endParaRPr lang="en-GB" sz="1800" dirty="0"/>
          </a:p>
          <a:p>
            <a:r>
              <a:rPr lang="en-GB" sz="1800" dirty="0" smtClean="0"/>
              <a:t>		Prototyping, Evaluation</a:t>
            </a:r>
          </a:p>
          <a:p>
            <a:endParaRPr lang="en-GB" sz="1800" dirty="0"/>
          </a:p>
          <a:p>
            <a:r>
              <a:rPr lang="en-GB" sz="1800" dirty="0" smtClean="0"/>
              <a:t>	Final design</a:t>
            </a:r>
          </a:p>
          <a:p>
            <a:endParaRPr lang="en-GB" sz="1800" dirty="0"/>
          </a:p>
          <a:p>
            <a:r>
              <a:rPr lang="en-GB" sz="1800" dirty="0" smtClean="0"/>
              <a:t>	Pre production prototype</a:t>
            </a:r>
          </a:p>
          <a:p>
            <a:endParaRPr lang="en-GB" sz="1800" dirty="0"/>
          </a:p>
          <a:p>
            <a:r>
              <a:rPr lang="en-GB" sz="1800" dirty="0" smtClean="0"/>
              <a:t>	Production</a:t>
            </a:r>
          </a:p>
          <a:p>
            <a:endParaRPr lang="en-GB" sz="1800" dirty="0"/>
          </a:p>
          <a:p>
            <a:r>
              <a:rPr lang="en-GB" sz="1800" dirty="0" smtClean="0"/>
              <a:t>	Final assembly</a:t>
            </a:r>
          </a:p>
          <a:p>
            <a:endParaRPr lang="en-GB" sz="1800" dirty="0"/>
          </a:p>
          <a:p>
            <a:r>
              <a:rPr lang="en-GB" sz="1800" dirty="0" smtClean="0"/>
              <a:t>	Test</a:t>
            </a:r>
          </a:p>
          <a:p>
            <a:endParaRPr lang="en-GB" sz="1800" dirty="0"/>
          </a:p>
          <a:p>
            <a:r>
              <a:rPr lang="en-GB" sz="1800" dirty="0" smtClean="0"/>
              <a:t>	Installation</a:t>
            </a:r>
          </a:p>
          <a:p>
            <a:endParaRPr lang="en-GB" sz="1800" dirty="0"/>
          </a:p>
          <a:p>
            <a:r>
              <a:rPr lang="en-GB" sz="1800" dirty="0" smtClean="0"/>
              <a:t>	Commissioning</a:t>
            </a:r>
          </a:p>
          <a:p>
            <a:endParaRPr lang="en-GB" sz="1800" dirty="0"/>
          </a:p>
          <a:p>
            <a:r>
              <a:rPr lang="en-GB" sz="1800" dirty="0" smtClean="0"/>
              <a:t>	Maintenance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1281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/>
              <a:t>D</a:t>
            </a:r>
            <a:r>
              <a:rPr lang="en-GB" altLang="en-US" dirty="0" smtClean="0"/>
              <a:t>etector delivery:  Specificatio</a:t>
            </a:r>
            <a:r>
              <a:rPr lang="en-GB" altLang="en-US" dirty="0"/>
              <a:t>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819" y="764281"/>
            <a:ext cx="792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endParaRPr lang="en-GB" sz="1600" dirty="0" smtClean="0"/>
          </a:p>
          <a:p>
            <a:r>
              <a:rPr lang="en-GB" sz="1600" dirty="0"/>
              <a:t>	</a:t>
            </a:r>
          </a:p>
          <a:p>
            <a:endParaRPr lang="en-GB" sz="1600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632214"/>
              </p:ext>
            </p:extLst>
          </p:nvPr>
        </p:nvGraphicFramePr>
        <p:xfrm>
          <a:off x="1185536" y="806065"/>
          <a:ext cx="6772927" cy="54632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2343"/>
                <a:gridCol w="1800225"/>
                <a:gridCol w="2880359"/>
              </a:tblGrid>
              <a:tr h="341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Detector characteristic</a:t>
                      </a:r>
                      <a:endParaRPr lang="en-GB" sz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 anchor="b"/>
                </a:tc>
                <a:tc>
                  <a:txBody>
                    <a:bodyPr/>
                    <a:lstStyle/>
                    <a:p>
                      <a:pPr indent="1270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10 bar 25 mm dia </a:t>
                      </a:r>
                      <a:r>
                        <a:rPr lang="en-GB" sz="1200" baseline="30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He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 indent="1270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WLS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ZnS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 detector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</a:tr>
              <a:tr h="341995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Neutron Efficiency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 indent="1270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70% at 1 A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effectLst/>
                        </a:rPr>
                        <a:t>  50% at 1 Å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</a:tr>
              <a:tr h="341995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Gamma sensitivity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 indent="1270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10</a:t>
                      </a:r>
                      <a:r>
                        <a:rPr lang="en-GB" sz="1200" b="1" baseline="30000">
                          <a:effectLst/>
                        </a:rPr>
                        <a:t>-6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effectLst/>
                        </a:rPr>
                        <a:t>  10</a:t>
                      </a:r>
                      <a:r>
                        <a:rPr lang="en-GB" sz="1200" b="1" baseline="30000" dirty="0">
                          <a:effectLst/>
                        </a:rPr>
                        <a:t>-6</a:t>
                      </a:r>
                      <a:r>
                        <a:rPr lang="en-GB" sz="1200" b="1" dirty="0">
                          <a:effectLst/>
                        </a:rPr>
                        <a:t> but dependent on pulse </a:t>
                      </a:r>
                      <a:r>
                        <a:rPr lang="en-GB" sz="1200" b="1" dirty="0" smtClean="0">
                          <a:effectLst/>
                        </a:rPr>
                        <a:t>  processing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</a:tr>
              <a:tr h="341995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Background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 indent="1270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10 – 15 c hr</a:t>
                      </a:r>
                      <a:r>
                        <a:rPr lang="en-GB" sz="1200" b="1" baseline="30000">
                          <a:effectLst/>
                        </a:rPr>
                        <a:t>-1</a:t>
                      </a:r>
                      <a:r>
                        <a:rPr lang="en-GB" sz="1200" b="1">
                          <a:effectLst/>
                        </a:rPr>
                        <a:t>m</a:t>
                      </a:r>
                      <a:r>
                        <a:rPr lang="en-GB" sz="1200" b="1" baseline="30000">
                          <a:effectLst/>
                        </a:rPr>
                        <a:t>-1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 marL="50800" indent="-508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effectLst/>
                        </a:rPr>
                        <a:t>  limiting and dependent on speed and light   coupling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</a:tr>
              <a:tr h="242609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Width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 indent="1270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25 mm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  not significantly limiting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</a:tr>
              <a:tr h="242609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Length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 indent="1270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effectLst/>
                        </a:rPr>
                        <a:t>1 – 3 m 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  not significantly limiting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</a:tr>
              <a:tr h="242609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Resolution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 marL="12192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15 -25 mm at FWHM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23825" algn="l"/>
                        </a:tabLst>
                      </a:pPr>
                      <a:r>
                        <a:rPr lang="en-GB" sz="1200" b="1">
                          <a:effectLst/>
                        </a:rPr>
                        <a:t>  cost dependent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</a:tr>
              <a:tr h="341995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Placement reliability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 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 anchor="b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effectLst/>
                        </a:rPr>
                        <a:t> 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 anchor="b"/>
                </a:tc>
              </a:tr>
              <a:tr h="341995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Local rate capability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 indent="1270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50 kHz on a pixel 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 smtClean="0">
                          <a:effectLst/>
                        </a:rPr>
                        <a:t>16 </a:t>
                      </a:r>
                      <a:r>
                        <a:rPr lang="en-GB" sz="1200" b="1" dirty="0">
                          <a:effectLst/>
                        </a:rPr>
                        <a:t>kHz on a pixel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 anchor="b"/>
                </a:tc>
              </a:tr>
              <a:tr h="341995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Global Rate capability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 indent="1270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50 kHz on a tube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  Dependent on code and size of module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</a:tr>
              <a:tr h="341995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Signal recovery time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 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 anchor="b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  Decay time dependent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 anchor="b"/>
                </a:tc>
              </a:tr>
              <a:tr h="341995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Timing Resolution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 indent="1270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effectLst/>
                        </a:rPr>
                        <a:t>1 </a:t>
                      </a:r>
                      <a:r>
                        <a:rPr lang="en-GB" sz="1200" b="1" dirty="0" err="1" smtClean="0">
                          <a:effectLst/>
                          <a:latin typeface="Calibri"/>
                        </a:rPr>
                        <a:t>μ</a:t>
                      </a:r>
                      <a:r>
                        <a:rPr lang="en-GB" sz="1200" b="1" dirty="0" err="1" smtClean="0">
                          <a:effectLst/>
                        </a:rPr>
                        <a:t>s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effectLst/>
                        </a:rPr>
                        <a:t>  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 anchor="b"/>
                </a:tc>
              </a:tr>
              <a:tr h="242609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Dynamic range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 indent="1270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 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effectLst/>
                        </a:rPr>
                        <a:t>  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 anchor="b"/>
                </a:tc>
              </a:tr>
              <a:tr h="242609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Stability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 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 anchor="b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  0.1 % per degree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 anchor="b"/>
                </a:tc>
              </a:tr>
              <a:tr h="242609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Area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 indent="1270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15 - 40 m</a:t>
                      </a:r>
                      <a:r>
                        <a:rPr lang="en-GB" sz="1200" b="1" baseline="30000">
                          <a:effectLst/>
                        </a:rPr>
                        <a:t>2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  cost dependent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</a:tr>
              <a:tr h="242609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Environment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 indent="1270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>
                          <a:effectLst/>
                        </a:rPr>
                        <a:t>Cryogenic vacuum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effectLst/>
                        </a:rPr>
                        <a:t>  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</a:tr>
              <a:tr h="242609">
                <a:tc>
                  <a:txBody>
                    <a:bodyPr/>
                    <a:lstStyle/>
                    <a:p>
                      <a:pPr indent="12700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Cost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 anchor="b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  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341" marR="66341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14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 smtClean="0"/>
              <a:t>Detector </a:t>
            </a:r>
            <a:r>
              <a:rPr lang="en-GB" altLang="en-US" dirty="0" smtClean="0"/>
              <a:t>development: scintillation detectors</a:t>
            </a:r>
            <a:endParaRPr lang="en-GB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11505" y="764281"/>
            <a:ext cx="7920990" cy="57554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Small changes in </a:t>
            </a:r>
            <a:r>
              <a:rPr lang="en-GB" sz="1600" dirty="0" err="1" smtClean="0"/>
              <a:t>ZnS</a:t>
            </a:r>
            <a:r>
              <a:rPr lang="en-GB" sz="1600" dirty="0" smtClean="0"/>
              <a:t>/Ag;6LiF clear fibre coded detectors relatively easily accomplished</a:t>
            </a:r>
          </a:p>
          <a:p>
            <a:endParaRPr lang="en-GB" sz="1600" dirty="0"/>
          </a:p>
          <a:p>
            <a:pPr lvl="1"/>
            <a:r>
              <a:rPr lang="en-GB" sz="1600" dirty="0" smtClean="0"/>
              <a:t>Shape, Size not necessary to prototype</a:t>
            </a:r>
            <a:endParaRPr lang="en-GB" sz="1600" dirty="0"/>
          </a:p>
          <a:p>
            <a:pPr lvl="1"/>
            <a:endParaRPr lang="en-GB" sz="1600" dirty="0" smtClean="0">
              <a:solidFill>
                <a:schemeClr val="bg1"/>
              </a:solidFill>
            </a:endParaRPr>
          </a:p>
          <a:p>
            <a:pPr lvl="1"/>
            <a:r>
              <a:rPr lang="en-GB" sz="1600" dirty="0" smtClean="0"/>
              <a:t>Improving linear position resolution – needed to prototype</a:t>
            </a:r>
          </a:p>
          <a:p>
            <a:pPr lvl="1"/>
            <a:endParaRPr lang="en-GB" sz="1600" dirty="0"/>
          </a:p>
          <a:p>
            <a:pPr lvl="1"/>
            <a:r>
              <a:rPr lang="en-GB" sz="1600" dirty="0" smtClean="0"/>
              <a:t>Going from 1D to 2D position resolution a major change</a:t>
            </a:r>
            <a:r>
              <a:rPr lang="en-GB" sz="1600" dirty="0"/>
              <a:t>	</a:t>
            </a:r>
            <a:endParaRPr lang="en-GB" sz="1600" dirty="0" smtClean="0"/>
          </a:p>
          <a:p>
            <a:endParaRPr lang="en-GB" sz="1600" dirty="0"/>
          </a:p>
          <a:p>
            <a:r>
              <a:rPr lang="en-GB" sz="1600" dirty="0" smtClean="0"/>
              <a:t>Developing WLS fibres technology</a:t>
            </a:r>
          </a:p>
          <a:p>
            <a:endParaRPr lang="en-GB" sz="1600" dirty="0" smtClean="0"/>
          </a:p>
          <a:p>
            <a:r>
              <a:rPr lang="en-GB" sz="1600" dirty="0"/>
              <a:t> </a:t>
            </a:r>
            <a:r>
              <a:rPr lang="en-GB" sz="1600" dirty="0" smtClean="0"/>
              <a:t>       Fibre type, diameter, dye content, pitch</a:t>
            </a:r>
            <a:endParaRPr lang="en-GB" sz="1600" dirty="0"/>
          </a:p>
          <a:p>
            <a:pPr lvl="1"/>
            <a:endParaRPr lang="en-GB" sz="1600" dirty="0"/>
          </a:p>
          <a:p>
            <a:pPr lvl="1"/>
            <a:r>
              <a:rPr lang="en-GB" sz="1600" dirty="0" smtClean="0"/>
              <a:t>Coincidence level</a:t>
            </a:r>
          </a:p>
          <a:p>
            <a:pPr lvl="1"/>
            <a:endParaRPr lang="en-GB" sz="1600" dirty="0"/>
          </a:p>
          <a:p>
            <a:pPr lvl="1"/>
            <a:r>
              <a:rPr lang="en-GB" sz="1600" dirty="0" smtClean="0"/>
              <a:t>PMT type</a:t>
            </a:r>
            <a:endParaRPr lang="en-GB" sz="1600" dirty="0"/>
          </a:p>
          <a:p>
            <a:pPr lvl="1"/>
            <a:endParaRPr lang="en-GB" sz="1600" dirty="0"/>
          </a:p>
          <a:p>
            <a:pPr lvl="1"/>
            <a:r>
              <a:rPr lang="en-GB" sz="1600" dirty="0" smtClean="0"/>
              <a:t>Optical cross talk, PMT cross talk,</a:t>
            </a:r>
          </a:p>
          <a:p>
            <a:pPr lvl="1"/>
            <a:endParaRPr lang="en-GB" sz="1600" dirty="0"/>
          </a:p>
          <a:p>
            <a:pPr lvl="1"/>
            <a:r>
              <a:rPr lang="en-GB" sz="1600" dirty="0" smtClean="0"/>
              <a:t>Signal processing algorithm 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Jeff will talk about these in more detail in his talk in the detector session </a:t>
            </a:r>
            <a:r>
              <a:rPr lang="en-GB" sz="1600" dirty="0" smtClean="0"/>
              <a:t>tomorrow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478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 smtClean="0"/>
              <a:t>Detector </a:t>
            </a:r>
            <a:r>
              <a:rPr lang="en-GB" altLang="en-US" dirty="0" smtClean="0"/>
              <a:t>development: gas detectors</a:t>
            </a:r>
            <a:endParaRPr lang="en-GB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8" y="1988820"/>
            <a:ext cx="3646487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918" y="2098357"/>
            <a:ext cx="45910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423" y="5755957"/>
            <a:ext cx="828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Peak flux in detector peak ~ 80kHz</a:t>
            </a: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65468" y="1037702"/>
            <a:ext cx="819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LPSDs purchased from industry</a:t>
            </a:r>
          </a:p>
          <a:p>
            <a:r>
              <a:rPr lang="en-GB" sz="2000" dirty="0" smtClean="0"/>
              <a:t>Electronics developed in house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324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71550" y="908685"/>
            <a:ext cx="7200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Description of some of the ISIS detectors</a:t>
            </a:r>
          </a:p>
          <a:p>
            <a:endParaRPr lang="en-GB" sz="2000" dirty="0"/>
          </a:p>
          <a:p>
            <a:r>
              <a:rPr lang="en-GB" sz="2000" dirty="0" smtClean="0"/>
              <a:t>Some of the key stages in delivering detectors to ISIS</a:t>
            </a:r>
          </a:p>
          <a:p>
            <a:endParaRPr lang="en-GB" sz="2000" dirty="0" smtClean="0"/>
          </a:p>
          <a:p>
            <a:r>
              <a:rPr lang="en-GB" sz="2000" dirty="0" smtClean="0"/>
              <a:t>Timescales</a:t>
            </a:r>
          </a:p>
          <a:p>
            <a:endParaRPr lang="en-GB" sz="2000" dirty="0"/>
          </a:p>
          <a:p>
            <a:r>
              <a:rPr lang="en-GB" sz="2000" dirty="0" smtClean="0"/>
              <a:t>Strategy</a:t>
            </a:r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7810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 smtClean="0"/>
              <a:t>Detector </a:t>
            </a:r>
            <a:r>
              <a:rPr lang="en-GB" altLang="en-US" dirty="0" smtClean="0"/>
              <a:t>testing</a:t>
            </a:r>
            <a:endParaRPr lang="en-GB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2819" y="764281"/>
            <a:ext cx="792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endParaRPr lang="en-GB" sz="1600" dirty="0" smtClean="0"/>
          </a:p>
          <a:p>
            <a:r>
              <a:rPr lang="en-GB" sz="1600" dirty="0"/>
              <a:t>	</a:t>
            </a:r>
          </a:p>
          <a:p>
            <a:endParaRPr lang="en-GB" sz="1600" dirty="0" smtClean="0"/>
          </a:p>
        </p:txBody>
      </p:sp>
      <p:pic>
        <p:nvPicPr>
          <p:cNvPr id="7170" name="Picture 2" descr="P:\Pictures 2010\R52 source room\IMG_17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50" y="643478"/>
            <a:ext cx="6076875" cy="455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2270" y="1302890"/>
            <a:ext cx="180022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Two Detector test facilities</a:t>
            </a:r>
          </a:p>
          <a:p>
            <a:endParaRPr lang="en-GB" sz="2000" dirty="0"/>
          </a:p>
          <a:p>
            <a:r>
              <a:rPr lang="en-GB" sz="2000" dirty="0" smtClean="0"/>
              <a:t>Water moderated </a:t>
            </a:r>
            <a:r>
              <a:rPr lang="en-GB" sz="2000" dirty="0" err="1" smtClean="0"/>
              <a:t>AmBe</a:t>
            </a:r>
            <a:endParaRPr lang="en-GB" sz="2000" dirty="0" smtClean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95350" y="5229225"/>
            <a:ext cx="7517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/>
              <a:t>Some things cannot be done with out the need for access to ISIS neutrons</a:t>
            </a:r>
          </a:p>
          <a:p>
            <a:endParaRPr lang="en-GB" sz="1800" dirty="0"/>
          </a:p>
          <a:p>
            <a:r>
              <a:rPr lang="en-GB" sz="1800" dirty="0" smtClean="0"/>
              <a:t>Rate capability </a:t>
            </a:r>
            <a:r>
              <a:rPr lang="en-GB" sz="1800" dirty="0"/>
              <a:t>W</a:t>
            </a:r>
            <a:r>
              <a:rPr lang="en-GB" sz="1800" dirty="0" smtClean="0"/>
              <a:t>avelength response</a:t>
            </a:r>
          </a:p>
        </p:txBody>
      </p:sp>
    </p:spTree>
    <p:extLst>
      <p:ext uri="{BB962C8B-B14F-4D97-AF65-F5344CB8AC3E}">
        <p14:creationId xmlns:p14="http://schemas.microsoft.com/office/powerpoint/2010/main" val="115456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Pictures 2013\LET\LET Assembly Area\IMG_39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" y="0"/>
            <a:ext cx="9168948" cy="687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9591" y="1916831"/>
            <a:ext cx="138043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Mobile neutron source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250906" y="871766"/>
            <a:ext cx="135131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WISH Detector Assembly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198573" y="5646854"/>
            <a:ext cx="128519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Detector alignment table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668344" y="3889177"/>
            <a:ext cx="13194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Detector frame Assembly  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51460" y="2976688"/>
            <a:ext cx="168081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Vacuum test kit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596336" y="1382659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Vertical test stand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572805" y="2761245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Horizontal test stand </a:t>
            </a:r>
            <a:endParaRPr lang="en-GB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1846" y="3996898"/>
            <a:ext cx="16088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Pressure test kit</a:t>
            </a:r>
            <a:endParaRPr lang="en-GB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755199" y="6256476"/>
            <a:ext cx="728569" cy="268868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648471" y="4150787"/>
            <a:ext cx="471012" cy="26161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932275" y="3150704"/>
            <a:ext cx="695509" cy="566328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50906" y="2156888"/>
            <a:ext cx="1889046" cy="1416128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732240" y="4150787"/>
            <a:ext cx="937156" cy="153888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588224" y="2996567"/>
            <a:ext cx="1003493" cy="792473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020272" y="1612114"/>
            <a:ext cx="576064" cy="566328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159548" y="1382659"/>
            <a:ext cx="695509" cy="1182245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0" idx="1"/>
          </p:cNvCxnSpPr>
          <p:nvPr/>
        </p:nvCxnSpPr>
        <p:spPr>
          <a:xfrm flipH="1">
            <a:off x="7452320" y="4150787"/>
            <a:ext cx="216024" cy="934397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 smtClean="0"/>
              <a:t>Detector </a:t>
            </a:r>
            <a:r>
              <a:rPr lang="en-GB" altLang="en-US" dirty="0" smtClean="0"/>
              <a:t>testing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5716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 smtClean="0"/>
              <a:t>Pre-production module</a:t>
            </a:r>
            <a:endParaRPr lang="en-GB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2819" y="764281"/>
            <a:ext cx="792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Existing</a:t>
            </a:r>
            <a:endParaRPr lang="en-GB" sz="1600" dirty="0"/>
          </a:p>
          <a:p>
            <a:endParaRPr lang="en-GB" sz="1600" dirty="0" smtClean="0"/>
          </a:p>
          <a:p>
            <a:r>
              <a:rPr lang="en-GB" sz="1600" dirty="0"/>
              <a:t>	</a:t>
            </a:r>
          </a:p>
          <a:p>
            <a:endParaRPr lang="en-GB" sz="1600" dirty="0" smtClean="0"/>
          </a:p>
        </p:txBody>
      </p:sp>
      <p:pic>
        <p:nvPicPr>
          <p:cNvPr id="6" name="Picture 3" descr="Picture 011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3" y="803275"/>
            <a:ext cx="4670425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3J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3390900"/>
            <a:ext cx="3465513" cy="276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5248275" y="803275"/>
          <a:ext cx="3460750" cy="259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Document" r:id="rId6" imgW="4039200" imgH="3032640" progId="Word.Document.8">
                  <p:embed/>
                </p:oleObj>
              </mc:Choice>
              <mc:Fallback>
                <p:oleObj name="Document" r:id="rId6" imgW="4039200" imgH="30326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75" y="803275"/>
                        <a:ext cx="3460750" cy="259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658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/>
              <a:t>Manufacture</a:t>
            </a:r>
            <a:endParaRPr lang="en-GB" dirty="0"/>
          </a:p>
        </p:txBody>
      </p:sp>
      <p:pic>
        <p:nvPicPr>
          <p:cNvPr id="128002" name="Picture 7" descr="Img_2309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549275"/>
            <a:ext cx="47879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9" descr="IMG_1757.JPG"/>
          <p:cNvPicPr>
            <a:picLocks noChangeAspect="1"/>
          </p:cNvPicPr>
          <p:nvPr/>
        </p:nvPicPr>
        <p:blipFill>
          <a:blip r:embed="rId4"/>
          <a:srcRect l="7089" b="13110"/>
          <a:stretch>
            <a:fillRect/>
          </a:stretch>
        </p:blipFill>
        <p:spPr bwMode="auto">
          <a:xfrm>
            <a:off x="0" y="549275"/>
            <a:ext cx="4427538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6" descr="IMG_1765.JPG"/>
          <p:cNvPicPr>
            <a:picLocks noChangeAspect="1"/>
          </p:cNvPicPr>
          <p:nvPr/>
        </p:nvPicPr>
        <p:blipFill>
          <a:blip r:embed="rId5"/>
          <a:srcRect b="21875"/>
          <a:stretch>
            <a:fillRect/>
          </a:stretch>
        </p:blipFill>
        <p:spPr bwMode="auto">
          <a:xfrm>
            <a:off x="0" y="4005263"/>
            <a:ext cx="4010025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 descr="IMG_1754.JPG"/>
          <p:cNvPicPr>
            <a:picLocks noChangeAspect="1"/>
          </p:cNvPicPr>
          <p:nvPr/>
        </p:nvPicPr>
        <p:blipFill>
          <a:blip r:embed="rId6"/>
          <a:srcRect l="4289"/>
          <a:stretch>
            <a:fillRect/>
          </a:stretch>
        </p:blipFill>
        <p:spPr bwMode="auto">
          <a:xfrm>
            <a:off x="5651500" y="3213100"/>
            <a:ext cx="34925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5" descr="Img_1753r.jpg"/>
          <p:cNvPicPr>
            <a:picLocks noChangeAspect="1"/>
          </p:cNvPicPr>
          <p:nvPr/>
        </p:nvPicPr>
        <p:blipFill>
          <a:blip r:embed="rId7"/>
          <a:srcRect l="5147" t="4166" r="14279" b="5208"/>
          <a:stretch>
            <a:fillRect/>
          </a:stretch>
        </p:blipFill>
        <p:spPr bwMode="auto">
          <a:xfrm>
            <a:off x="3492500" y="3186113"/>
            <a:ext cx="244792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7817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 smtClean="0"/>
              <a:t>Testing Production Detectors</a:t>
            </a:r>
            <a:endParaRPr lang="en-GB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2819" y="764281"/>
            <a:ext cx="792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	</a:t>
            </a:r>
          </a:p>
          <a:p>
            <a:endParaRPr lang="en-GB" sz="160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744" y="1127574"/>
            <a:ext cx="4711308" cy="261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3" r="4727"/>
          <a:stretch/>
        </p:blipFill>
        <p:spPr bwMode="auto">
          <a:xfrm>
            <a:off x="0" y="1056668"/>
            <a:ext cx="4166156" cy="309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44" y="3925421"/>
            <a:ext cx="3459757" cy="259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njr73\Documents\My Documents 2014\LET\GERS 34 detector data\SN14G004P6_4hrtest_0min-energypossurf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67" y="3863432"/>
            <a:ext cx="3480661" cy="260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9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/>
              <a:t>I</a:t>
            </a:r>
            <a:r>
              <a:rPr lang="en-GB" altLang="en-US" dirty="0" smtClean="0"/>
              <a:t>nstallation</a:t>
            </a:r>
            <a:endParaRPr lang="en-GB" altLang="en-US" dirty="0"/>
          </a:p>
        </p:txBody>
      </p:sp>
      <p:pic>
        <p:nvPicPr>
          <p:cNvPr id="9218" name="Picture 2" descr="\\britannic\imagearchive\2011\2011-11-09 Polaris install end caps\11EC3665 POLARIS install end ca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5" y="670550"/>
            <a:ext cx="4555221" cy="302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jr73\Documents\My Documents 2013\IEEE 2013\J-PARC\Talk\13EC3436 LET detector install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3" y="732774"/>
            <a:ext cx="3845243" cy="518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britannic\imagearchive\2011\2011-11-09 Polaris install end caps\11EC3684 POLARIS install end cap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46" y="3745172"/>
            <a:ext cx="4569429" cy="303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84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 smtClean="0"/>
              <a:t>Installation</a:t>
            </a:r>
            <a:endParaRPr lang="en-GB" altLang="en-US" dirty="0"/>
          </a:p>
        </p:txBody>
      </p:sp>
      <p:pic>
        <p:nvPicPr>
          <p:cNvPr id="8194" name="Picture 2" descr="\\britannic\imagearchive\2011\2011-11-23 ISIS Polaris build\11EC3821 ISIS POLARIS buil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"/>
          <a:stretch/>
        </p:blipFill>
        <p:spPr bwMode="auto">
          <a:xfrm>
            <a:off x="971550" y="588963"/>
            <a:ext cx="4553857" cy="62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80" y="1628775"/>
            <a:ext cx="2520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Cabling is a significant task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9335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 smtClean="0"/>
              <a:t>Commissioning</a:t>
            </a:r>
            <a:endParaRPr lang="en-GB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1550" y="908685"/>
            <a:ext cx="68408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Relatively quick – days/weeks</a:t>
            </a:r>
          </a:p>
          <a:p>
            <a:endParaRPr lang="en-GB" sz="2000" dirty="0"/>
          </a:p>
          <a:p>
            <a:r>
              <a:rPr lang="en-GB" sz="2000" dirty="0" smtClean="0"/>
              <a:t>Most of the work has been done in pretesting all the detectors</a:t>
            </a:r>
          </a:p>
          <a:p>
            <a:endParaRPr lang="en-GB" sz="2000" dirty="0"/>
          </a:p>
          <a:p>
            <a:r>
              <a:rPr lang="en-GB" sz="2000" dirty="0" smtClean="0"/>
              <a:t>And by Julian’s group in pre testing all the electronics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-26013" y="3068955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 smtClean="0"/>
              <a:t>Maintenance</a:t>
            </a:r>
            <a:endParaRPr lang="en-GB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66818" y="3789045"/>
            <a:ext cx="68408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Access to the detectors for maintenance is essential</a:t>
            </a:r>
          </a:p>
          <a:p>
            <a:endParaRPr lang="en-GB" sz="2000" dirty="0"/>
          </a:p>
          <a:p>
            <a:r>
              <a:rPr lang="en-GB" sz="2000" dirty="0" smtClean="0"/>
              <a:t>Try to build into the design</a:t>
            </a:r>
          </a:p>
          <a:p>
            <a:endParaRPr lang="en-GB" sz="2000" dirty="0"/>
          </a:p>
          <a:p>
            <a:r>
              <a:rPr lang="en-GB" sz="2000" dirty="0" smtClean="0"/>
              <a:t>	Easy removal of PMT electronics</a:t>
            </a:r>
          </a:p>
          <a:p>
            <a:endParaRPr lang="en-GB" sz="2000" dirty="0"/>
          </a:p>
          <a:p>
            <a:r>
              <a:rPr lang="en-GB" sz="2000" dirty="0" smtClean="0"/>
              <a:t>	Easy removal of gas tubes</a:t>
            </a:r>
          </a:p>
        </p:txBody>
      </p:sp>
    </p:spTree>
    <p:extLst>
      <p:ext uri="{BB962C8B-B14F-4D97-AF65-F5344CB8AC3E}">
        <p14:creationId xmlns:p14="http://schemas.microsoft.com/office/powerpoint/2010/main" val="8022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 smtClean="0"/>
              <a:t>Timescales</a:t>
            </a:r>
            <a:endParaRPr lang="en-GB" altLang="en-US" dirty="0"/>
          </a:p>
        </p:txBody>
      </p:sp>
      <p:pic>
        <p:nvPicPr>
          <p:cNvPr id="4" name="Picture 4" descr="hrpd90det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841375"/>
            <a:ext cx="43243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/>
          <a:stretch>
            <a:fillRect/>
          </a:stretch>
        </p:blipFill>
        <p:spPr bwMode="auto">
          <a:xfrm>
            <a:off x="439738" y="2212975"/>
            <a:ext cx="39338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55638" y="895350"/>
            <a:ext cx="35020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altLang="en-US" sz="2400" b="1" dirty="0">
                <a:solidFill>
                  <a:srgbClr val="990099"/>
                </a:solidFill>
                <a:latin typeface="Times New Roman" pitchFamily="18" charset="0"/>
              </a:rPr>
              <a:t>Layout of the 14 HRPD 90</a:t>
            </a:r>
            <a:r>
              <a:rPr lang="en-GB" altLang="en-US" sz="2400" b="1" dirty="0">
                <a:solidFill>
                  <a:srgbClr val="990099"/>
                </a:solidFill>
                <a:latin typeface="Symbol" pitchFamily="18" charset="2"/>
              </a:rPr>
              <a:t>° </a:t>
            </a:r>
            <a:r>
              <a:rPr lang="en-GB" altLang="en-US" sz="2400" b="1" dirty="0">
                <a:solidFill>
                  <a:srgbClr val="990099"/>
                </a:solidFill>
                <a:latin typeface="Times New Roman" pitchFamily="18" charset="0"/>
              </a:rPr>
              <a:t>detector </a:t>
            </a:r>
            <a:r>
              <a:rPr lang="en-GB" altLang="en-US" sz="2400" b="1" dirty="0" smtClean="0">
                <a:solidFill>
                  <a:srgbClr val="990099"/>
                </a:solidFill>
                <a:latin typeface="Times New Roman" pitchFamily="18" charset="0"/>
              </a:rPr>
              <a:t>modules</a:t>
            </a:r>
          </a:p>
          <a:p>
            <a:pPr algn="ctr" eaLnBrk="0" hangingPunct="0">
              <a:spcBef>
                <a:spcPts val="0"/>
              </a:spcBef>
            </a:pPr>
            <a:r>
              <a:rPr lang="en-GB" altLang="en-US" sz="2400" dirty="0" smtClean="0">
                <a:solidFill>
                  <a:srgbClr val="990099"/>
                </a:solidFill>
                <a:latin typeface="Times New Roman" pitchFamily="18" charset="0"/>
              </a:rPr>
              <a:t>1680 elements 1.68m</a:t>
            </a:r>
            <a:r>
              <a:rPr lang="en-GB" altLang="en-US" sz="2400" baseline="30000" dirty="0" smtClean="0">
                <a:solidFill>
                  <a:srgbClr val="990099"/>
                </a:solidFill>
                <a:latin typeface="Times New Roman" pitchFamily="18" charset="0"/>
              </a:rPr>
              <a:t>2</a:t>
            </a:r>
            <a:endParaRPr lang="en-GB" altLang="en-US" sz="2400" b="1" baseline="30000" dirty="0" smtClean="0">
              <a:solidFill>
                <a:srgbClr val="990099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GB" altLang="en-US" sz="2400" dirty="0">
              <a:solidFill>
                <a:srgbClr val="990099"/>
              </a:solidFill>
              <a:latin typeface="Symbol" pitchFamily="18" charset="2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85838" y="4600575"/>
            <a:ext cx="31369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altLang="en-US" sz="2400" b="1">
                <a:solidFill>
                  <a:srgbClr val="990099"/>
                </a:solidFill>
                <a:latin typeface="Times New Roman" pitchFamily="18" charset="0"/>
              </a:rPr>
              <a:t>The north bank ready for assembly</a:t>
            </a:r>
            <a:endParaRPr lang="en-GB" altLang="en-US" sz="2400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5425" y="5681663"/>
            <a:ext cx="4391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400" b="1">
                <a:solidFill>
                  <a:srgbClr val="0000FF"/>
                </a:solidFill>
                <a:latin typeface="Times New Roman" pitchFamily="18" charset="0"/>
              </a:rPr>
              <a:t>Detector designed and completed in 14 months</a:t>
            </a:r>
          </a:p>
        </p:txBody>
      </p:sp>
    </p:spTree>
    <p:extLst>
      <p:ext uri="{BB962C8B-B14F-4D97-AF65-F5344CB8AC3E}">
        <p14:creationId xmlns:p14="http://schemas.microsoft.com/office/powerpoint/2010/main" val="14455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/>
              <a:t>T</a:t>
            </a:r>
            <a:r>
              <a:rPr lang="en-GB" altLang="en-US" dirty="0" smtClean="0"/>
              <a:t>imescales</a:t>
            </a:r>
            <a:endParaRPr lang="en-GB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2819" y="764281"/>
            <a:ext cx="792099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r>
              <a:rPr lang="en-GB" sz="1800" dirty="0" smtClean="0"/>
              <a:t>However, design had already been proven on GEM</a:t>
            </a:r>
          </a:p>
          <a:p>
            <a:endParaRPr lang="en-GB" sz="1800" dirty="0"/>
          </a:p>
          <a:p>
            <a:r>
              <a:rPr lang="en-GB" sz="1800" dirty="0" smtClean="0"/>
              <a:t>Only needed to modify the radius of curvature.</a:t>
            </a:r>
          </a:p>
          <a:p>
            <a:endParaRPr lang="en-GB" sz="1600" dirty="0"/>
          </a:p>
        </p:txBody>
      </p:sp>
      <p:pic>
        <p:nvPicPr>
          <p:cNvPr id="4" name="Picture 10" descr="F:\Pictures\GEM\GEM BANK5 90Deg\Imag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853" y="775849"/>
            <a:ext cx="2755900" cy="218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819" y="2348865"/>
            <a:ext cx="60930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POLARIS</a:t>
            </a:r>
          </a:p>
          <a:p>
            <a:endParaRPr lang="en-GB" sz="1800" dirty="0"/>
          </a:p>
          <a:p>
            <a:r>
              <a:rPr lang="en-GB" sz="1800" dirty="0" smtClean="0"/>
              <a:t>Detector technology well established</a:t>
            </a:r>
          </a:p>
          <a:p>
            <a:r>
              <a:rPr lang="en-GB" sz="1800" dirty="0" smtClean="0"/>
              <a:t>Needed to verify vacuum integrity of fibre bundles</a:t>
            </a:r>
          </a:p>
          <a:p>
            <a:r>
              <a:rPr lang="en-GB" sz="1800" dirty="0" smtClean="0"/>
              <a:t>And robustness of reflector foils on  let up</a:t>
            </a:r>
          </a:p>
          <a:p>
            <a:endParaRPr lang="en-GB" sz="1800" dirty="0"/>
          </a:p>
          <a:p>
            <a:r>
              <a:rPr lang="en-GB" sz="1800" dirty="0" smtClean="0"/>
              <a:t>4 year project</a:t>
            </a:r>
          </a:p>
          <a:p>
            <a:endParaRPr lang="en-GB" sz="1800" dirty="0" smtClean="0"/>
          </a:p>
          <a:p>
            <a:r>
              <a:rPr lang="en-GB" sz="1800" dirty="0" smtClean="0"/>
              <a:t>6 banks of detectors</a:t>
            </a:r>
          </a:p>
          <a:p>
            <a:r>
              <a:rPr lang="en-GB" sz="1800" dirty="0" smtClean="0"/>
              <a:t>Design, Production, final detector assembly, testing, </a:t>
            </a:r>
          </a:p>
          <a:p>
            <a:r>
              <a:rPr lang="en-GB" sz="1800" dirty="0"/>
              <a:t>r</a:t>
            </a:r>
            <a:r>
              <a:rPr lang="en-GB" sz="1800" dirty="0" smtClean="0"/>
              <a:t>an concurrently </a:t>
            </a:r>
          </a:p>
          <a:p>
            <a:endParaRPr lang="en-GB" sz="1800" dirty="0"/>
          </a:p>
          <a:p>
            <a:r>
              <a:rPr lang="en-GB" sz="1800" dirty="0" smtClean="0"/>
              <a:t>All the detectors had to be in place before the tank could be completed </a:t>
            </a:r>
            <a:endParaRPr lang="en-GB" sz="1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2406" t="17862" r="29486" b="17862"/>
          <a:stretch/>
        </p:blipFill>
        <p:spPr bwMode="auto">
          <a:xfrm>
            <a:off x="6282585" y="3428999"/>
            <a:ext cx="274120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317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/>
              <a:t>The ISIS Instrument Suite</a:t>
            </a:r>
            <a:endParaRPr lang="en-GB" dirty="0"/>
          </a:p>
        </p:txBody>
      </p:sp>
      <p:pic>
        <p:nvPicPr>
          <p:cNvPr id="5" name="Picture 2" descr="C:\Users\njr73\AppData\Local\Microsoft\Windows\Temporary Internet Files\Content.Outlook\ILDJK80X\ISIS instrument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 t="57088" r="37172" b="34805"/>
          <a:stretch/>
        </p:blipFill>
        <p:spPr bwMode="auto">
          <a:xfrm>
            <a:off x="5836098" y="5949320"/>
            <a:ext cx="1145153" cy="90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2" name="Picture 2" descr="C:\Users\njr73\AppData\Local\Microsoft\Windows\Temporary Internet Files\Content.Outlook\ILDJK80X\ISIS instrument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6" t="15026" r="46616" b="48099"/>
          <a:stretch/>
        </p:blipFill>
        <p:spPr bwMode="auto">
          <a:xfrm>
            <a:off x="-70894" y="614820"/>
            <a:ext cx="5513762" cy="446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571999" y="3248977"/>
            <a:ext cx="4572001" cy="3609024"/>
            <a:chOff x="1309841" y="843690"/>
            <a:chExt cx="6475572" cy="5138189"/>
          </a:xfrm>
        </p:grpSpPr>
        <p:pic>
          <p:nvPicPr>
            <p:cNvPr id="9" name="Picture 2" descr="C:\Users\njr73\AppData\Local\Microsoft\Windows\Temporary Internet Files\Content.Outlook\ILDJK80X\ISIS instruments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53" t="64717" r="11214"/>
            <a:stretch/>
          </p:blipFill>
          <p:spPr bwMode="auto">
            <a:xfrm>
              <a:off x="1309841" y="843690"/>
              <a:ext cx="6475572" cy="5138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309841" y="1474913"/>
              <a:ext cx="1045132" cy="8717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804863" y="1163638"/>
            <a:ext cx="7534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1600">
              <a:solidFill>
                <a:srgbClr val="00B050"/>
              </a:solidFill>
            </a:endParaRPr>
          </a:p>
          <a:p>
            <a:endParaRPr lang="en-GB" sz="1600">
              <a:solidFill>
                <a:srgbClr val="00B050"/>
              </a:solidFill>
            </a:endParaRPr>
          </a:p>
          <a:p>
            <a:endParaRPr lang="en-GB" sz="1600"/>
          </a:p>
          <a:p>
            <a:endParaRPr lang="en-GB" sz="1600"/>
          </a:p>
        </p:txBody>
      </p:sp>
      <p:sp>
        <p:nvSpPr>
          <p:cNvPr id="13" name="TextBox 12"/>
          <p:cNvSpPr txBox="1"/>
          <p:nvPr/>
        </p:nvSpPr>
        <p:spPr>
          <a:xfrm>
            <a:off x="971551" y="5108115"/>
            <a:ext cx="432053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800" dirty="0" smtClean="0"/>
          </a:p>
          <a:p>
            <a:r>
              <a:rPr lang="en-GB" sz="1800" dirty="0" smtClean="0"/>
              <a:t>     </a:t>
            </a:r>
          </a:p>
          <a:p>
            <a:r>
              <a:rPr lang="en-GB" sz="1800" dirty="0" smtClean="0"/>
              <a:t>50% Scintillation detector technology</a:t>
            </a:r>
          </a:p>
          <a:p>
            <a:r>
              <a:rPr lang="en-GB" sz="1800" dirty="0" smtClean="0"/>
              <a:t>50% 3He Gas detector technology</a:t>
            </a:r>
          </a:p>
          <a:p>
            <a:endParaRPr lang="en-GB" sz="1800" dirty="0"/>
          </a:p>
        </p:txBody>
      </p:sp>
      <p:sp>
        <p:nvSpPr>
          <p:cNvPr id="3" name="Rectangle 2"/>
          <p:cNvSpPr/>
          <p:nvPr/>
        </p:nvSpPr>
        <p:spPr>
          <a:xfrm>
            <a:off x="5309902" y="790780"/>
            <a:ext cx="35826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 smtClean="0"/>
              <a:t>     </a:t>
            </a:r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     </a:t>
            </a:r>
            <a:r>
              <a:rPr lang="en-GB" sz="1800" dirty="0" smtClean="0"/>
              <a:t>26 </a:t>
            </a:r>
            <a:r>
              <a:rPr lang="en-GB" sz="1800" dirty="0"/>
              <a:t>Neutron </a:t>
            </a:r>
            <a:r>
              <a:rPr lang="en-GB" sz="1800" dirty="0" smtClean="0"/>
              <a:t>instruments</a:t>
            </a:r>
          </a:p>
          <a:p>
            <a:pPr marL="449263" indent="-449263"/>
            <a:r>
              <a:rPr lang="en-GB" sz="1800" dirty="0" smtClean="0"/>
              <a:t>       4 More under construction                   7 </a:t>
            </a:r>
            <a:r>
              <a:rPr lang="en-GB" sz="1800" dirty="0" err="1"/>
              <a:t>Muon</a:t>
            </a:r>
            <a:r>
              <a:rPr lang="en-GB" sz="1800" dirty="0"/>
              <a:t> instruments</a:t>
            </a:r>
          </a:p>
        </p:txBody>
      </p:sp>
    </p:spTree>
    <p:extLst>
      <p:ext uri="{BB962C8B-B14F-4D97-AF65-F5344CB8AC3E}">
        <p14:creationId xmlns:p14="http://schemas.microsoft.com/office/powerpoint/2010/main" val="37312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 smtClean="0"/>
              <a:t>Strategy</a:t>
            </a:r>
            <a:endParaRPr lang="en-GB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2819" y="764281"/>
            <a:ext cx="872887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ZnS</a:t>
            </a:r>
            <a:r>
              <a:rPr lang="en-GB" sz="1600" dirty="0" smtClean="0"/>
              <a:t>/Ag:6LiF clear fibre coded technology has satisfied many or our diffraction needs</a:t>
            </a:r>
          </a:p>
          <a:p>
            <a:endParaRPr lang="en-GB" sz="800" dirty="0"/>
          </a:p>
          <a:p>
            <a:r>
              <a:rPr lang="en-GB" sz="1600" dirty="0" smtClean="0"/>
              <a:t>RW gas technology has satisfied our inelastic scattering needs</a:t>
            </a:r>
          </a:p>
          <a:p>
            <a:endParaRPr lang="en-GB" sz="800" dirty="0"/>
          </a:p>
          <a:p>
            <a:r>
              <a:rPr lang="en-GB" sz="1600" dirty="0" smtClean="0"/>
              <a:t>Have benefited greatly being able to adapt these technologies to a number of different instruments</a:t>
            </a:r>
          </a:p>
          <a:p>
            <a:endParaRPr lang="en-GB" sz="800" dirty="0"/>
          </a:p>
          <a:p>
            <a:r>
              <a:rPr lang="en-GB" sz="1600" dirty="0" smtClean="0"/>
              <a:t>Developing a technology is time consuming and expensive.  Ideally new technology needs to be applicable to a number of instruments.</a:t>
            </a:r>
          </a:p>
          <a:p>
            <a:endParaRPr lang="en-GB" sz="800" dirty="0"/>
          </a:p>
          <a:p>
            <a:r>
              <a:rPr lang="en-GB" sz="1600" dirty="0" smtClean="0"/>
              <a:t>As instruments get more complicated and demands on detectors increase our technology at ISIS diversifies</a:t>
            </a:r>
          </a:p>
          <a:p>
            <a:endParaRPr lang="en-GB" sz="1600" dirty="0" smtClean="0"/>
          </a:p>
          <a:p>
            <a:endParaRPr lang="en-GB" sz="800" dirty="0"/>
          </a:p>
          <a:p>
            <a:r>
              <a:rPr lang="en-GB" sz="1600" dirty="0" smtClean="0"/>
              <a:t>Diffraction	      SANS		   </a:t>
            </a:r>
            <a:r>
              <a:rPr lang="en-GB" sz="1600" dirty="0" err="1" smtClean="0"/>
              <a:t>Reflectometry</a:t>
            </a:r>
            <a:r>
              <a:rPr lang="en-GB" sz="1600" dirty="0" smtClean="0"/>
              <a:t>, 	   Imaging	</a:t>
            </a:r>
            <a:r>
              <a:rPr lang="en-GB" sz="1600" dirty="0" err="1" smtClean="0"/>
              <a:t>MuSR</a:t>
            </a:r>
            <a:endParaRPr lang="en-GB" sz="1600" dirty="0" smtClean="0"/>
          </a:p>
          <a:p>
            <a:r>
              <a:rPr lang="en-GB" sz="1600" dirty="0"/>
              <a:t>	</a:t>
            </a:r>
            <a:r>
              <a:rPr lang="en-GB" sz="1600" dirty="0" smtClean="0"/>
              <a:t>			   VSANS</a:t>
            </a:r>
          </a:p>
          <a:p>
            <a:endParaRPr lang="en-GB" sz="1600" dirty="0"/>
          </a:p>
          <a:p>
            <a:r>
              <a:rPr lang="en-GB" sz="1600" dirty="0" smtClean="0"/>
              <a:t> </a:t>
            </a:r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</p:txBody>
      </p:sp>
      <p:pic>
        <p:nvPicPr>
          <p:cNvPr id="4" name="Picture 11" descr="08EC4678 HIFi det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1" b="13625"/>
          <a:stretch>
            <a:fillRect/>
          </a:stretch>
        </p:blipFill>
        <p:spPr bwMode="auto">
          <a:xfrm>
            <a:off x="7430530" y="3988497"/>
            <a:ext cx="1441161" cy="161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njr73\AppData\Local\Microsoft\Windows\Temporary Internet Files\Content.Outlook\ILDJK80X\WFL vessel with FR4 structures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056" y="4154384"/>
            <a:ext cx="1629002" cy="122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tst37619\Documents\!Jeff\Projects\IMAT\Test Module 2 Dec 2013\Potting fibres_00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819" y="4154384"/>
            <a:ext cx="1762781" cy="1287927"/>
          </a:xfrm>
          <a:prstGeom prst="rect">
            <a:avLst/>
          </a:prstGeom>
          <a:noFill/>
          <a:extLst/>
        </p:spPr>
      </p:pic>
      <p:pic>
        <p:nvPicPr>
          <p:cNvPr id="8" name="Picture 7" descr="I:\GdMOS Detector\Photos\Detector and Sensor\20140313_093831.jpg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4045" r="50000" b="23894"/>
          <a:stretch/>
        </p:blipFill>
        <p:spPr bwMode="auto">
          <a:xfrm>
            <a:off x="5919888" y="4113760"/>
            <a:ext cx="1297610" cy="1262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\\Britannic\ImageArchive\2014\2014-03-21 LARMOR build\14EC1927 LARMOR build 27 March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5" t="39520" r="72113" b="33830"/>
          <a:stretch/>
        </p:blipFill>
        <p:spPr bwMode="auto">
          <a:xfrm>
            <a:off x="2411730" y="4131930"/>
            <a:ext cx="1352285" cy="181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:\Pictures 2010\GSPC\IMG_2194.JPG"/>
          <p:cNvPicPr>
            <a:picLocks noChangeAspect="1" noChangeArrowheads="1"/>
          </p:cNvPicPr>
          <p:nvPr/>
        </p:nvPicPr>
        <p:blipFill>
          <a:blip r:embed="rId8" cstate="print"/>
          <a:srcRect t="220" r="4150" b="12466"/>
          <a:stretch>
            <a:fillRect/>
          </a:stretch>
        </p:blipFill>
        <p:spPr bwMode="auto">
          <a:xfrm>
            <a:off x="4103315" y="5608196"/>
            <a:ext cx="1548820" cy="105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928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/>
              <a:t>Conclusion</a:t>
            </a:r>
            <a:endParaRPr lang="en-GB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971550" y="1268730"/>
            <a:ext cx="756094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Providing detectors for ISIS has been challenging</a:t>
            </a:r>
          </a:p>
          <a:p>
            <a:endParaRPr lang="en-GB" sz="2000" dirty="0"/>
          </a:p>
          <a:p>
            <a:r>
              <a:rPr lang="en-GB" sz="2000" dirty="0" smtClean="0"/>
              <a:t>Will  become more challenging in the future</a:t>
            </a:r>
          </a:p>
          <a:p>
            <a:endParaRPr lang="en-GB" sz="2000" dirty="0"/>
          </a:p>
          <a:p>
            <a:r>
              <a:rPr lang="en-GB" sz="2000" dirty="0" smtClean="0"/>
              <a:t>The ESS brings is very own flavour of new detector challenges and new opportunities.</a:t>
            </a:r>
          </a:p>
          <a:p>
            <a:endParaRPr lang="en-GB" sz="2000" dirty="0"/>
          </a:p>
          <a:p>
            <a:r>
              <a:rPr lang="en-GB" sz="2000" dirty="0"/>
              <a:t>C</a:t>
            </a:r>
            <a:r>
              <a:rPr lang="en-GB" sz="2000" dirty="0" smtClean="0"/>
              <a:t>ollaboration is essential if we are going to meet future requirements with the resources available.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878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/>
              <a:t>Scintillation Detectors: OSIRIS</a:t>
            </a:r>
            <a:endParaRPr lang="en-GB" dirty="0"/>
          </a:p>
        </p:txBody>
      </p:sp>
      <p:pic>
        <p:nvPicPr>
          <p:cNvPr id="28675" name="Picture 3" descr="temp5.jpg"/>
          <p:cNvPicPr>
            <a:picLocks noChangeAspect="1"/>
          </p:cNvPicPr>
          <p:nvPr/>
        </p:nvPicPr>
        <p:blipFill>
          <a:blip r:embed="rId3" cstate="print"/>
          <a:srcRect l="16309" r="11914"/>
          <a:stretch>
            <a:fillRect/>
          </a:stretch>
        </p:blipFill>
        <p:spPr bwMode="auto">
          <a:xfrm>
            <a:off x="0" y="3143250"/>
            <a:ext cx="33639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osi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75" y="714375"/>
            <a:ext cx="23114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9" descr="osir14.jpg"/>
          <p:cNvPicPr>
            <a:picLocks noChangeAspect="1"/>
          </p:cNvPicPr>
          <p:nvPr/>
        </p:nvPicPr>
        <p:blipFill>
          <a:blip r:embed="rId5" cstate="print"/>
          <a:srcRect t="7051" b="3984"/>
          <a:stretch>
            <a:fillRect/>
          </a:stretch>
        </p:blipFill>
        <p:spPr bwMode="auto">
          <a:xfrm>
            <a:off x="6000750" y="642938"/>
            <a:ext cx="28575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 descr="P5090507.jpg"/>
          <p:cNvPicPr>
            <a:picLocks noChangeAspect="1"/>
          </p:cNvPicPr>
          <p:nvPr/>
        </p:nvPicPr>
        <p:blipFill>
          <a:blip r:embed="rId6" cstate="print"/>
          <a:srcRect l="13379" r="195" b="5078"/>
          <a:stretch>
            <a:fillRect/>
          </a:stretch>
        </p:blipFill>
        <p:spPr bwMode="auto">
          <a:xfrm>
            <a:off x="4000500" y="3714750"/>
            <a:ext cx="3500438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1" descr="osi2s.jpg"/>
          <p:cNvPicPr>
            <a:picLocks noChangeAspect="1"/>
          </p:cNvPicPr>
          <p:nvPr/>
        </p:nvPicPr>
        <p:blipFill>
          <a:blip r:embed="rId7" cstate="print"/>
          <a:srcRect l="6509" r="6233" b="4155"/>
          <a:stretch>
            <a:fillRect/>
          </a:stretch>
        </p:blipFill>
        <p:spPr bwMode="auto">
          <a:xfrm>
            <a:off x="142875" y="571500"/>
            <a:ext cx="31210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583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/>
              <a:t>ZnS scintillator geometry</a:t>
            </a:r>
          </a:p>
        </p:txBody>
      </p:sp>
      <p:sp>
        <p:nvSpPr>
          <p:cNvPr id="29701" name="Freeform 6"/>
          <p:cNvSpPr>
            <a:spLocks/>
          </p:cNvSpPr>
          <p:nvPr/>
        </p:nvSpPr>
        <p:spPr bwMode="auto">
          <a:xfrm>
            <a:off x="6434138" y="3079750"/>
            <a:ext cx="14287" cy="19050"/>
          </a:xfrm>
          <a:custGeom>
            <a:avLst/>
            <a:gdLst>
              <a:gd name="T0" fmla="*/ 0 w 9"/>
              <a:gd name="T1" fmla="*/ 0 h 12"/>
              <a:gd name="T2" fmla="*/ 2147483647 w 9"/>
              <a:gd name="T3" fmla="*/ 2147483647 h 12"/>
              <a:gd name="T4" fmla="*/ 2147483647 w 9"/>
              <a:gd name="T5" fmla="*/ 2147483647 h 12"/>
              <a:gd name="T6" fmla="*/ 2147483647 w 9"/>
              <a:gd name="T7" fmla="*/ 0 h 12"/>
              <a:gd name="T8" fmla="*/ 0 w 9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12"/>
              <a:gd name="T17" fmla="*/ 9 w 9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12">
                <a:moveTo>
                  <a:pt x="0" y="0"/>
                </a:moveTo>
                <a:lnTo>
                  <a:pt x="5" y="12"/>
                </a:lnTo>
                <a:lnTo>
                  <a:pt x="9" y="4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542347" y="1891886"/>
            <a:ext cx="8222245" cy="3791486"/>
            <a:chOff x="130175" y="890588"/>
            <a:chExt cx="9013825" cy="5013650"/>
          </a:xfrm>
        </p:grpSpPr>
        <p:grpSp>
          <p:nvGrpSpPr>
            <p:cNvPr id="29699" name="Group 340"/>
            <p:cNvGrpSpPr>
              <a:grpSpLocks/>
            </p:cNvGrpSpPr>
            <p:nvPr/>
          </p:nvGrpSpPr>
          <p:grpSpPr bwMode="auto">
            <a:xfrm>
              <a:off x="3435350" y="1576388"/>
              <a:ext cx="1536700" cy="2670175"/>
              <a:chOff x="3120" y="624"/>
              <a:chExt cx="1077" cy="1870"/>
            </a:xfrm>
          </p:grpSpPr>
          <p:grpSp>
            <p:nvGrpSpPr>
              <p:cNvPr id="30049" name="Group 341"/>
              <p:cNvGrpSpPr>
                <a:grpSpLocks/>
              </p:cNvGrpSpPr>
              <p:nvPr/>
            </p:nvGrpSpPr>
            <p:grpSpPr bwMode="auto">
              <a:xfrm>
                <a:off x="3696" y="1296"/>
                <a:ext cx="501" cy="1198"/>
                <a:chOff x="3783" y="1304"/>
                <a:chExt cx="501" cy="1198"/>
              </a:xfrm>
            </p:grpSpPr>
            <p:sp>
              <p:nvSpPr>
                <p:cNvPr id="30100" name="Freeform 342"/>
                <p:cNvSpPr>
                  <a:spLocks/>
                </p:cNvSpPr>
                <p:nvPr/>
              </p:nvSpPr>
              <p:spPr bwMode="auto">
                <a:xfrm>
                  <a:off x="4066" y="1893"/>
                  <a:ext cx="13" cy="8"/>
                </a:xfrm>
                <a:custGeom>
                  <a:avLst/>
                  <a:gdLst>
                    <a:gd name="T0" fmla="*/ 13 w 13"/>
                    <a:gd name="T1" fmla="*/ 8 h 8"/>
                    <a:gd name="T2" fmla="*/ 9 w 13"/>
                    <a:gd name="T3" fmla="*/ 0 h 8"/>
                    <a:gd name="T4" fmla="*/ 0 w 13"/>
                    <a:gd name="T5" fmla="*/ 8 h 8"/>
                    <a:gd name="T6" fmla="*/ 0 w 13"/>
                    <a:gd name="T7" fmla="*/ 8 h 8"/>
                    <a:gd name="T8" fmla="*/ 13 w 13"/>
                    <a:gd name="T9" fmla="*/ 8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8"/>
                    <a:gd name="T17" fmla="*/ 13 w 13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8">
                      <a:moveTo>
                        <a:pt x="13" y="8"/>
                      </a:moveTo>
                      <a:lnTo>
                        <a:pt x="9" y="0"/>
                      </a:lnTo>
                      <a:lnTo>
                        <a:pt x="0" y="8"/>
                      </a:lnTo>
                      <a:lnTo>
                        <a:pt x="13" y="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30101" name="Group 343"/>
                <p:cNvGrpSpPr>
                  <a:grpSpLocks/>
                </p:cNvGrpSpPr>
                <p:nvPr/>
              </p:nvGrpSpPr>
              <p:grpSpPr bwMode="auto">
                <a:xfrm>
                  <a:off x="3783" y="1304"/>
                  <a:ext cx="501" cy="1198"/>
                  <a:chOff x="3783" y="1304"/>
                  <a:chExt cx="501" cy="1198"/>
                </a:xfrm>
              </p:grpSpPr>
              <p:sp>
                <p:nvSpPr>
                  <p:cNvPr id="30102" name="Freeform 344"/>
                  <p:cNvSpPr>
                    <a:spLocks/>
                  </p:cNvSpPr>
                  <p:nvPr/>
                </p:nvSpPr>
                <p:spPr bwMode="auto">
                  <a:xfrm>
                    <a:off x="4044" y="1913"/>
                    <a:ext cx="18" cy="13"/>
                  </a:xfrm>
                  <a:custGeom>
                    <a:avLst/>
                    <a:gdLst>
                      <a:gd name="T0" fmla="*/ 0 w 18"/>
                      <a:gd name="T1" fmla="*/ 13 h 13"/>
                      <a:gd name="T2" fmla="*/ 18 w 18"/>
                      <a:gd name="T3" fmla="*/ 8 h 13"/>
                      <a:gd name="T4" fmla="*/ 13 w 18"/>
                      <a:gd name="T5" fmla="*/ 0 h 13"/>
                      <a:gd name="T6" fmla="*/ 0 w 18"/>
                      <a:gd name="T7" fmla="*/ 0 h 13"/>
                      <a:gd name="T8" fmla="*/ 0 w 18"/>
                      <a:gd name="T9" fmla="*/ 13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"/>
                      <a:gd name="T16" fmla="*/ 0 h 13"/>
                      <a:gd name="T17" fmla="*/ 18 w 18"/>
                      <a:gd name="T18" fmla="*/ 13 h 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" h="13">
                        <a:moveTo>
                          <a:pt x="0" y="13"/>
                        </a:moveTo>
                        <a:lnTo>
                          <a:pt x="18" y="8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103" name="Freeform 345"/>
                  <p:cNvSpPr>
                    <a:spLocks/>
                  </p:cNvSpPr>
                  <p:nvPr/>
                </p:nvSpPr>
                <p:spPr bwMode="auto">
                  <a:xfrm>
                    <a:off x="3975" y="1885"/>
                    <a:ext cx="17" cy="16"/>
                  </a:xfrm>
                  <a:custGeom>
                    <a:avLst/>
                    <a:gdLst>
                      <a:gd name="T0" fmla="*/ 13 w 17"/>
                      <a:gd name="T1" fmla="*/ 0 h 16"/>
                      <a:gd name="T2" fmla="*/ 0 w 17"/>
                      <a:gd name="T3" fmla="*/ 8 h 16"/>
                      <a:gd name="T4" fmla="*/ 4 w 17"/>
                      <a:gd name="T5" fmla="*/ 16 h 16"/>
                      <a:gd name="T6" fmla="*/ 17 w 17"/>
                      <a:gd name="T7" fmla="*/ 8 h 16"/>
                      <a:gd name="T8" fmla="*/ 13 w 17"/>
                      <a:gd name="T9" fmla="*/ 0 h 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16"/>
                      <a:gd name="T17" fmla="*/ 17 w 17"/>
                      <a:gd name="T18" fmla="*/ 16 h 1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16">
                        <a:moveTo>
                          <a:pt x="13" y="0"/>
                        </a:moveTo>
                        <a:lnTo>
                          <a:pt x="0" y="8"/>
                        </a:lnTo>
                        <a:lnTo>
                          <a:pt x="4" y="16"/>
                        </a:lnTo>
                        <a:lnTo>
                          <a:pt x="17" y="8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30104" name="Group 346"/>
                  <p:cNvGrpSpPr>
                    <a:grpSpLocks/>
                  </p:cNvGrpSpPr>
                  <p:nvPr/>
                </p:nvGrpSpPr>
                <p:grpSpPr bwMode="auto">
                  <a:xfrm>
                    <a:off x="3783" y="1304"/>
                    <a:ext cx="501" cy="1198"/>
                    <a:chOff x="3783" y="1304"/>
                    <a:chExt cx="501" cy="1198"/>
                  </a:xfrm>
                </p:grpSpPr>
                <p:sp>
                  <p:nvSpPr>
                    <p:cNvPr id="30105" name="Freeform 347"/>
                    <p:cNvSpPr>
                      <a:spLocks/>
                    </p:cNvSpPr>
                    <p:nvPr/>
                  </p:nvSpPr>
                  <p:spPr bwMode="auto">
                    <a:xfrm>
                      <a:off x="3783" y="1709"/>
                      <a:ext cx="196" cy="323"/>
                    </a:xfrm>
                    <a:custGeom>
                      <a:avLst/>
                      <a:gdLst>
                        <a:gd name="T0" fmla="*/ 187 w 196"/>
                        <a:gd name="T1" fmla="*/ 323 h 323"/>
                        <a:gd name="T2" fmla="*/ 0 w 196"/>
                        <a:gd name="T3" fmla="*/ 0 h 323"/>
                        <a:gd name="T4" fmla="*/ 13 w 196"/>
                        <a:gd name="T5" fmla="*/ 0 h 323"/>
                        <a:gd name="T6" fmla="*/ 196 w 196"/>
                        <a:gd name="T7" fmla="*/ 319 h 323"/>
                        <a:gd name="T8" fmla="*/ 187 w 196"/>
                        <a:gd name="T9" fmla="*/ 323 h 3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6"/>
                        <a:gd name="T16" fmla="*/ 0 h 323"/>
                        <a:gd name="T17" fmla="*/ 196 w 196"/>
                        <a:gd name="T18" fmla="*/ 323 h 3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6" h="323">
                          <a:moveTo>
                            <a:pt x="187" y="323"/>
                          </a:moveTo>
                          <a:lnTo>
                            <a:pt x="0" y="0"/>
                          </a:lnTo>
                          <a:lnTo>
                            <a:pt x="13" y="0"/>
                          </a:lnTo>
                          <a:lnTo>
                            <a:pt x="196" y="319"/>
                          </a:lnTo>
                          <a:lnTo>
                            <a:pt x="187" y="323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06" name="Freeform 348"/>
                    <p:cNvSpPr>
                      <a:spLocks/>
                    </p:cNvSpPr>
                    <p:nvPr/>
                  </p:nvSpPr>
                  <p:spPr bwMode="auto">
                    <a:xfrm>
                      <a:off x="3783" y="1304"/>
                      <a:ext cx="261" cy="405"/>
                    </a:xfrm>
                    <a:custGeom>
                      <a:avLst/>
                      <a:gdLst>
                        <a:gd name="T0" fmla="*/ 0 w 261"/>
                        <a:gd name="T1" fmla="*/ 405 h 405"/>
                        <a:gd name="T2" fmla="*/ 261 w 261"/>
                        <a:gd name="T3" fmla="*/ 0 h 405"/>
                        <a:gd name="T4" fmla="*/ 261 w 261"/>
                        <a:gd name="T5" fmla="*/ 21 h 405"/>
                        <a:gd name="T6" fmla="*/ 13 w 261"/>
                        <a:gd name="T7" fmla="*/ 405 h 405"/>
                        <a:gd name="T8" fmla="*/ 0 w 261"/>
                        <a:gd name="T9" fmla="*/ 405 h 40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61"/>
                        <a:gd name="T16" fmla="*/ 0 h 405"/>
                        <a:gd name="T17" fmla="*/ 261 w 261"/>
                        <a:gd name="T18" fmla="*/ 405 h 40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61" h="405">
                          <a:moveTo>
                            <a:pt x="0" y="405"/>
                          </a:moveTo>
                          <a:lnTo>
                            <a:pt x="261" y="0"/>
                          </a:lnTo>
                          <a:lnTo>
                            <a:pt x="261" y="21"/>
                          </a:lnTo>
                          <a:lnTo>
                            <a:pt x="13" y="405"/>
                          </a:lnTo>
                          <a:lnTo>
                            <a:pt x="0" y="40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07" name="Freeform 349"/>
                    <p:cNvSpPr>
                      <a:spLocks/>
                    </p:cNvSpPr>
                    <p:nvPr/>
                  </p:nvSpPr>
                  <p:spPr bwMode="auto">
                    <a:xfrm>
                      <a:off x="4044" y="1304"/>
                      <a:ext cx="240" cy="417"/>
                    </a:xfrm>
                    <a:custGeom>
                      <a:avLst/>
                      <a:gdLst>
                        <a:gd name="T0" fmla="*/ 0 w 240"/>
                        <a:gd name="T1" fmla="*/ 0 h 417"/>
                        <a:gd name="T2" fmla="*/ 240 w 240"/>
                        <a:gd name="T3" fmla="*/ 417 h 417"/>
                        <a:gd name="T4" fmla="*/ 231 w 240"/>
                        <a:gd name="T5" fmla="*/ 417 h 417"/>
                        <a:gd name="T6" fmla="*/ 0 w 240"/>
                        <a:gd name="T7" fmla="*/ 21 h 417"/>
                        <a:gd name="T8" fmla="*/ 0 w 240"/>
                        <a:gd name="T9" fmla="*/ 0 h 4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417"/>
                        <a:gd name="T17" fmla="*/ 240 w 240"/>
                        <a:gd name="T18" fmla="*/ 417 h 4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417">
                          <a:moveTo>
                            <a:pt x="0" y="0"/>
                          </a:moveTo>
                          <a:lnTo>
                            <a:pt x="240" y="417"/>
                          </a:lnTo>
                          <a:lnTo>
                            <a:pt x="231" y="417"/>
                          </a:lnTo>
                          <a:lnTo>
                            <a:pt x="0" y="2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08" name="Freeform 350"/>
                    <p:cNvSpPr>
                      <a:spLocks/>
                    </p:cNvSpPr>
                    <p:nvPr/>
                  </p:nvSpPr>
                  <p:spPr bwMode="auto">
                    <a:xfrm>
                      <a:off x="4071" y="1721"/>
                      <a:ext cx="213" cy="315"/>
                    </a:xfrm>
                    <a:custGeom>
                      <a:avLst/>
                      <a:gdLst>
                        <a:gd name="T0" fmla="*/ 213 w 213"/>
                        <a:gd name="T1" fmla="*/ 0 h 315"/>
                        <a:gd name="T2" fmla="*/ 8 w 213"/>
                        <a:gd name="T3" fmla="*/ 315 h 315"/>
                        <a:gd name="T4" fmla="*/ 0 w 213"/>
                        <a:gd name="T5" fmla="*/ 311 h 315"/>
                        <a:gd name="T6" fmla="*/ 204 w 213"/>
                        <a:gd name="T7" fmla="*/ 0 h 315"/>
                        <a:gd name="T8" fmla="*/ 213 w 213"/>
                        <a:gd name="T9" fmla="*/ 0 h 3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3"/>
                        <a:gd name="T16" fmla="*/ 0 h 315"/>
                        <a:gd name="T17" fmla="*/ 213 w 213"/>
                        <a:gd name="T18" fmla="*/ 315 h 31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3" h="315">
                          <a:moveTo>
                            <a:pt x="213" y="0"/>
                          </a:moveTo>
                          <a:lnTo>
                            <a:pt x="8" y="315"/>
                          </a:lnTo>
                          <a:lnTo>
                            <a:pt x="0" y="311"/>
                          </a:lnTo>
                          <a:lnTo>
                            <a:pt x="204" y="0"/>
                          </a:lnTo>
                          <a:lnTo>
                            <a:pt x="213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09" name="Rectangle 3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70" y="1901"/>
                      <a:ext cx="9" cy="601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10" name="Rectangle 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66" y="1901"/>
                      <a:ext cx="13" cy="601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11" name="Freeform 353"/>
                    <p:cNvSpPr>
                      <a:spLocks/>
                    </p:cNvSpPr>
                    <p:nvPr/>
                  </p:nvSpPr>
                  <p:spPr bwMode="auto">
                    <a:xfrm>
                      <a:off x="3975" y="1905"/>
                      <a:ext cx="17" cy="16"/>
                    </a:xfrm>
                    <a:custGeom>
                      <a:avLst/>
                      <a:gdLst>
                        <a:gd name="T0" fmla="*/ 0 w 17"/>
                        <a:gd name="T1" fmla="*/ 8 h 16"/>
                        <a:gd name="T2" fmla="*/ 13 w 17"/>
                        <a:gd name="T3" fmla="*/ 16 h 16"/>
                        <a:gd name="T4" fmla="*/ 17 w 17"/>
                        <a:gd name="T5" fmla="*/ 8 h 16"/>
                        <a:gd name="T6" fmla="*/ 4 w 17"/>
                        <a:gd name="T7" fmla="*/ 0 h 16"/>
                        <a:gd name="T8" fmla="*/ 0 w 17"/>
                        <a:gd name="T9" fmla="*/ 8 h 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16"/>
                        <a:gd name="T17" fmla="*/ 17 w 17"/>
                        <a:gd name="T18" fmla="*/ 16 h 1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16">
                          <a:moveTo>
                            <a:pt x="0" y="8"/>
                          </a:moveTo>
                          <a:lnTo>
                            <a:pt x="13" y="16"/>
                          </a:lnTo>
                          <a:lnTo>
                            <a:pt x="17" y="8"/>
                          </a:lnTo>
                          <a:lnTo>
                            <a:pt x="4" y="0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12" name="Freeform 354"/>
                    <p:cNvSpPr>
                      <a:spLocks/>
                    </p:cNvSpPr>
                    <p:nvPr/>
                  </p:nvSpPr>
                  <p:spPr bwMode="auto">
                    <a:xfrm>
                      <a:off x="3988" y="1913"/>
                      <a:ext cx="17" cy="13"/>
                    </a:xfrm>
                    <a:custGeom>
                      <a:avLst/>
                      <a:gdLst>
                        <a:gd name="T0" fmla="*/ 0 w 17"/>
                        <a:gd name="T1" fmla="*/ 8 h 13"/>
                        <a:gd name="T2" fmla="*/ 17 w 17"/>
                        <a:gd name="T3" fmla="*/ 13 h 13"/>
                        <a:gd name="T4" fmla="*/ 17 w 17"/>
                        <a:gd name="T5" fmla="*/ 0 h 13"/>
                        <a:gd name="T6" fmla="*/ 4 w 17"/>
                        <a:gd name="T7" fmla="*/ 0 h 13"/>
                        <a:gd name="T8" fmla="*/ 0 w 17"/>
                        <a:gd name="T9" fmla="*/ 8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13"/>
                        <a:gd name="T17" fmla="*/ 17 w 17"/>
                        <a:gd name="T18" fmla="*/ 13 h 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13">
                          <a:moveTo>
                            <a:pt x="0" y="8"/>
                          </a:moveTo>
                          <a:lnTo>
                            <a:pt x="17" y="13"/>
                          </a:lnTo>
                          <a:lnTo>
                            <a:pt x="17" y="0"/>
                          </a:lnTo>
                          <a:lnTo>
                            <a:pt x="4" y="0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13" name="Freeform 355"/>
                    <p:cNvSpPr>
                      <a:spLocks/>
                    </p:cNvSpPr>
                    <p:nvPr/>
                  </p:nvSpPr>
                  <p:spPr bwMode="auto">
                    <a:xfrm>
                      <a:off x="4005" y="1913"/>
                      <a:ext cx="18" cy="13"/>
                    </a:xfrm>
                    <a:custGeom>
                      <a:avLst/>
                      <a:gdLst>
                        <a:gd name="T0" fmla="*/ 0 w 18"/>
                        <a:gd name="T1" fmla="*/ 13 h 13"/>
                        <a:gd name="T2" fmla="*/ 18 w 18"/>
                        <a:gd name="T3" fmla="*/ 13 h 13"/>
                        <a:gd name="T4" fmla="*/ 18 w 18"/>
                        <a:gd name="T5" fmla="*/ 4 h 13"/>
                        <a:gd name="T6" fmla="*/ 0 w 18"/>
                        <a:gd name="T7" fmla="*/ 0 h 13"/>
                        <a:gd name="T8" fmla="*/ 0 w 18"/>
                        <a:gd name="T9" fmla="*/ 13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13"/>
                        <a:gd name="T17" fmla="*/ 18 w 18"/>
                        <a:gd name="T18" fmla="*/ 13 h 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13">
                          <a:moveTo>
                            <a:pt x="0" y="13"/>
                          </a:moveTo>
                          <a:lnTo>
                            <a:pt x="18" y="13"/>
                          </a:lnTo>
                          <a:lnTo>
                            <a:pt x="18" y="4"/>
                          </a:lnTo>
                          <a:lnTo>
                            <a:pt x="0" y="0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14" name="Freeform 356"/>
                    <p:cNvSpPr>
                      <a:spLocks/>
                    </p:cNvSpPr>
                    <p:nvPr/>
                  </p:nvSpPr>
                  <p:spPr bwMode="auto">
                    <a:xfrm>
                      <a:off x="4023" y="1913"/>
                      <a:ext cx="21" cy="13"/>
                    </a:xfrm>
                    <a:custGeom>
                      <a:avLst/>
                      <a:gdLst>
                        <a:gd name="T0" fmla="*/ 0 w 21"/>
                        <a:gd name="T1" fmla="*/ 13 h 13"/>
                        <a:gd name="T2" fmla="*/ 21 w 21"/>
                        <a:gd name="T3" fmla="*/ 13 h 13"/>
                        <a:gd name="T4" fmla="*/ 21 w 21"/>
                        <a:gd name="T5" fmla="*/ 0 h 13"/>
                        <a:gd name="T6" fmla="*/ 0 w 21"/>
                        <a:gd name="T7" fmla="*/ 4 h 13"/>
                        <a:gd name="T8" fmla="*/ 0 w 21"/>
                        <a:gd name="T9" fmla="*/ 13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13"/>
                        <a:gd name="T17" fmla="*/ 21 w 21"/>
                        <a:gd name="T18" fmla="*/ 13 h 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13">
                          <a:moveTo>
                            <a:pt x="0" y="13"/>
                          </a:moveTo>
                          <a:lnTo>
                            <a:pt x="21" y="13"/>
                          </a:lnTo>
                          <a:lnTo>
                            <a:pt x="21" y="0"/>
                          </a:lnTo>
                          <a:lnTo>
                            <a:pt x="0" y="4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15" name="Freeform 357"/>
                    <p:cNvSpPr>
                      <a:spLocks/>
                    </p:cNvSpPr>
                    <p:nvPr/>
                  </p:nvSpPr>
                  <p:spPr bwMode="auto">
                    <a:xfrm>
                      <a:off x="4057" y="1905"/>
                      <a:ext cx="18" cy="16"/>
                    </a:xfrm>
                    <a:custGeom>
                      <a:avLst/>
                      <a:gdLst>
                        <a:gd name="T0" fmla="*/ 5 w 18"/>
                        <a:gd name="T1" fmla="*/ 16 h 16"/>
                        <a:gd name="T2" fmla="*/ 18 w 18"/>
                        <a:gd name="T3" fmla="*/ 8 h 16"/>
                        <a:gd name="T4" fmla="*/ 9 w 18"/>
                        <a:gd name="T5" fmla="*/ 0 h 16"/>
                        <a:gd name="T6" fmla="*/ 0 w 18"/>
                        <a:gd name="T7" fmla="*/ 8 h 16"/>
                        <a:gd name="T8" fmla="*/ 5 w 18"/>
                        <a:gd name="T9" fmla="*/ 16 h 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16"/>
                        <a:gd name="T17" fmla="*/ 18 w 18"/>
                        <a:gd name="T18" fmla="*/ 16 h 1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16">
                          <a:moveTo>
                            <a:pt x="5" y="16"/>
                          </a:moveTo>
                          <a:lnTo>
                            <a:pt x="18" y="8"/>
                          </a:lnTo>
                          <a:lnTo>
                            <a:pt x="9" y="0"/>
                          </a:lnTo>
                          <a:lnTo>
                            <a:pt x="0" y="8"/>
                          </a:lnTo>
                          <a:lnTo>
                            <a:pt x="5" y="1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16" name="Freeform 358"/>
                    <p:cNvSpPr>
                      <a:spLocks/>
                    </p:cNvSpPr>
                    <p:nvPr/>
                  </p:nvSpPr>
                  <p:spPr bwMode="auto">
                    <a:xfrm>
                      <a:off x="4066" y="1901"/>
                      <a:ext cx="13" cy="12"/>
                    </a:xfrm>
                    <a:custGeom>
                      <a:avLst/>
                      <a:gdLst>
                        <a:gd name="T0" fmla="*/ 9 w 13"/>
                        <a:gd name="T1" fmla="*/ 12 h 12"/>
                        <a:gd name="T2" fmla="*/ 13 w 13"/>
                        <a:gd name="T3" fmla="*/ 0 h 12"/>
                        <a:gd name="T4" fmla="*/ 0 w 13"/>
                        <a:gd name="T5" fmla="*/ 0 h 12"/>
                        <a:gd name="T6" fmla="*/ 0 w 13"/>
                        <a:gd name="T7" fmla="*/ 4 h 12"/>
                        <a:gd name="T8" fmla="*/ 9 w 13"/>
                        <a:gd name="T9" fmla="*/ 12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"/>
                        <a:gd name="T16" fmla="*/ 0 h 12"/>
                        <a:gd name="T17" fmla="*/ 13 w 13"/>
                        <a:gd name="T18" fmla="*/ 12 h 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" h="12">
                          <a:moveTo>
                            <a:pt x="9" y="12"/>
                          </a:moveTo>
                          <a:lnTo>
                            <a:pt x="13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9" y="1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17" name="Freeform 359"/>
                    <p:cNvSpPr>
                      <a:spLocks/>
                    </p:cNvSpPr>
                    <p:nvPr/>
                  </p:nvSpPr>
                  <p:spPr bwMode="auto">
                    <a:xfrm>
                      <a:off x="4057" y="1885"/>
                      <a:ext cx="18" cy="16"/>
                    </a:xfrm>
                    <a:custGeom>
                      <a:avLst/>
                      <a:gdLst>
                        <a:gd name="T0" fmla="*/ 18 w 18"/>
                        <a:gd name="T1" fmla="*/ 8 h 16"/>
                        <a:gd name="T2" fmla="*/ 5 w 18"/>
                        <a:gd name="T3" fmla="*/ 0 h 16"/>
                        <a:gd name="T4" fmla="*/ 0 w 18"/>
                        <a:gd name="T5" fmla="*/ 8 h 16"/>
                        <a:gd name="T6" fmla="*/ 9 w 18"/>
                        <a:gd name="T7" fmla="*/ 16 h 16"/>
                        <a:gd name="T8" fmla="*/ 18 w 18"/>
                        <a:gd name="T9" fmla="*/ 8 h 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16"/>
                        <a:gd name="T17" fmla="*/ 18 w 18"/>
                        <a:gd name="T18" fmla="*/ 16 h 1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16">
                          <a:moveTo>
                            <a:pt x="18" y="8"/>
                          </a:moveTo>
                          <a:lnTo>
                            <a:pt x="5" y="0"/>
                          </a:lnTo>
                          <a:lnTo>
                            <a:pt x="0" y="8"/>
                          </a:lnTo>
                          <a:lnTo>
                            <a:pt x="9" y="16"/>
                          </a:lnTo>
                          <a:lnTo>
                            <a:pt x="18" y="8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18" name="Freeform 360"/>
                    <p:cNvSpPr>
                      <a:spLocks/>
                    </p:cNvSpPr>
                    <p:nvPr/>
                  </p:nvSpPr>
                  <p:spPr bwMode="auto">
                    <a:xfrm>
                      <a:off x="4044" y="1881"/>
                      <a:ext cx="18" cy="12"/>
                    </a:xfrm>
                    <a:custGeom>
                      <a:avLst/>
                      <a:gdLst>
                        <a:gd name="T0" fmla="*/ 18 w 18"/>
                        <a:gd name="T1" fmla="*/ 4 h 12"/>
                        <a:gd name="T2" fmla="*/ 0 w 18"/>
                        <a:gd name="T3" fmla="*/ 0 h 12"/>
                        <a:gd name="T4" fmla="*/ 0 w 18"/>
                        <a:gd name="T5" fmla="*/ 8 h 12"/>
                        <a:gd name="T6" fmla="*/ 13 w 18"/>
                        <a:gd name="T7" fmla="*/ 12 h 12"/>
                        <a:gd name="T8" fmla="*/ 18 w 18"/>
                        <a:gd name="T9" fmla="*/ 4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12"/>
                        <a:gd name="T17" fmla="*/ 18 w 18"/>
                        <a:gd name="T18" fmla="*/ 12 h 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12">
                          <a:moveTo>
                            <a:pt x="18" y="4"/>
                          </a:moveTo>
                          <a:lnTo>
                            <a:pt x="0" y="0"/>
                          </a:lnTo>
                          <a:lnTo>
                            <a:pt x="0" y="8"/>
                          </a:lnTo>
                          <a:lnTo>
                            <a:pt x="13" y="12"/>
                          </a:lnTo>
                          <a:lnTo>
                            <a:pt x="18" y="4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19" name="Rectangle 3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23" y="1881"/>
                      <a:ext cx="21" cy="8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20" name="Rectangle 3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5" y="1881"/>
                      <a:ext cx="18" cy="8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21" name="Freeform 363"/>
                    <p:cNvSpPr>
                      <a:spLocks/>
                    </p:cNvSpPr>
                    <p:nvPr/>
                  </p:nvSpPr>
                  <p:spPr bwMode="auto">
                    <a:xfrm>
                      <a:off x="3988" y="1881"/>
                      <a:ext cx="17" cy="12"/>
                    </a:xfrm>
                    <a:custGeom>
                      <a:avLst/>
                      <a:gdLst>
                        <a:gd name="T0" fmla="*/ 17 w 17"/>
                        <a:gd name="T1" fmla="*/ 0 h 12"/>
                        <a:gd name="T2" fmla="*/ 0 w 17"/>
                        <a:gd name="T3" fmla="*/ 4 h 12"/>
                        <a:gd name="T4" fmla="*/ 4 w 17"/>
                        <a:gd name="T5" fmla="*/ 12 h 12"/>
                        <a:gd name="T6" fmla="*/ 17 w 17"/>
                        <a:gd name="T7" fmla="*/ 8 h 12"/>
                        <a:gd name="T8" fmla="*/ 17 w 17"/>
                        <a:gd name="T9" fmla="*/ 0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12"/>
                        <a:gd name="T17" fmla="*/ 17 w 17"/>
                        <a:gd name="T18" fmla="*/ 12 h 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12">
                          <a:moveTo>
                            <a:pt x="17" y="0"/>
                          </a:moveTo>
                          <a:lnTo>
                            <a:pt x="0" y="4"/>
                          </a:lnTo>
                          <a:lnTo>
                            <a:pt x="4" y="12"/>
                          </a:lnTo>
                          <a:lnTo>
                            <a:pt x="17" y="8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22" name="Freeform 364"/>
                    <p:cNvSpPr>
                      <a:spLocks/>
                    </p:cNvSpPr>
                    <p:nvPr/>
                  </p:nvSpPr>
                  <p:spPr bwMode="auto">
                    <a:xfrm>
                      <a:off x="3970" y="1893"/>
                      <a:ext cx="9" cy="8"/>
                    </a:xfrm>
                    <a:custGeom>
                      <a:avLst/>
                      <a:gdLst>
                        <a:gd name="T0" fmla="*/ 5 w 9"/>
                        <a:gd name="T1" fmla="*/ 0 h 8"/>
                        <a:gd name="T2" fmla="*/ 0 w 9"/>
                        <a:gd name="T3" fmla="*/ 8 h 8"/>
                        <a:gd name="T4" fmla="*/ 9 w 9"/>
                        <a:gd name="T5" fmla="*/ 8 h 8"/>
                        <a:gd name="T6" fmla="*/ 9 w 9"/>
                        <a:gd name="T7" fmla="*/ 8 h 8"/>
                        <a:gd name="T8" fmla="*/ 5 w 9"/>
                        <a:gd name="T9" fmla="*/ 0 h 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"/>
                        <a:gd name="T16" fmla="*/ 0 h 8"/>
                        <a:gd name="T17" fmla="*/ 9 w 9"/>
                        <a:gd name="T18" fmla="*/ 8 h 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" h="8">
                          <a:moveTo>
                            <a:pt x="5" y="0"/>
                          </a:moveTo>
                          <a:lnTo>
                            <a:pt x="0" y="8"/>
                          </a:lnTo>
                          <a:lnTo>
                            <a:pt x="9" y="8"/>
                          </a:lnTo>
                          <a:lnTo>
                            <a:pt x="5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123" name="Freeform 365"/>
                    <p:cNvSpPr>
                      <a:spLocks/>
                    </p:cNvSpPr>
                    <p:nvPr/>
                  </p:nvSpPr>
                  <p:spPr bwMode="auto">
                    <a:xfrm rot="637548">
                      <a:off x="3840" y="1344"/>
                      <a:ext cx="179" cy="380"/>
                    </a:xfrm>
                    <a:custGeom>
                      <a:avLst/>
                      <a:gdLst>
                        <a:gd name="T0" fmla="*/ 0 w 179"/>
                        <a:gd name="T1" fmla="*/ 368 h 380"/>
                        <a:gd name="T2" fmla="*/ 144 w 179"/>
                        <a:gd name="T3" fmla="*/ 0 h 380"/>
                        <a:gd name="T4" fmla="*/ 179 w 179"/>
                        <a:gd name="T5" fmla="*/ 16 h 380"/>
                        <a:gd name="T6" fmla="*/ 40 w 179"/>
                        <a:gd name="T7" fmla="*/ 380 h 380"/>
                        <a:gd name="T8" fmla="*/ 0 w 179"/>
                        <a:gd name="T9" fmla="*/ 368 h 3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9"/>
                        <a:gd name="T16" fmla="*/ 0 h 380"/>
                        <a:gd name="T17" fmla="*/ 179 w 179"/>
                        <a:gd name="T18" fmla="*/ 380 h 3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9" h="380">
                          <a:moveTo>
                            <a:pt x="0" y="368"/>
                          </a:moveTo>
                          <a:lnTo>
                            <a:pt x="144" y="0"/>
                          </a:lnTo>
                          <a:lnTo>
                            <a:pt x="179" y="16"/>
                          </a:lnTo>
                          <a:lnTo>
                            <a:pt x="40" y="380"/>
                          </a:lnTo>
                          <a:lnTo>
                            <a:pt x="0" y="368"/>
                          </a:lnTo>
                          <a:close/>
                        </a:path>
                      </a:pathLst>
                    </a:custGeom>
                    <a:solidFill>
                      <a:srgbClr val="00FF3F"/>
                    </a:solidFill>
                    <a:ln w="0">
                      <a:solidFill>
                        <a:srgbClr val="00FF3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30050" name="Group 366"/>
              <p:cNvGrpSpPr>
                <a:grpSpLocks/>
              </p:cNvGrpSpPr>
              <p:nvPr/>
            </p:nvGrpSpPr>
            <p:grpSpPr bwMode="auto">
              <a:xfrm>
                <a:off x="3408" y="960"/>
                <a:ext cx="501" cy="1198"/>
                <a:chOff x="3783" y="1304"/>
                <a:chExt cx="501" cy="1198"/>
              </a:xfrm>
            </p:grpSpPr>
            <p:sp>
              <p:nvSpPr>
                <p:cNvPr id="30076" name="Freeform 367"/>
                <p:cNvSpPr>
                  <a:spLocks/>
                </p:cNvSpPr>
                <p:nvPr/>
              </p:nvSpPr>
              <p:spPr bwMode="auto">
                <a:xfrm>
                  <a:off x="4066" y="1893"/>
                  <a:ext cx="13" cy="8"/>
                </a:xfrm>
                <a:custGeom>
                  <a:avLst/>
                  <a:gdLst>
                    <a:gd name="T0" fmla="*/ 13 w 13"/>
                    <a:gd name="T1" fmla="*/ 8 h 8"/>
                    <a:gd name="T2" fmla="*/ 9 w 13"/>
                    <a:gd name="T3" fmla="*/ 0 h 8"/>
                    <a:gd name="T4" fmla="*/ 0 w 13"/>
                    <a:gd name="T5" fmla="*/ 8 h 8"/>
                    <a:gd name="T6" fmla="*/ 0 w 13"/>
                    <a:gd name="T7" fmla="*/ 8 h 8"/>
                    <a:gd name="T8" fmla="*/ 13 w 13"/>
                    <a:gd name="T9" fmla="*/ 8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8"/>
                    <a:gd name="T17" fmla="*/ 13 w 13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8">
                      <a:moveTo>
                        <a:pt x="13" y="8"/>
                      </a:moveTo>
                      <a:lnTo>
                        <a:pt x="9" y="0"/>
                      </a:lnTo>
                      <a:lnTo>
                        <a:pt x="0" y="8"/>
                      </a:lnTo>
                      <a:lnTo>
                        <a:pt x="13" y="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30077" name="Group 368"/>
                <p:cNvGrpSpPr>
                  <a:grpSpLocks/>
                </p:cNvGrpSpPr>
                <p:nvPr/>
              </p:nvGrpSpPr>
              <p:grpSpPr bwMode="auto">
                <a:xfrm>
                  <a:off x="3783" y="1304"/>
                  <a:ext cx="501" cy="1198"/>
                  <a:chOff x="3783" y="1304"/>
                  <a:chExt cx="501" cy="1198"/>
                </a:xfrm>
              </p:grpSpPr>
              <p:sp>
                <p:nvSpPr>
                  <p:cNvPr id="30078" name="Freeform 369"/>
                  <p:cNvSpPr>
                    <a:spLocks/>
                  </p:cNvSpPr>
                  <p:nvPr/>
                </p:nvSpPr>
                <p:spPr bwMode="auto">
                  <a:xfrm>
                    <a:off x="4044" y="1913"/>
                    <a:ext cx="18" cy="13"/>
                  </a:xfrm>
                  <a:custGeom>
                    <a:avLst/>
                    <a:gdLst>
                      <a:gd name="T0" fmla="*/ 0 w 18"/>
                      <a:gd name="T1" fmla="*/ 13 h 13"/>
                      <a:gd name="T2" fmla="*/ 18 w 18"/>
                      <a:gd name="T3" fmla="*/ 8 h 13"/>
                      <a:gd name="T4" fmla="*/ 13 w 18"/>
                      <a:gd name="T5" fmla="*/ 0 h 13"/>
                      <a:gd name="T6" fmla="*/ 0 w 18"/>
                      <a:gd name="T7" fmla="*/ 0 h 13"/>
                      <a:gd name="T8" fmla="*/ 0 w 18"/>
                      <a:gd name="T9" fmla="*/ 13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"/>
                      <a:gd name="T16" fmla="*/ 0 h 13"/>
                      <a:gd name="T17" fmla="*/ 18 w 18"/>
                      <a:gd name="T18" fmla="*/ 13 h 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" h="13">
                        <a:moveTo>
                          <a:pt x="0" y="13"/>
                        </a:moveTo>
                        <a:lnTo>
                          <a:pt x="18" y="8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079" name="Freeform 370"/>
                  <p:cNvSpPr>
                    <a:spLocks/>
                  </p:cNvSpPr>
                  <p:nvPr/>
                </p:nvSpPr>
                <p:spPr bwMode="auto">
                  <a:xfrm>
                    <a:off x="3975" y="1885"/>
                    <a:ext cx="17" cy="16"/>
                  </a:xfrm>
                  <a:custGeom>
                    <a:avLst/>
                    <a:gdLst>
                      <a:gd name="T0" fmla="*/ 13 w 17"/>
                      <a:gd name="T1" fmla="*/ 0 h 16"/>
                      <a:gd name="T2" fmla="*/ 0 w 17"/>
                      <a:gd name="T3" fmla="*/ 8 h 16"/>
                      <a:gd name="T4" fmla="*/ 4 w 17"/>
                      <a:gd name="T5" fmla="*/ 16 h 16"/>
                      <a:gd name="T6" fmla="*/ 17 w 17"/>
                      <a:gd name="T7" fmla="*/ 8 h 16"/>
                      <a:gd name="T8" fmla="*/ 13 w 17"/>
                      <a:gd name="T9" fmla="*/ 0 h 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16"/>
                      <a:gd name="T17" fmla="*/ 17 w 17"/>
                      <a:gd name="T18" fmla="*/ 16 h 1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16">
                        <a:moveTo>
                          <a:pt x="13" y="0"/>
                        </a:moveTo>
                        <a:lnTo>
                          <a:pt x="0" y="8"/>
                        </a:lnTo>
                        <a:lnTo>
                          <a:pt x="4" y="16"/>
                        </a:lnTo>
                        <a:lnTo>
                          <a:pt x="17" y="8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30080" name="Group 371"/>
                  <p:cNvGrpSpPr>
                    <a:grpSpLocks/>
                  </p:cNvGrpSpPr>
                  <p:nvPr/>
                </p:nvGrpSpPr>
                <p:grpSpPr bwMode="auto">
                  <a:xfrm>
                    <a:off x="3783" y="1304"/>
                    <a:ext cx="501" cy="1198"/>
                    <a:chOff x="3783" y="1304"/>
                    <a:chExt cx="501" cy="1198"/>
                  </a:xfrm>
                </p:grpSpPr>
                <p:sp>
                  <p:nvSpPr>
                    <p:cNvPr id="30081" name="Freeform 372"/>
                    <p:cNvSpPr>
                      <a:spLocks/>
                    </p:cNvSpPr>
                    <p:nvPr/>
                  </p:nvSpPr>
                  <p:spPr bwMode="auto">
                    <a:xfrm>
                      <a:off x="3783" y="1709"/>
                      <a:ext cx="196" cy="323"/>
                    </a:xfrm>
                    <a:custGeom>
                      <a:avLst/>
                      <a:gdLst>
                        <a:gd name="T0" fmla="*/ 187 w 196"/>
                        <a:gd name="T1" fmla="*/ 323 h 323"/>
                        <a:gd name="T2" fmla="*/ 0 w 196"/>
                        <a:gd name="T3" fmla="*/ 0 h 323"/>
                        <a:gd name="T4" fmla="*/ 13 w 196"/>
                        <a:gd name="T5" fmla="*/ 0 h 323"/>
                        <a:gd name="T6" fmla="*/ 196 w 196"/>
                        <a:gd name="T7" fmla="*/ 319 h 323"/>
                        <a:gd name="T8" fmla="*/ 187 w 196"/>
                        <a:gd name="T9" fmla="*/ 323 h 3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6"/>
                        <a:gd name="T16" fmla="*/ 0 h 323"/>
                        <a:gd name="T17" fmla="*/ 196 w 196"/>
                        <a:gd name="T18" fmla="*/ 323 h 3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6" h="323">
                          <a:moveTo>
                            <a:pt x="187" y="323"/>
                          </a:moveTo>
                          <a:lnTo>
                            <a:pt x="0" y="0"/>
                          </a:lnTo>
                          <a:lnTo>
                            <a:pt x="13" y="0"/>
                          </a:lnTo>
                          <a:lnTo>
                            <a:pt x="196" y="319"/>
                          </a:lnTo>
                          <a:lnTo>
                            <a:pt x="187" y="323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82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3783" y="1304"/>
                      <a:ext cx="261" cy="405"/>
                    </a:xfrm>
                    <a:custGeom>
                      <a:avLst/>
                      <a:gdLst>
                        <a:gd name="T0" fmla="*/ 0 w 261"/>
                        <a:gd name="T1" fmla="*/ 405 h 405"/>
                        <a:gd name="T2" fmla="*/ 261 w 261"/>
                        <a:gd name="T3" fmla="*/ 0 h 405"/>
                        <a:gd name="T4" fmla="*/ 261 w 261"/>
                        <a:gd name="T5" fmla="*/ 21 h 405"/>
                        <a:gd name="T6" fmla="*/ 13 w 261"/>
                        <a:gd name="T7" fmla="*/ 405 h 405"/>
                        <a:gd name="T8" fmla="*/ 0 w 261"/>
                        <a:gd name="T9" fmla="*/ 405 h 40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61"/>
                        <a:gd name="T16" fmla="*/ 0 h 405"/>
                        <a:gd name="T17" fmla="*/ 261 w 261"/>
                        <a:gd name="T18" fmla="*/ 405 h 40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61" h="405">
                          <a:moveTo>
                            <a:pt x="0" y="405"/>
                          </a:moveTo>
                          <a:lnTo>
                            <a:pt x="261" y="0"/>
                          </a:lnTo>
                          <a:lnTo>
                            <a:pt x="261" y="21"/>
                          </a:lnTo>
                          <a:lnTo>
                            <a:pt x="13" y="405"/>
                          </a:lnTo>
                          <a:lnTo>
                            <a:pt x="0" y="40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83" name="Freeform 374"/>
                    <p:cNvSpPr>
                      <a:spLocks/>
                    </p:cNvSpPr>
                    <p:nvPr/>
                  </p:nvSpPr>
                  <p:spPr bwMode="auto">
                    <a:xfrm>
                      <a:off x="4044" y="1304"/>
                      <a:ext cx="240" cy="417"/>
                    </a:xfrm>
                    <a:custGeom>
                      <a:avLst/>
                      <a:gdLst>
                        <a:gd name="T0" fmla="*/ 0 w 240"/>
                        <a:gd name="T1" fmla="*/ 0 h 417"/>
                        <a:gd name="T2" fmla="*/ 240 w 240"/>
                        <a:gd name="T3" fmla="*/ 417 h 417"/>
                        <a:gd name="T4" fmla="*/ 231 w 240"/>
                        <a:gd name="T5" fmla="*/ 417 h 417"/>
                        <a:gd name="T6" fmla="*/ 0 w 240"/>
                        <a:gd name="T7" fmla="*/ 21 h 417"/>
                        <a:gd name="T8" fmla="*/ 0 w 240"/>
                        <a:gd name="T9" fmla="*/ 0 h 4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417"/>
                        <a:gd name="T17" fmla="*/ 240 w 240"/>
                        <a:gd name="T18" fmla="*/ 417 h 4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417">
                          <a:moveTo>
                            <a:pt x="0" y="0"/>
                          </a:moveTo>
                          <a:lnTo>
                            <a:pt x="240" y="417"/>
                          </a:lnTo>
                          <a:lnTo>
                            <a:pt x="231" y="417"/>
                          </a:lnTo>
                          <a:lnTo>
                            <a:pt x="0" y="2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84" name="Freeform 375"/>
                    <p:cNvSpPr>
                      <a:spLocks/>
                    </p:cNvSpPr>
                    <p:nvPr/>
                  </p:nvSpPr>
                  <p:spPr bwMode="auto">
                    <a:xfrm>
                      <a:off x="4071" y="1721"/>
                      <a:ext cx="213" cy="315"/>
                    </a:xfrm>
                    <a:custGeom>
                      <a:avLst/>
                      <a:gdLst>
                        <a:gd name="T0" fmla="*/ 213 w 213"/>
                        <a:gd name="T1" fmla="*/ 0 h 315"/>
                        <a:gd name="T2" fmla="*/ 8 w 213"/>
                        <a:gd name="T3" fmla="*/ 315 h 315"/>
                        <a:gd name="T4" fmla="*/ 0 w 213"/>
                        <a:gd name="T5" fmla="*/ 311 h 315"/>
                        <a:gd name="T6" fmla="*/ 204 w 213"/>
                        <a:gd name="T7" fmla="*/ 0 h 315"/>
                        <a:gd name="T8" fmla="*/ 213 w 213"/>
                        <a:gd name="T9" fmla="*/ 0 h 3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3"/>
                        <a:gd name="T16" fmla="*/ 0 h 315"/>
                        <a:gd name="T17" fmla="*/ 213 w 213"/>
                        <a:gd name="T18" fmla="*/ 315 h 31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3" h="315">
                          <a:moveTo>
                            <a:pt x="213" y="0"/>
                          </a:moveTo>
                          <a:lnTo>
                            <a:pt x="8" y="315"/>
                          </a:lnTo>
                          <a:lnTo>
                            <a:pt x="0" y="311"/>
                          </a:lnTo>
                          <a:lnTo>
                            <a:pt x="204" y="0"/>
                          </a:lnTo>
                          <a:lnTo>
                            <a:pt x="213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85" name="Rectangle 3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70" y="1901"/>
                      <a:ext cx="9" cy="601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86" name="Rectangle 3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66" y="1901"/>
                      <a:ext cx="13" cy="601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87" name="Freeform 378"/>
                    <p:cNvSpPr>
                      <a:spLocks/>
                    </p:cNvSpPr>
                    <p:nvPr/>
                  </p:nvSpPr>
                  <p:spPr bwMode="auto">
                    <a:xfrm>
                      <a:off x="3975" y="1905"/>
                      <a:ext cx="17" cy="16"/>
                    </a:xfrm>
                    <a:custGeom>
                      <a:avLst/>
                      <a:gdLst>
                        <a:gd name="T0" fmla="*/ 0 w 17"/>
                        <a:gd name="T1" fmla="*/ 8 h 16"/>
                        <a:gd name="T2" fmla="*/ 13 w 17"/>
                        <a:gd name="T3" fmla="*/ 16 h 16"/>
                        <a:gd name="T4" fmla="*/ 17 w 17"/>
                        <a:gd name="T5" fmla="*/ 8 h 16"/>
                        <a:gd name="T6" fmla="*/ 4 w 17"/>
                        <a:gd name="T7" fmla="*/ 0 h 16"/>
                        <a:gd name="T8" fmla="*/ 0 w 17"/>
                        <a:gd name="T9" fmla="*/ 8 h 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16"/>
                        <a:gd name="T17" fmla="*/ 17 w 17"/>
                        <a:gd name="T18" fmla="*/ 16 h 1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16">
                          <a:moveTo>
                            <a:pt x="0" y="8"/>
                          </a:moveTo>
                          <a:lnTo>
                            <a:pt x="13" y="16"/>
                          </a:lnTo>
                          <a:lnTo>
                            <a:pt x="17" y="8"/>
                          </a:lnTo>
                          <a:lnTo>
                            <a:pt x="4" y="0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88" name="Freeform 379"/>
                    <p:cNvSpPr>
                      <a:spLocks/>
                    </p:cNvSpPr>
                    <p:nvPr/>
                  </p:nvSpPr>
                  <p:spPr bwMode="auto">
                    <a:xfrm>
                      <a:off x="3988" y="1913"/>
                      <a:ext cx="17" cy="13"/>
                    </a:xfrm>
                    <a:custGeom>
                      <a:avLst/>
                      <a:gdLst>
                        <a:gd name="T0" fmla="*/ 0 w 17"/>
                        <a:gd name="T1" fmla="*/ 8 h 13"/>
                        <a:gd name="T2" fmla="*/ 17 w 17"/>
                        <a:gd name="T3" fmla="*/ 13 h 13"/>
                        <a:gd name="T4" fmla="*/ 17 w 17"/>
                        <a:gd name="T5" fmla="*/ 0 h 13"/>
                        <a:gd name="T6" fmla="*/ 4 w 17"/>
                        <a:gd name="T7" fmla="*/ 0 h 13"/>
                        <a:gd name="T8" fmla="*/ 0 w 17"/>
                        <a:gd name="T9" fmla="*/ 8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13"/>
                        <a:gd name="T17" fmla="*/ 17 w 17"/>
                        <a:gd name="T18" fmla="*/ 13 h 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13">
                          <a:moveTo>
                            <a:pt x="0" y="8"/>
                          </a:moveTo>
                          <a:lnTo>
                            <a:pt x="17" y="13"/>
                          </a:lnTo>
                          <a:lnTo>
                            <a:pt x="17" y="0"/>
                          </a:lnTo>
                          <a:lnTo>
                            <a:pt x="4" y="0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89" name="Freeform 380"/>
                    <p:cNvSpPr>
                      <a:spLocks/>
                    </p:cNvSpPr>
                    <p:nvPr/>
                  </p:nvSpPr>
                  <p:spPr bwMode="auto">
                    <a:xfrm>
                      <a:off x="4005" y="1913"/>
                      <a:ext cx="18" cy="13"/>
                    </a:xfrm>
                    <a:custGeom>
                      <a:avLst/>
                      <a:gdLst>
                        <a:gd name="T0" fmla="*/ 0 w 18"/>
                        <a:gd name="T1" fmla="*/ 13 h 13"/>
                        <a:gd name="T2" fmla="*/ 18 w 18"/>
                        <a:gd name="T3" fmla="*/ 13 h 13"/>
                        <a:gd name="T4" fmla="*/ 18 w 18"/>
                        <a:gd name="T5" fmla="*/ 4 h 13"/>
                        <a:gd name="T6" fmla="*/ 0 w 18"/>
                        <a:gd name="T7" fmla="*/ 0 h 13"/>
                        <a:gd name="T8" fmla="*/ 0 w 18"/>
                        <a:gd name="T9" fmla="*/ 13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13"/>
                        <a:gd name="T17" fmla="*/ 18 w 18"/>
                        <a:gd name="T18" fmla="*/ 13 h 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13">
                          <a:moveTo>
                            <a:pt x="0" y="13"/>
                          </a:moveTo>
                          <a:lnTo>
                            <a:pt x="18" y="13"/>
                          </a:lnTo>
                          <a:lnTo>
                            <a:pt x="18" y="4"/>
                          </a:lnTo>
                          <a:lnTo>
                            <a:pt x="0" y="0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90" name="Freeform 381"/>
                    <p:cNvSpPr>
                      <a:spLocks/>
                    </p:cNvSpPr>
                    <p:nvPr/>
                  </p:nvSpPr>
                  <p:spPr bwMode="auto">
                    <a:xfrm>
                      <a:off x="4023" y="1913"/>
                      <a:ext cx="21" cy="13"/>
                    </a:xfrm>
                    <a:custGeom>
                      <a:avLst/>
                      <a:gdLst>
                        <a:gd name="T0" fmla="*/ 0 w 21"/>
                        <a:gd name="T1" fmla="*/ 13 h 13"/>
                        <a:gd name="T2" fmla="*/ 21 w 21"/>
                        <a:gd name="T3" fmla="*/ 13 h 13"/>
                        <a:gd name="T4" fmla="*/ 21 w 21"/>
                        <a:gd name="T5" fmla="*/ 0 h 13"/>
                        <a:gd name="T6" fmla="*/ 0 w 21"/>
                        <a:gd name="T7" fmla="*/ 4 h 13"/>
                        <a:gd name="T8" fmla="*/ 0 w 21"/>
                        <a:gd name="T9" fmla="*/ 13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13"/>
                        <a:gd name="T17" fmla="*/ 21 w 21"/>
                        <a:gd name="T18" fmla="*/ 13 h 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13">
                          <a:moveTo>
                            <a:pt x="0" y="13"/>
                          </a:moveTo>
                          <a:lnTo>
                            <a:pt x="21" y="13"/>
                          </a:lnTo>
                          <a:lnTo>
                            <a:pt x="21" y="0"/>
                          </a:lnTo>
                          <a:lnTo>
                            <a:pt x="0" y="4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91" name="Freeform 382"/>
                    <p:cNvSpPr>
                      <a:spLocks/>
                    </p:cNvSpPr>
                    <p:nvPr/>
                  </p:nvSpPr>
                  <p:spPr bwMode="auto">
                    <a:xfrm>
                      <a:off x="4057" y="1905"/>
                      <a:ext cx="18" cy="16"/>
                    </a:xfrm>
                    <a:custGeom>
                      <a:avLst/>
                      <a:gdLst>
                        <a:gd name="T0" fmla="*/ 5 w 18"/>
                        <a:gd name="T1" fmla="*/ 16 h 16"/>
                        <a:gd name="T2" fmla="*/ 18 w 18"/>
                        <a:gd name="T3" fmla="*/ 8 h 16"/>
                        <a:gd name="T4" fmla="*/ 9 w 18"/>
                        <a:gd name="T5" fmla="*/ 0 h 16"/>
                        <a:gd name="T6" fmla="*/ 0 w 18"/>
                        <a:gd name="T7" fmla="*/ 8 h 16"/>
                        <a:gd name="T8" fmla="*/ 5 w 18"/>
                        <a:gd name="T9" fmla="*/ 16 h 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16"/>
                        <a:gd name="T17" fmla="*/ 18 w 18"/>
                        <a:gd name="T18" fmla="*/ 16 h 1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16">
                          <a:moveTo>
                            <a:pt x="5" y="16"/>
                          </a:moveTo>
                          <a:lnTo>
                            <a:pt x="18" y="8"/>
                          </a:lnTo>
                          <a:lnTo>
                            <a:pt x="9" y="0"/>
                          </a:lnTo>
                          <a:lnTo>
                            <a:pt x="0" y="8"/>
                          </a:lnTo>
                          <a:lnTo>
                            <a:pt x="5" y="1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92" name="Freeform 383"/>
                    <p:cNvSpPr>
                      <a:spLocks/>
                    </p:cNvSpPr>
                    <p:nvPr/>
                  </p:nvSpPr>
                  <p:spPr bwMode="auto">
                    <a:xfrm>
                      <a:off x="4066" y="1901"/>
                      <a:ext cx="13" cy="12"/>
                    </a:xfrm>
                    <a:custGeom>
                      <a:avLst/>
                      <a:gdLst>
                        <a:gd name="T0" fmla="*/ 9 w 13"/>
                        <a:gd name="T1" fmla="*/ 12 h 12"/>
                        <a:gd name="T2" fmla="*/ 13 w 13"/>
                        <a:gd name="T3" fmla="*/ 0 h 12"/>
                        <a:gd name="T4" fmla="*/ 0 w 13"/>
                        <a:gd name="T5" fmla="*/ 0 h 12"/>
                        <a:gd name="T6" fmla="*/ 0 w 13"/>
                        <a:gd name="T7" fmla="*/ 4 h 12"/>
                        <a:gd name="T8" fmla="*/ 9 w 13"/>
                        <a:gd name="T9" fmla="*/ 12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"/>
                        <a:gd name="T16" fmla="*/ 0 h 12"/>
                        <a:gd name="T17" fmla="*/ 13 w 13"/>
                        <a:gd name="T18" fmla="*/ 12 h 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" h="12">
                          <a:moveTo>
                            <a:pt x="9" y="12"/>
                          </a:moveTo>
                          <a:lnTo>
                            <a:pt x="13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9" y="1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93" name="Freeform 384"/>
                    <p:cNvSpPr>
                      <a:spLocks/>
                    </p:cNvSpPr>
                    <p:nvPr/>
                  </p:nvSpPr>
                  <p:spPr bwMode="auto">
                    <a:xfrm>
                      <a:off x="4057" y="1885"/>
                      <a:ext cx="18" cy="16"/>
                    </a:xfrm>
                    <a:custGeom>
                      <a:avLst/>
                      <a:gdLst>
                        <a:gd name="T0" fmla="*/ 18 w 18"/>
                        <a:gd name="T1" fmla="*/ 8 h 16"/>
                        <a:gd name="T2" fmla="*/ 5 w 18"/>
                        <a:gd name="T3" fmla="*/ 0 h 16"/>
                        <a:gd name="T4" fmla="*/ 0 w 18"/>
                        <a:gd name="T5" fmla="*/ 8 h 16"/>
                        <a:gd name="T6" fmla="*/ 9 w 18"/>
                        <a:gd name="T7" fmla="*/ 16 h 16"/>
                        <a:gd name="T8" fmla="*/ 18 w 18"/>
                        <a:gd name="T9" fmla="*/ 8 h 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16"/>
                        <a:gd name="T17" fmla="*/ 18 w 18"/>
                        <a:gd name="T18" fmla="*/ 16 h 1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16">
                          <a:moveTo>
                            <a:pt x="18" y="8"/>
                          </a:moveTo>
                          <a:lnTo>
                            <a:pt x="5" y="0"/>
                          </a:lnTo>
                          <a:lnTo>
                            <a:pt x="0" y="8"/>
                          </a:lnTo>
                          <a:lnTo>
                            <a:pt x="9" y="16"/>
                          </a:lnTo>
                          <a:lnTo>
                            <a:pt x="18" y="8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94" name="Freeform 385"/>
                    <p:cNvSpPr>
                      <a:spLocks/>
                    </p:cNvSpPr>
                    <p:nvPr/>
                  </p:nvSpPr>
                  <p:spPr bwMode="auto">
                    <a:xfrm>
                      <a:off x="4044" y="1881"/>
                      <a:ext cx="18" cy="12"/>
                    </a:xfrm>
                    <a:custGeom>
                      <a:avLst/>
                      <a:gdLst>
                        <a:gd name="T0" fmla="*/ 18 w 18"/>
                        <a:gd name="T1" fmla="*/ 4 h 12"/>
                        <a:gd name="T2" fmla="*/ 0 w 18"/>
                        <a:gd name="T3" fmla="*/ 0 h 12"/>
                        <a:gd name="T4" fmla="*/ 0 w 18"/>
                        <a:gd name="T5" fmla="*/ 8 h 12"/>
                        <a:gd name="T6" fmla="*/ 13 w 18"/>
                        <a:gd name="T7" fmla="*/ 12 h 12"/>
                        <a:gd name="T8" fmla="*/ 18 w 18"/>
                        <a:gd name="T9" fmla="*/ 4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12"/>
                        <a:gd name="T17" fmla="*/ 18 w 18"/>
                        <a:gd name="T18" fmla="*/ 12 h 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12">
                          <a:moveTo>
                            <a:pt x="18" y="4"/>
                          </a:moveTo>
                          <a:lnTo>
                            <a:pt x="0" y="0"/>
                          </a:lnTo>
                          <a:lnTo>
                            <a:pt x="0" y="8"/>
                          </a:lnTo>
                          <a:lnTo>
                            <a:pt x="13" y="12"/>
                          </a:lnTo>
                          <a:lnTo>
                            <a:pt x="18" y="4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95" name="Rectangle 3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23" y="1881"/>
                      <a:ext cx="21" cy="8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96" name="Rectangle 3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5" y="1881"/>
                      <a:ext cx="18" cy="8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97" name="Freeform 388"/>
                    <p:cNvSpPr>
                      <a:spLocks/>
                    </p:cNvSpPr>
                    <p:nvPr/>
                  </p:nvSpPr>
                  <p:spPr bwMode="auto">
                    <a:xfrm>
                      <a:off x="3988" y="1881"/>
                      <a:ext cx="17" cy="12"/>
                    </a:xfrm>
                    <a:custGeom>
                      <a:avLst/>
                      <a:gdLst>
                        <a:gd name="T0" fmla="*/ 17 w 17"/>
                        <a:gd name="T1" fmla="*/ 0 h 12"/>
                        <a:gd name="T2" fmla="*/ 0 w 17"/>
                        <a:gd name="T3" fmla="*/ 4 h 12"/>
                        <a:gd name="T4" fmla="*/ 4 w 17"/>
                        <a:gd name="T5" fmla="*/ 12 h 12"/>
                        <a:gd name="T6" fmla="*/ 17 w 17"/>
                        <a:gd name="T7" fmla="*/ 8 h 12"/>
                        <a:gd name="T8" fmla="*/ 17 w 17"/>
                        <a:gd name="T9" fmla="*/ 0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12"/>
                        <a:gd name="T17" fmla="*/ 17 w 17"/>
                        <a:gd name="T18" fmla="*/ 12 h 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12">
                          <a:moveTo>
                            <a:pt x="17" y="0"/>
                          </a:moveTo>
                          <a:lnTo>
                            <a:pt x="0" y="4"/>
                          </a:lnTo>
                          <a:lnTo>
                            <a:pt x="4" y="12"/>
                          </a:lnTo>
                          <a:lnTo>
                            <a:pt x="17" y="8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98" name="Freeform 389"/>
                    <p:cNvSpPr>
                      <a:spLocks/>
                    </p:cNvSpPr>
                    <p:nvPr/>
                  </p:nvSpPr>
                  <p:spPr bwMode="auto">
                    <a:xfrm>
                      <a:off x="3970" y="1893"/>
                      <a:ext cx="9" cy="8"/>
                    </a:xfrm>
                    <a:custGeom>
                      <a:avLst/>
                      <a:gdLst>
                        <a:gd name="T0" fmla="*/ 5 w 9"/>
                        <a:gd name="T1" fmla="*/ 0 h 8"/>
                        <a:gd name="T2" fmla="*/ 0 w 9"/>
                        <a:gd name="T3" fmla="*/ 8 h 8"/>
                        <a:gd name="T4" fmla="*/ 9 w 9"/>
                        <a:gd name="T5" fmla="*/ 8 h 8"/>
                        <a:gd name="T6" fmla="*/ 9 w 9"/>
                        <a:gd name="T7" fmla="*/ 8 h 8"/>
                        <a:gd name="T8" fmla="*/ 5 w 9"/>
                        <a:gd name="T9" fmla="*/ 0 h 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"/>
                        <a:gd name="T16" fmla="*/ 0 h 8"/>
                        <a:gd name="T17" fmla="*/ 9 w 9"/>
                        <a:gd name="T18" fmla="*/ 8 h 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" h="8">
                          <a:moveTo>
                            <a:pt x="5" y="0"/>
                          </a:moveTo>
                          <a:lnTo>
                            <a:pt x="0" y="8"/>
                          </a:lnTo>
                          <a:lnTo>
                            <a:pt x="9" y="8"/>
                          </a:lnTo>
                          <a:lnTo>
                            <a:pt x="5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99" name="Freeform 390"/>
                    <p:cNvSpPr>
                      <a:spLocks/>
                    </p:cNvSpPr>
                    <p:nvPr/>
                  </p:nvSpPr>
                  <p:spPr bwMode="auto">
                    <a:xfrm rot="637548">
                      <a:off x="3840" y="1344"/>
                      <a:ext cx="179" cy="380"/>
                    </a:xfrm>
                    <a:custGeom>
                      <a:avLst/>
                      <a:gdLst>
                        <a:gd name="T0" fmla="*/ 0 w 179"/>
                        <a:gd name="T1" fmla="*/ 368 h 380"/>
                        <a:gd name="T2" fmla="*/ 144 w 179"/>
                        <a:gd name="T3" fmla="*/ 0 h 380"/>
                        <a:gd name="T4" fmla="*/ 179 w 179"/>
                        <a:gd name="T5" fmla="*/ 16 h 380"/>
                        <a:gd name="T6" fmla="*/ 40 w 179"/>
                        <a:gd name="T7" fmla="*/ 380 h 380"/>
                        <a:gd name="T8" fmla="*/ 0 w 179"/>
                        <a:gd name="T9" fmla="*/ 368 h 3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9"/>
                        <a:gd name="T16" fmla="*/ 0 h 380"/>
                        <a:gd name="T17" fmla="*/ 179 w 179"/>
                        <a:gd name="T18" fmla="*/ 380 h 3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9" h="380">
                          <a:moveTo>
                            <a:pt x="0" y="368"/>
                          </a:moveTo>
                          <a:lnTo>
                            <a:pt x="144" y="0"/>
                          </a:lnTo>
                          <a:lnTo>
                            <a:pt x="179" y="16"/>
                          </a:lnTo>
                          <a:lnTo>
                            <a:pt x="40" y="380"/>
                          </a:lnTo>
                          <a:lnTo>
                            <a:pt x="0" y="368"/>
                          </a:lnTo>
                          <a:close/>
                        </a:path>
                      </a:pathLst>
                    </a:custGeom>
                    <a:solidFill>
                      <a:srgbClr val="00FF3F"/>
                    </a:solidFill>
                    <a:ln w="0">
                      <a:solidFill>
                        <a:srgbClr val="00FF3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30051" name="Group 391"/>
              <p:cNvGrpSpPr>
                <a:grpSpLocks/>
              </p:cNvGrpSpPr>
              <p:nvPr/>
            </p:nvGrpSpPr>
            <p:grpSpPr bwMode="auto">
              <a:xfrm>
                <a:off x="3120" y="624"/>
                <a:ext cx="501" cy="1198"/>
                <a:chOff x="3783" y="1304"/>
                <a:chExt cx="501" cy="1198"/>
              </a:xfrm>
            </p:grpSpPr>
            <p:sp>
              <p:nvSpPr>
                <p:cNvPr id="30052" name="Freeform 392"/>
                <p:cNvSpPr>
                  <a:spLocks/>
                </p:cNvSpPr>
                <p:nvPr/>
              </p:nvSpPr>
              <p:spPr bwMode="auto">
                <a:xfrm>
                  <a:off x="4066" y="1893"/>
                  <a:ext cx="13" cy="8"/>
                </a:xfrm>
                <a:custGeom>
                  <a:avLst/>
                  <a:gdLst>
                    <a:gd name="T0" fmla="*/ 13 w 13"/>
                    <a:gd name="T1" fmla="*/ 8 h 8"/>
                    <a:gd name="T2" fmla="*/ 9 w 13"/>
                    <a:gd name="T3" fmla="*/ 0 h 8"/>
                    <a:gd name="T4" fmla="*/ 0 w 13"/>
                    <a:gd name="T5" fmla="*/ 8 h 8"/>
                    <a:gd name="T6" fmla="*/ 0 w 13"/>
                    <a:gd name="T7" fmla="*/ 8 h 8"/>
                    <a:gd name="T8" fmla="*/ 13 w 13"/>
                    <a:gd name="T9" fmla="*/ 8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8"/>
                    <a:gd name="T17" fmla="*/ 13 w 13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8">
                      <a:moveTo>
                        <a:pt x="13" y="8"/>
                      </a:moveTo>
                      <a:lnTo>
                        <a:pt x="9" y="0"/>
                      </a:lnTo>
                      <a:lnTo>
                        <a:pt x="0" y="8"/>
                      </a:lnTo>
                      <a:lnTo>
                        <a:pt x="13" y="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30053" name="Group 393"/>
                <p:cNvGrpSpPr>
                  <a:grpSpLocks/>
                </p:cNvGrpSpPr>
                <p:nvPr/>
              </p:nvGrpSpPr>
              <p:grpSpPr bwMode="auto">
                <a:xfrm>
                  <a:off x="3783" y="1304"/>
                  <a:ext cx="501" cy="1198"/>
                  <a:chOff x="3783" y="1304"/>
                  <a:chExt cx="501" cy="1198"/>
                </a:xfrm>
              </p:grpSpPr>
              <p:sp>
                <p:nvSpPr>
                  <p:cNvPr id="30054" name="Freeform 394"/>
                  <p:cNvSpPr>
                    <a:spLocks/>
                  </p:cNvSpPr>
                  <p:nvPr/>
                </p:nvSpPr>
                <p:spPr bwMode="auto">
                  <a:xfrm>
                    <a:off x="4044" y="1913"/>
                    <a:ext cx="18" cy="13"/>
                  </a:xfrm>
                  <a:custGeom>
                    <a:avLst/>
                    <a:gdLst>
                      <a:gd name="T0" fmla="*/ 0 w 18"/>
                      <a:gd name="T1" fmla="*/ 13 h 13"/>
                      <a:gd name="T2" fmla="*/ 18 w 18"/>
                      <a:gd name="T3" fmla="*/ 8 h 13"/>
                      <a:gd name="T4" fmla="*/ 13 w 18"/>
                      <a:gd name="T5" fmla="*/ 0 h 13"/>
                      <a:gd name="T6" fmla="*/ 0 w 18"/>
                      <a:gd name="T7" fmla="*/ 0 h 13"/>
                      <a:gd name="T8" fmla="*/ 0 w 18"/>
                      <a:gd name="T9" fmla="*/ 13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"/>
                      <a:gd name="T16" fmla="*/ 0 h 13"/>
                      <a:gd name="T17" fmla="*/ 18 w 18"/>
                      <a:gd name="T18" fmla="*/ 13 h 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" h="13">
                        <a:moveTo>
                          <a:pt x="0" y="13"/>
                        </a:moveTo>
                        <a:lnTo>
                          <a:pt x="18" y="8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055" name="Freeform 395"/>
                  <p:cNvSpPr>
                    <a:spLocks/>
                  </p:cNvSpPr>
                  <p:nvPr/>
                </p:nvSpPr>
                <p:spPr bwMode="auto">
                  <a:xfrm>
                    <a:off x="3975" y="1885"/>
                    <a:ext cx="17" cy="16"/>
                  </a:xfrm>
                  <a:custGeom>
                    <a:avLst/>
                    <a:gdLst>
                      <a:gd name="T0" fmla="*/ 13 w 17"/>
                      <a:gd name="T1" fmla="*/ 0 h 16"/>
                      <a:gd name="T2" fmla="*/ 0 w 17"/>
                      <a:gd name="T3" fmla="*/ 8 h 16"/>
                      <a:gd name="T4" fmla="*/ 4 w 17"/>
                      <a:gd name="T5" fmla="*/ 16 h 16"/>
                      <a:gd name="T6" fmla="*/ 17 w 17"/>
                      <a:gd name="T7" fmla="*/ 8 h 16"/>
                      <a:gd name="T8" fmla="*/ 13 w 17"/>
                      <a:gd name="T9" fmla="*/ 0 h 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16"/>
                      <a:gd name="T17" fmla="*/ 17 w 17"/>
                      <a:gd name="T18" fmla="*/ 16 h 1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16">
                        <a:moveTo>
                          <a:pt x="13" y="0"/>
                        </a:moveTo>
                        <a:lnTo>
                          <a:pt x="0" y="8"/>
                        </a:lnTo>
                        <a:lnTo>
                          <a:pt x="4" y="16"/>
                        </a:lnTo>
                        <a:lnTo>
                          <a:pt x="17" y="8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30056" name="Group 396"/>
                  <p:cNvGrpSpPr>
                    <a:grpSpLocks/>
                  </p:cNvGrpSpPr>
                  <p:nvPr/>
                </p:nvGrpSpPr>
                <p:grpSpPr bwMode="auto">
                  <a:xfrm>
                    <a:off x="3783" y="1304"/>
                    <a:ext cx="501" cy="1198"/>
                    <a:chOff x="3783" y="1304"/>
                    <a:chExt cx="501" cy="1198"/>
                  </a:xfrm>
                </p:grpSpPr>
                <p:sp>
                  <p:nvSpPr>
                    <p:cNvPr id="30057" name="Freeform 397"/>
                    <p:cNvSpPr>
                      <a:spLocks/>
                    </p:cNvSpPr>
                    <p:nvPr/>
                  </p:nvSpPr>
                  <p:spPr bwMode="auto">
                    <a:xfrm>
                      <a:off x="3783" y="1709"/>
                      <a:ext cx="196" cy="323"/>
                    </a:xfrm>
                    <a:custGeom>
                      <a:avLst/>
                      <a:gdLst>
                        <a:gd name="T0" fmla="*/ 187 w 196"/>
                        <a:gd name="T1" fmla="*/ 323 h 323"/>
                        <a:gd name="T2" fmla="*/ 0 w 196"/>
                        <a:gd name="T3" fmla="*/ 0 h 323"/>
                        <a:gd name="T4" fmla="*/ 13 w 196"/>
                        <a:gd name="T5" fmla="*/ 0 h 323"/>
                        <a:gd name="T6" fmla="*/ 196 w 196"/>
                        <a:gd name="T7" fmla="*/ 319 h 323"/>
                        <a:gd name="T8" fmla="*/ 187 w 196"/>
                        <a:gd name="T9" fmla="*/ 323 h 3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6"/>
                        <a:gd name="T16" fmla="*/ 0 h 323"/>
                        <a:gd name="T17" fmla="*/ 196 w 196"/>
                        <a:gd name="T18" fmla="*/ 323 h 3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6" h="323">
                          <a:moveTo>
                            <a:pt x="187" y="323"/>
                          </a:moveTo>
                          <a:lnTo>
                            <a:pt x="0" y="0"/>
                          </a:lnTo>
                          <a:lnTo>
                            <a:pt x="13" y="0"/>
                          </a:lnTo>
                          <a:lnTo>
                            <a:pt x="196" y="319"/>
                          </a:lnTo>
                          <a:lnTo>
                            <a:pt x="187" y="323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58" name="Freeform 398"/>
                    <p:cNvSpPr>
                      <a:spLocks/>
                    </p:cNvSpPr>
                    <p:nvPr/>
                  </p:nvSpPr>
                  <p:spPr bwMode="auto">
                    <a:xfrm>
                      <a:off x="3783" y="1304"/>
                      <a:ext cx="261" cy="405"/>
                    </a:xfrm>
                    <a:custGeom>
                      <a:avLst/>
                      <a:gdLst>
                        <a:gd name="T0" fmla="*/ 0 w 261"/>
                        <a:gd name="T1" fmla="*/ 405 h 405"/>
                        <a:gd name="T2" fmla="*/ 261 w 261"/>
                        <a:gd name="T3" fmla="*/ 0 h 405"/>
                        <a:gd name="T4" fmla="*/ 261 w 261"/>
                        <a:gd name="T5" fmla="*/ 21 h 405"/>
                        <a:gd name="T6" fmla="*/ 13 w 261"/>
                        <a:gd name="T7" fmla="*/ 405 h 405"/>
                        <a:gd name="T8" fmla="*/ 0 w 261"/>
                        <a:gd name="T9" fmla="*/ 405 h 40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61"/>
                        <a:gd name="T16" fmla="*/ 0 h 405"/>
                        <a:gd name="T17" fmla="*/ 261 w 261"/>
                        <a:gd name="T18" fmla="*/ 405 h 40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61" h="405">
                          <a:moveTo>
                            <a:pt x="0" y="405"/>
                          </a:moveTo>
                          <a:lnTo>
                            <a:pt x="261" y="0"/>
                          </a:lnTo>
                          <a:lnTo>
                            <a:pt x="261" y="21"/>
                          </a:lnTo>
                          <a:lnTo>
                            <a:pt x="13" y="405"/>
                          </a:lnTo>
                          <a:lnTo>
                            <a:pt x="0" y="40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59" name="Freeform 399"/>
                    <p:cNvSpPr>
                      <a:spLocks/>
                    </p:cNvSpPr>
                    <p:nvPr/>
                  </p:nvSpPr>
                  <p:spPr bwMode="auto">
                    <a:xfrm>
                      <a:off x="4044" y="1304"/>
                      <a:ext cx="240" cy="417"/>
                    </a:xfrm>
                    <a:custGeom>
                      <a:avLst/>
                      <a:gdLst>
                        <a:gd name="T0" fmla="*/ 0 w 240"/>
                        <a:gd name="T1" fmla="*/ 0 h 417"/>
                        <a:gd name="T2" fmla="*/ 240 w 240"/>
                        <a:gd name="T3" fmla="*/ 417 h 417"/>
                        <a:gd name="T4" fmla="*/ 231 w 240"/>
                        <a:gd name="T5" fmla="*/ 417 h 417"/>
                        <a:gd name="T6" fmla="*/ 0 w 240"/>
                        <a:gd name="T7" fmla="*/ 21 h 417"/>
                        <a:gd name="T8" fmla="*/ 0 w 240"/>
                        <a:gd name="T9" fmla="*/ 0 h 4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417"/>
                        <a:gd name="T17" fmla="*/ 240 w 240"/>
                        <a:gd name="T18" fmla="*/ 417 h 4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417">
                          <a:moveTo>
                            <a:pt x="0" y="0"/>
                          </a:moveTo>
                          <a:lnTo>
                            <a:pt x="240" y="417"/>
                          </a:lnTo>
                          <a:lnTo>
                            <a:pt x="231" y="417"/>
                          </a:lnTo>
                          <a:lnTo>
                            <a:pt x="0" y="2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60" name="Freeform 400"/>
                    <p:cNvSpPr>
                      <a:spLocks/>
                    </p:cNvSpPr>
                    <p:nvPr/>
                  </p:nvSpPr>
                  <p:spPr bwMode="auto">
                    <a:xfrm>
                      <a:off x="4071" y="1721"/>
                      <a:ext cx="213" cy="315"/>
                    </a:xfrm>
                    <a:custGeom>
                      <a:avLst/>
                      <a:gdLst>
                        <a:gd name="T0" fmla="*/ 213 w 213"/>
                        <a:gd name="T1" fmla="*/ 0 h 315"/>
                        <a:gd name="T2" fmla="*/ 8 w 213"/>
                        <a:gd name="T3" fmla="*/ 315 h 315"/>
                        <a:gd name="T4" fmla="*/ 0 w 213"/>
                        <a:gd name="T5" fmla="*/ 311 h 315"/>
                        <a:gd name="T6" fmla="*/ 204 w 213"/>
                        <a:gd name="T7" fmla="*/ 0 h 315"/>
                        <a:gd name="T8" fmla="*/ 213 w 213"/>
                        <a:gd name="T9" fmla="*/ 0 h 3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3"/>
                        <a:gd name="T16" fmla="*/ 0 h 315"/>
                        <a:gd name="T17" fmla="*/ 213 w 213"/>
                        <a:gd name="T18" fmla="*/ 315 h 31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3" h="315">
                          <a:moveTo>
                            <a:pt x="213" y="0"/>
                          </a:moveTo>
                          <a:lnTo>
                            <a:pt x="8" y="315"/>
                          </a:lnTo>
                          <a:lnTo>
                            <a:pt x="0" y="311"/>
                          </a:lnTo>
                          <a:lnTo>
                            <a:pt x="204" y="0"/>
                          </a:lnTo>
                          <a:lnTo>
                            <a:pt x="213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61" name="Rectangle 4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70" y="1901"/>
                      <a:ext cx="9" cy="601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62" name="Rectangle 4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66" y="1901"/>
                      <a:ext cx="13" cy="601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63" name="Freeform 403"/>
                    <p:cNvSpPr>
                      <a:spLocks/>
                    </p:cNvSpPr>
                    <p:nvPr/>
                  </p:nvSpPr>
                  <p:spPr bwMode="auto">
                    <a:xfrm>
                      <a:off x="3975" y="1905"/>
                      <a:ext cx="17" cy="16"/>
                    </a:xfrm>
                    <a:custGeom>
                      <a:avLst/>
                      <a:gdLst>
                        <a:gd name="T0" fmla="*/ 0 w 17"/>
                        <a:gd name="T1" fmla="*/ 8 h 16"/>
                        <a:gd name="T2" fmla="*/ 13 w 17"/>
                        <a:gd name="T3" fmla="*/ 16 h 16"/>
                        <a:gd name="T4" fmla="*/ 17 w 17"/>
                        <a:gd name="T5" fmla="*/ 8 h 16"/>
                        <a:gd name="T6" fmla="*/ 4 w 17"/>
                        <a:gd name="T7" fmla="*/ 0 h 16"/>
                        <a:gd name="T8" fmla="*/ 0 w 17"/>
                        <a:gd name="T9" fmla="*/ 8 h 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16"/>
                        <a:gd name="T17" fmla="*/ 17 w 17"/>
                        <a:gd name="T18" fmla="*/ 16 h 1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16">
                          <a:moveTo>
                            <a:pt x="0" y="8"/>
                          </a:moveTo>
                          <a:lnTo>
                            <a:pt x="13" y="16"/>
                          </a:lnTo>
                          <a:lnTo>
                            <a:pt x="17" y="8"/>
                          </a:lnTo>
                          <a:lnTo>
                            <a:pt x="4" y="0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64" name="Freeform 404"/>
                    <p:cNvSpPr>
                      <a:spLocks/>
                    </p:cNvSpPr>
                    <p:nvPr/>
                  </p:nvSpPr>
                  <p:spPr bwMode="auto">
                    <a:xfrm>
                      <a:off x="3988" y="1913"/>
                      <a:ext cx="17" cy="13"/>
                    </a:xfrm>
                    <a:custGeom>
                      <a:avLst/>
                      <a:gdLst>
                        <a:gd name="T0" fmla="*/ 0 w 17"/>
                        <a:gd name="T1" fmla="*/ 8 h 13"/>
                        <a:gd name="T2" fmla="*/ 17 w 17"/>
                        <a:gd name="T3" fmla="*/ 13 h 13"/>
                        <a:gd name="T4" fmla="*/ 17 w 17"/>
                        <a:gd name="T5" fmla="*/ 0 h 13"/>
                        <a:gd name="T6" fmla="*/ 4 w 17"/>
                        <a:gd name="T7" fmla="*/ 0 h 13"/>
                        <a:gd name="T8" fmla="*/ 0 w 17"/>
                        <a:gd name="T9" fmla="*/ 8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13"/>
                        <a:gd name="T17" fmla="*/ 17 w 17"/>
                        <a:gd name="T18" fmla="*/ 13 h 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13">
                          <a:moveTo>
                            <a:pt x="0" y="8"/>
                          </a:moveTo>
                          <a:lnTo>
                            <a:pt x="17" y="13"/>
                          </a:lnTo>
                          <a:lnTo>
                            <a:pt x="17" y="0"/>
                          </a:lnTo>
                          <a:lnTo>
                            <a:pt x="4" y="0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65" name="Freeform 405"/>
                    <p:cNvSpPr>
                      <a:spLocks/>
                    </p:cNvSpPr>
                    <p:nvPr/>
                  </p:nvSpPr>
                  <p:spPr bwMode="auto">
                    <a:xfrm>
                      <a:off x="4005" y="1913"/>
                      <a:ext cx="18" cy="13"/>
                    </a:xfrm>
                    <a:custGeom>
                      <a:avLst/>
                      <a:gdLst>
                        <a:gd name="T0" fmla="*/ 0 w 18"/>
                        <a:gd name="T1" fmla="*/ 13 h 13"/>
                        <a:gd name="T2" fmla="*/ 18 w 18"/>
                        <a:gd name="T3" fmla="*/ 13 h 13"/>
                        <a:gd name="T4" fmla="*/ 18 w 18"/>
                        <a:gd name="T5" fmla="*/ 4 h 13"/>
                        <a:gd name="T6" fmla="*/ 0 w 18"/>
                        <a:gd name="T7" fmla="*/ 0 h 13"/>
                        <a:gd name="T8" fmla="*/ 0 w 18"/>
                        <a:gd name="T9" fmla="*/ 13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13"/>
                        <a:gd name="T17" fmla="*/ 18 w 18"/>
                        <a:gd name="T18" fmla="*/ 13 h 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13">
                          <a:moveTo>
                            <a:pt x="0" y="13"/>
                          </a:moveTo>
                          <a:lnTo>
                            <a:pt x="18" y="13"/>
                          </a:lnTo>
                          <a:lnTo>
                            <a:pt x="18" y="4"/>
                          </a:lnTo>
                          <a:lnTo>
                            <a:pt x="0" y="0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66" name="Freeform 406"/>
                    <p:cNvSpPr>
                      <a:spLocks/>
                    </p:cNvSpPr>
                    <p:nvPr/>
                  </p:nvSpPr>
                  <p:spPr bwMode="auto">
                    <a:xfrm>
                      <a:off x="4023" y="1913"/>
                      <a:ext cx="21" cy="13"/>
                    </a:xfrm>
                    <a:custGeom>
                      <a:avLst/>
                      <a:gdLst>
                        <a:gd name="T0" fmla="*/ 0 w 21"/>
                        <a:gd name="T1" fmla="*/ 13 h 13"/>
                        <a:gd name="T2" fmla="*/ 21 w 21"/>
                        <a:gd name="T3" fmla="*/ 13 h 13"/>
                        <a:gd name="T4" fmla="*/ 21 w 21"/>
                        <a:gd name="T5" fmla="*/ 0 h 13"/>
                        <a:gd name="T6" fmla="*/ 0 w 21"/>
                        <a:gd name="T7" fmla="*/ 4 h 13"/>
                        <a:gd name="T8" fmla="*/ 0 w 21"/>
                        <a:gd name="T9" fmla="*/ 13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13"/>
                        <a:gd name="T17" fmla="*/ 21 w 21"/>
                        <a:gd name="T18" fmla="*/ 13 h 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13">
                          <a:moveTo>
                            <a:pt x="0" y="13"/>
                          </a:moveTo>
                          <a:lnTo>
                            <a:pt x="21" y="13"/>
                          </a:lnTo>
                          <a:lnTo>
                            <a:pt x="21" y="0"/>
                          </a:lnTo>
                          <a:lnTo>
                            <a:pt x="0" y="4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67" name="Freeform 407"/>
                    <p:cNvSpPr>
                      <a:spLocks/>
                    </p:cNvSpPr>
                    <p:nvPr/>
                  </p:nvSpPr>
                  <p:spPr bwMode="auto">
                    <a:xfrm>
                      <a:off x="4057" y="1905"/>
                      <a:ext cx="18" cy="16"/>
                    </a:xfrm>
                    <a:custGeom>
                      <a:avLst/>
                      <a:gdLst>
                        <a:gd name="T0" fmla="*/ 5 w 18"/>
                        <a:gd name="T1" fmla="*/ 16 h 16"/>
                        <a:gd name="T2" fmla="*/ 18 w 18"/>
                        <a:gd name="T3" fmla="*/ 8 h 16"/>
                        <a:gd name="T4" fmla="*/ 9 w 18"/>
                        <a:gd name="T5" fmla="*/ 0 h 16"/>
                        <a:gd name="T6" fmla="*/ 0 w 18"/>
                        <a:gd name="T7" fmla="*/ 8 h 16"/>
                        <a:gd name="T8" fmla="*/ 5 w 18"/>
                        <a:gd name="T9" fmla="*/ 16 h 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16"/>
                        <a:gd name="T17" fmla="*/ 18 w 18"/>
                        <a:gd name="T18" fmla="*/ 16 h 1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16">
                          <a:moveTo>
                            <a:pt x="5" y="16"/>
                          </a:moveTo>
                          <a:lnTo>
                            <a:pt x="18" y="8"/>
                          </a:lnTo>
                          <a:lnTo>
                            <a:pt x="9" y="0"/>
                          </a:lnTo>
                          <a:lnTo>
                            <a:pt x="0" y="8"/>
                          </a:lnTo>
                          <a:lnTo>
                            <a:pt x="5" y="1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68" name="Freeform 408"/>
                    <p:cNvSpPr>
                      <a:spLocks/>
                    </p:cNvSpPr>
                    <p:nvPr/>
                  </p:nvSpPr>
                  <p:spPr bwMode="auto">
                    <a:xfrm>
                      <a:off x="4066" y="1901"/>
                      <a:ext cx="13" cy="12"/>
                    </a:xfrm>
                    <a:custGeom>
                      <a:avLst/>
                      <a:gdLst>
                        <a:gd name="T0" fmla="*/ 9 w 13"/>
                        <a:gd name="T1" fmla="*/ 12 h 12"/>
                        <a:gd name="T2" fmla="*/ 13 w 13"/>
                        <a:gd name="T3" fmla="*/ 0 h 12"/>
                        <a:gd name="T4" fmla="*/ 0 w 13"/>
                        <a:gd name="T5" fmla="*/ 0 h 12"/>
                        <a:gd name="T6" fmla="*/ 0 w 13"/>
                        <a:gd name="T7" fmla="*/ 4 h 12"/>
                        <a:gd name="T8" fmla="*/ 9 w 13"/>
                        <a:gd name="T9" fmla="*/ 12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"/>
                        <a:gd name="T16" fmla="*/ 0 h 12"/>
                        <a:gd name="T17" fmla="*/ 13 w 13"/>
                        <a:gd name="T18" fmla="*/ 12 h 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" h="12">
                          <a:moveTo>
                            <a:pt x="9" y="12"/>
                          </a:moveTo>
                          <a:lnTo>
                            <a:pt x="13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9" y="1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69" name="Freeform 409"/>
                    <p:cNvSpPr>
                      <a:spLocks/>
                    </p:cNvSpPr>
                    <p:nvPr/>
                  </p:nvSpPr>
                  <p:spPr bwMode="auto">
                    <a:xfrm>
                      <a:off x="4057" y="1885"/>
                      <a:ext cx="18" cy="16"/>
                    </a:xfrm>
                    <a:custGeom>
                      <a:avLst/>
                      <a:gdLst>
                        <a:gd name="T0" fmla="*/ 18 w 18"/>
                        <a:gd name="T1" fmla="*/ 8 h 16"/>
                        <a:gd name="T2" fmla="*/ 5 w 18"/>
                        <a:gd name="T3" fmla="*/ 0 h 16"/>
                        <a:gd name="T4" fmla="*/ 0 w 18"/>
                        <a:gd name="T5" fmla="*/ 8 h 16"/>
                        <a:gd name="T6" fmla="*/ 9 w 18"/>
                        <a:gd name="T7" fmla="*/ 16 h 16"/>
                        <a:gd name="T8" fmla="*/ 18 w 18"/>
                        <a:gd name="T9" fmla="*/ 8 h 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16"/>
                        <a:gd name="T17" fmla="*/ 18 w 18"/>
                        <a:gd name="T18" fmla="*/ 16 h 1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16">
                          <a:moveTo>
                            <a:pt x="18" y="8"/>
                          </a:moveTo>
                          <a:lnTo>
                            <a:pt x="5" y="0"/>
                          </a:lnTo>
                          <a:lnTo>
                            <a:pt x="0" y="8"/>
                          </a:lnTo>
                          <a:lnTo>
                            <a:pt x="9" y="16"/>
                          </a:lnTo>
                          <a:lnTo>
                            <a:pt x="18" y="8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70" name="Freeform 410"/>
                    <p:cNvSpPr>
                      <a:spLocks/>
                    </p:cNvSpPr>
                    <p:nvPr/>
                  </p:nvSpPr>
                  <p:spPr bwMode="auto">
                    <a:xfrm>
                      <a:off x="4044" y="1881"/>
                      <a:ext cx="18" cy="12"/>
                    </a:xfrm>
                    <a:custGeom>
                      <a:avLst/>
                      <a:gdLst>
                        <a:gd name="T0" fmla="*/ 18 w 18"/>
                        <a:gd name="T1" fmla="*/ 4 h 12"/>
                        <a:gd name="T2" fmla="*/ 0 w 18"/>
                        <a:gd name="T3" fmla="*/ 0 h 12"/>
                        <a:gd name="T4" fmla="*/ 0 w 18"/>
                        <a:gd name="T5" fmla="*/ 8 h 12"/>
                        <a:gd name="T6" fmla="*/ 13 w 18"/>
                        <a:gd name="T7" fmla="*/ 12 h 12"/>
                        <a:gd name="T8" fmla="*/ 18 w 18"/>
                        <a:gd name="T9" fmla="*/ 4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12"/>
                        <a:gd name="T17" fmla="*/ 18 w 18"/>
                        <a:gd name="T18" fmla="*/ 12 h 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12">
                          <a:moveTo>
                            <a:pt x="18" y="4"/>
                          </a:moveTo>
                          <a:lnTo>
                            <a:pt x="0" y="0"/>
                          </a:lnTo>
                          <a:lnTo>
                            <a:pt x="0" y="8"/>
                          </a:lnTo>
                          <a:lnTo>
                            <a:pt x="13" y="12"/>
                          </a:lnTo>
                          <a:lnTo>
                            <a:pt x="18" y="4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71" name="Rectangle 4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23" y="1881"/>
                      <a:ext cx="21" cy="8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72" name="Rectangle 4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5" y="1881"/>
                      <a:ext cx="18" cy="8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73" name="Freeform 413"/>
                    <p:cNvSpPr>
                      <a:spLocks/>
                    </p:cNvSpPr>
                    <p:nvPr/>
                  </p:nvSpPr>
                  <p:spPr bwMode="auto">
                    <a:xfrm>
                      <a:off x="3988" y="1881"/>
                      <a:ext cx="17" cy="12"/>
                    </a:xfrm>
                    <a:custGeom>
                      <a:avLst/>
                      <a:gdLst>
                        <a:gd name="T0" fmla="*/ 17 w 17"/>
                        <a:gd name="T1" fmla="*/ 0 h 12"/>
                        <a:gd name="T2" fmla="*/ 0 w 17"/>
                        <a:gd name="T3" fmla="*/ 4 h 12"/>
                        <a:gd name="T4" fmla="*/ 4 w 17"/>
                        <a:gd name="T5" fmla="*/ 12 h 12"/>
                        <a:gd name="T6" fmla="*/ 17 w 17"/>
                        <a:gd name="T7" fmla="*/ 8 h 12"/>
                        <a:gd name="T8" fmla="*/ 17 w 17"/>
                        <a:gd name="T9" fmla="*/ 0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12"/>
                        <a:gd name="T17" fmla="*/ 17 w 17"/>
                        <a:gd name="T18" fmla="*/ 12 h 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12">
                          <a:moveTo>
                            <a:pt x="17" y="0"/>
                          </a:moveTo>
                          <a:lnTo>
                            <a:pt x="0" y="4"/>
                          </a:lnTo>
                          <a:lnTo>
                            <a:pt x="4" y="12"/>
                          </a:lnTo>
                          <a:lnTo>
                            <a:pt x="17" y="8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74" name="Freeform 414"/>
                    <p:cNvSpPr>
                      <a:spLocks/>
                    </p:cNvSpPr>
                    <p:nvPr/>
                  </p:nvSpPr>
                  <p:spPr bwMode="auto">
                    <a:xfrm>
                      <a:off x="3970" y="1893"/>
                      <a:ext cx="9" cy="8"/>
                    </a:xfrm>
                    <a:custGeom>
                      <a:avLst/>
                      <a:gdLst>
                        <a:gd name="T0" fmla="*/ 5 w 9"/>
                        <a:gd name="T1" fmla="*/ 0 h 8"/>
                        <a:gd name="T2" fmla="*/ 0 w 9"/>
                        <a:gd name="T3" fmla="*/ 8 h 8"/>
                        <a:gd name="T4" fmla="*/ 9 w 9"/>
                        <a:gd name="T5" fmla="*/ 8 h 8"/>
                        <a:gd name="T6" fmla="*/ 9 w 9"/>
                        <a:gd name="T7" fmla="*/ 8 h 8"/>
                        <a:gd name="T8" fmla="*/ 5 w 9"/>
                        <a:gd name="T9" fmla="*/ 0 h 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"/>
                        <a:gd name="T16" fmla="*/ 0 h 8"/>
                        <a:gd name="T17" fmla="*/ 9 w 9"/>
                        <a:gd name="T18" fmla="*/ 8 h 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" h="8">
                          <a:moveTo>
                            <a:pt x="5" y="0"/>
                          </a:moveTo>
                          <a:lnTo>
                            <a:pt x="0" y="8"/>
                          </a:lnTo>
                          <a:lnTo>
                            <a:pt x="9" y="8"/>
                          </a:lnTo>
                          <a:lnTo>
                            <a:pt x="5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75" name="Freeform 415"/>
                    <p:cNvSpPr>
                      <a:spLocks/>
                    </p:cNvSpPr>
                    <p:nvPr/>
                  </p:nvSpPr>
                  <p:spPr bwMode="auto">
                    <a:xfrm rot="637548">
                      <a:off x="3840" y="1344"/>
                      <a:ext cx="179" cy="380"/>
                    </a:xfrm>
                    <a:custGeom>
                      <a:avLst/>
                      <a:gdLst>
                        <a:gd name="T0" fmla="*/ 0 w 179"/>
                        <a:gd name="T1" fmla="*/ 368 h 380"/>
                        <a:gd name="T2" fmla="*/ 144 w 179"/>
                        <a:gd name="T3" fmla="*/ 0 h 380"/>
                        <a:gd name="T4" fmla="*/ 179 w 179"/>
                        <a:gd name="T5" fmla="*/ 16 h 380"/>
                        <a:gd name="T6" fmla="*/ 40 w 179"/>
                        <a:gd name="T7" fmla="*/ 380 h 380"/>
                        <a:gd name="T8" fmla="*/ 0 w 179"/>
                        <a:gd name="T9" fmla="*/ 368 h 3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9"/>
                        <a:gd name="T16" fmla="*/ 0 h 380"/>
                        <a:gd name="T17" fmla="*/ 179 w 179"/>
                        <a:gd name="T18" fmla="*/ 380 h 3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9" h="380">
                          <a:moveTo>
                            <a:pt x="0" y="368"/>
                          </a:moveTo>
                          <a:lnTo>
                            <a:pt x="144" y="0"/>
                          </a:lnTo>
                          <a:lnTo>
                            <a:pt x="179" y="16"/>
                          </a:lnTo>
                          <a:lnTo>
                            <a:pt x="40" y="380"/>
                          </a:lnTo>
                          <a:lnTo>
                            <a:pt x="0" y="368"/>
                          </a:lnTo>
                          <a:close/>
                        </a:path>
                      </a:pathLst>
                    </a:custGeom>
                    <a:solidFill>
                      <a:srgbClr val="00FF3F"/>
                    </a:solidFill>
                    <a:ln w="0">
                      <a:solidFill>
                        <a:srgbClr val="00FF3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</p:grpSp>
        </p:grpSp>
        <p:grpSp>
          <p:nvGrpSpPr>
            <p:cNvPr id="29700" name="Group 83"/>
            <p:cNvGrpSpPr>
              <a:grpSpLocks/>
            </p:cNvGrpSpPr>
            <p:nvPr/>
          </p:nvGrpSpPr>
          <p:grpSpPr bwMode="auto">
            <a:xfrm>
              <a:off x="234950" y="1957388"/>
              <a:ext cx="2187575" cy="1374775"/>
              <a:chOff x="228600" y="2209800"/>
              <a:chExt cx="2187575" cy="1374775"/>
            </a:xfrm>
          </p:grpSpPr>
          <p:grpSp>
            <p:nvGrpSpPr>
              <p:cNvPr id="29725" name="Group 16"/>
              <p:cNvGrpSpPr>
                <a:grpSpLocks/>
              </p:cNvGrpSpPr>
              <p:nvPr/>
            </p:nvGrpSpPr>
            <p:grpSpPr bwMode="auto">
              <a:xfrm>
                <a:off x="403225" y="3170238"/>
                <a:ext cx="323850" cy="414337"/>
                <a:chOff x="1632" y="3408"/>
                <a:chExt cx="432" cy="551"/>
              </a:xfrm>
            </p:grpSpPr>
            <p:grpSp>
              <p:nvGrpSpPr>
                <p:cNvPr id="30011" name="Group 17"/>
                <p:cNvGrpSpPr>
                  <a:grpSpLocks/>
                </p:cNvGrpSpPr>
                <p:nvPr/>
              </p:nvGrpSpPr>
              <p:grpSpPr bwMode="auto">
                <a:xfrm>
                  <a:off x="1632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30031" name="Freeform 18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30032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30033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34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35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30036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30037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38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39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40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41" name="Freeform 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42" name="Freeform 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43" name="Freeform 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44" name="Rectangl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45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46" name="Freeform 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47" name="Freeform 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48" name="Rectangle 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30012" name="Group 36"/>
                <p:cNvGrpSpPr>
                  <a:grpSpLocks/>
                </p:cNvGrpSpPr>
                <p:nvPr/>
              </p:nvGrpSpPr>
              <p:grpSpPr bwMode="auto">
                <a:xfrm>
                  <a:off x="1848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30013" name="Freeform 37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30014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30015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16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017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30018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30019" name="Rectangle 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20" name="Freeform 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21" name="Freeform 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22" name="Freeform 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23" name="Freeform 4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24" name="Freeform 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25" name="Freeform 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26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27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28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29" name="Freeform 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30" name="Rectangle 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29726" name="Group 55"/>
              <p:cNvGrpSpPr>
                <a:grpSpLocks/>
              </p:cNvGrpSpPr>
              <p:nvPr/>
            </p:nvGrpSpPr>
            <p:grpSpPr bwMode="auto">
              <a:xfrm>
                <a:off x="1377962" y="3170238"/>
                <a:ext cx="325441" cy="414337"/>
                <a:chOff x="1632" y="3408"/>
                <a:chExt cx="432" cy="551"/>
              </a:xfrm>
            </p:grpSpPr>
            <p:grpSp>
              <p:nvGrpSpPr>
                <p:cNvPr id="29973" name="Group 56"/>
                <p:cNvGrpSpPr>
                  <a:grpSpLocks/>
                </p:cNvGrpSpPr>
                <p:nvPr/>
              </p:nvGrpSpPr>
              <p:grpSpPr bwMode="auto">
                <a:xfrm>
                  <a:off x="1632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29993" name="Freeform 57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29994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29995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996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997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9998" name="Group 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29999" name="Rectangle 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00" name="Freeform 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01" name="Freeform 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02" name="Freeform 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03" name="Freeform 6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04" name="Freeform 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05" name="Freeform 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06" name="Rectangle 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07" name="Freeform 7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08" name="Freeform 7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09" name="Freeform 7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0010" name="Rectangle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29974" name="Group 75"/>
                <p:cNvGrpSpPr>
                  <a:grpSpLocks/>
                </p:cNvGrpSpPr>
                <p:nvPr/>
              </p:nvGrpSpPr>
              <p:grpSpPr bwMode="auto">
                <a:xfrm>
                  <a:off x="1848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29975" name="Freeform 76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29976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29977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978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979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9980" name="Group 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29981" name="Rectangle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82" name="Freeform 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83" name="Freeform 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84" name="Freeform 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85" name="Freeform 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86" name="Freeform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87" name="Freeform 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88" name="Rectangle 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89" name="Freeform 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90" name="Freeform 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91" name="Freeform 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92" name="Rectangle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  <p:sp>
            <p:nvSpPr>
              <p:cNvPr id="29727" name="Line 94"/>
              <p:cNvSpPr>
                <a:spLocks noChangeShapeType="1"/>
              </p:cNvSpPr>
              <p:nvPr/>
            </p:nvSpPr>
            <p:spPr bwMode="auto">
              <a:xfrm flipH="1" flipV="1">
                <a:off x="804863" y="2271713"/>
                <a:ext cx="3175" cy="9906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28" name="Line 95"/>
              <p:cNvSpPr>
                <a:spLocks noChangeShapeType="1"/>
              </p:cNvSpPr>
              <p:nvPr/>
            </p:nvSpPr>
            <p:spPr bwMode="auto">
              <a:xfrm flipH="1" flipV="1">
                <a:off x="339725" y="2282825"/>
                <a:ext cx="4763" cy="9810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29" name="Line 96"/>
              <p:cNvSpPr>
                <a:spLocks noChangeShapeType="1"/>
              </p:cNvSpPr>
              <p:nvPr/>
            </p:nvSpPr>
            <p:spPr bwMode="auto">
              <a:xfrm flipV="1">
                <a:off x="1292225" y="2286000"/>
                <a:ext cx="3175" cy="97631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30" name="Line 97"/>
              <p:cNvSpPr>
                <a:spLocks noChangeShapeType="1"/>
              </p:cNvSpPr>
              <p:nvPr/>
            </p:nvSpPr>
            <p:spPr bwMode="auto">
              <a:xfrm flipV="1">
                <a:off x="1752600" y="2286000"/>
                <a:ext cx="0" cy="9906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31" name="Line 98"/>
              <p:cNvSpPr>
                <a:spLocks noChangeShapeType="1"/>
              </p:cNvSpPr>
              <p:nvPr/>
            </p:nvSpPr>
            <p:spPr bwMode="auto">
              <a:xfrm>
                <a:off x="228600" y="2249488"/>
                <a:ext cx="2155825" cy="0"/>
              </a:xfrm>
              <a:prstGeom prst="line">
                <a:avLst/>
              </a:prstGeom>
              <a:noFill/>
              <a:ln w="127000">
                <a:solidFill>
                  <a:srgbClr val="00FF3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9732" name="Group 99"/>
              <p:cNvGrpSpPr>
                <a:grpSpLocks/>
              </p:cNvGrpSpPr>
              <p:nvPr/>
            </p:nvGrpSpPr>
            <p:grpSpPr bwMode="auto">
              <a:xfrm>
                <a:off x="896954" y="3168650"/>
                <a:ext cx="325441" cy="414338"/>
                <a:chOff x="1632" y="3408"/>
                <a:chExt cx="432" cy="551"/>
              </a:xfrm>
            </p:grpSpPr>
            <p:grpSp>
              <p:nvGrpSpPr>
                <p:cNvPr id="29935" name="Group 100"/>
                <p:cNvGrpSpPr>
                  <a:grpSpLocks/>
                </p:cNvGrpSpPr>
                <p:nvPr/>
              </p:nvGrpSpPr>
              <p:grpSpPr bwMode="auto">
                <a:xfrm>
                  <a:off x="1632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29955" name="Freeform 101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29956" name="Group 102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29957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958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959" name="Freeform 105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9960" name="Group 1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29961" name="Rectangle 1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62" name="Freeform 1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63" name="Freeform 10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64" name="Freeform 1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65" name="Freeform 1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66" name="Freeform 1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67" name="Freeform 1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68" name="Rectangle 1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69" name="Freeform 1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70" name="Freeform 1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71" name="Freeform 1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72" name="Rectangle 1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29936" name="Group 119"/>
                <p:cNvGrpSpPr>
                  <a:grpSpLocks/>
                </p:cNvGrpSpPr>
                <p:nvPr/>
              </p:nvGrpSpPr>
              <p:grpSpPr bwMode="auto">
                <a:xfrm>
                  <a:off x="1848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29937" name="Freeform 120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29938" name="Group 121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29939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940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941" name="Freeform 124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9942" name="Group 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29943" name="Rectangle 1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44" name="Freeform 1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45" name="Freeform 1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46" name="Freeform 1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47" name="Freeform 1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48" name="Freeform 1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49" name="Freeform 1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50" name="Rectangle 1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51" name="Freeform 1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52" name="Freeform 1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53" name="Freeform 1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54" name="Rectangle 1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29733" name="Group 138"/>
              <p:cNvGrpSpPr>
                <a:grpSpLocks/>
              </p:cNvGrpSpPr>
              <p:nvPr/>
            </p:nvGrpSpPr>
            <p:grpSpPr bwMode="auto">
              <a:xfrm>
                <a:off x="1874838" y="3170238"/>
                <a:ext cx="323850" cy="414337"/>
                <a:chOff x="1632" y="3408"/>
                <a:chExt cx="432" cy="551"/>
              </a:xfrm>
            </p:grpSpPr>
            <p:grpSp>
              <p:nvGrpSpPr>
                <p:cNvPr id="29897" name="Group 139"/>
                <p:cNvGrpSpPr>
                  <a:grpSpLocks/>
                </p:cNvGrpSpPr>
                <p:nvPr/>
              </p:nvGrpSpPr>
              <p:grpSpPr bwMode="auto">
                <a:xfrm>
                  <a:off x="1632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29917" name="Freeform 140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29918" name="Group 141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29919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920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921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9922" name="Group 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29923" name="Rectangle 1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24" name="Freeform 14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25" name="Freeform 1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26" name="Freeform 1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27" name="Freeform 1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28" name="Freeform 1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29" name="Freeform 1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30" name="Rectangle 1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31" name="Freeform 1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32" name="Freeform 1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33" name="Freeform 1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34" name="Rectangle 1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29898" name="Group 158"/>
                <p:cNvGrpSpPr>
                  <a:grpSpLocks/>
                </p:cNvGrpSpPr>
                <p:nvPr/>
              </p:nvGrpSpPr>
              <p:grpSpPr bwMode="auto">
                <a:xfrm>
                  <a:off x="1848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29899" name="Freeform 159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29900" name="Group 160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29901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902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903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9904" name="Group 1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29905" name="Rectangle 1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06" name="Freeform 1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07" name="Freeform 16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08" name="Freeform 1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09" name="Freeform 1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10" name="Freeform 1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11" name="Freeform 17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12" name="Rectangle 1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13" name="Freeform 17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14" name="Freeform 1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15" name="Freeform 17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916" name="Rectangle 1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  <p:sp>
            <p:nvSpPr>
              <p:cNvPr id="29734" name="Line 177"/>
              <p:cNvSpPr>
                <a:spLocks noChangeShapeType="1"/>
              </p:cNvSpPr>
              <p:nvPr/>
            </p:nvSpPr>
            <p:spPr bwMode="auto">
              <a:xfrm flipV="1">
                <a:off x="2276475" y="2282825"/>
                <a:ext cx="3175" cy="9794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35" name="Line 178"/>
              <p:cNvSpPr>
                <a:spLocks noChangeShapeType="1"/>
              </p:cNvSpPr>
              <p:nvPr/>
            </p:nvSpPr>
            <p:spPr bwMode="auto">
              <a:xfrm flipH="1">
                <a:off x="2198688" y="3278188"/>
                <a:ext cx="217487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736" name="Line 179"/>
              <p:cNvSpPr>
                <a:spLocks noChangeShapeType="1"/>
              </p:cNvSpPr>
              <p:nvPr/>
            </p:nvSpPr>
            <p:spPr bwMode="auto">
              <a:xfrm flipH="1">
                <a:off x="1704975" y="3278188"/>
                <a:ext cx="16827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737" name="Line 180"/>
              <p:cNvSpPr>
                <a:spLocks noChangeShapeType="1"/>
              </p:cNvSpPr>
              <p:nvPr/>
            </p:nvSpPr>
            <p:spPr bwMode="auto">
              <a:xfrm flipH="1">
                <a:off x="1223963" y="3276600"/>
                <a:ext cx="1524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738" name="Line 181"/>
              <p:cNvSpPr>
                <a:spLocks noChangeShapeType="1"/>
              </p:cNvSpPr>
              <p:nvPr/>
            </p:nvSpPr>
            <p:spPr bwMode="auto">
              <a:xfrm flipH="1">
                <a:off x="728663" y="3276600"/>
                <a:ext cx="166687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739" name="Line 182"/>
              <p:cNvSpPr>
                <a:spLocks noChangeShapeType="1"/>
              </p:cNvSpPr>
              <p:nvPr/>
            </p:nvSpPr>
            <p:spPr bwMode="auto">
              <a:xfrm flipH="1">
                <a:off x="250825" y="3278188"/>
                <a:ext cx="1524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740" name="Line 183"/>
              <p:cNvSpPr>
                <a:spLocks noChangeShapeType="1"/>
              </p:cNvSpPr>
              <p:nvPr/>
            </p:nvSpPr>
            <p:spPr bwMode="auto">
              <a:xfrm rot="5400000" flipH="1">
                <a:off x="1307307" y="1131093"/>
                <a:ext cx="0" cy="215741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9741" name="Group 184"/>
              <p:cNvGrpSpPr>
                <a:grpSpLocks/>
              </p:cNvGrpSpPr>
              <p:nvPr/>
            </p:nvGrpSpPr>
            <p:grpSpPr bwMode="auto">
              <a:xfrm>
                <a:off x="406412" y="3094038"/>
                <a:ext cx="325441" cy="414337"/>
                <a:chOff x="1632" y="3408"/>
                <a:chExt cx="432" cy="551"/>
              </a:xfrm>
            </p:grpSpPr>
            <p:grpSp>
              <p:nvGrpSpPr>
                <p:cNvPr id="29859" name="Group 185"/>
                <p:cNvGrpSpPr>
                  <a:grpSpLocks/>
                </p:cNvGrpSpPr>
                <p:nvPr/>
              </p:nvGrpSpPr>
              <p:grpSpPr bwMode="auto">
                <a:xfrm>
                  <a:off x="1632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29879" name="Freeform 186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29880" name="Group 187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29881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882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883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9884" name="Group 1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29885" name="Rectangle 1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86" name="Freeform 1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87" name="Freeform 1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88" name="Freeform 1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89" name="Freeform 1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90" name="Freeform 19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91" name="Freeform 19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92" name="Rectangle 1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93" name="Freeform 20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94" name="Freeform 2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95" name="Freeform 20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96" name="Rectangle 2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29860" name="Group 204"/>
                <p:cNvGrpSpPr>
                  <a:grpSpLocks/>
                </p:cNvGrpSpPr>
                <p:nvPr/>
              </p:nvGrpSpPr>
              <p:grpSpPr bwMode="auto">
                <a:xfrm>
                  <a:off x="1848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29861" name="Freeform 205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29862" name="Group 206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29863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864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865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9866" name="Group 2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29867" name="Rectangle 2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68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69" name="Freeform 2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70" name="Freeform 2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71" name="Freeform 2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72" name="Freeform 2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73" name="Freeform 2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74" name="Rectangle 2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75" name="Freeform 2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76" name="Freeform 2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77" name="Freeform 2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78" name="Rectangle 2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29742" name="Group 223"/>
              <p:cNvGrpSpPr>
                <a:grpSpLocks/>
              </p:cNvGrpSpPr>
              <p:nvPr/>
            </p:nvGrpSpPr>
            <p:grpSpPr bwMode="auto">
              <a:xfrm>
                <a:off x="896954" y="3090863"/>
                <a:ext cx="325441" cy="414337"/>
                <a:chOff x="1632" y="3408"/>
                <a:chExt cx="432" cy="551"/>
              </a:xfrm>
            </p:grpSpPr>
            <p:grpSp>
              <p:nvGrpSpPr>
                <p:cNvPr id="29821" name="Group 224"/>
                <p:cNvGrpSpPr>
                  <a:grpSpLocks/>
                </p:cNvGrpSpPr>
                <p:nvPr/>
              </p:nvGrpSpPr>
              <p:grpSpPr bwMode="auto">
                <a:xfrm>
                  <a:off x="1632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29841" name="Freeform 225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29842" name="Group 226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29843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844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845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9846" name="Group 2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29847" name="Rectangle 2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48" name="Freeform 2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49" name="Freeform 2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50" name="Freeform 2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51" name="Freeform 2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52" name="Freeform 2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53" name="Freeform 2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54" name="Rectangle 2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55" name="Freeform 2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56" name="Freeform 2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57" name="Freeform 2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58" name="Rectangle 2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29822" name="Group 243"/>
                <p:cNvGrpSpPr>
                  <a:grpSpLocks/>
                </p:cNvGrpSpPr>
                <p:nvPr/>
              </p:nvGrpSpPr>
              <p:grpSpPr bwMode="auto">
                <a:xfrm>
                  <a:off x="1848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29823" name="Freeform 244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29824" name="Group 245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29825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826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827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9828" name="Group 2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29829" name="Rectangle 2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30" name="Freeform 2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31" name="Freeform 2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32" name="Freeform 2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33" name="Freeform 2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34" name="Freeform 2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35" name="Freeform 2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36" name="Rectangle 2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37" name="Freeform 2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38" name="Freeform 2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39" name="Freeform 2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40" name="Rectangle 2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29743" name="Group 262"/>
              <p:cNvGrpSpPr>
                <a:grpSpLocks/>
              </p:cNvGrpSpPr>
              <p:nvPr/>
            </p:nvGrpSpPr>
            <p:grpSpPr bwMode="auto">
              <a:xfrm>
                <a:off x="1379554" y="3100388"/>
                <a:ext cx="325441" cy="414337"/>
                <a:chOff x="1632" y="3408"/>
                <a:chExt cx="432" cy="551"/>
              </a:xfrm>
            </p:grpSpPr>
            <p:grpSp>
              <p:nvGrpSpPr>
                <p:cNvPr id="29783" name="Group 263"/>
                <p:cNvGrpSpPr>
                  <a:grpSpLocks/>
                </p:cNvGrpSpPr>
                <p:nvPr/>
              </p:nvGrpSpPr>
              <p:grpSpPr bwMode="auto">
                <a:xfrm>
                  <a:off x="1632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29803" name="Freeform 264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29804" name="Group 265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29805" name="Freeform 266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806" name="Freeform 267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807" name="Freeform 268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9808" name="Group 26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29809" name="Rectangle 2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10" name="Freeform 27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11" name="Freeform 27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12" name="Freeform 27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13" name="Freeform 2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14" name="Freeform 27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15" name="Freeform 2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16" name="Rectangle 2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17" name="Freeform 2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18" name="Freeform 2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19" name="Freeform 2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20" name="Rectangle 2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29784" name="Group 282"/>
                <p:cNvGrpSpPr>
                  <a:grpSpLocks/>
                </p:cNvGrpSpPr>
                <p:nvPr/>
              </p:nvGrpSpPr>
              <p:grpSpPr bwMode="auto">
                <a:xfrm>
                  <a:off x="1848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29785" name="Freeform 283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29786" name="Group 284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29787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788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789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9790" name="Group 2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29791" name="Rectangle 2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92" name="Freeform 2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93" name="Freeform 2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94" name="Freeform 2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95" name="Freeform 2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96" name="Freeform 2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97" name="Freeform 2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98" name="Rectangle 2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99" name="Freeform 29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00" name="Freeform 29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01" name="Freeform 2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802" name="Rectangle 3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29744" name="Group 301"/>
              <p:cNvGrpSpPr>
                <a:grpSpLocks/>
              </p:cNvGrpSpPr>
              <p:nvPr/>
            </p:nvGrpSpPr>
            <p:grpSpPr bwMode="auto">
              <a:xfrm>
                <a:off x="1874838" y="3094038"/>
                <a:ext cx="323850" cy="414337"/>
                <a:chOff x="1632" y="3408"/>
                <a:chExt cx="432" cy="551"/>
              </a:xfrm>
            </p:grpSpPr>
            <p:grpSp>
              <p:nvGrpSpPr>
                <p:cNvPr id="29745" name="Group 302"/>
                <p:cNvGrpSpPr>
                  <a:grpSpLocks/>
                </p:cNvGrpSpPr>
                <p:nvPr/>
              </p:nvGrpSpPr>
              <p:grpSpPr bwMode="auto">
                <a:xfrm>
                  <a:off x="1632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29765" name="Freeform 303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29766" name="Group 304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29767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768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769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9770" name="Group 3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29771" name="Rectangle 3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72" name="Freeform 3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73" name="Freeform 3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74" name="Freeform 3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75" name="Freeform 3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76" name="Freeform 3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77" name="Freeform 3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78" name="Rectangle 3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79" name="Freeform 3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80" name="Freeform 3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81" name="Freeform 3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82" name="Rectangle 3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29746" name="Group 321"/>
                <p:cNvGrpSpPr>
                  <a:grpSpLocks/>
                </p:cNvGrpSpPr>
                <p:nvPr/>
              </p:nvGrpSpPr>
              <p:grpSpPr bwMode="auto">
                <a:xfrm>
                  <a:off x="1848" y="3408"/>
                  <a:ext cx="216" cy="551"/>
                  <a:chOff x="2037" y="3422"/>
                  <a:chExt cx="216" cy="551"/>
                </a:xfrm>
              </p:grpSpPr>
              <p:sp>
                <p:nvSpPr>
                  <p:cNvPr id="29747" name="Freeform 322"/>
                  <p:cNvSpPr>
                    <a:spLocks/>
                  </p:cNvSpPr>
                  <p:nvPr/>
                </p:nvSpPr>
                <p:spPr bwMode="auto">
                  <a:xfrm>
                    <a:off x="2227" y="3448"/>
                    <a:ext cx="26" cy="17"/>
                  </a:xfrm>
                  <a:custGeom>
                    <a:avLst/>
                    <a:gdLst>
                      <a:gd name="T0" fmla="*/ 26 w 26"/>
                      <a:gd name="T1" fmla="*/ 17 h 17"/>
                      <a:gd name="T2" fmla="*/ 17 w 26"/>
                      <a:gd name="T3" fmla="*/ 0 h 17"/>
                      <a:gd name="T4" fmla="*/ 0 w 26"/>
                      <a:gd name="T5" fmla="*/ 17 h 17"/>
                      <a:gd name="T6" fmla="*/ 0 w 26"/>
                      <a:gd name="T7" fmla="*/ 17 h 17"/>
                      <a:gd name="T8" fmla="*/ 26 w 26"/>
                      <a:gd name="T9" fmla="*/ 1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7"/>
                      <a:gd name="T17" fmla="*/ 26 w 26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7">
                        <a:moveTo>
                          <a:pt x="26" y="17"/>
                        </a:move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26" y="1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29748" name="Group 323"/>
                  <p:cNvGrpSpPr>
                    <a:grpSpLocks/>
                  </p:cNvGrpSpPr>
                  <p:nvPr/>
                </p:nvGrpSpPr>
                <p:grpSpPr bwMode="auto">
                  <a:xfrm>
                    <a:off x="2037" y="3422"/>
                    <a:ext cx="216" cy="551"/>
                    <a:chOff x="2037" y="3422"/>
                    <a:chExt cx="216" cy="551"/>
                  </a:xfrm>
                </p:grpSpPr>
                <p:sp>
                  <p:nvSpPr>
                    <p:cNvPr id="29749" name="Freeform 324"/>
                    <p:cNvSpPr>
                      <a:spLocks/>
                    </p:cNvSpPr>
                    <p:nvPr/>
                  </p:nvSpPr>
                  <p:spPr bwMode="auto">
                    <a:xfrm>
                      <a:off x="2141" y="3491"/>
                      <a:ext cx="43" cy="26"/>
                    </a:xfrm>
                    <a:custGeom>
                      <a:avLst/>
                      <a:gdLst>
                        <a:gd name="T0" fmla="*/ 0 w 43"/>
                        <a:gd name="T1" fmla="*/ 26 h 26"/>
                        <a:gd name="T2" fmla="*/ 43 w 43"/>
                        <a:gd name="T3" fmla="*/ 26 h 26"/>
                        <a:gd name="T4" fmla="*/ 43 w 43"/>
                        <a:gd name="T5" fmla="*/ 0 h 26"/>
                        <a:gd name="T6" fmla="*/ 0 w 43"/>
                        <a:gd name="T7" fmla="*/ 8 h 26"/>
                        <a:gd name="T8" fmla="*/ 0 w 43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26"/>
                        <a:gd name="T17" fmla="*/ 43 w 43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26">
                          <a:moveTo>
                            <a:pt x="0" y="26"/>
                          </a:moveTo>
                          <a:lnTo>
                            <a:pt x="43" y="26"/>
                          </a:lnTo>
                          <a:lnTo>
                            <a:pt x="43" y="0"/>
                          </a:lnTo>
                          <a:lnTo>
                            <a:pt x="0" y="8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750" name="Freeform 325"/>
                    <p:cNvSpPr>
                      <a:spLocks/>
                    </p:cNvSpPr>
                    <p:nvPr/>
                  </p:nvSpPr>
                  <p:spPr bwMode="auto">
                    <a:xfrm>
                      <a:off x="2184" y="3422"/>
                      <a:ext cx="34" cy="26"/>
                    </a:xfrm>
                    <a:custGeom>
                      <a:avLst/>
                      <a:gdLst>
                        <a:gd name="T0" fmla="*/ 34 w 34"/>
                        <a:gd name="T1" fmla="*/ 9 h 26"/>
                        <a:gd name="T2" fmla="*/ 0 w 34"/>
                        <a:gd name="T3" fmla="*/ 0 h 26"/>
                        <a:gd name="T4" fmla="*/ 0 w 34"/>
                        <a:gd name="T5" fmla="*/ 17 h 26"/>
                        <a:gd name="T6" fmla="*/ 26 w 34"/>
                        <a:gd name="T7" fmla="*/ 26 h 26"/>
                        <a:gd name="T8" fmla="*/ 34 w 34"/>
                        <a:gd name="T9" fmla="*/ 9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26"/>
                        <a:gd name="T17" fmla="*/ 34 w 34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26">
                          <a:moveTo>
                            <a:pt x="34" y="9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26" y="26"/>
                          </a:lnTo>
                          <a:lnTo>
                            <a:pt x="34" y="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751" name="Freeform 326"/>
                    <p:cNvSpPr>
                      <a:spLocks/>
                    </p:cNvSpPr>
                    <p:nvPr/>
                  </p:nvSpPr>
                  <p:spPr bwMode="auto">
                    <a:xfrm>
                      <a:off x="2046" y="3431"/>
                      <a:ext cx="34" cy="34"/>
                    </a:xfrm>
                    <a:custGeom>
                      <a:avLst/>
                      <a:gdLst>
                        <a:gd name="T0" fmla="*/ 26 w 34"/>
                        <a:gd name="T1" fmla="*/ 0 h 34"/>
                        <a:gd name="T2" fmla="*/ 0 w 34"/>
                        <a:gd name="T3" fmla="*/ 17 h 34"/>
                        <a:gd name="T4" fmla="*/ 8 w 34"/>
                        <a:gd name="T5" fmla="*/ 34 h 34"/>
                        <a:gd name="T6" fmla="*/ 34 w 34"/>
                        <a:gd name="T7" fmla="*/ 17 h 34"/>
                        <a:gd name="T8" fmla="*/ 26 w 34"/>
                        <a:gd name="T9" fmla="*/ 0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"/>
                        <a:gd name="T16" fmla="*/ 0 h 34"/>
                        <a:gd name="T17" fmla="*/ 34 w 34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" h="34">
                          <a:moveTo>
                            <a:pt x="26" y="0"/>
                          </a:moveTo>
                          <a:lnTo>
                            <a:pt x="0" y="17"/>
                          </a:lnTo>
                          <a:lnTo>
                            <a:pt x="8" y="34"/>
                          </a:lnTo>
                          <a:lnTo>
                            <a:pt x="34" y="17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9752" name="Group 3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7" y="3422"/>
                      <a:ext cx="216" cy="551"/>
                      <a:chOff x="2037" y="3422"/>
                      <a:chExt cx="216" cy="551"/>
                    </a:xfrm>
                  </p:grpSpPr>
                  <p:sp>
                    <p:nvSpPr>
                      <p:cNvPr id="29753" name="Rectangle 3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3465"/>
                        <a:ext cx="17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54" name="Freeform 3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46" y="3474"/>
                        <a:ext cx="34" cy="34"/>
                      </a:xfrm>
                      <a:custGeom>
                        <a:avLst/>
                        <a:gdLst>
                          <a:gd name="T0" fmla="*/ 0 w 34"/>
                          <a:gd name="T1" fmla="*/ 17 h 34"/>
                          <a:gd name="T2" fmla="*/ 26 w 34"/>
                          <a:gd name="T3" fmla="*/ 34 h 34"/>
                          <a:gd name="T4" fmla="*/ 34 w 34"/>
                          <a:gd name="T5" fmla="*/ 17 h 34"/>
                          <a:gd name="T6" fmla="*/ 8 w 34"/>
                          <a:gd name="T7" fmla="*/ 0 h 34"/>
                          <a:gd name="T8" fmla="*/ 0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0" y="17"/>
                            </a:moveTo>
                            <a:lnTo>
                              <a:pt x="26" y="34"/>
                            </a:lnTo>
                            <a:lnTo>
                              <a:pt x="34" y="17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55" name="Freeform 3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17 h 26"/>
                          <a:gd name="T2" fmla="*/ 25 w 34"/>
                          <a:gd name="T3" fmla="*/ 26 h 26"/>
                          <a:gd name="T4" fmla="*/ 34 w 34"/>
                          <a:gd name="T5" fmla="*/ 0 h 26"/>
                          <a:gd name="T6" fmla="*/ 8 w 34"/>
                          <a:gd name="T7" fmla="*/ 0 h 26"/>
                          <a:gd name="T8" fmla="*/ 0 w 34"/>
                          <a:gd name="T9" fmla="*/ 17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17"/>
                            </a:moveTo>
                            <a:lnTo>
                              <a:pt x="25" y="26"/>
                            </a:lnTo>
                            <a:lnTo>
                              <a:pt x="34" y="0"/>
                            </a:ln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56" name="Freeform 3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91"/>
                        <a:ext cx="44" cy="26"/>
                      </a:xfrm>
                      <a:custGeom>
                        <a:avLst/>
                        <a:gdLst>
                          <a:gd name="T0" fmla="*/ 0 w 44"/>
                          <a:gd name="T1" fmla="*/ 26 h 26"/>
                          <a:gd name="T2" fmla="*/ 44 w 44"/>
                          <a:gd name="T3" fmla="*/ 26 h 26"/>
                          <a:gd name="T4" fmla="*/ 44 w 44"/>
                          <a:gd name="T5" fmla="*/ 8 h 26"/>
                          <a:gd name="T6" fmla="*/ 9 w 44"/>
                          <a:gd name="T7" fmla="*/ 0 h 26"/>
                          <a:gd name="T8" fmla="*/ 0 w 4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26"/>
                          <a:gd name="T17" fmla="*/ 44 w 4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26">
                            <a:moveTo>
                              <a:pt x="0" y="26"/>
                            </a:moveTo>
                            <a:lnTo>
                              <a:pt x="44" y="26"/>
                            </a:lnTo>
                            <a:lnTo>
                              <a:pt x="44" y="8"/>
                            </a:lnTo>
                            <a:lnTo>
                              <a:pt x="9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57" name="Freeform 3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4" y="3491"/>
                        <a:ext cx="34" cy="26"/>
                      </a:xfrm>
                      <a:custGeom>
                        <a:avLst/>
                        <a:gdLst>
                          <a:gd name="T0" fmla="*/ 0 w 34"/>
                          <a:gd name="T1" fmla="*/ 26 h 26"/>
                          <a:gd name="T2" fmla="*/ 34 w 34"/>
                          <a:gd name="T3" fmla="*/ 17 h 26"/>
                          <a:gd name="T4" fmla="*/ 26 w 34"/>
                          <a:gd name="T5" fmla="*/ 0 h 26"/>
                          <a:gd name="T6" fmla="*/ 0 w 34"/>
                          <a:gd name="T7" fmla="*/ 0 h 26"/>
                          <a:gd name="T8" fmla="*/ 0 w 34"/>
                          <a:gd name="T9" fmla="*/ 26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0" y="26"/>
                            </a:moveTo>
                            <a:lnTo>
                              <a:pt x="34" y="17"/>
                            </a:lnTo>
                            <a:lnTo>
                              <a:pt x="26" y="0"/>
                            </a:lnTo>
                            <a:lnTo>
                              <a:pt x="0" y="0"/>
                            </a:lnTo>
                            <a:lnTo>
                              <a:pt x="0" y="26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58" name="Freeform 3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74"/>
                        <a:ext cx="34" cy="34"/>
                      </a:xfrm>
                      <a:custGeom>
                        <a:avLst/>
                        <a:gdLst>
                          <a:gd name="T0" fmla="*/ 8 w 34"/>
                          <a:gd name="T1" fmla="*/ 34 h 34"/>
                          <a:gd name="T2" fmla="*/ 34 w 34"/>
                          <a:gd name="T3" fmla="*/ 17 h 34"/>
                          <a:gd name="T4" fmla="*/ 17 w 34"/>
                          <a:gd name="T5" fmla="*/ 0 h 34"/>
                          <a:gd name="T6" fmla="*/ 0 w 34"/>
                          <a:gd name="T7" fmla="*/ 17 h 34"/>
                          <a:gd name="T8" fmla="*/ 8 w 34"/>
                          <a:gd name="T9" fmla="*/ 34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8" y="34"/>
                            </a:moveTo>
                            <a:lnTo>
                              <a:pt x="34" y="17"/>
                            </a:lnTo>
                            <a:lnTo>
                              <a:pt x="17" y="0"/>
                            </a:lnTo>
                            <a:lnTo>
                              <a:pt x="0" y="17"/>
                            </a:lnTo>
                            <a:lnTo>
                              <a:pt x="8" y="3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59" name="Freeform 3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0" y="3431"/>
                        <a:ext cx="34" cy="34"/>
                      </a:xfrm>
                      <a:custGeom>
                        <a:avLst/>
                        <a:gdLst>
                          <a:gd name="T0" fmla="*/ 34 w 34"/>
                          <a:gd name="T1" fmla="*/ 17 h 34"/>
                          <a:gd name="T2" fmla="*/ 8 w 34"/>
                          <a:gd name="T3" fmla="*/ 0 h 34"/>
                          <a:gd name="T4" fmla="*/ 0 w 34"/>
                          <a:gd name="T5" fmla="*/ 17 h 34"/>
                          <a:gd name="T6" fmla="*/ 17 w 34"/>
                          <a:gd name="T7" fmla="*/ 34 h 34"/>
                          <a:gd name="T8" fmla="*/ 34 w 34"/>
                          <a:gd name="T9" fmla="*/ 17 h 3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34"/>
                          <a:gd name="T17" fmla="*/ 34 w 34"/>
                          <a:gd name="T18" fmla="*/ 34 h 3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34">
                            <a:moveTo>
                              <a:pt x="34" y="17"/>
                            </a:moveTo>
                            <a:lnTo>
                              <a:pt x="8" y="0"/>
                            </a:lnTo>
                            <a:lnTo>
                              <a:pt x="0" y="17"/>
                            </a:lnTo>
                            <a:lnTo>
                              <a:pt x="17" y="34"/>
                            </a:lnTo>
                            <a:lnTo>
                              <a:pt x="34" y="17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60" name="Rectangle 3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41" y="3422"/>
                        <a:ext cx="43" cy="1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61" name="Freeform 3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7" y="3422"/>
                        <a:ext cx="44" cy="17"/>
                      </a:xfrm>
                      <a:custGeom>
                        <a:avLst/>
                        <a:gdLst>
                          <a:gd name="T0" fmla="*/ 44 w 44"/>
                          <a:gd name="T1" fmla="*/ 0 h 17"/>
                          <a:gd name="T2" fmla="*/ 0 w 44"/>
                          <a:gd name="T3" fmla="*/ 0 h 17"/>
                          <a:gd name="T4" fmla="*/ 9 w 44"/>
                          <a:gd name="T5" fmla="*/ 17 h 17"/>
                          <a:gd name="T6" fmla="*/ 44 w 44"/>
                          <a:gd name="T7" fmla="*/ 17 h 17"/>
                          <a:gd name="T8" fmla="*/ 44 w 44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4"/>
                          <a:gd name="T16" fmla="*/ 0 h 17"/>
                          <a:gd name="T17" fmla="*/ 44 w 44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4" h="17">
                            <a:moveTo>
                              <a:pt x="44" y="0"/>
                            </a:moveTo>
                            <a:lnTo>
                              <a:pt x="0" y="0"/>
                            </a:lnTo>
                            <a:lnTo>
                              <a:pt x="9" y="17"/>
                            </a:lnTo>
                            <a:lnTo>
                              <a:pt x="44" y="17"/>
                            </a:lnTo>
                            <a:lnTo>
                              <a:pt x="44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62" name="Freeform 3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3422"/>
                        <a:ext cx="34" cy="26"/>
                      </a:xfrm>
                      <a:custGeom>
                        <a:avLst/>
                        <a:gdLst>
                          <a:gd name="T0" fmla="*/ 25 w 34"/>
                          <a:gd name="T1" fmla="*/ 0 h 26"/>
                          <a:gd name="T2" fmla="*/ 0 w 34"/>
                          <a:gd name="T3" fmla="*/ 9 h 26"/>
                          <a:gd name="T4" fmla="*/ 8 w 34"/>
                          <a:gd name="T5" fmla="*/ 26 h 26"/>
                          <a:gd name="T6" fmla="*/ 34 w 34"/>
                          <a:gd name="T7" fmla="*/ 17 h 26"/>
                          <a:gd name="T8" fmla="*/ 25 w 34"/>
                          <a:gd name="T9" fmla="*/ 0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4"/>
                          <a:gd name="T16" fmla="*/ 0 h 26"/>
                          <a:gd name="T17" fmla="*/ 34 w 34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4" h="26">
                            <a:moveTo>
                              <a:pt x="25" y="0"/>
                            </a:moveTo>
                            <a:lnTo>
                              <a:pt x="0" y="9"/>
                            </a:lnTo>
                            <a:lnTo>
                              <a:pt x="8" y="26"/>
                            </a:lnTo>
                            <a:lnTo>
                              <a:pt x="34" y="17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63" name="Freeform 3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37" y="3448"/>
                        <a:ext cx="17" cy="17"/>
                      </a:xfrm>
                      <a:custGeom>
                        <a:avLst/>
                        <a:gdLst>
                          <a:gd name="T0" fmla="*/ 9 w 17"/>
                          <a:gd name="T1" fmla="*/ 0 h 17"/>
                          <a:gd name="T2" fmla="*/ 0 w 17"/>
                          <a:gd name="T3" fmla="*/ 17 h 17"/>
                          <a:gd name="T4" fmla="*/ 17 w 17"/>
                          <a:gd name="T5" fmla="*/ 17 h 17"/>
                          <a:gd name="T6" fmla="*/ 17 w 17"/>
                          <a:gd name="T7" fmla="*/ 17 h 17"/>
                          <a:gd name="T8" fmla="*/ 9 w 17"/>
                          <a:gd name="T9" fmla="*/ 0 h 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7"/>
                          <a:gd name="T16" fmla="*/ 0 h 17"/>
                          <a:gd name="T17" fmla="*/ 17 w 17"/>
                          <a:gd name="T18" fmla="*/ 17 h 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7" h="17">
                            <a:moveTo>
                              <a:pt x="9" y="0"/>
                            </a:moveTo>
                            <a:lnTo>
                              <a:pt x="0" y="17"/>
                            </a:lnTo>
                            <a:lnTo>
                              <a:pt x="17" y="17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9764" name="Rectangle 3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27" y="3465"/>
                        <a:ext cx="26" cy="50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</p:grpSp>
        <p:pic>
          <p:nvPicPr>
            <p:cNvPr id="29702" name="Picture 4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29313" y="1714500"/>
              <a:ext cx="2667000" cy="201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9703" name="Group 429"/>
            <p:cNvGrpSpPr>
              <a:grpSpLocks/>
            </p:cNvGrpSpPr>
            <p:nvPr/>
          </p:nvGrpSpPr>
          <p:grpSpPr bwMode="auto">
            <a:xfrm>
              <a:off x="7221538" y="890588"/>
              <a:ext cx="357187" cy="742950"/>
              <a:chOff x="7215206" y="1142984"/>
              <a:chExt cx="357190" cy="742952"/>
            </a:xfrm>
          </p:grpSpPr>
          <p:sp>
            <p:nvSpPr>
              <p:cNvPr id="29723" name="Line 424"/>
              <p:cNvSpPr>
                <a:spLocks noChangeShapeType="1"/>
              </p:cNvSpPr>
              <p:nvPr/>
            </p:nvSpPr>
            <p:spPr bwMode="auto">
              <a:xfrm>
                <a:off x="7215206" y="1428736"/>
                <a:ext cx="0" cy="457200"/>
              </a:xfrm>
              <a:prstGeom prst="line">
                <a:avLst/>
              </a:prstGeom>
              <a:noFill/>
              <a:ln w="38100">
                <a:solidFill>
                  <a:srgbClr val="D60093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724" name="Text Box 425"/>
              <p:cNvSpPr txBox="1">
                <a:spLocks noChangeArrowheads="1"/>
              </p:cNvSpPr>
              <p:nvPr/>
            </p:nvSpPr>
            <p:spPr bwMode="auto">
              <a:xfrm flipH="1">
                <a:off x="7358082" y="1142984"/>
                <a:ext cx="214314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2800">
                    <a:solidFill>
                      <a:schemeClr val="accent2"/>
                    </a:solidFill>
                    <a:latin typeface="Times New Roman" pitchFamily="18" charset="0"/>
                  </a:rPr>
                  <a:t>N</a:t>
                </a:r>
                <a:endParaRPr lang="en-GB" sz="2400">
                  <a:solidFill>
                    <a:schemeClr val="accent2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9704" name="Group 436"/>
            <p:cNvGrpSpPr>
              <a:grpSpLocks/>
            </p:cNvGrpSpPr>
            <p:nvPr/>
          </p:nvGrpSpPr>
          <p:grpSpPr bwMode="auto">
            <a:xfrm>
              <a:off x="130175" y="4357689"/>
              <a:ext cx="9013825" cy="1546549"/>
              <a:chOff x="285720" y="4572008"/>
              <a:chExt cx="9013868" cy="1546557"/>
            </a:xfrm>
          </p:grpSpPr>
          <p:grpSp>
            <p:nvGrpSpPr>
              <p:cNvPr id="29711" name="Group 7"/>
              <p:cNvGrpSpPr>
                <a:grpSpLocks/>
              </p:cNvGrpSpPr>
              <p:nvPr/>
            </p:nvGrpSpPr>
            <p:grpSpPr bwMode="auto">
              <a:xfrm>
                <a:off x="428596" y="5357826"/>
                <a:ext cx="3294063" cy="331788"/>
                <a:chOff x="3216" y="2880"/>
                <a:chExt cx="2075" cy="209"/>
              </a:xfrm>
            </p:grpSpPr>
            <p:sp>
              <p:nvSpPr>
                <p:cNvPr id="29721" name="Rectangle 8"/>
                <p:cNvSpPr>
                  <a:spLocks noChangeArrowheads="1"/>
                </p:cNvSpPr>
                <p:nvPr/>
              </p:nvSpPr>
              <p:spPr bwMode="auto">
                <a:xfrm>
                  <a:off x="3216" y="2880"/>
                  <a:ext cx="444" cy="209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9722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735" y="2880"/>
                  <a:ext cx="155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>
                      <a:latin typeface="Times New Roman" pitchFamily="18" charset="0"/>
                    </a:rPr>
                    <a:t>SCINTILLATOR</a:t>
                  </a:r>
                  <a:endParaRPr lang="en-GB" sz="100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712" name="Group 10"/>
              <p:cNvGrpSpPr>
                <a:grpSpLocks/>
              </p:cNvGrpSpPr>
              <p:nvPr/>
            </p:nvGrpSpPr>
            <p:grpSpPr bwMode="auto">
              <a:xfrm>
                <a:off x="3357554" y="5357826"/>
                <a:ext cx="2757488" cy="331788"/>
                <a:chOff x="1920" y="3792"/>
                <a:chExt cx="1737" cy="209"/>
              </a:xfrm>
            </p:grpSpPr>
            <p:sp>
              <p:nvSpPr>
                <p:cNvPr id="29719" name="Rectangle 11"/>
                <p:cNvSpPr>
                  <a:spLocks noChangeArrowheads="1"/>
                </p:cNvSpPr>
                <p:nvPr/>
              </p:nvSpPr>
              <p:spPr bwMode="auto">
                <a:xfrm>
                  <a:off x="1920" y="3792"/>
                  <a:ext cx="453" cy="20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972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448" y="3792"/>
                  <a:ext cx="120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>
                      <a:latin typeface="Times New Roman" pitchFamily="18" charset="0"/>
                    </a:rPr>
                    <a:t>FIBRE</a:t>
                  </a:r>
                  <a:endParaRPr lang="en-GB" sz="240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713" name="Group 13"/>
              <p:cNvGrpSpPr>
                <a:grpSpLocks/>
              </p:cNvGrpSpPr>
              <p:nvPr/>
            </p:nvGrpSpPr>
            <p:grpSpPr bwMode="auto">
              <a:xfrm>
                <a:off x="6357950" y="5286388"/>
                <a:ext cx="2941638" cy="331788"/>
                <a:chOff x="3216" y="3785"/>
                <a:chExt cx="1853" cy="209"/>
              </a:xfrm>
            </p:grpSpPr>
            <p:sp>
              <p:nvSpPr>
                <p:cNvPr id="29717" name="Rectangle 14"/>
                <p:cNvSpPr>
                  <a:spLocks noChangeArrowheads="1"/>
                </p:cNvSpPr>
                <p:nvPr/>
              </p:nvSpPr>
              <p:spPr bwMode="auto">
                <a:xfrm>
                  <a:off x="3216" y="3785"/>
                  <a:ext cx="444" cy="209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971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735" y="3785"/>
                  <a:ext cx="133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sz="1400">
                      <a:latin typeface="Times New Roman" pitchFamily="18" charset="0"/>
                    </a:rPr>
                    <a:t>REFLECTOR</a:t>
                  </a:r>
                </a:p>
              </p:txBody>
            </p:sp>
          </p:grpSp>
          <p:sp>
            <p:nvSpPr>
              <p:cNvPr id="29714" name="Text Box 426"/>
              <p:cNvSpPr txBox="1">
                <a:spLocks noChangeArrowheads="1"/>
              </p:cNvSpPr>
              <p:nvPr/>
            </p:nvSpPr>
            <p:spPr bwMode="auto">
              <a:xfrm>
                <a:off x="285720" y="4572008"/>
                <a:ext cx="2057400" cy="691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GB" sz="2800" dirty="0">
                    <a:solidFill>
                      <a:srgbClr val="990099"/>
                    </a:solidFill>
                    <a:latin typeface="Times New Roman" pitchFamily="18" charset="0"/>
                  </a:rPr>
                  <a:t>20% at </a:t>
                </a:r>
                <a:r>
                  <a:rPr lang="en-GB" sz="2800" dirty="0" smtClean="0">
                    <a:solidFill>
                      <a:srgbClr val="990099"/>
                    </a:solidFill>
                    <a:latin typeface="Times New Roman" pitchFamily="18" charset="0"/>
                  </a:rPr>
                  <a:t>1Å</a:t>
                </a:r>
                <a:endParaRPr lang="en-GB" sz="2400" dirty="0">
                  <a:solidFill>
                    <a:srgbClr val="9900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15" name="Text Box 427"/>
              <p:cNvSpPr txBox="1">
                <a:spLocks noChangeArrowheads="1"/>
              </p:cNvSpPr>
              <p:nvPr/>
            </p:nvSpPr>
            <p:spPr bwMode="auto">
              <a:xfrm>
                <a:off x="3214678" y="4572008"/>
                <a:ext cx="2209800" cy="1546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GB" sz="2800" dirty="0">
                    <a:solidFill>
                      <a:srgbClr val="990099"/>
                    </a:solidFill>
                    <a:latin typeface="Times New Roman" pitchFamily="18" charset="0"/>
                  </a:rPr>
                  <a:t>32% at 1Å</a:t>
                </a:r>
              </a:p>
              <a:p>
                <a:pPr eaLnBrk="0" hangingPunct="0">
                  <a:spcBef>
                    <a:spcPct val="50000"/>
                  </a:spcBef>
                </a:pPr>
                <a:r>
                  <a:rPr lang="en-GB" sz="2800" dirty="0" smtClean="0">
                    <a:solidFill>
                      <a:srgbClr val="D60093"/>
                    </a:solidFill>
                    <a:latin typeface="Times New Roman" pitchFamily="18" charset="0"/>
                  </a:rPr>
                  <a:t> </a:t>
                </a:r>
                <a:endParaRPr lang="en-GB" sz="2800" dirty="0">
                  <a:solidFill>
                    <a:srgbClr val="D60093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16" name="Text Box 428"/>
              <p:cNvSpPr txBox="1">
                <a:spLocks noChangeArrowheads="1"/>
              </p:cNvSpPr>
              <p:nvPr/>
            </p:nvSpPr>
            <p:spPr bwMode="auto">
              <a:xfrm>
                <a:off x="6286512" y="4572008"/>
                <a:ext cx="2057400" cy="691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GB" sz="2800" dirty="0">
                    <a:solidFill>
                      <a:srgbClr val="990099"/>
                    </a:solidFill>
                    <a:latin typeface="Times New Roman" pitchFamily="18" charset="0"/>
                  </a:rPr>
                  <a:t>50% at 1Å</a:t>
                </a:r>
              </a:p>
            </p:txBody>
          </p:sp>
        </p:grpSp>
        <p:grpSp>
          <p:nvGrpSpPr>
            <p:cNvPr id="29705" name="Group 430"/>
            <p:cNvGrpSpPr>
              <a:grpSpLocks/>
            </p:cNvGrpSpPr>
            <p:nvPr/>
          </p:nvGrpSpPr>
          <p:grpSpPr bwMode="auto">
            <a:xfrm>
              <a:off x="4292600" y="890588"/>
              <a:ext cx="357188" cy="742950"/>
              <a:chOff x="7215206" y="1142984"/>
              <a:chExt cx="357190" cy="742952"/>
            </a:xfrm>
          </p:grpSpPr>
          <p:sp>
            <p:nvSpPr>
              <p:cNvPr id="29709" name="Line 424"/>
              <p:cNvSpPr>
                <a:spLocks noChangeShapeType="1"/>
              </p:cNvSpPr>
              <p:nvPr/>
            </p:nvSpPr>
            <p:spPr bwMode="auto">
              <a:xfrm>
                <a:off x="7215206" y="1428736"/>
                <a:ext cx="0" cy="457200"/>
              </a:xfrm>
              <a:prstGeom prst="line">
                <a:avLst/>
              </a:prstGeom>
              <a:noFill/>
              <a:ln w="38100">
                <a:solidFill>
                  <a:srgbClr val="D60093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710" name="Text Box 425"/>
              <p:cNvSpPr txBox="1">
                <a:spLocks noChangeArrowheads="1"/>
              </p:cNvSpPr>
              <p:nvPr/>
            </p:nvSpPr>
            <p:spPr bwMode="auto">
              <a:xfrm flipH="1">
                <a:off x="7358082" y="1142984"/>
                <a:ext cx="214314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2800">
                    <a:solidFill>
                      <a:schemeClr val="accent2"/>
                    </a:solidFill>
                    <a:latin typeface="Times New Roman" pitchFamily="18" charset="0"/>
                  </a:rPr>
                  <a:t>N</a:t>
                </a:r>
                <a:endParaRPr lang="en-GB" sz="2400">
                  <a:solidFill>
                    <a:schemeClr val="accent2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9706" name="Group 433"/>
            <p:cNvGrpSpPr>
              <a:grpSpLocks/>
            </p:cNvGrpSpPr>
            <p:nvPr/>
          </p:nvGrpSpPr>
          <p:grpSpPr bwMode="auto">
            <a:xfrm>
              <a:off x="1147763" y="890588"/>
              <a:ext cx="358775" cy="742950"/>
              <a:chOff x="7215206" y="1142984"/>
              <a:chExt cx="357190" cy="742952"/>
            </a:xfrm>
          </p:grpSpPr>
          <p:sp>
            <p:nvSpPr>
              <p:cNvPr id="29707" name="Line 424"/>
              <p:cNvSpPr>
                <a:spLocks noChangeShapeType="1"/>
              </p:cNvSpPr>
              <p:nvPr/>
            </p:nvSpPr>
            <p:spPr bwMode="auto">
              <a:xfrm>
                <a:off x="7215206" y="1428736"/>
                <a:ext cx="0" cy="457200"/>
              </a:xfrm>
              <a:prstGeom prst="line">
                <a:avLst/>
              </a:prstGeom>
              <a:noFill/>
              <a:ln w="38100">
                <a:solidFill>
                  <a:srgbClr val="D60093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708" name="Text Box 425"/>
              <p:cNvSpPr txBox="1">
                <a:spLocks noChangeArrowheads="1"/>
              </p:cNvSpPr>
              <p:nvPr/>
            </p:nvSpPr>
            <p:spPr bwMode="auto">
              <a:xfrm flipH="1">
                <a:off x="7358082" y="1142984"/>
                <a:ext cx="214314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2800">
                    <a:solidFill>
                      <a:schemeClr val="accent2"/>
                    </a:solidFill>
                    <a:latin typeface="Times New Roman" pitchFamily="18" charset="0"/>
                  </a:rPr>
                  <a:t>N</a:t>
                </a:r>
                <a:endParaRPr lang="en-GB" sz="2400">
                  <a:solidFill>
                    <a:schemeClr val="accent2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498181" y="5409253"/>
            <a:ext cx="5408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To optimise instrument requirements</a:t>
            </a:r>
          </a:p>
          <a:p>
            <a:r>
              <a:rPr lang="en-GB" sz="1800" dirty="0" smtClean="0">
                <a:solidFill>
                  <a:srgbClr val="990099"/>
                </a:solidFill>
              </a:rPr>
              <a:t>     Different </a:t>
            </a:r>
            <a:r>
              <a:rPr lang="en-GB" sz="1800" dirty="0">
                <a:solidFill>
                  <a:srgbClr val="990099"/>
                </a:solidFill>
              </a:rPr>
              <a:t>scintillator size </a:t>
            </a:r>
          </a:p>
          <a:p>
            <a:r>
              <a:rPr lang="en-GB" sz="1800" dirty="0" smtClean="0">
                <a:solidFill>
                  <a:srgbClr val="990099"/>
                </a:solidFill>
              </a:rPr>
              <a:t>     Different scintillator </a:t>
            </a:r>
            <a:r>
              <a:rPr lang="en-GB" sz="1800" dirty="0">
                <a:solidFill>
                  <a:srgbClr val="990099"/>
                </a:solidFill>
              </a:rPr>
              <a:t>geometry</a:t>
            </a:r>
          </a:p>
          <a:p>
            <a:r>
              <a:rPr lang="en-GB" sz="1800" dirty="0" smtClean="0">
                <a:solidFill>
                  <a:srgbClr val="990099"/>
                </a:solidFill>
              </a:rPr>
              <a:t>     Different </a:t>
            </a:r>
            <a:r>
              <a:rPr lang="en-GB" sz="1800" dirty="0">
                <a:solidFill>
                  <a:srgbClr val="990099"/>
                </a:solidFill>
              </a:rPr>
              <a:t>fibre </a:t>
            </a:r>
            <a:r>
              <a:rPr lang="en-GB" sz="1800" dirty="0" smtClean="0">
                <a:solidFill>
                  <a:srgbClr val="990099"/>
                </a:solidFill>
              </a:rPr>
              <a:t>codes </a:t>
            </a:r>
            <a:endParaRPr lang="en-GB" sz="1800" dirty="0">
              <a:solidFill>
                <a:srgbClr val="9900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7972" y="724012"/>
            <a:ext cx="7564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ZnS:Ag</a:t>
            </a:r>
            <a:r>
              <a:rPr lang="en-GB" sz="2400" dirty="0" smtClean="0"/>
              <a:t>/</a:t>
            </a:r>
            <a:r>
              <a:rPr lang="en-GB" sz="2400" baseline="30000" dirty="0" smtClean="0"/>
              <a:t>6</a:t>
            </a:r>
            <a:r>
              <a:rPr lang="en-GB" sz="2400" dirty="0" smtClean="0"/>
              <a:t>LiF</a:t>
            </a:r>
          </a:p>
          <a:p>
            <a:endParaRPr lang="en-GB" sz="1800" dirty="0"/>
          </a:p>
          <a:p>
            <a:r>
              <a:rPr lang="en-GB" sz="1800" dirty="0" smtClean="0">
                <a:solidFill>
                  <a:srgbClr val="990099"/>
                </a:solidFill>
              </a:rPr>
              <a:t>+ High light output			- Long afterglow</a:t>
            </a:r>
          </a:p>
          <a:p>
            <a:r>
              <a:rPr lang="en-GB" sz="1800" dirty="0">
                <a:solidFill>
                  <a:srgbClr val="990099"/>
                </a:solidFill>
              </a:rPr>
              <a:t> </a:t>
            </a:r>
            <a:r>
              <a:rPr lang="en-GB" sz="1800" dirty="0" smtClean="0">
                <a:solidFill>
                  <a:srgbClr val="990099"/>
                </a:solidFill>
              </a:rPr>
              <a:t>  Good neutron / gamma discrimination      Opaque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55159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hrpd90detector"/>
          <p:cNvPicPr>
            <a:picLocks noChangeAspect="1" noChangeArrowheads="1"/>
          </p:cNvPicPr>
          <p:nvPr/>
        </p:nvPicPr>
        <p:blipFill>
          <a:blip r:embed="rId3"/>
          <a:srcRect l="21587" r="20593" b="11845"/>
          <a:stretch>
            <a:fillRect/>
          </a:stretch>
        </p:blipFill>
        <p:spPr bwMode="auto">
          <a:xfrm>
            <a:off x="6186488" y="588963"/>
            <a:ext cx="2957512" cy="53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 descr="P1010052"/>
          <p:cNvPicPr>
            <a:picLocks noChangeAspect="1" noChangeArrowheads="1"/>
          </p:cNvPicPr>
          <p:nvPr/>
        </p:nvPicPr>
        <p:blipFill>
          <a:blip r:embed="rId4"/>
          <a:srcRect l="13829"/>
          <a:stretch>
            <a:fillRect/>
          </a:stretch>
        </p:blipFill>
        <p:spPr bwMode="auto">
          <a:xfrm>
            <a:off x="-74613" y="3643313"/>
            <a:ext cx="3690938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3" descr="Picture 005"/>
          <p:cNvPicPr>
            <a:picLocks noChangeAspect="1" noChangeArrowheads="1"/>
          </p:cNvPicPr>
          <p:nvPr/>
        </p:nvPicPr>
        <p:blipFill>
          <a:blip r:embed="rId5"/>
          <a:srcRect r="6480" b="6516"/>
          <a:stretch>
            <a:fillRect/>
          </a:stretch>
        </p:blipFill>
        <p:spPr bwMode="auto">
          <a:xfrm>
            <a:off x="0" y="571500"/>
            <a:ext cx="4143375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osir14.jpg"/>
          <p:cNvPicPr>
            <a:picLocks noChangeAspect="1"/>
          </p:cNvPicPr>
          <p:nvPr/>
        </p:nvPicPr>
        <p:blipFill>
          <a:blip r:embed="rId6" cstate="print"/>
          <a:srcRect r="3667" b="-131"/>
          <a:stretch>
            <a:fillRect/>
          </a:stretch>
        </p:blipFill>
        <p:spPr bwMode="auto">
          <a:xfrm>
            <a:off x="3995936" y="548680"/>
            <a:ext cx="2304256" cy="305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/>
              <a:t>ISIS </a:t>
            </a:r>
            <a:r>
              <a:rPr lang="en-GB" dirty="0" smtClean="0"/>
              <a:t>Scintillation Detectors</a:t>
            </a:r>
            <a:endParaRPr lang="en-GB" dirty="0"/>
          </a:p>
        </p:txBody>
      </p:sp>
      <p:pic>
        <p:nvPicPr>
          <p:cNvPr id="18437" name="Picture 3" descr="Picture 011c"/>
          <p:cNvPicPr>
            <a:picLocks noChangeAspect="1" noChangeArrowheads="1"/>
          </p:cNvPicPr>
          <p:nvPr/>
        </p:nvPicPr>
        <p:blipFill>
          <a:blip r:embed="rId7"/>
          <a:srcRect t="6841"/>
          <a:stretch>
            <a:fillRect/>
          </a:stretch>
        </p:blipFill>
        <p:spPr bwMode="auto">
          <a:xfrm>
            <a:off x="3429000" y="3284984"/>
            <a:ext cx="3106738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98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2406" t="17862" r="29486" b="17862"/>
          <a:stretch/>
        </p:blipFill>
        <p:spPr bwMode="auto">
          <a:xfrm>
            <a:off x="0" y="588963"/>
            <a:ext cx="9144000" cy="600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147" y="6194841"/>
            <a:ext cx="91439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38 Modules in 6 banks			924 PMTs</a:t>
            </a:r>
          </a:p>
          <a:p>
            <a:pPr algn="ctr"/>
            <a:r>
              <a:rPr lang="en-GB" sz="1800" dirty="0" smtClean="0"/>
              <a:t>	    460 km fibre optics		</a:t>
            </a:r>
            <a:r>
              <a:rPr lang="en-GB" sz="1800" dirty="0"/>
              <a:t>	</a:t>
            </a:r>
            <a:r>
              <a:rPr lang="en-GB" sz="1800" dirty="0" smtClean="0"/>
              <a:t>   2,954 </a:t>
            </a:r>
            <a:r>
              <a:rPr lang="en-GB" sz="1800" dirty="0"/>
              <a:t>detector pixels </a:t>
            </a:r>
            <a:r>
              <a:rPr lang="en-GB" sz="1800" dirty="0" smtClean="0"/>
              <a:t>	</a:t>
            </a: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/>
              <a:t>POLARIS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477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8963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/>
              <a:t>Scintillation Detectors:  non-fibre coupled</a:t>
            </a:r>
            <a:endParaRPr lang="en-GB" dirty="0"/>
          </a:p>
        </p:txBody>
      </p:sp>
      <p:sp>
        <p:nvSpPr>
          <p:cNvPr id="172035" name="TextBox 2"/>
          <p:cNvSpPr txBox="1">
            <a:spLocks noChangeArrowheads="1"/>
          </p:cNvSpPr>
          <p:nvPr/>
        </p:nvSpPr>
        <p:spPr bwMode="auto">
          <a:xfrm>
            <a:off x="1178254" y="697292"/>
            <a:ext cx="7534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1600" dirty="0">
              <a:solidFill>
                <a:srgbClr val="00B050"/>
              </a:solidFill>
            </a:endParaRPr>
          </a:p>
          <a:p>
            <a:endParaRPr lang="en-GB" sz="1600" dirty="0">
              <a:solidFill>
                <a:srgbClr val="00B050"/>
              </a:solidFill>
            </a:endParaRPr>
          </a:p>
          <a:p>
            <a:endParaRPr lang="en-GB" sz="1600" dirty="0"/>
          </a:p>
          <a:p>
            <a:r>
              <a:rPr lang="en-GB" sz="1600" dirty="0" smtClean="0"/>
              <a:t>NIMROD			WISH</a:t>
            </a:r>
            <a:endParaRPr lang="en-GB" sz="1600" dirty="0"/>
          </a:p>
        </p:txBody>
      </p:sp>
      <p:pic>
        <p:nvPicPr>
          <p:cNvPr id="4" name="Picture 3" descr="NIMROD.jpg"/>
          <p:cNvPicPr>
            <a:picLocks noChangeAspect="1"/>
          </p:cNvPicPr>
          <p:nvPr/>
        </p:nvPicPr>
        <p:blipFill rotWithShape="1">
          <a:blip r:embed="rId3" cstate="print"/>
          <a:srcRect t="8588"/>
          <a:stretch/>
        </p:blipFill>
        <p:spPr>
          <a:xfrm>
            <a:off x="0" y="588962"/>
            <a:ext cx="4572000" cy="62690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03471" y="714518"/>
            <a:ext cx="3780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84 modules operational</a:t>
            </a:r>
          </a:p>
          <a:p>
            <a:r>
              <a:rPr lang="en-GB" sz="1800" dirty="0" smtClean="0"/>
              <a:t>Optimised for epithermal range </a:t>
            </a:r>
          </a:p>
          <a:p>
            <a:r>
              <a:rPr lang="en-GB" sz="1800" dirty="0" smtClean="0"/>
              <a:t>+ fibre coupled Low Angle bank</a:t>
            </a:r>
          </a:p>
          <a:p>
            <a:endParaRPr lang="en-GB" sz="1800" dirty="0"/>
          </a:p>
        </p:txBody>
      </p:sp>
      <p:pic>
        <p:nvPicPr>
          <p:cNvPr id="7" name="Picture 5" descr="Dscf0034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3" b="5351"/>
          <a:stretch/>
        </p:blipFill>
        <p:spPr bwMode="auto">
          <a:xfrm>
            <a:off x="4551529" y="3799698"/>
            <a:ext cx="4572000" cy="305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Scintillator sandwich construction 06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26481" r="20496" b="13583"/>
          <a:stretch/>
        </p:blipFill>
        <p:spPr bwMode="auto">
          <a:xfrm>
            <a:off x="5568287" y="1842214"/>
            <a:ext cx="2538484" cy="174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9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2">
              <a:alpha val="8392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dirty="0"/>
              <a:t>Imaging and Materials Beam Line</a:t>
            </a:r>
          </a:p>
        </p:txBody>
      </p:sp>
      <p:pic>
        <p:nvPicPr>
          <p:cNvPr id="4" name="Picture 5" descr="DETECTOR MODEL PROJECTION_04042011jpg.jpg"/>
          <p:cNvPicPr>
            <a:picLocks noChangeAspect="1"/>
          </p:cNvPicPr>
          <p:nvPr/>
        </p:nvPicPr>
        <p:blipFill>
          <a:blip r:embed="rId3" cstate="print"/>
          <a:srcRect r="12740"/>
          <a:stretch>
            <a:fillRect/>
          </a:stretch>
        </p:blipFill>
        <p:spPr bwMode="auto">
          <a:xfrm>
            <a:off x="1348185" y="864164"/>
            <a:ext cx="6181734" cy="391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8533" y="4869184"/>
            <a:ext cx="8101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First Dedicated ISIS imaging instrument</a:t>
            </a:r>
          </a:p>
          <a:p>
            <a:r>
              <a:rPr lang="en-GB" sz="1800" dirty="0" smtClean="0"/>
              <a:t>Complimentary large area diffraction detector</a:t>
            </a:r>
          </a:p>
          <a:p>
            <a:r>
              <a:rPr lang="en-GB" sz="1800" dirty="0"/>
              <a:t>S</a:t>
            </a:r>
            <a:r>
              <a:rPr lang="en-GB" sz="1800" dirty="0" smtClean="0"/>
              <a:t>tress and texture analysis</a:t>
            </a:r>
          </a:p>
          <a:p>
            <a:r>
              <a:rPr lang="en-GB" sz="1800" dirty="0" smtClean="0"/>
              <a:t>4 x area POLARIS</a:t>
            </a:r>
          </a:p>
          <a:p>
            <a:r>
              <a:rPr lang="en-GB" sz="1800" dirty="0" smtClean="0"/>
              <a:t>4 x no of pixels per unit area</a:t>
            </a:r>
          </a:p>
          <a:p>
            <a:r>
              <a:rPr lang="en-GB" sz="1800" dirty="0" smtClean="0"/>
              <a:t>Need a more cost effective solution</a:t>
            </a:r>
          </a:p>
        </p:txBody>
      </p:sp>
    </p:spTree>
    <p:extLst>
      <p:ext uri="{BB962C8B-B14F-4D97-AF65-F5344CB8AC3E}">
        <p14:creationId xmlns:p14="http://schemas.microsoft.com/office/powerpoint/2010/main" val="200149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>
            <a:alpha val="84000"/>
          </a:schemeClr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>
            <a:alpha val="84000"/>
          </a:schemeClr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SIS Large Top Banner">
  <a:themeElements>
    <a:clrScheme name="ISIS Large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Large Top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>
            <a:alpha val="84000"/>
          </a:schemeClr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>
            <a:alpha val="84000"/>
          </a:schemeClr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SIS Large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SIS Small Top Banner">
  <a:themeElements>
    <a:clrScheme name="ISIS Small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Top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>
            <a:alpha val="84000"/>
          </a:schemeClr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>
            <a:alpha val="84000"/>
          </a:schemeClr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SIS Small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ISIS Large Bottom Banner">
  <a:themeElements>
    <a:clrScheme name="ISIS Large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Large Bottom Ban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>
            <a:alpha val="84000"/>
          </a:schemeClr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>
            <a:alpha val="84000"/>
          </a:schemeClr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SIS Large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39213</TotalTime>
  <Words>858</Words>
  <Application>Microsoft Office PowerPoint</Application>
  <PresentationFormat>On-screen Show (4:3)</PresentationFormat>
  <Paragraphs>329</Paragraphs>
  <Slides>31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ISIS Small Bottom Banner</vt:lpstr>
      <vt:lpstr>ISIS Large Top Banner</vt:lpstr>
      <vt:lpstr>ISIS Small Top Banner</vt:lpstr>
      <vt:lpstr>ISIS Large Bottom Banner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CCLRC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Rhodes, Nigel (STFC,RAL,ISIS)</dc:creator>
  <cp:lastModifiedBy>Nigel Rhodes</cp:lastModifiedBy>
  <cp:revision>601</cp:revision>
  <cp:lastPrinted>2015-02-03T23:37:32Z</cp:lastPrinted>
  <dcterms:created xsi:type="dcterms:W3CDTF">2007-08-10T08:53:48Z</dcterms:created>
  <dcterms:modified xsi:type="dcterms:W3CDTF">2015-02-04T07:17:10Z</dcterms:modified>
</cp:coreProperties>
</file>