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78" r:id="rId3"/>
  </p:sldMasterIdLst>
  <p:notesMasterIdLst>
    <p:notesMasterId r:id="rId32"/>
  </p:notesMasterIdLst>
  <p:handoutMasterIdLst>
    <p:handoutMasterId r:id="rId33"/>
  </p:handoutMasterIdLst>
  <p:sldIdLst>
    <p:sldId id="401" r:id="rId4"/>
    <p:sldId id="409" r:id="rId5"/>
    <p:sldId id="413" r:id="rId6"/>
    <p:sldId id="412" r:id="rId7"/>
    <p:sldId id="394" r:id="rId8"/>
    <p:sldId id="384" r:id="rId9"/>
    <p:sldId id="407" r:id="rId10"/>
    <p:sldId id="408" r:id="rId11"/>
    <p:sldId id="417" r:id="rId12"/>
    <p:sldId id="411" r:id="rId13"/>
    <p:sldId id="398" r:id="rId14"/>
    <p:sldId id="381" r:id="rId15"/>
    <p:sldId id="392" r:id="rId16"/>
    <p:sldId id="393" r:id="rId17"/>
    <p:sldId id="391" r:id="rId18"/>
    <p:sldId id="400" r:id="rId19"/>
    <p:sldId id="414" r:id="rId20"/>
    <p:sldId id="415" r:id="rId21"/>
    <p:sldId id="399" r:id="rId22"/>
    <p:sldId id="416" r:id="rId23"/>
    <p:sldId id="397" r:id="rId24"/>
    <p:sldId id="380" r:id="rId25"/>
    <p:sldId id="396" r:id="rId26"/>
    <p:sldId id="402" r:id="rId27"/>
    <p:sldId id="403" r:id="rId28"/>
    <p:sldId id="404" r:id="rId29"/>
    <p:sldId id="405" r:id="rId30"/>
    <p:sldId id="406" r:id="rId31"/>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A719DE-B7C0-C34E-8A89-90376FD079D0}">
          <p14:sldIdLst>
            <p14:sldId id="401"/>
            <p14:sldId id="409"/>
            <p14:sldId id="413"/>
            <p14:sldId id="412"/>
            <p14:sldId id="394"/>
            <p14:sldId id="384"/>
            <p14:sldId id="407"/>
            <p14:sldId id="408"/>
            <p14:sldId id="417"/>
            <p14:sldId id="411"/>
            <p14:sldId id="398"/>
            <p14:sldId id="381"/>
            <p14:sldId id="392"/>
            <p14:sldId id="393"/>
            <p14:sldId id="391"/>
            <p14:sldId id="400"/>
            <p14:sldId id="414"/>
            <p14:sldId id="415"/>
            <p14:sldId id="399"/>
          </p14:sldIdLst>
        </p14:section>
        <p14:section name="Additionals" id="{7069D554-05D9-4E4D-83A1-C4CA3D34D90C}">
          <p14:sldIdLst>
            <p14:sldId id="416"/>
            <p14:sldId id="397"/>
            <p14:sldId id="380"/>
            <p14:sldId id="396"/>
            <p14:sldId id="402"/>
            <p14:sldId id="403"/>
            <p14:sldId id="404"/>
            <p14:sldId id="405"/>
            <p14:sldId id="40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100"/>
    <a:srgbClr val="FF7D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2" autoAdjust="0"/>
    <p:restoredTop sz="85839" autoAdjust="0"/>
  </p:normalViewPr>
  <p:slideViewPr>
    <p:cSldViewPr snapToGrid="0" snapToObjects="1">
      <p:cViewPr>
        <p:scale>
          <a:sx n="75" d="100"/>
          <a:sy n="75" d="100"/>
        </p:scale>
        <p:origin x="-1384" y="-488"/>
      </p:cViewPr>
      <p:guideLst>
        <p:guide orient="horz" pos="1232"/>
        <p:guide orient="horz" pos="908"/>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152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A3AE58-0CB7-2B49-BC2B-99543F812727}" type="datetimeFigureOut">
              <a:rPr lang="sv-SE" smtClean="0"/>
              <a:t>2001-01-03</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41830-0E87-9D46-A15F-C0C0B780FA23}" type="datetimeFigureOut">
              <a:rPr lang="sv-SE" smtClean="0"/>
              <a:t>2001-01-03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 slides are from a presentation of my colleague Paul Barron, who is the responsible for NMX support in my group </a:t>
            </a: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1</a:t>
            </a:fld>
            <a:endParaRPr lang="sv-SE"/>
          </a:p>
        </p:txBody>
      </p:sp>
    </p:spTree>
    <p:extLst>
      <p:ext uri="{BB962C8B-B14F-4D97-AF65-F5344CB8AC3E}">
        <p14:creationId xmlns:p14="http://schemas.microsoft.com/office/powerpoint/2010/main" val="14944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11</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9DE0035E-6164-C447-BCFF-46EC70F74028}" type="slidenum">
              <a:rPr lang="sv-SE" smtClean="0"/>
              <a:t>12</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Differences for Special</a:t>
            </a:r>
            <a:r>
              <a:rPr lang="en-US" baseline="0" dirty="0" smtClean="0"/>
              <a:t> Purpose Motion Control: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EPICS driver has to be written for robotics where as it doesn’t for General Purpose and Vacuum</a:t>
            </a:r>
            <a:r>
              <a:rPr lang="en-US" baseline="0" dirty="0" smtClean="0"/>
              <a:t> Control, heavily involved in the procurement of the robot.</a:t>
            </a:r>
            <a:endParaRPr lang="en-US" dirty="0" smtClean="0"/>
          </a:p>
          <a:p>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13</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give our plans, drawings, procedures and </a:t>
            </a:r>
            <a:r>
              <a:rPr lang="en-US" b="0" baseline="0" dirty="0" smtClean="0"/>
              <a:t>installation standards </a:t>
            </a:r>
            <a:r>
              <a:rPr lang="en-US" baseline="0" dirty="0" smtClean="0"/>
              <a:t>to the installation team and they will go away and do it.</a:t>
            </a: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14</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15</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EPICS driver has to be written for robotics where as it doesn’t for General Purpose and Vacuum</a:t>
            </a:r>
            <a:r>
              <a:rPr lang="en-US" baseline="0" dirty="0" smtClean="0"/>
              <a:t> Control, heavily involved in the procurement of the robot.</a:t>
            </a: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16</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solidFill>
                  <a:prstClr val="black"/>
                </a:solidFill>
                <a:latin typeface="Calibri"/>
              </a:rPr>
              <a:pPr/>
              <a:t>17</a:t>
            </a:fld>
            <a:endParaRPr lang="sv-SE">
              <a:solidFill>
                <a:prstClr val="black"/>
              </a:solidFill>
              <a:latin typeface="Calibri"/>
            </a:endParaRPr>
          </a:p>
        </p:txBody>
      </p:sp>
    </p:spTree>
    <p:extLst>
      <p:ext uri="{BB962C8B-B14F-4D97-AF65-F5344CB8AC3E}">
        <p14:creationId xmlns:p14="http://schemas.microsoft.com/office/powerpoint/2010/main" val="44870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solidFill>
                  <a:prstClr val="black"/>
                </a:solidFill>
                <a:latin typeface="Calibri"/>
              </a:rPr>
              <a:pPr/>
              <a:t>18</a:t>
            </a:fld>
            <a:endParaRPr lang="sv-SE">
              <a:solidFill>
                <a:prstClr val="black"/>
              </a:solidFill>
              <a:latin typeface="Calibri"/>
            </a:endParaRPr>
          </a:p>
        </p:txBody>
      </p:sp>
    </p:spTree>
    <p:extLst>
      <p:ext uri="{BB962C8B-B14F-4D97-AF65-F5344CB8AC3E}">
        <p14:creationId xmlns:p14="http://schemas.microsoft.com/office/powerpoint/2010/main" val="448705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are welcome to the parallel sessions tomorrow for more details and discussions</a:t>
            </a: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19</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are welcome to the parallel sessions tomorrow for more details and discussions</a:t>
            </a: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20</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solidFill>
                  <a:prstClr val="black"/>
                </a:solidFill>
                <a:latin typeface="Calibri"/>
              </a:rPr>
              <a:pPr/>
              <a:t>2</a:t>
            </a:fld>
            <a:endParaRPr lang="sv-SE">
              <a:solidFill>
                <a:prstClr val="black"/>
              </a:solidFill>
              <a:latin typeface="Calibri"/>
            </a:endParaRPr>
          </a:p>
        </p:txBody>
      </p:sp>
    </p:spTree>
    <p:extLst>
      <p:ext uri="{BB962C8B-B14F-4D97-AF65-F5344CB8AC3E}">
        <p14:creationId xmlns:p14="http://schemas.microsoft.com/office/powerpoint/2010/main" val="448705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DE0035E-6164-C447-BCFF-46EC70F74028}" type="slidenum">
              <a:rPr lang="sv-SE" smtClean="0"/>
              <a:t>21</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These</a:t>
            </a:r>
            <a:r>
              <a:rPr lang="en-US" baseline="0" dirty="0" smtClean="0"/>
              <a:t> are the numbers for our cost estimates; full details in budget spreadsheet on the NMX server. </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Deliverables 1-3 are integration and support so they have no non-labor costs associated with them, deliverable 4 is the hardware.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The costs are based on a fixed price</a:t>
            </a:r>
            <a:r>
              <a:rPr lang="en-US" baseline="0" dirty="0" smtClean="0"/>
              <a:t> component per instrument and a per axis component that is scalable with the number of axes.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The intention is for an in-kind partner to build the racks</a:t>
            </a:r>
            <a:r>
              <a:rPr lang="en-US" baseline="0" dirty="0" smtClean="0"/>
              <a:t> for us, this means buying all the components including electronics and putting them in the racks to deliver to us. The planning will be done here at 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DE0035E-6164-C447-BCFF-46EC70F74028}" type="slidenum">
              <a:rPr lang="sv-SE" smtClean="0"/>
              <a:t>22</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DE0035E-6164-C447-BCFF-46EC70F74028}" type="slidenum">
              <a:rPr lang="sv-SE" smtClean="0"/>
              <a:t>23</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During the concept phase we are looking at</a:t>
            </a:r>
            <a:r>
              <a:rPr lang="en-US" baseline="0" dirty="0" smtClean="0"/>
              <a:t> the overall integration concept; </a:t>
            </a:r>
            <a:r>
              <a:rPr lang="en-US" dirty="0" smtClean="0"/>
              <a:t>the </a:t>
            </a:r>
            <a:r>
              <a:rPr lang="en-US" baseline="0" dirty="0" smtClean="0"/>
              <a:t>motors/encoders are not really applicable at this stage.</a:t>
            </a:r>
          </a:p>
          <a:p>
            <a:endParaRPr lang="en-US" baseline="0" dirty="0" smtClean="0"/>
          </a:p>
        </p:txBody>
      </p:sp>
      <p:sp>
        <p:nvSpPr>
          <p:cNvPr id="4" name="Slide Number Placeholder 3"/>
          <p:cNvSpPr>
            <a:spLocks noGrp="1"/>
          </p:cNvSpPr>
          <p:nvPr>
            <p:ph type="sldNum" sz="quarter" idx="10"/>
          </p:nvPr>
        </p:nvSpPr>
        <p:spPr/>
        <p:txBody>
          <a:bodyPr/>
          <a:lstStyle/>
          <a:p>
            <a:fld id="{9DE0035E-6164-C447-BCFF-46EC70F74028}" type="slidenum">
              <a:rPr lang="sv-SE" smtClean="0"/>
              <a:t>24</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For the design phase we will make the electrical design for the motion control racks</a:t>
            </a:r>
          </a:p>
          <a:p>
            <a:pPr marL="171450" indent="-171450">
              <a:buFontTx/>
              <a:buChar char="-"/>
            </a:pPr>
            <a:r>
              <a:rPr lang="en-US" baseline="0" dirty="0" smtClean="0"/>
              <a:t>ICS will do the design of the control box and the instrument team will do the design for the motor/encoder/limit switch integration.</a:t>
            </a:r>
          </a:p>
          <a:p>
            <a:pPr marL="171450" indent="-171450">
              <a:buFontTx/>
              <a:buChar char="-"/>
            </a:pPr>
            <a:r>
              <a:rPr lang="en-US" dirty="0" smtClean="0"/>
              <a:t>This diagram</a:t>
            </a:r>
            <a:r>
              <a:rPr lang="en-US" baseline="0" dirty="0" smtClean="0"/>
              <a:t> is slightly deceiving we will do e</a:t>
            </a:r>
            <a:r>
              <a:rPr lang="en-US" dirty="0" smtClean="0"/>
              <a:t>lectrical</a:t>
            </a:r>
            <a:r>
              <a:rPr lang="en-US" baseline="0" dirty="0" smtClean="0"/>
              <a:t> schematics will include the whole instrument.</a:t>
            </a: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25</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During</a:t>
            </a:r>
            <a:r>
              <a:rPr lang="en-US" baseline="0" dirty="0" smtClean="0"/>
              <a:t> the procurement phase there are interfaces between us and ICS for the control box and the instrument team for the mechanics, electrical field devices, connectors and cables. </a:t>
            </a:r>
          </a:p>
          <a:p>
            <a:pPr marL="171450" indent="-171450">
              <a:buFontTx/>
              <a:buChar char="-"/>
            </a:pPr>
            <a:r>
              <a:rPr lang="en-US" baseline="0" dirty="0" smtClean="0"/>
              <a:t>We plan to only source the motion controllers, power supplies, racks etc. </a:t>
            </a:r>
          </a:p>
          <a:p>
            <a:pPr marL="171450" indent="-171450">
              <a:buFontTx/>
              <a:buChar char="-"/>
            </a:pPr>
            <a:r>
              <a:rPr lang="en-US" baseline="0" dirty="0" smtClean="0"/>
              <a:t>We are not responsible for but we supper procurements documents/tenders and FATs.</a:t>
            </a: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26</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Installation is not</a:t>
            </a:r>
            <a:r>
              <a:rPr lang="en-US" baseline="0" dirty="0" smtClean="0"/>
              <a:t> within our scope; this will be performed by the installation team. </a:t>
            </a:r>
          </a:p>
          <a:p>
            <a:r>
              <a:rPr lang="en-US" baseline="0" dirty="0" smtClean="0"/>
              <a:t>- We give our plans, drawings, procedures and </a:t>
            </a:r>
            <a:r>
              <a:rPr lang="en-US" b="1" baseline="0" dirty="0" smtClean="0"/>
              <a:t>installation standards</a:t>
            </a:r>
            <a:r>
              <a:rPr lang="en-US" baseline="0" dirty="0" smtClean="0"/>
              <a:t> to the installation team and they will go away and do it while we have a </a:t>
            </a:r>
            <a:r>
              <a:rPr lang="en-US" baseline="0" dirty="0" err="1" smtClean="0"/>
              <a:t>fika</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27</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Then we come to commissioning where we</a:t>
            </a:r>
            <a:r>
              <a:rPr lang="en-US" baseline="0" dirty="0" smtClean="0"/>
              <a:t> will have our biggest input. </a:t>
            </a:r>
          </a:p>
          <a:p>
            <a:r>
              <a:rPr lang="en-US" baseline="0" dirty="0" smtClean="0"/>
              <a:t>- We will be responsible for commissioning all parts of the motion system from one end to the other with a little help from ICS.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The main point I’m trying to show with this slide is that the MCA responsibility changes throughout the project phases.</a:t>
            </a:r>
          </a:p>
          <a:p>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28</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solidFill>
                  <a:prstClr val="black"/>
                </a:solidFill>
                <a:latin typeface="Calibri"/>
              </a:rPr>
              <a:pPr/>
              <a:t>3</a:t>
            </a:fld>
            <a:endParaRPr lang="sv-SE">
              <a:solidFill>
                <a:prstClr val="black"/>
              </a:solidFill>
              <a:latin typeface="Calibri"/>
            </a:endParaRPr>
          </a:p>
        </p:txBody>
      </p:sp>
    </p:spTree>
    <p:extLst>
      <p:ext uri="{BB962C8B-B14F-4D97-AF65-F5344CB8AC3E}">
        <p14:creationId xmlns:p14="http://schemas.microsoft.com/office/powerpoint/2010/main" val="44870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solidFill>
                  <a:prstClr val="black"/>
                </a:solidFill>
                <a:latin typeface="Calibri"/>
              </a:rPr>
              <a:pPr/>
              <a:t>4</a:t>
            </a:fld>
            <a:endParaRPr lang="sv-SE">
              <a:solidFill>
                <a:prstClr val="black"/>
              </a:solidFill>
              <a:latin typeface="Calibri"/>
            </a:endParaRPr>
          </a:p>
        </p:txBody>
      </p:sp>
    </p:spTree>
    <p:extLst>
      <p:ext uri="{BB962C8B-B14F-4D97-AF65-F5344CB8AC3E}">
        <p14:creationId xmlns:p14="http://schemas.microsoft.com/office/powerpoint/2010/main" val="44870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DE0035E-6164-C447-BCFF-46EC70F74028}" type="slidenum">
              <a:rPr lang="sv-SE" smtClean="0"/>
              <a:t>5</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DE0035E-6164-C447-BCFF-46EC70F74028}" type="slidenum">
              <a:rPr lang="sv-SE" smtClean="0"/>
              <a:t>6</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p>
        </p:txBody>
      </p:sp>
      <p:sp>
        <p:nvSpPr>
          <p:cNvPr id="4" name="Slide Number Placeholder 3"/>
          <p:cNvSpPr>
            <a:spLocks noGrp="1"/>
          </p:cNvSpPr>
          <p:nvPr>
            <p:ph type="sldNum" sz="quarter" idx="10"/>
          </p:nvPr>
        </p:nvSpPr>
        <p:spPr/>
        <p:txBody>
          <a:bodyPr/>
          <a:lstStyle/>
          <a:p>
            <a:fld id="{9DE0035E-6164-C447-BCFF-46EC70F74028}" type="slidenum">
              <a:rPr lang="sv-SE" smtClean="0"/>
              <a:t>7</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DE0035E-6164-C447-BCFF-46EC70F74028}" type="slidenum">
              <a:rPr lang="sv-SE" smtClean="0"/>
              <a:t>8</a:t>
            </a:fld>
            <a:endParaRPr lang="sv-SE"/>
          </a:p>
        </p:txBody>
      </p:sp>
    </p:spTree>
    <p:extLst>
      <p:ext uri="{BB962C8B-B14F-4D97-AF65-F5344CB8AC3E}">
        <p14:creationId xmlns:p14="http://schemas.microsoft.com/office/powerpoint/2010/main" val="44870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a:p>
        </p:txBody>
      </p:sp>
    </p:spTree>
    <p:extLst>
      <p:ext uri="{BB962C8B-B14F-4D97-AF65-F5344CB8AC3E}">
        <p14:creationId xmlns:p14="http://schemas.microsoft.com/office/powerpoint/2010/main" val="89458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t>2001-01-03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t>2001-01-03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t>2001-01-03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t>2001-01-03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t>2001-01-03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t>2001-01-03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2001-01-03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t>2001-01-03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t>2001-01-03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t>2001-01-03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t>2001-01-03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t>2001-01-03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2001-01-03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2001-01-03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2001-01-03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2001-01-03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429"/>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1" y="3886202"/>
            <a:ext cx="6400800" cy="1752600"/>
          </a:xfrm>
        </p:spPr>
        <p:txBody>
          <a:bodyPr/>
          <a:lstStyle>
            <a:lvl1pPr marL="0" indent="0" algn="ctr">
              <a:buNone/>
              <a:defRPr>
                <a:solidFill>
                  <a:schemeClr val="tx1">
                    <a:tint val="75000"/>
                  </a:schemeClr>
                </a:solidFill>
              </a:defRPr>
            </a:lvl1pPr>
            <a:lvl2pPr marL="449759" indent="0" algn="ctr">
              <a:buNone/>
              <a:defRPr>
                <a:solidFill>
                  <a:schemeClr val="tx1">
                    <a:tint val="75000"/>
                  </a:schemeClr>
                </a:solidFill>
              </a:defRPr>
            </a:lvl2pPr>
            <a:lvl3pPr marL="899517" indent="0" algn="ctr">
              <a:buNone/>
              <a:defRPr>
                <a:solidFill>
                  <a:schemeClr val="tx1">
                    <a:tint val="75000"/>
                  </a:schemeClr>
                </a:solidFill>
              </a:defRPr>
            </a:lvl3pPr>
            <a:lvl4pPr marL="1349276" indent="0" algn="ctr">
              <a:buNone/>
              <a:defRPr>
                <a:solidFill>
                  <a:schemeClr val="tx1">
                    <a:tint val="75000"/>
                  </a:schemeClr>
                </a:solidFill>
              </a:defRPr>
            </a:lvl4pPr>
            <a:lvl5pPr marL="1799035" indent="0" algn="ctr">
              <a:buNone/>
              <a:defRPr>
                <a:solidFill>
                  <a:schemeClr val="tx1">
                    <a:tint val="75000"/>
                  </a:schemeClr>
                </a:solidFill>
              </a:defRPr>
            </a:lvl5pPr>
            <a:lvl6pPr marL="2248794" indent="0" algn="ctr">
              <a:buNone/>
              <a:defRPr>
                <a:solidFill>
                  <a:schemeClr val="tx1">
                    <a:tint val="75000"/>
                  </a:schemeClr>
                </a:solidFill>
              </a:defRPr>
            </a:lvl6pPr>
            <a:lvl7pPr marL="2698551" indent="0" algn="ctr">
              <a:buNone/>
              <a:defRPr>
                <a:solidFill>
                  <a:schemeClr val="tx1">
                    <a:tint val="75000"/>
                  </a:schemeClr>
                </a:solidFill>
              </a:defRPr>
            </a:lvl7pPr>
            <a:lvl8pPr marL="3148309" indent="0" algn="ctr">
              <a:buNone/>
              <a:defRPr>
                <a:solidFill>
                  <a:schemeClr val="tx1">
                    <a:tint val="75000"/>
                  </a:schemeClr>
                </a:solidFill>
              </a:defRPr>
            </a:lvl8pPr>
            <a:lvl9pPr marL="3598067"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2001-01-03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6" y="260651"/>
            <a:ext cx="1656183" cy="886059"/>
          </a:xfrm>
          <a:prstGeom prst="rect">
            <a:avLst/>
          </a:prstGeom>
        </p:spPr>
      </p:pic>
    </p:spTree>
    <p:extLst>
      <p:ext uri="{BB962C8B-B14F-4D97-AF65-F5344CB8AC3E}">
        <p14:creationId xmlns:p14="http://schemas.microsoft.com/office/powerpoint/2010/main" val="308012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856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72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8238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76359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latin typeface="Calibri"/>
              </a:rPr>
              <a:pPr/>
              <a:t>2001-01-03</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7031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latin typeface="Calibri"/>
              </a:rPr>
              <a:pPr/>
              <a:t>2001-01-03</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205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latin typeface="Calibri"/>
              </a:rPr>
              <a:pPr/>
              <a:t>2001-01-03</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8333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latin typeface="Calibri"/>
              </a:rPr>
              <a:pPr/>
              <a:t>2001-01-03</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361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latin typeface="Calibri"/>
              </a:rPr>
              <a:pPr/>
              <a:t>2001-01-03</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5192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latin typeface="Calibri"/>
              </a:rPr>
              <a:pPr/>
              <a:t>2001-01-03</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618199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latin typeface="Calibri"/>
              </a:rPr>
              <a:pPr/>
              <a:t>2001-01-03</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4017256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latin typeface="Calibri"/>
              </a:rPr>
              <a:pPr/>
              <a:t>2001-01-03</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60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latin typeface="Calibri"/>
              </a:rPr>
              <a:pPr/>
              <a:t>2001-01-03</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4088745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latin typeface="Calibri"/>
              </a:rPr>
              <a:pPr/>
              <a:t>2001-01-03</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771911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latin typeface="Calibri"/>
              </a:rPr>
              <a:pPr/>
              <a:t>2001-01-03</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43561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t>2001-01-03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t>2001-01-03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t>2001-01-03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t>2001-01-03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t>2001-01-03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theme" Target="../theme/theme3.xml"/><Relationship Id="rId17" Type="http://schemas.openxmlformats.org/officeDocument/2006/relationships/image" Target="../media/image1.pn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fld id="{8F5C681F-1FB5-764D-BC0F-BB7944416E1E}" type="datetime1">
              <a:rPr lang="en-US" smtClean="0"/>
              <a:pPr/>
              <a:t>2001-01-03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8" name="Bildobjekt 7" descr="ESS-vit-logga.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sldNum="0"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5678A-D05F-FD42-9890-CCECCD9C8C54}" type="datetimeFigureOut">
              <a:rPr lang="sv-SE" smtClean="0"/>
              <a:t>2001-01-03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fld id="{8F5C681F-1FB5-764D-BC0F-BB7944416E1E}" type="datetime1">
              <a:rPr lang="en-US" smtClean="0">
                <a:latin typeface="Calibri"/>
              </a:rPr>
              <a:pPr/>
              <a:t>2001-01-03</a:t>
            </a:fld>
            <a:endParaRPr lang="sv-SE">
              <a:latin typeface="Calibri"/>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endParaRPr lang="sv-SE">
              <a:latin typeface="Calibri"/>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latin typeface="Calibri"/>
              </a:rPr>
              <a:pPr/>
              <a:t>‹#›</a:t>
            </a:fld>
            <a:endParaRPr lang="sv-SE">
              <a:latin typeface="Calibri"/>
            </a:endParaRPr>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latin typeface="Calibri"/>
            </a:endParaRPr>
          </a:p>
        </p:txBody>
      </p:sp>
      <p:pic>
        <p:nvPicPr>
          <p:cNvPr id="8" name="Bildobjekt 7" descr="ESS-vit-logga.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2333703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sldNum="0"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 Id="rId3" Type="http://schemas.openxmlformats.org/officeDocument/2006/relationships/hyperlink" Target="http://www.europeanspallationsource.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71" y="2130429"/>
            <a:ext cx="7488832" cy="1470025"/>
          </a:xfrm>
        </p:spPr>
        <p:txBody>
          <a:bodyPr>
            <a:normAutofit fontScale="90000"/>
          </a:bodyPr>
          <a:lstStyle/>
          <a:p>
            <a:pPr algn="ctr"/>
            <a:r>
              <a:rPr lang="en-US" sz="3900" dirty="0" smtClean="0">
                <a:solidFill>
                  <a:schemeClr val="bg1"/>
                </a:solidFill>
              </a:rPr>
              <a:t>Motion Control &amp; Automation for NMX</a:t>
            </a:r>
            <a:br>
              <a:rPr lang="en-US" sz="3900" dirty="0" smtClean="0">
                <a:solidFill>
                  <a:schemeClr val="bg1"/>
                </a:solidFill>
              </a:rPr>
            </a:br>
            <a:r>
              <a:rPr lang="en-US" sz="3100" dirty="0" smtClean="0">
                <a:solidFill>
                  <a:schemeClr val="bg1"/>
                </a:solidFill>
              </a:rPr>
              <a:t>-Work &amp; Results of Phase 1-</a:t>
            </a:r>
            <a:endParaRPr lang="en-US" sz="3100" dirty="0">
              <a:solidFill>
                <a:schemeClr val="bg1"/>
              </a:solidFill>
            </a:endParaRPr>
          </a:p>
        </p:txBody>
      </p:sp>
      <p:sp>
        <p:nvSpPr>
          <p:cNvPr id="3" name="Subtitle 2"/>
          <p:cNvSpPr>
            <a:spLocks noGrp="1"/>
          </p:cNvSpPr>
          <p:nvPr>
            <p:ph type="subTitle" idx="1"/>
          </p:nvPr>
        </p:nvSpPr>
        <p:spPr/>
        <p:txBody>
          <a:bodyPr>
            <a:noAutofit/>
          </a:bodyPr>
          <a:lstStyle/>
          <a:p>
            <a:r>
              <a:rPr lang="en-GB" sz="2400" dirty="0">
                <a:solidFill>
                  <a:schemeClr val="bg1"/>
                </a:solidFill>
              </a:rPr>
              <a:t>Thomas Gahl</a:t>
            </a:r>
          </a:p>
          <a:p>
            <a:r>
              <a:rPr lang="en-GB" sz="2400" dirty="0">
                <a:solidFill>
                  <a:schemeClr val="bg1"/>
                </a:solidFill>
              </a:rPr>
              <a:t>Group Leader Motion Control &amp; Automation</a:t>
            </a:r>
          </a:p>
        </p:txBody>
      </p:sp>
      <p:sp>
        <p:nvSpPr>
          <p:cNvPr id="4" name="Rectangle 3"/>
          <p:cNvSpPr/>
          <p:nvPr/>
        </p:nvSpPr>
        <p:spPr>
          <a:xfrm>
            <a:off x="2286000" y="5949279"/>
            <a:ext cx="4572001" cy="606118"/>
          </a:xfrm>
          <a:prstGeom prst="rect">
            <a:avLst/>
          </a:prstGeom>
        </p:spPr>
        <p:txBody>
          <a:bodyPr lIns="89951" tIns="44976" rIns="89951" bIns="44976">
            <a:spAutoFit/>
          </a:bodyPr>
          <a:lstStyle/>
          <a:p>
            <a:pPr algn="ctr">
              <a:lnSpc>
                <a:spcPct val="120000"/>
              </a:lnSpc>
            </a:pPr>
            <a:r>
              <a:rPr lang="en-GB" sz="1600" dirty="0">
                <a:solidFill>
                  <a:srgbClr val="FFFFFF"/>
                </a:solidFill>
                <a:hlinkClick r:id="rId3"/>
              </a:rPr>
              <a:t>www.europeanspallationsource.se</a:t>
            </a:r>
            <a:endParaRPr lang="en-GB" sz="1600" dirty="0">
              <a:solidFill>
                <a:srgbClr val="FFFFFF"/>
              </a:solidFill>
            </a:endParaRPr>
          </a:p>
          <a:p>
            <a:pPr algn="ctr"/>
            <a:r>
              <a:rPr lang="en-GB" sz="1300" dirty="0" smtClean="0">
                <a:solidFill>
                  <a:srgbClr val="FFFFFF"/>
                </a:solidFill>
              </a:rPr>
              <a:t>February 04, 2015</a:t>
            </a:r>
            <a:endParaRPr lang="en-GB" sz="1300" dirty="0">
              <a:solidFill>
                <a:srgbClr val="FFFFFF"/>
              </a:solidFill>
            </a:endParaRPr>
          </a:p>
        </p:txBody>
      </p:sp>
    </p:spTree>
    <p:extLst>
      <p:ext uri="{BB962C8B-B14F-4D97-AF65-F5344CB8AC3E}">
        <p14:creationId xmlns:p14="http://schemas.microsoft.com/office/powerpoint/2010/main" val="10937232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8" name="Straight Connector 467"/>
          <p:cNvCxnSpPr/>
          <p:nvPr/>
        </p:nvCxnSpPr>
        <p:spPr>
          <a:xfrm>
            <a:off x="2507765" y="2992848"/>
            <a:ext cx="5601" cy="813305"/>
          </a:xfrm>
          <a:prstGeom prst="line">
            <a:avLst/>
          </a:prstGeom>
        </p:spPr>
        <p:style>
          <a:lnRef idx="2">
            <a:schemeClr val="accent1"/>
          </a:lnRef>
          <a:fillRef idx="0">
            <a:schemeClr val="accent1"/>
          </a:fillRef>
          <a:effectRef idx="1">
            <a:schemeClr val="accent1"/>
          </a:effectRef>
          <a:fontRef idx="minor">
            <a:schemeClr val="tx1"/>
          </a:fontRef>
        </p:style>
      </p:cxnSp>
      <p:cxnSp>
        <p:nvCxnSpPr>
          <p:cNvPr id="495" name="Straight Connector 494"/>
          <p:cNvCxnSpPr/>
          <p:nvPr/>
        </p:nvCxnSpPr>
        <p:spPr>
          <a:xfrm>
            <a:off x="1540808" y="2988999"/>
            <a:ext cx="5601" cy="813305"/>
          </a:xfrm>
          <a:prstGeom prst="line">
            <a:avLst/>
          </a:prstGeom>
        </p:spPr>
        <p:style>
          <a:lnRef idx="2">
            <a:schemeClr val="accent1"/>
          </a:lnRef>
          <a:fillRef idx="0">
            <a:schemeClr val="accent1"/>
          </a:fillRef>
          <a:effectRef idx="1">
            <a:schemeClr val="accent1"/>
          </a:effectRef>
          <a:fontRef idx="minor">
            <a:schemeClr val="tx1"/>
          </a:fontRef>
        </p:style>
      </p:cxnSp>
      <p:sp>
        <p:nvSpPr>
          <p:cNvPr id="460" name="Rectangle 459"/>
          <p:cNvSpPr/>
          <p:nvPr/>
        </p:nvSpPr>
        <p:spPr>
          <a:xfrm flipH="1">
            <a:off x="910131" y="3800658"/>
            <a:ext cx="2171579" cy="100303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dirty="0" smtClean="0">
              <a:solidFill>
                <a:schemeClr val="tx1"/>
              </a:solidFill>
            </a:endParaRPr>
          </a:p>
          <a:p>
            <a:pPr algn="ctr"/>
            <a:r>
              <a:rPr lang="en-US" dirty="0" smtClean="0">
                <a:solidFill>
                  <a:schemeClr val="tx1"/>
                </a:solidFill>
              </a:rPr>
              <a:t>Motion Control Unit</a:t>
            </a:r>
            <a:endParaRPr lang="en-US" dirty="0">
              <a:solidFill>
                <a:schemeClr val="tx1"/>
              </a:solidFill>
            </a:endParaRPr>
          </a:p>
        </p:txBody>
      </p:sp>
      <p:cxnSp>
        <p:nvCxnSpPr>
          <p:cNvPr id="462" name="Straight Connector 461"/>
          <p:cNvCxnSpPr/>
          <p:nvPr/>
        </p:nvCxnSpPr>
        <p:spPr>
          <a:xfrm flipH="1">
            <a:off x="506269" y="1747052"/>
            <a:ext cx="3264904" cy="110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flipH="1">
            <a:off x="506270" y="2077044"/>
            <a:ext cx="3264900" cy="6207"/>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a:off x="1246789" y="3145199"/>
            <a:ext cx="2651" cy="657104"/>
          </a:xfrm>
          <a:prstGeom prst="line">
            <a:avLst/>
          </a:prstGeom>
        </p:spPr>
        <p:style>
          <a:lnRef idx="2">
            <a:schemeClr val="accent1"/>
          </a:lnRef>
          <a:fillRef idx="0">
            <a:schemeClr val="accent1"/>
          </a:fillRef>
          <a:effectRef idx="1">
            <a:schemeClr val="accent1"/>
          </a:effectRef>
          <a:fontRef idx="minor">
            <a:schemeClr val="tx1"/>
          </a:fontRef>
        </p:style>
      </p:cxnSp>
      <p:sp>
        <p:nvSpPr>
          <p:cNvPr id="478" name="Rectangle 477"/>
          <p:cNvSpPr/>
          <p:nvPr/>
        </p:nvSpPr>
        <p:spPr>
          <a:xfrm flipH="1">
            <a:off x="903156" y="2581741"/>
            <a:ext cx="2171579" cy="56713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600" dirty="0">
                <a:solidFill>
                  <a:schemeClr val="tx1"/>
                </a:solidFill>
              </a:rPr>
              <a:t>Control Box</a:t>
            </a:r>
          </a:p>
        </p:txBody>
      </p:sp>
      <p:cxnSp>
        <p:nvCxnSpPr>
          <p:cNvPr id="485" name="Straight Connector 484"/>
          <p:cNvCxnSpPr/>
          <p:nvPr/>
        </p:nvCxnSpPr>
        <p:spPr>
          <a:xfrm>
            <a:off x="1396674" y="2083469"/>
            <a:ext cx="0" cy="48742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6" name="Straight Connector 485"/>
          <p:cNvCxnSpPr/>
          <p:nvPr/>
        </p:nvCxnSpPr>
        <p:spPr>
          <a:xfrm>
            <a:off x="2504331" y="1726992"/>
            <a:ext cx="5414" cy="85919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494" name="TextBox 493"/>
          <p:cNvSpPr txBox="1"/>
          <p:nvPr/>
        </p:nvSpPr>
        <p:spPr>
          <a:xfrm flipH="1">
            <a:off x="2847145" y="1465146"/>
            <a:ext cx="924027" cy="305723"/>
          </a:xfrm>
          <a:prstGeom prst="rect">
            <a:avLst/>
          </a:prstGeom>
          <a:noFill/>
          <a:ln>
            <a:noFill/>
          </a:ln>
        </p:spPr>
        <p:txBody>
          <a:bodyPr wrap="square" lIns="78285" tIns="39143" rIns="78285" bIns="39143" rtlCol="0">
            <a:spAutoFit/>
          </a:bodyPr>
          <a:lstStyle/>
          <a:p>
            <a:r>
              <a:rPr lang="en-US" sz="1400" dirty="0"/>
              <a:t>EPICS</a:t>
            </a:r>
          </a:p>
        </p:txBody>
      </p:sp>
      <p:sp>
        <p:nvSpPr>
          <p:cNvPr id="500" name="TextBox 499"/>
          <p:cNvSpPr txBox="1"/>
          <p:nvPr/>
        </p:nvSpPr>
        <p:spPr>
          <a:xfrm flipH="1">
            <a:off x="2539135" y="3232614"/>
            <a:ext cx="924027" cy="529562"/>
          </a:xfrm>
          <a:prstGeom prst="rect">
            <a:avLst/>
          </a:prstGeom>
          <a:noFill/>
          <a:ln>
            <a:noFill/>
          </a:ln>
        </p:spPr>
        <p:txBody>
          <a:bodyPr wrap="square" lIns="78285" tIns="39143" rIns="78285" bIns="39143" rtlCol="0">
            <a:spAutoFit/>
          </a:bodyPr>
          <a:lstStyle/>
          <a:p>
            <a:pPr algn="ctr"/>
            <a:r>
              <a:rPr lang="en-US" sz="1400" dirty="0"/>
              <a:t>Command Interface</a:t>
            </a:r>
          </a:p>
        </p:txBody>
      </p:sp>
      <p:sp>
        <p:nvSpPr>
          <p:cNvPr id="501" name="TextBox 500"/>
          <p:cNvSpPr txBox="1"/>
          <p:nvPr/>
        </p:nvSpPr>
        <p:spPr>
          <a:xfrm flipH="1">
            <a:off x="1553503" y="3298076"/>
            <a:ext cx="677622" cy="305724"/>
          </a:xfrm>
          <a:prstGeom prst="rect">
            <a:avLst/>
          </a:prstGeom>
          <a:noFill/>
          <a:ln>
            <a:noFill/>
          </a:ln>
        </p:spPr>
        <p:txBody>
          <a:bodyPr wrap="square" lIns="78285" tIns="39143" rIns="78285" bIns="39143" rtlCol="0">
            <a:spAutoFit/>
          </a:bodyPr>
          <a:lstStyle/>
          <a:p>
            <a:r>
              <a:rPr lang="en-US" sz="1400" dirty="0"/>
              <a:t>Clock</a:t>
            </a:r>
          </a:p>
        </p:txBody>
      </p:sp>
      <p:sp>
        <p:nvSpPr>
          <p:cNvPr id="502" name="TextBox 501"/>
          <p:cNvSpPr txBox="1"/>
          <p:nvPr/>
        </p:nvSpPr>
        <p:spPr>
          <a:xfrm flipH="1">
            <a:off x="567872" y="3167153"/>
            <a:ext cx="677622" cy="529562"/>
          </a:xfrm>
          <a:prstGeom prst="rect">
            <a:avLst/>
          </a:prstGeom>
          <a:noFill/>
          <a:ln>
            <a:noFill/>
          </a:ln>
        </p:spPr>
        <p:txBody>
          <a:bodyPr wrap="square" lIns="78285" tIns="39143" rIns="78285" bIns="39143" rtlCol="0">
            <a:spAutoFit/>
          </a:bodyPr>
          <a:lstStyle/>
          <a:p>
            <a:pPr algn="ctr"/>
            <a:r>
              <a:rPr lang="en-US" sz="1400" dirty="0"/>
              <a:t>Pulse (14 Hz)</a:t>
            </a:r>
          </a:p>
        </p:txBody>
      </p:sp>
      <p:sp>
        <p:nvSpPr>
          <p:cNvPr id="503" name="Rectangle 502"/>
          <p:cNvSpPr/>
          <p:nvPr/>
        </p:nvSpPr>
        <p:spPr>
          <a:xfrm flipH="1">
            <a:off x="904889" y="6018609"/>
            <a:ext cx="862428" cy="589156"/>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600" dirty="0">
                <a:solidFill>
                  <a:schemeClr val="tx1"/>
                </a:solidFill>
              </a:rPr>
              <a:t>Motor</a:t>
            </a:r>
          </a:p>
        </p:txBody>
      </p:sp>
      <p:sp>
        <p:nvSpPr>
          <p:cNvPr id="504" name="Rectangle 503"/>
          <p:cNvSpPr/>
          <p:nvPr/>
        </p:nvSpPr>
        <p:spPr>
          <a:xfrm flipH="1">
            <a:off x="2224950" y="6012837"/>
            <a:ext cx="862428" cy="589156"/>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600" dirty="0">
                <a:solidFill>
                  <a:schemeClr val="tx1"/>
                </a:solidFill>
              </a:rPr>
              <a:t>Encoder</a:t>
            </a:r>
          </a:p>
        </p:txBody>
      </p:sp>
      <p:cxnSp>
        <p:nvCxnSpPr>
          <p:cNvPr id="505" name="Straight Connector 504"/>
          <p:cNvCxnSpPr/>
          <p:nvPr/>
        </p:nvCxnSpPr>
        <p:spPr>
          <a:xfrm>
            <a:off x="1354466" y="5818909"/>
            <a:ext cx="3536" cy="19086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flipH="1">
            <a:off x="2645468" y="5822757"/>
            <a:ext cx="1897" cy="181244"/>
          </a:xfrm>
          <a:prstGeom prst="line">
            <a:avLst/>
          </a:prstGeom>
        </p:spPr>
        <p:style>
          <a:lnRef idx="2">
            <a:schemeClr val="accent1"/>
          </a:lnRef>
          <a:fillRef idx="0">
            <a:schemeClr val="accent1"/>
          </a:fillRef>
          <a:effectRef idx="1">
            <a:schemeClr val="accent1"/>
          </a:effectRef>
          <a:fontRef idx="minor">
            <a:schemeClr val="tx1"/>
          </a:fontRef>
        </p:style>
      </p:cxnSp>
      <p:sp>
        <p:nvSpPr>
          <p:cNvPr id="507" name="Rectangle 506"/>
          <p:cNvSpPr/>
          <p:nvPr/>
        </p:nvSpPr>
        <p:spPr>
          <a:xfrm flipH="1">
            <a:off x="1771646" y="6263409"/>
            <a:ext cx="461049" cy="11669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sz="1600" dirty="0">
              <a:solidFill>
                <a:schemeClr val="tx1"/>
              </a:solidFill>
            </a:endParaRPr>
          </a:p>
        </p:txBody>
      </p:sp>
      <p:sp>
        <p:nvSpPr>
          <p:cNvPr id="508" name="Rectangle 507"/>
          <p:cNvSpPr/>
          <p:nvPr/>
        </p:nvSpPr>
        <p:spPr>
          <a:xfrm flipH="1">
            <a:off x="999086" y="3887233"/>
            <a:ext cx="862428" cy="327309"/>
          </a:xfrm>
          <a:prstGeom prst="rect">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600" dirty="0">
                <a:solidFill>
                  <a:schemeClr val="tx1"/>
                </a:solidFill>
              </a:rPr>
              <a:t>Timer</a:t>
            </a:r>
          </a:p>
        </p:txBody>
      </p:sp>
      <p:sp>
        <p:nvSpPr>
          <p:cNvPr id="509" name="Rectangle 508"/>
          <p:cNvSpPr/>
          <p:nvPr/>
        </p:nvSpPr>
        <p:spPr>
          <a:xfrm flipH="1">
            <a:off x="1999104" y="3887233"/>
            <a:ext cx="971245" cy="327309"/>
          </a:xfrm>
          <a:prstGeom prst="rect">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600" dirty="0">
                <a:solidFill>
                  <a:schemeClr val="tx1"/>
                </a:solidFill>
              </a:rPr>
              <a:t>Stamping</a:t>
            </a:r>
          </a:p>
        </p:txBody>
      </p:sp>
      <p:sp>
        <p:nvSpPr>
          <p:cNvPr id="29" name="Rectangle 28"/>
          <p:cNvSpPr/>
          <p:nvPr/>
        </p:nvSpPr>
        <p:spPr>
          <a:xfrm flipH="1">
            <a:off x="904855" y="5426363"/>
            <a:ext cx="866091" cy="40544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dirty="0" smtClean="0">
                <a:solidFill>
                  <a:schemeClr val="tx1"/>
                </a:solidFill>
              </a:rPr>
              <a:t>Driver</a:t>
            </a:r>
            <a:endParaRPr lang="en-US" dirty="0">
              <a:solidFill>
                <a:schemeClr val="tx1"/>
              </a:solidFill>
            </a:endParaRPr>
          </a:p>
        </p:txBody>
      </p:sp>
      <p:sp>
        <p:nvSpPr>
          <p:cNvPr id="30" name="Rectangle 29"/>
          <p:cNvSpPr/>
          <p:nvPr/>
        </p:nvSpPr>
        <p:spPr>
          <a:xfrm flipH="1">
            <a:off x="2223105" y="5426363"/>
            <a:ext cx="866091" cy="40544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dirty="0" smtClean="0">
                <a:solidFill>
                  <a:schemeClr val="tx1"/>
                </a:solidFill>
              </a:rPr>
              <a:t>I/O</a:t>
            </a:r>
            <a:endParaRPr lang="en-US" dirty="0">
              <a:solidFill>
                <a:schemeClr val="tx1"/>
              </a:solidFill>
            </a:endParaRPr>
          </a:p>
        </p:txBody>
      </p:sp>
      <p:cxnSp>
        <p:nvCxnSpPr>
          <p:cNvPr id="31" name="Straight Connector 30"/>
          <p:cNvCxnSpPr/>
          <p:nvPr/>
        </p:nvCxnSpPr>
        <p:spPr>
          <a:xfrm flipH="1">
            <a:off x="509893" y="5119499"/>
            <a:ext cx="3264900" cy="62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460" idx="2"/>
          </p:cNvCxnSpPr>
          <p:nvPr/>
        </p:nvCxnSpPr>
        <p:spPr>
          <a:xfrm>
            <a:off x="1995921" y="4803696"/>
            <a:ext cx="3183" cy="310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336796" y="5119272"/>
            <a:ext cx="3183" cy="310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647804" y="5126969"/>
            <a:ext cx="3183" cy="310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flipH="1">
            <a:off x="2970349" y="4803698"/>
            <a:ext cx="1108835" cy="305724"/>
          </a:xfrm>
          <a:prstGeom prst="rect">
            <a:avLst/>
          </a:prstGeom>
          <a:noFill/>
          <a:ln>
            <a:noFill/>
          </a:ln>
        </p:spPr>
        <p:txBody>
          <a:bodyPr wrap="square" lIns="78285" tIns="39143" rIns="78285" bIns="39143" rtlCol="0">
            <a:spAutoFit/>
          </a:bodyPr>
          <a:lstStyle/>
          <a:p>
            <a:r>
              <a:rPr lang="en-US" sz="1400" dirty="0"/>
              <a:t>RT Field Bus</a:t>
            </a:r>
          </a:p>
        </p:txBody>
      </p:sp>
      <p:sp>
        <p:nvSpPr>
          <p:cNvPr id="38" name="TextBox 37"/>
          <p:cNvSpPr txBox="1"/>
          <p:nvPr/>
        </p:nvSpPr>
        <p:spPr>
          <a:xfrm flipH="1">
            <a:off x="2847145" y="5146059"/>
            <a:ext cx="1355243" cy="305724"/>
          </a:xfrm>
          <a:prstGeom prst="rect">
            <a:avLst/>
          </a:prstGeom>
          <a:noFill/>
          <a:ln>
            <a:noFill/>
          </a:ln>
        </p:spPr>
        <p:txBody>
          <a:bodyPr wrap="square" lIns="78285" tIns="39143" rIns="78285" bIns="39143" rtlCol="0">
            <a:spAutoFit/>
          </a:bodyPr>
          <a:lstStyle/>
          <a:p>
            <a:r>
              <a:rPr lang="en-US" sz="1400" dirty="0"/>
              <a:t>(i.e. ETHERCAT)</a:t>
            </a:r>
          </a:p>
        </p:txBody>
      </p:sp>
      <p:sp>
        <p:nvSpPr>
          <p:cNvPr id="34" name="TextBox 33"/>
          <p:cNvSpPr txBox="1"/>
          <p:nvPr/>
        </p:nvSpPr>
        <p:spPr>
          <a:xfrm flipH="1">
            <a:off x="567872" y="2119764"/>
            <a:ext cx="924027" cy="305723"/>
          </a:xfrm>
          <a:prstGeom prst="rect">
            <a:avLst/>
          </a:prstGeom>
          <a:noFill/>
          <a:ln>
            <a:noFill/>
          </a:ln>
        </p:spPr>
        <p:txBody>
          <a:bodyPr wrap="square" lIns="78285" tIns="39143" rIns="78285" bIns="39143" rtlCol="0">
            <a:spAutoFit/>
          </a:bodyPr>
          <a:lstStyle/>
          <a:p>
            <a:r>
              <a:rPr lang="en-US" sz="1400" dirty="0"/>
              <a:t>Timing</a:t>
            </a:r>
          </a:p>
        </p:txBody>
      </p:sp>
      <p:sp>
        <p:nvSpPr>
          <p:cNvPr id="40" name="Content Placeholder 2"/>
          <p:cNvSpPr txBox="1">
            <a:spLocks/>
          </p:cNvSpPr>
          <p:nvPr/>
        </p:nvSpPr>
        <p:spPr>
          <a:xfrm>
            <a:off x="4208307" y="1792454"/>
            <a:ext cx="4876064" cy="4778713"/>
          </a:xfrm>
          <a:prstGeom prst="rect">
            <a:avLst/>
          </a:prstGeom>
        </p:spPr>
        <p:txBody>
          <a:bodyPr vert="horz" lIns="89951" tIns="44976" rIns="89951" bIns="44976" rtlCol="0">
            <a:noAutofit/>
          </a:bodyPr>
          <a:lstStyle>
            <a:lvl1pPr marL="384365" indent="-384365" algn="l" defTabSz="1024974" rtl="0" eaLnBrk="1" latinLnBrk="0" hangingPunct="1">
              <a:spcBef>
                <a:spcPct val="20000"/>
              </a:spcBef>
              <a:buFont typeface="Arial" panose="020B0604020202020204" pitchFamily="34" charset="0"/>
              <a:buChar char="•"/>
              <a:defRPr sz="3100" kern="1200" baseline="0">
                <a:solidFill>
                  <a:schemeClr val="bg1">
                    <a:lumMod val="50000"/>
                  </a:schemeClr>
                </a:solidFill>
                <a:latin typeface="+mn-lt"/>
                <a:ea typeface="+mn-ea"/>
                <a:cs typeface="+mn-cs"/>
              </a:defRPr>
            </a:lvl1pPr>
            <a:lvl2pPr marL="832791" indent="-320305" algn="l" defTabSz="1024974" rtl="0" eaLnBrk="1" latinLnBrk="0" hangingPunct="1">
              <a:spcBef>
                <a:spcPct val="20000"/>
              </a:spcBef>
              <a:buFont typeface="Arial" panose="020B0604020202020204" pitchFamily="34" charset="0"/>
              <a:buChar char="–"/>
              <a:defRPr sz="2700" kern="1200" baseline="0">
                <a:solidFill>
                  <a:schemeClr val="bg1">
                    <a:lumMod val="50000"/>
                  </a:schemeClr>
                </a:solidFill>
                <a:latin typeface="+mn-lt"/>
                <a:ea typeface="+mn-ea"/>
                <a:cs typeface="+mn-cs"/>
              </a:defRPr>
            </a:lvl2pPr>
            <a:lvl3pPr marL="1281216" indent="-256243" algn="l" defTabSz="1024974" rtl="0" eaLnBrk="1" latinLnBrk="0" hangingPunct="1">
              <a:spcBef>
                <a:spcPct val="20000"/>
              </a:spcBef>
              <a:buFont typeface="Arial" panose="020B0604020202020204" pitchFamily="34" charset="0"/>
              <a:buChar char="•"/>
              <a:defRPr sz="2300" kern="1200" baseline="0">
                <a:solidFill>
                  <a:schemeClr val="bg1">
                    <a:lumMod val="50000"/>
                  </a:schemeClr>
                </a:solidFill>
                <a:latin typeface="+mn-lt"/>
                <a:ea typeface="+mn-ea"/>
                <a:cs typeface="+mn-cs"/>
              </a:defRPr>
            </a:lvl3pPr>
            <a:lvl4pPr marL="1793703" indent="-256243" algn="l" defTabSz="1024974" rtl="0" eaLnBrk="1" latinLnBrk="0" hangingPunct="1">
              <a:spcBef>
                <a:spcPct val="20000"/>
              </a:spcBef>
              <a:buFont typeface="Arial" panose="020B0604020202020204" pitchFamily="34" charset="0"/>
              <a:buChar char="–"/>
              <a:defRPr sz="2100" kern="1200" baseline="0">
                <a:solidFill>
                  <a:schemeClr val="bg1">
                    <a:lumMod val="50000"/>
                  </a:schemeClr>
                </a:solidFill>
                <a:latin typeface="+mn-lt"/>
                <a:ea typeface="+mn-ea"/>
                <a:cs typeface="+mn-cs"/>
              </a:defRPr>
            </a:lvl4pPr>
            <a:lvl5pPr marL="2306191" indent="-256243" algn="l" defTabSz="102497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8676" indent="-256243" algn="l" defTabSz="102497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31165" indent="-256243" algn="l" defTabSz="102497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43653" indent="-256243" algn="l" defTabSz="102497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6138" indent="-256243" algn="l" defTabSz="102497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200"/>
              </a:spcBef>
              <a:spcAft>
                <a:spcPts val="600"/>
              </a:spcAft>
            </a:pPr>
            <a:r>
              <a:rPr lang="en-US" sz="2000" dirty="0"/>
              <a:t>Transfer absolute timing information from Control Box to the local HW control unit:</a:t>
            </a:r>
          </a:p>
          <a:p>
            <a:pPr>
              <a:spcBef>
                <a:spcPts val="1200"/>
              </a:spcBef>
              <a:spcAft>
                <a:spcPts val="600"/>
              </a:spcAft>
            </a:pPr>
            <a:r>
              <a:rPr lang="en-US" sz="2000" dirty="0" err="1"/>
              <a:t>Synchronise</a:t>
            </a:r>
            <a:r>
              <a:rPr lang="en-US" sz="2000" dirty="0"/>
              <a:t> a timer on the control unit</a:t>
            </a:r>
          </a:p>
          <a:p>
            <a:pPr>
              <a:spcBef>
                <a:spcPts val="1200"/>
              </a:spcBef>
              <a:spcAft>
                <a:spcPts val="600"/>
              </a:spcAft>
            </a:pPr>
            <a:r>
              <a:rPr lang="en-US" sz="2000" dirty="0"/>
              <a:t>Timestamp in the control unit direct readings of the sensor with minimal latencies</a:t>
            </a:r>
          </a:p>
          <a:p>
            <a:pPr>
              <a:spcBef>
                <a:spcPts val="1200"/>
              </a:spcBef>
              <a:spcAft>
                <a:spcPts val="600"/>
              </a:spcAft>
            </a:pPr>
            <a:r>
              <a:rPr lang="en-US" sz="2000" dirty="0"/>
              <a:t>Transfer the sensor readings through the Control Box into EPICS</a:t>
            </a:r>
          </a:p>
          <a:p>
            <a:pPr>
              <a:spcBef>
                <a:spcPts val="1200"/>
              </a:spcBef>
              <a:spcAft>
                <a:spcPts val="600"/>
              </a:spcAft>
            </a:pPr>
            <a:r>
              <a:rPr lang="en-US" sz="2000" dirty="0" smtClean="0"/>
              <a:t>Local </a:t>
            </a:r>
            <a:r>
              <a:rPr lang="en-US" sz="2000" dirty="0"/>
              <a:t>distribution of control unit functionalities with real time field busses</a:t>
            </a:r>
          </a:p>
        </p:txBody>
      </p:sp>
      <p:sp>
        <p:nvSpPr>
          <p:cNvPr id="39" name="Title 1"/>
          <p:cNvSpPr>
            <a:spLocks noGrp="1"/>
          </p:cNvSpPr>
          <p:nvPr>
            <p:ph type="title"/>
          </p:nvPr>
        </p:nvSpPr>
        <p:spPr/>
        <p:txBody>
          <a:bodyPr/>
          <a:lstStyle/>
          <a:p>
            <a:r>
              <a:rPr lang="en-US" dirty="0" smtClean="0"/>
              <a:t>EPICS Integration</a:t>
            </a:r>
            <a:endParaRPr lang="en-US" dirty="0"/>
          </a:p>
        </p:txBody>
      </p:sp>
    </p:spTree>
    <p:extLst>
      <p:ext uri="{BB962C8B-B14F-4D97-AF65-F5344CB8AC3E}">
        <p14:creationId xmlns:p14="http://schemas.microsoft.com/office/powerpoint/2010/main" val="4852475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 standards issuing</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74463476"/>
              </p:ext>
            </p:extLst>
          </p:nvPr>
        </p:nvGraphicFramePr>
        <p:xfrm>
          <a:off x="252239" y="1986203"/>
          <a:ext cx="6605761" cy="4143664"/>
        </p:xfrm>
        <a:graphic>
          <a:graphicData uri="http://schemas.openxmlformats.org/drawingml/2006/table">
            <a:tbl>
              <a:tblPr/>
              <a:tblGrid>
                <a:gridCol w="1525761"/>
                <a:gridCol w="1669219"/>
                <a:gridCol w="481314"/>
                <a:gridCol w="894009"/>
                <a:gridCol w="596125"/>
                <a:gridCol w="372533"/>
                <a:gridCol w="1066800"/>
              </a:tblGrid>
              <a:tr h="320043">
                <a:tc>
                  <a:txBody>
                    <a:bodyPr/>
                    <a:lstStyle/>
                    <a:p>
                      <a:pPr algn="r" fontAlgn="ctr"/>
                      <a:r>
                        <a:rPr lang="en-US" sz="1800" b="1" i="0" u="none" strike="noStrike" dirty="0">
                          <a:solidFill>
                            <a:srgbClr val="000000"/>
                          </a:solidFill>
                          <a:effectLst/>
                          <a:latin typeface="Calibri"/>
                        </a:rPr>
                        <a:t>MCA standard</a:t>
                      </a:r>
                    </a:p>
                  </a:txBody>
                  <a:tcPr marL="0" marR="0" marT="0" marB="0" anchor="ctr">
                    <a:lnL w="6350" cap="flat" cmpd="sng" algn="ctr">
                      <a:solidFill>
                        <a:srgbClr val="A6A6A6"/>
                      </a:solidFill>
                      <a:prstDash val="solid"/>
                      <a:round/>
                      <a:headEnd type="none" w="med" len="med"/>
                      <a:tailEnd type="none" w="med" len="med"/>
                    </a:lnL>
                    <a:lnR>
                      <a:noFill/>
                    </a:lnR>
                    <a:lnT>
                      <a:noFill/>
                    </a:lnT>
                    <a:lnB>
                      <a:noFill/>
                    </a:lnB>
                  </a:tcPr>
                </a:tc>
                <a:tc gridSpan="4">
                  <a:txBody>
                    <a:bodyPr/>
                    <a:lstStyle/>
                    <a:p>
                      <a:pPr algn="l" fontAlgn="ctr"/>
                      <a:r>
                        <a:rPr lang="en-US" sz="1800" b="0" i="0" u="none" strike="noStrike" dirty="0">
                          <a:solidFill>
                            <a:srgbClr val="000000"/>
                          </a:solidFill>
                          <a:effectLst/>
                          <a:latin typeface="Calibri"/>
                        </a:rPr>
                        <a:t> - Motor, encoder, end-switches</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r>
                        <a:rPr lang="de-DE" sz="1800" b="0" i="0" u="none" strike="noStrike" dirty="0">
                          <a:solidFill>
                            <a:srgbClr val="000000"/>
                          </a:solidFill>
                          <a:effectLst/>
                          <a:latin typeface="Calibri"/>
                        </a:rPr>
                        <a:t>End 2014</a:t>
                      </a:r>
                    </a:p>
                  </a:txBody>
                  <a:tcPr marL="0" marR="0" marT="0" marB="0" anchor="ctr">
                    <a:lnL>
                      <a:noFill/>
                    </a:lnL>
                    <a:lnR>
                      <a:noFill/>
                    </a:lnR>
                    <a:lnT>
                      <a:noFill/>
                    </a:lnT>
                    <a:lnB>
                      <a:noFill/>
                    </a:lnB>
                  </a:tcPr>
                </a:tc>
              </a:tr>
              <a:tr h="320043">
                <a:tc>
                  <a:txBody>
                    <a:bodyPr/>
                    <a:lstStyle/>
                    <a:p>
                      <a:pPr algn="r" fontAlgn="ctr"/>
                      <a:r>
                        <a:rPr lang="en-US" sz="1800" b="1" i="0" u="none" strike="noStrike" dirty="0">
                          <a:solidFill>
                            <a:srgbClr val="000000"/>
                          </a:solidFill>
                          <a:effectLst/>
                          <a:latin typeface="Calibri"/>
                        </a:rPr>
                        <a:t>doc set I</a:t>
                      </a:r>
                    </a:p>
                  </a:txBody>
                  <a:tcPr marL="0" marR="0" marT="0" marB="0" anchor="ctr">
                    <a:lnL w="6350" cap="flat" cmpd="sng" algn="ctr">
                      <a:solidFill>
                        <a:srgbClr val="A6A6A6"/>
                      </a:solidFill>
                      <a:prstDash val="solid"/>
                      <a:round/>
                      <a:headEnd type="none" w="med" len="med"/>
                      <a:tailEnd type="none" w="med" len="med"/>
                    </a:lnL>
                    <a:lnR>
                      <a:noFill/>
                    </a:lnR>
                    <a:lnT>
                      <a:noFill/>
                    </a:lnT>
                    <a:lnB>
                      <a:noFill/>
                    </a:lnB>
                  </a:tcPr>
                </a:tc>
                <a:tc gridSpan="4">
                  <a:txBody>
                    <a:bodyPr/>
                    <a:lstStyle/>
                    <a:p>
                      <a:pPr algn="l" fontAlgn="ctr"/>
                      <a:r>
                        <a:rPr lang="en-US" sz="1800" b="0" i="0" u="none" strike="noStrike" dirty="0">
                          <a:solidFill>
                            <a:srgbClr val="000000"/>
                          </a:solidFill>
                          <a:effectLst/>
                          <a:latin typeface="Calibri"/>
                        </a:rPr>
                        <a:t> - Cables, connectors (Motion Control)</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r>
                        <a:rPr lang="de-DE" sz="1800" b="0" i="0" u="none" strike="noStrike" dirty="0">
                          <a:solidFill>
                            <a:srgbClr val="000000"/>
                          </a:solidFill>
                          <a:effectLst/>
                          <a:latin typeface="Calibri"/>
                        </a:rPr>
                        <a:t>End 2015</a:t>
                      </a:r>
                    </a:p>
                  </a:txBody>
                  <a:tcPr marL="0" marR="0" marT="0" marB="0" anchor="ctr">
                    <a:lnL>
                      <a:noFill/>
                    </a:lnL>
                    <a:lnR>
                      <a:noFill/>
                    </a:lnR>
                    <a:lnT>
                      <a:noFill/>
                    </a:lnT>
                    <a:lnB>
                      <a:noFill/>
                    </a:lnB>
                  </a:tcPr>
                </a:tc>
              </a:tr>
              <a:tr h="320043">
                <a:tc>
                  <a:txBody>
                    <a:bodyPr/>
                    <a:lstStyle/>
                    <a:p>
                      <a:pPr algn="l" fontAlgn="ctr"/>
                      <a:r>
                        <a:rPr lang="en-US" sz="1800" b="0" i="0" u="none" strike="noStrike">
                          <a:solidFill>
                            <a:srgbClr val="000000"/>
                          </a:solidFill>
                          <a:effectLst/>
                          <a:latin typeface="Calibri"/>
                        </a:rPr>
                        <a:t> </a:t>
                      </a:r>
                    </a:p>
                  </a:txBody>
                  <a:tcPr marL="0" marR="0" marT="0" marB="0" anchor="ctr">
                    <a:lnL w="6350" cap="flat" cmpd="sng" algn="ctr">
                      <a:solidFill>
                        <a:srgbClr val="A6A6A6"/>
                      </a:solidFill>
                      <a:prstDash val="solid"/>
                      <a:round/>
                      <a:headEnd type="none" w="med" len="med"/>
                      <a:tailEnd type="none" w="med" len="med"/>
                    </a:lnL>
                    <a:lnR>
                      <a:noFill/>
                    </a:lnR>
                    <a:lnT>
                      <a:noFill/>
                    </a:lnT>
                    <a:lnB>
                      <a:noFill/>
                    </a:lnB>
                  </a:tcPr>
                </a:tc>
                <a:tc gridSpan="3">
                  <a:txBody>
                    <a:bodyPr/>
                    <a:lstStyle/>
                    <a:p>
                      <a:pPr algn="l" fontAlgn="ctr"/>
                      <a:r>
                        <a:rPr lang="en-US" sz="1800" b="0" i="0" u="none" strike="noStrike" dirty="0">
                          <a:solidFill>
                            <a:srgbClr val="000000"/>
                          </a:solidFill>
                          <a:effectLst/>
                          <a:latin typeface="Calibri"/>
                        </a:rPr>
                        <a:t> - </a:t>
                      </a:r>
                      <a:r>
                        <a:rPr lang="en-US" sz="1800" b="0" i="0" u="none" strike="noStrike" dirty="0" err="1">
                          <a:solidFill>
                            <a:srgbClr val="000000"/>
                          </a:solidFill>
                          <a:effectLst/>
                          <a:latin typeface="Calibri"/>
                        </a:rPr>
                        <a:t>Earthing</a:t>
                      </a:r>
                      <a:r>
                        <a:rPr lang="en-US" sz="1800" b="0" i="0" u="none" strike="noStrike" dirty="0">
                          <a:solidFill>
                            <a:srgbClr val="000000"/>
                          </a:solidFill>
                          <a:effectLst/>
                          <a:latin typeface="Calibri"/>
                        </a:rPr>
                        <a:t>, grounding</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r>
                        <a:rPr lang="en-US" sz="1800" b="0" i="0" u="none" strike="noStrike" dirty="0">
                          <a:solidFill>
                            <a:srgbClr val="000000"/>
                          </a:solidFill>
                          <a:effectLst/>
                          <a:latin typeface="Calibri"/>
                        </a:rPr>
                        <a:t>2015</a:t>
                      </a:r>
                    </a:p>
                  </a:txBody>
                  <a:tcPr marL="0" marR="0" marT="0" marB="0" anchor="ctr">
                    <a:lnL>
                      <a:noFill/>
                    </a:lnL>
                    <a:lnR>
                      <a:noFill/>
                    </a:lnR>
                    <a:lnT>
                      <a:noFill/>
                    </a:lnT>
                    <a:lnB>
                      <a:noFill/>
                    </a:lnB>
                  </a:tcPr>
                </a:tc>
              </a:tr>
              <a:tr h="320043">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r>
              <a:tr h="320043">
                <a:tc>
                  <a:txBody>
                    <a:bodyPr/>
                    <a:lstStyle/>
                    <a:p>
                      <a:pPr algn="r" fontAlgn="ctr"/>
                      <a:r>
                        <a:rPr lang="en-US" sz="1800" b="1" i="0" u="none" strike="noStrike">
                          <a:solidFill>
                            <a:srgbClr val="000000"/>
                          </a:solidFill>
                          <a:effectLst/>
                          <a:latin typeface="Calibri"/>
                        </a:rPr>
                        <a:t>doc set II</a:t>
                      </a:r>
                    </a:p>
                  </a:txBody>
                  <a:tcPr marL="0" marR="0" marT="0" marB="0" anchor="ctr">
                    <a:lnL w="6350" cap="flat" cmpd="sng" algn="ctr">
                      <a:solidFill>
                        <a:srgbClr val="A6A6A6"/>
                      </a:solidFill>
                      <a:prstDash val="solid"/>
                      <a:round/>
                      <a:headEnd type="none" w="med" len="med"/>
                      <a:tailEnd type="none" w="med" len="med"/>
                    </a:lnL>
                    <a:lnR>
                      <a:noFill/>
                    </a:lnR>
                    <a:lnT>
                      <a:noFill/>
                    </a:lnT>
                    <a:lnB>
                      <a:noFill/>
                    </a:lnB>
                  </a:tcPr>
                </a:tc>
                <a:tc gridSpan="4">
                  <a:txBody>
                    <a:bodyPr/>
                    <a:lstStyle/>
                    <a:p>
                      <a:pPr algn="l" fontAlgn="ctr"/>
                      <a:r>
                        <a:rPr lang="en-US" sz="1800" b="0" i="0" u="none" strike="noStrike" dirty="0">
                          <a:solidFill>
                            <a:srgbClr val="000000"/>
                          </a:solidFill>
                          <a:effectLst/>
                          <a:latin typeface="Calibri"/>
                        </a:rPr>
                        <a:t> - Generic Motion Control Unit</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de-DE" sz="1800" b="0" i="0" u="none" strike="noStrike" dirty="0">
                          <a:solidFill>
                            <a:srgbClr val="000000"/>
                          </a:solidFill>
                          <a:effectLst/>
                          <a:latin typeface="Calibri"/>
                        </a:rPr>
                        <a:t>End 2015</a:t>
                      </a:r>
                    </a:p>
                  </a:txBody>
                  <a:tcPr marL="0" marR="0" marT="0" marB="0" anchor="b">
                    <a:lnL>
                      <a:noFill/>
                    </a:lnL>
                    <a:lnR>
                      <a:noFill/>
                    </a:lnR>
                    <a:lnT>
                      <a:noFill/>
                    </a:lnT>
                    <a:lnB>
                      <a:noFill/>
                    </a:lnB>
                  </a:tcPr>
                </a:tc>
              </a:tr>
              <a:tr h="320043">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gridSpan="4">
                  <a:txBody>
                    <a:bodyPr/>
                    <a:lstStyle/>
                    <a:p>
                      <a:pPr algn="l" fontAlgn="ctr"/>
                      <a:r>
                        <a:rPr lang="en-US" sz="1800" b="0" i="0" u="none" strike="noStrike" dirty="0">
                          <a:solidFill>
                            <a:srgbClr val="000000"/>
                          </a:solidFill>
                          <a:effectLst/>
                          <a:latin typeface="Calibri"/>
                        </a:rPr>
                        <a:t> - Racks, cooling, power, UPS</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2016</a:t>
                      </a:r>
                    </a:p>
                  </a:txBody>
                  <a:tcPr marL="0" marR="0" marT="0" marB="0" anchor="b">
                    <a:lnL>
                      <a:noFill/>
                    </a:lnL>
                    <a:lnR>
                      <a:noFill/>
                    </a:lnR>
                    <a:lnT>
                      <a:noFill/>
                    </a:lnT>
                    <a:lnB>
                      <a:noFill/>
                    </a:lnB>
                  </a:tcPr>
                </a:tc>
              </a:tr>
              <a:tr h="320043">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gridSpan="4">
                  <a:txBody>
                    <a:bodyPr/>
                    <a:lstStyle/>
                    <a:p>
                      <a:pPr algn="l" fontAlgn="ctr"/>
                      <a:r>
                        <a:rPr lang="en-US" sz="1800" b="0" i="0" u="none" strike="noStrike" dirty="0">
                          <a:solidFill>
                            <a:srgbClr val="000000"/>
                          </a:solidFill>
                          <a:effectLst/>
                          <a:latin typeface="Calibri"/>
                        </a:rPr>
                        <a:t> - Cabling, shielding, cable trunks</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2016</a:t>
                      </a:r>
                    </a:p>
                  </a:txBody>
                  <a:tcPr marL="0" marR="0" marT="0" marB="0" anchor="b">
                    <a:lnL>
                      <a:noFill/>
                    </a:lnL>
                    <a:lnR>
                      <a:noFill/>
                    </a:lnR>
                    <a:lnT>
                      <a:noFill/>
                    </a:lnT>
                    <a:lnB>
                      <a:noFill/>
                    </a:lnB>
                  </a:tcPr>
                </a:tc>
              </a:tr>
              <a:tr h="320043">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r>
              <a:tr h="320043">
                <a:tc>
                  <a:txBody>
                    <a:bodyPr/>
                    <a:lstStyle/>
                    <a:p>
                      <a:pPr algn="r" fontAlgn="ctr"/>
                      <a:r>
                        <a:rPr lang="en-US" sz="1800" b="1" i="0" u="none" strike="noStrike">
                          <a:solidFill>
                            <a:srgbClr val="000000"/>
                          </a:solidFill>
                          <a:effectLst/>
                          <a:latin typeface="Calibri"/>
                        </a:rPr>
                        <a:t>doc set III</a:t>
                      </a:r>
                    </a:p>
                  </a:txBody>
                  <a:tcPr marL="0" marR="0" marT="0" marB="0" anchor="ctr">
                    <a:lnL w="6350" cap="flat" cmpd="sng" algn="ctr">
                      <a:solidFill>
                        <a:srgbClr val="A6A6A6"/>
                      </a:solidFill>
                      <a:prstDash val="solid"/>
                      <a:round/>
                      <a:headEnd type="none" w="med" len="med"/>
                      <a:tailEnd type="none" w="med" len="med"/>
                    </a:lnL>
                    <a:lnR>
                      <a:noFill/>
                    </a:lnR>
                    <a:lnT>
                      <a:noFill/>
                    </a:lnT>
                    <a:lnB>
                      <a:noFill/>
                    </a:lnB>
                  </a:tcPr>
                </a:tc>
                <a:tc gridSpan="4">
                  <a:txBody>
                    <a:bodyPr/>
                    <a:lstStyle/>
                    <a:p>
                      <a:pPr algn="l" fontAlgn="ctr"/>
                      <a:r>
                        <a:rPr lang="en-US" sz="1800" b="0" i="0" u="none" strike="noStrike" dirty="0">
                          <a:solidFill>
                            <a:srgbClr val="000000"/>
                          </a:solidFill>
                          <a:effectLst/>
                          <a:latin typeface="Calibri"/>
                        </a:rPr>
                        <a:t> - Vacuum Handbook (Vacuum Group)</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issued</a:t>
                      </a:r>
                    </a:p>
                  </a:txBody>
                  <a:tcPr marL="0" marR="0" marT="0" marB="0" anchor="b">
                    <a:lnL>
                      <a:noFill/>
                    </a:lnL>
                    <a:lnR>
                      <a:noFill/>
                    </a:lnR>
                    <a:lnT>
                      <a:noFill/>
                    </a:lnT>
                    <a:lnB>
                      <a:noFill/>
                    </a:lnB>
                  </a:tcPr>
                </a:tc>
              </a:tr>
              <a:tr h="320043">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gridSpan="4">
                  <a:txBody>
                    <a:bodyPr/>
                    <a:lstStyle/>
                    <a:p>
                      <a:pPr algn="l" fontAlgn="ctr"/>
                      <a:r>
                        <a:rPr lang="en-US" sz="1800" b="0" i="0" u="none" strike="noStrike" dirty="0">
                          <a:solidFill>
                            <a:srgbClr val="000000"/>
                          </a:solidFill>
                          <a:effectLst/>
                          <a:latin typeface="Calibri"/>
                        </a:rPr>
                        <a:t> - Cables, connectors (vacuum etc.)</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a:rPr>
                        <a:t>2015</a:t>
                      </a:r>
                    </a:p>
                  </a:txBody>
                  <a:tcPr marL="0" marR="0" marT="0" marB="0" anchor="b">
                    <a:lnL>
                      <a:noFill/>
                    </a:lnL>
                    <a:lnR>
                      <a:noFill/>
                    </a:lnR>
                    <a:lnT>
                      <a:noFill/>
                    </a:lnT>
                    <a:lnB>
                      <a:noFill/>
                    </a:lnB>
                  </a:tcPr>
                </a:tc>
              </a:tr>
              <a:tr h="320043">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r>
              <a:tr h="320043">
                <a:tc>
                  <a:txBody>
                    <a:bodyPr/>
                    <a:lstStyle/>
                    <a:p>
                      <a:pPr algn="r" fontAlgn="ctr"/>
                      <a:r>
                        <a:rPr lang="en-US" sz="1800" b="1" i="0" u="none" strike="noStrike">
                          <a:solidFill>
                            <a:srgbClr val="000000"/>
                          </a:solidFill>
                          <a:effectLst/>
                          <a:latin typeface="Calibri"/>
                        </a:rPr>
                        <a:t>doc set IV</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a:noFill/>
                    </a:lnB>
                  </a:tcPr>
                </a:tc>
                <a:tc gridSpan="4">
                  <a:txBody>
                    <a:bodyPr/>
                    <a:lstStyle/>
                    <a:p>
                      <a:pPr algn="l" fontAlgn="ctr"/>
                      <a:r>
                        <a:rPr lang="en-US" sz="1800" b="0" i="0" u="none" strike="noStrike" dirty="0">
                          <a:solidFill>
                            <a:srgbClr val="000000"/>
                          </a:solidFill>
                          <a:effectLst/>
                          <a:latin typeface="Calibri"/>
                        </a:rPr>
                        <a:t> </a:t>
                      </a:r>
                      <a:r>
                        <a:rPr lang="en-US" sz="1800" b="0" i="0" u="none" strike="noStrike" dirty="0" smtClean="0">
                          <a:solidFill>
                            <a:srgbClr val="000000"/>
                          </a:solidFill>
                          <a:effectLst/>
                          <a:latin typeface="Calibri"/>
                        </a:rPr>
                        <a:t>- ESS timing system</a:t>
                      </a:r>
                      <a:endParaRPr lang="en-US" sz="1800" b="0" i="0" u="none" strike="noStrike" dirty="0">
                        <a:solidFill>
                          <a:srgbClr val="000000"/>
                        </a:solidFill>
                        <a:effectLst/>
                        <a:latin typeface="Calibri"/>
                      </a:endParaRPr>
                    </a:p>
                  </a:txBody>
                  <a:tcPr marL="0" marR="0" marT="0" marB="0" anchor="ctr">
                    <a:lnL w="6350" cap="flat" cmpd="sng" algn="ctr">
                      <a:solidFill>
                        <a:srgbClr val="A6A6A6"/>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1800" b="0" i="0" u="none" strike="noStrike" dirty="0" smtClean="0">
                          <a:solidFill>
                            <a:srgbClr val="000000"/>
                          </a:solidFill>
                          <a:effectLst/>
                          <a:latin typeface="Calibri"/>
                        </a:rPr>
                        <a:t>2015</a:t>
                      </a:r>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r>
              <a:tr h="303148">
                <a:tc>
                  <a:txBody>
                    <a:bodyPr/>
                    <a:lstStyle/>
                    <a:p>
                      <a:endParaRPr lang="en-US" dirty="0"/>
                    </a:p>
                  </a:txBody>
                  <a:tcPr marL="0" marR="0" marT="0" marB="0" anchor="b">
                    <a:lnL>
                      <a:noFill/>
                    </a:lnL>
                    <a:lnR>
                      <a:noFill/>
                    </a:lnR>
                    <a:lnT>
                      <a:noFill/>
                    </a:lnT>
                    <a:lnB>
                      <a:noFill/>
                    </a:lnB>
                  </a:tcPr>
                </a:tc>
                <a:tc gridSpan="2">
                  <a:txBody>
                    <a:bodyPr/>
                    <a:lstStyle/>
                    <a:p>
                      <a:r>
                        <a:rPr lang="en-US" baseline="0" dirty="0" smtClean="0"/>
                        <a:t> - Control Box</a:t>
                      </a:r>
                      <a:endParaRPr lang="en-US" dirty="0"/>
                    </a:p>
                  </a:txBody>
                  <a:tcPr marL="0" marR="0" marT="0" marB="0" anchor="ctr">
                    <a:lnL>
                      <a:noFill/>
                    </a:lnL>
                    <a:lnR w="6350" cap="flat" cmpd="sng" algn="ctr">
                      <a:solidFill>
                        <a:srgbClr val="A6A6A6"/>
                      </a:solidFill>
                      <a:prstDash val="solid"/>
                      <a:round/>
                      <a:headEnd type="none" w="med" len="med"/>
                      <a:tailEnd type="none" w="med" len="med"/>
                    </a:lnR>
                    <a:lnT>
                      <a:noFill/>
                    </a:lnT>
                    <a:lnB>
                      <a:noFill/>
                    </a:lnB>
                  </a:tcPr>
                </a:tc>
                <a:tc hMerge="1">
                  <a:txBody>
                    <a:bodyPr/>
                    <a:lstStyle/>
                    <a:p>
                      <a:pPr algn="l" fontAlgn="b"/>
                      <a:endParaRPr lang="en-US" sz="1800" b="0" i="0" u="none" strike="noStrike">
                        <a:solidFill>
                          <a:srgbClr val="000000"/>
                        </a:solidFill>
                        <a:effectLst/>
                        <a:latin typeface="Calibri"/>
                      </a:endParaRPr>
                    </a:p>
                  </a:txBody>
                  <a:tcPr marL="0" marR="0" marT="0" marB="0" anchor="b">
                    <a:lnL w="6350" cap="flat" cmpd="sng" algn="ctr">
                      <a:solidFill>
                        <a:srgbClr val="A6A6A6"/>
                      </a:solidFill>
                      <a:prstDash val="solid"/>
                      <a:round/>
                      <a:headEnd type="none" w="med" len="med"/>
                      <a:tailEnd type="none" w="med" len="med"/>
                    </a:lnL>
                    <a:lnR>
                      <a:noFill/>
                    </a:lnR>
                    <a:lnT>
                      <a:noFill/>
                    </a:lnT>
                    <a:lnB>
                      <a:noFill/>
                    </a:lnB>
                  </a:tcPr>
                </a:tc>
                <a:tc>
                  <a:txBody>
                    <a:bodyPr/>
                    <a:lstStyle/>
                    <a:p>
                      <a:endParaRPr lang="en-US" dirty="0"/>
                    </a:p>
                  </a:txBody>
                  <a:tcPr marL="0" marR="0" marT="0" marB="0" anchor="b">
                    <a:lnL w="6350" cap="flat" cmpd="sng" algn="ctr">
                      <a:solidFill>
                        <a:srgbClr val="A6A6A6"/>
                      </a:solidFill>
                      <a:prstDash val="solid"/>
                      <a:round/>
                      <a:headEnd type="none" w="med" len="med"/>
                      <a:tailEnd type="none" w="med" len="med"/>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r>
                        <a:rPr lang="en-US" sz="1800" b="0" i="0" u="none" strike="noStrike" dirty="0" smtClean="0">
                          <a:solidFill>
                            <a:srgbClr val="000000"/>
                          </a:solidFill>
                          <a:effectLst/>
                          <a:latin typeface="Calibri"/>
                        </a:rPr>
                        <a:t>2015</a:t>
                      </a:r>
                      <a:endParaRPr lang="en-US" sz="1800" b="0" i="0" u="none" strike="noStrike" dirty="0">
                        <a:solidFill>
                          <a:srgbClr val="000000"/>
                        </a:solidFill>
                        <a:effectLst/>
                        <a:latin typeface="Calibri"/>
                      </a:endParaRPr>
                    </a:p>
                  </a:txBody>
                  <a:tcPr marL="0" marR="0" marT="0" marB="0" anchor="b">
                    <a:lnL>
                      <a:noFill/>
                    </a:lnL>
                    <a:lnR>
                      <a:noFill/>
                    </a:lnR>
                    <a:lnT>
                      <a:noFill/>
                    </a:lnT>
                    <a:lnB>
                      <a:noFill/>
                    </a:lnB>
                  </a:tcPr>
                </a:tc>
              </a:tr>
            </a:tbl>
          </a:graphicData>
        </a:graphic>
      </p:graphicFrame>
      <p:pic>
        <p:nvPicPr>
          <p:cNvPr id="5" name="Picture 4" descr="Macintosh HD:Users:thomasgahl:temp:Untitled.png"/>
          <p:cNvPicPr/>
          <p:nvPr/>
        </p:nvPicPr>
        <p:blipFill>
          <a:blip r:embed="rId3">
            <a:extLst>
              <a:ext uri="{28A0092B-C50C-407E-A947-70E740481C1C}">
                <a14:useLocalDpi xmlns:a14="http://schemas.microsoft.com/office/drawing/2010/main" val="0"/>
              </a:ext>
            </a:extLst>
          </a:blip>
          <a:srcRect/>
          <a:stretch>
            <a:fillRect/>
          </a:stretch>
        </p:blipFill>
        <p:spPr bwMode="auto">
          <a:xfrm>
            <a:off x="7303135" y="1622135"/>
            <a:ext cx="1637665" cy="2286000"/>
          </a:xfrm>
          <a:prstGeom prst="rect">
            <a:avLst/>
          </a:prstGeom>
          <a:noFill/>
          <a:ln>
            <a:noFill/>
          </a:ln>
          <a:extLst>
            <a:ext uri="{FAA26D3D-D897-4be2-8F04-BA451C77F1D7}">
              <ma14:placeholderFlag xmlns:ma14="http://schemas.microsoft.com/office/mac/drawingml/2011/main"/>
            </a:ext>
          </a:extLst>
        </p:spPr>
      </p:pic>
      <p:pic>
        <p:nvPicPr>
          <p:cNvPr id="4" name="Picture 3" descr="Macintosh HD:Users:thomasgahl:temp:Untitled.png"/>
          <p:cNvPicPr/>
          <p:nvPr/>
        </p:nvPicPr>
        <p:blipFill>
          <a:blip r:embed="rId4">
            <a:extLst>
              <a:ext uri="{28A0092B-C50C-407E-A947-70E740481C1C}">
                <a14:useLocalDpi xmlns:a14="http://schemas.microsoft.com/office/drawing/2010/main" val="0"/>
              </a:ext>
            </a:extLst>
          </a:blip>
          <a:srcRect/>
          <a:stretch>
            <a:fillRect/>
          </a:stretch>
        </p:blipFill>
        <p:spPr bwMode="auto">
          <a:xfrm>
            <a:off x="7124806" y="2883668"/>
            <a:ext cx="1633855" cy="2286000"/>
          </a:xfrm>
          <a:prstGeom prst="rect">
            <a:avLst/>
          </a:prstGeom>
          <a:noFill/>
          <a:ln>
            <a:noFill/>
          </a:ln>
          <a:extLst>
            <a:ext uri="{FAA26D3D-D897-4be2-8F04-BA451C77F1D7}">
              <ma14:placeholderFlag xmlns:ma14="http://schemas.microsoft.com/office/mac/drawingml/2011/main"/>
            </a:ext>
          </a:extLst>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6976533" y="4419600"/>
            <a:ext cx="1647190" cy="2286000"/>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5884547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512" y="1799012"/>
            <a:ext cx="8013989" cy="4515169"/>
          </a:xfrm>
        </p:spPr>
        <p:txBody>
          <a:bodyPr/>
          <a:lstStyle/>
          <a:p>
            <a:r>
              <a:rPr lang="en-US" sz="2000" dirty="0" smtClean="0">
                <a:solidFill>
                  <a:schemeClr val="tx1"/>
                </a:solidFill>
              </a:rPr>
              <a:t>Integration and support tasks </a:t>
            </a:r>
            <a:r>
              <a:rPr lang="en-US" sz="2000" dirty="0">
                <a:solidFill>
                  <a:schemeClr val="tx1"/>
                </a:solidFill>
              </a:rPr>
              <a:t>(13.6.4.12.1.</a:t>
            </a:r>
            <a:r>
              <a:rPr lang="en-US" sz="2000" b="1" u="sng" dirty="0">
                <a:solidFill>
                  <a:srgbClr val="FF0000"/>
                </a:solidFill>
              </a:rPr>
              <a:t>1</a:t>
            </a:r>
            <a:r>
              <a:rPr lang="en-US" sz="2000" dirty="0">
                <a:solidFill>
                  <a:schemeClr val="tx1"/>
                </a:solidFill>
              </a:rPr>
              <a:t>, </a:t>
            </a:r>
            <a:r>
              <a:rPr lang="en-US" sz="2000" dirty="0" smtClean="0">
                <a:solidFill>
                  <a:schemeClr val="tx1"/>
                </a:solidFill>
              </a:rPr>
              <a:t>13.6.4.12.1.</a:t>
            </a:r>
            <a:r>
              <a:rPr lang="en-US" sz="2000" b="1" u="sng" dirty="0" smtClean="0">
                <a:solidFill>
                  <a:srgbClr val="FF0000"/>
                </a:solidFill>
              </a:rPr>
              <a:t>2</a:t>
            </a:r>
            <a:r>
              <a:rPr lang="en-US" sz="2000" dirty="0" smtClean="0">
                <a:solidFill>
                  <a:schemeClr val="tx1"/>
                </a:solidFill>
              </a:rPr>
              <a:t>, 13.6.4.12.1.</a:t>
            </a:r>
            <a:r>
              <a:rPr lang="en-US" sz="2000" b="1" u="sng" dirty="0" smtClean="0">
                <a:solidFill>
                  <a:srgbClr val="FF0000"/>
                </a:solidFill>
              </a:rPr>
              <a:t>3</a:t>
            </a:r>
            <a:r>
              <a:rPr lang="en-US" sz="2000" dirty="0" smtClean="0">
                <a:solidFill>
                  <a:schemeClr val="tx1"/>
                </a:solidFill>
              </a:rPr>
              <a:t>)</a:t>
            </a:r>
          </a:p>
          <a:p>
            <a:r>
              <a:rPr lang="en-US" sz="2000" dirty="0" smtClean="0">
                <a:solidFill>
                  <a:schemeClr val="tx1"/>
                </a:solidFill>
              </a:rPr>
              <a:t>Hardware deliverable (13.6.4.12.1.</a:t>
            </a:r>
            <a:r>
              <a:rPr lang="en-US" sz="2000" b="1" u="sng" dirty="0" smtClean="0">
                <a:solidFill>
                  <a:srgbClr val="FF0000"/>
                </a:solidFill>
              </a:rPr>
              <a:t>4</a:t>
            </a:r>
            <a:r>
              <a:rPr lang="en-US" sz="2000" dirty="0" smtClean="0">
                <a:solidFill>
                  <a:schemeClr val="tx1"/>
                </a:solidFill>
              </a:rPr>
              <a:t>)</a:t>
            </a:r>
          </a:p>
          <a:p>
            <a:endParaRPr lang="en-US" sz="2000" dirty="0">
              <a:solidFill>
                <a:schemeClr val="tx1"/>
              </a:solidFill>
            </a:endParaRPr>
          </a:p>
        </p:txBody>
      </p:sp>
      <p:sp>
        <p:nvSpPr>
          <p:cNvPr id="2" name="Title 1"/>
          <p:cNvSpPr>
            <a:spLocks noGrp="1"/>
          </p:cNvSpPr>
          <p:nvPr>
            <p:ph type="title"/>
          </p:nvPr>
        </p:nvSpPr>
        <p:spPr/>
        <p:txBody>
          <a:bodyPr/>
          <a:lstStyle/>
          <a:p>
            <a:r>
              <a:rPr lang="en-US" dirty="0" smtClean="0"/>
              <a:t>Work Breakdown Structure</a:t>
            </a:r>
            <a:endParaRPr lang="en-US" dirty="0"/>
          </a:p>
        </p:txBody>
      </p:sp>
      <p:grpSp>
        <p:nvGrpSpPr>
          <p:cNvPr id="8" name="Group 7"/>
          <p:cNvGrpSpPr/>
          <p:nvPr/>
        </p:nvGrpSpPr>
        <p:grpSpPr>
          <a:xfrm>
            <a:off x="0" y="3306122"/>
            <a:ext cx="9144000" cy="3037461"/>
            <a:chOff x="0" y="3588314"/>
            <a:chExt cx="9144000" cy="3037461"/>
          </a:xfrm>
        </p:grpSpPr>
        <p:pic>
          <p:nvPicPr>
            <p:cNvPr id="5" name="Picture 4"/>
            <p:cNvPicPr>
              <a:picLocks noChangeAspect="1"/>
            </p:cNvPicPr>
            <p:nvPr/>
          </p:nvPicPr>
          <p:blipFill>
            <a:blip r:embed="rId3"/>
            <a:stretch>
              <a:fillRect/>
            </a:stretch>
          </p:blipFill>
          <p:spPr>
            <a:xfrm>
              <a:off x="0" y="3588314"/>
              <a:ext cx="9144000" cy="2992663"/>
            </a:xfrm>
            <a:prstGeom prst="rect">
              <a:avLst/>
            </a:prstGeom>
          </p:spPr>
        </p:pic>
        <p:sp>
          <p:nvSpPr>
            <p:cNvPr id="6" name="Rectangle 5"/>
            <p:cNvSpPr/>
            <p:nvPr/>
          </p:nvSpPr>
          <p:spPr>
            <a:xfrm>
              <a:off x="0" y="5467587"/>
              <a:ext cx="4621239" cy="1158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821430"/>
              <a:ext cx="4621240" cy="863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02410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512" y="1799012"/>
            <a:ext cx="8013989" cy="4515169"/>
          </a:xfrm>
        </p:spPr>
        <p:txBody>
          <a:bodyPr/>
          <a:lstStyle/>
          <a:p>
            <a:r>
              <a:rPr lang="en-US" sz="2000" dirty="0" smtClean="0">
                <a:solidFill>
                  <a:schemeClr val="tx1"/>
                </a:solidFill>
              </a:rPr>
              <a:t>Support and review of mechanical design 				Design</a:t>
            </a:r>
            <a:endParaRPr lang="en-US" sz="2000" dirty="0">
              <a:solidFill>
                <a:schemeClr val="tx1"/>
              </a:solidFill>
            </a:endParaRPr>
          </a:p>
          <a:p>
            <a:r>
              <a:rPr lang="en-US" sz="2000" dirty="0" smtClean="0">
                <a:solidFill>
                  <a:schemeClr val="tx1"/>
                </a:solidFill>
              </a:rPr>
              <a:t>Electrical design</a:t>
            </a:r>
            <a:r>
              <a:rPr lang="en-US" sz="2000" dirty="0">
                <a:solidFill>
                  <a:schemeClr val="tx1"/>
                </a:solidFill>
              </a:rPr>
              <a:t>/</a:t>
            </a:r>
            <a:r>
              <a:rPr lang="en-US" sz="2000" dirty="0" smtClean="0">
                <a:solidFill>
                  <a:schemeClr val="tx1"/>
                </a:solidFill>
              </a:rPr>
              <a:t>Custom programming 					Design</a:t>
            </a:r>
            <a:endParaRPr lang="en-US" sz="2000" dirty="0">
              <a:solidFill>
                <a:schemeClr val="tx1"/>
              </a:solidFill>
            </a:endParaRPr>
          </a:p>
          <a:p>
            <a:r>
              <a:rPr lang="en-US" sz="2000" dirty="0" smtClean="0">
                <a:solidFill>
                  <a:schemeClr val="tx1"/>
                </a:solidFill>
              </a:rPr>
              <a:t>Schematic drawings (Electrical CAD)						Design</a:t>
            </a:r>
            <a:endParaRPr lang="en-US" sz="2000" dirty="0">
              <a:solidFill>
                <a:schemeClr val="tx1"/>
              </a:solidFill>
            </a:endParaRPr>
          </a:p>
          <a:p>
            <a:r>
              <a:rPr lang="en-US" sz="2000" dirty="0" smtClean="0">
                <a:solidFill>
                  <a:schemeClr val="tx1"/>
                </a:solidFill>
              </a:rPr>
              <a:t>Review of procurement 								Procurement</a:t>
            </a:r>
            <a:endParaRPr lang="en-US" sz="2000" dirty="0">
              <a:solidFill>
                <a:schemeClr val="tx1"/>
              </a:solidFill>
            </a:endParaRPr>
          </a:p>
          <a:p>
            <a:r>
              <a:rPr lang="en-US" sz="2000" dirty="0" smtClean="0">
                <a:solidFill>
                  <a:schemeClr val="tx1"/>
                </a:solidFill>
              </a:rPr>
              <a:t>Factory Acceptance Test								Procurement</a:t>
            </a:r>
            <a:endParaRPr lang="en-US" sz="2000" dirty="0">
              <a:solidFill>
                <a:schemeClr val="tx1"/>
              </a:solidFill>
            </a:endParaRPr>
          </a:p>
          <a:p>
            <a:r>
              <a:rPr lang="en-US" sz="2000" dirty="0" smtClean="0">
                <a:solidFill>
                  <a:schemeClr val="tx1"/>
                </a:solidFill>
              </a:rPr>
              <a:t>Site Installation Test									Installation</a:t>
            </a:r>
            <a:endParaRPr lang="en-US" sz="2000" dirty="0">
              <a:solidFill>
                <a:schemeClr val="tx1"/>
              </a:solidFill>
            </a:endParaRPr>
          </a:p>
          <a:p>
            <a:r>
              <a:rPr lang="en-US" sz="2000" dirty="0" smtClean="0">
                <a:solidFill>
                  <a:schemeClr val="tx1"/>
                </a:solidFill>
              </a:rPr>
              <a:t>Programming</a:t>
            </a:r>
            <a:r>
              <a:rPr lang="en-US" sz="2000" dirty="0">
                <a:solidFill>
                  <a:schemeClr val="tx1"/>
                </a:solidFill>
              </a:rPr>
              <a:t>/</a:t>
            </a:r>
            <a:r>
              <a:rPr lang="en-US" sz="2000" dirty="0" smtClean="0">
                <a:solidFill>
                  <a:schemeClr val="tx1"/>
                </a:solidFill>
              </a:rPr>
              <a:t>Commissioning EPICS integration			Commissioning</a:t>
            </a:r>
            <a:endParaRPr lang="en-US" sz="2000" dirty="0">
              <a:solidFill>
                <a:schemeClr val="tx1"/>
              </a:solidFill>
            </a:endParaRPr>
          </a:p>
          <a:p>
            <a:r>
              <a:rPr lang="en-US" sz="2000" dirty="0" smtClean="0">
                <a:solidFill>
                  <a:schemeClr val="tx1"/>
                </a:solidFill>
              </a:rPr>
              <a:t>Documentation										Commissioning</a:t>
            </a:r>
            <a:endParaRPr lang="en-US" sz="2000" dirty="0">
              <a:solidFill>
                <a:schemeClr val="tx1"/>
              </a:solidFill>
            </a:endParaRPr>
          </a:p>
        </p:txBody>
      </p:sp>
      <p:sp>
        <p:nvSpPr>
          <p:cNvPr id="2" name="Title 1"/>
          <p:cNvSpPr>
            <a:spLocks noGrp="1"/>
          </p:cNvSpPr>
          <p:nvPr>
            <p:ph type="title"/>
          </p:nvPr>
        </p:nvSpPr>
        <p:spPr>
          <a:xfrm>
            <a:off x="593511" y="-1"/>
            <a:ext cx="6791065" cy="1441451"/>
          </a:xfrm>
        </p:spPr>
        <p:txBody>
          <a:bodyPr/>
          <a:lstStyle/>
          <a:p>
            <a:r>
              <a:rPr lang="en-US" dirty="0" smtClean="0"/>
              <a:t>Tasks Included for Generic Motion Control</a:t>
            </a:r>
            <a:endParaRPr lang="en-US" dirty="0"/>
          </a:p>
        </p:txBody>
      </p:sp>
    </p:spTree>
    <p:extLst>
      <p:ext uri="{BB962C8B-B14F-4D97-AF65-F5344CB8AC3E}">
        <p14:creationId xmlns:p14="http://schemas.microsoft.com/office/powerpoint/2010/main" val="26239328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512" y="1799012"/>
            <a:ext cx="8013989" cy="4515169"/>
          </a:xfrm>
        </p:spPr>
        <p:txBody>
          <a:bodyPr/>
          <a:lstStyle/>
          <a:p>
            <a:r>
              <a:rPr lang="en-US" sz="2000" dirty="0" smtClean="0">
                <a:solidFill>
                  <a:schemeClr val="tx1"/>
                </a:solidFill>
              </a:rPr>
              <a:t>Installation &amp; cabling: we will give specifications, plans and procedures</a:t>
            </a:r>
          </a:p>
          <a:p>
            <a:r>
              <a:rPr lang="en-US" sz="2000" dirty="0" smtClean="0">
                <a:solidFill>
                  <a:schemeClr val="tx1"/>
                </a:solidFill>
              </a:rPr>
              <a:t>EPICS Integration -&gt; delivered by ICS (for Generic Motion Control)</a:t>
            </a:r>
          </a:p>
          <a:p>
            <a:r>
              <a:rPr lang="en-US" sz="2000" dirty="0" smtClean="0">
                <a:solidFill>
                  <a:schemeClr val="tx1"/>
                </a:solidFill>
              </a:rPr>
              <a:t>Control Box and timing network -</a:t>
            </a:r>
            <a:r>
              <a:rPr lang="en-US" sz="2000" dirty="0">
                <a:solidFill>
                  <a:schemeClr val="tx1"/>
                </a:solidFill>
              </a:rPr>
              <a:t>&gt; delivered by </a:t>
            </a:r>
            <a:r>
              <a:rPr lang="en-US" sz="2000" dirty="0" smtClean="0">
                <a:solidFill>
                  <a:schemeClr val="tx1"/>
                </a:solidFill>
              </a:rPr>
              <a:t>ICS</a:t>
            </a:r>
          </a:p>
          <a:p>
            <a:r>
              <a:rPr lang="en-US" sz="2000" dirty="0">
                <a:solidFill>
                  <a:schemeClr val="tx1"/>
                </a:solidFill>
              </a:rPr>
              <a:t>Local </a:t>
            </a:r>
            <a:r>
              <a:rPr lang="en-US" sz="2000" dirty="0" smtClean="0">
                <a:solidFill>
                  <a:schemeClr val="tx1"/>
                </a:solidFill>
              </a:rPr>
              <a:t>vacuum control - &gt; Vacuum Group</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
        <p:nvSpPr>
          <p:cNvPr id="2" name="Title 1"/>
          <p:cNvSpPr>
            <a:spLocks noGrp="1"/>
          </p:cNvSpPr>
          <p:nvPr>
            <p:ph type="title"/>
          </p:nvPr>
        </p:nvSpPr>
        <p:spPr/>
        <p:txBody>
          <a:bodyPr/>
          <a:lstStyle/>
          <a:p>
            <a:r>
              <a:rPr lang="en-US" dirty="0" smtClean="0"/>
              <a:t>Tasks and Costs Excluded</a:t>
            </a:r>
            <a:endParaRPr lang="en-US" dirty="0"/>
          </a:p>
        </p:txBody>
      </p:sp>
    </p:spTree>
    <p:extLst>
      <p:ext uri="{BB962C8B-B14F-4D97-AF65-F5344CB8AC3E}">
        <p14:creationId xmlns:p14="http://schemas.microsoft.com/office/powerpoint/2010/main" val="40389022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12" y="-1"/>
            <a:ext cx="6569288" cy="1441451"/>
          </a:xfrm>
        </p:spPr>
        <p:txBody>
          <a:bodyPr/>
          <a:lstStyle/>
          <a:p>
            <a:r>
              <a:rPr lang="en-US" dirty="0" smtClean="0"/>
              <a:t>Task List/Budget to calculate Manpower, Costs and Schedule</a:t>
            </a:r>
            <a:endParaRPr lang="en-US" dirty="0"/>
          </a:p>
        </p:txBody>
      </p:sp>
      <p:pic>
        <p:nvPicPr>
          <p:cNvPr id="3" name="Picture 2" descr="Screen Shot 2015-02-04 at 06.59.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64" y="1610761"/>
            <a:ext cx="8761536" cy="4863510"/>
          </a:xfrm>
          <a:prstGeom prst="rect">
            <a:avLst/>
          </a:prstGeom>
        </p:spPr>
      </p:pic>
    </p:spTree>
    <p:extLst>
      <p:ext uri="{BB962C8B-B14F-4D97-AF65-F5344CB8AC3E}">
        <p14:creationId xmlns:p14="http://schemas.microsoft.com/office/powerpoint/2010/main" val="27225681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Costs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36803619"/>
              </p:ext>
            </p:extLst>
          </p:nvPr>
        </p:nvGraphicFramePr>
        <p:xfrm>
          <a:off x="381099" y="1643387"/>
          <a:ext cx="8520373" cy="5134317"/>
        </p:xfrm>
        <a:graphic>
          <a:graphicData uri="http://schemas.openxmlformats.org/drawingml/2006/table">
            <a:tbl>
              <a:tblPr/>
              <a:tblGrid>
                <a:gridCol w="3149214"/>
                <a:gridCol w="682330"/>
                <a:gridCol w="997251"/>
                <a:gridCol w="997251"/>
                <a:gridCol w="699825"/>
                <a:gridCol w="997251"/>
                <a:gridCol w="997251"/>
              </a:tblGrid>
              <a:tr h="240336">
                <a:tc>
                  <a:txBody>
                    <a:bodyPr/>
                    <a:lstStyle/>
                    <a:p>
                      <a:pPr algn="l" fontAlgn="ctr"/>
                      <a:r>
                        <a:rPr lang="en-US" sz="1800" b="1" i="0" u="none" strike="noStrike" dirty="0">
                          <a:solidFill>
                            <a:srgbClr val="000000"/>
                          </a:solidFill>
                          <a:effectLst/>
                          <a:latin typeface="Calibri"/>
                        </a:rPr>
                        <a:t>Calculation of </a:t>
                      </a:r>
                      <a:r>
                        <a:rPr lang="en-US" sz="1800" b="1" i="0" u="none" strike="noStrike" dirty="0" err="1">
                          <a:solidFill>
                            <a:srgbClr val="000000"/>
                          </a:solidFill>
                          <a:effectLst/>
                          <a:latin typeface="Calibri"/>
                        </a:rPr>
                        <a:t>Equipments</a:t>
                      </a:r>
                      <a:r>
                        <a:rPr lang="en-US" sz="1800" b="1" i="0" u="none" strike="noStrike" dirty="0">
                          <a:solidFill>
                            <a:srgbClr val="000000"/>
                          </a:solidFill>
                          <a:effectLst/>
                          <a:latin typeface="Calibri"/>
                        </a:rPr>
                        <a:t> cost:</a:t>
                      </a:r>
                    </a:p>
                  </a:txBody>
                  <a:tcPr marL="0" marR="0" marT="0"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r>
              <a:tr h="240336">
                <a:tc>
                  <a:txBody>
                    <a:bodyPr/>
                    <a:lstStyle/>
                    <a:p>
                      <a:pPr algn="l" fontAlgn="ctr"/>
                      <a:endParaRPr lang="en-US" sz="1800" b="1"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quant.</a:t>
                      </a:r>
                    </a:p>
                  </a:txBody>
                  <a:tcPr marL="0" marR="0" marT="0"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unit</a:t>
                      </a:r>
                    </a:p>
                  </a:txBody>
                  <a:tcPr marL="0" marR="0" marT="0" marB="0" anchor="ctr">
                    <a:lnL>
                      <a:noFill/>
                    </a:lnL>
                    <a:lnR>
                      <a:noFill/>
                    </a:lnR>
                    <a:lnT>
                      <a:noFill/>
                    </a:lnT>
                    <a:lnB>
                      <a:noFill/>
                    </a:lnB>
                  </a:tcPr>
                </a:tc>
                <a:tc>
                  <a:txBody>
                    <a:bodyPr/>
                    <a:lstStyle/>
                    <a:p>
                      <a:pPr algn="l"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r>
                        <a:rPr lang="en-US" sz="1800" b="1" i="0" u="none" strike="noStrike">
                          <a:solidFill>
                            <a:srgbClr val="000000"/>
                          </a:solidFill>
                          <a:effectLst/>
                          <a:latin typeface="Calibri"/>
                        </a:rPr>
                        <a:t>EUR/unit</a:t>
                      </a:r>
                    </a:p>
                  </a:txBody>
                  <a:tcPr marL="0" marR="0" marT="0"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EUR total</a:t>
                      </a:r>
                    </a:p>
                  </a:txBody>
                  <a:tcPr marL="0" marR="0" marT="0" marB="0" anchor="ctr">
                    <a:lnL>
                      <a:noFill/>
                    </a:lnL>
                    <a:lnR>
                      <a:noFill/>
                    </a:lnR>
                    <a:lnT>
                      <a:noFill/>
                    </a:lnT>
                    <a:lnB>
                      <a:noFill/>
                    </a:lnB>
                  </a:tcPr>
                </a:tc>
              </a:tr>
              <a:tr h="480672">
                <a:tc>
                  <a:txBody>
                    <a:bodyPr/>
                    <a:lstStyle/>
                    <a:p>
                      <a:pPr algn="l" fontAlgn="ctr"/>
                      <a:r>
                        <a:rPr lang="en-US" sz="1800" b="0" i="0" u="none" strike="noStrike" dirty="0" smtClean="0">
                          <a:solidFill>
                            <a:srgbClr val="000000"/>
                          </a:solidFill>
                          <a:effectLst/>
                          <a:latin typeface="Calibri"/>
                        </a:rPr>
                        <a:t>Racks, Cooling, UPS</a:t>
                      </a:r>
                      <a:endParaRPr lang="en-US" sz="1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a:rPr>
                        <a:t>3</a:t>
                      </a: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piece</a:t>
                      </a:r>
                    </a:p>
                  </a:txBody>
                  <a:tcPr marL="0" marR="0" marT="0" marB="0" anchor="ctr">
                    <a:lnL>
                      <a:noFill/>
                    </a:lnL>
                    <a:lnR>
                      <a:noFill/>
                    </a:lnR>
                    <a:lnT>
                      <a:noFill/>
                    </a:lnT>
                    <a:lnB>
                      <a:noFill/>
                    </a:lnB>
                  </a:tcPr>
                </a:tc>
                <a:tc>
                  <a:txBody>
                    <a:bodyPr/>
                    <a:lstStyle/>
                    <a:p>
                      <a:pPr algn="l"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10 000</a:t>
                      </a: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30 000</a:t>
                      </a:r>
                    </a:p>
                  </a:txBody>
                  <a:tcPr marL="0" marR="0" marT="0" marB="0" anchor="ctr">
                    <a:lnL>
                      <a:noFill/>
                    </a:lnL>
                    <a:lnR>
                      <a:noFill/>
                    </a:lnR>
                    <a:lnT>
                      <a:noFill/>
                    </a:lnT>
                    <a:lnB>
                      <a:noFill/>
                    </a:lnB>
                  </a:tcPr>
                </a:tc>
              </a:tr>
              <a:tr h="240336">
                <a:tc>
                  <a:txBody>
                    <a:bodyPr/>
                    <a:lstStyle/>
                    <a:p>
                      <a:pPr algn="l" fontAlgn="ctr"/>
                      <a:r>
                        <a:rPr lang="en-US" sz="1800" b="0" i="0" u="none" strike="noStrike" dirty="0">
                          <a:solidFill>
                            <a:srgbClr val="000000"/>
                          </a:solidFill>
                          <a:effectLst/>
                          <a:latin typeface="Calibri"/>
                        </a:rPr>
                        <a:t>Cables, connectors, mechanics etc.</a:t>
                      </a: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3</a:t>
                      </a: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racks</a:t>
                      </a:r>
                    </a:p>
                  </a:txBody>
                  <a:tcPr marL="0" marR="0" marT="0" marB="0" anchor="ctr">
                    <a:lnL>
                      <a:noFill/>
                    </a:lnL>
                    <a:lnR>
                      <a:noFill/>
                    </a:lnR>
                    <a:lnT>
                      <a:noFill/>
                    </a:lnT>
                    <a:lnB>
                      <a:noFill/>
                    </a:lnB>
                  </a:tcPr>
                </a:tc>
                <a:tc>
                  <a:txBody>
                    <a:bodyPr/>
                    <a:lstStyle/>
                    <a:p>
                      <a:pPr algn="l"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1 500</a:t>
                      </a: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4 500</a:t>
                      </a:r>
                    </a:p>
                  </a:txBody>
                  <a:tcPr marL="0" marR="0" marT="0" marB="0" anchor="ctr">
                    <a:lnL>
                      <a:noFill/>
                    </a:lnL>
                    <a:lnR>
                      <a:noFill/>
                    </a:lnR>
                    <a:lnT>
                      <a:noFill/>
                    </a:lnT>
                    <a:lnB>
                      <a:noFill/>
                    </a:lnB>
                  </a:tcPr>
                </a:tc>
              </a:tr>
              <a:tr h="480672">
                <a:tc>
                  <a:txBody>
                    <a:bodyPr/>
                    <a:lstStyle/>
                    <a:p>
                      <a:pPr algn="l" fontAlgn="ctr"/>
                      <a:r>
                        <a:rPr lang="en-US" sz="1800" b="0" i="0" u="none" strike="noStrike" dirty="0">
                          <a:solidFill>
                            <a:srgbClr val="000000"/>
                          </a:solidFill>
                          <a:effectLst/>
                          <a:latin typeface="Calibri"/>
                        </a:rPr>
                        <a:t>Control Box</a:t>
                      </a:r>
                    </a:p>
                  </a:txBody>
                  <a:tcPr marL="0" marR="0" marT="0" marB="0" anchor="ctr">
                    <a:lnL>
                      <a:noFill/>
                    </a:lnL>
                    <a:lnR>
                      <a:noFill/>
                    </a:lnR>
                    <a:lnT>
                      <a:noFill/>
                    </a:lnT>
                    <a:lnB>
                      <a:noFill/>
                    </a:lnB>
                  </a:tcPr>
                </a:tc>
                <a:tc>
                  <a:txBody>
                    <a:bodyPr/>
                    <a:lstStyle/>
                    <a:p>
                      <a:pPr algn="ctr" fontAlgn="ctr"/>
                      <a:endParaRPr lang="en-US" sz="1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4</a:t>
                      </a: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piece</a:t>
                      </a:r>
                    </a:p>
                  </a:txBody>
                  <a:tcPr marL="0" marR="0" marT="0" marB="0" anchor="ctr">
                    <a:lnL>
                      <a:noFill/>
                    </a:lnL>
                    <a:lnR>
                      <a:noFill/>
                    </a:lnR>
                    <a:lnT>
                      <a:noFill/>
                    </a:lnT>
                    <a:lnB>
                      <a:noFill/>
                    </a:lnB>
                  </a:tcPr>
                </a:tc>
                <a:tc>
                  <a:txBody>
                    <a:bodyPr/>
                    <a:lstStyle/>
                    <a:p>
                      <a:pPr algn="l"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0</a:t>
                      </a: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0</a:t>
                      </a:r>
                    </a:p>
                  </a:txBody>
                  <a:tcPr marL="0" marR="0" marT="0" marB="0" anchor="ctr">
                    <a:lnL>
                      <a:noFill/>
                    </a:lnL>
                    <a:lnR>
                      <a:noFill/>
                    </a:lnR>
                    <a:lnT>
                      <a:noFill/>
                    </a:lnT>
                    <a:lnB>
                      <a:noFill/>
                    </a:lnB>
                  </a:tcPr>
                </a:tc>
              </a:tr>
              <a:tr h="240336">
                <a:tc>
                  <a:txBody>
                    <a:bodyPr/>
                    <a:lstStyle/>
                    <a:p>
                      <a:pPr algn="l" fontAlgn="ctr"/>
                      <a:r>
                        <a:rPr lang="en-US" sz="1800" b="0" i="0" u="none" strike="noStrike" dirty="0">
                          <a:solidFill>
                            <a:srgbClr val="000000"/>
                          </a:solidFill>
                          <a:effectLst/>
                          <a:latin typeface="Calibri"/>
                        </a:rPr>
                        <a:t>Generic Motion Control Unit</a:t>
                      </a:r>
                    </a:p>
                  </a:txBody>
                  <a:tcPr marL="0" marR="0" marT="0" marB="0" anchor="ctr">
                    <a:lnL>
                      <a:noFill/>
                    </a:lnL>
                    <a:lnR>
                      <a:noFill/>
                    </a:lnR>
                    <a:lnT>
                      <a:noFill/>
                    </a:lnT>
                    <a:lnB>
                      <a:noFill/>
                    </a:lnB>
                  </a:tcPr>
                </a:tc>
                <a:tc>
                  <a:txBody>
                    <a:bodyPr/>
                    <a:lstStyle/>
                    <a:p>
                      <a:pPr algn="ctr" fontAlgn="ctr"/>
                      <a:endParaRPr lang="en-US" sz="1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a:rPr>
                        <a:t>4</a:t>
                      </a: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8 axes</a:t>
                      </a:r>
                    </a:p>
                  </a:txBody>
                  <a:tcPr marL="0" marR="0" marT="0" marB="0" anchor="ctr">
                    <a:lnL>
                      <a:noFill/>
                    </a:lnL>
                    <a:lnR>
                      <a:noFill/>
                    </a:lnR>
                    <a:lnT>
                      <a:noFill/>
                    </a:lnT>
                    <a:lnB>
                      <a:noFill/>
                    </a:lnB>
                  </a:tcPr>
                </a:tc>
                <a:tc>
                  <a:txBody>
                    <a:bodyPr/>
                    <a:lstStyle/>
                    <a:p>
                      <a:pPr algn="l"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8 000</a:t>
                      </a: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32 000</a:t>
                      </a:r>
                    </a:p>
                  </a:txBody>
                  <a:tcPr marL="0" marR="0" marT="0" marB="0" anchor="ctr">
                    <a:lnL>
                      <a:noFill/>
                    </a:lnL>
                    <a:lnR>
                      <a:noFill/>
                    </a:lnR>
                    <a:lnT>
                      <a:noFill/>
                    </a:lnT>
                    <a:lnB>
                      <a:noFill/>
                    </a:lnB>
                  </a:tcPr>
                </a:tc>
              </a:tr>
              <a:tr h="240336">
                <a:tc>
                  <a:txBody>
                    <a:bodyPr/>
                    <a:lstStyle/>
                    <a:p>
                      <a:pPr algn="l" fontAlgn="ctr"/>
                      <a:r>
                        <a:rPr lang="en-US" sz="1800" b="0" i="0" u="none" strike="noStrike">
                          <a:solidFill>
                            <a:srgbClr val="000000"/>
                          </a:solidFill>
                          <a:effectLst/>
                          <a:latin typeface="Calibri"/>
                        </a:rPr>
                        <a:t>PLC system</a:t>
                      </a: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a:rPr>
                        <a:t>3</a:t>
                      </a: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system</a:t>
                      </a:r>
                    </a:p>
                  </a:txBody>
                  <a:tcPr marL="0" marR="0" marT="0" marB="0" anchor="ctr">
                    <a:lnL>
                      <a:noFill/>
                    </a:lnL>
                    <a:lnR>
                      <a:noFill/>
                    </a:lnR>
                    <a:lnT>
                      <a:noFill/>
                    </a:lnT>
                    <a:lnB>
                      <a:noFill/>
                    </a:lnB>
                  </a:tcPr>
                </a:tc>
                <a:tc>
                  <a:txBody>
                    <a:bodyPr/>
                    <a:lstStyle/>
                    <a:p>
                      <a:pPr algn="l"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5 000</a:t>
                      </a: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15 000</a:t>
                      </a:r>
                    </a:p>
                  </a:txBody>
                  <a:tcPr marL="0" marR="0" marT="0" marB="0" anchor="ctr">
                    <a:lnL>
                      <a:noFill/>
                    </a:lnL>
                    <a:lnR>
                      <a:noFill/>
                    </a:lnR>
                    <a:lnT>
                      <a:noFill/>
                    </a:lnT>
                    <a:lnB>
                      <a:noFill/>
                    </a:lnB>
                  </a:tcPr>
                </a:tc>
              </a:tr>
              <a:tr h="332493">
                <a:tc>
                  <a:txBody>
                    <a:bodyPr/>
                    <a:lstStyle/>
                    <a:p>
                      <a:pPr algn="l" fontAlgn="ctr"/>
                      <a:r>
                        <a:rPr lang="en-US" sz="1800" b="0" i="0" u="none" strike="noStrike">
                          <a:solidFill>
                            <a:srgbClr val="000000"/>
                          </a:solidFill>
                          <a:effectLst/>
                          <a:latin typeface="Calibri"/>
                        </a:rPr>
                        <a:t>Pneumatic system</a:t>
                      </a: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a:rPr>
                        <a:t>2</a:t>
                      </a:r>
                    </a:p>
                  </a:txBody>
                  <a:tcPr marL="0" marR="0" marT="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a:rPr>
                        <a:t>system</a:t>
                      </a:r>
                    </a:p>
                  </a:txBody>
                  <a:tcPr marL="0" marR="0" marT="0" marB="0" anchor="ctr">
                    <a:lnL>
                      <a:noFill/>
                    </a:lnL>
                    <a:lnR>
                      <a:noFill/>
                    </a:lnR>
                    <a:lnT>
                      <a:noFill/>
                    </a:lnT>
                    <a:lnB>
                      <a:noFill/>
                    </a:lnB>
                  </a:tcPr>
                </a:tc>
                <a:tc>
                  <a:txBody>
                    <a:bodyPr/>
                    <a:lstStyle/>
                    <a:p>
                      <a:pPr algn="l"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2 500</a:t>
                      </a: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5 000</a:t>
                      </a:r>
                    </a:p>
                  </a:txBody>
                  <a:tcPr marL="0" marR="0" marT="0" marB="0" anchor="ctr">
                    <a:lnL>
                      <a:noFill/>
                    </a:lnL>
                    <a:lnR>
                      <a:noFill/>
                    </a:lnR>
                    <a:lnT>
                      <a:noFill/>
                    </a:lnT>
                    <a:lnB>
                      <a:noFill/>
                    </a:lnB>
                  </a:tcPr>
                </a:tc>
              </a:tr>
              <a:tr h="240336">
                <a:tc>
                  <a:txBody>
                    <a:bodyPr/>
                    <a:lstStyle/>
                    <a:p>
                      <a:pPr algn="l"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r>
              <a:tr h="240336">
                <a:tc>
                  <a:txBody>
                    <a:bodyPr/>
                    <a:lstStyle/>
                    <a:p>
                      <a:pPr algn="l" fontAlgn="ctr"/>
                      <a:r>
                        <a:rPr lang="en-US" sz="1800" b="1" i="0" u="none" strike="noStrike">
                          <a:solidFill>
                            <a:srgbClr val="000000"/>
                          </a:solidFill>
                          <a:effectLst/>
                          <a:latin typeface="Calibri"/>
                        </a:rPr>
                        <a:t>Total</a:t>
                      </a:r>
                    </a:p>
                  </a:txBody>
                  <a:tcPr marL="0" marR="0" marT="0" marB="0" anchor="ctr">
                    <a:lnL>
                      <a:noFill/>
                    </a:lnL>
                    <a:lnR>
                      <a:noFill/>
                    </a:lnR>
                    <a:lnT>
                      <a:noFill/>
                    </a:lnT>
                    <a:lnB>
                      <a:noFill/>
                    </a:lnB>
                  </a:tcPr>
                </a:tc>
                <a:tc>
                  <a:txBody>
                    <a:bodyPr/>
                    <a:lstStyle/>
                    <a:p>
                      <a:pPr algn="ctr"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1"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86 500</a:t>
                      </a:r>
                    </a:p>
                  </a:txBody>
                  <a:tcPr marL="0" marR="0" marT="0" marB="0" anchor="ctr">
                    <a:lnL>
                      <a:noFill/>
                    </a:lnL>
                    <a:lnR>
                      <a:noFill/>
                    </a:lnR>
                    <a:lnT>
                      <a:noFill/>
                    </a:lnT>
                    <a:lnB>
                      <a:noFill/>
                    </a:lnB>
                  </a:tcPr>
                </a:tc>
              </a:tr>
              <a:tr h="240336">
                <a:tc>
                  <a:txBody>
                    <a:bodyPr/>
                    <a:lstStyle/>
                    <a:p>
                      <a:pPr algn="l"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r>
              <a:tr h="240336">
                <a:tc>
                  <a:txBody>
                    <a:bodyPr/>
                    <a:lstStyle/>
                    <a:p>
                      <a:pPr algn="l" fontAlgn="ctr"/>
                      <a:r>
                        <a:rPr lang="en-US" sz="1800" b="0" i="0" u="none" strike="noStrike" dirty="0">
                          <a:solidFill>
                            <a:srgbClr val="000000"/>
                          </a:solidFill>
                          <a:effectLst/>
                          <a:latin typeface="Calibri"/>
                        </a:rPr>
                        <a:t>Motor</a:t>
                      </a: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a:rPr>
                        <a:t>14</a:t>
                      </a:r>
                    </a:p>
                  </a:txBody>
                  <a:tcPr marL="0" marR="0" marT="0" marB="0" anchor="ctr">
                    <a:lnL>
                      <a:noFill/>
                    </a:lnL>
                    <a:lnR>
                      <a:noFill/>
                    </a:lnR>
                    <a:lnT>
                      <a:noFill/>
                    </a:lnT>
                    <a:lnB>
                      <a:noFill/>
                    </a:lnB>
                    <a:solidFill>
                      <a:srgbClr val="FFFF00"/>
                    </a:solidFill>
                  </a:tcPr>
                </a:tc>
                <a:tc>
                  <a:txBody>
                    <a:bodyPr/>
                    <a:lstStyle/>
                    <a:p>
                      <a:pPr algn="ctr" fontAlgn="ctr"/>
                      <a:r>
                        <a:rPr lang="en-US" sz="1800" b="0" i="0" u="none" strike="noStrike" dirty="0">
                          <a:solidFill>
                            <a:srgbClr val="000000"/>
                          </a:solidFill>
                          <a:effectLst/>
                          <a:latin typeface="Calibri"/>
                        </a:rPr>
                        <a:t>axis</a:t>
                      </a:r>
                    </a:p>
                  </a:txBody>
                  <a:tcPr marL="0" marR="0" marT="0" marB="0" anchor="ctr">
                    <a:lnL>
                      <a:noFill/>
                    </a:lnL>
                    <a:lnR>
                      <a:noFill/>
                    </a:lnR>
                    <a:lnT>
                      <a:noFill/>
                    </a:lnT>
                    <a:lnB>
                      <a:noFill/>
                    </a:lnB>
                  </a:tcPr>
                </a:tc>
                <a:tc>
                  <a:txBody>
                    <a:bodyPr/>
                    <a:lstStyle/>
                    <a:p>
                      <a:pPr algn="l" fontAlgn="ctr"/>
                      <a:endParaRPr lang="en-US" sz="1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a:rPr>
                        <a:t>400</a:t>
                      </a:r>
                    </a:p>
                  </a:txBody>
                  <a:tcPr marL="0" marR="0" marT="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a:rPr>
                        <a:t>5 600</a:t>
                      </a:r>
                    </a:p>
                  </a:txBody>
                  <a:tcPr marL="0" marR="0" marT="0" marB="0" anchor="ctr">
                    <a:lnL>
                      <a:noFill/>
                    </a:lnL>
                    <a:lnR>
                      <a:noFill/>
                    </a:lnR>
                    <a:lnT>
                      <a:noFill/>
                    </a:lnT>
                    <a:lnB>
                      <a:noFill/>
                    </a:lnB>
                  </a:tcPr>
                </a:tc>
              </a:tr>
              <a:tr h="240336">
                <a:tc>
                  <a:txBody>
                    <a:bodyPr/>
                    <a:lstStyle/>
                    <a:p>
                      <a:pPr algn="l" fontAlgn="ctr"/>
                      <a:r>
                        <a:rPr lang="en-US" sz="1800" b="0" i="0" u="none" strike="noStrike">
                          <a:solidFill>
                            <a:srgbClr val="000000"/>
                          </a:solidFill>
                          <a:effectLst/>
                          <a:latin typeface="Calibri"/>
                        </a:rPr>
                        <a:t>Encoder</a:t>
                      </a: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14</a:t>
                      </a:r>
                    </a:p>
                  </a:txBody>
                  <a:tcPr marL="0" marR="0" marT="0" marB="0" anchor="ctr">
                    <a:lnL>
                      <a:noFill/>
                    </a:lnL>
                    <a:lnR>
                      <a:noFill/>
                    </a:lnR>
                    <a:lnT>
                      <a:noFill/>
                    </a:lnT>
                    <a:lnB>
                      <a:noFill/>
                    </a:lnB>
                    <a:solidFill>
                      <a:srgbClr val="FFFF00"/>
                    </a:solidFill>
                  </a:tcPr>
                </a:tc>
                <a:tc>
                  <a:txBody>
                    <a:bodyPr/>
                    <a:lstStyle/>
                    <a:p>
                      <a:pPr algn="ctr" fontAlgn="ctr"/>
                      <a:r>
                        <a:rPr lang="en-US" sz="1800" b="0" i="0" u="none" strike="noStrike">
                          <a:solidFill>
                            <a:srgbClr val="000000"/>
                          </a:solidFill>
                          <a:effectLst/>
                          <a:latin typeface="Calibri"/>
                        </a:rPr>
                        <a:t>axis</a:t>
                      </a:r>
                    </a:p>
                  </a:txBody>
                  <a:tcPr marL="0" marR="0" marT="0" marB="0" anchor="ctr">
                    <a:lnL>
                      <a:noFill/>
                    </a:lnL>
                    <a:lnR>
                      <a:noFill/>
                    </a:lnR>
                    <a:lnT>
                      <a:noFill/>
                    </a:lnT>
                    <a:lnB>
                      <a:noFill/>
                    </a:lnB>
                  </a:tcPr>
                </a:tc>
                <a:tc>
                  <a:txBody>
                    <a:bodyPr/>
                    <a:lstStyle/>
                    <a:p>
                      <a:pPr algn="l"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500</a:t>
                      </a:r>
                    </a:p>
                  </a:txBody>
                  <a:tcPr marL="0" marR="0" marT="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a:rPr>
                        <a:t>7 000</a:t>
                      </a:r>
                    </a:p>
                  </a:txBody>
                  <a:tcPr marL="0" marR="0" marT="0" marB="0" anchor="ctr">
                    <a:lnL>
                      <a:noFill/>
                    </a:lnL>
                    <a:lnR>
                      <a:noFill/>
                    </a:lnR>
                    <a:lnT>
                      <a:noFill/>
                    </a:lnT>
                    <a:lnB>
                      <a:noFill/>
                    </a:lnB>
                  </a:tcPr>
                </a:tc>
              </a:tr>
              <a:tr h="240336">
                <a:tc>
                  <a:txBody>
                    <a:bodyPr/>
                    <a:lstStyle/>
                    <a:p>
                      <a:pPr algn="l" fontAlgn="ctr"/>
                      <a:r>
                        <a:rPr lang="en-US" sz="1800" b="0" i="0" u="none" strike="noStrike">
                          <a:solidFill>
                            <a:srgbClr val="000000"/>
                          </a:solidFill>
                          <a:effectLst/>
                          <a:latin typeface="Calibri"/>
                        </a:rPr>
                        <a:t>Endswitch</a:t>
                      </a: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14</a:t>
                      </a:r>
                    </a:p>
                  </a:txBody>
                  <a:tcPr marL="0" marR="0" marT="0" marB="0" anchor="ctr">
                    <a:lnL>
                      <a:noFill/>
                    </a:lnL>
                    <a:lnR>
                      <a:noFill/>
                    </a:lnR>
                    <a:lnT>
                      <a:noFill/>
                    </a:lnT>
                    <a:lnB>
                      <a:noFill/>
                    </a:lnB>
                    <a:solidFill>
                      <a:srgbClr val="FFFF00"/>
                    </a:solidFill>
                  </a:tcPr>
                </a:tc>
                <a:tc>
                  <a:txBody>
                    <a:bodyPr/>
                    <a:lstStyle/>
                    <a:p>
                      <a:pPr algn="ctr" fontAlgn="ctr"/>
                      <a:r>
                        <a:rPr lang="en-US" sz="1800" b="0" i="0" u="none" strike="noStrike">
                          <a:solidFill>
                            <a:srgbClr val="000000"/>
                          </a:solidFill>
                          <a:effectLst/>
                          <a:latin typeface="Calibri"/>
                        </a:rPr>
                        <a:t>axis</a:t>
                      </a:r>
                    </a:p>
                  </a:txBody>
                  <a:tcPr marL="0" marR="0" marT="0" marB="0" anchor="ctr">
                    <a:lnL>
                      <a:noFill/>
                    </a:lnL>
                    <a:lnR>
                      <a:noFill/>
                    </a:lnR>
                    <a:lnT>
                      <a:noFill/>
                    </a:lnT>
                    <a:lnB>
                      <a:noFill/>
                    </a:lnB>
                  </a:tcPr>
                </a:tc>
                <a:tc>
                  <a:txBody>
                    <a:bodyPr/>
                    <a:lstStyle/>
                    <a:p>
                      <a:pPr algn="l"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200</a:t>
                      </a:r>
                    </a:p>
                  </a:txBody>
                  <a:tcPr marL="0" marR="0" marT="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a:rPr>
                        <a:t>2 800</a:t>
                      </a:r>
                    </a:p>
                  </a:txBody>
                  <a:tcPr marL="0" marR="0" marT="0" marB="0" anchor="ctr">
                    <a:lnL>
                      <a:noFill/>
                    </a:lnL>
                    <a:lnR>
                      <a:noFill/>
                    </a:lnR>
                    <a:lnT>
                      <a:noFill/>
                    </a:lnT>
                    <a:lnB>
                      <a:noFill/>
                    </a:lnB>
                  </a:tcPr>
                </a:tc>
              </a:tr>
              <a:tr h="240336">
                <a:tc>
                  <a:txBody>
                    <a:bodyPr/>
                    <a:lstStyle/>
                    <a:p>
                      <a:pPr algn="l" fontAlgn="ctr"/>
                      <a:r>
                        <a:rPr lang="en-US" sz="1800" b="0" i="0" u="none" strike="noStrike">
                          <a:solidFill>
                            <a:srgbClr val="000000"/>
                          </a:solidFill>
                          <a:effectLst/>
                          <a:latin typeface="Calibri"/>
                        </a:rPr>
                        <a:t>Cable/connectors</a:t>
                      </a: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14</a:t>
                      </a:r>
                    </a:p>
                  </a:txBody>
                  <a:tcPr marL="0" marR="0" marT="0" marB="0" anchor="ctr">
                    <a:lnL>
                      <a:noFill/>
                    </a:lnL>
                    <a:lnR>
                      <a:noFill/>
                    </a:lnR>
                    <a:lnT>
                      <a:noFill/>
                    </a:lnT>
                    <a:lnB>
                      <a:noFill/>
                    </a:lnB>
                    <a:solidFill>
                      <a:srgbClr val="FFFF00"/>
                    </a:solidFill>
                  </a:tcPr>
                </a:tc>
                <a:tc>
                  <a:txBody>
                    <a:bodyPr/>
                    <a:lstStyle/>
                    <a:p>
                      <a:pPr algn="ctr" fontAlgn="ctr"/>
                      <a:r>
                        <a:rPr lang="en-US" sz="1800" b="0" i="0" u="none" strike="noStrike">
                          <a:solidFill>
                            <a:srgbClr val="000000"/>
                          </a:solidFill>
                          <a:effectLst/>
                          <a:latin typeface="Calibri"/>
                        </a:rPr>
                        <a:t>axis</a:t>
                      </a:r>
                    </a:p>
                  </a:txBody>
                  <a:tcPr marL="0" marR="0" marT="0" marB="0" anchor="ctr">
                    <a:lnL>
                      <a:noFill/>
                    </a:lnL>
                    <a:lnR>
                      <a:noFill/>
                    </a:lnR>
                    <a:lnT>
                      <a:noFill/>
                    </a:lnT>
                    <a:lnB>
                      <a:noFill/>
                    </a:lnB>
                  </a:tcPr>
                </a:tc>
                <a:tc>
                  <a:txBody>
                    <a:bodyPr/>
                    <a:lstStyle/>
                    <a:p>
                      <a:pPr algn="l"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500</a:t>
                      </a:r>
                    </a:p>
                  </a:txBody>
                  <a:tcPr marL="0" marR="0" marT="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a:rPr>
                        <a:t>7 000</a:t>
                      </a:r>
                    </a:p>
                  </a:txBody>
                  <a:tcPr marL="0" marR="0" marT="0" marB="0" anchor="ctr">
                    <a:lnL>
                      <a:noFill/>
                    </a:lnL>
                    <a:lnR>
                      <a:noFill/>
                    </a:lnR>
                    <a:lnT>
                      <a:noFill/>
                    </a:lnT>
                    <a:lnB>
                      <a:noFill/>
                    </a:lnB>
                  </a:tcPr>
                </a:tc>
              </a:tr>
              <a:tr h="240336">
                <a:tc>
                  <a:txBody>
                    <a:bodyPr/>
                    <a:lstStyle/>
                    <a:p>
                      <a:pPr algn="l" fontAlgn="ctr"/>
                      <a:r>
                        <a:rPr lang="en-US" sz="1800" b="0" i="0" u="none" strike="noStrike">
                          <a:solidFill>
                            <a:srgbClr val="000000"/>
                          </a:solidFill>
                          <a:effectLst/>
                          <a:latin typeface="Calibri"/>
                        </a:rPr>
                        <a:t>Consumables</a:t>
                      </a:r>
                    </a:p>
                  </a:txBody>
                  <a:tcPr marL="0" marR="0" marT="0" marB="0" anchor="ctr">
                    <a:lnL>
                      <a:noFill/>
                    </a:lnL>
                    <a:lnR>
                      <a:noFill/>
                    </a:lnR>
                    <a:lnT>
                      <a:noFill/>
                    </a:lnT>
                    <a:lnB>
                      <a:noFill/>
                    </a:lnB>
                  </a:tcPr>
                </a:tc>
                <a:tc>
                  <a:txBody>
                    <a:bodyPr/>
                    <a:lstStyle/>
                    <a:p>
                      <a:pPr algn="ctr" fontAlgn="ctr"/>
                      <a:endParaRPr lang="en-US" sz="18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14</a:t>
                      </a:r>
                    </a:p>
                  </a:txBody>
                  <a:tcPr marL="0" marR="0" marT="0" marB="0" anchor="ctr">
                    <a:lnL>
                      <a:noFill/>
                    </a:lnL>
                    <a:lnR>
                      <a:noFill/>
                    </a:lnR>
                    <a:lnT>
                      <a:noFill/>
                    </a:lnT>
                    <a:lnB>
                      <a:noFill/>
                    </a:lnB>
                    <a:solidFill>
                      <a:srgbClr val="FFFF00"/>
                    </a:solidFill>
                  </a:tcPr>
                </a:tc>
                <a:tc>
                  <a:txBody>
                    <a:bodyPr/>
                    <a:lstStyle/>
                    <a:p>
                      <a:pPr algn="ctr" fontAlgn="ctr"/>
                      <a:r>
                        <a:rPr lang="en-US" sz="1800" b="0" i="0" u="none" strike="noStrike">
                          <a:solidFill>
                            <a:srgbClr val="000000"/>
                          </a:solidFill>
                          <a:effectLst/>
                          <a:latin typeface="Calibri"/>
                        </a:rPr>
                        <a:t>axis</a:t>
                      </a:r>
                    </a:p>
                  </a:txBody>
                  <a:tcPr marL="0" marR="0" marT="0" marB="0" anchor="ctr">
                    <a:lnL>
                      <a:noFill/>
                    </a:lnL>
                    <a:lnR>
                      <a:noFill/>
                    </a:lnR>
                    <a:lnT>
                      <a:noFill/>
                    </a:lnT>
                    <a:lnB>
                      <a:noFill/>
                    </a:lnB>
                  </a:tcPr>
                </a:tc>
                <a:tc>
                  <a:txBody>
                    <a:bodyPr/>
                    <a:lstStyle/>
                    <a:p>
                      <a:pPr algn="l" fontAlgn="ctr"/>
                      <a:endParaRPr lang="en-US" sz="1800" b="1"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ctr" fontAlgn="ctr"/>
                      <a:r>
                        <a:rPr lang="en-US" sz="1800" b="0" i="0" u="none" strike="noStrike">
                          <a:solidFill>
                            <a:srgbClr val="000000"/>
                          </a:solidFill>
                          <a:effectLst/>
                          <a:latin typeface="Calibri"/>
                        </a:rPr>
                        <a:t>50</a:t>
                      </a:r>
                    </a:p>
                  </a:txBody>
                  <a:tcPr marL="0" marR="0" marT="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Calibri"/>
                        </a:rPr>
                        <a:t>700</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8825326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511" y="1799012"/>
            <a:ext cx="7839289" cy="3365655"/>
          </a:xfrm>
        </p:spPr>
        <p:txBody>
          <a:bodyPr/>
          <a:lstStyle/>
          <a:p>
            <a:r>
              <a:rPr lang="en-US" sz="2000" dirty="0" smtClean="0">
                <a:solidFill>
                  <a:schemeClr val="tx1"/>
                </a:solidFill>
              </a:rPr>
              <a:t>Same approach for LOKI and ODIN</a:t>
            </a:r>
          </a:p>
          <a:p>
            <a:r>
              <a:rPr lang="en-US" sz="2000" dirty="0" smtClean="0">
                <a:solidFill>
                  <a:schemeClr val="tx1"/>
                </a:solidFill>
              </a:rPr>
              <a:t>Some instruments do not have special purpose motion control</a:t>
            </a:r>
          </a:p>
          <a:p>
            <a:r>
              <a:rPr lang="en-US" sz="2000" dirty="0" smtClean="0">
                <a:solidFill>
                  <a:schemeClr val="tx1"/>
                </a:solidFill>
              </a:rPr>
              <a:t>Some instruments require a high number of flexible / exchangeable motion control hardware</a:t>
            </a:r>
            <a:endParaRPr lang="en-US" sz="2000" dirty="0">
              <a:solidFill>
                <a:schemeClr val="tx1"/>
              </a:solidFill>
            </a:endParaRPr>
          </a:p>
          <a:p>
            <a:r>
              <a:rPr lang="en-US" sz="2000" dirty="0">
                <a:solidFill>
                  <a:schemeClr val="tx1"/>
                </a:solidFill>
              </a:rPr>
              <a:t>I</a:t>
            </a:r>
            <a:r>
              <a:rPr lang="en-US" sz="2000" dirty="0" smtClean="0">
                <a:solidFill>
                  <a:schemeClr val="tx1"/>
                </a:solidFill>
              </a:rPr>
              <a:t>nstrument consortia led by in-kind partners: What could be the same, what is different?</a:t>
            </a:r>
          </a:p>
          <a:p>
            <a:r>
              <a:rPr lang="en-US" sz="2000" dirty="0" smtClean="0">
                <a:solidFill>
                  <a:schemeClr val="tx1"/>
                </a:solidFill>
              </a:rPr>
              <a:t>Phase 1 is to define interfaces, tasks and distribution of manpower </a:t>
            </a:r>
          </a:p>
        </p:txBody>
      </p:sp>
      <p:sp>
        <p:nvSpPr>
          <p:cNvPr id="2" name="Title 1"/>
          <p:cNvSpPr>
            <a:spLocks noGrp="1"/>
          </p:cNvSpPr>
          <p:nvPr>
            <p:ph type="title"/>
          </p:nvPr>
        </p:nvSpPr>
        <p:spPr/>
        <p:txBody>
          <a:bodyPr/>
          <a:lstStyle/>
          <a:p>
            <a:r>
              <a:rPr lang="en-US" dirty="0" smtClean="0"/>
              <a:t>Considerations for other Instruments Projects</a:t>
            </a:r>
            <a:endParaRPr lang="en-US" dirty="0"/>
          </a:p>
        </p:txBody>
      </p:sp>
    </p:spTree>
    <p:extLst>
      <p:ext uri="{BB962C8B-B14F-4D97-AF65-F5344CB8AC3E}">
        <p14:creationId xmlns:p14="http://schemas.microsoft.com/office/powerpoint/2010/main" val="23398761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511" y="1799012"/>
            <a:ext cx="7839289" cy="3365655"/>
          </a:xfrm>
        </p:spPr>
        <p:txBody>
          <a:bodyPr/>
          <a:lstStyle/>
          <a:p>
            <a:r>
              <a:rPr lang="en-US" sz="2000" dirty="0" smtClean="0">
                <a:solidFill>
                  <a:schemeClr val="tx1"/>
                </a:solidFill>
              </a:rPr>
              <a:t>Same approach for LOKI and ODIN</a:t>
            </a:r>
          </a:p>
          <a:p>
            <a:r>
              <a:rPr lang="en-US" sz="2000" dirty="0" smtClean="0">
                <a:solidFill>
                  <a:schemeClr val="tx1"/>
                </a:solidFill>
              </a:rPr>
              <a:t>Some instruments do not have special purpose motion control</a:t>
            </a:r>
          </a:p>
          <a:p>
            <a:r>
              <a:rPr lang="en-US" sz="2000" dirty="0" smtClean="0">
                <a:solidFill>
                  <a:schemeClr val="tx1"/>
                </a:solidFill>
              </a:rPr>
              <a:t>Some instruments require a high number of flexible / exchangeable motion control hardware</a:t>
            </a:r>
            <a:endParaRPr lang="en-US" sz="2000" dirty="0">
              <a:solidFill>
                <a:schemeClr val="tx1"/>
              </a:solidFill>
            </a:endParaRPr>
          </a:p>
          <a:p>
            <a:r>
              <a:rPr lang="en-US" sz="2000" dirty="0">
                <a:solidFill>
                  <a:schemeClr val="tx1"/>
                </a:solidFill>
              </a:rPr>
              <a:t>I</a:t>
            </a:r>
            <a:r>
              <a:rPr lang="en-US" sz="2000" dirty="0" smtClean="0">
                <a:solidFill>
                  <a:schemeClr val="tx1"/>
                </a:solidFill>
              </a:rPr>
              <a:t>nstrument consortia led by in-kind partners: What could be the same, what is different?</a:t>
            </a:r>
          </a:p>
          <a:p>
            <a:r>
              <a:rPr lang="en-US" sz="2000" dirty="0" smtClean="0">
                <a:solidFill>
                  <a:schemeClr val="tx1"/>
                </a:solidFill>
              </a:rPr>
              <a:t>Phase 1 is to define interfaces, tasks and distribution of manpower </a:t>
            </a:r>
          </a:p>
        </p:txBody>
      </p:sp>
      <p:sp>
        <p:nvSpPr>
          <p:cNvPr id="2" name="Title 1"/>
          <p:cNvSpPr>
            <a:spLocks noGrp="1"/>
          </p:cNvSpPr>
          <p:nvPr>
            <p:ph type="title"/>
          </p:nvPr>
        </p:nvSpPr>
        <p:spPr/>
        <p:txBody>
          <a:bodyPr/>
          <a:lstStyle/>
          <a:p>
            <a:r>
              <a:rPr lang="en-US" dirty="0" smtClean="0"/>
              <a:t>Considerations for other Instruments Projects</a:t>
            </a:r>
            <a:endParaRPr lang="en-US" dirty="0"/>
          </a:p>
        </p:txBody>
      </p:sp>
      <p:sp>
        <p:nvSpPr>
          <p:cNvPr id="5" name="Subtitle 3"/>
          <p:cNvSpPr txBox="1">
            <a:spLocks/>
          </p:cNvSpPr>
          <p:nvPr/>
        </p:nvSpPr>
        <p:spPr>
          <a:xfrm>
            <a:off x="593511" y="5287279"/>
            <a:ext cx="7839289" cy="1062721"/>
          </a:xfrm>
          <a:prstGeom prst="rect">
            <a:avLst/>
          </a:prstGeom>
        </p:spPr>
        <p:txBody>
          <a:bodyPr vert="horz" lIns="0" tIns="0" rIns="0" bIns="0" rtlCol="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kern="1200">
                <a:solidFill>
                  <a:srgbClr val="0094CA"/>
                </a:solidFill>
                <a:latin typeface="+mn-lt"/>
                <a:ea typeface="+mn-ea"/>
                <a:cs typeface="+mn-cs"/>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kern="1200" baseline="0">
                <a:solidFill>
                  <a:srgbClr val="0094CA"/>
                </a:solidFill>
                <a:latin typeface="+mn-lt"/>
                <a:ea typeface="+mn-ea"/>
                <a:cs typeface="+mn-cs"/>
              </a:defRPr>
            </a:lvl2pPr>
            <a:lvl3pPr marL="9144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4000" indent="0" algn="ctr">
              <a:buFont typeface="Arial"/>
              <a:buNone/>
            </a:pPr>
            <a:r>
              <a:rPr lang="en-US" sz="2800" dirty="0" smtClean="0">
                <a:solidFill>
                  <a:schemeClr val="tx1"/>
                </a:solidFill>
              </a:rPr>
              <a:t>We are happy to support your instrument project and to receive input in to the </a:t>
            </a:r>
            <a:r>
              <a:rPr lang="en-US" sz="2800" dirty="0" err="1" smtClean="0">
                <a:solidFill>
                  <a:schemeClr val="tx1"/>
                </a:solidFill>
              </a:rPr>
              <a:t>standardisation</a:t>
            </a:r>
            <a:r>
              <a:rPr lang="en-US" sz="2800" dirty="0" smtClean="0">
                <a:solidFill>
                  <a:schemeClr val="tx1"/>
                </a:solidFill>
              </a:rPr>
              <a:t> process !</a:t>
            </a:r>
            <a:endParaRPr lang="en-US" sz="2800" dirty="0">
              <a:solidFill>
                <a:schemeClr val="tx1"/>
              </a:solidFill>
            </a:endParaRPr>
          </a:p>
        </p:txBody>
      </p:sp>
    </p:spTree>
    <p:extLst>
      <p:ext uri="{BB962C8B-B14F-4D97-AF65-F5344CB8AC3E}">
        <p14:creationId xmlns:p14="http://schemas.microsoft.com/office/powerpoint/2010/main" val="6227525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512" y="1799012"/>
            <a:ext cx="8013989" cy="4515169"/>
          </a:xfrm>
        </p:spPr>
        <p:txBody>
          <a:bodyPr/>
          <a:lstStyle/>
          <a:p>
            <a:pPr marL="54000" indent="0" algn="ctr">
              <a:buNone/>
            </a:pPr>
            <a:endParaRPr lang="en-US" sz="4400" dirty="0" smtClean="0">
              <a:solidFill>
                <a:schemeClr val="tx1"/>
              </a:solidFill>
            </a:endParaRPr>
          </a:p>
          <a:p>
            <a:pPr marL="54000" indent="0" algn="ctr">
              <a:buNone/>
            </a:pPr>
            <a:endParaRPr lang="en-US" sz="4400" dirty="0">
              <a:solidFill>
                <a:schemeClr val="tx1"/>
              </a:solidFill>
            </a:endParaRPr>
          </a:p>
          <a:p>
            <a:pPr marL="54000" indent="0" algn="ctr">
              <a:buNone/>
            </a:pPr>
            <a:r>
              <a:rPr lang="en-US" sz="4400" dirty="0" smtClean="0">
                <a:solidFill>
                  <a:schemeClr val="tx1"/>
                </a:solidFill>
              </a:rPr>
              <a:t>Questions?</a:t>
            </a:r>
            <a:endParaRPr lang="en-US" sz="4400" dirty="0">
              <a:solidFill>
                <a:schemeClr val="tx1"/>
              </a:solidFill>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5214938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512" y="1799012"/>
            <a:ext cx="7128088" cy="4515169"/>
          </a:xfrm>
        </p:spPr>
        <p:txBody>
          <a:bodyPr/>
          <a:lstStyle/>
          <a:p>
            <a:r>
              <a:rPr lang="en-US" sz="2000" dirty="0" smtClean="0">
                <a:solidFill>
                  <a:schemeClr val="tx1"/>
                </a:solidFill>
              </a:rPr>
              <a:t>Extract MCA requirements out of the instruments requirements</a:t>
            </a:r>
          </a:p>
          <a:p>
            <a:r>
              <a:rPr lang="en-US" sz="2000" dirty="0" smtClean="0">
                <a:solidFill>
                  <a:schemeClr val="tx1"/>
                </a:solidFill>
              </a:rPr>
              <a:t>Motion axes table</a:t>
            </a:r>
          </a:p>
          <a:p>
            <a:r>
              <a:rPr lang="en-US" sz="2000" dirty="0" smtClean="0">
                <a:solidFill>
                  <a:schemeClr val="tx1"/>
                </a:solidFill>
              </a:rPr>
              <a:t>Technical solutions for generic </a:t>
            </a:r>
            <a:r>
              <a:rPr lang="en-US" sz="2000" dirty="0">
                <a:solidFill>
                  <a:schemeClr val="tx1"/>
                </a:solidFill>
              </a:rPr>
              <a:t>m</a:t>
            </a:r>
            <a:r>
              <a:rPr lang="en-US" sz="2000" dirty="0" smtClean="0">
                <a:solidFill>
                  <a:schemeClr val="tx1"/>
                </a:solidFill>
              </a:rPr>
              <a:t>otion control, special purpose motion control and other automation</a:t>
            </a:r>
          </a:p>
          <a:p>
            <a:r>
              <a:rPr lang="en-US" sz="2000" dirty="0" smtClean="0">
                <a:solidFill>
                  <a:schemeClr val="tx1"/>
                </a:solidFill>
              </a:rPr>
              <a:t>Technical solutions for EPICS integration</a:t>
            </a:r>
          </a:p>
          <a:p>
            <a:r>
              <a:rPr lang="en-US" sz="2000" dirty="0" smtClean="0">
                <a:solidFill>
                  <a:schemeClr val="tx1"/>
                </a:solidFill>
              </a:rPr>
              <a:t>List of MCA related ESS standards to be issued</a:t>
            </a:r>
          </a:p>
          <a:p>
            <a:r>
              <a:rPr lang="en-US" sz="2000" dirty="0" smtClean="0">
                <a:solidFill>
                  <a:schemeClr val="tx1"/>
                </a:solidFill>
              </a:rPr>
              <a:t>Work units scope, budget, schedule</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
        <p:nvSpPr>
          <p:cNvPr id="2" name="Title 1"/>
          <p:cNvSpPr>
            <a:spLocks noGrp="1"/>
          </p:cNvSpPr>
          <p:nvPr>
            <p:ph type="title"/>
          </p:nvPr>
        </p:nvSpPr>
        <p:spPr/>
        <p:txBody>
          <a:bodyPr/>
          <a:lstStyle/>
          <a:p>
            <a:r>
              <a:rPr lang="en-US" dirty="0" smtClean="0"/>
              <a:t>Motion Control &amp; Automation (MCA) Works in Phase 1</a:t>
            </a:r>
            <a:endParaRPr lang="en-US" dirty="0"/>
          </a:p>
        </p:txBody>
      </p:sp>
    </p:spTree>
    <p:extLst>
      <p:ext uri="{BB962C8B-B14F-4D97-AF65-F5344CB8AC3E}">
        <p14:creationId xmlns:p14="http://schemas.microsoft.com/office/powerpoint/2010/main" val="36567563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512" y="1799012"/>
            <a:ext cx="8013989" cy="4515169"/>
          </a:xfrm>
        </p:spPr>
        <p:txBody>
          <a:bodyPr/>
          <a:lstStyle/>
          <a:p>
            <a:pPr marL="54000" indent="0" algn="ctr">
              <a:buNone/>
            </a:pPr>
            <a:endParaRPr lang="en-US" sz="4400" dirty="0" smtClean="0">
              <a:solidFill>
                <a:schemeClr val="tx1"/>
              </a:solidFill>
            </a:endParaRPr>
          </a:p>
          <a:p>
            <a:pPr marL="54000" indent="0" algn="ctr">
              <a:buNone/>
            </a:pPr>
            <a:endParaRPr lang="en-US" sz="4400" dirty="0">
              <a:solidFill>
                <a:schemeClr val="tx1"/>
              </a:solidFill>
            </a:endParaRPr>
          </a:p>
          <a:p>
            <a:pPr marL="54000" indent="0" algn="ctr">
              <a:buNone/>
            </a:pPr>
            <a:r>
              <a:rPr lang="en-US" sz="2000" dirty="0" smtClean="0">
                <a:solidFill>
                  <a:schemeClr val="tx1"/>
                </a:solidFill>
              </a:rPr>
              <a:t>(end of presentation)</a:t>
            </a:r>
            <a:endParaRPr lang="en-US" sz="2000" dirty="0">
              <a:solidFill>
                <a:schemeClr val="tx1"/>
              </a:solidFill>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6309069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512" y="1610884"/>
            <a:ext cx="8013989" cy="4515169"/>
          </a:xfrm>
        </p:spPr>
        <p:txBody>
          <a:bodyPr/>
          <a:lstStyle/>
          <a:p>
            <a:pPr>
              <a:spcBef>
                <a:spcPts val="0"/>
              </a:spcBef>
            </a:pPr>
            <a:r>
              <a:rPr lang="en-US" sz="2000" dirty="0" smtClean="0">
                <a:solidFill>
                  <a:schemeClr val="tx1"/>
                </a:solidFill>
              </a:rPr>
              <a:t>One FTE (Full time equivalent for a year) corresponds to 1800h </a:t>
            </a:r>
          </a:p>
          <a:p>
            <a:pPr>
              <a:spcBef>
                <a:spcPts val="0"/>
              </a:spcBef>
            </a:pPr>
            <a:r>
              <a:rPr lang="en-US" sz="2000" dirty="0" smtClean="0">
                <a:solidFill>
                  <a:schemeClr val="tx1"/>
                </a:solidFill>
              </a:rPr>
              <a:t>Total Manpower 4652h corresponding to 2.6 FTE</a:t>
            </a:r>
          </a:p>
        </p:txBody>
      </p:sp>
      <p:sp>
        <p:nvSpPr>
          <p:cNvPr id="2" name="Title 1"/>
          <p:cNvSpPr>
            <a:spLocks noGrp="1"/>
          </p:cNvSpPr>
          <p:nvPr>
            <p:ph type="title"/>
          </p:nvPr>
        </p:nvSpPr>
        <p:spPr/>
        <p:txBody>
          <a:bodyPr/>
          <a:lstStyle/>
          <a:p>
            <a:r>
              <a:rPr lang="en-US" dirty="0" smtClean="0"/>
              <a:t>Manpower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57784572"/>
              </p:ext>
            </p:extLst>
          </p:nvPr>
        </p:nvGraphicFramePr>
        <p:xfrm>
          <a:off x="260136" y="2629514"/>
          <a:ext cx="8688372" cy="3975770"/>
        </p:xfrm>
        <a:graphic>
          <a:graphicData uri="http://schemas.openxmlformats.org/drawingml/2006/table">
            <a:tbl>
              <a:tblPr firstCol="1">
                <a:tableStyleId>{5C22544A-7EE6-4342-B048-85BDC9FD1C3A}</a:tableStyleId>
              </a:tblPr>
              <a:tblGrid>
                <a:gridCol w="1832945"/>
                <a:gridCol w="1575690"/>
                <a:gridCol w="1328754"/>
                <a:gridCol w="1054859"/>
                <a:gridCol w="1448062"/>
                <a:gridCol w="1448062"/>
              </a:tblGrid>
              <a:tr h="425527">
                <a:tc rowSpan="2">
                  <a:txBody>
                    <a:bodyPr/>
                    <a:lstStyle/>
                    <a:p>
                      <a:pPr algn="ctr"/>
                      <a:endParaRPr lang="en-US" dirty="0"/>
                    </a:p>
                  </a:txBody>
                  <a:tcPr/>
                </a:tc>
                <a:tc gridSpan="2">
                  <a:txBody>
                    <a:bodyPr/>
                    <a:lstStyle/>
                    <a:p>
                      <a:pPr algn="ctr"/>
                      <a:r>
                        <a:rPr lang="en-US" dirty="0" smtClean="0"/>
                        <a:t>Manpower (h)</a:t>
                      </a:r>
                      <a:endParaRPr lang="en-US" dirty="0"/>
                    </a:p>
                  </a:txBody>
                  <a:tcPr/>
                </a:tc>
                <a:tc hMerge="1">
                  <a:txBody>
                    <a:bodyPr/>
                    <a:lstStyle/>
                    <a:p>
                      <a:pPr algn="ctr"/>
                      <a:endParaRPr lang="en-US" dirty="0"/>
                    </a:p>
                  </a:txBody>
                  <a:tcPr/>
                </a:tc>
                <a:tc gridSpan="2">
                  <a:txBody>
                    <a:bodyPr/>
                    <a:lstStyle/>
                    <a:p>
                      <a:pPr algn="ctr"/>
                      <a:r>
                        <a:rPr lang="en-US" dirty="0" smtClean="0"/>
                        <a:t>Possible</a:t>
                      </a:r>
                      <a:r>
                        <a:rPr lang="en-US" baseline="0" dirty="0" smtClean="0"/>
                        <a:t> in-kind (h)</a:t>
                      </a:r>
                      <a:endParaRPr lang="en-US" dirty="0"/>
                    </a:p>
                  </a:txBody>
                  <a:tcPr/>
                </a:tc>
                <a:tc hMerge="1">
                  <a:txBody>
                    <a:bodyPr/>
                    <a:lstStyle/>
                    <a:p>
                      <a:pPr algn="ctr"/>
                      <a:endParaRPr lang="en-US" dirty="0"/>
                    </a:p>
                  </a:txBody>
                  <a:tcPr/>
                </a:tc>
                <a:tc>
                  <a:txBody>
                    <a:bodyPr/>
                    <a:lstStyle/>
                    <a:p>
                      <a:pPr algn="ctr"/>
                      <a:r>
                        <a:rPr lang="en-US" dirty="0" smtClean="0"/>
                        <a:t>h</a:t>
                      </a:r>
                      <a:endParaRPr lang="en-US" dirty="0"/>
                    </a:p>
                  </a:txBody>
                  <a:tcPr/>
                </a:tc>
              </a:tr>
              <a:tr h="392158">
                <a:tc vMerge="1">
                  <a:txBody>
                    <a:bodyPr/>
                    <a:lstStyle/>
                    <a:p>
                      <a:pPr algn="ctr"/>
                      <a:endParaRPr lang="en-US" dirty="0"/>
                    </a:p>
                  </a:txBody>
                  <a:tcPr/>
                </a:tc>
                <a:tc>
                  <a:txBody>
                    <a:bodyPr/>
                    <a:lstStyle/>
                    <a:p>
                      <a:pPr algn="ctr"/>
                      <a:r>
                        <a:rPr lang="en-US" dirty="0" smtClean="0"/>
                        <a:t>Labor</a:t>
                      </a:r>
                      <a:endParaRPr lang="en-US" dirty="0"/>
                    </a:p>
                  </a:txBody>
                  <a:tcPr/>
                </a:tc>
                <a:tc>
                  <a:txBody>
                    <a:bodyPr/>
                    <a:lstStyle/>
                    <a:p>
                      <a:pPr algn="ctr"/>
                      <a:r>
                        <a:rPr lang="en-US" dirty="0" smtClean="0"/>
                        <a:t>Rate</a:t>
                      </a:r>
                      <a:endParaRPr lang="en-US" dirty="0"/>
                    </a:p>
                  </a:txBody>
                  <a:tcPr/>
                </a:tc>
                <a:tc>
                  <a:txBody>
                    <a:bodyPr/>
                    <a:lstStyle/>
                    <a:p>
                      <a:pPr algn="ctr"/>
                      <a:r>
                        <a:rPr lang="en-US" dirty="0" smtClean="0"/>
                        <a:t>Labor</a:t>
                      </a:r>
                      <a:endParaRPr lang="en-US" dirty="0"/>
                    </a:p>
                  </a:txBody>
                  <a:tcPr/>
                </a:tc>
                <a:tc>
                  <a:txBody>
                    <a:bodyPr/>
                    <a:lstStyle/>
                    <a:p>
                      <a:pPr algn="ctr"/>
                      <a:r>
                        <a:rPr lang="en-US" dirty="0" smtClean="0"/>
                        <a:t>Rate</a:t>
                      </a:r>
                      <a:endParaRPr lang="en-US" dirty="0"/>
                    </a:p>
                  </a:txBody>
                  <a:tcPr/>
                </a:tc>
                <a:tc>
                  <a:txBody>
                    <a:bodyPr/>
                    <a:lstStyle/>
                    <a:p>
                      <a:pPr algn="ctr"/>
                      <a:r>
                        <a:rPr lang="en-US" b="1" dirty="0" smtClean="0"/>
                        <a:t>TOTAL</a:t>
                      </a:r>
                      <a:endParaRPr lang="en-US" b="1" dirty="0"/>
                    </a:p>
                  </a:txBody>
                  <a:tcPr/>
                </a:tc>
              </a:tr>
              <a:tr h="372129">
                <a:tc>
                  <a:txBody>
                    <a:bodyPr/>
                    <a:lstStyle/>
                    <a:p>
                      <a:pPr algn="ctr"/>
                      <a:r>
                        <a:rPr lang="en-US" dirty="0" smtClean="0"/>
                        <a:t>General Purpose Motion Control</a:t>
                      </a:r>
                      <a:endParaRPr lang="en-US" dirty="0"/>
                    </a:p>
                  </a:txBody>
                  <a:tcPr/>
                </a:tc>
                <a:tc>
                  <a:txBody>
                    <a:bodyPr/>
                    <a:lstStyle/>
                    <a:p>
                      <a:pPr algn="ctr"/>
                      <a:r>
                        <a:rPr lang="en-US" dirty="0" smtClean="0"/>
                        <a:t>1692</a:t>
                      </a:r>
                      <a:endParaRPr lang="en-US" dirty="0"/>
                    </a:p>
                  </a:txBody>
                  <a:tcPr/>
                </a:tc>
                <a:tc>
                  <a:txBody>
                    <a:bodyPr/>
                    <a:lstStyle/>
                    <a:p>
                      <a:pPr algn="ctr"/>
                      <a:r>
                        <a:rPr lang="en-US" dirty="0" smtClean="0"/>
                        <a:t>60 € </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b="1" dirty="0" smtClean="0"/>
                        <a:t>1692</a:t>
                      </a:r>
                      <a:endParaRPr lang="en-US" b="1" dirty="0"/>
                    </a:p>
                  </a:txBody>
                  <a:tcPr/>
                </a:tc>
              </a:tr>
              <a:tr h="319961">
                <a:tc>
                  <a:txBody>
                    <a:bodyPr/>
                    <a:lstStyle/>
                    <a:p>
                      <a:pPr algn="ctr"/>
                      <a:r>
                        <a:rPr lang="en-US" dirty="0" smtClean="0"/>
                        <a:t>Special Purpose Motion Control</a:t>
                      </a:r>
                      <a:endParaRPr lang="en-US" dirty="0"/>
                    </a:p>
                  </a:txBody>
                  <a:tcPr/>
                </a:tc>
                <a:tc>
                  <a:txBody>
                    <a:bodyPr/>
                    <a:lstStyle/>
                    <a:p>
                      <a:pPr algn="ctr"/>
                      <a:r>
                        <a:rPr lang="en-US" dirty="0" smtClean="0"/>
                        <a:t>870</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60 € </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b="1" dirty="0" smtClean="0"/>
                        <a:t>870</a:t>
                      </a:r>
                      <a:endParaRPr lang="en-US" b="1" dirty="0"/>
                    </a:p>
                  </a:txBody>
                  <a:tcPr/>
                </a:tc>
              </a:tr>
              <a:tr h="420651">
                <a:tc>
                  <a:txBody>
                    <a:bodyPr/>
                    <a:lstStyle/>
                    <a:p>
                      <a:pPr algn="ctr"/>
                      <a:r>
                        <a:rPr lang="en-US" dirty="0" smtClean="0"/>
                        <a:t>Vacuum</a:t>
                      </a:r>
                      <a:r>
                        <a:rPr lang="en-US" baseline="0" dirty="0" smtClean="0"/>
                        <a:t> Control &amp; Automation</a:t>
                      </a:r>
                      <a:endParaRPr lang="en-US" dirty="0"/>
                    </a:p>
                  </a:txBody>
                  <a:tcPr/>
                </a:tc>
                <a:tc>
                  <a:txBody>
                    <a:bodyPr/>
                    <a:lstStyle/>
                    <a:p>
                      <a:pPr algn="ctr"/>
                      <a:r>
                        <a:rPr lang="en-US" dirty="0" smtClean="0"/>
                        <a:t>1010</a:t>
                      </a:r>
                      <a:endParaRPr lang="en-US" dirty="0"/>
                    </a:p>
                  </a:txBody>
                  <a:tcPr/>
                </a:tc>
                <a:tc>
                  <a:txBody>
                    <a:bodyPr/>
                    <a:lstStyle/>
                    <a:p>
                      <a:pPr algn="ctr"/>
                      <a:r>
                        <a:rPr lang="en-US" dirty="0" smtClean="0"/>
                        <a:t>60 € </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b="1" dirty="0" smtClean="0"/>
                        <a:t>1010</a:t>
                      </a:r>
                      <a:endParaRPr lang="en-US" b="1" dirty="0"/>
                    </a:p>
                  </a:txBody>
                  <a:tcPr/>
                </a:tc>
              </a:tr>
              <a:tr h="597765">
                <a:tc>
                  <a:txBody>
                    <a:bodyPr/>
                    <a:lstStyle/>
                    <a:p>
                      <a:pPr algn="ctr"/>
                      <a:r>
                        <a:rPr lang="en-US" dirty="0" smtClean="0"/>
                        <a:t>Control Racks </a:t>
                      </a:r>
                    </a:p>
                    <a:p>
                      <a:pPr algn="ctr"/>
                      <a:r>
                        <a:rPr lang="en-US" dirty="0" smtClean="0"/>
                        <a:t>&amp; Electronics</a:t>
                      </a:r>
                      <a:endParaRPr lang="en-US" dirty="0"/>
                    </a:p>
                  </a:txBody>
                  <a:tcPr/>
                </a:tc>
                <a:tc>
                  <a:txBody>
                    <a:bodyPr/>
                    <a:lstStyle/>
                    <a:p>
                      <a:pPr algn="ctr"/>
                      <a:r>
                        <a:rPr lang="en-US" dirty="0" smtClean="0"/>
                        <a:t>720</a:t>
                      </a:r>
                      <a:endParaRPr lang="en-US" dirty="0"/>
                    </a:p>
                  </a:txBody>
                  <a:tcPr/>
                </a:tc>
                <a:tc>
                  <a:txBody>
                    <a:bodyPr/>
                    <a:lstStyle/>
                    <a:p>
                      <a:pPr algn="ctr"/>
                      <a:r>
                        <a:rPr lang="en-US" dirty="0" smtClean="0"/>
                        <a:t>60 € </a:t>
                      </a:r>
                      <a:endParaRPr lang="en-US" dirty="0"/>
                    </a:p>
                  </a:txBody>
                  <a:tcPr/>
                </a:tc>
                <a:tc>
                  <a:txBody>
                    <a:bodyPr/>
                    <a:lstStyle/>
                    <a:p>
                      <a:pPr algn="ctr"/>
                      <a:r>
                        <a:rPr lang="en-US" dirty="0" smtClean="0"/>
                        <a:t>360</a:t>
                      </a:r>
                      <a:endParaRPr lang="en-US" dirty="0"/>
                    </a:p>
                  </a:txBody>
                  <a:tcPr/>
                </a:tc>
                <a:tc>
                  <a:txBody>
                    <a:bodyPr/>
                    <a:lstStyle/>
                    <a:p>
                      <a:pPr algn="ctr"/>
                      <a:r>
                        <a:rPr lang="en-US" dirty="0" smtClean="0"/>
                        <a:t>48 € </a:t>
                      </a:r>
                      <a:endParaRPr lang="en-US" dirty="0"/>
                    </a:p>
                  </a:txBody>
                  <a:tcPr/>
                </a:tc>
                <a:tc>
                  <a:txBody>
                    <a:bodyPr/>
                    <a:lstStyle/>
                    <a:p>
                      <a:pPr algn="ctr"/>
                      <a:r>
                        <a:rPr lang="en-US" b="1" dirty="0" smtClean="0"/>
                        <a:t>1080</a:t>
                      </a:r>
                      <a:endParaRPr lang="en-US" b="1" dirty="0"/>
                    </a:p>
                  </a:txBody>
                  <a:tcPr/>
                </a:tc>
              </a:tr>
              <a:tr h="597765">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b="1" dirty="0" smtClean="0"/>
                        <a:t>total</a:t>
                      </a:r>
                      <a:endParaRPr lang="en-US" b="1" dirty="0"/>
                    </a:p>
                  </a:txBody>
                  <a:tcPr/>
                </a:tc>
                <a:tc>
                  <a:txBody>
                    <a:bodyPr/>
                    <a:lstStyle/>
                    <a:p>
                      <a:pPr algn="ctr"/>
                      <a:r>
                        <a:rPr lang="en-US" b="1" dirty="0" smtClean="0"/>
                        <a:t>4 652</a:t>
                      </a:r>
                      <a:endParaRPr lang="en-US" b="1" dirty="0"/>
                    </a:p>
                  </a:txBody>
                  <a:tcPr/>
                </a:tc>
              </a:tr>
            </a:tbl>
          </a:graphicData>
        </a:graphic>
      </p:graphicFrame>
    </p:spTree>
    <p:extLst>
      <p:ext uri="{BB962C8B-B14F-4D97-AF65-F5344CB8AC3E}">
        <p14:creationId xmlns:p14="http://schemas.microsoft.com/office/powerpoint/2010/main" val="7805633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512" y="1441450"/>
            <a:ext cx="8013989" cy="1792817"/>
          </a:xfrm>
        </p:spPr>
        <p:txBody>
          <a:bodyPr/>
          <a:lstStyle/>
          <a:p>
            <a:pPr>
              <a:spcBef>
                <a:spcPts val="0"/>
              </a:spcBef>
            </a:pPr>
            <a:r>
              <a:rPr lang="en-US" sz="2000" dirty="0" smtClean="0">
                <a:solidFill>
                  <a:schemeClr val="tx1"/>
                </a:solidFill>
              </a:rPr>
              <a:t>Tasks 1-3 are integration &amp; support, task 4 is delivering hardware.</a:t>
            </a:r>
          </a:p>
          <a:p>
            <a:pPr>
              <a:spcBef>
                <a:spcPts val="0"/>
              </a:spcBef>
            </a:pPr>
            <a:r>
              <a:rPr lang="en-US" sz="2000" dirty="0" smtClean="0">
                <a:solidFill>
                  <a:schemeClr val="tx1"/>
                </a:solidFill>
              </a:rPr>
              <a:t>Numbers based on fixed price plus a specified number of hours per task per axes which makes it scalable e.g. 2 days per axis for commissioning</a:t>
            </a:r>
          </a:p>
          <a:p>
            <a:pPr>
              <a:spcBef>
                <a:spcPts val="0"/>
              </a:spcBef>
            </a:pPr>
            <a:r>
              <a:rPr lang="en-US" sz="2000" dirty="0" smtClean="0">
                <a:solidFill>
                  <a:schemeClr val="tx1"/>
                </a:solidFill>
              </a:rPr>
              <a:t>Based on experiences from other facilities e.g. ISIS, Diamond etc.</a:t>
            </a:r>
            <a:endParaRPr lang="en-US" sz="2000" dirty="0">
              <a:solidFill>
                <a:schemeClr val="tx1"/>
              </a:solidFill>
            </a:endParaRPr>
          </a:p>
        </p:txBody>
      </p:sp>
      <p:sp>
        <p:nvSpPr>
          <p:cNvPr id="2" name="Title 1"/>
          <p:cNvSpPr>
            <a:spLocks noGrp="1"/>
          </p:cNvSpPr>
          <p:nvPr>
            <p:ph type="title"/>
          </p:nvPr>
        </p:nvSpPr>
        <p:spPr/>
        <p:txBody>
          <a:bodyPr/>
          <a:lstStyle/>
          <a:p>
            <a:r>
              <a:rPr lang="en-US" dirty="0" smtClean="0"/>
              <a:t>Budget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49367257"/>
              </p:ext>
            </p:extLst>
          </p:nvPr>
        </p:nvGraphicFramePr>
        <p:xfrm>
          <a:off x="260136" y="2920695"/>
          <a:ext cx="8688372" cy="3911601"/>
        </p:xfrm>
        <a:graphic>
          <a:graphicData uri="http://schemas.openxmlformats.org/drawingml/2006/table">
            <a:tbl>
              <a:tblPr firstCol="1">
                <a:tableStyleId>{5C22544A-7EE6-4342-B048-85BDC9FD1C3A}</a:tableStyleId>
              </a:tblPr>
              <a:tblGrid>
                <a:gridCol w="1832945"/>
                <a:gridCol w="1575690"/>
                <a:gridCol w="1328754"/>
                <a:gridCol w="1054859"/>
                <a:gridCol w="1448062"/>
                <a:gridCol w="1448062"/>
              </a:tblGrid>
              <a:tr h="391161">
                <a:tc rowSpan="2">
                  <a:txBody>
                    <a:bodyPr/>
                    <a:lstStyle/>
                    <a:p>
                      <a:pPr algn="ctr"/>
                      <a:endParaRPr lang="en-US" dirty="0"/>
                    </a:p>
                  </a:txBody>
                  <a:tcPr/>
                </a:tc>
                <a:tc gridSpan="2">
                  <a:txBody>
                    <a:bodyPr/>
                    <a:lstStyle/>
                    <a:p>
                      <a:pPr algn="ctr"/>
                      <a:r>
                        <a:rPr lang="en-US" dirty="0" smtClean="0"/>
                        <a:t>Cash (€)</a:t>
                      </a:r>
                      <a:endParaRPr lang="en-US" dirty="0"/>
                    </a:p>
                  </a:txBody>
                  <a:tcPr/>
                </a:tc>
                <a:tc hMerge="1">
                  <a:txBody>
                    <a:bodyPr/>
                    <a:lstStyle/>
                    <a:p>
                      <a:pPr algn="ctr"/>
                      <a:endParaRPr lang="en-US" dirty="0"/>
                    </a:p>
                  </a:txBody>
                  <a:tcPr/>
                </a:tc>
                <a:tc gridSpan="2">
                  <a:txBody>
                    <a:bodyPr/>
                    <a:lstStyle/>
                    <a:p>
                      <a:pPr algn="ctr"/>
                      <a:r>
                        <a:rPr lang="en-US" dirty="0" smtClean="0"/>
                        <a:t>Possible</a:t>
                      </a:r>
                      <a:r>
                        <a:rPr lang="en-US" baseline="0" dirty="0" smtClean="0"/>
                        <a:t> in-kind (€)</a:t>
                      </a:r>
                      <a:endParaRPr lang="en-US" dirty="0"/>
                    </a:p>
                  </a:txBody>
                  <a:tcPr/>
                </a:tc>
                <a:tc hMerge="1">
                  <a:txBody>
                    <a:bodyPr/>
                    <a:lstStyle/>
                    <a:p>
                      <a:pPr algn="ctr"/>
                      <a:endParaRPr lang="en-US" dirty="0"/>
                    </a:p>
                  </a:txBody>
                  <a:tcPr/>
                </a:tc>
                <a:tc>
                  <a:txBody>
                    <a:bodyPr/>
                    <a:lstStyle/>
                    <a:p>
                      <a:pPr algn="ctr"/>
                      <a:endParaRPr lang="en-US"/>
                    </a:p>
                  </a:txBody>
                  <a:tcPr/>
                </a:tc>
              </a:tr>
              <a:tr h="360488">
                <a:tc vMerge="1">
                  <a:txBody>
                    <a:bodyPr/>
                    <a:lstStyle/>
                    <a:p>
                      <a:pPr algn="ctr"/>
                      <a:endParaRPr lang="en-US" dirty="0"/>
                    </a:p>
                  </a:txBody>
                  <a:tcPr/>
                </a:tc>
                <a:tc>
                  <a:txBody>
                    <a:bodyPr/>
                    <a:lstStyle/>
                    <a:p>
                      <a:pPr algn="ctr"/>
                      <a:r>
                        <a:rPr lang="en-US" dirty="0" smtClean="0"/>
                        <a:t>Labor</a:t>
                      </a:r>
                      <a:endParaRPr lang="en-US" dirty="0"/>
                    </a:p>
                  </a:txBody>
                  <a:tcPr/>
                </a:tc>
                <a:tc>
                  <a:txBody>
                    <a:bodyPr/>
                    <a:lstStyle/>
                    <a:p>
                      <a:pPr algn="ctr"/>
                      <a:r>
                        <a:rPr lang="en-US" dirty="0" smtClean="0"/>
                        <a:t>Non-labor</a:t>
                      </a:r>
                      <a:endParaRPr lang="en-US" dirty="0"/>
                    </a:p>
                  </a:txBody>
                  <a:tcPr/>
                </a:tc>
                <a:tc>
                  <a:txBody>
                    <a:bodyPr/>
                    <a:lstStyle/>
                    <a:p>
                      <a:pPr algn="ctr"/>
                      <a:r>
                        <a:rPr lang="en-US" dirty="0" smtClean="0"/>
                        <a:t>Labor</a:t>
                      </a:r>
                      <a:endParaRPr lang="en-US" dirty="0"/>
                    </a:p>
                  </a:txBody>
                  <a:tcPr/>
                </a:tc>
                <a:tc>
                  <a:txBody>
                    <a:bodyPr/>
                    <a:lstStyle/>
                    <a:p>
                      <a:pPr algn="ctr"/>
                      <a:r>
                        <a:rPr lang="en-US" dirty="0" smtClean="0"/>
                        <a:t>Non-Labor</a:t>
                      </a:r>
                      <a:endParaRPr lang="en-US" dirty="0"/>
                    </a:p>
                  </a:txBody>
                  <a:tcPr/>
                </a:tc>
                <a:tc>
                  <a:txBody>
                    <a:bodyPr/>
                    <a:lstStyle/>
                    <a:p>
                      <a:pPr algn="ctr"/>
                      <a:r>
                        <a:rPr lang="en-US" b="1" dirty="0" smtClean="0"/>
                        <a:t>TOTAL</a:t>
                      </a:r>
                      <a:endParaRPr lang="en-US" b="1" dirty="0"/>
                    </a:p>
                  </a:txBody>
                  <a:tcPr/>
                </a:tc>
              </a:tr>
              <a:tr h="614354">
                <a:tc>
                  <a:txBody>
                    <a:bodyPr/>
                    <a:lstStyle/>
                    <a:p>
                      <a:pPr algn="ctr"/>
                      <a:r>
                        <a:rPr lang="en-US" dirty="0" smtClean="0"/>
                        <a:t>General Purpose Motion Control</a:t>
                      </a:r>
                      <a:endParaRPr lang="en-US" dirty="0"/>
                    </a:p>
                  </a:txBody>
                  <a:tcPr/>
                </a:tc>
                <a:tc>
                  <a:txBody>
                    <a:bodyPr/>
                    <a:lstStyle/>
                    <a:p>
                      <a:pPr algn="ctr"/>
                      <a:r>
                        <a:rPr lang="en-US" dirty="0" smtClean="0"/>
                        <a:t>101 520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b="1" dirty="0" smtClean="0"/>
                        <a:t>101 520</a:t>
                      </a:r>
                      <a:endParaRPr lang="en-US" b="1" dirty="0"/>
                    </a:p>
                  </a:txBody>
                  <a:tcPr/>
                </a:tc>
              </a:tr>
              <a:tr h="614354">
                <a:tc>
                  <a:txBody>
                    <a:bodyPr/>
                    <a:lstStyle/>
                    <a:p>
                      <a:pPr algn="ctr"/>
                      <a:r>
                        <a:rPr lang="en-US" dirty="0" smtClean="0"/>
                        <a:t>Special Purpose Motion Control</a:t>
                      </a:r>
                      <a:endParaRPr lang="en-US" dirty="0"/>
                    </a:p>
                  </a:txBody>
                  <a:tcPr/>
                </a:tc>
                <a:tc>
                  <a:txBody>
                    <a:bodyPr/>
                    <a:lstStyle/>
                    <a:p>
                      <a:pPr algn="ctr"/>
                      <a:r>
                        <a:rPr lang="en-US" dirty="0" smtClean="0"/>
                        <a:t>52</a:t>
                      </a:r>
                      <a:r>
                        <a:rPr lang="en-US" baseline="0" dirty="0" smtClean="0"/>
                        <a:t> 200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b="1" dirty="0" smtClean="0"/>
                        <a:t>52 200</a:t>
                      </a:r>
                      <a:endParaRPr lang="en-US" b="1" dirty="0"/>
                    </a:p>
                  </a:txBody>
                  <a:tcPr/>
                </a:tc>
              </a:tr>
              <a:tr h="614354">
                <a:tc>
                  <a:txBody>
                    <a:bodyPr/>
                    <a:lstStyle/>
                    <a:p>
                      <a:pPr algn="ctr"/>
                      <a:r>
                        <a:rPr lang="en-US" dirty="0" smtClean="0"/>
                        <a:t>Vacuum</a:t>
                      </a:r>
                      <a:r>
                        <a:rPr lang="en-US" baseline="0" dirty="0" smtClean="0"/>
                        <a:t> Control &amp; Automation</a:t>
                      </a:r>
                      <a:endParaRPr lang="en-US" dirty="0"/>
                    </a:p>
                  </a:txBody>
                  <a:tcPr/>
                </a:tc>
                <a:tc>
                  <a:txBody>
                    <a:bodyPr/>
                    <a:lstStyle/>
                    <a:p>
                      <a:pPr algn="ctr"/>
                      <a:r>
                        <a:rPr lang="en-US" dirty="0" smtClean="0"/>
                        <a:t>60 600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b="1" dirty="0" smtClean="0"/>
                        <a:t>60 600</a:t>
                      </a:r>
                      <a:endParaRPr lang="en-US" b="1" dirty="0"/>
                    </a:p>
                  </a:txBody>
                  <a:tcPr/>
                </a:tc>
              </a:tr>
              <a:tr h="614354">
                <a:tc>
                  <a:txBody>
                    <a:bodyPr/>
                    <a:lstStyle/>
                    <a:p>
                      <a:pPr algn="ctr"/>
                      <a:r>
                        <a:rPr lang="en-US" dirty="0" smtClean="0"/>
                        <a:t>Control Racks </a:t>
                      </a:r>
                    </a:p>
                    <a:p>
                      <a:pPr algn="ctr"/>
                      <a:r>
                        <a:rPr lang="en-US" dirty="0" smtClean="0"/>
                        <a:t>&amp; Electronics</a:t>
                      </a:r>
                      <a:endParaRPr lang="en-US" dirty="0"/>
                    </a:p>
                  </a:txBody>
                  <a:tcPr/>
                </a:tc>
                <a:tc>
                  <a:txBody>
                    <a:bodyPr/>
                    <a:lstStyle/>
                    <a:p>
                      <a:pPr algn="ctr"/>
                      <a:r>
                        <a:rPr lang="en-US" dirty="0" smtClean="0"/>
                        <a:t>43 200</a:t>
                      </a:r>
                      <a:endParaRPr lang="en-US" dirty="0"/>
                    </a:p>
                  </a:txBody>
                  <a:tcPr/>
                </a:tc>
                <a:tc>
                  <a:txBody>
                    <a:bodyPr/>
                    <a:lstStyle/>
                    <a:p>
                      <a:pPr algn="ctr"/>
                      <a:r>
                        <a:rPr lang="en-US" dirty="0" smtClean="0"/>
                        <a:t>0</a:t>
                      </a:r>
                      <a:endParaRPr lang="en-US" dirty="0"/>
                    </a:p>
                  </a:txBody>
                  <a:tcPr/>
                </a:tc>
                <a:tc>
                  <a:txBody>
                    <a:bodyPr/>
                    <a:lstStyle/>
                    <a:p>
                      <a:pPr algn="ctr"/>
                      <a:r>
                        <a:rPr lang="en-US" dirty="0" smtClean="0"/>
                        <a:t>17</a:t>
                      </a:r>
                      <a:r>
                        <a:rPr lang="en-US" baseline="0" dirty="0" smtClean="0"/>
                        <a:t> 280</a:t>
                      </a:r>
                      <a:endParaRPr lang="en-US" dirty="0"/>
                    </a:p>
                  </a:txBody>
                  <a:tcPr/>
                </a:tc>
                <a:tc>
                  <a:txBody>
                    <a:bodyPr/>
                    <a:lstStyle/>
                    <a:p>
                      <a:pPr algn="ctr"/>
                      <a:r>
                        <a:rPr lang="en-US" dirty="0" smtClean="0"/>
                        <a:t>86 500</a:t>
                      </a:r>
                      <a:endParaRPr lang="en-US" dirty="0"/>
                    </a:p>
                  </a:txBody>
                  <a:tcPr/>
                </a:tc>
                <a:tc>
                  <a:txBody>
                    <a:bodyPr/>
                    <a:lstStyle/>
                    <a:p>
                      <a:pPr algn="ctr"/>
                      <a:r>
                        <a:rPr lang="en-US" b="1" dirty="0" smtClean="0"/>
                        <a:t>146 980</a:t>
                      </a:r>
                      <a:endParaRPr lang="en-US" b="1" dirty="0"/>
                    </a:p>
                  </a:txBody>
                  <a:tcPr/>
                </a:tc>
              </a:tr>
              <a:tr h="588387">
                <a:tc>
                  <a:txBody>
                    <a:bodyPr/>
                    <a:lstStyle/>
                    <a:p>
                      <a:pPr algn="ctr"/>
                      <a:endParaRPr lang="en-US" dirty="0"/>
                    </a:p>
                  </a:txBody>
                  <a:tcPr marB="0"/>
                </a:tc>
                <a:tc>
                  <a:txBody>
                    <a:bodyPr/>
                    <a:lstStyle/>
                    <a:p>
                      <a:pPr algn="ctr"/>
                      <a:endParaRPr lang="en-US" dirty="0"/>
                    </a:p>
                  </a:txBody>
                  <a:tcPr marB="0"/>
                </a:tc>
                <a:tc>
                  <a:txBody>
                    <a:bodyPr/>
                    <a:lstStyle/>
                    <a:p>
                      <a:pPr algn="ctr"/>
                      <a:endParaRPr lang="en-US" dirty="0"/>
                    </a:p>
                  </a:txBody>
                  <a:tcPr marB="0"/>
                </a:tc>
                <a:tc>
                  <a:txBody>
                    <a:bodyPr/>
                    <a:lstStyle/>
                    <a:p>
                      <a:pPr algn="ctr"/>
                      <a:endParaRPr lang="en-US" dirty="0"/>
                    </a:p>
                  </a:txBody>
                  <a:tcPr marB="0"/>
                </a:tc>
                <a:tc>
                  <a:txBody>
                    <a:bodyPr/>
                    <a:lstStyle/>
                    <a:p>
                      <a:pPr algn="ctr"/>
                      <a:r>
                        <a:rPr lang="en-US" dirty="0" smtClean="0"/>
                        <a:t>total</a:t>
                      </a:r>
                      <a:endParaRPr lang="en-US" dirty="0"/>
                    </a:p>
                  </a:txBody>
                  <a:tcPr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361</a:t>
                      </a:r>
                      <a:r>
                        <a:rPr lang="en-US" b="1" baseline="0" dirty="0" smtClean="0"/>
                        <a:t> 300</a:t>
                      </a:r>
                      <a:endParaRPr lang="en-US" b="1" dirty="0" smtClean="0"/>
                    </a:p>
                    <a:p>
                      <a:pPr algn="ctr"/>
                      <a:endParaRPr lang="en-US" b="1" dirty="0"/>
                    </a:p>
                  </a:txBody>
                  <a:tcPr marB="0"/>
                </a:tc>
              </a:tr>
            </a:tbl>
          </a:graphicData>
        </a:graphic>
      </p:graphicFrame>
    </p:spTree>
    <p:extLst>
      <p:ext uri="{BB962C8B-B14F-4D97-AF65-F5344CB8AC3E}">
        <p14:creationId xmlns:p14="http://schemas.microsoft.com/office/powerpoint/2010/main" val="40177602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512" y="1610884"/>
            <a:ext cx="8013989" cy="4515169"/>
          </a:xfrm>
        </p:spPr>
        <p:txBody>
          <a:bodyPr/>
          <a:lstStyle/>
          <a:p>
            <a:pPr>
              <a:spcBef>
                <a:spcPts val="0"/>
              </a:spcBef>
            </a:pPr>
            <a:r>
              <a:rPr lang="en-US" sz="2000" dirty="0" smtClean="0">
                <a:solidFill>
                  <a:schemeClr val="tx1"/>
                </a:solidFill>
              </a:rPr>
              <a:t>All support and review tasks will follow the mechanical design phases; factory and site acceptance tests are relatively short tasks.</a:t>
            </a:r>
          </a:p>
          <a:p>
            <a:pPr>
              <a:spcBef>
                <a:spcPts val="0"/>
              </a:spcBef>
            </a:pPr>
            <a:r>
              <a:rPr lang="en-US" sz="2000" dirty="0" smtClean="0">
                <a:solidFill>
                  <a:schemeClr val="tx1"/>
                </a:solidFill>
              </a:rPr>
              <a:t>A considerable time is taken by the electrical design + the schematics drawing / cabling documents ( up to 6 months), but will fit between end of design phase and start of installation phase</a:t>
            </a:r>
          </a:p>
          <a:p>
            <a:pPr>
              <a:spcBef>
                <a:spcPts val="0"/>
              </a:spcBef>
            </a:pPr>
            <a:r>
              <a:rPr lang="en-US" sz="2000" dirty="0" smtClean="0">
                <a:solidFill>
                  <a:schemeClr val="tx1"/>
                </a:solidFill>
              </a:rPr>
              <a:t>Commissioning is calculated with 2 days/axis, based on experiences from other facilities e.g. ISIS, Diamond etc. and can start when the last mechanics and the rack and cables are installed</a:t>
            </a:r>
          </a:p>
          <a:p>
            <a:pPr>
              <a:spcBef>
                <a:spcPts val="0"/>
              </a:spcBef>
            </a:pPr>
            <a:r>
              <a:rPr lang="en-US" sz="2000" dirty="0" smtClean="0">
                <a:solidFill>
                  <a:schemeClr val="tx1"/>
                </a:solidFill>
              </a:rPr>
              <a:t>The only deliverable where MCAG holds the whole responsibility is the delivery of the cabinets and electronics. Design can start together with the design of the external cabling and production will take in average (xx) months.</a:t>
            </a:r>
            <a:endParaRPr lang="en-US" sz="2000" dirty="0">
              <a:solidFill>
                <a:schemeClr val="tx1"/>
              </a:solidFill>
            </a:endParaRPr>
          </a:p>
        </p:txBody>
      </p:sp>
      <p:sp>
        <p:nvSpPr>
          <p:cNvPr id="2" name="Title 1"/>
          <p:cNvSpPr>
            <a:spLocks noGrp="1"/>
          </p:cNvSpPr>
          <p:nvPr>
            <p:ph type="title"/>
          </p:nvPr>
        </p:nvSpPr>
        <p:spPr/>
        <p:txBody>
          <a:bodyPr/>
          <a:lstStyle/>
          <a:p>
            <a:r>
              <a:rPr lang="en-US" dirty="0" smtClean="0"/>
              <a:t>Schedule</a:t>
            </a:r>
            <a:endParaRPr lang="en-US" dirty="0"/>
          </a:p>
        </p:txBody>
      </p:sp>
    </p:spTree>
    <p:extLst>
      <p:ext uri="{BB962C8B-B14F-4D97-AF65-F5344CB8AC3E}">
        <p14:creationId xmlns:p14="http://schemas.microsoft.com/office/powerpoint/2010/main" val="6461647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12" y="-1"/>
            <a:ext cx="6532370" cy="1441451"/>
          </a:xfrm>
        </p:spPr>
        <p:txBody>
          <a:bodyPr/>
          <a:lstStyle/>
          <a:p>
            <a:r>
              <a:rPr lang="en-US" dirty="0" smtClean="0"/>
              <a:t>Generic Motion Control Interfaces </a:t>
            </a:r>
            <a:br>
              <a:rPr lang="en-US" dirty="0" smtClean="0"/>
            </a:br>
            <a:r>
              <a:rPr lang="en-US" dirty="0" smtClean="0"/>
              <a:t>Phase 1 – Concept Phase</a:t>
            </a:r>
            <a:endParaRPr lang="en-US" dirty="0"/>
          </a:p>
        </p:txBody>
      </p:sp>
      <p:pic>
        <p:nvPicPr>
          <p:cNvPr id="5" name="Picture 4"/>
          <p:cNvPicPr>
            <a:picLocks noChangeAspect="1"/>
          </p:cNvPicPr>
          <p:nvPr/>
        </p:nvPicPr>
        <p:blipFill>
          <a:blip r:embed="rId3"/>
          <a:stretch>
            <a:fillRect/>
          </a:stretch>
        </p:blipFill>
        <p:spPr>
          <a:xfrm>
            <a:off x="1668813" y="1601283"/>
            <a:ext cx="5339496" cy="4901033"/>
          </a:xfrm>
          <a:prstGeom prst="rect">
            <a:avLst/>
          </a:prstGeom>
        </p:spPr>
      </p:pic>
      <p:sp>
        <p:nvSpPr>
          <p:cNvPr id="6" name="Rectangle 5"/>
          <p:cNvSpPr/>
          <p:nvPr/>
        </p:nvSpPr>
        <p:spPr>
          <a:xfrm>
            <a:off x="2857408" y="3033631"/>
            <a:ext cx="2657523" cy="3574508"/>
          </a:xfrm>
          <a:prstGeom prst="rect">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63170" y="3993799"/>
            <a:ext cx="41156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8" name="TextBox 7"/>
          <p:cNvSpPr txBox="1"/>
          <p:nvPr/>
        </p:nvSpPr>
        <p:spPr>
          <a:xfrm>
            <a:off x="4638895" y="4071296"/>
            <a:ext cx="411560"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9" name="TextBox 8"/>
          <p:cNvSpPr txBox="1"/>
          <p:nvPr/>
        </p:nvSpPr>
        <p:spPr>
          <a:xfrm>
            <a:off x="5185684" y="4071296"/>
            <a:ext cx="411560"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10" name="TextBox 9"/>
          <p:cNvSpPr txBox="1"/>
          <p:nvPr/>
        </p:nvSpPr>
        <p:spPr>
          <a:xfrm>
            <a:off x="5708488" y="4339615"/>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3" name="TextBox 12"/>
          <p:cNvSpPr txBox="1"/>
          <p:nvPr/>
        </p:nvSpPr>
        <p:spPr>
          <a:xfrm>
            <a:off x="5720247" y="3467701"/>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4" name="TextBox 13"/>
          <p:cNvSpPr txBox="1"/>
          <p:nvPr/>
        </p:nvSpPr>
        <p:spPr>
          <a:xfrm>
            <a:off x="5708488" y="5276564"/>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6" name="TextBox 15"/>
          <p:cNvSpPr txBox="1"/>
          <p:nvPr/>
        </p:nvSpPr>
        <p:spPr>
          <a:xfrm>
            <a:off x="2051010" y="6062436"/>
            <a:ext cx="41156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17" name="TextBox 16"/>
          <p:cNvSpPr txBox="1"/>
          <p:nvPr/>
        </p:nvSpPr>
        <p:spPr>
          <a:xfrm>
            <a:off x="1686486" y="3506444"/>
            <a:ext cx="411560" cy="369332"/>
          </a:xfrm>
          <a:prstGeom prst="rect">
            <a:avLst/>
          </a:prstGeom>
          <a:noFill/>
        </p:spPr>
        <p:txBody>
          <a:bodyPr wrap="square" rtlCol="0">
            <a:spAutoFit/>
          </a:bodyPr>
          <a:lstStyle/>
          <a:p>
            <a:r>
              <a:rPr lang="en-US" dirty="0" smtClean="0">
                <a:solidFill>
                  <a:srgbClr val="FF0000"/>
                </a:solidFill>
              </a:rPr>
              <a:t>6</a:t>
            </a:r>
            <a:endParaRPr lang="en-US" dirty="0">
              <a:solidFill>
                <a:srgbClr val="FF0000"/>
              </a:solidFill>
            </a:endParaRPr>
          </a:p>
        </p:txBody>
      </p:sp>
    </p:spTree>
    <p:extLst>
      <p:ext uri="{BB962C8B-B14F-4D97-AF65-F5344CB8AC3E}">
        <p14:creationId xmlns:p14="http://schemas.microsoft.com/office/powerpoint/2010/main" val="28294685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12" y="-1"/>
            <a:ext cx="6744030" cy="1441451"/>
          </a:xfrm>
        </p:spPr>
        <p:txBody>
          <a:bodyPr/>
          <a:lstStyle/>
          <a:p>
            <a:r>
              <a:rPr lang="en-US" dirty="0" smtClean="0"/>
              <a:t>Generic Motion Control Interfaces </a:t>
            </a:r>
            <a:br>
              <a:rPr lang="en-US" dirty="0" smtClean="0"/>
            </a:br>
            <a:r>
              <a:rPr lang="en-US" dirty="0" smtClean="0"/>
              <a:t>Phase 2 - Design</a:t>
            </a:r>
            <a:endParaRPr lang="en-US" dirty="0"/>
          </a:p>
        </p:txBody>
      </p:sp>
      <p:pic>
        <p:nvPicPr>
          <p:cNvPr id="5" name="Picture 4"/>
          <p:cNvPicPr>
            <a:picLocks noChangeAspect="1"/>
          </p:cNvPicPr>
          <p:nvPr/>
        </p:nvPicPr>
        <p:blipFill>
          <a:blip r:embed="rId3"/>
          <a:stretch>
            <a:fillRect/>
          </a:stretch>
        </p:blipFill>
        <p:spPr>
          <a:xfrm>
            <a:off x="1668813" y="1601283"/>
            <a:ext cx="5339496" cy="4901033"/>
          </a:xfrm>
          <a:prstGeom prst="rect">
            <a:avLst/>
          </a:prstGeom>
        </p:spPr>
      </p:pic>
      <p:sp>
        <p:nvSpPr>
          <p:cNvPr id="6" name="Rectangle 5"/>
          <p:cNvSpPr/>
          <p:nvPr/>
        </p:nvSpPr>
        <p:spPr>
          <a:xfrm>
            <a:off x="2857408" y="4162421"/>
            <a:ext cx="2193047" cy="2445718"/>
          </a:xfrm>
          <a:prstGeom prst="rect">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638895" y="4071296"/>
            <a:ext cx="411560"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9" name="TextBox 8"/>
          <p:cNvSpPr txBox="1"/>
          <p:nvPr/>
        </p:nvSpPr>
        <p:spPr>
          <a:xfrm>
            <a:off x="5185684" y="4071296"/>
            <a:ext cx="411560"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10" name="TextBox 9"/>
          <p:cNvSpPr txBox="1"/>
          <p:nvPr/>
        </p:nvSpPr>
        <p:spPr>
          <a:xfrm>
            <a:off x="5708488" y="4339615"/>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3" name="TextBox 12"/>
          <p:cNvSpPr txBox="1"/>
          <p:nvPr/>
        </p:nvSpPr>
        <p:spPr>
          <a:xfrm>
            <a:off x="5720247" y="3467701"/>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4" name="TextBox 13"/>
          <p:cNvSpPr txBox="1"/>
          <p:nvPr/>
        </p:nvSpPr>
        <p:spPr>
          <a:xfrm>
            <a:off x="5708488" y="5276564"/>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2" name="Rectangle 11"/>
          <p:cNvSpPr/>
          <p:nvPr/>
        </p:nvSpPr>
        <p:spPr>
          <a:xfrm>
            <a:off x="5050455" y="3486088"/>
            <a:ext cx="934831" cy="2298972"/>
          </a:xfrm>
          <a:prstGeom prst="rect">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163170" y="3993799"/>
            <a:ext cx="41156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Tree>
    <p:extLst>
      <p:ext uri="{BB962C8B-B14F-4D97-AF65-F5344CB8AC3E}">
        <p14:creationId xmlns:p14="http://schemas.microsoft.com/office/powerpoint/2010/main" val="17970402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12" y="-1"/>
            <a:ext cx="6849860" cy="1441451"/>
          </a:xfrm>
        </p:spPr>
        <p:txBody>
          <a:bodyPr/>
          <a:lstStyle/>
          <a:p>
            <a:r>
              <a:rPr lang="en-US" dirty="0" smtClean="0"/>
              <a:t>Generic Motion Control Interfaces </a:t>
            </a:r>
            <a:br>
              <a:rPr lang="en-US" dirty="0" smtClean="0"/>
            </a:br>
            <a:r>
              <a:rPr lang="en-US" dirty="0" smtClean="0"/>
              <a:t>Phase 3 - Procurement</a:t>
            </a:r>
            <a:endParaRPr lang="en-US" dirty="0"/>
          </a:p>
        </p:txBody>
      </p:sp>
      <p:pic>
        <p:nvPicPr>
          <p:cNvPr id="5" name="Picture 4"/>
          <p:cNvPicPr>
            <a:picLocks noChangeAspect="1"/>
          </p:cNvPicPr>
          <p:nvPr/>
        </p:nvPicPr>
        <p:blipFill>
          <a:blip r:embed="rId3"/>
          <a:stretch>
            <a:fillRect/>
          </a:stretch>
        </p:blipFill>
        <p:spPr>
          <a:xfrm>
            <a:off x="1668813" y="1601283"/>
            <a:ext cx="5339496" cy="4901033"/>
          </a:xfrm>
          <a:prstGeom prst="rect">
            <a:avLst/>
          </a:prstGeom>
        </p:spPr>
      </p:pic>
      <p:sp>
        <p:nvSpPr>
          <p:cNvPr id="6" name="Rectangle 5"/>
          <p:cNvSpPr/>
          <p:nvPr/>
        </p:nvSpPr>
        <p:spPr>
          <a:xfrm>
            <a:off x="2951479" y="4162421"/>
            <a:ext cx="1687416" cy="2445718"/>
          </a:xfrm>
          <a:prstGeom prst="rect">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638895" y="4071296"/>
            <a:ext cx="411560"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9" name="TextBox 8"/>
          <p:cNvSpPr txBox="1"/>
          <p:nvPr/>
        </p:nvSpPr>
        <p:spPr>
          <a:xfrm>
            <a:off x="5185684" y="4071296"/>
            <a:ext cx="411560"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10" name="TextBox 9"/>
          <p:cNvSpPr txBox="1"/>
          <p:nvPr/>
        </p:nvSpPr>
        <p:spPr>
          <a:xfrm>
            <a:off x="5708488" y="4339615"/>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3" name="TextBox 12"/>
          <p:cNvSpPr txBox="1"/>
          <p:nvPr/>
        </p:nvSpPr>
        <p:spPr>
          <a:xfrm>
            <a:off x="5720247" y="3467701"/>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4" name="TextBox 13"/>
          <p:cNvSpPr txBox="1"/>
          <p:nvPr/>
        </p:nvSpPr>
        <p:spPr>
          <a:xfrm>
            <a:off x="5708488" y="5276564"/>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5" name="TextBox 14"/>
          <p:cNvSpPr txBox="1"/>
          <p:nvPr/>
        </p:nvSpPr>
        <p:spPr>
          <a:xfrm>
            <a:off x="3163170" y="3993799"/>
            <a:ext cx="41156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Tree>
    <p:extLst>
      <p:ext uri="{BB962C8B-B14F-4D97-AF65-F5344CB8AC3E}">
        <p14:creationId xmlns:p14="http://schemas.microsoft.com/office/powerpoint/2010/main" val="29229724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11" y="-1"/>
            <a:ext cx="6708753" cy="1441451"/>
          </a:xfrm>
        </p:spPr>
        <p:txBody>
          <a:bodyPr/>
          <a:lstStyle/>
          <a:p>
            <a:r>
              <a:rPr lang="en-US" dirty="0" smtClean="0"/>
              <a:t>Generic Motion Control Interfaces</a:t>
            </a:r>
            <a:br>
              <a:rPr lang="en-US" dirty="0" smtClean="0"/>
            </a:br>
            <a:r>
              <a:rPr lang="en-US" dirty="0" smtClean="0"/>
              <a:t>Phase 4 - Installation</a:t>
            </a:r>
            <a:endParaRPr lang="en-US" dirty="0"/>
          </a:p>
        </p:txBody>
      </p:sp>
      <p:pic>
        <p:nvPicPr>
          <p:cNvPr id="5" name="Picture 4"/>
          <p:cNvPicPr>
            <a:picLocks noChangeAspect="1"/>
          </p:cNvPicPr>
          <p:nvPr/>
        </p:nvPicPr>
        <p:blipFill>
          <a:blip r:embed="rId3"/>
          <a:stretch>
            <a:fillRect/>
          </a:stretch>
        </p:blipFill>
        <p:spPr>
          <a:xfrm>
            <a:off x="1668813" y="1601283"/>
            <a:ext cx="5339496" cy="4901033"/>
          </a:xfrm>
          <a:prstGeom prst="rect">
            <a:avLst/>
          </a:prstGeom>
        </p:spPr>
      </p:pic>
      <p:sp>
        <p:nvSpPr>
          <p:cNvPr id="8" name="TextBox 7"/>
          <p:cNvSpPr txBox="1"/>
          <p:nvPr/>
        </p:nvSpPr>
        <p:spPr>
          <a:xfrm>
            <a:off x="4638895" y="4071296"/>
            <a:ext cx="411560"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9" name="TextBox 8"/>
          <p:cNvSpPr txBox="1"/>
          <p:nvPr/>
        </p:nvSpPr>
        <p:spPr>
          <a:xfrm>
            <a:off x="5185684" y="4071296"/>
            <a:ext cx="411560"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10" name="TextBox 9"/>
          <p:cNvSpPr txBox="1"/>
          <p:nvPr/>
        </p:nvSpPr>
        <p:spPr>
          <a:xfrm>
            <a:off x="5708488" y="4339615"/>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3" name="TextBox 12"/>
          <p:cNvSpPr txBox="1"/>
          <p:nvPr/>
        </p:nvSpPr>
        <p:spPr>
          <a:xfrm>
            <a:off x="5720247" y="3467701"/>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4" name="TextBox 13"/>
          <p:cNvSpPr txBox="1"/>
          <p:nvPr/>
        </p:nvSpPr>
        <p:spPr>
          <a:xfrm>
            <a:off x="5708488" y="5276564"/>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5" name="TextBox 14"/>
          <p:cNvSpPr txBox="1"/>
          <p:nvPr/>
        </p:nvSpPr>
        <p:spPr>
          <a:xfrm>
            <a:off x="3163170" y="3993799"/>
            <a:ext cx="41156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Tree>
    <p:extLst>
      <p:ext uri="{BB962C8B-B14F-4D97-AF65-F5344CB8AC3E}">
        <p14:creationId xmlns:p14="http://schemas.microsoft.com/office/powerpoint/2010/main" val="15432751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11" y="-1"/>
            <a:ext cx="6391263" cy="1441451"/>
          </a:xfrm>
        </p:spPr>
        <p:txBody>
          <a:bodyPr/>
          <a:lstStyle/>
          <a:p>
            <a:r>
              <a:rPr lang="en-US" dirty="0" smtClean="0"/>
              <a:t>Generic Motion Control Interfaces</a:t>
            </a:r>
            <a:br>
              <a:rPr lang="en-US" dirty="0" smtClean="0"/>
            </a:br>
            <a:r>
              <a:rPr lang="en-US" dirty="0" smtClean="0"/>
              <a:t>Phase 5 - Commissioning</a:t>
            </a:r>
            <a:endParaRPr lang="en-US" dirty="0"/>
          </a:p>
        </p:txBody>
      </p:sp>
      <p:pic>
        <p:nvPicPr>
          <p:cNvPr id="5" name="Picture 4"/>
          <p:cNvPicPr>
            <a:picLocks noChangeAspect="1"/>
          </p:cNvPicPr>
          <p:nvPr/>
        </p:nvPicPr>
        <p:blipFill>
          <a:blip r:embed="rId3"/>
          <a:stretch>
            <a:fillRect/>
          </a:stretch>
        </p:blipFill>
        <p:spPr>
          <a:xfrm>
            <a:off x="1668813" y="1601283"/>
            <a:ext cx="5339496" cy="4901033"/>
          </a:xfrm>
          <a:prstGeom prst="rect">
            <a:avLst/>
          </a:prstGeom>
        </p:spPr>
      </p:pic>
      <p:sp>
        <p:nvSpPr>
          <p:cNvPr id="6" name="Rectangle 5"/>
          <p:cNvSpPr/>
          <p:nvPr/>
        </p:nvSpPr>
        <p:spPr>
          <a:xfrm>
            <a:off x="2845649" y="2798464"/>
            <a:ext cx="4162660" cy="3809675"/>
          </a:xfrm>
          <a:prstGeom prst="rect">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638895" y="4071296"/>
            <a:ext cx="411560"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9" name="TextBox 8"/>
          <p:cNvSpPr txBox="1"/>
          <p:nvPr/>
        </p:nvSpPr>
        <p:spPr>
          <a:xfrm>
            <a:off x="5185684" y="4071296"/>
            <a:ext cx="411560"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10" name="TextBox 9"/>
          <p:cNvSpPr txBox="1"/>
          <p:nvPr/>
        </p:nvSpPr>
        <p:spPr>
          <a:xfrm>
            <a:off x="5708488" y="4339615"/>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3" name="TextBox 12"/>
          <p:cNvSpPr txBox="1"/>
          <p:nvPr/>
        </p:nvSpPr>
        <p:spPr>
          <a:xfrm>
            <a:off x="5720247" y="3467701"/>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4" name="TextBox 13"/>
          <p:cNvSpPr txBox="1"/>
          <p:nvPr/>
        </p:nvSpPr>
        <p:spPr>
          <a:xfrm>
            <a:off x="5708488" y="5276564"/>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5" name="TextBox 14"/>
          <p:cNvSpPr txBox="1"/>
          <p:nvPr/>
        </p:nvSpPr>
        <p:spPr>
          <a:xfrm>
            <a:off x="3163170" y="3993799"/>
            <a:ext cx="41156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Tree>
    <p:extLst>
      <p:ext uri="{BB962C8B-B14F-4D97-AF65-F5344CB8AC3E}">
        <p14:creationId xmlns:p14="http://schemas.microsoft.com/office/powerpoint/2010/main" val="16354396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93512" y="1799012"/>
            <a:ext cx="7128088" cy="4515169"/>
          </a:xfrm>
        </p:spPr>
        <p:txBody>
          <a:bodyPr/>
          <a:lstStyle/>
          <a:p>
            <a:r>
              <a:rPr lang="en-US" sz="2000" dirty="0" smtClean="0">
                <a:solidFill>
                  <a:schemeClr val="tx1"/>
                </a:solidFill>
              </a:rPr>
              <a:t>Extract MCA requirements out of the instruments requirements</a:t>
            </a:r>
          </a:p>
          <a:p>
            <a:r>
              <a:rPr lang="en-US" sz="2000" dirty="0" smtClean="0">
                <a:solidFill>
                  <a:schemeClr val="tx1"/>
                </a:solidFill>
              </a:rPr>
              <a:t>Motion axes table</a:t>
            </a:r>
          </a:p>
          <a:p>
            <a:r>
              <a:rPr lang="en-US" sz="2000" dirty="0" smtClean="0">
                <a:solidFill>
                  <a:schemeClr val="tx1"/>
                </a:solidFill>
              </a:rPr>
              <a:t>Technical solutions for generic </a:t>
            </a:r>
            <a:r>
              <a:rPr lang="en-US" sz="2000" dirty="0">
                <a:solidFill>
                  <a:schemeClr val="tx1"/>
                </a:solidFill>
              </a:rPr>
              <a:t>m</a:t>
            </a:r>
            <a:r>
              <a:rPr lang="en-US" sz="2000" dirty="0" smtClean="0">
                <a:solidFill>
                  <a:schemeClr val="tx1"/>
                </a:solidFill>
              </a:rPr>
              <a:t>otion control, special purpose motion control and other automation</a:t>
            </a:r>
          </a:p>
          <a:p>
            <a:r>
              <a:rPr lang="en-US" sz="2000" dirty="0" smtClean="0">
                <a:solidFill>
                  <a:schemeClr val="tx1"/>
                </a:solidFill>
              </a:rPr>
              <a:t>Technical solutions for EPICS integration</a:t>
            </a:r>
          </a:p>
          <a:p>
            <a:r>
              <a:rPr lang="en-US" sz="2000" dirty="0" smtClean="0">
                <a:solidFill>
                  <a:schemeClr val="tx1"/>
                </a:solidFill>
              </a:rPr>
              <a:t>List of MCA related ESS standards to be issued</a:t>
            </a:r>
          </a:p>
          <a:p>
            <a:r>
              <a:rPr lang="en-US" sz="2000" dirty="0" smtClean="0">
                <a:solidFill>
                  <a:schemeClr val="tx1"/>
                </a:solidFill>
              </a:rPr>
              <a:t>Work units scope, budget, schedule</a:t>
            </a:r>
          </a:p>
          <a:p>
            <a:r>
              <a:rPr lang="en-US" sz="2000" dirty="0" smtClean="0">
                <a:solidFill>
                  <a:schemeClr val="tx1"/>
                </a:solidFill>
              </a:rPr>
              <a:t>Support of tollgate 2 review process</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
        <p:nvSpPr>
          <p:cNvPr id="2" name="Title 1"/>
          <p:cNvSpPr>
            <a:spLocks noGrp="1"/>
          </p:cNvSpPr>
          <p:nvPr>
            <p:ph type="title"/>
          </p:nvPr>
        </p:nvSpPr>
        <p:spPr/>
        <p:txBody>
          <a:bodyPr/>
          <a:lstStyle/>
          <a:p>
            <a:r>
              <a:rPr lang="en-US" dirty="0" smtClean="0"/>
              <a:t>Motion Control &amp; Automation (MCA) Works in Phase 1</a:t>
            </a:r>
            <a:endParaRPr lang="en-US" dirty="0"/>
          </a:p>
        </p:txBody>
      </p:sp>
      <p:sp>
        <p:nvSpPr>
          <p:cNvPr id="5" name="Subtitle 3"/>
          <p:cNvSpPr txBox="1">
            <a:spLocks/>
          </p:cNvSpPr>
          <p:nvPr/>
        </p:nvSpPr>
        <p:spPr>
          <a:xfrm>
            <a:off x="7807114" y="1799013"/>
            <a:ext cx="1218354" cy="3992188"/>
          </a:xfrm>
          <a:prstGeom prst="rect">
            <a:avLst/>
          </a:prstGeom>
          <a:ln w="12700">
            <a:solidFill>
              <a:schemeClr val="tx2">
                <a:lumMod val="60000"/>
                <a:lumOff val="40000"/>
              </a:schemeClr>
            </a:solidFill>
          </a:ln>
        </p:spPr>
        <p:txBody>
          <a:bodyPr vert="horz" lIns="0" tIns="0" rIns="0" bIns="0" rtlCol="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kern="1200">
                <a:solidFill>
                  <a:srgbClr val="0094CA"/>
                </a:solidFill>
                <a:latin typeface="+mn-lt"/>
                <a:ea typeface="+mn-ea"/>
                <a:cs typeface="+mn-cs"/>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kern="1200" baseline="0">
                <a:solidFill>
                  <a:srgbClr val="0094CA"/>
                </a:solidFill>
                <a:latin typeface="+mn-lt"/>
                <a:ea typeface="+mn-ea"/>
                <a:cs typeface="+mn-cs"/>
              </a:defRPr>
            </a:lvl2pPr>
            <a:lvl3pPr marL="9144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4000" indent="0">
              <a:buNone/>
            </a:pPr>
            <a:endParaRPr lang="en-US" sz="2000" dirty="0" smtClean="0">
              <a:solidFill>
                <a:schemeClr val="tx1"/>
              </a:solidFill>
            </a:endParaRPr>
          </a:p>
          <a:p>
            <a:pPr marL="54000" indent="0">
              <a:buNone/>
            </a:pPr>
            <a:endParaRPr lang="en-US" sz="2000" dirty="0" smtClean="0">
              <a:solidFill>
                <a:schemeClr val="tx1"/>
              </a:solidFill>
            </a:endParaRPr>
          </a:p>
          <a:p>
            <a:pPr marL="54000" indent="0">
              <a:buNone/>
            </a:pPr>
            <a:r>
              <a:rPr lang="en-US" sz="2000" dirty="0" err="1" smtClean="0">
                <a:solidFill>
                  <a:schemeClr val="tx1"/>
                </a:solidFill>
              </a:rPr>
              <a:t>Techn</a:t>
            </a:r>
            <a:r>
              <a:rPr lang="en-US" sz="2000" dirty="0" smtClean="0">
                <a:solidFill>
                  <a:schemeClr val="tx1"/>
                </a:solidFill>
              </a:rPr>
              <a:t>. Design Document</a:t>
            </a:r>
          </a:p>
          <a:p>
            <a:pPr marL="54000" indent="0">
              <a:buNone/>
            </a:pPr>
            <a:endParaRPr lang="en-US" sz="2000" dirty="0" smtClean="0">
              <a:solidFill>
                <a:schemeClr val="tx1"/>
              </a:solidFill>
            </a:endParaRPr>
          </a:p>
          <a:p>
            <a:pPr marL="54000" indent="0">
              <a:buNone/>
            </a:pPr>
            <a:r>
              <a:rPr lang="en-US" sz="2000" dirty="0" smtClean="0">
                <a:solidFill>
                  <a:schemeClr val="tx1"/>
                </a:solidFill>
              </a:rPr>
              <a:t>Project Document</a:t>
            </a:r>
          </a:p>
          <a:p>
            <a:endParaRPr lang="en-US" sz="2000" dirty="0" smtClean="0">
              <a:solidFill>
                <a:schemeClr val="tx1"/>
              </a:solidFill>
            </a:endParaRPr>
          </a:p>
          <a:p>
            <a:endParaRPr lang="en-US" sz="2000" dirty="0" smtClean="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17073000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Requirements define Functionality</a:t>
            </a:r>
            <a:endParaRPr lang="en-US" dirty="0"/>
          </a:p>
        </p:txBody>
      </p:sp>
      <p:sp>
        <p:nvSpPr>
          <p:cNvPr id="3" name="Rectangle 2"/>
          <p:cNvSpPr/>
          <p:nvPr/>
        </p:nvSpPr>
        <p:spPr>
          <a:xfrm>
            <a:off x="2106292" y="2748971"/>
            <a:ext cx="4943688" cy="2308324"/>
          </a:xfrm>
          <a:prstGeom prst="rect">
            <a:avLst/>
          </a:prstGeom>
          <a:ln w="31750">
            <a:solidFill>
              <a:schemeClr val="tx2">
                <a:lumMod val="60000"/>
                <a:lumOff val="40000"/>
              </a:schemeClr>
            </a:solidFill>
          </a:ln>
        </p:spPr>
        <p:txBody>
          <a:bodyPr wrap="square">
            <a:spAutoFit/>
          </a:bodyPr>
          <a:lstStyle/>
          <a:p>
            <a:pPr marL="342900" lvl="0" indent="-342900" algn="just">
              <a:spcAft>
                <a:spcPts val="0"/>
              </a:spcAft>
              <a:buFont typeface="+mj-lt"/>
              <a:buAutoNum type="arabicPeriod"/>
              <a:tabLst>
                <a:tab pos="457200" algn="l"/>
              </a:tabLst>
            </a:pPr>
            <a:r>
              <a:rPr lang="en-GB" dirty="0" smtClean="0">
                <a:latin typeface="Arial"/>
                <a:ea typeface="Times New Roman"/>
                <a:cs typeface="Times New Roman"/>
              </a:rPr>
              <a:t>Requirement 13.6.4.12.1 Motion Control</a:t>
            </a:r>
            <a:endParaRPr lang="en-GB" dirty="0">
              <a:latin typeface="Arial"/>
              <a:ea typeface="Times New Roman"/>
              <a:cs typeface="Times New Roman"/>
            </a:endParaRPr>
          </a:p>
          <a:p>
            <a:pPr marL="742950" lvl="1" indent="-285750" algn="just">
              <a:spcAft>
                <a:spcPts val="0"/>
              </a:spcAft>
              <a:buFont typeface="+mj-lt"/>
              <a:buAutoNum type="arabicPeriod"/>
              <a:tabLst>
                <a:tab pos="914400" algn="l"/>
              </a:tabLst>
            </a:pPr>
            <a:r>
              <a:rPr lang="en-GB" dirty="0">
                <a:latin typeface="Arial"/>
                <a:ea typeface="Times New Roman"/>
                <a:cs typeface="Times New Roman"/>
              </a:rPr>
              <a:t>The ICIS shall allow all motion axes and vacuum control components to be controlled through the EPICS.</a:t>
            </a:r>
          </a:p>
          <a:p>
            <a:pPr marL="742950" lvl="1" indent="-285750" algn="just">
              <a:spcAft>
                <a:spcPts val="0"/>
              </a:spcAft>
              <a:buFont typeface="+mj-lt"/>
              <a:buAutoNum type="arabicPeriod"/>
              <a:tabLst>
                <a:tab pos="914400" algn="l"/>
              </a:tabLst>
            </a:pPr>
            <a:r>
              <a:rPr lang="en-GB" dirty="0">
                <a:latin typeface="Arial"/>
                <a:ea typeface="Times New Roman"/>
                <a:cs typeface="Times New Roman"/>
              </a:rPr>
              <a:t>Rationale: Integrated control allows the users and ESS staff to control everything from one terminal.</a:t>
            </a:r>
          </a:p>
          <a:p>
            <a:pPr marL="742950" lvl="1" indent="-285750" algn="just">
              <a:spcAft>
                <a:spcPts val="0"/>
              </a:spcAft>
              <a:buFont typeface="+mj-lt"/>
              <a:buAutoNum type="arabicPeriod"/>
              <a:tabLst>
                <a:tab pos="914400" algn="l"/>
              </a:tabLst>
            </a:pPr>
            <a:r>
              <a:rPr lang="en-GB" dirty="0">
                <a:latin typeface="Arial"/>
                <a:ea typeface="Times New Roman"/>
                <a:cs typeface="Times New Roman"/>
              </a:rPr>
              <a:t>Verification: Test.</a:t>
            </a:r>
            <a:endParaRPr lang="en-GB" dirty="0">
              <a:effectLst/>
              <a:latin typeface="Arial"/>
              <a:ea typeface="Times New Roman"/>
              <a:cs typeface="Times New Roman"/>
            </a:endParaRPr>
          </a:p>
        </p:txBody>
      </p:sp>
    </p:spTree>
    <p:extLst>
      <p:ext uri="{BB962C8B-B14F-4D97-AF65-F5344CB8AC3E}">
        <p14:creationId xmlns:p14="http://schemas.microsoft.com/office/powerpoint/2010/main" val="17512385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Axes</a:t>
            </a:r>
            <a:endParaRPr lang="en-US" dirty="0"/>
          </a:p>
        </p:txBody>
      </p:sp>
      <p:pic>
        <p:nvPicPr>
          <p:cNvPr id="5" name="Picture 4"/>
          <p:cNvPicPr/>
          <p:nvPr/>
        </p:nvPicPr>
        <p:blipFill rotWithShape="1">
          <a:blip r:embed="rId3">
            <a:extLst>
              <a:ext uri="{28A0092B-C50C-407E-A947-70E740481C1C}">
                <a14:useLocalDpi xmlns:a14="http://schemas.microsoft.com/office/drawing/2010/main" val="0"/>
              </a:ext>
            </a:extLst>
          </a:blip>
          <a:srcRect r="9058"/>
          <a:stretch/>
        </p:blipFill>
        <p:spPr bwMode="auto">
          <a:xfrm>
            <a:off x="188141" y="1575845"/>
            <a:ext cx="8735725" cy="5105545"/>
          </a:xfrm>
          <a:prstGeom prst="rect">
            <a:avLst/>
          </a:prstGeom>
          <a:noFill/>
          <a:ln>
            <a:noFill/>
          </a:ln>
        </p:spPr>
      </p:pic>
    </p:spTree>
    <p:extLst>
      <p:ext uri="{BB962C8B-B14F-4D97-AF65-F5344CB8AC3E}">
        <p14:creationId xmlns:p14="http://schemas.microsoft.com/office/powerpoint/2010/main" val="27116418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12" y="-1"/>
            <a:ext cx="6532370" cy="1441451"/>
          </a:xfrm>
        </p:spPr>
        <p:txBody>
          <a:bodyPr/>
          <a:lstStyle/>
          <a:p>
            <a:r>
              <a:rPr lang="en-US" dirty="0" smtClean="0"/>
              <a:t>Generic Motion Control </a:t>
            </a:r>
            <a:endParaRPr lang="en-US" dirty="0"/>
          </a:p>
        </p:txBody>
      </p:sp>
      <p:pic>
        <p:nvPicPr>
          <p:cNvPr id="5" name="Picture 4"/>
          <p:cNvPicPr>
            <a:picLocks noChangeAspect="1"/>
          </p:cNvPicPr>
          <p:nvPr/>
        </p:nvPicPr>
        <p:blipFill>
          <a:blip r:embed="rId3"/>
          <a:stretch>
            <a:fillRect/>
          </a:stretch>
        </p:blipFill>
        <p:spPr>
          <a:xfrm>
            <a:off x="1494681" y="1441451"/>
            <a:ext cx="5642856" cy="5179482"/>
          </a:xfrm>
          <a:prstGeom prst="rect">
            <a:avLst/>
          </a:prstGeom>
        </p:spPr>
      </p:pic>
      <p:sp>
        <p:nvSpPr>
          <p:cNvPr id="7" name="TextBox 6"/>
          <p:cNvSpPr txBox="1"/>
          <p:nvPr/>
        </p:nvSpPr>
        <p:spPr>
          <a:xfrm>
            <a:off x="3163170" y="3993799"/>
            <a:ext cx="41156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8" name="TextBox 7"/>
          <p:cNvSpPr txBox="1"/>
          <p:nvPr/>
        </p:nvSpPr>
        <p:spPr>
          <a:xfrm>
            <a:off x="4638895" y="4071296"/>
            <a:ext cx="411560"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9" name="TextBox 8"/>
          <p:cNvSpPr txBox="1"/>
          <p:nvPr/>
        </p:nvSpPr>
        <p:spPr>
          <a:xfrm>
            <a:off x="5185684" y="4071296"/>
            <a:ext cx="411560"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10" name="TextBox 9"/>
          <p:cNvSpPr txBox="1"/>
          <p:nvPr/>
        </p:nvSpPr>
        <p:spPr>
          <a:xfrm>
            <a:off x="5708488" y="4339615"/>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3" name="TextBox 12"/>
          <p:cNvSpPr txBox="1"/>
          <p:nvPr/>
        </p:nvSpPr>
        <p:spPr>
          <a:xfrm>
            <a:off x="5720247" y="3467701"/>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4" name="TextBox 13"/>
          <p:cNvSpPr txBox="1"/>
          <p:nvPr/>
        </p:nvSpPr>
        <p:spPr>
          <a:xfrm>
            <a:off x="5708488" y="5276564"/>
            <a:ext cx="41156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6" name="TextBox 15"/>
          <p:cNvSpPr txBox="1"/>
          <p:nvPr/>
        </p:nvSpPr>
        <p:spPr>
          <a:xfrm>
            <a:off x="2051010" y="6062436"/>
            <a:ext cx="41156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17" name="TextBox 16"/>
          <p:cNvSpPr txBox="1"/>
          <p:nvPr/>
        </p:nvSpPr>
        <p:spPr>
          <a:xfrm>
            <a:off x="1686486" y="3506444"/>
            <a:ext cx="411560" cy="369332"/>
          </a:xfrm>
          <a:prstGeom prst="rect">
            <a:avLst/>
          </a:prstGeom>
          <a:noFill/>
        </p:spPr>
        <p:txBody>
          <a:bodyPr wrap="square" rtlCol="0">
            <a:spAutoFit/>
          </a:bodyPr>
          <a:lstStyle/>
          <a:p>
            <a:r>
              <a:rPr lang="en-US" dirty="0" smtClean="0">
                <a:solidFill>
                  <a:srgbClr val="FF0000"/>
                </a:solidFill>
              </a:rPr>
              <a:t>6</a:t>
            </a:r>
            <a:endParaRPr lang="en-US" dirty="0">
              <a:solidFill>
                <a:srgbClr val="FF0000"/>
              </a:solidFill>
            </a:endParaRPr>
          </a:p>
        </p:txBody>
      </p:sp>
      <p:sp>
        <p:nvSpPr>
          <p:cNvPr id="3" name="Rectangle 2"/>
          <p:cNvSpPr/>
          <p:nvPr/>
        </p:nvSpPr>
        <p:spPr>
          <a:xfrm>
            <a:off x="5477358" y="3467701"/>
            <a:ext cx="517042" cy="2518232"/>
          </a:xfrm>
          <a:prstGeom prst="rect">
            <a:avLst/>
          </a:prstGeom>
          <a:solidFill>
            <a:schemeClr val="accent1">
              <a:alpha val="10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4119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37883" y="1444415"/>
            <a:ext cx="5503545" cy="5174361"/>
          </a:xfrm>
          <a:prstGeom prst="rect">
            <a:avLst/>
          </a:prstGeom>
        </p:spPr>
      </p:pic>
      <p:sp>
        <p:nvSpPr>
          <p:cNvPr id="2" name="Title 1"/>
          <p:cNvSpPr>
            <a:spLocks noGrp="1"/>
          </p:cNvSpPr>
          <p:nvPr>
            <p:ph type="title"/>
          </p:nvPr>
        </p:nvSpPr>
        <p:spPr>
          <a:xfrm>
            <a:off x="593512" y="-1"/>
            <a:ext cx="6532370" cy="1441451"/>
          </a:xfrm>
        </p:spPr>
        <p:txBody>
          <a:bodyPr/>
          <a:lstStyle/>
          <a:p>
            <a:r>
              <a:rPr lang="en-US" dirty="0" smtClean="0"/>
              <a:t>Special Purpose Motion Control </a:t>
            </a:r>
            <a:endParaRPr lang="en-US" dirty="0"/>
          </a:p>
        </p:txBody>
      </p:sp>
      <p:sp>
        <p:nvSpPr>
          <p:cNvPr id="7" name="TextBox 6"/>
          <p:cNvSpPr txBox="1"/>
          <p:nvPr/>
        </p:nvSpPr>
        <p:spPr>
          <a:xfrm>
            <a:off x="3163170" y="3945633"/>
            <a:ext cx="41156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8" name="TextBox 7"/>
          <p:cNvSpPr txBox="1"/>
          <p:nvPr/>
        </p:nvSpPr>
        <p:spPr>
          <a:xfrm>
            <a:off x="4638895" y="4071296"/>
            <a:ext cx="411560"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9" name="TextBox 8"/>
          <p:cNvSpPr txBox="1"/>
          <p:nvPr/>
        </p:nvSpPr>
        <p:spPr>
          <a:xfrm>
            <a:off x="5185684" y="4071296"/>
            <a:ext cx="411560"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16" name="TextBox 15"/>
          <p:cNvSpPr txBox="1"/>
          <p:nvPr/>
        </p:nvSpPr>
        <p:spPr>
          <a:xfrm>
            <a:off x="2051010" y="6062436"/>
            <a:ext cx="41156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17" name="TextBox 16"/>
          <p:cNvSpPr txBox="1"/>
          <p:nvPr/>
        </p:nvSpPr>
        <p:spPr>
          <a:xfrm>
            <a:off x="1686486" y="3506444"/>
            <a:ext cx="411560" cy="369332"/>
          </a:xfrm>
          <a:prstGeom prst="rect">
            <a:avLst/>
          </a:prstGeom>
          <a:noFill/>
        </p:spPr>
        <p:txBody>
          <a:bodyPr wrap="square" rtlCol="0">
            <a:spAutoFit/>
          </a:bodyPr>
          <a:lstStyle/>
          <a:p>
            <a:r>
              <a:rPr lang="en-US" dirty="0" smtClean="0">
                <a:solidFill>
                  <a:srgbClr val="FF0000"/>
                </a:solidFill>
              </a:rPr>
              <a:t>6</a:t>
            </a:r>
            <a:endParaRPr lang="en-US" dirty="0">
              <a:solidFill>
                <a:srgbClr val="FF0000"/>
              </a:solidFill>
            </a:endParaRPr>
          </a:p>
        </p:txBody>
      </p:sp>
      <p:pic>
        <p:nvPicPr>
          <p:cNvPr id="6" name="Picture 5"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217" y="4314965"/>
            <a:ext cx="1374964" cy="779147"/>
          </a:xfrm>
          <a:prstGeom prst="rect">
            <a:avLst/>
          </a:prstGeom>
          <a:ln>
            <a:solidFill>
              <a:schemeClr val="tx1"/>
            </a:solidFill>
          </a:ln>
        </p:spPr>
      </p:pic>
    </p:spTree>
    <p:extLst>
      <p:ext uri="{BB962C8B-B14F-4D97-AF65-F5344CB8AC3E}">
        <p14:creationId xmlns:p14="http://schemas.microsoft.com/office/powerpoint/2010/main" val="41143896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57938" y="1441450"/>
            <a:ext cx="6161913" cy="5174361"/>
          </a:xfrm>
          <a:prstGeom prst="rect">
            <a:avLst/>
          </a:prstGeom>
        </p:spPr>
      </p:pic>
      <p:sp>
        <p:nvSpPr>
          <p:cNvPr id="2" name="Title 1"/>
          <p:cNvSpPr>
            <a:spLocks noGrp="1"/>
          </p:cNvSpPr>
          <p:nvPr>
            <p:ph type="title"/>
          </p:nvPr>
        </p:nvSpPr>
        <p:spPr>
          <a:xfrm>
            <a:off x="593512" y="-1"/>
            <a:ext cx="6532370" cy="1441451"/>
          </a:xfrm>
        </p:spPr>
        <p:txBody>
          <a:bodyPr/>
          <a:lstStyle/>
          <a:p>
            <a:r>
              <a:rPr lang="en-US" dirty="0" smtClean="0"/>
              <a:t>Vacuum Control </a:t>
            </a:r>
            <a:endParaRPr lang="en-US" dirty="0"/>
          </a:p>
        </p:txBody>
      </p:sp>
      <p:sp>
        <p:nvSpPr>
          <p:cNvPr id="7" name="TextBox 6"/>
          <p:cNvSpPr txBox="1"/>
          <p:nvPr/>
        </p:nvSpPr>
        <p:spPr>
          <a:xfrm>
            <a:off x="3163170" y="3993799"/>
            <a:ext cx="41156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8" name="TextBox 7"/>
          <p:cNvSpPr txBox="1"/>
          <p:nvPr/>
        </p:nvSpPr>
        <p:spPr>
          <a:xfrm>
            <a:off x="5434761" y="4159064"/>
            <a:ext cx="411560"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9" name="TextBox 8"/>
          <p:cNvSpPr txBox="1"/>
          <p:nvPr/>
        </p:nvSpPr>
        <p:spPr>
          <a:xfrm>
            <a:off x="6015418" y="4178465"/>
            <a:ext cx="411560"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16" name="TextBox 15"/>
          <p:cNvSpPr txBox="1"/>
          <p:nvPr/>
        </p:nvSpPr>
        <p:spPr>
          <a:xfrm>
            <a:off x="2051010" y="6062436"/>
            <a:ext cx="41156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17" name="TextBox 16"/>
          <p:cNvSpPr txBox="1"/>
          <p:nvPr/>
        </p:nvSpPr>
        <p:spPr>
          <a:xfrm>
            <a:off x="1686486" y="3506444"/>
            <a:ext cx="411560" cy="369332"/>
          </a:xfrm>
          <a:prstGeom prst="rect">
            <a:avLst/>
          </a:prstGeom>
          <a:noFill/>
        </p:spPr>
        <p:txBody>
          <a:bodyPr wrap="square" rtlCol="0">
            <a:spAutoFit/>
          </a:bodyPr>
          <a:lstStyle/>
          <a:p>
            <a:r>
              <a:rPr lang="en-US" dirty="0" smtClean="0">
                <a:solidFill>
                  <a:srgbClr val="FF0000"/>
                </a:solidFill>
              </a:rPr>
              <a:t>6</a:t>
            </a:r>
            <a:endParaRPr lang="en-US" dirty="0">
              <a:solidFill>
                <a:srgbClr val="FF0000"/>
              </a:solidFill>
            </a:endParaRPr>
          </a:p>
        </p:txBody>
      </p:sp>
    </p:spTree>
    <p:extLst>
      <p:ext uri="{BB962C8B-B14F-4D97-AF65-F5344CB8AC3E}">
        <p14:creationId xmlns:p14="http://schemas.microsoft.com/office/powerpoint/2010/main" val="41143896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73369" tIns="36685" rIns="73369" bIns="36685">
            <a:normAutofit/>
          </a:bodyPr>
          <a:lstStyle/>
          <a:p>
            <a:r>
              <a:rPr lang="en-US" sz="2700" dirty="0" smtClean="0">
                <a:latin typeface="+mn-lt"/>
              </a:rPr>
              <a:t>Modular Control Concept</a:t>
            </a:r>
            <a:endParaRPr lang="en-US" sz="2700" dirty="0">
              <a:latin typeface="+mn-lt"/>
            </a:endParaRPr>
          </a:p>
        </p:txBody>
      </p:sp>
      <p:sp>
        <p:nvSpPr>
          <p:cNvPr id="5" name="Slide Number Placeholder 4"/>
          <p:cNvSpPr>
            <a:spLocks noGrp="1"/>
          </p:cNvSpPr>
          <p:nvPr>
            <p:ph type="sldNum" sz="quarter" idx="12"/>
          </p:nvPr>
        </p:nvSpPr>
        <p:spPr/>
        <p:txBody>
          <a:bodyPr/>
          <a:lstStyle/>
          <a:p>
            <a:fld id="{038C62C7-F79B-CD4A-A5DF-5683BBEC4A65}" type="slidenum">
              <a:rPr lang="sv-SE" smtClean="0"/>
              <a:t>9</a:t>
            </a:fld>
            <a:endParaRPr lang="sv-SE" dirty="0"/>
          </a:p>
        </p:txBody>
      </p:sp>
      <p:cxnSp>
        <p:nvCxnSpPr>
          <p:cNvPr id="121" name="Straight Connector 120"/>
          <p:cNvCxnSpPr/>
          <p:nvPr/>
        </p:nvCxnSpPr>
        <p:spPr>
          <a:xfrm>
            <a:off x="8472858" y="4478868"/>
            <a:ext cx="4218" cy="425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4434258" y="4516970"/>
            <a:ext cx="4218" cy="42538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flipH="1">
            <a:off x="7182157" y="5114744"/>
            <a:ext cx="454396" cy="57089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a:p>
        </p:txBody>
      </p:sp>
      <p:sp>
        <p:nvSpPr>
          <p:cNvPr id="11" name="Rectangle 10"/>
          <p:cNvSpPr/>
          <p:nvPr/>
        </p:nvSpPr>
        <p:spPr>
          <a:xfrm flipH="1">
            <a:off x="6512214" y="4829299"/>
            <a:ext cx="454396" cy="57089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a:p>
        </p:txBody>
      </p:sp>
      <p:sp>
        <p:nvSpPr>
          <p:cNvPr id="12" name="Rectangle 11"/>
          <p:cNvSpPr/>
          <p:nvPr/>
        </p:nvSpPr>
        <p:spPr>
          <a:xfrm flipH="1">
            <a:off x="5812208" y="5114744"/>
            <a:ext cx="454396" cy="57089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a:p>
        </p:txBody>
      </p:sp>
      <p:sp>
        <p:nvSpPr>
          <p:cNvPr id="13" name="Rectangle 12"/>
          <p:cNvSpPr/>
          <p:nvPr/>
        </p:nvSpPr>
        <p:spPr>
          <a:xfrm flipH="1">
            <a:off x="5095659" y="4829299"/>
            <a:ext cx="454396" cy="570893"/>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a:p>
        </p:txBody>
      </p:sp>
      <p:sp>
        <p:nvSpPr>
          <p:cNvPr id="15" name="Rectangle 14"/>
          <p:cNvSpPr/>
          <p:nvPr/>
        </p:nvSpPr>
        <p:spPr>
          <a:xfrm flipH="1">
            <a:off x="3131500" y="5114744"/>
            <a:ext cx="454396" cy="570893"/>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a:p>
        </p:txBody>
      </p:sp>
      <p:sp>
        <p:nvSpPr>
          <p:cNvPr id="16" name="Rectangle 15"/>
          <p:cNvSpPr/>
          <p:nvPr/>
        </p:nvSpPr>
        <p:spPr>
          <a:xfrm flipH="1">
            <a:off x="2455730" y="4829299"/>
            <a:ext cx="454396" cy="57089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a:p>
        </p:txBody>
      </p:sp>
      <p:sp>
        <p:nvSpPr>
          <p:cNvPr id="17" name="Rectangle 16"/>
          <p:cNvSpPr/>
          <p:nvPr/>
        </p:nvSpPr>
        <p:spPr>
          <a:xfrm flipH="1">
            <a:off x="1189084" y="4825062"/>
            <a:ext cx="454396" cy="57089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a:p>
        </p:txBody>
      </p:sp>
      <p:sp>
        <p:nvSpPr>
          <p:cNvPr id="18" name="Rectangle 17"/>
          <p:cNvSpPr/>
          <p:nvPr/>
        </p:nvSpPr>
        <p:spPr>
          <a:xfrm flipH="1">
            <a:off x="489078" y="5110506"/>
            <a:ext cx="454396" cy="570893"/>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a:p>
        </p:txBody>
      </p:sp>
      <p:cxnSp>
        <p:nvCxnSpPr>
          <p:cNvPr id="19" name="Straight Connector 18"/>
          <p:cNvCxnSpPr/>
          <p:nvPr/>
        </p:nvCxnSpPr>
        <p:spPr>
          <a:xfrm flipH="1" flipV="1">
            <a:off x="4835377" y="3926351"/>
            <a:ext cx="3985097" cy="6707"/>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143954" y="3932172"/>
            <a:ext cx="2359365"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367678" y="3923048"/>
            <a:ext cx="1420069" cy="57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503317" y="3926351"/>
            <a:ext cx="332058" cy="5825"/>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1698407" y="3932178"/>
            <a:ext cx="445549"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4835380" y="4072927"/>
            <a:ext cx="3985094" cy="414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143954" y="4078746"/>
            <a:ext cx="2359365"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367678" y="4069624"/>
            <a:ext cx="1420069" cy="32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4503317" y="4072928"/>
            <a:ext cx="332058" cy="5825"/>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1698407" y="4078755"/>
            <a:ext cx="445549"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89" idx="2"/>
            <a:endCxn id="9" idx="0"/>
          </p:cNvCxnSpPr>
          <p:nvPr/>
        </p:nvCxnSpPr>
        <p:spPr>
          <a:xfrm>
            <a:off x="8238888" y="4544848"/>
            <a:ext cx="230" cy="284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7987023" y="4527556"/>
            <a:ext cx="2174" cy="3131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7544282" y="4518029"/>
            <a:ext cx="418" cy="596715"/>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287525" y="4521206"/>
            <a:ext cx="429" cy="5935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6853122" y="4524377"/>
            <a:ext cx="2602" cy="3049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6593773" y="4533906"/>
            <a:ext cx="1601" cy="29539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6151028" y="4543432"/>
            <a:ext cx="6195" cy="559857"/>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893702" y="4540257"/>
            <a:ext cx="1002" cy="5630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454043" y="3909066"/>
            <a:ext cx="0" cy="9144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5194696" y="4061471"/>
            <a:ext cx="0" cy="7620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186609" y="4415370"/>
            <a:ext cx="4218" cy="425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928374" y="4525435"/>
            <a:ext cx="3103" cy="315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483502" y="4509122"/>
            <a:ext cx="5229" cy="6056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232408" y="4521206"/>
            <a:ext cx="1701" cy="5935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798074" y="4334933"/>
            <a:ext cx="2292" cy="494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2566418" y="4381509"/>
            <a:ext cx="3056" cy="4477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538540" y="4472515"/>
            <a:ext cx="4039" cy="359109"/>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1283227" y="4542364"/>
            <a:ext cx="1309" cy="289257"/>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836864" y="4494740"/>
            <a:ext cx="3620" cy="610873"/>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584157" y="4526495"/>
            <a:ext cx="1882" cy="579125"/>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flipH="1">
            <a:off x="2555778" y="6165308"/>
            <a:ext cx="1880586" cy="221785"/>
          </a:xfrm>
          <a:prstGeom prst="rect">
            <a:avLst/>
          </a:prstGeom>
          <a:noFill/>
          <a:ln>
            <a:solidFill>
              <a:schemeClr val="tx1"/>
            </a:solidFill>
          </a:ln>
        </p:spPr>
        <p:txBody>
          <a:bodyPr wrap="square" lIns="78285" tIns="39143" rIns="78285" bIns="39143" rtlCol="0">
            <a:spAutoFit/>
          </a:bodyPr>
          <a:lstStyle/>
          <a:p>
            <a:r>
              <a:rPr lang="en-US" sz="900" dirty="0"/>
              <a:t>Beam Transport &amp; Conditioning Area</a:t>
            </a:r>
          </a:p>
        </p:txBody>
      </p:sp>
      <p:sp>
        <p:nvSpPr>
          <p:cNvPr id="50" name="TextBox 49"/>
          <p:cNvSpPr txBox="1"/>
          <p:nvPr/>
        </p:nvSpPr>
        <p:spPr>
          <a:xfrm flipH="1">
            <a:off x="251520" y="6165307"/>
            <a:ext cx="1664562" cy="221785"/>
          </a:xfrm>
          <a:prstGeom prst="rect">
            <a:avLst/>
          </a:prstGeom>
          <a:noFill/>
          <a:ln>
            <a:solidFill>
              <a:schemeClr val="tx1"/>
            </a:solidFill>
          </a:ln>
        </p:spPr>
        <p:txBody>
          <a:bodyPr wrap="square" lIns="78285" tIns="39143" rIns="78285" bIns="39143" rtlCol="0">
            <a:spAutoFit/>
          </a:bodyPr>
          <a:lstStyle/>
          <a:p>
            <a:r>
              <a:rPr lang="en-US" sz="900" dirty="0"/>
              <a:t>Beam Extraction + Bunker Area</a:t>
            </a:r>
          </a:p>
        </p:txBody>
      </p:sp>
      <p:sp>
        <p:nvSpPr>
          <p:cNvPr id="51" name="TextBox 50"/>
          <p:cNvSpPr txBox="1"/>
          <p:nvPr/>
        </p:nvSpPr>
        <p:spPr>
          <a:xfrm flipH="1">
            <a:off x="6291813" y="6165311"/>
            <a:ext cx="936104" cy="221785"/>
          </a:xfrm>
          <a:prstGeom prst="rect">
            <a:avLst/>
          </a:prstGeom>
          <a:noFill/>
          <a:ln>
            <a:solidFill>
              <a:schemeClr val="tx1"/>
            </a:solidFill>
          </a:ln>
        </p:spPr>
        <p:txBody>
          <a:bodyPr wrap="square" lIns="78285" tIns="39143" rIns="78285" bIns="39143" rtlCol="0">
            <a:spAutoFit/>
          </a:bodyPr>
          <a:lstStyle/>
          <a:p>
            <a:r>
              <a:rPr lang="en-US" sz="900" dirty="0"/>
              <a:t>Sample Area</a:t>
            </a:r>
          </a:p>
        </p:txBody>
      </p:sp>
      <p:cxnSp>
        <p:nvCxnSpPr>
          <p:cNvPr id="55" name="Straight Connector 54"/>
          <p:cNvCxnSpPr>
            <a:endCxn id="66" idx="0"/>
          </p:cNvCxnSpPr>
          <p:nvPr/>
        </p:nvCxnSpPr>
        <p:spPr>
          <a:xfrm>
            <a:off x="8468622" y="3644905"/>
            <a:ext cx="4984" cy="657721"/>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flipH="1">
            <a:off x="7740354" y="3717036"/>
            <a:ext cx="432048" cy="221785"/>
          </a:xfrm>
          <a:prstGeom prst="rect">
            <a:avLst/>
          </a:prstGeom>
          <a:noFill/>
          <a:ln>
            <a:noFill/>
          </a:ln>
        </p:spPr>
        <p:txBody>
          <a:bodyPr wrap="square" lIns="78285" tIns="39143" rIns="78285" bIns="39143" rtlCol="0">
            <a:spAutoFit/>
          </a:bodyPr>
          <a:lstStyle/>
          <a:p>
            <a:r>
              <a:rPr lang="en-US" sz="900" dirty="0"/>
              <a:t>EPICS</a:t>
            </a:r>
          </a:p>
        </p:txBody>
      </p:sp>
      <p:sp>
        <p:nvSpPr>
          <p:cNvPr id="60" name="TextBox 59"/>
          <p:cNvSpPr txBox="1"/>
          <p:nvPr/>
        </p:nvSpPr>
        <p:spPr>
          <a:xfrm flipH="1">
            <a:off x="7524331" y="4077074"/>
            <a:ext cx="627931" cy="221785"/>
          </a:xfrm>
          <a:prstGeom prst="rect">
            <a:avLst/>
          </a:prstGeom>
          <a:noFill/>
          <a:ln>
            <a:noFill/>
          </a:ln>
        </p:spPr>
        <p:txBody>
          <a:bodyPr wrap="square" lIns="78285" tIns="39143" rIns="78285" bIns="39143" rtlCol="0">
            <a:spAutoFit/>
          </a:bodyPr>
          <a:lstStyle/>
          <a:p>
            <a:r>
              <a:rPr lang="en-US" sz="900" dirty="0"/>
              <a:t>Timing</a:t>
            </a:r>
          </a:p>
        </p:txBody>
      </p:sp>
      <p:cxnSp>
        <p:nvCxnSpPr>
          <p:cNvPr id="61" name="Straight Connector 60"/>
          <p:cNvCxnSpPr/>
          <p:nvPr/>
        </p:nvCxnSpPr>
        <p:spPr>
          <a:xfrm flipH="1">
            <a:off x="6588224" y="3645026"/>
            <a:ext cx="0" cy="28803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flipH="1">
            <a:off x="7956377" y="5445233"/>
            <a:ext cx="639694" cy="221785"/>
          </a:xfrm>
          <a:prstGeom prst="rect">
            <a:avLst/>
          </a:prstGeom>
          <a:noFill/>
          <a:ln>
            <a:noFill/>
          </a:ln>
        </p:spPr>
        <p:txBody>
          <a:bodyPr wrap="square" lIns="78285" tIns="39143" rIns="78285" bIns="39143" rtlCol="0">
            <a:spAutoFit/>
          </a:bodyPr>
          <a:lstStyle/>
          <a:p>
            <a:r>
              <a:rPr lang="en-US" sz="900" dirty="0"/>
              <a:t>Detector</a:t>
            </a:r>
          </a:p>
        </p:txBody>
      </p:sp>
      <p:cxnSp>
        <p:nvCxnSpPr>
          <p:cNvPr id="65" name="Straight Arrow Connector 64"/>
          <p:cNvCxnSpPr/>
          <p:nvPr/>
        </p:nvCxnSpPr>
        <p:spPr>
          <a:xfrm flipV="1">
            <a:off x="4788028" y="3284986"/>
            <a:ext cx="2" cy="3230870"/>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2051724" y="3284986"/>
            <a:ext cx="2" cy="3230870"/>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4823673" y="3639204"/>
            <a:ext cx="828450" cy="5822"/>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6948267" y="3645025"/>
            <a:ext cx="1512167" cy="0"/>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4491614" y="3639207"/>
            <a:ext cx="332058" cy="5825"/>
          </a:xfrm>
          <a:prstGeom prst="line">
            <a:avLst/>
          </a:prstGeom>
          <a:ln w="12700">
            <a:solidFill>
              <a:srgbClr val="BBB38A"/>
            </a:solidFill>
            <a:prstDash val="dash"/>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323530" y="3212975"/>
            <a:ext cx="8280920" cy="0"/>
          </a:xfrm>
          <a:prstGeom prst="straightConnector1">
            <a:avLst/>
          </a:prstGeom>
          <a:ln w="22225">
            <a:solidFill>
              <a:schemeClr val="tx1">
                <a:lumMod val="65000"/>
                <a:lumOff val="3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flipH="1">
            <a:off x="3131840" y="3212978"/>
            <a:ext cx="864096" cy="221785"/>
          </a:xfrm>
          <a:prstGeom prst="rect">
            <a:avLst/>
          </a:prstGeom>
          <a:noFill/>
          <a:ln>
            <a:noFill/>
          </a:ln>
        </p:spPr>
        <p:txBody>
          <a:bodyPr wrap="square" lIns="78285" tIns="39143" rIns="78285" bIns="39143" rtlCol="0">
            <a:spAutoFit/>
          </a:bodyPr>
          <a:lstStyle/>
          <a:p>
            <a:r>
              <a:rPr lang="en-US" sz="900" dirty="0"/>
              <a:t>160m</a:t>
            </a:r>
          </a:p>
        </p:txBody>
      </p:sp>
      <p:sp>
        <p:nvSpPr>
          <p:cNvPr id="79" name="TextBox 78"/>
          <p:cNvSpPr txBox="1"/>
          <p:nvPr/>
        </p:nvSpPr>
        <p:spPr>
          <a:xfrm flipH="1">
            <a:off x="3923928" y="5445233"/>
            <a:ext cx="639693" cy="221785"/>
          </a:xfrm>
          <a:prstGeom prst="rect">
            <a:avLst/>
          </a:prstGeom>
          <a:noFill/>
          <a:ln>
            <a:noFill/>
          </a:ln>
        </p:spPr>
        <p:txBody>
          <a:bodyPr wrap="square" lIns="78285" tIns="39143" rIns="78285" bIns="39143" rtlCol="0">
            <a:spAutoFit/>
          </a:bodyPr>
          <a:lstStyle/>
          <a:p>
            <a:r>
              <a:rPr lang="en-US" sz="900" dirty="0"/>
              <a:t>Monitors</a:t>
            </a:r>
          </a:p>
        </p:txBody>
      </p:sp>
      <p:sp>
        <p:nvSpPr>
          <p:cNvPr id="80" name="TextBox 79"/>
          <p:cNvSpPr txBox="1"/>
          <p:nvPr/>
        </p:nvSpPr>
        <p:spPr>
          <a:xfrm flipH="1">
            <a:off x="5067677" y="5445233"/>
            <a:ext cx="432048" cy="221785"/>
          </a:xfrm>
          <a:prstGeom prst="rect">
            <a:avLst/>
          </a:prstGeom>
          <a:noFill/>
          <a:ln>
            <a:noFill/>
          </a:ln>
        </p:spPr>
        <p:txBody>
          <a:bodyPr wrap="square" lIns="78285" tIns="39143" rIns="78285" bIns="39143" rtlCol="0">
            <a:spAutoFit/>
          </a:bodyPr>
          <a:lstStyle/>
          <a:p>
            <a:r>
              <a:rPr lang="en-US" sz="900" dirty="0"/>
              <a:t>PSS</a:t>
            </a:r>
          </a:p>
        </p:txBody>
      </p:sp>
      <p:sp>
        <p:nvSpPr>
          <p:cNvPr id="81" name="TextBox 80"/>
          <p:cNvSpPr txBox="1"/>
          <p:nvPr/>
        </p:nvSpPr>
        <p:spPr>
          <a:xfrm flipH="1">
            <a:off x="1211684" y="5440995"/>
            <a:ext cx="576064" cy="221785"/>
          </a:xfrm>
          <a:prstGeom prst="rect">
            <a:avLst/>
          </a:prstGeom>
          <a:noFill/>
          <a:ln>
            <a:noFill/>
          </a:ln>
        </p:spPr>
        <p:txBody>
          <a:bodyPr wrap="square" lIns="78285" tIns="39143" rIns="78285" bIns="39143" rtlCol="0">
            <a:spAutoFit/>
          </a:bodyPr>
          <a:lstStyle/>
          <a:p>
            <a:r>
              <a:rPr lang="en-US" sz="900" dirty="0"/>
              <a:t>Shutter</a:t>
            </a:r>
          </a:p>
        </p:txBody>
      </p:sp>
      <p:sp>
        <p:nvSpPr>
          <p:cNvPr id="82" name="TextBox 81"/>
          <p:cNvSpPr txBox="1"/>
          <p:nvPr/>
        </p:nvSpPr>
        <p:spPr>
          <a:xfrm flipH="1">
            <a:off x="411216" y="5729025"/>
            <a:ext cx="648072" cy="221785"/>
          </a:xfrm>
          <a:prstGeom prst="rect">
            <a:avLst/>
          </a:prstGeom>
          <a:noFill/>
          <a:ln>
            <a:noFill/>
          </a:ln>
        </p:spPr>
        <p:txBody>
          <a:bodyPr wrap="square" lIns="78285" tIns="39143" rIns="78285" bIns="39143" rtlCol="0">
            <a:spAutoFit/>
          </a:bodyPr>
          <a:lstStyle/>
          <a:p>
            <a:r>
              <a:rPr lang="en-US" sz="900" dirty="0"/>
              <a:t>Chopper</a:t>
            </a:r>
          </a:p>
        </p:txBody>
      </p:sp>
      <p:sp>
        <p:nvSpPr>
          <p:cNvPr id="83" name="TextBox 82"/>
          <p:cNvSpPr txBox="1"/>
          <p:nvPr/>
        </p:nvSpPr>
        <p:spPr>
          <a:xfrm flipH="1">
            <a:off x="2979446" y="5733263"/>
            <a:ext cx="648072" cy="221785"/>
          </a:xfrm>
          <a:prstGeom prst="rect">
            <a:avLst/>
          </a:prstGeom>
          <a:noFill/>
          <a:ln>
            <a:noFill/>
          </a:ln>
        </p:spPr>
        <p:txBody>
          <a:bodyPr wrap="square" lIns="78285" tIns="39143" rIns="78285" bIns="39143" rtlCol="0">
            <a:spAutoFit/>
          </a:bodyPr>
          <a:lstStyle/>
          <a:p>
            <a:r>
              <a:rPr lang="en-US" sz="900" dirty="0"/>
              <a:t>Chopper</a:t>
            </a:r>
          </a:p>
        </p:txBody>
      </p:sp>
      <p:sp>
        <p:nvSpPr>
          <p:cNvPr id="84" name="TextBox 83"/>
          <p:cNvSpPr txBox="1"/>
          <p:nvPr/>
        </p:nvSpPr>
        <p:spPr>
          <a:xfrm flipH="1">
            <a:off x="6372203" y="5445233"/>
            <a:ext cx="783706" cy="221785"/>
          </a:xfrm>
          <a:prstGeom prst="rect">
            <a:avLst/>
          </a:prstGeom>
          <a:noFill/>
          <a:ln>
            <a:noFill/>
          </a:ln>
        </p:spPr>
        <p:txBody>
          <a:bodyPr wrap="square" lIns="78285" tIns="39143" rIns="78285" bIns="39143" rtlCol="0">
            <a:spAutoFit/>
          </a:bodyPr>
          <a:lstStyle/>
          <a:p>
            <a:r>
              <a:rPr lang="en-US" sz="900" dirty="0"/>
              <a:t>Sample Table</a:t>
            </a:r>
          </a:p>
        </p:txBody>
      </p:sp>
      <p:sp>
        <p:nvSpPr>
          <p:cNvPr id="85" name="TextBox 84"/>
          <p:cNvSpPr txBox="1"/>
          <p:nvPr/>
        </p:nvSpPr>
        <p:spPr>
          <a:xfrm flipH="1">
            <a:off x="6804248" y="5733263"/>
            <a:ext cx="1143750" cy="221785"/>
          </a:xfrm>
          <a:prstGeom prst="rect">
            <a:avLst/>
          </a:prstGeom>
          <a:noFill/>
          <a:ln>
            <a:noFill/>
          </a:ln>
        </p:spPr>
        <p:txBody>
          <a:bodyPr wrap="square" lIns="78285" tIns="39143" rIns="78285" bIns="39143" rtlCol="0">
            <a:spAutoFit/>
          </a:bodyPr>
          <a:lstStyle/>
          <a:p>
            <a:r>
              <a:rPr lang="en-US" sz="900" dirty="0"/>
              <a:t>Sample Environment</a:t>
            </a:r>
          </a:p>
        </p:txBody>
      </p:sp>
      <p:sp>
        <p:nvSpPr>
          <p:cNvPr id="86" name="TextBox 85"/>
          <p:cNvSpPr txBox="1"/>
          <p:nvPr/>
        </p:nvSpPr>
        <p:spPr>
          <a:xfrm flipH="1">
            <a:off x="2267745" y="5445233"/>
            <a:ext cx="720079" cy="221785"/>
          </a:xfrm>
          <a:prstGeom prst="rect">
            <a:avLst/>
          </a:prstGeom>
          <a:noFill/>
          <a:ln>
            <a:noFill/>
          </a:ln>
        </p:spPr>
        <p:txBody>
          <a:bodyPr wrap="square" lIns="78285" tIns="39143" rIns="78285" bIns="39143" rtlCol="0">
            <a:spAutoFit/>
          </a:bodyPr>
          <a:lstStyle/>
          <a:p>
            <a:r>
              <a:rPr lang="en-US" sz="900" dirty="0"/>
              <a:t>Collimation</a:t>
            </a:r>
          </a:p>
        </p:txBody>
      </p:sp>
      <p:sp>
        <p:nvSpPr>
          <p:cNvPr id="87" name="TextBox 86"/>
          <p:cNvSpPr txBox="1"/>
          <p:nvPr/>
        </p:nvSpPr>
        <p:spPr>
          <a:xfrm flipH="1">
            <a:off x="5796137" y="5733264"/>
            <a:ext cx="576064" cy="221785"/>
          </a:xfrm>
          <a:prstGeom prst="rect">
            <a:avLst/>
          </a:prstGeom>
          <a:noFill/>
          <a:ln>
            <a:noFill/>
          </a:ln>
        </p:spPr>
        <p:txBody>
          <a:bodyPr wrap="square" lIns="78285" tIns="39143" rIns="78285" bIns="39143" rtlCol="0">
            <a:spAutoFit/>
          </a:bodyPr>
          <a:lstStyle/>
          <a:p>
            <a:r>
              <a:rPr lang="en-US" sz="900" dirty="0"/>
              <a:t>Vacuum</a:t>
            </a:r>
          </a:p>
        </p:txBody>
      </p:sp>
      <p:cxnSp>
        <p:nvCxnSpPr>
          <p:cNvPr id="88" name="Straight Connector 87"/>
          <p:cNvCxnSpPr>
            <a:endCxn id="96" idx="0"/>
          </p:cNvCxnSpPr>
          <p:nvPr/>
        </p:nvCxnSpPr>
        <p:spPr>
          <a:xfrm flipH="1">
            <a:off x="4438184" y="3651252"/>
            <a:ext cx="4542" cy="654545"/>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flipH="1">
            <a:off x="3831508" y="4829299"/>
            <a:ext cx="732115" cy="570893"/>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a:p>
        </p:txBody>
      </p:sp>
      <p:sp>
        <p:nvSpPr>
          <p:cNvPr id="9" name="Rectangle 8"/>
          <p:cNvSpPr/>
          <p:nvPr/>
        </p:nvSpPr>
        <p:spPr>
          <a:xfrm flipH="1">
            <a:off x="7882163" y="4829299"/>
            <a:ext cx="713906" cy="570893"/>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dirty="0"/>
          </a:p>
        </p:txBody>
      </p:sp>
      <p:sp>
        <p:nvSpPr>
          <p:cNvPr id="73" name="Rectangle 72"/>
          <p:cNvSpPr/>
          <p:nvPr/>
        </p:nvSpPr>
        <p:spPr>
          <a:xfrm flipH="1">
            <a:off x="5096168" y="4293104"/>
            <a:ext cx="454396" cy="24750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CB</a:t>
            </a:r>
          </a:p>
        </p:txBody>
      </p:sp>
      <p:sp>
        <p:nvSpPr>
          <p:cNvPr id="74" name="Rectangle 73"/>
          <p:cNvSpPr/>
          <p:nvPr/>
        </p:nvSpPr>
        <p:spPr>
          <a:xfrm flipH="1">
            <a:off x="5811604" y="4293104"/>
            <a:ext cx="454396" cy="24750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CB</a:t>
            </a:r>
          </a:p>
        </p:txBody>
      </p:sp>
      <p:sp>
        <p:nvSpPr>
          <p:cNvPr id="75" name="Rectangle 74"/>
          <p:cNvSpPr/>
          <p:nvPr/>
        </p:nvSpPr>
        <p:spPr>
          <a:xfrm flipH="1">
            <a:off x="6510103" y="4293104"/>
            <a:ext cx="454396" cy="24750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CB</a:t>
            </a:r>
          </a:p>
        </p:txBody>
      </p:sp>
      <p:sp>
        <p:nvSpPr>
          <p:cNvPr id="76" name="Rectangle 75"/>
          <p:cNvSpPr/>
          <p:nvPr/>
        </p:nvSpPr>
        <p:spPr>
          <a:xfrm flipH="1">
            <a:off x="7191669" y="4293104"/>
            <a:ext cx="454396" cy="24750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CB</a:t>
            </a:r>
          </a:p>
        </p:txBody>
      </p:sp>
      <p:sp>
        <p:nvSpPr>
          <p:cNvPr id="89" name="Rectangle 88"/>
          <p:cNvSpPr/>
          <p:nvPr/>
        </p:nvSpPr>
        <p:spPr>
          <a:xfrm flipH="1">
            <a:off x="7881705" y="4297337"/>
            <a:ext cx="714366" cy="24750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CB+</a:t>
            </a:r>
          </a:p>
        </p:txBody>
      </p:sp>
      <p:sp>
        <p:nvSpPr>
          <p:cNvPr id="90" name="Rectangle 89"/>
          <p:cNvSpPr/>
          <p:nvPr/>
        </p:nvSpPr>
        <p:spPr>
          <a:xfrm flipH="1">
            <a:off x="3131902" y="4297336"/>
            <a:ext cx="454396" cy="24750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CB</a:t>
            </a:r>
          </a:p>
        </p:txBody>
      </p:sp>
      <p:sp>
        <p:nvSpPr>
          <p:cNvPr id="91" name="Rectangle 90"/>
          <p:cNvSpPr/>
          <p:nvPr/>
        </p:nvSpPr>
        <p:spPr>
          <a:xfrm flipH="1">
            <a:off x="2454569" y="4297336"/>
            <a:ext cx="454396" cy="24750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CB</a:t>
            </a:r>
          </a:p>
        </p:txBody>
      </p:sp>
      <p:sp>
        <p:nvSpPr>
          <p:cNvPr id="92" name="Rectangle 91"/>
          <p:cNvSpPr/>
          <p:nvPr/>
        </p:nvSpPr>
        <p:spPr>
          <a:xfrm flipH="1">
            <a:off x="1187625" y="4293098"/>
            <a:ext cx="454396" cy="24750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CB</a:t>
            </a:r>
          </a:p>
        </p:txBody>
      </p:sp>
      <p:sp>
        <p:nvSpPr>
          <p:cNvPr id="93" name="Rectangle 92"/>
          <p:cNvSpPr/>
          <p:nvPr/>
        </p:nvSpPr>
        <p:spPr>
          <a:xfrm flipH="1">
            <a:off x="489125" y="4288864"/>
            <a:ext cx="454396" cy="24750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CB</a:t>
            </a:r>
          </a:p>
        </p:txBody>
      </p:sp>
      <p:sp>
        <p:nvSpPr>
          <p:cNvPr id="95" name="Rectangle 94"/>
          <p:cNvSpPr/>
          <p:nvPr/>
        </p:nvSpPr>
        <p:spPr>
          <a:xfrm flipH="1">
            <a:off x="3847336" y="4297337"/>
            <a:ext cx="714366" cy="247509"/>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CB+</a:t>
            </a:r>
          </a:p>
        </p:txBody>
      </p:sp>
      <p:sp>
        <p:nvSpPr>
          <p:cNvPr id="66" name="Rectangle 65"/>
          <p:cNvSpPr/>
          <p:nvPr/>
        </p:nvSpPr>
        <p:spPr>
          <a:xfrm flipH="1">
            <a:off x="8357501" y="4302622"/>
            <a:ext cx="232221" cy="234454"/>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a:p>
        </p:txBody>
      </p:sp>
      <p:sp>
        <p:nvSpPr>
          <p:cNvPr id="96" name="Rectangle 95"/>
          <p:cNvSpPr/>
          <p:nvPr/>
        </p:nvSpPr>
        <p:spPr>
          <a:xfrm flipH="1">
            <a:off x="4322077" y="4305798"/>
            <a:ext cx="232221" cy="234454"/>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a:p>
        </p:txBody>
      </p:sp>
      <p:grpSp>
        <p:nvGrpSpPr>
          <p:cNvPr id="133" name="Group 132"/>
          <p:cNvGrpSpPr/>
          <p:nvPr/>
        </p:nvGrpSpPr>
        <p:grpSpPr>
          <a:xfrm flipH="1">
            <a:off x="2566300" y="3927478"/>
            <a:ext cx="234949" cy="368299"/>
            <a:chOff x="5902325" y="3927475"/>
            <a:chExt cx="234950" cy="368300"/>
          </a:xfrm>
        </p:grpSpPr>
        <p:cxnSp>
          <p:nvCxnSpPr>
            <p:cNvPr id="125" name="Straight Connector 12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4" name="Group 133"/>
          <p:cNvGrpSpPr/>
          <p:nvPr/>
        </p:nvGrpSpPr>
        <p:grpSpPr>
          <a:xfrm flipH="1">
            <a:off x="3239399" y="3924302"/>
            <a:ext cx="234949" cy="368299"/>
            <a:chOff x="5902325" y="3927475"/>
            <a:chExt cx="234950" cy="368300"/>
          </a:xfrm>
        </p:grpSpPr>
        <p:cxnSp>
          <p:nvCxnSpPr>
            <p:cNvPr id="135" name="Straight Connector 13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7" name="Group 136"/>
          <p:cNvGrpSpPr/>
          <p:nvPr/>
        </p:nvGrpSpPr>
        <p:grpSpPr>
          <a:xfrm flipH="1">
            <a:off x="3968634" y="3933057"/>
            <a:ext cx="234949" cy="368299"/>
            <a:chOff x="5902325" y="3927475"/>
            <a:chExt cx="234950" cy="368300"/>
          </a:xfrm>
        </p:grpSpPr>
        <p:cxnSp>
          <p:nvCxnSpPr>
            <p:cNvPr id="138" name="Straight Connector 137"/>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flipH="1">
            <a:off x="1290892" y="3920066"/>
            <a:ext cx="234949" cy="368299"/>
            <a:chOff x="5902325" y="3927475"/>
            <a:chExt cx="234950" cy="368300"/>
          </a:xfrm>
        </p:grpSpPr>
        <p:cxnSp>
          <p:nvCxnSpPr>
            <p:cNvPr id="141" name="Straight Connector 140"/>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3" name="Group 142"/>
          <p:cNvGrpSpPr/>
          <p:nvPr/>
        </p:nvGrpSpPr>
        <p:grpSpPr>
          <a:xfrm flipH="1">
            <a:off x="598742" y="3926416"/>
            <a:ext cx="234949" cy="368299"/>
            <a:chOff x="5902325" y="3927475"/>
            <a:chExt cx="234950" cy="368300"/>
          </a:xfrm>
        </p:grpSpPr>
        <p:cxnSp>
          <p:nvCxnSpPr>
            <p:cNvPr id="144" name="Straight Connector 143"/>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6" name="Group 145"/>
          <p:cNvGrpSpPr/>
          <p:nvPr/>
        </p:nvGrpSpPr>
        <p:grpSpPr>
          <a:xfrm flipH="1">
            <a:off x="5906400" y="3921129"/>
            <a:ext cx="234949" cy="368299"/>
            <a:chOff x="5902325" y="3927475"/>
            <a:chExt cx="234950" cy="368300"/>
          </a:xfrm>
        </p:grpSpPr>
        <p:cxnSp>
          <p:nvCxnSpPr>
            <p:cNvPr id="147" name="Straight Connector 146"/>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flipH="1">
            <a:off x="6611252" y="3930654"/>
            <a:ext cx="234949" cy="368299"/>
            <a:chOff x="5902325" y="3927475"/>
            <a:chExt cx="234950" cy="368300"/>
          </a:xfrm>
        </p:grpSpPr>
        <p:cxnSp>
          <p:nvCxnSpPr>
            <p:cNvPr id="150" name="Straight Connector 149"/>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2" name="Group 151"/>
          <p:cNvGrpSpPr/>
          <p:nvPr/>
        </p:nvGrpSpPr>
        <p:grpSpPr>
          <a:xfrm flipH="1">
            <a:off x="7300225" y="3921129"/>
            <a:ext cx="234949" cy="368299"/>
            <a:chOff x="5902325" y="3927475"/>
            <a:chExt cx="234950" cy="368300"/>
          </a:xfrm>
        </p:grpSpPr>
        <p:cxnSp>
          <p:nvCxnSpPr>
            <p:cNvPr id="153" name="Straight Connector 152"/>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5" name="Group 154"/>
          <p:cNvGrpSpPr/>
          <p:nvPr/>
        </p:nvGrpSpPr>
        <p:grpSpPr>
          <a:xfrm flipH="1">
            <a:off x="8001899" y="3924302"/>
            <a:ext cx="234949" cy="368299"/>
            <a:chOff x="5902325" y="3927475"/>
            <a:chExt cx="234950" cy="368300"/>
          </a:xfrm>
        </p:grpSpPr>
        <p:cxnSp>
          <p:nvCxnSpPr>
            <p:cNvPr id="156" name="Straight Connector 155"/>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17" name="Rectangle 116"/>
          <p:cNvSpPr/>
          <p:nvPr/>
        </p:nvSpPr>
        <p:spPr>
          <a:xfrm flipH="1">
            <a:off x="5508107" y="3356994"/>
            <a:ext cx="2160239" cy="360040"/>
          </a:xfrm>
          <a:prstGeom prst="rect">
            <a:avLst/>
          </a:prstGeom>
          <a:solidFill>
            <a:srgbClr val="BBB38A"/>
          </a:solidFill>
          <a:ln>
            <a:solidFill>
              <a:srgbClr val="BBB38A"/>
            </a:solidFill>
          </a:ln>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endParaRPr lang="en-US"/>
          </a:p>
        </p:txBody>
      </p:sp>
      <p:sp>
        <p:nvSpPr>
          <p:cNvPr id="58" name="TextBox 57"/>
          <p:cNvSpPr txBox="1"/>
          <p:nvPr/>
        </p:nvSpPr>
        <p:spPr>
          <a:xfrm flipH="1">
            <a:off x="5508107" y="3429000"/>
            <a:ext cx="2304256" cy="221785"/>
          </a:xfrm>
          <a:prstGeom prst="rect">
            <a:avLst/>
          </a:prstGeom>
          <a:noFill/>
          <a:ln>
            <a:noFill/>
          </a:ln>
        </p:spPr>
        <p:txBody>
          <a:bodyPr wrap="square" lIns="78285" tIns="39143" rIns="78285" bIns="39143" rtlCol="0">
            <a:spAutoFit/>
          </a:bodyPr>
          <a:lstStyle/>
          <a:p>
            <a:r>
              <a:rPr lang="en-US" sz="900" dirty="0"/>
              <a:t>Instrument Control, Data Acquisition, GUI</a:t>
            </a:r>
          </a:p>
        </p:txBody>
      </p:sp>
      <p:cxnSp>
        <p:nvCxnSpPr>
          <p:cNvPr id="124" name="Straight Arrow Connector 123"/>
          <p:cNvCxnSpPr/>
          <p:nvPr/>
        </p:nvCxnSpPr>
        <p:spPr>
          <a:xfrm flipH="1">
            <a:off x="471780" y="3543341"/>
            <a:ext cx="288032" cy="8385"/>
          </a:xfrm>
          <a:prstGeom prst="straightConnector1">
            <a:avLst/>
          </a:prstGeom>
          <a:ln w="22225">
            <a:solidFill>
              <a:schemeClr val="tx2">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flipH="1">
            <a:off x="755578" y="3356993"/>
            <a:ext cx="360040" cy="279105"/>
          </a:xfrm>
          <a:prstGeom prst="rect">
            <a:avLst/>
          </a:prstGeom>
          <a:noFill/>
          <a:ln>
            <a:noFill/>
          </a:ln>
        </p:spPr>
        <p:txBody>
          <a:bodyPr wrap="square" lIns="78285" tIns="39143" rIns="78285" bIns="39143" rtlCol="0">
            <a:spAutoFit/>
          </a:bodyPr>
          <a:lstStyle/>
          <a:p>
            <a:r>
              <a:rPr lang="en-US" sz="1300" dirty="0">
                <a:solidFill>
                  <a:schemeClr val="tx2">
                    <a:lumMod val="60000"/>
                    <a:lumOff val="40000"/>
                  </a:schemeClr>
                </a:solidFill>
              </a:rPr>
              <a:t>n</a:t>
            </a:r>
          </a:p>
        </p:txBody>
      </p:sp>
      <p:pic>
        <p:nvPicPr>
          <p:cNvPr id="99" name="Picture 98" descr="01.JPG"/>
          <p:cNvPicPr>
            <a:picLocks noChangeAspect="1"/>
          </p:cNvPicPr>
          <p:nvPr/>
        </p:nvPicPr>
        <p:blipFill rotWithShape="1">
          <a:blip r:embed="rId3" cstate="print">
            <a:extLst>
              <a:ext uri="{28A0092B-C50C-407E-A947-70E740481C1C}">
                <a14:useLocalDpi xmlns:a14="http://schemas.microsoft.com/office/drawing/2010/main" val="0"/>
              </a:ext>
            </a:extLst>
          </a:blip>
          <a:srcRect t="19046" b="17933"/>
          <a:stretch/>
        </p:blipFill>
        <p:spPr>
          <a:xfrm>
            <a:off x="539553" y="1484784"/>
            <a:ext cx="7992888" cy="1584175"/>
          </a:xfrm>
          <a:prstGeom prst="rect">
            <a:avLst/>
          </a:prstGeom>
        </p:spPr>
      </p:pic>
      <p:sp>
        <p:nvSpPr>
          <p:cNvPr id="115" name="Rectangle 114"/>
          <p:cNvSpPr/>
          <p:nvPr/>
        </p:nvSpPr>
        <p:spPr>
          <a:xfrm flipH="1">
            <a:off x="2051722" y="4653136"/>
            <a:ext cx="451702" cy="247504"/>
          </a:xfrm>
          <a:prstGeom prst="rect">
            <a:avLst/>
          </a:prstGeom>
          <a:solidFill>
            <a:srgbClr val="FF4A42"/>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3</a:t>
            </a:r>
          </a:p>
        </p:txBody>
      </p:sp>
      <p:sp>
        <p:nvSpPr>
          <p:cNvPr id="116" name="Rectangle 115"/>
          <p:cNvSpPr/>
          <p:nvPr/>
        </p:nvSpPr>
        <p:spPr>
          <a:xfrm flipH="1">
            <a:off x="3563891" y="3717033"/>
            <a:ext cx="451702" cy="247504"/>
          </a:xfrm>
          <a:prstGeom prst="rect">
            <a:avLst/>
          </a:prstGeom>
          <a:solidFill>
            <a:srgbClr val="FF4A42"/>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2</a:t>
            </a:r>
          </a:p>
        </p:txBody>
      </p:sp>
      <p:sp>
        <p:nvSpPr>
          <p:cNvPr id="118" name="Rectangle 117"/>
          <p:cNvSpPr/>
          <p:nvPr/>
        </p:nvSpPr>
        <p:spPr>
          <a:xfrm flipH="1">
            <a:off x="5076059" y="3284985"/>
            <a:ext cx="451702" cy="247504"/>
          </a:xfrm>
          <a:prstGeom prst="rect">
            <a:avLst/>
          </a:prstGeom>
          <a:solidFill>
            <a:srgbClr val="FF4A42"/>
          </a:solidFill>
        </p:spPr>
        <p:style>
          <a:lnRef idx="1">
            <a:schemeClr val="accent1"/>
          </a:lnRef>
          <a:fillRef idx="3">
            <a:schemeClr val="accent1"/>
          </a:fillRef>
          <a:effectRef idx="2">
            <a:schemeClr val="accent1"/>
          </a:effectRef>
          <a:fontRef idx="minor">
            <a:schemeClr val="lt1"/>
          </a:fontRef>
        </p:style>
        <p:txBody>
          <a:bodyPr lIns="78285" tIns="39143" rIns="78285" bIns="39143" rtlCol="0" anchor="ctr"/>
          <a:lstStyle/>
          <a:p>
            <a:pPr algn="ctr"/>
            <a:r>
              <a:rPr lang="en-US" sz="1100" dirty="0">
                <a:solidFill>
                  <a:schemeClr val="tx1"/>
                </a:solidFill>
              </a:rPr>
              <a:t>1</a:t>
            </a:r>
          </a:p>
        </p:txBody>
      </p:sp>
    </p:spTree>
    <p:extLst>
      <p:ext uri="{BB962C8B-B14F-4D97-AF65-F5344CB8AC3E}">
        <p14:creationId xmlns:p14="http://schemas.microsoft.com/office/powerpoint/2010/main" val="19779489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21680</TotalTime>
  <Words>1719</Words>
  <Application>Microsoft Macintosh PowerPoint</Application>
  <PresentationFormat>On-screen Show (4:3)</PresentationFormat>
  <Paragraphs>399</Paragraphs>
  <Slides>28</Slides>
  <Notes>27</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Office-tema</vt:lpstr>
      <vt:lpstr>Anpassad formgivning</vt:lpstr>
      <vt:lpstr>1_Office-tema</vt:lpstr>
      <vt:lpstr>Motion Control &amp; Automation for NMX -Work &amp; Results of Phase 1-</vt:lpstr>
      <vt:lpstr>Motion Control &amp; Automation (MCA) Works in Phase 1</vt:lpstr>
      <vt:lpstr>Motion Control &amp; Automation (MCA) Works in Phase 1</vt:lpstr>
      <vt:lpstr>Instruments Requirements define Functionality</vt:lpstr>
      <vt:lpstr>Table of Axes</vt:lpstr>
      <vt:lpstr>Generic Motion Control </vt:lpstr>
      <vt:lpstr>Special Purpose Motion Control </vt:lpstr>
      <vt:lpstr>Vacuum Control </vt:lpstr>
      <vt:lpstr>Modular Control Concept</vt:lpstr>
      <vt:lpstr>EPICS Integration</vt:lpstr>
      <vt:lpstr>MCA standards issuing</vt:lpstr>
      <vt:lpstr>Work Breakdown Structure</vt:lpstr>
      <vt:lpstr>Tasks Included for Generic Motion Control</vt:lpstr>
      <vt:lpstr>Tasks and Costs Excluded</vt:lpstr>
      <vt:lpstr>Task List/Budget to calculate Manpower, Costs and Schedule</vt:lpstr>
      <vt:lpstr>Equipment Costs</vt:lpstr>
      <vt:lpstr>Considerations for other Instruments Projects</vt:lpstr>
      <vt:lpstr>Considerations for other Instruments Projects</vt:lpstr>
      <vt:lpstr>PowerPoint Presentation</vt:lpstr>
      <vt:lpstr>PowerPoint Presentation</vt:lpstr>
      <vt:lpstr>Manpower</vt:lpstr>
      <vt:lpstr>Budget</vt:lpstr>
      <vt:lpstr>Schedule</vt:lpstr>
      <vt:lpstr>Generic Motion Control Interfaces  Phase 1 – Concept Phase</vt:lpstr>
      <vt:lpstr>Generic Motion Control Interfaces  Phase 2 - Design</vt:lpstr>
      <vt:lpstr>Generic Motion Control Interfaces  Phase 3 - Procurement</vt:lpstr>
      <vt:lpstr>Generic Motion Control Interfaces Phase 4 - Installation</vt:lpstr>
      <vt:lpstr>Generic Motion Control Interfaces Phase 5 - Commissioning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Ola Grahm</dc:creator>
  <cp:lastModifiedBy>IT Extra 2</cp:lastModifiedBy>
  <cp:revision>363</cp:revision>
  <dcterms:created xsi:type="dcterms:W3CDTF">2013-09-21T18:00:17Z</dcterms:created>
  <dcterms:modified xsi:type="dcterms:W3CDTF">2001-01-03T01:10:07Z</dcterms:modified>
</cp:coreProperties>
</file>