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9"/>
  </p:notesMasterIdLst>
  <p:handoutMasterIdLst>
    <p:handoutMasterId r:id="rId30"/>
  </p:handoutMasterIdLst>
  <p:sldIdLst>
    <p:sldId id="256" r:id="rId5"/>
    <p:sldId id="257" r:id="rId6"/>
    <p:sldId id="258" r:id="rId7"/>
    <p:sldId id="262" r:id="rId8"/>
    <p:sldId id="278" r:id="rId9"/>
    <p:sldId id="279" r:id="rId10"/>
    <p:sldId id="280" r:id="rId11"/>
    <p:sldId id="281" r:id="rId12"/>
    <p:sldId id="282" r:id="rId13"/>
    <p:sldId id="283" r:id="rId14"/>
    <p:sldId id="285" r:id="rId15"/>
    <p:sldId id="263" r:id="rId16"/>
    <p:sldId id="275" r:id="rId17"/>
    <p:sldId id="286" r:id="rId18"/>
    <p:sldId id="264" r:id="rId19"/>
    <p:sldId id="265" r:id="rId20"/>
    <p:sldId id="266" r:id="rId21"/>
    <p:sldId id="267" r:id="rId22"/>
    <p:sldId id="268" r:id="rId23"/>
    <p:sldId id="269" r:id="rId24"/>
    <p:sldId id="270" r:id="rId25"/>
    <p:sldId id="271" r:id="rId26"/>
    <p:sldId id="284" r:id="rId27"/>
    <p:sldId id="287" r:id="rId2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5088" userDrawn="1">
          <p15:clr>
            <a:srgbClr val="A4A3A4"/>
          </p15:clr>
        </p15:guide>
        <p15:guide id="4" pos="2568" userDrawn="1">
          <p15:clr>
            <a:srgbClr val="A4A3A4"/>
          </p15:clr>
        </p15:guide>
        <p15:guide id="5" orient="horz" pos="1440" userDrawn="1">
          <p15:clr>
            <a:srgbClr val="A4A3A4"/>
          </p15:clr>
        </p15:guide>
        <p15:guide id="6" orient="horz"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2910" autoAdjust="0"/>
    <p:restoredTop sz="95161" autoAdjust="0"/>
  </p:normalViewPr>
  <p:slideViewPr>
    <p:cSldViewPr snapToGrid="0" showGuides="1">
      <p:cViewPr>
        <p:scale>
          <a:sx n="77" d="100"/>
          <a:sy n="77" d="100"/>
        </p:scale>
        <p:origin x="976" y="648"/>
      </p:cViewPr>
      <p:guideLst>
        <p:guide pos="3840"/>
        <p:guide orient="horz" pos="2160"/>
        <p:guide pos="5088"/>
        <p:guide pos="2568"/>
        <p:guide orient="horz" pos="1440"/>
        <p:guide orient="horz" pos="2880"/>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121" d="100"/>
          <a:sy n="121" d="100"/>
        </p:scale>
        <p:origin x="2424" y="-20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1/28/22</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1/28/22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is to provide a summary of the ‘16 ORNL workshop</a:t>
            </a:r>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2433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many find looking at a picture in real space and how the picture evolves (a movie) more enlightening than Q,E space.</a:t>
            </a:r>
          </a:p>
          <a:p>
            <a:endParaRPr lang="en-US" dirty="0"/>
          </a:p>
          <a:p>
            <a:r>
              <a:rPr lang="en-US" dirty="0"/>
              <a:t>What is the opportunity for VCN beams for neutron imaging.  Neutron imaging is useful for some problems in batteries.  What other fields of science are opened up if the resolution was improved and time scales reduced?</a:t>
            </a:r>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dirty="0"/>
          </a:p>
        </p:txBody>
      </p:sp>
    </p:spTree>
    <p:extLst>
      <p:ext uri="{BB962C8B-B14F-4D97-AF65-F5344CB8AC3E}">
        <p14:creationId xmlns:p14="http://schemas.microsoft.com/office/powerpoint/2010/main" val="195408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intended as the “</a:t>
            </a:r>
            <a:r>
              <a:rPr lang="en-US" dirty="0" err="1"/>
              <a:t>bottomline</a:t>
            </a:r>
            <a:r>
              <a:rPr lang="en-US" dirty="0"/>
              <a:t>” summary of the main points of the ‘15 BESAC report.  These in bold face.</a:t>
            </a:r>
          </a:p>
          <a:p>
            <a:endParaRPr lang="en-US" dirty="0"/>
          </a:p>
          <a:p>
            <a:r>
              <a:rPr lang="en-US" dirty="0"/>
              <a:t>At the end of the talk we revisit the grayed out bits hopefully serves as discussion starter.</a:t>
            </a:r>
          </a:p>
        </p:txBody>
      </p:sp>
      <p:sp>
        <p:nvSpPr>
          <p:cNvPr id="4" name="Slide Number Placeholder 3"/>
          <p:cNvSpPr>
            <a:spLocks noGrp="1"/>
          </p:cNvSpPr>
          <p:nvPr>
            <p:ph type="sldNum" sz="quarter" idx="5"/>
          </p:nvPr>
        </p:nvSpPr>
        <p:spPr/>
        <p:txBody>
          <a:bodyPr/>
          <a:lstStyle/>
          <a:p>
            <a:fld id="{DBFF095A-F86B-4B29-8A9F-DF3D3D1F3E2A}" type="slidenum">
              <a:rPr lang="en-US" smtClean="0"/>
              <a:pPr/>
              <a:t>11</a:t>
            </a:fld>
            <a:endParaRPr lang="en-US" dirty="0"/>
          </a:p>
        </p:txBody>
      </p:sp>
    </p:spTree>
    <p:extLst>
      <p:ext uri="{BB962C8B-B14F-4D97-AF65-F5344CB8AC3E}">
        <p14:creationId xmlns:p14="http://schemas.microsoft.com/office/powerpoint/2010/main" val="104957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 point is that if the metric had been different the design might have been different.</a:t>
            </a:r>
          </a:p>
          <a:p>
            <a:endParaRPr lang="en-US" dirty="0"/>
          </a:p>
          <a:p>
            <a:r>
              <a:rPr lang="en-US" dirty="0"/>
              <a:t>Example of the spectrum at 4A on FTS.  (hopefully will get one for 4B which has a less severe bender.) The point is that the decay with wavelength depends on where you look. </a:t>
            </a:r>
          </a:p>
          <a:p>
            <a:endParaRPr lang="en-US" dirty="0"/>
          </a:p>
          <a:p>
            <a:r>
              <a:rPr lang="en-US" dirty="0"/>
              <a:t>The point of the table is the temperature of the moderator isn’t really indicative of where you’d expect the peak of the black body radiation.  So a 20K moderator actually produces a peak in the spectrum closer to 3 than 7.  Likewise, Snow’s 4K moderator produced a peak closer to 6-7A.</a:t>
            </a:r>
          </a:p>
        </p:txBody>
      </p:sp>
      <p:sp>
        <p:nvSpPr>
          <p:cNvPr id="4" name="Slide Number Placeholder 3"/>
          <p:cNvSpPr>
            <a:spLocks noGrp="1"/>
          </p:cNvSpPr>
          <p:nvPr>
            <p:ph type="sldNum" sz="quarter" idx="5"/>
          </p:nvPr>
        </p:nvSpPr>
        <p:spPr/>
        <p:txBody>
          <a:bodyPr/>
          <a:lstStyle/>
          <a:p>
            <a:fld id="{DBFF095A-F86B-4B29-8A9F-DF3D3D1F3E2A}" type="slidenum">
              <a:rPr lang="en-US" smtClean="0"/>
              <a:pPr/>
              <a:t>12</a:t>
            </a:fld>
            <a:endParaRPr lang="en-US" dirty="0"/>
          </a:p>
        </p:txBody>
      </p:sp>
    </p:spTree>
    <p:extLst>
      <p:ext uri="{BB962C8B-B14F-4D97-AF65-F5344CB8AC3E}">
        <p14:creationId xmlns:p14="http://schemas.microsoft.com/office/powerpoint/2010/main" val="59988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we get more VCN’s.</a:t>
            </a:r>
          </a:p>
          <a:p>
            <a:endParaRPr lang="en-US" dirty="0"/>
          </a:p>
          <a:p>
            <a:r>
              <a:rPr lang="en-US" dirty="0"/>
              <a:t>To us VCN’s are &gt;10 A so that’s why the arrow is there.</a:t>
            </a:r>
          </a:p>
          <a:p>
            <a:endParaRPr lang="en-US" dirty="0"/>
          </a:p>
          <a:p>
            <a:r>
              <a:rPr lang="en-US" dirty="0"/>
              <a:t>One way is the cannibal moderator (called moderator of Type 4 in the ‘16 report)</a:t>
            </a:r>
          </a:p>
        </p:txBody>
      </p:sp>
      <p:sp>
        <p:nvSpPr>
          <p:cNvPr id="4" name="Slide Number Placeholder 3"/>
          <p:cNvSpPr>
            <a:spLocks noGrp="1"/>
          </p:cNvSpPr>
          <p:nvPr>
            <p:ph type="sldNum" sz="quarter" idx="5"/>
          </p:nvPr>
        </p:nvSpPr>
        <p:spPr/>
        <p:txBody>
          <a:bodyPr/>
          <a:lstStyle/>
          <a:p>
            <a:fld id="{DBFF095A-F86B-4B29-8A9F-DF3D3D1F3E2A}" type="slidenum">
              <a:rPr lang="en-US" smtClean="0"/>
              <a:pPr/>
              <a:t>13</a:t>
            </a:fld>
            <a:endParaRPr lang="en-US" dirty="0"/>
          </a:p>
        </p:txBody>
      </p:sp>
    </p:spTree>
    <p:extLst>
      <p:ext uri="{BB962C8B-B14F-4D97-AF65-F5344CB8AC3E}">
        <p14:creationId xmlns:p14="http://schemas.microsoft.com/office/powerpoint/2010/main" val="2985191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is develop a colder moderator (in the report moderator of Type 5, or elevated moderator, envisaged as being above the hot neutron production zone of the STS moderators).  Cause n and gamma heating are problems.</a:t>
            </a:r>
          </a:p>
        </p:txBody>
      </p:sp>
      <p:sp>
        <p:nvSpPr>
          <p:cNvPr id="4" name="Slide Number Placeholder 3"/>
          <p:cNvSpPr>
            <a:spLocks noGrp="1"/>
          </p:cNvSpPr>
          <p:nvPr>
            <p:ph type="sldNum" sz="quarter" idx="5"/>
          </p:nvPr>
        </p:nvSpPr>
        <p:spPr/>
        <p:txBody>
          <a:bodyPr/>
          <a:lstStyle/>
          <a:p>
            <a:fld id="{DBFF095A-F86B-4B29-8A9F-DF3D3D1F3E2A}" type="slidenum">
              <a:rPr lang="en-US" smtClean="0"/>
              <a:pPr/>
              <a:t>14</a:t>
            </a:fld>
            <a:endParaRPr lang="en-US" dirty="0"/>
          </a:p>
        </p:txBody>
      </p:sp>
    </p:spTree>
    <p:extLst>
      <p:ext uri="{BB962C8B-B14F-4D97-AF65-F5344CB8AC3E}">
        <p14:creationId xmlns:p14="http://schemas.microsoft.com/office/powerpoint/2010/main" val="391984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Cannibal moderator at LANSCE. Russell and </a:t>
            </a:r>
            <a:r>
              <a:rPr lang="en-US" dirty="0" err="1"/>
              <a:t>Mokol</a:t>
            </a:r>
            <a:endParaRPr lang="en-US" dirty="0"/>
          </a:p>
          <a:p>
            <a:endParaRPr lang="en-US" dirty="0"/>
          </a:p>
          <a:p>
            <a:r>
              <a:rPr lang="en-US" dirty="0"/>
              <a:t>Actual data from FP10 before and after transition.</a:t>
            </a:r>
          </a:p>
          <a:p>
            <a:endParaRPr lang="en-US" dirty="0"/>
          </a:p>
          <a:p>
            <a:r>
              <a:rPr lang="en-US" dirty="0"/>
              <a:t>MRF noted that rate meter knob needed to be increased one notch after transition on FP11.</a:t>
            </a:r>
          </a:p>
        </p:txBody>
      </p:sp>
      <p:sp>
        <p:nvSpPr>
          <p:cNvPr id="4" name="Slide Number Placeholder 3"/>
          <p:cNvSpPr>
            <a:spLocks noGrp="1"/>
          </p:cNvSpPr>
          <p:nvPr>
            <p:ph type="sldNum" sz="quarter" idx="5"/>
          </p:nvPr>
        </p:nvSpPr>
        <p:spPr/>
        <p:txBody>
          <a:bodyPr/>
          <a:lstStyle/>
          <a:p>
            <a:fld id="{DBFF095A-F86B-4B29-8A9F-DF3D3D1F3E2A}" type="slidenum">
              <a:rPr lang="en-US" smtClean="0"/>
              <a:pPr/>
              <a:t>15</a:t>
            </a:fld>
            <a:endParaRPr lang="en-US" dirty="0"/>
          </a:p>
        </p:txBody>
      </p:sp>
    </p:spTree>
    <p:extLst>
      <p:ext uri="{BB962C8B-B14F-4D97-AF65-F5344CB8AC3E}">
        <p14:creationId xmlns:p14="http://schemas.microsoft.com/office/powerpoint/2010/main" val="107706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134395"/>
          </a:xfrm>
        </p:spPr>
        <p:txBody>
          <a:bodyPr/>
          <a:lstStyle/>
          <a:p>
            <a:r>
              <a:rPr lang="en-US" dirty="0"/>
              <a:t>Left is a measurement from Snow’s work.  Right is best cases Franz G. found for the STS configuration.</a:t>
            </a:r>
          </a:p>
          <a:p>
            <a:endParaRPr lang="en-US" dirty="0"/>
          </a:p>
          <a:p>
            <a:r>
              <a:rPr lang="en-US" dirty="0"/>
              <a:t>It matters whether you want integrated intensity or brightness.</a:t>
            </a:r>
          </a:p>
          <a:p>
            <a:r>
              <a:rPr lang="en-US" dirty="0"/>
              <a:t>From Franz:</a:t>
            </a:r>
          </a:p>
          <a:p>
            <a:endParaRPr lang="en-US" dirty="0"/>
          </a:p>
          <a:p>
            <a:r>
              <a:rPr lang="en-US" dirty="0"/>
              <a:t>to a scattering kernel such as for para-H2[5], water</a:t>
            </a:r>
          </a:p>
          <a:p>
            <a:r>
              <a:rPr lang="en-US" dirty="0"/>
              <a:t>ice[5], beryllium[5], ortho-D2[6], CH4[7], and neon[8] all solid at temperatures of 4-6 K.</a:t>
            </a:r>
          </a:p>
          <a:p>
            <a:endParaRPr lang="en-US" dirty="0"/>
          </a:p>
          <a:p>
            <a:r>
              <a:rPr lang="en-US" dirty="0"/>
              <a:t>Although being at single digit Kelvin</a:t>
            </a:r>
          </a:p>
          <a:p>
            <a:r>
              <a:rPr lang="en-US" dirty="0"/>
              <a:t>temperatures, beryllium, water ice and para-hydrogen did not significantly cool the neutrons to lower</a:t>
            </a:r>
          </a:p>
          <a:p>
            <a:r>
              <a:rPr lang="en-US" dirty="0"/>
              <a:t>temperatures. Solid CH4 performed most promising as it was the only candidate that moved the</a:t>
            </a:r>
          </a:p>
          <a:p>
            <a:r>
              <a:rPr lang="en-US" dirty="0"/>
              <a:t>spectral peak down to 1 </a:t>
            </a:r>
            <a:r>
              <a:rPr lang="en-US" dirty="0" err="1"/>
              <a:t>meV</a:t>
            </a:r>
            <a:r>
              <a:rPr lang="en-US" dirty="0"/>
              <a:t>. None of the configurations considered was able to approach the</a:t>
            </a:r>
          </a:p>
          <a:p>
            <a:r>
              <a:rPr lang="en-US" dirty="0"/>
              <a:t>brightness of the box-type coupled</a:t>
            </a:r>
          </a:p>
          <a:p>
            <a:endParaRPr lang="en-US" dirty="0"/>
          </a:p>
          <a:p>
            <a:r>
              <a:rPr lang="en-US" dirty="0"/>
              <a:t>Investigated different sizes, different </a:t>
            </a:r>
            <a:r>
              <a:rPr lang="en-US" dirty="0" err="1"/>
              <a:t>kernals</a:t>
            </a:r>
            <a:r>
              <a:rPr lang="en-US" dirty="0"/>
              <a:t> and low T, nothing helped for his studies.</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16</a:t>
            </a:fld>
            <a:endParaRPr lang="en-US" dirty="0"/>
          </a:p>
        </p:txBody>
      </p:sp>
    </p:spTree>
    <p:extLst>
      <p:ext uri="{BB962C8B-B14F-4D97-AF65-F5344CB8AC3E}">
        <p14:creationId xmlns:p14="http://schemas.microsoft.com/office/powerpoint/2010/main" val="362413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is that we haven’t found a solution to produce a 10x increase of VCN.</a:t>
            </a:r>
          </a:p>
          <a:p>
            <a:endParaRPr lang="en-US" dirty="0"/>
          </a:p>
          <a:p>
            <a:r>
              <a:rPr lang="en-US" dirty="0"/>
              <a:t>A10x increase is may be possible when considering other factors beyond just the spectrum.</a:t>
            </a:r>
          </a:p>
          <a:p>
            <a:endParaRPr lang="en-US" dirty="0"/>
          </a:p>
          <a:p>
            <a:r>
              <a:rPr lang="en-US" dirty="0"/>
              <a:t>For example, performance of some conventional </a:t>
            </a:r>
            <a:r>
              <a:rPr lang="en-US" dirty="0" err="1"/>
              <a:t>n.s</a:t>
            </a:r>
            <a:r>
              <a:rPr lang="en-US" dirty="0"/>
              <a:t>. techniques may scale with wavelength in a way that a combination of the spectrum and use of instrument at longer wavelengths creates a 10x improvement. </a:t>
            </a:r>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23329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comes from the ‘05 report. Shows how resolution for fixed geometry varies (so in all case the resolution gets better using longer wavelengths) and how intensity changes for fixed resolution assuming the spectrum decays as lambda^-5.</a:t>
            </a:r>
          </a:p>
          <a:p>
            <a:endParaRPr lang="en-US" dirty="0"/>
          </a:p>
          <a:p>
            <a:r>
              <a:rPr lang="en-US" dirty="0"/>
              <a:t>There is an error for reflectometry.  The table comes from </a:t>
            </a:r>
            <a:r>
              <a:rPr lang="en-US" dirty="0" err="1"/>
              <a:t>Feri’s</a:t>
            </a:r>
            <a:r>
              <a:rPr lang="en-US" dirty="0"/>
              <a:t> presentation which for reflectometry says lambda ^-2.  The – sign was omitted in the report.</a:t>
            </a:r>
          </a:p>
        </p:txBody>
      </p:sp>
      <p:sp>
        <p:nvSpPr>
          <p:cNvPr id="4" name="Slide Number Placeholder 3"/>
          <p:cNvSpPr>
            <a:spLocks noGrp="1"/>
          </p:cNvSpPr>
          <p:nvPr>
            <p:ph type="sldNum" sz="quarter" idx="5"/>
          </p:nvPr>
        </p:nvSpPr>
        <p:spPr/>
        <p:txBody>
          <a:bodyPr/>
          <a:lstStyle/>
          <a:p>
            <a:fld id="{DBFF095A-F86B-4B29-8A9F-DF3D3D1F3E2A}" type="slidenum">
              <a:rPr lang="en-US" smtClean="0"/>
              <a:pPr/>
              <a:t>18</a:t>
            </a:fld>
            <a:endParaRPr lang="en-US" dirty="0"/>
          </a:p>
        </p:txBody>
      </p:sp>
    </p:spTree>
    <p:extLst>
      <p:ext uri="{BB962C8B-B14F-4D97-AF65-F5344CB8AC3E}">
        <p14:creationId xmlns:p14="http://schemas.microsoft.com/office/powerpoint/2010/main" val="3567226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intensity for SANS varies with wavelength, this is a simple envelope argument.</a:t>
            </a:r>
          </a:p>
          <a:p>
            <a:endParaRPr lang="en-US" dirty="0"/>
          </a:p>
          <a:p>
            <a:r>
              <a:rPr lang="en-US" dirty="0"/>
              <a:t>In the end the intensity doesn’t change with wavelength in this situation though you do get better resolution (for VCN the scattering at fixed Q is further from beam stop…)</a:t>
            </a:r>
          </a:p>
          <a:p>
            <a:endParaRPr lang="en-US" dirty="0"/>
          </a:p>
          <a:p>
            <a:r>
              <a:rPr lang="en-US" dirty="0"/>
              <a:t>Golub notes: we expect UCN scattering to be</a:t>
            </a:r>
          </a:p>
          <a:p>
            <a:r>
              <a:rPr lang="en-US" dirty="0"/>
              <a:t>interesting for the study of slow motions of large objects</a:t>
            </a:r>
          </a:p>
          <a:p>
            <a:r>
              <a:rPr lang="en-US" dirty="0"/>
              <a:t>and we are led to the domain of large molecules—</a:t>
            </a:r>
          </a:p>
          <a:p>
            <a:r>
              <a:rPr lang="en-US" dirty="0"/>
              <a:t>polymers and biological molecules.</a:t>
            </a:r>
          </a:p>
          <a:p>
            <a:r>
              <a:rPr lang="en-US" dirty="0"/>
              <a:t>So SANS plus inelastic</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19</a:t>
            </a:fld>
            <a:endParaRPr lang="en-US" dirty="0"/>
          </a:p>
        </p:txBody>
      </p:sp>
    </p:spTree>
    <p:extLst>
      <p:ext uri="{BB962C8B-B14F-4D97-AF65-F5344CB8AC3E}">
        <p14:creationId xmlns:p14="http://schemas.microsoft.com/office/powerpoint/2010/main" val="22784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162453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3882147"/>
          </a:xfrm>
        </p:spPr>
        <p:txBody>
          <a:bodyPr/>
          <a:lstStyle/>
          <a:p>
            <a:r>
              <a:rPr lang="en-US" dirty="0"/>
              <a:t>For specular reflectometry alpha and beta are coupled so you will lose one factor of lambda compared to the SANS case.</a:t>
            </a:r>
          </a:p>
          <a:p>
            <a:endParaRPr lang="en-US" dirty="0"/>
          </a:p>
          <a:p>
            <a:r>
              <a:rPr lang="en-US" dirty="0"/>
              <a:t>The argument above works for specular or off specular reflectometry.</a:t>
            </a:r>
          </a:p>
          <a:p>
            <a:endParaRPr lang="en-US" dirty="0"/>
          </a:p>
          <a:p>
            <a:r>
              <a:rPr lang="en-US" dirty="0"/>
              <a:t>If the out of plane collimation is fixed by slits then you lose another two factors of lambda yielding performance that varies as lambda^3 so with Maxwellian tail overall lambda^-2 as in </a:t>
            </a:r>
            <a:r>
              <a:rPr lang="en-US" dirty="0" err="1"/>
              <a:t>Feri’s</a:t>
            </a:r>
            <a:r>
              <a:rPr lang="en-US" dirty="0"/>
              <a:t> presentation.</a:t>
            </a:r>
          </a:p>
          <a:p>
            <a:endParaRPr lang="en-US" dirty="0"/>
          </a:p>
          <a:p>
            <a:r>
              <a:rPr lang="en-US" dirty="0"/>
              <a:t>However, to be fair the ”out of plane” slits are set by the fixed dimensions of the sample and the relevant guide dimension. As you go to longer lambda, the end of the guide is utilized so the distance between where the last guide reflection occurs that sends the neutron to the sample is shorter than for short wavelengths.  This gives a factor of lambda, so with this consideration we get lambda^4 and with Maxwellian decay lambda^-1.  This is an argument against using VCN for reflectometry.</a:t>
            </a:r>
          </a:p>
          <a:p>
            <a:endParaRPr lang="en-US" dirty="0"/>
          </a:p>
          <a:p>
            <a:r>
              <a:rPr lang="en-US" dirty="0"/>
              <a:t>Golub notes for traditional reflectometry UCN probably cannot compete; however, with the long wavelengths, more sensitive(higher resolution) measurements of the near surface region obtained at Qc maybe an opportunity.</a:t>
            </a:r>
          </a:p>
        </p:txBody>
      </p:sp>
      <p:sp>
        <p:nvSpPr>
          <p:cNvPr id="4" name="Slide Number Placeholder 3"/>
          <p:cNvSpPr>
            <a:spLocks noGrp="1"/>
          </p:cNvSpPr>
          <p:nvPr>
            <p:ph type="sldNum" sz="quarter" idx="5"/>
          </p:nvPr>
        </p:nvSpPr>
        <p:spPr/>
        <p:txBody>
          <a:bodyPr/>
          <a:lstStyle/>
          <a:p>
            <a:fld id="{DBFF095A-F86B-4B29-8A9F-DF3D3D1F3E2A}" type="slidenum">
              <a:rPr lang="en-US" smtClean="0"/>
              <a:pPr/>
              <a:t>20</a:t>
            </a:fld>
            <a:endParaRPr lang="en-US" dirty="0"/>
          </a:p>
        </p:txBody>
      </p:sp>
    </p:spTree>
    <p:extLst>
      <p:ext uri="{BB962C8B-B14F-4D97-AF65-F5344CB8AC3E}">
        <p14:creationId xmlns:p14="http://schemas.microsoft.com/office/powerpoint/2010/main" val="243429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considering resolution, SANS and reflectometry are not drivers for VCN.  We can discuss whether better resolution is really needed…</a:t>
            </a:r>
          </a:p>
          <a:p>
            <a:endParaRPr lang="en-US" dirty="0"/>
          </a:p>
          <a:p>
            <a:r>
              <a:rPr lang="en-US" dirty="0"/>
              <a:t>The cases for TOF-INS and NSE appear more promising.</a:t>
            </a:r>
          </a:p>
          <a:p>
            <a:endParaRPr lang="en-US" dirty="0"/>
          </a:p>
          <a:p>
            <a:r>
              <a:rPr lang="en-US" dirty="0"/>
              <a:t>On the right I show how the lambda^4  variation for reflectometry argues that 5 Angstroms is much better to use than 2 Angstroms for the spectrum at 4A.  This assumes you can reach the </a:t>
            </a:r>
            <a:r>
              <a:rPr lang="en-US" dirty="0" err="1"/>
              <a:t>Qmax</a:t>
            </a:r>
            <a:r>
              <a:rPr lang="en-US" dirty="0"/>
              <a:t> you desire with 5 Angstroms.</a:t>
            </a:r>
          </a:p>
        </p:txBody>
      </p:sp>
      <p:sp>
        <p:nvSpPr>
          <p:cNvPr id="4" name="Slide Number Placeholder 3"/>
          <p:cNvSpPr>
            <a:spLocks noGrp="1"/>
          </p:cNvSpPr>
          <p:nvPr>
            <p:ph type="sldNum" sz="quarter" idx="5"/>
          </p:nvPr>
        </p:nvSpPr>
        <p:spPr/>
        <p:txBody>
          <a:bodyPr/>
          <a:lstStyle/>
          <a:p>
            <a:fld id="{DBFF095A-F86B-4B29-8A9F-DF3D3D1F3E2A}" type="slidenum">
              <a:rPr lang="en-US" smtClean="0"/>
              <a:pPr/>
              <a:t>21</a:t>
            </a:fld>
            <a:endParaRPr lang="en-US" dirty="0"/>
          </a:p>
        </p:txBody>
      </p:sp>
    </p:spTree>
    <p:extLst>
      <p:ext uri="{BB962C8B-B14F-4D97-AF65-F5344CB8AC3E}">
        <p14:creationId xmlns:p14="http://schemas.microsoft.com/office/powerpoint/2010/main" val="594357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space manipulation,</a:t>
            </a:r>
          </a:p>
          <a:p>
            <a:r>
              <a:rPr lang="en-US" dirty="0"/>
              <a:t>Gravity focuser </a:t>
            </a:r>
            <a:r>
              <a:rPr lang="en-US" dirty="0" err="1"/>
              <a:t>lqd</a:t>
            </a:r>
            <a:endParaRPr lang="en-US" dirty="0"/>
          </a:p>
          <a:p>
            <a:r>
              <a:rPr lang="en-US" dirty="0"/>
              <a:t>gravity monochromator </a:t>
            </a:r>
            <a:r>
              <a:rPr lang="en-US" dirty="0" err="1"/>
              <a:t>describef</a:t>
            </a:r>
            <a:r>
              <a:rPr lang="en-US" dirty="0"/>
              <a:t> in </a:t>
            </a:r>
            <a:r>
              <a:rPr lang="en-US" dirty="0" err="1"/>
              <a:t>golub</a:t>
            </a:r>
            <a:r>
              <a:rPr lang="en-US" dirty="0"/>
              <a:t> review</a:t>
            </a:r>
          </a:p>
          <a:p>
            <a:r>
              <a:rPr lang="en-US" dirty="0"/>
              <a:t>Resolution </a:t>
            </a:r>
            <a:r>
              <a:rPr lang="en-US" dirty="0" err="1"/>
              <a:t>argumentBoualem</a:t>
            </a:r>
            <a:r>
              <a:rPr lang="en-US" dirty="0"/>
              <a:t> </a:t>
            </a:r>
            <a:r>
              <a:rPr lang="en-US" dirty="0" err="1"/>
              <a:t>Hammouda</a:t>
            </a:r>
            <a:r>
              <a:rPr lang="en-US" dirty="0"/>
              <a:t>, from toolbox</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22</a:t>
            </a:fld>
            <a:endParaRPr lang="en-US" dirty="0"/>
          </a:p>
        </p:txBody>
      </p:sp>
      <p:pic>
        <p:nvPicPr>
          <p:cNvPr id="5" name="Picture 4">
            <a:extLst>
              <a:ext uri="{FF2B5EF4-FFF2-40B4-BE49-F238E27FC236}">
                <a16:creationId xmlns:a16="http://schemas.microsoft.com/office/drawing/2014/main" id="{5AD6D48F-C1B1-E54A-A342-20A20236D8EE}"/>
              </a:ext>
            </a:extLst>
          </p:cNvPr>
          <p:cNvPicPr>
            <a:picLocks noChangeAspect="1"/>
          </p:cNvPicPr>
          <p:nvPr/>
        </p:nvPicPr>
        <p:blipFill>
          <a:blip r:embed="rId3"/>
          <a:stretch>
            <a:fillRect/>
          </a:stretch>
        </p:blipFill>
        <p:spPr>
          <a:xfrm>
            <a:off x="0" y="5655075"/>
            <a:ext cx="7010400" cy="2148348"/>
          </a:xfrm>
          <a:prstGeom prst="rect">
            <a:avLst/>
          </a:prstGeom>
        </p:spPr>
      </p:pic>
    </p:spTree>
    <p:extLst>
      <p:ext uri="{BB962C8B-B14F-4D97-AF65-F5344CB8AC3E}">
        <p14:creationId xmlns:p14="http://schemas.microsoft.com/office/powerpoint/2010/main" val="2652848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point to make here, is that most believe neutron instrumentation needs to be tailored/optimize to measure a specific Q and E.  </a:t>
            </a:r>
          </a:p>
          <a:p>
            <a:r>
              <a:rPr lang="en-US" dirty="0"/>
              <a:t>This argues that it’s difficult to measure a broad range of Q and E with a single instrument.</a:t>
            </a:r>
          </a:p>
          <a:p>
            <a:r>
              <a:rPr lang="en-US" dirty="0"/>
              <a:t>For case of VCN beams, the </a:t>
            </a:r>
            <a:r>
              <a:rPr lang="en-US" dirty="0" err="1"/>
              <a:t>Qmax</a:t>
            </a:r>
            <a:r>
              <a:rPr lang="en-US" dirty="0"/>
              <a:t> is necessarily much smaller than for cold or thermal beam instruments.</a:t>
            </a:r>
          </a:p>
          <a:p>
            <a:r>
              <a:rPr lang="en-US" dirty="0"/>
              <a:t>The science drivers for new materials systems, want data over large length and time scales.  This implies we’ll need to use lots of instruments.</a:t>
            </a:r>
          </a:p>
          <a:p>
            <a:r>
              <a:rPr lang="en-US" dirty="0"/>
              <a:t>The drivers also want to observe synthesis </a:t>
            </a:r>
            <a:r>
              <a:rPr lang="en-US" i="1" dirty="0"/>
              <a:t>in situ </a:t>
            </a:r>
            <a:r>
              <a:rPr lang="en-US" dirty="0"/>
              <a:t>over large ranges of length and time scales.  </a:t>
            </a:r>
          </a:p>
          <a:p>
            <a:r>
              <a:rPr lang="en-US" dirty="0"/>
              <a:t>We’re going to need a way to correlate in situ measurements from different n instruments to achieve the transformative opportunity.  Does this mean multimodal instrumentation?</a:t>
            </a:r>
          </a:p>
          <a:p>
            <a:r>
              <a:rPr lang="en-US" dirty="0"/>
              <a:t>Should discuss when we must use coherent beams to probe coherency?</a:t>
            </a:r>
          </a:p>
          <a:p>
            <a:r>
              <a:rPr lang="en-US" dirty="0"/>
              <a:t>There is no such thing as a spin-coherent photon beam.  What science needs spin-coherent beams?</a:t>
            </a:r>
          </a:p>
          <a:p>
            <a:r>
              <a:rPr lang="en-US" dirty="0" err="1"/>
              <a:t>Katsaras</a:t>
            </a:r>
            <a:r>
              <a:rPr lang="en-US" dirty="0"/>
              <a:t> has demonstrated integrated synthesis, measurement and modeling of living systems. More opportunities for neutrons?</a:t>
            </a:r>
          </a:p>
          <a:p>
            <a:r>
              <a:rPr lang="en-US" dirty="0"/>
              <a:t>With improvements in detectors, focusing how far can we go with neutron imaging?  We do battery science now, what else?</a:t>
            </a:r>
          </a:p>
        </p:txBody>
      </p:sp>
      <p:sp>
        <p:nvSpPr>
          <p:cNvPr id="4" name="Slide Number Placeholder 3"/>
          <p:cNvSpPr>
            <a:spLocks noGrp="1"/>
          </p:cNvSpPr>
          <p:nvPr>
            <p:ph type="sldNum" sz="quarter" idx="5"/>
          </p:nvPr>
        </p:nvSpPr>
        <p:spPr/>
        <p:txBody>
          <a:bodyPr/>
          <a:lstStyle/>
          <a:p>
            <a:fld id="{DBFF095A-F86B-4B29-8A9F-DF3D3D1F3E2A}" type="slidenum">
              <a:rPr lang="en-US" smtClean="0"/>
              <a:pPr/>
              <a:t>23</a:t>
            </a:fld>
            <a:endParaRPr lang="en-US" dirty="0"/>
          </a:p>
        </p:txBody>
      </p:sp>
    </p:spTree>
    <p:extLst>
      <p:ext uri="{BB962C8B-B14F-4D97-AF65-F5344CB8AC3E}">
        <p14:creationId xmlns:p14="http://schemas.microsoft.com/office/powerpoint/2010/main" val="297576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F095A-F86B-4B29-8A9F-DF3D3D1F3E2A}" type="slidenum">
              <a:rPr lang="en-US" smtClean="0"/>
              <a:pPr/>
              <a:t>24</a:t>
            </a:fld>
            <a:endParaRPr lang="en-US" dirty="0"/>
          </a:p>
        </p:txBody>
      </p:sp>
    </p:spTree>
    <p:extLst>
      <p:ext uri="{BB962C8B-B14F-4D97-AF65-F5344CB8AC3E}">
        <p14:creationId xmlns:p14="http://schemas.microsoft.com/office/powerpoint/2010/main" val="402672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Golub’s paper very helpful setting forth opportunities pioneered by him and others.</a:t>
            </a:r>
          </a:p>
          <a:p>
            <a:endParaRPr lang="en-US" dirty="0"/>
          </a:p>
          <a:p>
            <a:r>
              <a:rPr lang="en-US" dirty="0"/>
              <a:t>Much thinking about VCN promoted by J. Carpenter since IPNS times…</a:t>
            </a:r>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261152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define what is meant by STS Science.  Science evolves and the thinking since ‘07 has too.  </a:t>
            </a:r>
          </a:p>
          <a:p>
            <a:endParaRPr lang="en-US" dirty="0"/>
          </a:p>
          <a:p>
            <a:r>
              <a:rPr lang="en-US" dirty="0"/>
              <a:t>Our thinking is guided by our customer DOE-BES.</a:t>
            </a:r>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168282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DOE-BES has provided guidance on what science it would like to fund staring with the ‘07 report identifying 5 grand challenges.</a:t>
            </a:r>
          </a:p>
          <a:p>
            <a:endParaRPr lang="en-US" dirty="0"/>
          </a:p>
          <a:p>
            <a:r>
              <a:rPr lang="en-US" dirty="0"/>
              <a:t>Since ‘07, DOE-BES has organized many workshops that feed back to the challenges set forth by the ‘07 report.</a:t>
            </a:r>
          </a:p>
          <a:p>
            <a:endParaRPr lang="en-US" dirty="0"/>
          </a:p>
          <a:p>
            <a:r>
              <a:rPr lang="en-US" dirty="0"/>
              <a:t>The ‘15 report was taken as the foundation to develop STS Science.  What can STS do that is transformative along the list of 5 that facilitates progress on the challenges?</a:t>
            </a:r>
          </a:p>
          <a:p>
            <a:endParaRPr lang="en-US" dirty="0"/>
          </a:p>
          <a:p>
            <a:r>
              <a:rPr lang="en-US" dirty="0"/>
              <a:t>The 5 on the right are NOT correlated with the 5 on the left!</a:t>
            </a:r>
          </a:p>
          <a:p>
            <a:endParaRPr lang="en-US" dirty="0"/>
          </a:p>
          <a:p>
            <a:r>
              <a:rPr lang="en-US" dirty="0"/>
              <a:t>In the next 5 slides I discuss each.</a:t>
            </a:r>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331676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155417"/>
          </a:xfrm>
        </p:spPr>
        <p:txBody>
          <a:bodyPr/>
          <a:lstStyle/>
          <a:p>
            <a:r>
              <a:rPr lang="en-US" dirty="0"/>
              <a:t>Definition of hierarchical materials: </a:t>
            </a:r>
            <a:r>
              <a:rPr lang="en-US" i="1" dirty="0"/>
              <a:t>Hierarchical architectures and beyond-equilibrium matter represent a palette consisting of multidimensional materials across length scales that necessarily include materials that are not at thermodynamic equilibrium</a:t>
            </a:r>
            <a:r>
              <a:rPr lang="en-US" dirty="0"/>
              <a:t>. </a:t>
            </a:r>
          </a:p>
          <a:p>
            <a:endParaRPr lang="en-US" dirty="0"/>
          </a:p>
          <a:p>
            <a:r>
              <a:rPr lang="en-US" dirty="0"/>
              <a:t>Materials systems are no longer monolithic. They are composed of a myriad of components of different (macroscopic) dimensions and length scales to the atomic scale.  The granularity of the inhomogeneous components means the system is not in equilibrium (but must somehow be stabilized over life of the system).</a:t>
            </a:r>
          </a:p>
          <a:p>
            <a:endParaRPr lang="en-US" dirty="0"/>
          </a:p>
          <a:p>
            <a:r>
              <a:rPr lang="en-US" dirty="0"/>
              <a:t>In example, understanding how to make better batteries requires correlating electrochemical changes at the nm level with the macroscopic property/response of the battery</a:t>
            </a:r>
          </a:p>
          <a:p>
            <a:endParaRPr lang="en-US" dirty="0"/>
          </a:p>
          <a:p>
            <a:r>
              <a:rPr lang="en-US" dirty="0"/>
              <a:t>Shuttling of Li ions impacted by boundaries at nanoscale. In first reference micrometer resolved Raman spectroscopy monitors location of Li during charging and discharging (operando).</a:t>
            </a:r>
          </a:p>
          <a:p>
            <a:endParaRPr lang="en-US" dirty="0"/>
          </a:p>
          <a:p>
            <a:r>
              <a:rPr lang="en-US" dirty="0"/>
              <a:t>Microstructure changes with operation (e.g. Li motion, heating…). Even after one charging cycle morphology and phase are affected by chemical segregation and diffusion leading to voltage fade.</a:t>
            </a:r>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dirty="0"/>
          </a:p>
        </p:txBody>
      </p:sp>
    </p:spTree>
    <p:extLst>
      <p:ext uri="{BB962C8B-B14F-4D97-AF65-F5344CB8AC3E}">
        <p14:creationId xmlns:p14="http://schemas.microsoft.com/office/powerpoint/2010/main" val="422107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subset issue of the hierarchical materials problem.</a:t>
            </a:r>
          </a:p>
          <a:p>
            <a:endParaRPr lang="en-US" dirty="0"/>
          </a:p>
          <a:p>
            <a:r>
              <a:rPr lang="en-US" dirty="0"/>
              <a:t>Examples of importance of interfaces is induced magnetism at interfaces due to change of valence, loss of center of symmetry (structure), rotation or its suppression of oxygen octahedra, …. </a:t>
            </a:r>
          </a:p>
          <a:p>
            <a:endParaRPr lang="en-US" dirty="0"/>
          </a:p>
          <a:p>
            <a:r>
              <a:rPr lang="en-US" dirty="0"/>
              <a:t>Well studied by neutrons but in “frozen state—temporally averaged state”.</a:t>
            </a:r>
          </a:p>
          <a:p>
            <a:endParaRPr lang="en-US" dirty="0"/>
          </a:p>
          <a:p>
            <a:r>
              <a:rPr lang="en-US" dirty="0"/>
              <a:t>We have been challenged by sample degradation (e.g., loss of ferroelectric polarization) after </a:t>
            </a:r>
            <a:r>
              <a:rPr lang="en-US" dirty="0" err="1"/>
              <a:t>Mcycles</a:t>
            </a:r>
            <a:r>
              <a:rPr lang="en-US" dirty="0"/>
              <a:t> of operation needed to acquire meaningful neutron data.  The samples change too quickly (</a:t>
            </a:r>
            <a:r>
              <a:rPr lang="en-US" dirty="0" err="1"/>
              <a:t>e.g</a:t>
            </a:r>
            <a:r>
              <a:rPr lang="en-US" dirty="0"/>
              <a:t>, during a 10h measurement), so the data are not temporally averaging the same structure. (ferroelectric induced/controlled ferromagnetism)</a:t>
            </a:r>
          </a:p>
          <a:p>
            <a:endParaRPr lang="en-US" dirty="0"/>
          </a:p>
          <a:p>
            <a:r>
              <a:rPr lang="en-US" dirty="0"/>
              <a:t>In the picture the pH controls the ionization of the amphiphiles (lipids having fat loving and water loving components) which affect electrostatic interactions along the surfaces and interfaces which in turn control the morphology, from rounded corners to right angled ones.</a:t>
            </a:r>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dirty="0"/>
          </a:p>
        </p:txBody>
      </p:sp>
    </p:spTree>
    <p:extLst>
      <p:ext uri="{BB962C8B-B14F-4D97-AF65-F5344CB8AC3E}">
        <p14:creationId xmlns:p14="http://schemas.microsoft.com/office/powerpoint/2010/main" val="339348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realize what is intended by this transformative opportunity is to probe and control coherent states (coherency) of matter.</a:t>
            </a:r>
          </a:p>
          <a:p>
            <a:endParaRPr lang="en-US" dirty="0"/>
          </a:p>
          <a:p>
            <a:r>
              <a:rPr lang="en-US" dirty="0"/>
              <a:t>The section is written as if coherent x-ray beams are the tool of choice. When is a coherent beam needed to probe coherency?</a:t>
            </a:r>
          </a:p>
          <a:p>
            <a:endParaRPr lang="en-US" dirty="0"/>
          </a:p>
          <a:p>
            <a:r>
              <a:rPr lang="en-US" dirty="0"/>
              <a:t>Some of the example of coherency are short duration, e.g., as to fs.</a:t>
            </a:r>
          </a:p>
          <a:p>
            <a:endParaRPr lang="en-US" dirty="0"/>
          </a:p>
          <a:p>
            <a:r>
              <a:rPr lang="en-US" dirty="0"/>
              <a:t>Is interesting that quantum coherency is understood to facilitate the high efficiency of photosynthesis.</a:t>
            </a:r>
          </a:p>
        </p:txBody>
      </p:sp>
      <p:sp>
        <p:nvSpPr>
          <p:cNvPr id="4" name="Slide Number Placeholder 3"/>
          <p:cNvSpPr>
            <a:spLocks noGrp="1"/>
          </p:cNvSpPr>
          <p:nvPr>
            <p:ph type="sldNum" sz="quarter" idx="5"/>
          </p:nvPr>
        </p:nvSpPr>
        <p:spPr/>
        <p:txBody>
          <a:bodyPr/>
          <a:lstStyle/>
          <a:p>
            <a:fld id="{DBFF095A-F86B-4B29-8A9F-DF3D3D1F3E2A}" type="slidenum">
              <a:rPr lang="en-US" smtClean="0"/>
              <a:pPr/>
              <a:t>8</a:t>
            </a:fld>
            <a:endParaRPr lang="en-US" dirty="0"/>
          </a:p>
        </p:txBody>
      </p:sp>
    </p:spTree>
    <p:extLst>
      <p:ext uri="{BB962C8B-B14F-4D97-AF65-F5344CB8AC3E}">
        <p14:creationId xmlns:p14="http://schemas.microsoft.com/office/powerpoint/2010/main" val="383143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to create synergy between theory, modeling, synthesis, characterization is not new.</a:t>
            </a:r>
          </a:p>
          <a:p>
            <a:endParaRPr lang="en-US" dirty="0"/>
          </a:p>
          <a:p>
            <a:r>
              <a:rPr lang="en-US" dirty="0"/>
              <a:t>Nevertheless, the synergy doesn’t happen as often as we like.</a:t>
            </a:r>
          </a:p>
          <a:p>
            <a:endParaRPr lang="en-US" dirty="0"/>
          </a:p>
          <a:p>
            <a:r>
              <a:rPr lang="en-US" dirty="0"/>
              <a:t>Maybe an opportunity for </a:t>
            </a:r>
            <a:r>
              <a:rPr lang="en-US" dirty="0" err="1"/>
              <a:t>n.s</a:t>
            </a:r>
            <a:r>
              <a:rPr lang="en-US" dirty="0"/>
              <a:t>. facilities to think more broadly about the product these facilities produce, maybe the whole package, after all many find it difficult to make the transition from Q,E to understanding, which perhaps is easier from real space and time?</a:t>
            </a:r>
          </a:p>
          <a:p>
            <a:endParaRPr lang="en-US" dirty="0"/>
          </a:p>
          <a:p>
            <a:r>
              <a:rPr lang="en-US" dirty="0"/>
              <a:t>This section identifies simulation as a means to achieve predictive capabilities. </a:t>
            </a:r>
          </a:p>
          <a:p>
            <a:endParaRPr lang="en-US" dirty="0"/>
          </a:p>
          <a:p>
            <a:r>
              <a:rPr lang="en-US" dirty="0"/>
              <a:t>And, simulation to extract hidden information.</a:t>
            </a:r>
          </a:p>
        </p:txBody>
      </p:sp>
      <p:sp>
        <p:nvSpPr>
          <p:cNvPr id="4" name="Slide Number Placeholder 3"/>
          <p:cNvSpPr>
            <a:spLocks noGrp="1"/>
          </p:cNvSpPr>
          <p:nvPr>
            <p:ph type="sldNum" sz="quarter" idx="5"/>
          </p:nvPr>
        </p:nvSpPr>
        <p:spPr/>
        <p:txBody>
          <a:bodyPr/>
          <a:lstStyle/>
          <a:p>
            <a:fld id="{DBFF095A-F86B-4B29-8A9F-DF3D3D1F3E2A}" type="slidenum">
              <a:rPr lang="en-US" smtClean="0"/>
              <a:pPr/>
              <a:t>9</a:t>
            </a:fld>
            <a:endParaRPr lang="en-US" dirty="0"/>
          </a:p>
        </p:txBody>
      </p:sp>
    </p:spTree>
    <p:extLst>
      <p:ext uri="{BB962C8B-B14F-4D97-AF65-F5344CB8AC3E}">
        <p14:creationId xmlns:p14="http://schemas.microsoft.com/office/powerpoint/2010/main" val="361996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F4031D8B-25E9-D440-A0B7-53853A82E645}"/>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FDF833AF-F2DD-B245-B5D3-AAD481D06553}"/>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3" name="Picture 12">
            <a:extLst>
              <a:ext uri="{FF2B5EF4-FFF2-40B4-BE49-F238E27FC236}">
                <a16:creationId xmlns:a16="http://schemas.microsoft.com/office/drawing/2014/main" id="{B0BAAAD4-FBA9-4334-AA6C-9B74AC2A8370}"/>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15"/>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Presentation Name</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Date</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nference.sns.gov/event/1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ncnr.nist.gov/staff/hammouda/distance_learning/chapter_4.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sti.gov/biblio/1248367-proceedings-workshop-applications-very-cold-neutron-source" TargetMode="External"/><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1.png"/><Relationship Id="rId7" Type="http://schemas.openxmlformats.org/officeDocument/2006/relationships/image" Target="../media/image2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osti.gov/biblio/1248367-proceedings-workshop-applications-very-cold-neutron-sour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nference.sns.gov/event/1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sti.gov/servlets/purl/93542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ti.gov/biblio/1283188-challenges-frontiers-matter-energy-transformative-opportunities-discovery-scien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ubs.acs.org/doi/abs/10.1021/nn304321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journals.jps.jp/doi/10.7566/JPSJ.88.081006"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sti.gov/biblio/1283188-challenges-frontiers-matter-energy-transformative-opportunities-discovery-sc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1421928"/>
          </a:xfrm>
        </p:spPr>
        <p:txBody>
          <a:bodyPr/>
          <a:lstStyle/>
          <a:p>
            <a:r>
              <a:rPr lang="en-US" dirty="0"/>
              <a:t>Summary of </a:t>
            </a:r>
            <a:r>
              <a:rPr lang="en-US" i="1" dirty="0"/>
              <a:t>“On the Inquiry into the scientific case for and technical feasibility of intense very cold neutron beams”</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M.R. Fitzsimmons</a:t>
            </a:r>
          </a:p>
          <a:p>
            <a:r>
              <a:rPr lang="en-US" dirty="0"/>
              <a:t>Neutron Science Directorate, Oak Ridge National Laboratory</a:t>
            </a:r>
          </a:p>
          <a:p>
            <a:r>
              <a:rPr lang="en-US" dirty="0"/>
              <a:t>Department of Physics and Astronomy, University of Tennessee</a:t>
            </a:r>
          </a:p>
        </p:txBody>
      </p:sp>
      <p:pic>
        <p:nvPicPr>
          <p:cNvPr id="4" name="Picture 3" descr="A close up of a sign&#10;&#10;Description automatically generated">
            <a:extLst>
              <a:ext uri="{FF2B5EF4-FFF2-40B4-BE49-F238E27FC236}">
                <a16:creationId xmlns:a16="http://schemas.microsoft.com/office/drawing/2014/main" id="{A65E808A-23A6-6547-B440-066511A5602A}"/>
              </a:ext>
            </a:extLst>
          </p:cNvPr>
          <p:cNvPicPr>
            <a:picLocks noChangeAspect="1"/>
          </p:cNvPicPr>
          <p:nvPr/>
        </p:nvPicPr>
        <p:blipFill rotWithShape="1">
          <a:blip r:embed="rId3"/>
          <a:srcRect l="17082" t="21062" r="17258" b="21166"/>
          <a:stretch/>
        </p:blipFill>
        <p:spPr>
          <a:xfrm>
            <a:off x="244921" y="5601006"/>
            <a:ext cx="1803460" cy="1256994"/>
          </a:xfrm>
          <a:prstGeom prst="rect">
            <a:avLst/>
          </a:prstGeom>
        </p:spPr>
      </p:pic>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1C96-2963-E342-9267-BA551BADA3B3}"/>
              </a:ext>
            </a:extLst>
          </p:cNvPr>
          <p:cNvSpPr>
            <a:spLocks noGrp="1"/>
          </p:cNvSpPr>
          <p:nvPr>
            <p:ph type="title"/>
          </p:nvPr>
        </p:nvSpPr>
        <p:spPr>
          <a:xfrm>
            <a:off x="429767" y="274320"/>
            <a:ext cx="11430000" cy="978729"/>
          </a:xfrm>
        </p:spPr>
        <p:txBody>
          <a:bodyPr/>
          <a:lstStyle/>
          <a:p>
            <a:r>
              <a:rPr lang="en-US" dirty="0"/>
              <a:t>Exploiting Transformative Advances in Imaging Capabilities across Multiple Scales</a:t>
            </a:r>
          </a:p>
        </p:txBody>
      </p:sp>
      <p:sp>
        <p:nvSpPr>
          <p:cNvPr id="3" name="Content Placeholder 2">
            <a:extLst>
              <a:ext uri="{FF2B5EF4-FFF2-40B4-BE49-F238E27FC236}">
                <a16:creationId xmlns:a16="http://schemas.microsoft.com/office/drawing/2014/main" id="{D1BA2209-14E4-7541-8BCA-6597B6592D4D}"/>
              </a:ext>
            </a:extLst>
          </p:cNvPr>
          <p:cNvSpPr>
            <a:spLocks noGrp="1"/>
          </p:cNvSpPr>
          <p:nvPr>
            <p:ph idx="1"/>
          </p:nvPr>
        </p:nvSpPr>
        <p:spPr>
          <a:xfrm>
            <a:off x="448055" y="1653735"/>
            <a:ext cx="5879593" cy="4047778"/>
          </a:xfrm>
        </p:spPr>
        <p:txBody>
          <a:bodyPr/>
          <a:lstStyle/>
          <a:p>
            <a:r>
              <a:rPr lang="en-US" dirty="0"/>
              <a:t>To facilitate materials synthesis, understanding of chemical processes, solving longstanding challenges between structure and properties of inhomogeneous matter.</a:t>
            </a:r>
          </a:p>
          <a:p>
            <a:pPr lvl="1"/>
            <a:r>
              <a:rPr lang="en-US" dirty="0"/>
              <a:t>Time scales of interest as to fs </a:t>
            </a:r>
          </a:p>
          <a:p>
            <a:pPr lvl="1"/>
            <a:r>
              <a:rPr lang="en-US" dirty="0"/>
              <a:t>Length scales of interest nm-mm</a:t>
            </a:r>
          </a:p>
        </p:txBody>
      </p:sp>
      <p:pic>
        <p:nvPicPr>
          <p:cNvPr id="4" name="Picture 3">
            <a:extLst>
              <a:ext uri="{FF2B5EF4-FFF2-40B4-BE49-F238E27FC236}">
                <a16:creationId xmlns:a16="http://schemas.microsoft.com/office/drawing/2014/main" id="{865C428D-C425-0B48-A6C0-1A12854A1213}"/>
              </a:ext>
            </a:extLst>
          </p:cNvPr>
          <p:cNvPicPr>
            <a:picLocks noChangeAspect="1"/>
          </p:cNvPicPr>
          <p:nvPr/>
        </p:nvPicPr>
        <p:blipFill>
          <a:blip r:embed="rId3"/>
          <a:stretch>
            <a:fillRect/>
          </a:stretch>
        </p:blipFill>
        <p:spPr>
          <a:xfrm>
            <a:off x="6327648" y="1319360"/>
            <a:ext cx="5827358" cy="3884905"/>
          </a:xfrm>
          <a:prstGeom prst="rect">
            <a:avLst/>
          </a:prstGeom>
        </p:spPr>
      </p:pic>
      <p:sp>
        <p:nvSpPr>
          <p:cNvPr id="5" name="TextBox 4">
            <a:extLst>
              <a:ext uri="{FF2B5EF4-FFF2-40B4-BE49-F238E27FC236}">
                <a16:creationId xmlns:a16="http://schemas.microsoft.com/office/drawing/2014/main" id="{2A0CC69A-0E98-9E41-9C64-AEB1B88B4689}"/>
              </a:ext>
            </a:extLst>
          </p:cNvPr>
          <p:cNvSpPr txBox="1"/>
          <p:nvPr/>
        </p:nvSpPr>
        <p:spPr>
          <a:xfrm>
            <a:off x="6583680" y="5280889"/>
            <a:ext cx="5608320" cy="590931"/>
          </a:xfrm>
          <a:prstGeom prst="rect">
            <a:avLst/>
          </a:prstGeom>
          <a:noFill/>
        </p:spPr>
        <p:txBody>
          <a:bodyPr wrap="square" rtlCol="0">
            <a:spAutoFit/>
          </a:bodyPr>
          <a:lstStyle/>
          <a:p>
            <a:pPr>
              <a:lnSpc>
                <a:spcPct val="90000"/>
              </a:lnSpc>
            </a:pPr>
            <a:r>
              <a:rPr lang="en-US" dirty="0">
                <a:latin typeface="+mn-lt"/>
              </a:rPr>
              <a:t>Anton </a:t>
            </a:r>
            <a:r>
              <a:rPr lang="en-US" dirty="0" err="1">
                <a:latin typeface="+mn-lt"/>
              </a:rPr>
              <a:t>Tremsin</a:t>
            </a:r>
            <a:r>
              <a:rPr lang="en-US" dirty="0">
                <a:latin typeface="+mn-lt"/>
              </a:rPr>
              <a:t> (UC-Berkeley), </a:t>
            </a:r>
            <a:r>
              <a:rPr lang="en-US" dirty="0">
                <a:latin typeface="+mn-lt"/>
                <a:hlinkClick r:id="rId4"/>
              </a:rPr>
              <a:t>https://conference.sns.gov/event/18/</a:t>
            </a:r>
            <a:endParaRPr lang="en-US" dirty="0">
              <a:latin typeface="+mn-lt"/>
            </a:endParaRPr>
          </a:p>
        </p:txBody>
      </p:sp>
    </p:spTree>
    <p:extLst>
      <p:ext uri="{BB962C8B-B14F-4D97-AF65-F5344CB8AC3E}">
        <p14:creationId xmlns:p14="http://schemas.microsoft.com/office/powerpoint/2010/main" val="12182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D6C-8083-0B43-A543-C386637937F4}"/>
              </a:ext>
            </a:extLst>
          </p:cNvPr>
          <p:cNvSpPr>
            <a:spLocks noGrp="1"/>
          </p:cNvSpPr>
          <p:nvPr>
            <p:ph type="title"/>
          </p:nvPr>
        </p:nvSpPr>
        <p:spPr/>
        <p:txBody>
          <a:bodyPr/>
          <a:lstStyle/>
          <a:p>
            <a:r>
              <a:rPr lang="en-US" dirty="0"/>
              <a:t>Science opportunities </a:t>
            </a:r>
            <a:r>
              <a:rPr lang="en-US" dirty="0">
                <a:solidFill>
                  <a:schemeClr val="bg1">
                    <a:lumMod val="65000"/>
                  </a:schemeClr>
                </a:solidFill>
              </a:rPr>
              <a:t>and challenges for VCN’s</a:t>
            </a:r>
          </a:p>
        </p:txBody>
      </p:sp>
      <p:sp>
        <p:nvSpPr>
          <p:cNvPr id="3" name="Content Placeholder 2">
            <a:extLst>
              <a:ext uri="{FF2B5EF4-FFF2-40B4-BE49-F238E27FC236}">
                <a16:creationId xmlns:a16="http://schemas.microsoft.com/office/drawing/2014/main" id="{8646B00B-5578-B745-854E-170053E852DE}"/>
              </a:ext>
            </a:extLst>
          </p:cNvPr>
          <p:cNvSpPr>
            <a:spLocks noGrp="1"/>
          </p:cNvSpPr>
          <p:nvPr>
            <p:ph idx="1"/>
          </p:nvPr>
        </p:nvSpPr>
        <p:spPr>
          <a:xfrm>
            <a:off x="448055" y="1037968"/>
            <a:ext cx="11430000" cy="5545712"/>
          </a:xfrm>
        </p:spPr>
        <p:txBody>
          <a:bodyPr/>
          <a:lstStyle/>
          <a:p>
            <a:r>
              <a:rPr lang="en-US" dirty="0"/>
              <a:t>Complex materials </a:t>
            </a:r>
            <a:r>
              <a:rPr lang="en-US" i="1" dirty="0"/>
              <a:t>systems</a:t>
            </a:r>
            <a:r>
              <a:rPr lang="en-US" dirty="0"/>
              <a:t> with multiple length and time scales possibly ranging over a few decades</a:t>
            </a:r>
          </a:p>
          <a:p>
            <a:pPr lvl="1"/>
            <a:r>
              <a:rPr lang="en-US" dirty="0">
                <a:solidFill>
                  <a:schemeClr val="bg1">
                    <a:lumMod val="65000"/>
                  </a:schemeClr>
                </a:solidFill>
              </a:rPr>
              <a:t>VCN implies specialization to a subset of length and time scales</a:t>
            </a:r>
          </a:p>
          <a:p>
            <a:pPr lvl="1"/>
            <a:r>
              <a:rPr lang="en-US" dirty="0">
                <a:solidFill>
                  <a:schemeClr val="bg1">
                    <a:lumMod val="65000"/>
                  </a:schemeClr>
                </a:solidFill>
              </a:rPr>
              <a:t>Opportunity for multimodal (non-neutron) instrumentation add-ons?</a:t>
            </a:r>
          </a:p>
          <a:p>
            <a:r>
              <a:rPr lang="en-US" dirty="0"/>
              <a:t>Need to observe synthesis in situ (and process in operando)</a:t>
            </a:r>
          </a:p>
          <a:p>
            <a:pPr lvl="1"/>
            <a:r>
              <a:rPr lang="en-US" dirty="0">
                <a:solidFill>
                  <a:schemeClr val="bg1">
                    <a:lumMod val="65000"/>
                  </a:schemeClr>
                </a:solidFill>
              </a:rPr>
              <a:t>More intense VCN instrumentation is only part of the answer</a:t>
            </a:r>
          </a:p>
          <a:p>
            <a:r>
              <a:rPr lang="en-US" dirty="0"/>
              <a:t>Need to observe coherency</a:t>
            </a:r>
          </a:p>
          <a:p>
            <a:pPr lvl="1"/>
            <a:r>
              <a:rPr lang="en-US" dirty="0">
                <a:solidFill>
                  <a:schemeClr val="bg1">
                    <a:lumMod val="65000"/>
                  </a:schemeClr>
                </a:solidFill>
              </a:rPr>
              <a:t>Is there a unique niche for spin-coherent VCN beams?</a:t>
            </a:r>
          </a:p>
          <a:p>
            <a:r>
              <a:rPr lang="en-US" dirty="0"/>
              <a:t>Ability to probe </a:t>
            </a:r>
            <a:r>
              <a:rPr lang="en-US" i="1" dirty="0"/>
              <a:t>living</a:t>
            </a:r>
            <a:r>
              <a:rPr lang="en-US" dirty="0"/>
              <a:t> systems</a:t>
            </a:r>
          </a:p>
          <a:p>
            <a:pPr lvl="1"/>
            <a:r>
              <a:rPr lang="en-US" dirty="0">
                <a:solidFill>
                  <a:schemeClr val="bg1">
                    <a:lumMod val="65000"/>
                  </a:schemeClr>
                </a:solidFill>
              </a:rPr>
              <a:t>Integrated synthesis, measurement and modeling demonstrated</a:t>
            </a:r>
          </a:p>
          <a:p>
            <a:r>
              <a:rPr lang="en-US" dirty="0"/>
              <a:t>Transition from scattering to imaging </a:t>
            </a:r>
            <a:r>
              <a:rPr lang="en-US" dirty="0">
                <a:solidFill>
                  <a:schemeClr val="bg1">
                    <a:lumMod val="65000"/>
                  </a:schemeClr>
                </a:solidFill>
              </a:rPr>
              <a:t>facilitated by VCN beams</a:t>
            </a:r>
          </a:p>
        </p:txBody>
      </p:sp>
    </p:spTree>
    <p:extLst>
      <p:ext uri="{BB962C8B-B14F-4D97-AF65-F5344CB8AC3E}">
        <p14:creationId xmlns:p14="http://schemas.microsoft.com/office/powerpoint/2010/main" val="2851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A24-075A-674F-8E48-CE4B4DE2A3BF}"/>
              </a:ext>
            </a:extLst>
          </p:cNvPr>
          <p:cNvSpPr>
            <a:spLocks noGrp="1"/>
          </p:cNvSpPr>
          <p:nvPr>
            <p:ph type="title"/>
          </p:nvPr>
        </p:nvSpPr>
        <p:spPr/>
        <p:txBody>
          <a:bodyPr/>
          <a:lstStyle/>
          <a:p>
            <a:r>
              <a:rPr lang="en-US" dirty="0"/>
              <a:t>Spectra—strategies</a:t>
            </a:r>
          </a:p>
        </p:txBody>
      </p:sp>
      <p:sp>
        <p:nvSpPr>
          <p:cNvPr id="3" name="Content Placeholder 2">
            <a:extLst>
              <a:ext uri="{FF2B5EF4-FFF2-40B4-BE49-F238E27FC236}">
                <a16:creationId xmlns:a16="http://schemas.microsoft.com/office/drawing/2014/main" id="{997162E5-DAAC-1C47-8ECA-2BA559E8C647}"/>
              </a:ext>
            </a:extLst>
          </p:cNvPr>
          <p:cNvSpPr>
            <a:spLocks noGrp="1"/>
          </p:cNvSpPr>
          <p:nvPr>
            <p:ph idx="1"/>
          </p:nvPr>
        </p:nvSpPr>
        <p:spPr>
          <a:xfrm>
            <a:off x="448055" y="1653735"/>
            <a:ext cx="5458475" cy="4475216"/>
          </a:xfrm>
        </p:spPr>
        <p:txBody>
          <a:bodyPr/>
          <a:lstStyle/>
          <a:p>
            <a:r>
              <a:rPr lang="en-US" dirty="0"/>
              <a:t>ORNL workshop recognized: STS is optimized to produce 5 </a:t>
            </a:r>
            <a:r>
              <a:rPr lang="en-US" dirty="0" err="1"/>
              <a:t>meV</a:t>
            </a:r>
            <a:r>
              <a:rPr lang="en-US" dirty="0"/>
              <a:t> neutrons—a different configuration might be realized if optimized for 0.8 </a:t>
            </a:r>
            <a:r>
              <a:rPr lang="en-US" dirty="0" err="1"/>
              <a:t>meV</a:t>
            </a:r>
            <a:r>
              <a:rPr lang="en-US" dirty="0"/>
              <a:t> neutrons.</a:t>
            </a:r>
          </a:p>
          <a:p>
            <a:r>
              <a:rPr lang="en-US" dirty="0">
                <a:solidFill>
                  <a:schemeClr val="bg1">
                    <a:lumMod val="65000"/>
                  </a:schemeClr>
                </a:solidFill>
              </a:rPr>
              <a:t>Develop a cannibal moderator.</a:t>
            </a:r>
          </a:p>
          <a:p>
            <a:r>
              <a:rPr lang="en-US" dirty="0">
                <a:solidFill>
                  <a:schemeClr val="bg1">
                    <a:lumMod val="65000"/>
                  </a:schemeClr>
                </a:solidFill>
              </a:rPr>
              <a:t>Develop a colder moderator.</a:t>
            </a:r>
          </a:p>
        </p:txBody>
      </p:sp>
      <p:pic>
        <p:nvPicPr>
          <p:cNvPr id="9" name="Picture 8">
            <a:extLst>
              <a:ext uri="{FF2B5EF4-FFF2-40B4-BE49-F238E27FC236}">
                <a16:creationId xmlns:a16="http://schemas.microsoft.com/office/drawing/2014/main" id="{239E9D58-671D-C643-BB67-F2CD13CCB118}"/>
              </a:ext>
            </a:extLst>
          </p:cNvPr>
          <p:cNvPicPr>
            <a:picLocks noChangeAspect="1"/>
          </p:cNvPicPr>
          <p:nvPr/>
        </p:nvPicPr>
        <p:blipFill>
          <a:blip r:embed="rId3"/>
          <a:stretch>
            <a:fillRect/>
          </a:stretch>
        </p:blipFill>
        <p:spPr>
          <a:xfrm>
            <a:off x="5966128" y="1482810"/>
            <a:ext cx="6225872" cy="5375190"/>
          </a:xfrm>
          <a:prstGeom prst="rect">
            <a:avLst/>
          </a:prstGeom>
        </p:spPr>
      </p:pic>
      <p:graphicFrame>
        <p:nvGraphicFramePr>
          <p:cNvPr id="20" name="Table 20">
            <a:extLst>
              <a:ext uri="{FF2B5EF4-FFF2-40B4-BE49-F238E27FC236}">
                <a16:creationId xmlns:a16="http://schemas.microsoft.com/office/drawing/2014/main" id="{CF77D05F-479D-2144-86C5-84FD5D83CA58}"/>
              </a:ext>
            </a:extLst>
          </p:cNvPr>
          <p:cNvGraphicFramePr>
            <a:graphicFrameLocks noGrp="1"/>
          </p:cNvGraphicFramePr>
          <p:nvPr>
            <p:extLst>
              <p:ext uri="{D42A27DB-BD31-4B8C-83A1-F6EECF244321}">
                <p14:modId xmlns:p14="http://schemas.microsoft.com/office/powerpoint/2010/main" val="3480547791"/>
              </p:ext>
            </p:extLst>
          </p:nvPr>
        </p:nvGraphicFramePr>
        <p:xfrm>
          <a:off x="6144767" y="345597"/>
          <a:ext cx="5971062" cy="1605432"/>
        </p:xfrm>
        <a:graphic>
          <a:graphicData uri="http://schemas.openxmlformats.org/drawingml/2006/table">
            <a:tbl>
              <a:tblPr firstRow="1" bandRow="1">
                <a:tableStyleId>{5C22544A-7EE6-4342-B048-85BDC9FD1C3A}</a:tableStyleId>
              </a:tblPr>
              <a:tblGrid>
                <a:gridCol w="1990354">
                  <a:extLst>
                    <a:ext uri="{9D8B030D-6E8A-4147-A177-3AD203B41FA5}">
                      <a16:colId xmlns:a16="http://schemas.microsoft.com/office/drawing/2014/main" val="2613998843"/>
                    </a:ext>
                  </a:extLst>
                </a:gridCol>
                <a:gridCol w="1990354">
                  <a:extLst>
                    <a:ext uri="{9D8B030D-6E8A-4147-A177-3AD203B41FA5}">
                      <a16:colId xmlns:a16="http://schemas.microsoft.com/office/drawing/2014/main" val="2614681272"/>
                    </a:ext>
                  </a:extLst>
                </a:gridCol>
                <a:gridCol w="1990354">
                  <a:extLst>
                    <a:ext uri="{9D8B030D-6E8A-4147-A177-3AD203B41FA5}">
                      <a16:colId xmlns:a16="http://schemas.microsoft.com/office/drawing/2014/main" val="321791504"/>
                    </a:ext>
                  </a:extLst>
                </a:gridCol>
              </a:tblGrid>
              <a:tr h="491298">
                <a:tc>
                  <a:txBody>
                    <a:bodyPr/>
                    <a:lstStyle/>
                    <a:p>
                      <a:pPr algn="ctr"/>
                      <a:r>
                        <a:rPr lang="en-US" dirty="0"/>
                        <a:t>Energy (</a:t>
                      </a:r>
                      <a:r>
                        <a:rPr lang="en-US" dirty="0" err="1"/>
                        <a:t>meV</a:t>
                      </a:r>
                      <a:r>
                        <a:rPr lang="en-US" dirty="0"/>
                        <a:t>)</a:t>
                      </a:r>
                    </a:p>
                  </a:txBody>
                  <a:tcPr/>
                </a:tc>
                <a:tc>
                  <a:txBody>
                    <a:bodyPr/>
                    <a:lstStyle/>
                    <a:p>
                      <a:pPr algn="ctr"/>
                      <a:r>
                        <a:rPr lang="en-US" dirty="0"/>
                        <a:t>Temperature (K)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Wavelength (</a:t>
                      </a:r>
                      <a:r>
                        <a:rPr lang="en-US" sz="1800" b="1" kern="1200" dirty="0" err="1">
                          <a:solidFill>
                            <a:schemeClr val="lt1"/>
                          </a:solidFill>
                          <a:effectLst/>
                          <a:latin typeface="+mn-lt"/>
                          <a:ea typeface="+mn-ea"/>
                          <a:cs typeface="+mn-cs"/>
                        </a:rPr>
                        <a:t>Å</a:t>
                      </a:r>
                      <a:r>
                        <a:rPr lang="en-US" sz="1800" b="1" kern="1200" dirty="0">
                          <a:solidFill>
                            <a:schemeClr val="lt1"/>
                          </a:solidFill>
                          <a:effectLst/>
                          <a:latin typeface="+mn-lt"/>
                          <a:ea typeface="+mn-ea"/>
                          <a:cs typeface="+mn-cs"/>
                        </a:rPr>
                        <a:t>)</a:t>
                      </a:r>
                    </a:p>
                  </a:txBody>
                  <a:tcPr/>
                </a:tc>
                <a:extLst>
                  <a:ext uri="{0D108BD9-81ED-4DB2-BD59-A6C34878D82A}">
                    <a16:rowId xmlns:a16="http://schemas.microsoft.com/office/drawing/2014/main" val="2696289215"/>
                  </a:ext>
                </a:extLst>
              </a:tr>
              <a:tr h="371378">
                <a:tc>
                  <a:txBody>
                    <a:bodyPr/>
                    <a:lstStyle/>
                    <a:p>
                      <a:pPr algn="ctr"/>
                      <a:r>
                        <a:rPr lang="en-US" dirty="0"/>
                        <a:t>5</a:t>
                      </a:r>
                    </a:p>
                  </a:txBody>
                  <a:tcPr/>
                </a:tc>
                <a:tc>
                  <a:txBody>
                    <a:bodyPr/>
                    <a:lstStyle/>
                    <a:p>
                      <a:pPr algn="ctr"/>
                      <a:r>
                        <a:rPr lang="en-US" dirty="0"/>
                        <a:t>58</a:t>
                      </a:r>
                    </a:p>
                  </a:txBody>
                  <a:tcPr/>
                </a:tc>
                <a:tc>
                  <a:txBody>
                    <a:bodyPr/>
                    <a:lstStyle/>
                    <a:p>
                      <a:pPr algn="ctr"/>
                      <a:r>
                        <a:rPr lang="en-US" dirty="0"/>
                        <a:t>4</a:t>
                      </a:r>
                    </a:p>
                  </a:txBody>
                  <a:tcPr/>
                </a:tc>
                <a:extLst>
                  <a:ext uri="{0D108BD9-81ED-4DB2-BD59-A6C34878D82A}">
                    <a16:rowId xmlns:a16="http://schemas.microsoft.com/office/drawing/2014/main" val="2046183807"/>
                  </a:ext>
                </a:extLst>
              </a:tr>
              <a:tr h="371378">
                <a:tc>
                  <a:txBody>
                    <a:bodyPr/>
                    <a:lstStyle/>
                    <a:p>
                      <a:pPr algn="ctr"/>
                      <a:r>
                        <a:rPr lang="en-US" dirty="0"/>
                        <a:t>1.7</a:t>
                      </a:r>
                    </a:p>
                  </a:txBody>
                  <a:tcPr/>
                </a:tc>
                <a:tc>
                  <a:txBody>
                    <a:bodyPr/>
                    <a:lstStyle/>
                    <a:p>
                      <a:pPr algn="ctr"/>
                      <a:r>
                        <a:rPr lang="en-US" dirty="0"/>
                        <a:t>20</a:t>
                      </a:r>
                    </a:p>
                  </a:txBody>
                  <a:tcPr/>
                </a:tc>
                <a:tc>
                  <a:txBody>
                    <a:bodyPr/>
                    <a:lstStyle/>
                    <a:p>
                      <a:pPr algn="ctr"/>
                      <a:r>
                        <a:rPr lang="en-US" dirty="0"/>
                        <a:t>7</a:t>
                      </a:r>
                    </a:p>
                  </a:txBody>
                  <a:tcPr/>
                </a:tc>
                <a:extLst>
                  <a:ext uri="{0D108BD9-81ED-4DB2-BD59-A6C34878D82A}">
                    <a16:rowId xmlns:a16="http://schemas.microsoft.com/office/drawing/2014/main" val="2959003164"/>
                  </a:ext>
                </a:extLst>
              </a:tr>
              <a:tr h="371378">
                <a:tc>
                  <a:txBody>
                    <a:bodyPr/>
                    <a:lstStyle/>
                    <a:p>
                      <a:pPr algn="ctr"/>
                      <a:r>
                        <a:rPr lang="en-US" dirty="0"/>
                        <a:t>0.8</a:t>
                      </a:r>
                    </a:p>
                  </a:txBody>
                  <a:tcPr/>
                </a:tc>
                <a:tc>
                  <a:txBody>
                    <a:bodyPr/>
                    <a:lstStyle/>
                    <a:p>
                      <a:pPr algn="ctr"/>
                      <a:r>
                        <a:rPr lang="en-US" dirty="0"/>
                        <a:t>9.3</a:t>
                      </a:r>
                    </a:p>
                  </a:txBody>
                  <a:tcPr/>
                </a:tc>
                <a:tc>
                  <a:txBody>
                    <a:bodyPr/>
                    <a:lstStyle/>
                    <a:p>
                      <a:pPr algn="ctr"/>
                      <a:r>
                        <a:rPr lang="en-US" dirty="0"/>
                        <a:t>10</a:t>
                      </a:r>
                    </a:p>
                  </a:txBody>
                  <a:tcPr/>
                </a:tc>
                <a:extLst>
                  <a:ext uri="{0D108BD9-81ED-4DB2-BD59-A6C34878D82A}">
                    <a16:rowId xmlns:a16="http://schemas.microsoft.com/office/drawing/2014/main" val="712642876"/>
                  </a:ext>
                </a:extLst>
              </a:tr>
            </a:tbl>
          </a:graphicData>
        </a:graphic>
      </p:graphicFrame>
      <p:sp>
        <p:nvSpPr>
          <p:cNvPr id="21" name="TextBox 20">
            <a:extLst>
              <a:ext uri="{FF2B5EF4-FFF2-40B4-BE49-F238E27FC236}">
                <a16:creationId xmlns:a16="http://schemas.microsoft.com/office/drawing/2014/main" id="{E332A04D-27FC-B145-AE8E-E275CDC2A308}"/>
              </a:ext>
            </a:extLst>
          </p:cNvPr>
          <p:cNvSpPr txBox="1"/>
          <p:nvPr/>
        </p:nvSpPr>
        <p:spPr>
          <a:xfrm>
            <a:off x="7537621" y="2174789"/>
            <a:ext cx="3674404" cy="341632"/>
          </a:xfrm>
          <a:prstGeom prst="rect">
            <a:avLst/>
          </a:prstGeom>
          <a:noFill/>
        </p:spPr>
        <p:txBody>
          <a:bodyPr wrap="none" rtlCol="0">
            <a:spAutoFit/>
          </a:bodyPr>
          <a:lstStyle/>
          <a:p>
            <a:pPr algn="l">
              <a:lnSpc>
                <a:spcPct val="90000"/>
              </a:lnSpc>
            </a:pPr>
            <a:r>
              <a:rPr lang="en-US" dirty="0">
                <a:latin typeface="+mn-lt"/>
              </a:rPr>
              <a:t>BL4A @ FTS (unpolarized beam)</a:t>
            </a:r>
          </a:p>
        </p:txBody>
      </p:sp>
      <p:sp>
        <p:nvSpPr>
          <p:cNvPr id="22" name="Right Arrow 21">
            <a:extLst>
              <a:ext uri="{FF2B5EF4-FFF2-40B4-BE49-F238E27FC236}">
                <a16:creationId xmlns:a16="http://schemas.microsoft.com/office/drawing/2014/main" id="{53C4E42A-0AFF-9C4C-9F8B-DBFA4AB36913}"/>
              </a:ext>
            </a:extLst>
          </p:cNvPr>
          <p:cNvSpPr/>
          <p:nvPr/>
        </p:nvSpPr>
        <p:spPr>
          <a:xfrm>
            <a:off x="5820035" y="813816"/>
            <a:ext cx="306733" cy="421860"/>
          </a:xfrm>
          <a:prstGeom prst="rightArrow">
            <a:avLst/>
          </a:prstGeom>
          <a:solidFill>
            <a:srgbClr val="7030A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 name="TextBox 22">
            <a:extLst>
              <a:ext uri="{FF2B5EF4-FFF2-40B4-BE49-F238E27FC236}">
                <a16:creationId xmlns:a16="http://schemas.microsoft.com/office/drawing/2014/main" id="{85CEA00B-0F4F-6B47-9294-743A53F3E781}"/>
              </a:ext>
            </a:extLst>
          </p:cNvPr>
          <p:cNvSpPr txBox="1"/>
          <p:nvPr/>
        </p:nvSpPr>
        <p:spPr>
          <a:xfrm>
            <a:off x="3951483" y="865529"/>
            <a:ext cx="1930337" cy="341632"/>
          </a:xfrm>
          <a:prstGeom prst="rect">
            <a:avLst/>
          </a:prstGeom>
          <a:noFill/>
        </p:spPr>
        <p:txBody>
          <a:bodyPr wrap="none" rtlCol="0">
            <a:spAutoFit/>
          </a:bodyPr>
          <a:lstStyle/>
          <a:p>
            <a:pPr algn="l">
              <a:lnSpc>
                <a:spcPct val="90000"/>
              </a:lnSpc>
            </a:pPr>
            <a:r>
              <a:rPr lang="en-US" dirty="0">
                <a:latin typeface="+mn-lt"/>
              </a:rPr>
              <a:t>STS design case</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257B9ED-440D-B94A-9132-05913A2E2569}"/>
                  </a:ext>
                </a:extLst>
              </p:cNvPr>
              <p:cNvSpPr txBox="1"/>
              <p:nvPr/>
            </p:nvSpPr>
            <p:spPr>
              <a:xfrm>
                <a:off x="9700521" y="3852799"/>
                <a:ext cx="727892" cy="344390"/>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−5.2</m:t>
                          </m:r>
                        </m:sup>
                      </m:sSup>
                    </m:oMath>
                  </m:oMathPara>
                </a14:m>
                <a:endParaRPr lang="en-US" dirty="0">
                  <a:latin typeface="+mn-lt"/>
                </a:endParaRPr>
              </a:p>
            </p:txBody>
          </p:sp>
        </mc:Choice>
        <mc:Fallback xmlns="">
          <p:sp>
            <p:nvSpPr>
              <p:cNvPr id="29" name="TextBox 28">
                <a:extLst>
                  <a:ext uri="{FF2B5EF4-FFF2-40B4-BE49-F238E27FC236}">
                    <a16:creationId xmlns:a16="http://schemas.microsoft.com/office/drawing/2014/main" id="{C257B9ED-440D-B94A-9132-05913A2E2569}"/>
                  </a:ext>
                </a:extLst>
              </p:cNvPr>
              <p:cNvSpPr txBox="1">
                <a:spLocks noRot="1" noChangeAspect="1" noMove="1" noResize="1" noEditPoints="1" noAdjustHandles="1" noChangeArrowheads="1" noChangeShapeType="1" noTextEdit="1"/>
              </p:cNvSpPr>
              <p:nvPr/>
            </p:nvSpPr>
            <p:spPr>
              <a:xfrm>
                <a:off x="9700521" y="3852799"/>
                <a:ext cx="727892" cy="344390"/>
              </a:xfrm>
              <a:prstGeom prst="rect">
                <a:avLst/>
              </a:prstGeom>
              <a:blipFill>
                <a:blip r:embed="rId4"/>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B33CC2D5-1379-7940-9B5D-857BB7586F9E}"/>
              </a:ext>
            </a:extLst>
          </p:cNvPr>
          <p:cNvCxnSpPr>
            <a:cxnSpLocks/>
          </p:cNvCxnSpPr>
          <p:nvPr/>
        </p:nvCxnSpPr>
        <p:spPr>
          <a:xfrm>
            <a:off x="8699157" y="3653634"/>
            <a:ext cx="1705233" cy="124400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FDE720-FA9A-B74D-88B3-A480AB5CFAAF}"/>
              </a:ext>
            </a:extLst>
          </p:cNvPr>
          <p:cNvCxnSpPr>
            <a:cxnSpLocks/>
          </p:cNvCxnSpPr>
          <p:nvPr/>
        </p:nvCxnSpPr>
        <p:spPr>
          <a:xfrm>
            <a:off x="7506104" y="3195710"/>
            <a:ext cx="785280" cy="171505"/>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A44D48B-5F04-B745-ACE5-FE45E451A2DE}"/>
                  </a:ext>
                </a:extLst>
              </p:cNvPr>
              <p:cNvSpPr txBox="1"/>
              <p:nvPr/>
            </p:nvSpPr>
            <p:spPr>
              <a:xfrm>
                <a:off x="7762551" y="2970781"/>
                <a:ext cx="594843"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−1</m:t>
                          </m:r>
                        </m:sup>
                      </m:sSup>
                    </m:oMath>
                  </m:oMathPara>
                </a14:m>
                <a:endParaRPr lang="en-US" dirty="0">
                  <a:latin typeface="+mn-lt"/>
                </a:endParaRPr>
              </a:p>
            </p:txBody>
          </p:sp>
        </mc:Choice>
        <mc:Fallback xmlns="">
          <p:sp>
            <p:nvSpPr>
              <p:cNvPr id="35" name="TextBox 34">
                <a:extLst>
                  <a:ext uri="{FF2B5EF4-FFF2-40B4-BE49-F238E27FC236}">
                    <a16:creationId xmlns:a16="http://schemas.microsoft.com/office/drawing/2014/main" id="{BA44D48B-5F04-B745-ACE5-FE45E451A2DE}"/>
                  </a:ext>
                </a:extLst>
              </p:cNvPr>
              <p:cNvSpPr txBox="1">
                <a:spLocks noRot="1" noChangeAspect="1" noMove="1" noResize="1" noEditPoints="1" noAdjustHandles="1" noChangeArrowheads="1" noChangeShapeType="1" noTextEdit="1"/>
              </p:cNvSpPr>
              <p:nvPr/>
            </p:nvSpPr>
            <p:spPr>
              <a:xfrm>
                <a:off x="7762551" y="2970781"/>
                <a:ext cx="594843" cy="3416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1A27ECF-30BA-DB4B-80D4-8A0B15EBC147}"/>
                  </a:ext>
                </a:extLst>
              </p:cNvPr>
              <p:cNvSpPr txBox="1"/>
              <p:nvPr/>
            </p:nvSpPr>
            <p:spPr>
              <a:xfrm>
                <a:off x="7831323" y="5693215"/>
                <a:ext cx="1908664" cy="341632"/>
              </a:xfrm>
              <a:prstGeom prst="rect">
                <a:avLst/>
              </a:prstGeom>
              <a:noFill/>
            </p:spPr>
            <p:txBody>
              <a:bodyPr wrap="none" rtlCol="0">
                <a:spAutoFit/>
              </a:bodyPr>
              <a:lstStyle/>
              <a:p>
                <a:pPr algn="l">
                  <a:lnSpc>
                    <a:spcPct val="90000"/>
                  </a:lnSpc>
                </a:pPr>
                <a:r>
                  <a:rPr lang="en-US" dirty="0">
                    <a:latin typeface="+mn-lt"/>
                  </a:rPr>
                  <a:t>Constant </a:t>
                </a:r>
                <a14:m>
                  <m:oMath xmlns:m="http://schemas.openxmlformats.org/officeDocument/2006/math">
                    <m:r>
                      <a:rPr lang="en-US" i="1" dirty="0" smtClean="0">
                        <a:latin typeface="Cambria Math" panose="02040503050406030204" pitchFamily="18" charset="0"/>
                        <a:ea typeface="Cambria Math" panose="02040503050406030204" pitchFamily="18" charset="0"/>
                      </a:rPr>
                      <m:t>𝜆</m:t>
                    </m:r>
                  </m:oMath>
                </a14:m>
                <a:r>
                  <a:rPr lang="en-US" dirty="0">
                    <a:latin typeface="+mn-lt"/>
                  </a:rPr>
                  <a:t>-bins</a:t>
                </a:r>
              </a:p>
            </p:txBody>
          </p:sp>
        </mc:Choice>
        <mc:Fallback xmlns="">
          <p:sp>
            <p:nvSpPr>
              <p:cNvPr id="36" name="TextBox 35">
                <a:extLst>
                  <a:ext uri="{FF2B5EF4-FFF2-40B4-BE49-F238E27FC236}">
                    <a16:creationId xmlns:a16="http://schemas.microsoft.com/office/drawing/2014/main" id="{11A27ECF-30BA-DB4B-80D4-8A0B15EBC147}"/>
                  </a:ext>
                </a:extLst>
              </p:cNvPr>
              <p:cNvSpPr txBox="1">
                <a:spLocks noRot="1" noChangeAspect="1" noMove="1" noResize="1" noEditPoints="1" noAdjustHandles="1" noChangeArrowheads="1" noChangeShapeType="1" noTextEdit="1"/>
              </p:cNvSpPr>
              <p:nvPr/>
            </p:nvSpPr>
            <p:spPr>
              <a:xfrm>
                <a:off x="7831323" y="5693215"/>
                <a:ext cx="1908664" cy="341632"/>
              </a:xfrm>
              <a:prstGeom prst="rect">
                <a:avLst/>
              </a:prstGeom>
              <a:blipFill>
                <a:blip r:embed="rId6"/>
                <a:stretch>
                  <a:fillRect l="-2632" t="-17857" r="-1316" b="-2142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3098EB37-18A5-AD4E-A0B0-55D336AC5928}"/>
              </a:ext>
            </a:extLst>
          </p:cNvPr>
          <p:cNvSpPr/>
          <p:nvPr/>
        </p:nvSpPr>
        <p:spPr>
          <a:xfrm>
            <a:off x="388457" y="6352711"/>
            <a:ext cx="2341864" cy="477717"/>
          </a:xfrm>
          <a:prstGeom prst="rect">
            <a:avLst/>
          </a:prstGeom>
          <a:solidFill>
            <a:schemeClr val="bg1"/>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5" name="TextBox 14">
            <a:extLst>
              <a:ext uri="{FF2B5EF4-FFF2-40B4-BE49-F238E27FC236}">
                <a16:creationId xmlns:a16="http://schemas.microsoft.com/office/drawing/2014/main" id="{993566FD-522D-484D-BBC2-CD0BBD0AB845}"/>
              </a:ext>
            </a:extLst>
          </p:cNvPr>
          <p:cNvSpPr txBox="1"/>
          <p:nvPr/>
        </p:nvSpPr>
        <p:spPr>
          <a:xfrm>
            <a:off x="388457" y="6414403"/>
            <a:ext cx="6969668" cy="338554"/>
          </a:xfrm>
          <a:prstGeom prst="rect">
            <a:avLst/>
          </a:prstGeom>
          <a:noFill/>
        </p:spPr>
        <p:txBody>
          <a:bodyPr wrap="square">
            <a:spAutoFit/>
          </a:bodyPr>
          <a:lstStyle/>
          <a:p>
            <a:r>
              <a:rPr lang="en-US" sz="1600" dirty="0">
                <a:hlinkClick r:id="rId7"/>
              </a:rPr>
              <a:t>https://www.ncnr.nist.gov/staff/hammouda/distance_learning/chapter_4.pdf</a:t>
            </a:r>
            <a:endParaRPr lang="en-US" sz="1600" dirty="0"/>
          </a:p>
        </p:txBody>
      </p:sp>
    </p:spTree>
    <p:extLst>
      <p:ext uri="{BB962C8B-B14F-4D97-AF65-F5344CB8AC3E}">
        <p14:creationId xmlns:p14="http://schemas.microsoft.com/office/powerpoint/2010/main" val="345989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A24-075A-674F-8E48-CE4B4DE2A3BF}"/>
              </a:ext>
            </a:extLst>
          </p:cNvPr>
          <p:cNvSpPr>
            <a:spLocks noGrp="1"/>
          </p:cNvSpPr>
          <p:nvPr>
            <p:ph type="title"/>
          </p:nvPr>
        </p:nvSpPr>
        <p:spPr/>
        <p:txBody>
          <a:bodyPr/>
          <a:lstStyle/>
          <a:p>
            <a:r>
              <a:rPr lang="en-US" dirty="0"/>
              <a:t>Spectra—strategies</a:t>
            </a:r>
          </a:p>
        </p:txBody>
      </p:sp>
      <p:sp>
        <p:nvSpPr>
          <p:cNvPr id="3" name="Content Placeholder 2">
            <a:extLst>
              <a:ext uri="{FF2B5EF4-FFF2-40B4-BE49-F238E27FC236}">
                <a16:creationId xmlns:a16="http://schemas.microsoft.com/office/drawing/2014/main" id="{997162E5-DAAC-1C47-8ECA-2BA559E8C647}"/>
              </a:ext>
            </a:extLst>
          </p:cNvPr>
          <p:cNvSpPr>
            <a:spLocks noGrp="1"/>
          </p:cNvSpPr>
          <p:nvPr>
            <p:ph idx="1"/>
          </p:nvPr>
        </p:nvSpPr>
        <p:spPr>
          <a:xfrm>
            <a:off x="448055" y="1653735"/>
            <a:ext cx="5458475" cy="4475216"/>
          </a:xfrm>
        </p:spPr>
        <p:txBody>
          <a:bodyPr/>
          <a:lstStyle/>
          <a:p>
            <a:r>
              <a:rPr lang="en-US" dirty="0">
                <a:solidFill>
                  <a:schemeClr val="bg1">
                    <a:lumMod val="65000"/>
                  </a:schemeClr>
                </a:solidFill>
              </a:rPr>
              <a:t>ORNL workshop recognized: STS is optimized to produce 5 </a:t>
            </a:r>
            <a:r>
              <a:rPr lang="en-US" dirty="0" err="1">
                <a:solidFill>
                  <a:schemeClr val="bg1">
                    <a:lumMod val="65000"/>
                  </a:schemeClr>
                </a:solidFill>
              </a:rPr>
              <a:t>meV</a:t>
            </a:r>
            <a:r>
              <a:rPr lang="en-US" dirty="0">
                <a:solidFill>
                  <a:schemeClr val="bg1">
                    <a:lumMod val="65000"/>
                  </a:schemeClr>
                </a:solidFill>
              </a:rPr>
              <a:t> neutrons—a different configuration might be realized if optimized for 0.8 </a:t>
            </a:r>
            <a:r>
              <a:rPr lang="en-US" dirty="0" err="1">
                <a:solidFill>
                  <a:schemeClr val="bg1">
                    <a:lumMod val="65000"/>
                  </a:schemeClr>
                </a:solidFill>
              </a:rPr>
              <a:t>meV</a:t>
            </a:r>
            <a:r>
              <a:rPr lang="en-US" dirty="0">
                <a:solidFill>
                  <a:schemeClr val="bg1">
                    <a:lumMod val="65000"/>
                  </a:schemeClr>
                </a:solidFill>
              </a:rPr>
              <a:t> neutrons.</a:t>
            </a:r>
          </a:p>
          <a:p>
            <a:r>
              <a:rPr lang="en-US" dirty="0"/>
              <a:t>Develop a cannibal moderator.</a:t>
            </a:r>
          </a:p>
          <a:p>
            <a:r>
              <a:rPr lang="en-US" dirty="0">
                <a:solidFill>
                  <a:schemeClr val="bg1">
                    <a:lumMod val="65000"/>
                  </a:schemeClr>
                </a:solidFill>
              </a:rPr>
              <a:t>Develop a colder moderator.</a:t>
            </a:r>
          </a:p>
        </p:txBody>
      </p:sp>
      <p:pic>
        <p:nvPicPr>
          <p:cNvPr id="9" name="Picture 8">
            <a:extLst>
              <a:ext uri="{FF2B5EF4-FFF2-40B4-BE49-F238E27FC236}">
                <a16:creationId xmlns:a16="http://schemas.microsoft.com/office/drawing/2014/main" id="{239E9D58-671D-C643-BB67-F2CD13CCB118}"/>
              </a:ext>
            </a:extLst>
          </p:cNvPr>
          <p:cNvPicPr>
            <a:picLocks noChangeAspect="1"/>
          </p:cNvPicPr>
          <p:nvPr/>
        </p:nvPicPr>
        <p:blipFill>
          <a:blip r:embed="rId3"/>
          <a:stretch>
            <a:fillRect/>
          </a:stretch>
        </p:blipFill>
        <p:spPr>
          <a:xfrm>
            <a:off x="5966128" y="1482810"/>
            <a:ext cx="6225872" cy="5375190"/>
          </a:xfrm>
          <a:prstGeom prst="rect">
            <a:avLst/>
          </a:prstGeom>
        </p:spPr>
      </p:pic>
      <p:pic>
        <p:nvPicPr>
          <p:cNvPr id="16" name="Picture 15">
            <a:extLst>
              <a:ext uri="{FF2B5EF4-FFF2-40B4-BE49-F238E27FC236}">
                <a16:creationId xmlns:a16="http://schemas.microsoft.com/office/drawing/2014/main" id="{732E5C1A-06D0-3B4D-B9D9-E8B010E48048}"/>
              </a:ext>
            </a:extLst>
          </p:cNvPr>
          <p:cNvPicPr>
            <a:picLocks noChangeAspect="1"/>
          </p:cNvPicPr>
          <p:nvPr/>
        </p:nvPicPr>
        <p:blipFill>
          <a:blip r:embed="rId4"/>
          <a:stretch>
            <a:fillRect/>
          </a:stretch>
        </p:blipFill>
        <p:spPr>
          <a:xfrm>
            <a:off x="5955958" y="1482810"/>
            <a:ext cx="6239731" cy="5375190"/>
          </a:xfrm>
          <a:prstGeom prst="rect">
            <a:avLst/>
          </a:prstGeom>
        </p:spPr>
      </p:pic>
      <p:graphicFrame>
        <p:nvGraphicFramePr>
          <p:cNvPr id="20" name="Table 20">
            <a:extLst>
              <a:ext uri="{FF2B5EF4-FFF2-40B4-BE49-F238E27FC236}">
                <a16:creationId xmlns:a16="http://schemas.microsoft.com/office/drawing/2014/main" id="{CF77D05F-479D-2144-86C5-84FD5D83CA58}"/>
              </a:ext>
            </a:extLst>
          </p:cNvPr>
          <p:cNvGraphicFramePr>
            <a:graphicFrameLocks noGrp="1"/>
          </p:cNvGraphicFramePr>
          <p:nvPr/>
        </p:nvGraphicFramePr>
        <p:xfrm>
          <a:off x="6144767" y="345597"/>
          <a:ext cx="5971062" cy="1605432"/>
        </p:xfrm>
        <a:graphic>
          <a:graphicData uri="http://schemas.openxmlformats.org/drawingml/2006/table">
            <a:tbl>
              <a:tblPr firstRow="1" bandRow="1">
                <a:tableStyleId>{5C22544A-7EE6-4342-B048-85BDC9FD1C3A}</a:tableStyleId>
              </a:tblPr>
              <a:tblGrid>
                <a:gridCol w="1990354">
                  <a:extLst>
                    <a:ext uri="{9D8B030D-6E8A-4147-A177-3AD203B41FA5}">
                      <a16:colId xmlns:a16="http://schemas.microsoft.com/office/drawing/2014/main" val="2613998843"/>
                    </a:ext>
                  </a:extLst>
                </a:gridCol>
                <a:gridCol w="1990354">
                  <a:extLst>
                    <a:ext uri="{9D8B030D-6E8A-4147-A177-3AD203B41FA5}">
                      <a16:colId xmlns:a16="http://schemas.microsoft.com/office/drawing/2014/main" val="2614681272"/>
                    </a:ext>
                  </a:extLst>
                </a:gridCol>
                <a:gridCol w="1990354">
                  <a:extLst>
                    <a:ext uri="{9D8B030D-6E8A-4147-A177-3AD203B41FA5}">
                      <a16:colId xmlns:a16="http://schemas.microsoft.com/office/drawing/2014/main" val="321791504"/>
                    </a:ext>
                  </a:extLst>
                </a:gridCol>
              </a:tblGrid>
              <a:tr h="491298">
                <a:tc>
                  <a:txBody>
                    <a:bodyPr/>
                    <a:lstStyle/>
                    <a:p>
                      <a:pPr algn="ctr"/>
                      <a:r>
                        <a:rPr lang="en-US" dirty="0"/>
                        <a:t>Energy (</a:t>
                      </a:r>
                      <a:r>
                        <a:rPr lang="en-US" dirty="0" err="1"/>
                        <a:t>meV</a:t>
                      </a:r>
                      <a:r>
                        <a:rPr lang="en-US" dirty="0"/>
                        <a:t>)</a:t>
                      </a:r>
                    </a:p>
                  </a:txBody>
                  <a:tcPr/>
                </a:tc>
                <a:tc>
                  <a:txBody>
                    <a:bodyPr/>
                    <a:lstStyle/>
                    <a:p>
                      <a:pPr algn="ctr"/>
                      <a:r>
                        <a:rPr lang="en-US" dirty="0"/>
                        <a:t>Temperature (K)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Wavelength (</a:t>
                      </a:r>
                      <a:r>
                        <a:rPr lang="en-US" sz="1800" b="1" kern="1200" dirty="0" err="1">
                          <a:solidFill>
                            <a:schemeClr val="lt1"/>
                          </a:solidFill>
                          <a:effectLst/>
                          <a:latin typeface="+mn-lt"/>
                          <a:ea typeface="+mn-ea"/>
                          <a:cs typeface="+mn-cs"/>
                        </a:rPr>
                        <a:t>Å</a:t>
                      </a:r>
                      <a:r>
                        <a:rPr lang="en-US" sz="1800" b="1" kern="1200" dirty="0">
                          <a:solidFill>
                            <a:schemeClr val="lt1"/>
                          </a:solidFill>
                          <a:effectLst/>
                          <a:latin typeface="+mn-lt"/>
                          <a:ea typeface="+mn-ea"/>
                          <a:cs typeface="+mn-cs"/>
                        </a:rPr>
                        <a:t>)</a:t>
                      </a:r>
                    </a:p>
                  </a:txBody>
                  <a:tcPr/>
                </a:tc>
                <a:extLst>
                  <a:ext uri="{0D108BD9-81ED-4DB2-BD59-A6C34878D82A}">
                    <a16:rowId xmlns:a16="http://schemas.microsoft.com/office/drawing/2014/main" val="2696289215"/>
                  </a:ext>
                </a:extLst>
              </a:tr>
              <a:tr h="371378">
                <a:tc>
                  <a:txBody>
                    <a:bodyPr/>
                    <a:lstStyle/>
                    <a:p>
                      <a:pPr algn="ctr"/>
                      <a:r>
                        <a:rPr lang="en-US" dirty="0"/>
                        <a:t>5</a:t>
                      </a:r>
                    </a:p>
                  </a:txBody>
                  <a:tcPr/>
                </a:tc>
                <a:tc>
                  <a:txBody>
                    <a:bodyPr/>
                    <a:lstStyle/>
                    <a:p>
                      <a:pPr algn="ctr"/>
                      <a:r>
                        <a:rPr lang="en-US" dirty="0"/>
                        <a:t>58</a:t>
                      </a:r>
                    </a:p>
                  </a:txBody>
                  <a:tcPr/>
                </a:tc>
                <a:tc>
                  <a:txBody>
                    <a:bodyPr/>
                    <a:lstStyle/>
                    <a:p>
                      <a:pPr algn="ctr"/>
                      <a:r>
                        <a:rPr lang="en-US" dirty="0"/>
                        <a:t>4</a:t>
                      </a:r>
                    </a:p>
                  </a:txBody>
                  <a:tcPr/>
                </a:tc>
                <a:extLst>
                  <a:ext uri="{0D108BD9-81ED-4DB2-BD59-A6C34878D82A}">
                    <a16:rowId xmlns:a16="http://schemas.microsoft.com/office/drawing/2014/main" val="2046183807"/>
                  </a:ext>
                </a:extLst>
              </a:tr>
              <a:tr h="371378">
                <a:tc>
                  <a:txBody>
                    <a:bodyPr/>
                    <a:lstStyle/>
                    <a:p>
                      <a:pPr algn="ctr"/>
                      <a:r>
                        <a:rPr lang="en-US" dirty="0"/>
                        <a:t>1.7</a:t>
                      </a:r>
                    </a:p>
                  </a:txBody>
                  <a:tcPr/>
                </a:tc>
                <a:tc>
                  <a:txBody>
                    <a:bodyPr/>
                    <a:lstStyle/>
                    <a:p>
                      <a:pPr algn="ctr"/>
                      <a:r>
                        <a:rPr lang="en-US" dirty="0"/>
                        <a:t>20</a:t>
                      </a:r>
                    </a:p>
                  </a:txBody>
                  <a:tcPr/>
                </a:tc>
                <a:tc>
                  <a:txBody>
                    <a:bodyPr/>
                    <a:lstStyle/>
                    <a:p>
                      <a:pPr algn="ctr"/>
                      <a:r>
                        <a:rPr lang="en-US" dirty="0"/>
                        <a:t>7</a:t>
                      </a:r>
                    </a:p>
                  </a:txBody>
                  <a:tcPr/>
                </a:tc>
                <a:extLst>
                  <a:ext uri="{0D108BD9-81ED-4DB2-BD59-A6C34878D82A}">
                    <a16:rowId xmlns:a16="http://schemas.microsoft.com/office/drawing/2014/main" val="2959003164"/>
                  </a:ext>
                </a:extLst>
              </a:tr>
              <a:tr h="371378">
                <a:tc>
                  <a:txBody>
                    <a:bodyPr/>
                    <a:lstStyle/>
                    <a:p>
                      <a:pPr algn="ctr"/>
                      <a:r>
                        <a:rPr lang="en-US" dirty="0"/>
                        <a:t>0.8</a:t>
                      </a:r>
                    </a:p>
                  </a:txBody>
                  <a:tcPr/>
                </a:tc>
                <a:tc>
                  <a:txBody>
                    <a:bodyPr/>
                    <a:lstStyle/>
                    <a:p>
                      <a:pPr algn="ctr"/>
                      <a:r>
                        <a:rPr lang="en-US" dirty="0"/>
                        <a:t>9.3</a:t>
                      </a:r>
                    </a:p>
                  </a:txBody>
                  <a:tcPr/>
                </a:tc>
                <a:tc>
                  <a:txBody>
                    <a:bodyPr/>
                    <a:lstStyle/>
                    <a:p>
                      <a:pPr algn="ctr"/>
                      <a:r>
                        <a:rPr lang="en-US" dirty="0"/>
                        <a:t>10</a:t>
                      </a:r>
                    </a:p>
                  </a:txBody>
                  <a:tcPr/>
                </a:tc>
                <a:extLst>
                  <a:ext uri="{0D108BD9-81ED-4DB2-BD59-A6C34878D82A}">
                    <a16:rowId xmlns:a16="http://schemas.microsoft.com/office/drawing/2014/main" val="712642876"/>
                  </a:ext>
                </a:extLst>
              </a:tr>
            </a:tbl>
          </a:graphicData>
        </a:graphic>
      </p:graphicFrame>
      <p:sp>
        <p:nvSpPr>
          <p:cNvPr id="4" name="Up Arrow 3">
            <a:extLst>
              <a:ext uri="{FF2B5EF4-FFF2-40B4-BE49-F238E27FC236}">
                <a16:creationId xmlns:a16="http://schemas.microsoft.com/office/drawing/2014/main" id="{AC956233-4957-1F43-B78F-12F60986B30C}"/>
              </a:ext>
            </a:extLst>
          </p:cNvPr>
          <p:cNvSpPr/>
          <p:nvPr/>
        </p:nvSpPr>
        <p:spPr>
          <a:xfrm>
            <a:off x="9835980" y="3818239"/>
            <a:ext cx="234778" cy="703300"/>
          </a:xfrm>
          <a:prstGeom prst="upArrow">
            <a:avLst/>
          </a:prstGeom>
          <a:solidFill>
            <a:srgbClr val="7030A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5" name="TextBox 4">
            <a:extLst>
              <a:ext uri="{FF2B5EF4-FFF2-40B4-BE49-F238E27FC236}">
                <a16:creationId xmlns:a16="http://schemas.microsoft.com/office/drawing/2014/main" id="{F2487A72-6B49-4E44-8C19-28CA70B15CAC}"/>
              </a:ext>
            </a:extLst>
          </p:cNvPr>
          <p:cNvSpPr txBox="1"/>
          <p:nvPr/>
        </p:nvSpPr>
        <p:spPr>
          <a:xfrm>
            <a:off x="7994822" y="2125362"/>
            <a:ext cx="2483372" cy="341632"/>
          </a:xfrm>
          <a:prstGeom prst="rect">
            <a:avLst/>
          </a:prstGeom>
          <a:noFill/>
        </p:spPr>
        <p:txBody>
          <a:bodyPr wrap="none" rtlCol="0">
            <a:spAutoFit/>
          </a:bodyPr>
          <a:lstStyle/>
          <a:p>
            <a:pPr algn="l">
              <a:lnSpc>
                <a:spcPct val="90000"/>
              </a:lnSpc>
            </a:pPr>
            <a:r>
              <a:rPr lang="en-US" dirty="0">
                <a:latin typeface="+mn-lt"/>
              </a:rPr>
              <a:t>Cannibal moderator</a:t>
            </a:r>
          </a:p>
        </p:txBody>
      </p:sp>
    </p:spTree>
    <p:extLst>
      <p:ext uri="{BB962C8B-B14F-4D97-AF65-F5344CB8AC3E}">
        <p14:creationId xmlns:p14="http://schemas.microsoft.com/office/powerpoint/2010/main" val="196751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A24-075A-674F-8E48-CE4B4DE2A3BF}"/>
              </a:ext>
            </a:extLst>
          </p:cNvPr>
          <p:cNvSpPr>
            <a:spLocks noGrp="1"/>
          </p:cNvSpPr>
          <p:nvPr>
            <p:ph type="title"/>
          </p:nvPr>
        </p:nvSpPr>
        <p:spPr/>
        <p:txBody>
          <a:bodyPr/>
          <a:lstStyle/>
          <a:p>
            <a:r>
              <a:rPr lang="en-US" dirty="0"/>
              <a:t>Spectra—strategies</a:t>
            </a:r>
          </a:p>
        </p:txBody>
      </p:sp>
      <p:sp>
        <p:nvSpPr>
          <p:cNvPr id="3" name="Content Placeholder 2">
            <a:extLst>
              <a:ext uri="{FF2B5EF4-FFF2-40B4-BE49-F238E27FC236}">
                <a16:creationId xmlns:a16="http://schemas.microsoft.com/office/drawing/2014/main" id="{997162E5-DAAC-1C47-8ECA-2BA559E8C647}"/>
              </a:ext>
            </a:extLst>
          </p:cNvPr>
          <p:cNvSpPr>
            <a:spLocks noGrp="1"/>
          </p:cNvSpPr>
          <p:nvPr>
            <p:ph idx="1"/>
          </p:nvPr>
        </p:nvSpPr>
        <p:spPr>
          <a:xfrm>
            <a:off x="448055" y="1653735"/>
            <a:ext cx="5458475" cy="4475216"/>
          </a:xfrm>
        </p:spPr>
        <p:txBody>
          <a:bodyPr/>
          <a:lstStyle/>
          <a:p>
            <a:r>
              <a:rPr lang="en-US" dirty="0">
                <a:solidFill>
                  <a:schemeClr val="bg1">
                    <a:lumMod val="65000"/>
                  </a:schemeClr>
                </a:solidFill>
              </a:rPr>
              <a:t>ORNL workshop recognized: STS is optimized to produce 5 </a:t>
            </a:r>
            <a:r>
              <a:rPr lang="en-US" dirty="0" err="1">
                <a:solidFill>
                  <a:schemeClr val="bg1">
                    <a:lumMod val="65000"/>
                  </a:schemeClr>
                </a:solidFill>
              </a:rPr>
              <a:t>meV</a:t>
            </a:r>
            <a:r>
              <a:rPr lang="en-US" dirty="0">
                <a:solidFill>
                  <a:schemeClr val="bg1">
                    <a:lumMod val="65000"/>
                  </a:schemeClr>
                </a:solidFill>
              </a:rPr>
              <a:t> neutrons—a different configuration might be realized if optimized for 0.8 </a:t>
            </a:r>
            <a:r>
              <a:rPr lang="en-US" dirty="0" err="1">
                <a:solidFill>
                  <a:schemeClr val="bg1">
                    <a:lumMod val="65000"/>
                  </a:schemeClr>
                </a:solidFill>
              </a:rPr>
              <a:t>meV</a:t>
            </a:r>
            <a:r>
              <a:rPr lang="en-US" dirty="0">
                <a:solidFill>
                  <a:schemeClr val="bg1">
                    <a:lumMod val="65000"/>
                  </a:schemeClr>
                </a:solidFill>
              </a:rPr>
              <a:t> neutrons.</a:t>
            </a:r>
          </a:p>
          <a:p>
            <a:r>
              <a:rPr lang="en-US" dirty="0">
                <a:solidFill>
                  <a:schemeClr val="bg1">
                    <a:lumMod val="65000"/>
                  </a:schemeClr>
                </a:solidFill>
              </a:rPr>
              <a:t>Develop a cannibal moderator.</a:t>
            </a:r>
          </a:p>
          <a:p>
            <a:r>
              <a:rPr lang="en-US" dirty="0"/>
              <a:t>Develop a colder moderator.</a:t>
            </a:r>
          </a:p>
        </p:txBody>
      </p:sp>
      <p:pic>
        <p:nvPicPr>
          <p:cNvPr id="9" name="Picture 8">
            <a:extLst>
              <a:ext uri="{FF2B5EF4-FFF2-40B4-BE49-F238E27FC236}">
                <a16:creationId xmlns:a16="http://schemas.microsoft.com/office/drawing/2014/main" id="{239E9D58-671D-C643-BB67-F2CD13CCB118}"/>
              </a:ext>
            </a:extLst>
          </p:cNvPr>
          <p:cNvPicPr>
            <a:picLocks noChangeAspect="1"/>
          </p:cNvPicPr>
          <p:nvPr/>
        </p:nvPicPr>
        <p:blipFill>
          <a:blip r:embed="rId3"/>
          <a:stretch>
            <a:fillRect/>
          </a:stretch>
        </p:blipFill>
        <p:spPr>
          <a:xfrm>
            <a:off x="5966128" y="1482810"/>
            <a:ext cx="6225872" cy="5375190"/>
          </a:xfrm>
          <a:prstGeom prst="rect">
            <a:avLst/>
          </a:prstGeom>
        </p:spPr>
      </p:pic>
      <p:pic>
        <p:nvPicPr>
          <p:cNvPr id="16" name="Picture 15">
            <a:extLst>
              <a:ext uri="{FF2B5EF4-FFF2-40B4-BE49-F238E27FC236}">
                <a16:creationId xmlns:a16="http://schemas.microsoft.com/office/drawing/2014/main" id="{732E5C1A-06D0-3B4D-B9D9-E8B010E48048}"/>
              </a:ext>
            </a:extLst>
          </p:cNvPr>
          <p:cNvPicPr>
            <a:picLocks noChangeAspect="1"/>
          </p:cNvPicPr>
          <p:nvPr/>
        </p:nvPicPr>
        <p:blipFill>
          <a:blip r:embed="rId4"/>
          <a:stretch>
            <a:fillRect/>
          </a:stretch>
        </p:blipFill>
        <p:spPr>
          <a:xfrm>
            <a:off x="5906530" y="1482810"/>
            <a:ext cx="6239731" cy="5375190"/>
          </a:xfrm>
          <a:prstGeom prst="rect">
            <a:avLst/>
          </a:prstGeom>
        </p:spPr>
      </p:pic>
      <p:grpSp>
        <p:nvGrpSpPr>
          <p:cNvPr id="19" name="Group 18">
            <a:extLst>
              <a:ext uri="{FF2B5EF4-FFF2-40B4-BE49-F238E27FC236}">
                <a16:creationId xmlns:a16="http://schemas.microsoft.com/office/drawing/2014/main" id="{42743C07-6F53-E843-9D72-E5AF82EC6C0D}"/>
              </a:ext>
            </a:extLst>
          </p:cNvPr>
          <p:cNvGrpSpPr/>
          <p:nvPr/>
        </p:nvGrpSpPr>
        <p:grpSpPr>
          <a:xfrm>
            <a:off x="5952270" y="1482811"/>
            <a:ext cx="6239730" cy="5375189"/>
            <a:chOff x="5952270" y="1482811"/>
            <a:chExt cx="6239730" cy="5375189"/>
          </a:xfrm>
        </p:grpSpPr>
        <p:pic>
          <p:nvPicPr>
            <p:cNvPr id="14" name="Picture 13">
              <a:extLst>
                <a:ext uri="{FF2B5EF4-FFF2-40B4-BE49-F238E27FC236}">
                  <a16:creationId xmlns:a16="http://schemas.microsoft.com/office/drawing/2014/main" id="{3C84852B-1842-2E4D-B52B-59C52FB9FDDF}"/>
                </a:ext>
              </a:extLst>
            </p:cNvPr>
            <p:cNvPicPr>
              <a:picLocks noChangeAspect="1"/>
            </p:cNvPicPr>
            <p:nvPr/>
          </p:nvPicPr>
          <p:blipFill>
            <a:blip r:embed="rId5"/>
            <a:stretch>
              <a:fillRect/>
            </a:stretch>
          </p:blipFill>
          <p:spPr>
            <a:xfrm>
              <a:off x="5952270" y="1482811"/>
              <a:ext cx="6239730" cy="5375189"/>
            </a:xfrm>
            <a:prstGeom prst="rect">
              <a:avLst/>
            </a:prstGeom>
          </p:spPr>
        </p:pic>
        <p:sp>
          <p:nvSpPr>
            <p:cNvPr id="17" name="Right Arrow 16">
              <a:extLst>
                <a:ext uri="{FF2B5EF4-FFF2-40B4-BE49-F238E27FC236}">
                  <a16:creationId xmlns:a16="http://schemas.microsoft.com/office/drawing/2014/main" id="{E29251AA-1313-234E-88A9-58E62C1A3F43}"/>
                </a:ext>
              </a:extLst>
            </p:cNvPr>
            <p:cNvSpPr/>
            <p:nvPr/>
          </p:nvSpPr>
          <p:spPr>
            <a:xfrm>
              <a:off x="8612660" y="3484605"/>
              <a:ext cx="1235676" cy="222421"/>
            </a:xfrm>
            <a:prstGeom prst="rightArrow">
              <a:avLst/>
            </a:prstGeom>
            <a:solidFill>
              <a:srgbClr val="7030A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TextBox 17">
              <a:extLst>
                <a:ext uri="{FF2B5EF4-FFF2-40B4-BE49-F238E27FC236}">
                  <a16:creationId xmlns:a16="http://schemas.microsoft.com/office/drawing/2014/main" id="{5358A124-01BE-7C45-9344-36F5003C23B3}"/>
                </a:ext>
              </a:extLst>
            </p:cNvPr>
            <p:cNvSpPr txBox="1"/>
            <p:nvPr/>
          </p:nvSpPr>
          <p:spPr>
            <a:xfrm>
              <a:off x="8124265" y="2142076"/>
              <a:ext cx="2212465" cy="341632"/>
            </a:xfrm>
            <a:prstGeom prst="rect">
              <a:avLst/>
            </a:prstGeom>
            <a:noFill/>
          </p:spPr>
          <p:txBody>
            <a:bodyPr wrap="none" rtlCol="0">
              <a:spAutoFit/>
            </a:bodyPr>
            <a:lstStyle/>
            <a:p>
              <a:pPr algn="l">
                <a:lnSpc>
                  <a:spcPct val="90000"/>
                </a:lnSpc>
              </a:pPr>
              <a:r>
                <a:rPr lang="en-US" dirty="0">
                  <a:latin typeface="+mn-lt"/>
                </a:rPr>
                <a:t>Colder moderator</a:t>
              </a:r>
            </a:p>
          </p:txBody>
        </p:sp>
      </p:grpSp>
      <p:graphicFrame>
        <p:nvGraphicFramePr>
          <p:cNvPr id="20" name="Table 20">
            <a:extLst>
              <a:ext uri="{FF2B5EF4-FFF2-40B4-BE49-F238E27FC236}">
                <a16:creationId xmlns:a16="http://schemas.microsoft.com/office/drawing/2014/main" id="{CF77D05F-479D-2144-86C5-84FD5D83CA58}"/>
              </a:ext>
            </a:extLst>
          </p:cNvPr>
          <p:cNvGraphicFramePr>
            <a:graphicFrameLocks noGrp="1"/>
          </p:cNvGraphicFramePr>
          <p:nvPr/>
        </p:nvGraphicFramePr>
        <p:xfrm>
          <a:off x="6144767" y="345597"/>
          <a:ext cx="5971062" cy="1605432"/>
        </p:xfrm>
        <a:graphic>
          <a:graphicData uri="http://schemas.openxmlformats.org/drawingml/2006/table">
            <a:tbl>
              <a:tblPr firstRow="1" bandRow="1">
                <a:tableStyleId>{5C22544A-7EE6-4342-B048-85BDC9FD1C3A}</a:tableStyleId>
              </a:tblPr>
              <a:tblGrid>
                <a:gridCol w="1990354">
                  <a:extLst>
                    <a:ext uri="{9D8B030D-6E8A-4147-A177-3AD203B41FA5}">
                      <a16:colId xmlns:a16="http://schemas.microsoft.com/office/drawing/2014/main" val="2613998843"/>
                    </a:ext>
                  </a:extLst>
                </a:gridCol>
                <a:gridCol w="1990354">
                  <a:extLst>
                    <a:ext uri="{9D8B030D-6E8A-4147-A177-3AD203B41FA5}">
                      <a16:colId xmlns:a16="http://schemas.microsoft.com/office/drawing/2014/main" val="2614681272"/>
                    </a:ext>
                  </a:extLst>
                </a:gridCol>
                <a:gridCol w="1990354">
                  <a:extLst>
                    <a:ext uri="{9D8B030D-6E8A-4147-A177-3AD203B41FA5}">
                      <a16:colId xmlns:a16="http://schemas.microsoft.com/office/drawing/2014/main" val="321791504"/>
                    </a:ext>
                  </a:extLst>
                </a:gridCol>
              </a:tblGrid>
              <a:tr h="491298">
                <a:tc>
                  <a:txBody>
                    <a:bodyPr/>
                    <a:lstStyle/>
                    <a:p>
                      <a:pPr algn="ctr"/>
                      <a:r>
                        <a:rPr lang="en-US" dirty="0"/>
                        <a:t>Energy (</a:t>
                      </a:r>
                      <a:r>
                        <a:rPr lang="en-US" dirty="0" err="1"/>
                        <a:t>meV</a:t>
                      </a:r>
                      <a:r>
                        <a:rPr lang="en-US" dirty="0"/>
                        <a:t>)</a:t>
                      </a:r>
                    </a:p>
                  </a:txBody>
                  <a:tcPr/>
                </a:tc>
                <a:tc>
                  <a:txBody>
                    <a:bodyPr/>
                    <a:lstStyle/>
                    <a:p>
                      <a:pPr algn="ctr"/>
                      <a:r>
                        <a:rPr lang="en-US" dirty="0"/>
                        <a:t>Temperature (K)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Wavelength (</a:t>
                      </a:r>
                      <a:r>
                        <a:rPr lang="en-US" sz="1800" b="1" kern="1200" dirty="0" err="1">
                          <a:solidFill>
                            <a:schemeClr val="lt1"/>
                          </a:solidFill>
                          <a:effectLst/>
                          <a:latin typeface="+mn-lt"/>
                          <a:ea typeface="+mn-ea"/>
                          <a:cs typeface="+mn-cs"/>
                        </a:rPr>
                        <a:t>Å</a:t>
                      </a:r>
                      <a:r>
                        <a:rPr lang="en-US" sz="1800" b="1" kern="1200" dirty="0">
                          <a:solidFill>
                            <a:schemeClr val="lt1"/>
                          </a:solidFill>
                          <a:effectLst/>
                          <a:latin typeface="+mn-lt"/>
                          <a:ea typeface="+mn-ea"/>
                          <a:cs typeface="+mn-cs"/>
                        </a:rPr>
                        <a:t>)</a:t>
                      </a:r>
                    </a:p>
                  </a:txBody>
                  <a:tcPr/>
                </a:tc>
                <a:extLst>
                  <a:ext uri="{0D108BD9-81ED-4DB2-BD59-A6C34878D82A}">
                    <a16:rowId xmlns:a16="http://schemas.microsoft.com/office/drawing/2014/main" val="2696289215"/>
                  </a:ext>
                </a:extLst>
              </a:tr>
              <a:tr h="371378">
                <a:tc>
                  <a:txBody>
                    <a:bodyPr/>
                    <a:lstStyle/>
                    <a:p>
                      <a:pPr algn="ctr"/>
                      <a:r>
                        <a:rPr lang="en-US" dirty="0"/>
                        <a:t>5</a:t>
                      </a:r>
                    </a:p>
                  </a:txBody>
                  <a:tcPr/>
                </a:tc>
                <a:tc>
                  <a:txBody>
                    <a:bodyPr/>
                    <a:lstStyle/>
                    <a:p>
                      <a:pPr algn="ctr"/>
                      <a:r>
                        <a:rPr lang="en-US" dirty="0"/>
                        <a:t>58</a:t>
                      </a:r>
                    </a:p>
                  </a:txBody>
                  <a:tcPr/>
                </a:tc>
                <a:tc>
                  <a:txBody>
                    <a:bodyPr/>
                    <a:lstStyle/>
                    <a:p>
                      <a:pPr algn="ctr"/>
                      <a:r>
                        <a:rPr lang="en-US" dirty="0"/>
                        <a:t>4</a:t>
                      </a:r>
                    </a:p>
                  </a:txBody>
                  <a:tcPr/>
                </a:tc>
                <a:extLst>
                  <a:ext uri="{0D108BD9-81ED-4DB2-BD59-A6C34878D82A}">
                    <a16:rowId xmlns:a16="http://schemas.microsoft.com/office/drawing/2014/main" val="2046183807"/>
                  </a:ext>
                </a:extLst>
              </a:tr>
              <a:tr h="371378">
                <a:tc>
                  <a:txBody>
                    <a:bodyPr/>
                    <a:lstStyle/>
                    <a:p>
                      <a:pPr algn="ctr"/>
                      <a:r>
                        <a:rPr lang="en-US" dirty="0"/>
                        <a:t>1.7</a:t>
                      </a:r>
                    </a:p>
                  </a:txBody>
                  <a:tcPr/>
                </a:tc>
                <a:tc>
                  <a:txBody>
                    <a:bodyPr/>
                    <a:lstStyle/>
                    <a:p>
                      <a:pPr algn="ctr"/>
                      <a:r>
                        <a:rPr lang="en-US" dirty="0"/>
                        <a:t>20</a:t>
                      </a:r>
                    </a:p>
                  </a:txBody>
                  <a:tcPr/>
                </a:tc>
                <a:tc>
                  <a:txBody>
                    <a:bodyPr/>
                    <a:lstStyle/>
                    <a:p>
                      <a:pPr algn="ctr"/>
                      <a:r>
                        <a:rPr lang="en-US" dirty="0"/>
                        <a:t>7</a:t>
                      </a:r>
                    </a:p>
                  </a:txBody>
                  <a:tcPr/>
                </a:tc>
                <a:extLst>
                  <a:ext uri="{0D108BD9-81ED-4DB2-BD59-A6C34878D82A}">
                    <a16:rowId xmlns:a16="http://schemas.microsoft.com/office/drawing/2014/main" val="2959003164"/>
                  </a:ext>
                </a:extLst>
              </a:tr>
              <a:tr h="371378">
                <a:tc>
                  <a:txBody>
                    <a:bodyPr/>
                    <a:lstStyle/>
                    <a:p>
                      <a:pPr algn="ctr"/>
                      <a:r>
                        <a:rPr lang="en-US" dirty="0"/>
                        <a:t>0.8</a:t>
                      </a:r>
                    </a:p>
                  </a:txBody>
                  <a:tcPr/>
                </a:tc>
                <a:tc>
                  <a:txBody>
                    <a:bodyPr/>
                    <a:lstStyle/>
                    <a:p>
                      <a:pPr algn="ctr"/>
                      <a:r>
                        <a:rPr lang="en-US" dirty="0"/>
                        <a:t>9.3</a:t>
                      </a:r>
                    </a:p>
                  </a:txBody>
                  <a:tcPr/>
                </a:tc>
                <a:tc>
                  <a:txBody>
                    <a:bodyPr/>
                    <a:lstStyle/>
                    <a:p>
                      <a:pPr algn="ctr"/>
                      <a:r>
                        <a:rPr lang="en-US" dirty="0"/>
                        <a:t>10</a:t>
                      </a:r>
                    </a:p>
                  </a:txBody>
                  <a:tcPr/>
                </a:tc>
                <a:extLst>
                  <a:ext uri="{0D108BD9-81ED-4DB2-BD59-A6C34878D82A}">
                    <a16:rowId xmlns:a16="http://schemas.microsoft.com/office/drawing/2014/main" val="712642876"/>
                  </a:ext>
                </a:extLst>
              </a:tr>
            </a:tbl>
          </a:graphicData>
        </a:graphic>
      </p:graphicFrame>
    </p:spTree>
    <p:extLst>
      <p:ext uri="{BB962C8B-B14F-4D97-AF65-F5344CB8AC3E}">
        <p14:creationId xmlns:p14="http://schemas.microsoft.com/office/powerpoint/2010/main" val="259415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D06B46-AA6D-FF4D-B43C-E6F2DEEA54F2}"/>
              </a:ext>
            </a:extLst>
          </p:cNvPr>
          <p:cNvSpPr/>
          <p:nvPr/>
        </p:nvSpPr>
        <p:spPr>
          <a:xfrm>
            <a:off x="7695211" y="1410458"/>
            <a:ext cx="3493115" cy="2383066"/>
          </a:xfrm>
          <a:prstGeom prst="rect">
            <a:avLst/>
          </a:prstGeom>
          <a:solidFill>
            <a:schemeClr val="bg1">
              <a:lumMod val="75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50FED609-F266-3049-9E26-01C7A56304FA}"/>
              </a:ext>
            </a:extLst>
          </p:cNvPr>
          <p:cNvSpPr>
            <a:spLocks noGrp="1"/>
          </p:cNvSpPr>
          <p:nvPr>
            <p:ph type="title"/>
          </p:nvPr>
        </p:nvSpPr>
        <p:spPr/>
        <p:txBody>
          <a:bodyPr/>
          <a:lstStyle/>
          <a:p>
            <a:r>
              <a:rPr lang="en-US" dirty="0"/>
              <a:t>A cannibal moderator at LANSCE</a:t>
            </a:r>
          </a:p>
        </p:txBody>
      </p:sp>
      <p:pic>
        <p:nvPicPr>
          <p:cNvPr id="4" name="Content Placeholder 3">
            <a:extLst>
              <a:ext uri="{FF2B5EF4-FFF2-40B4-BE49-F238E27FC236}">
                <a16:creationId xmlns:a16="http://schemas.microsoft.com/office/drawing/2014/main" id="{A3F48E12-3130-3344-82BE-405C058B7F9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5310" y="882735"/>
            <a:ext cx="7086806" cy="50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C330AF-C061-C241-8AE6-B03388B2451C}"/>
              </a:ext>
            </a:extLst>
          </p:cNvPr>
          <p:cNvSpPr txBox="1"/>
          <p:nvPr/>
        </p:nvSpPr>
        <p:spPr>
          <a:xfrm>
            <a:off x="546264" y="6044183"/>
            <a:ext cx="3188693" cy="341632"/>
          </a:xfrm>
          <a:prstGeom prst="rect">
            <a:avLst/>
          </a:prstGeom>
          <a:noFill/>
        </p:spPr>
        <p:txBody>
          <a:bodyPr wrap="none" rtlCol="0">
            <a:spAutoFit/>
          </a:bodyPr>
          <a:lstStyle/>
          <a:p>
            <a:pPr algn="l">
              <a:lnSpc>
                <a:spcPct val="90000"/>
              </a:lnSpc>
            </a:pPr>
            <a:r>
              <a:rPr lang="en-US" dirty="0">
                <a:latin typeface="+mn-lt"/>
              </a:rPr>
              <a:t>R. </a:t>
            </a:r>
            <a:r>
              <a:rPr lang="en-US" dirty="0" err="1">
                <a:latin typeface="+mn-lt"/>
              </a:rPr>
              <a:t>Hjelm</a:t>
            </a:r>
            <a:r>
              <a:rPr lang="en-US" dirty="0">
                <a:latin typeface="+mn-lt"/>
              </a:rPr>
              <a:t>, M. </a:t>
            </a:r>
            <a:r>
              <a:rPr lang="en-US" dirty="0" err="1">
                <a:latin typeface="+mn-lt"/>
              </a:rPr>
              <a:t>Hartl</a:t>
            </a:r>
            <a:r>
              <a:rPr lang="en-US" dirty="0">
                <a:latin typeface="+mn-lt"/>
              </a:rPr>
              <a:t>, M. </a:t>
            </a:r>
            <a:r>
              <a:rPr lang="en-US" dirty="0" err="1">
                <a:latin typeface="+mn-lt"/>
              </a:rPr>
              <a:t>Mokol</a:t>
            </a:r>
            <a:endParaRPr lang="en-US" dirty="0">
              <a:latin typeface="+mn-lt"/>
            </a:endParaRPr>
          </a:p>
        </p:txBody>
      </p:sp>
      <p:sp>
        <p:nvSpPr>
          <p:cNvPr id="9" name="Up Arrow 8">
            <a:extLst>
              <a:ext uri="{FF2B5EF4-FFF2-40B4-BE49-F238E27FC236}">
                <a16:creationId xmlns:a16="http://schemas.microsoft.com/office/drawing/2014/main" id="{8285FE22-59E5-A94B-93D5-89E6011E6787}"/>
              </a:ext>
            </a:extLst>
          </p:cNvPr>
          <p:cNvSpPr/>
          <p:nvPr/>
        </p:nvSpPr>
        <p:spPr>
          <a:xfrm>
            <a:off x="7695211" y="4393870"/>
            <a:ext cx="415636" cy="985652"/>
          </a:xfrm>
          <a:prstGeom prst="up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TextBox 9">
            <a:extLst>
              <a:ext uri="{FF2B5EF4-FFF2-40B4-BE49-F238E27FC236}">
                <a16:creationId xmlns:a16="http://schemas.microsoft.com/office/drawing/2014/main" id="{2C781D32-64F7-C94C-8E97-CCDF7D69C357}"/>
              </a:ext>
            </a:extLst>
          </p:cNvPr>
          <p:cNvSpPr txBox="1"/>
          <p:nvPr/>
        </p:nvSpPr>
        <p:spPr>
          <a:xfrm>
            <a:off x="8110847" y="4715880"/>
            <a:ext cx="2920992" cy="341632"/>
          </a:xfrm>
          <a:prstGeom prst="rect">
            <a:avLst/>
          </a:prstGeom>
          <a:noFill/>
        </p:spPr>
        <p:txBody>
          <a:bodyPr wrap="none" rtlCol="0">
            <a:spAutoFit/>
          </a:bodyPr>
          <a:lstStyle/>
          <a:p>
            <a:pPr algn="l">
              <a:lnSpc>
                <a:spcPct val="90000"/>
              </a:lnSpc>
            </a:pPr>
            <a:r>
              <a:rPr lang="en-US" dirty="0">
                <a:latin typeface="+mn-lt"/>
              </a:rPr>
              <a:t>Spectrum shifted up 2.5x</a:t>
            </a:r>
          </a:p>
        </p:txBody>
      </p:sp>
      <p:sp>
        <p:nvSpPr>
          <p:cNvPr id="3" name="Rectangle 2">
            <a:extLst>
              <a:ext uri="{FF2B5EF4-FFF2-40B4-BE49-F238E27FC236}">
                <a16:creationId xmlns:a16="http://schemas.microsoft.com/office/drawing/2014/main" id="{EC4BF630-1E73-E746-81A4-5BD8A609DF1F}"/>
              </a:ext>
            </a:extLst>
          </p:cNvPr>
          <p:cNvSpPr/>
          <p:nvPr/>
        </p:nvSpPr>
        <p:spPr>
          <a:xfrm>
            <a:off x="8817429" y="2016118"/>
            <a:ext cx="1473173" cy="1182624"/>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H</a:t>
            </a:r>
            <a:r>
              <a:rPr lang="en-US" baseline="-25000" dirty="0">
                <a:solidFill>
                  <a:schemeClr val="tx1"/>
                </a:solidFill>
              </a:rPr>
              <a:t>2</a:t>
            </a:r>
            <a:r>
              <a:rPr lang="en-US" dirty="0">
                <a:solidFill>
                  <a:schemeClr val="tx1"/>
                </a:solidFill>
              </a:rPr>
              <a:t>O</a:t>
            </a:r>
          </a:p>
        </p:txBody>
      </p:sp>
      <p:sp>
        <p:nvSpPr>
          <p:cNvPr id="12" name="Rectangle 11">
            <a:extLst>
              <a:ext uri="{FF2B5EF4-FFF2-40B4-BE49-F238E27FC236}">
                <a16:creationId xmlns:a16="http://schemas.microsoft.com/office/drawing/2014/main" id="{8A8A446E-5489-B647-AF3C-D3D2787356CF}"/>
              </a:ext>
            </a:extLst>
          </p:cNvPr>
          <p:cNvSpPr/>
          <p:nvPr/>
        </p:nvSpPr>
        <p:spPr>
          <a:xfrm>
            <a:off x="9619488" y="2012531"/>
            <a:ext cx="658368" cy="1182624"/>
          </a:xfrm>
          <a:prstGeom prst="rect">
            <a:avLst/>
          </a:prstGeom>
          <a:solidFill>
            <a:srgbClr val="0070C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bg1"/>
                </a:solidFill>
              </a:rPr>
              <a:t>H</a:t>
            </a:r>
            <a:r>
              <a:rPr lang="en-US" baseline="-25000" dirty="0">
                <a:solidFill>
                  <a:schemeClr val="bg1"/>
                </a:solidFill>
              </a:rPr>
              <a:t>2</a:t>
            </a:r>
          </a:p>
        </p:txBody>
      </p:sp>
      <p:sp>
        <p:nvSpPr>
          <p:cNvPr id="13" name="Rectangle 12">
            <a:extLst>
              <a:ext uri="{FF2B5EF4-FFF2-40B4-BE49-F238E27FC236}">
                <a16:creationId xmlns:a16="http://schemas.microsoft.com/office/drawing/2014/main" id="{4B5CF2A4-CC54-E64B-BE9D-AC4E4C7CAAFC}"/>
              </a:ext>
            </a:extLst>
          </p:cNvPr>
          <p:cNvSpPr/>
          <p:nvPr/>
        </p:nvSpPr>
        <p:spPr>
          <a:xfrm>
            <a:off x="10265664" y="2008944"/>
            <a:ext cx="914400" cy="1182624"/>
          </a:xfrm>
          <a:prstGeom prst="rect">
            <a:avLst/>
          </a:prstGeom>
          <a:solidFill>
            <a:schemeClr val="bg1">
              <a:lumMod val="75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Be</a:t>
            </a:r>
          </a:p>
        </p:txBody>
      </p:sp>
      <p:sp>
        <p:nvSpPr>
          <p:cNvPr id="6" name="TextBox 5">
            <a:extLst>
              <a:ext uri="{FF2B5EF4-FFF2-40B4-BE49-F238E27FC236}">
                <a16:creationId xmlns:a16="http://schemas.microsoft.com/office/drawing/2014/main" id="{42473B45-C395-6549-8924-360D1A853B7D}"/>
              </a:ext>
            </a:extLst>
          </p:cNvPr>
          <p:cNvSpPr txBox="1"/>
          <p:nvPr/>
        </p:nvSpPr>
        <p:spPr>
          <a:xfrm>
            <a:off x="11396973" y="2268800"/>
            <a:ext cx="325730" cy="341632"/>
          </a:xfrm>
          <a:prstGeom prst="rect">
            <a:avLst/>
          </a:prstGeom>
          <a:noFill/>
        </p:spPr>
        <p:txBody>
          <a:bodyPr wrap="none" rtlCol="0">
            <a:spAutoFit/>
          </a:bodyPr>
          <a:lstStyle/>
          <a:p>
            <a:pPr algn="l">
              <a:lnSpc>
                <a:spcPct val="90000"/>
              </a:lnSpc>
            </a:pPr>
            <a:r>
              <a:rPr lang="en-US" dirty="0">
                <a:latin typeface="+mn-lt"/>
              </a:rPr>
              <a:t>n</a:t>
            </a:r>
          </a:p>
        </p:txBody>
      </p:sp>
      <p:sp>
        <p:nvSpPr>
          <p:cNvPr id="7" name="Striped Right Arrow 6">
            <a:extLst>
              <a:ext uri="{FF2B5EF4-FFF2-40B4-BE49-F238E27FC236}">
                <a16:creationId xmlns:a16="http://schemas.microsoft.com/office/drawing/2014/main" id="{E012C05C-54A6-3D4F-9483-AA5355DE111C}"/>
              </a:ext>
            </a:extLst>
          </p:cNvPr>
          <p:cNvSpPr/>
          <p:nvPr/>
        </p:nvSpPr>
        <p:spPr>
          <a:xfrm>
            <a:off x="11335882" y="2534002"/>
            <a:ext cx="446947" cy="478389"/>
          </a:xfrm>
          <a:prstGeom prst="stripedRightArrow">
            <a:avLst/>
          </a:prstGeom>
          <a:solidFill>
            <a:srgbClr val="92D05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43645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8211-132A-C14B-9F79-606D491D01BA}"/>
              </a:ext>
            </a:extLst>
          </p:cNvPr>
          <p:cNvSpPr>
            <a:spLocks noGrp="1"/>
          </p:cNvSpPr>
          <p:nvPr>
            <p:ph type="title"/>
          </p:nvPr>
        </p:nvSpPr>
        <p:spPr/>
        <p:txBody>
          <a:bodyPr/>
          <a:lstStyle/>
          <a:p>
            <a:r>
              <a:rPr lang="en-US" dirty="0"/>
              <a:t>A colder moderator</a:t>
            </a:r>
          </a:p>
        </p:txBody>
      </p:sp>
      <p:sp>
        <p:nvSpPr>
          <p:cNvPr id="3" name="Content Placeholder 2">
            <a:extLst>
              <a:ext uri="{FF2B5EF4-FFF2-40B4-BE49-F238E27FC236}">
                <a16:creationId xmlns:a16="http://schemas.microsoft.com/office/drawing/2014/main" id="{AD9A2094-9D6D-F54B-AD41-55B1404EDB5E}"/>
              </a:ext>
            </a:extLst>
          </p:cNvPr>
          <p:cNvSpPr>
            <a:spLocks noGrp="1"/>
          </p:cNvSpPr>
          <p:nvPr>
            <p:ph idx="1"/>
          </p:nvPr>
        </p:nvSpPr>
        <p:spPr/>
        <p:txBody>
          <a:bodyPr/>
          <a:lstStyle/>
          <a:p>
            <a:r>
              <a:rPr lang="en-US" dirty="0"/>
              <a:t>Modest success(?)—coldest to date is a 4 K moderator with a spectrum of a 19K source.</a:t>
            </a:r>
          </a:p>
          <a:p>
            <a:r>
              <a:rPr lang="en-US" dirty="0"/>
              <a:t>‘16 workshop hypothesis: no or few low energy modes to excite</a:t>
            </a:r>
          </a:p>
        </p:txBody>
      </p:sp>
      <p:pic>
        <p:nvPicPr>
          <p:cNvPr id="4" name="Picture 3" descr="Chart, line chart&#10;&#10;Description automatically generated">
            <a:extLst>
              <a:ext uri="{FF2B5EF4-FFF2-40B4-BE49-F238E27FC236}">
                <a16:creationId xmlns:a16="http://schemas.microsoft.com/office/drawing/2014/main" id="{5B576376-6F65-304E-A6ED-F5EE0BC582A5}"/>
              </a:ext>
            </a:extLst>
          </p:cNvPr>
          <p:cNvPicPr>
            <a:picLocks noChangeAspect="1"/>
          </p:cNvPicPr>
          <p:nvPr/>
        </p:nvPicPr>
        <p:blipFill rotWithShape="1">
          <a:blip r:embed="rId3"/>
          <a:srcRect l="8054" t="2864" r="8609" b="19239"/>
          <a:stretch/>
        </p:blipFill>
        <p:spPr>
          <a:xfrm>
            <a:off x="716153" y="3199212"/>
            <a:ext cx="4416117" cy="2902330"/>
          </a:xfrm>
          <a:prstGeom prst="rect">
            <a:avLst/>
          </a:prstGeom>
        </p:spPr>
      </p:pic>
      <p:sp>
        <p:nvSpPr>
          <p:cNvPr id="5" name="TextBox 4">
            <a:extLst>
              <a:ext uri="{FF2B5EF4-FFF2-40B4-BE49-F238E27FC236}">
                <a16:creationId xmlns:a16="http://schemas.microsoft.com/office/drawing/2014/main" id="{D08BE192-8EE5-CC49-A895-F0F9A4DE5EE6}"/>
              </a:ext>
            </a:extLst>
          </p:cNvPr>
          <p:cNvSpPr txBox="1"/>
          <p:nvPr/>
        </p:nvSpPr>
        <p:spPr>
          <a:xfrm>
            <a:off x="1065797" y="6101542"/>
            <a:ext cx="4027064" cy="341632"/>
          </a:xfrm>
          <a:prstGeom prst="rect">
            <a:avLst/>
          </a:prstGeom>
          <a:noFill/>
        </p:spPr>
        <p:txBody>
          <a:bodyPr wrap="none" rtlCol="0">
            <a:spAutoFit/>
          </a:bodyPr>
          <a:lstStyle/>
          <a:p>
            <a:pPr algn="l">
              <a:lnSpc>
                <a:spcPct val="90000"/>
              </a:lnSpc>
            </a:pPr>
            <a:r>
              <a:rPr lang="en-US" dirty="0">
                <a:latin typeface="+mn-lt"/>
              </a:rPr>
              <a:t>Y. Shin, et al., NIMA </a:t>
            </a:r>
            <a:r>
              <a:rPr lang="en-US" b="1" dirty="0">
                <a:latin typeface="+mn-lt"/>
              </a:rPr>
              <a:t>620</a:t>
            </a:r>
            <a:r>
              <a:rPr lang="en-US" dirty="0">
                <a:latin typeface="+mn-lt"/>
              </a:rPr>
              <a:t>, 375 (2010)</a:t>
            </a:r>
          </a:p>
        </p:txBody>
      </p:sp>
      <p:pic>
        <p:nvPicPr>
          <p:cNvPr id="6" name="Picture 5">
            <a:extLst>
              <a:ext uri="{FF2B5EF4-FFF2-40B4-BE49-F238E27FC236}">
                <a16:creationId xmlns:a16="http://schemas.microsoft.com/office/drawing/2014/main" id="{D9187DE0-66AC-154C-A77D-AD116DDA4656}"/>
              </a:ext>
            </a:extLst>
          </p:cNvPr>
          <p:cNvPicPr>
            <a:picLocks noChangeAspect="1"/>
          </p:cNvPicPr>
          <p:nvPr/>
        </p:nvPicPr>
        <p:blipFill rotWithShape="1">
          <a:blip r:embed="rId4"/>
          <a:srcRect l="2496" t="2046" r="2176" b="3179"/>
          <a:stretch/>
        </p:blipFill>
        <p:spPr>
          <a:xfrm>
            <a:off x="5272644" y="3194462"/>
            <a:ext cx="6768935" cy="3285742"/>
          </a:xfrm>
          <a:prstGeom prst="rect">
            <a:avLst/>
          </a:prstGeom>
        </p:spPr>
      </p:pic>
      <p:sp>
        <p:nvSpPr>
          <p:cNvPr id="7" name="TextBox 6">
            <a:extLst>
              <a:ext uri="{FF2B5EF4-FFF2-40B4-BE49-F238E27FC236}">
                <a16:creationId xmlns:a16="http://schemas.microsoft.com/office/drawing/2014/main" id="{FDA803C9-D2EF-744E-AC61-67F199C2ACF4}"/>
              </a:ext>
            </a:extLst>
          </p:cNvPr>
          <p:cNvSpPr txBox="1"/>
          <p:nvPr/>
        </p:nvSpPr>
        <p:spPr>
          <a:xfrm>
            <a:off x="5592965" y="6480204"/>
            <a:ext cx="6507038" cy="341632"/>
          </a:xfrm>
          <a:prstGeom prst="rect">
            <a:avLst/>
          </a:prstGeom>
          <a:noFill/>
        </p:spPr>
        <p:txBody>
          <a:bodyPr wrap="none" rtlCol="0">
            <a:spAutoFit/>
          </a:bodyPr>
          <a:lstStyle/>
          <a:p>
            <a:pPr>
              <a:lnSpc>
                <a:spcPct val="90000"/>
              </a:lnSpc>
            </a:pPr>
            <a:r>
              <a:rPr lang="en-US" dirty="0"/>
              <a:t>F. X. </a:t>
            </a:r>
            <a:r>
              <a:rPr lang="en-US" dirty="0" err="1"/>
              <a:t>Gallmeier</a:t>
            </a:r>
            <a:r>
              <a:rPr lang="en-US" dirty="0"/>
              <a:t> et al., J. Phys.: Conf. Ser. </a:t>
            </a:r>
            <a:r>
              <a:rPr lang="en-US" b="1" dirty="0"/>
              <a:t>1021</a:t>
            </a:r>
            <a:r>
              <a:rPr lang="en-US" dirty="0"/>
              <a:t> 012083 (2018)</a:t>
            </a:r>
            <a:endParaRPr lang="en-US" dirty="0">
              <a:latin typeface="+mn-lt"/>
            </a:endParaRPr>
          </a:p>
        </p:txBody>
      </p:sp>
      <p:sp>
        <p:nvSpPr>
          <p:cNvPr id="8" name="Left Arrow 7">
            <a:extLst>
              <a:ext uri="{FF2B5EF4-FFF2-40B4-BE49-F238E27FC236}">
                <a16:creationId xmlns:a16="http://schemas.microsoft.com/office/drawing/2014/main" id="{86AFF5EA-D2E1-E748-9A1B-E29A9CF3D168}"/>
              </a:ext>
            </a:extLst>
          </p:cNvPr>
          <p:cNvSpPr/>
          <p:nvPr/>
        </p:nvSpPr>
        <p:spPr>
          <a:xfrm>
            <a:off x="2177443" y="3413628"/>
            <a:ext cx="462988" cy="287146"/>
          </a:xfrm>
          <a:prstGeom prst="left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TextBox 8">
            <a:extLst>
              <a:ext uri="{FF2B5EF4-FFF2-40B4-BE49-F238E27FC236}">
                <a16:creationId xmlns:a16="http://schemas.microsoft.com/office/drawing/2014/main" id="{ED57ABA7-B019-4049-B659-C0AFD89785BD}"/>
              </a:ext>
            </a:extLst>
          </p:cNvPr>
          <p:cNvSpPr txBox="1"/>
          <p:nvPr/>
        </p:nvSpPr>
        <p:spPr>
          <a:xfrm>
            <a:off x="2554185" y="3417425"/>
            <a:ext cx="1050288" cy="341632"/>
          </a:xfrm>
          <a:prstGeom prst="rect">
            <a:avLst/>
          </a:prstGeom>
          <a:noFill/>
        </p:spPr>
        <p:txBody>
          <a:bodyPr wrap="none" rtlCol="0">
            <a:spAutoFit/>
          </a:bodyPr>
          <a:lstStyle/>
          <a:p>
            <a:pPr algn="l">
              <a:lnSpc>
                <a:spcPct val="90000"/>
              </a:lnSpc>
            </a:pPr>
            <a:r>
              <a:rPr lang="en-US" dirty="0">
                <a:latin typeface="+mn-lt"/>
              </a:rPr>
              <a:t>Shift left</a:t>
            </a:r>
          </a:p>
        </p:txBody>
      </p:sp>
    </p:spTree>
    <p:extLst>
      <p:ext uri="{BB962C8B-B14F-4D97-AF65-F5344CB8AC3E}">
        <p14:creationId xmlns:p14="http://schemas.microsoft.com/office/powerpoint/2010/main" val="168388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755E-785D-E041-B459-78C425C0426B}"/>
              </a:ext>
            </a:extLst>
          </p:cNvPr>
          <p:cNvSpPr>
            <a:spLocks noGrp="1"/>
          </p:cNvSpPr>
          <p:nvPr>
            <p:ph type="title"/>
          </p:nvPr>
        </p:nvSpPr>
        <p:spPr/>
        <p:txBody>
          <a:bodyPr/>
          <a:lstStyle/>
          <a:p>
            <a:r>
              <a:rPr lang="en-US" dirty="0"/>
              <a:t>Source considerations</a:t>
            </a:r>
          </a:p>
        </p:txBody>
      </p:sp>
      <p:sp>
        <p:nvSpPr>
          <p:cNvPr id="3" name="Content Placeholder 2">
            <a:extLst>
              <a:ext uri="{FF2B5EF4-FFF2-40B4-BE49-F238E27FC236}">
                <a16:creationId xmlns:a16="http://schemas.microsoft.com/office/drawing/2014/main" id="{3357B4A0-695E-3240-AA40-7904F5A96589}"/>
              </a:ext>
            </a:extLst>
          </p:cNvPr>
          <p:cNvSpPr>
            <a:spLocks noGrp="1"/>
          </p:cNvSpPr>
          <p:nvPr>
            <p:ph idx="1"/>
          </p:nvPr>
        </p:nvSpPr>
        <p:spPr>
          <a:xfrm>
            <a:off x="448055" y="1072829"/>
            <a:ext cx="11430000" cy="4712341"/>
          </a:xfrm>
        </p:spPr>
        <p:txBody>
          <a:bodyPr/>
          <a:lstStyle/>
          <a:p>
            <a:r>
              <a:rPr lang="en-US" dirty="0"/>
              <a:t>Cannibal moderator</a:t>
            </a:r>
          </a:p>
          <a:p>
            <a:pPr lvl="1"/>
            <a:r>
              <a:rPr lang="en-US" dirty="0"/>
              <a:t>Provided 2.5x more cold flux at LANSCE (possibly unique to LANSCE)</a:t>
            </a:r>
          </a:p>
          <a:p>
            <a:pPr lvl="1"/>
            <a:r>
              <a:rPr lang="en-US" dirty="0"/>
              <a:t>Adaptation of a conventional concept</a:t>
            </a:r>
          </a:p>
          <a:p>
            <a:pPr lvl="1"/>
            <a:r>
              <a:rPr lang="en-US" dirty="0"/>
              <a:t>Demonstrated and low risk</a:t>
            </a:r>
          </a:p>
          <a:p>
            <a:r>
              <a:rPr lang="en-US" dirty="0"/>
              <a:t>Colder moderator</a:t>
            </a:r>
          </a:p>
          <a:p>
            <a:pPr lvl="1"/>
            <a:r>
              <a:rPr lang="en-US" dirty="0"/>
              <a:t>Snow’s is colder but still produces a 19K spectrum from 4K liquid</a:t>
            </a:r>
          </a:p>
          <a:p>
            <a:pPr lvl="1"/>
            <a:r>
              <a:rPr lang="en-US" dirty="0"/>
              <a:t>2x estimated increase of </a:t>
            </a:r>
            <a:r>
              <a:rPr lang="en-US" i="1" dirty="0"/>
              <a:t>integrated intensity </a:t>
            </a:r>
            <a:r>
              <a:rPr lang="en-US" dirty="0"/>
              <a:t>(not brightness)</a:t>
            </a:r>
          </a:p>
          <a:p>
            <a:pPr lvl="1"/>
            <a:r>
              <a:rPr lang="en-US" dirty="0"/>
              <a:t>Higher risk</a:t>
            </a:r>
          </a:p>
          <a:p>
            <a:r>
              <a:rPr lang="en-US" dirty="0"/>
              <a:t>’16 (and ‘05) workshop concluded case for VCN would be very exciting if 10x increase in “performance” could be realized.</a:t>
            </a:r>
          </a:p>
          <a:p>
            <a:pPr lvl="1"/>
            <a:r>
              <a:rPr lang="en-US" dirty="0"/>
              <a:t>Probably not coming from just the source, where else then?</a:t>
            </a:r>
          </a:p>
        </p:txBody>
      </p:sp>
    </p:spTree>
    <p:extLst>
      <p:ext uri="{BB962C8B-B14F-4D97-AF65-F5344CB8AC3E}">
        <p14:creationId xmlns:p14="http://schemas.microsoft.com/office/powerpoint/2010/main" val="421179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1AD6-6B8C-3645-BAB9-FBDAC428D941}"/>
              </a:ext>
            </a:extLst>
          </p:cNvPr>
          <p:cNvSpPr>
            <a:spLocks noGrp="1"/>
          </p:cNvSpPr>
          <p:nvPr>
            <p:ph type="title"/>
          </p:nvPr>
        </p:nvSpPr>
        <p:spPr/>
        <p:txBody>
          <a:bodyPr/>
          <a:lstStyle/>
          <a:p>
            <a:r>
              <a:rPr lang="en-US" dirty="0"/>
              <a:t>Instrument improvement with wavelength?</a:t>
            </a:r>
          </a:p>
        </p:txBody>
      </p:sp>
      <p:sp>
        <p:nvSpPr>
          <p:cNvPr id="3" name="Content Placeholder 2">
            <a:extLst>
              <a:ext uri="{FF2B5EF4-FFF2-40B4-BE49-F238E27FC236}">
                <a16:creationId xmlns:a16="http://schemas.microsoft.com/office/drawing/2014/main" id="{27A403BF-4354-7B44-ADEA-6F96888369A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00FA363-7D39-A447-860A-1530F6AC67FA}"/>
              </a:ext>
            </a:extLst>
          </p:cNvPr>
          <p:cNvPicPr>
            <a:picLocks noChangeAspect="1"/>
          </p:cNvPicPr>
          <p:nvPr/>
        </p:nvPicPr>
        <p:blipFill>
          <a:blip r:embed="rId3"/>
          <a:stretch>
            <a:fillRect/>
          </a:stretch>
        </p:blipFill>
        <p:spPr>
          <a:xfrm>
            <a:off x="1887000" y="2276805"/>
            <a:ext cx="8018757" cy="2476047"/>
          </a:xfrm>
          <a:prstGeom prst="rect">
            <a:avLst/>
          </a:prstGeom>
        </p:spPr>
      </p:pic>
      <p:sp>
        <p:nvSpPr>
          <p:cNvPr id="5" name="Up Arrow 4">
            <a:extLst>
              <a:ext uri="{FF2B5EF4-FFF2-40B4-BE49-F238E27FC236}">
                <a16:creationId xmlns:a16="http://schemas.microsoft.com/office/drawing/2014/main" id="{CE587A41-37B2-C54B-AC5F-EC398F63E02F}"/>
              </a:ext>
            </a:extLst>
          </p:cNvPr>
          <p:cNvSpPr/>
          <p:nvPr/>
        </p:nvSpPr>
        <p:spPr>
          <a:xfrm>
            <a:off x="7801337" y="4752852"/>
            <a:ext cx="393539" cy="432606"/>
          </a:xfrm>
          <a:prstGeom prst="up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8A536A-4A77-7F49-9A6A-62DBF3EB7AD8}"/>
                  </a:ext>
                </a:extLst>
              </p:cNvPr>
              <p:cNvSpPr txBox="1"/>
              <p:nvPr/>
            </p:nvSpPr>
            <p:spPr>
              <a:xfrm>
                <a:off x="6520920" y="5357123"/>
                <a:ext cx="3384837" cy="344390"/>
              </a:xfrm>
              <a:prstGeom prst="rect">
                <a:avLst/>
              </a:prstGeom>
              <a:noFill/>
            </p:spPr>
            <p:txBody>
              <a:bodyPr wrap="none" rtlCol="0">
                <a:spAutoFit/>
              </a:bodyPr>
              <a:lstStyle/>
              <a:p>
                <a:pPr algn="l">
                  <a:lnSpc>
                    <a:spcPct val="90000"/>
                  </a:lnSpc>
                </a:pPr>
                <a:r>
                  <a:rPr lang="en-US" dirty="0">
                    <a:latin typeface="+mn-lt"/>
                  </a:rPr>
                  <a:t>Assumes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−5</m:t>
                        </m:r>
                      </m:sup>
                    </m:sSup>
                  </m:oMath>
                </a14:m>
                <a:r>
                  <a:rPr lang="en-US" dirty="0">
                    <a:latin typeface="+mn-lt"/>
                  </a:rPr>
                  <a:t> Maxwellian tail</a:t>
                </a:r>
              </a:p>
            </p:txBody>
          </p:sp>
        </mc:Choice>
        <mc:Fallback xmlns="">
          <p:sp>
            <p:nvSpPr>
              <p:cNvPr id="6" name="TextBox 5">
                <a:extLst>
                  <a:ext uri="{FF2B5EF4-FFF2-40B4-BE49-F238E27FC236}">
                    <a16:creationId xmlns:a16="http://schemas.microsoft.com/office/drawing/2014/main" id="{458A536A-4A77-7F49-9A6A-62DBF3EB7AD8}"/>
                  </a:ext>
                </a:extLst>
              </p:cNvPr>
              <p:cNvSpPr txBox="1">
                <a:spLocks noRot="1" noChangeAspect="1" noMove="1" noResize="1" noEditPoints="1" noAdjustHandles="1" noChangeArrowheads="1" noChangeShapeType="1" noTextEdit="1"/>
              </p:cNvSpPr>
              <p:nvPr/>
            </p:nvSpPr>
            <p:spPr>
              <a:xfrm>
                <a:off x="6520920" y="5357123"/>
                <a:ext cx="3384837" cy="344390"/>
              </a:xfrm>
              <a:prstGeom prst="rect">
                <a:avLst/>
              </a:prstGeom>
              <a:blipFill>
                <a:blip r:embed="rId4"/>
                <a:stretch>
                  <a:fillRect l="-1498" t="-14286" b="-2857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DE0CE86-4E59-CE4A-A2F0-F9D736994BAB}"/>
              </a:ext>
            </a:extLst>
          </p:cNvPr>
          <p:cNvSpPr txBox="1"/>
          <p:nvPr/>
        </p:nvSpPr>
        <p:spPr>
          <a:xfrm>
            <a:off x="9662686" y="3585024"/>
            <a:ext cx="922047" cy="341632"/>
          </a:xfrm>
          <a:prstGeom prst="rect">
            <a:avLst/>
          </a:prstGeom>
          <a:noFill/>
        </p:spPr>
        <p:txBody>
          <a:bodyPr wrap="none" rtlCol="0">
            <a:spAutoFit/>
          </a:bodyPr>
          <a:lstStyle/>
          <a:p>
            <a:pPr algn="l">
              <a:lnSpc>
                <a:spcPct val="90000"/>
              </a:lnSpc>
            </a:pPr>
            <a:r>
              <a:rPr lang="en-US" dirty="0">
                <a:latin typeface="+mn-lt"/>
              </a:rPr>
              <a:t>Wrong</a:t>
            </a:r>
          </a:p>
        </p:txBody>
      </p:sp>
      <p:sp>
        <p:nvSpPr>
          <p:cNvPr id="8" name="Left Arrow 7">
            <a:extLst>
              <a:ext uri="{FF2B5EF4-FFF2-40B4-BE49-F238E27FC236}">
                <a16:creationId xmlns:a16="http://schemas.microsoft.com/office/drawing/2014/main" id="{F4BFEB26-110A-BC47-8CF6-6FFE05C34761}"/>
              </a:ext>
            </a:extLst>
          </p:cNvPr>
          <p:cNvSpPr/>
          <p:nvPr/>
        </p:nvSpPr>
        <p:spPr>
          <a:xfrm>
            <a:off x="8213338" y="3578768"/>
            <a:ext cx="1347351" cy="341632"/>
          </a:xfrm>
          <a:prstGeom prst="left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TextBox 8">
            <a:extLst>
              <a:ext uri="{FF2B5EF4-FFF2-40B4-BE49-F238E27FC236}">
                <a16:creationId xmlns:a16="http://schemas.microsoft.com/office/drawing/2014/main" id="{BB53F65B-DDDE-9D4A-B909-C859F646501D}"/>
              </a:ext>
            </a:extLst>
          </p:cNvPr>
          <p:cNvSpPr txBox="1"/>
          <p:nvPr/>
        </p:nvSpPr>
        <p:spPr>
          <a:xfrm>
            <a:off x="598643" y="5876405"/>
            <a:ext cx="11593357" cy="369332"/>
          </a:xfrm>
          <a:prstGeom prst="rect">
            <a:avLst/>
          </a:prstGeom>
          <a:noFill/>
        </p:spPr>
        <p:txBody>
          <a:bodyPr wrap="square">
            <a:spAutoFit/>
          </a:bodyPr>
          <a:lstStyle/>
          <a:p>
            <a:pPr lvl="1"/>
            <a:r>
              <a:rPr lang="en-US" dirty="0">
                <a:hlinkClick r:id="rId5"/>
              </a:rPr>
              <a:t>https://www.osti.gov/biblio/1248367-proceedings-workshop-applications-very-cold-neutron-source</a:t>
            </a:r>
            <a:endParaRPr lang="en-US" dirty="0"/>
          </a:p>
        </p:txBody>
      </p:sp>
    </p:spTree>
    <p:extLst>
      <p:ext uri="{BB962C8B-B14F-4D97-AF65-F5344CB8AC3E}">
        <p14:creationId xmlns:p14="http://schemas.microsoft.com/office/powerpoint/2010/main" val="228310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E7B0-A321-9D4B-B293-291BA21FD9F1}"/>
              </a:ext>
            </a:extLst>
          </p:cNvPr>
          <p:cNvSpPr>
            <a:spLocks noGrp="1"/>
          </p:cNvSpPr>
          <p:nvPr>
            <p:ph type="title"/>
          </p:nvPr>
        </p:nvSpPr>
        <p:spPr>
          <a:xfrm>
            <a:off x="429767" y="274320"/>
            <a:ext cx="11430000" cy="978729"/>
          </a:xfrm>
        </p:spPr>
        <p:txBody>
          <a:bodyPr/>
          <a:lstStyle/>
          <a:p>
            <a:r>
              <a:rPr lang="en-US" dirty="0"/>
              <a:t>Case for SANS: How does intensity scale for fixed Q and constant resolution*?</a:t>
            </a:r>
          </a:p>
        </p:txBody>
      </p:sp>
      <p:grpSp>
        <p:nvGrpSpPr>
          <p:cNvPr id="9" name="Group 8">
            <a:extLst>
              <a:ext uri="{FF2B5EF4-FFF2-40B4-BE49-F238E27FC236}">
                <a16:creationId xmlns:a16="http://schemas.microsoft.com/office/drawing/2014/main" id="{426D755F-82BC-D34D-841D-8D1527466C60}"/>
              </a:ext>
            </a:extLst>
          </p:cNvPr>
          <p:cNvGrpSpPr/>
          <p:nvPr/>
        </p:nvGrpSpPr>
        <p:grpSpPr>
          <a:xfrm>
            <a:off x="8264324" y="1305069"/>
            <a:ext cx="2660191" cy="2294660"/>
            <a:chOff x="8264324" y="1305069"/>
            <a:chExt cx="2660191" cy="2294660"/>
          </a:xfrm>
        </p:grpSpPr>
        <p:sp>
          <p:nvSpPr>
            <p:cNvPr id="4" name="Oval 3">
              <a:extLst>
                <a:ext uri="{FF2B5EF4-FFF2-40B4-BE49-F238E27FC236}">
                  <a16:creationId xmlns:a16="http://schemas.microsoft.com/office/drawing/2014/main" id="{7BF14BF2-D241-CE46-940F-23DD607FD593}"/>
                </a:ext>
              </a:extLst>
            </p:cNvPr>
            <p:cNvSpPr/>
            <p:nvPr/>
          </p:nvSpPr>
          <p:spPr>
            <a:xfrm rot="19169505">
              <a:off x="10266745" y="1305069"/>
              <a:ext cx="578734" cy="1134319"/>
            </a:xfrm>
            <a:prstGeom prst="ellipse">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6" name="Straight Connector 5">
              <a:extLst>
                <a:ext uri="{FF2B5EF4-FFF2-40B4-BE49-F238E27FC236}">
                  <a16:creationId xmlns:a16="http://schemas.microsoft.com/office/drawing/2014/main" id="{69705AEF-DB68-CE46-9121-F975E131935D}"/>
                </a:ext>
              </a:extLst>
            </p:cNvPr>
            <p:cNvCxnSpPr>
              <a:endCxn id="4" idx="0"/>
            </p:cNvCxnSpPr>
            <p:nvPr/>
          </p:nvCxnSpPr>
          <p:spPr>
            <a:xfrm flipV="1">
              <a:off x="8264324" y="1441010"/>
              <a:ext cx="1923385" cy="2158717"/>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35E561E-1CB5-9241-8DBD-CC37CAEAFF8A}"/>
                </a:ext>
              </a:extLst>
            </p:cNvPr>
            <p:cNvCxnSpPr>
              <a:cxnSpLocks/>
              <a:endCxn id="4" idx="4"/>
            </p:cNvCxnSpPr>
            <p:nvPr/>
          </p:nvCxnSpPr>
          <p:spPr>
            <a:xfrm flipV="1">
              <a:off x="8264324" y="2303447"/>
              <a:ext cx="2660191" cy="1296282"/>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0003CBE-E5BE-164F-94DF-AE3EB29CB48B}"/>
              </a:ext>
            </a:extLst>
          </p:cNvPr>
          <p:cNvGrpSpPr/>
          <p:nvPr/>
        </p:nvGrpSpPr>
        <p:grpSpPr>
          <a:xfrm rot="5774547">
            <a:off x="7930885" y="3899362"/>
            <a:ext cx="2660191" cy="2294660"/>
            <a:chOff x="8264324" y="1305069"/>
            <a:chExt cx="2660191" cy="2294660"/>
          </a:xfrm>
        </p:grpSpPr>
        <p:sp>
          <p:nvSpPr>
            <p:cNvPr id="11" name="Oval 10">
              <a:extLst>
                <a:ext uri="{FF2B5EF4-FFF2-40B4-BE49-F238E27FC236}">
                  <a16:creationId xmlns:a16="http://schemas.microsoft.com/office/drawing/2014/main" id="{B693489F-615B-D049-83D8-BE8804B1E36D}"/>
                </a:ext>
              </a:extLst>
            </p:cNvPr>
            <p:cNvSpPr/>
            <p:nvPr/>
          </p:nvSpPr>
          <p:spPr>
            <a:xfrm rot="19169505">
              <a:off x="10266745" y="1305069"/>
              <a:ext cx="578734" cy="1134319"/>
            </a:xfrm>
            <a:prstGeom prst="ellipse">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2" name="Straight Connector 11">
              <a:extLst>
                <a:ext uri="{FF2B5EF4-FFF2-40B4-BE49-F238E27FC236}">
                  <a16:creationId xmlns:a16="http://schemas.microsoft.com/office/drawing/2014/main" id="{4C6B5833-0A6F-FB48-B64F-C6EB34BCB5D0}"/>
                </a:ext>
              </a:extLst>
            </p:cNvPr>
            <p:cNvCxnSpPr>
              <a:endCxn id="11" idx="0"/>
            </p:cNvCxnSpPr>
            <p:nvPr/>
          </p:nvCxnSpPr>
          <p:spPr>
            <a:xfrm flipV="1">
              <a:off x="8264324" y="1441010"/>
              <a:ext cx="1923385" cy="2158717"/>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3422C2-FE8E-9042-855F-09F4E4DED7D1}"/>
                </a:ext>
              </a:extLst>
            </p:cNvPr>
            <p:cNvCxnSpPr>
              <a:cxnSpLocks/>
              <a:endCxn id="11" idx="4"/>
            </p:cNvCxnSpPr>
            <p:nvPr/>
          </p:nvCxnSpPr>
          <p:spPr>
            <a:xfrm flipV="1">
              <a:off x="8264324" y="2303447"/>
              <a:ext cx="2660191" cy="1296282"/>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6993E58-4323-FB4B-97F1-C3D91E298A44}"/>
                  </a:ext>
                </a:extLst>
              </p:cNvPr>
              <p:cNvSpPr txBox="1"/>
              <p:nvPr/>
            </p:nvSpPr>
            <p:spPr>
              <a:xfrm>
                <a:off x="7786696" y="4092832"/>
                <a:ext cx="95525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m:t>
                      </m:r>
                      <m:r>
                        <a:rPr lang="en-US" sz="1800" i="1">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15" name="TextBox 14">
                <a:extLst>
                  <a:ext uri="{FF2B5EF4-FFF2-40B4-BE49-F238E27FC236}">
                    <a16:creationId xmlns:a16="http://schemas.microsoft.com/office/drawing/2014/main" id="{A6993E58-4323-FB4B-97F1-C3D91E298A44}"/>
                  </a:ext>
                </a:extLst>
              </p:cNvPr>
              <p:cNvSpPr txBox="1">
                <a:spLocks noRot="1" noChangeAspect="1" noMove="1" noResize="1" noEditPoints="1" noAdjustHandles="1" noChangeArrowheads="1" noChangeShapeType="1" noTextEdit="1"/>
              </p:cNvSpPr>
              <p:nvPr/>
            </p:nvSpPr>
            <p:spPr>
              <a:xfrm>
                <a:off x="7786696" y="4092832"/>
                <a:ext cx="955256" cy="369332"/>
              </a:xfrm>
              <a:prstGeom prst="rect">
                <a:avLst/>
              </a:prstGeom>
              <a:blipFill>
                <a:blip r:embed="rId3"/>
                <a:stretch>
                  <a:fillRect/>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FF24A11D-7CEF-3F4D-B130-25F3E59CB31A}"/>
              </a:ext>
            </a:extLst>
          </p:cNvPr>
          <p:cNvGrpSpPr/>
          <p:nvPr/>
        </p:nvGrpSpPr>
        <p:grpSpPr>
          <a:xfrm>
            <a:off x="8196641" y="3956225"/>
            <a:ext cx="795260" cy="511985"/>
            <a:chOff x="8196641" y="3956225"/>
            <a:chExt cx="795260" cy="511985"/>
          </a:xfrm>
        </p:grpSpPr>
        <p:sp>
          <p:nvSpPr>
            <p:cNvPr id="16" name="Arc 15">
              <a:extLst>
                <a:ext uri="{FF2B5EF4-FFF2-40B4-BE49-F238E27FC236}">
                  <a16:creationId xmlns:a16="http://schemas.microsoft.com/office/drawing/2014/main" id="{B97E7503-A399-CF4D-A4FB-EA7C946CBBA5}"/>
                </a:ext>
              </a:extLst>
            </p:cNvPr>
            <p:cNvSpPr/>
            <p:nvPr/>
          </p:nvSpPr>
          <p:spPr>
            <a:xfrm rot="19256427" flipV="1">
              <a:off x="8485263" y="3956225"/>
              <a:ext cx="506638" cy="289955"/>
            </a:xfrm>
            <a:prstGeom prst="arc">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8E7489DA-45B0-9E4C-8CD5-C2E0CDA448A6}"/>
                </a:ext>
              </a:extLst>
            </p:cNvPr>
            <p:cNvSpPr/>
            <p:nvPr/>
          </p:nvSpPr>
          <p:spPr>
            <a:xfrm rot="19256427" flipH="1" flipV="1">
              <a:off x="8196641" y="4129849"/>
              <a:ext cx="506638" cy="338361"/>
            </a:xfrm>
            <a:prstGeom prst="arc">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F8E0FC7-4AB5-5440-AFA5-1C8E66BA914B}"/>
                  </a:ext>
                </a:extLst>
              </p:cNvPr>
              <p:cNvSpPr txBox="1"/>
              <p:nvPr/>
            </p:nvSpPr>
            <p:spPr>
              <a:xfrm>
                <a:off x="8094093" y="2824488"/>
                <a:ext cx="8796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m:t>
                      </m:r>
                      <m:r>
                        <a:rPr lang="en-US" sz="1800"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19" name="TextBox 18">
                <a:extLst>
                  <a:ext uri="{FF2B5EF4-FFF2-40B4-BE49-F238E27FC236}">
                    <a16:creationId xmlns:a16="http://schemas.microsoft.com/office/drawing/2014/main" id="{3F8E0FC7-4AB5-5440-AFA5-1C8E66BA914B}"/>
                  </a:ext>
                </a:extLst>
              </p:cNvPr>
              <p:cNvSpPr txBox="1">
                <a:spLocks noRot="1" noChangeAspect="1" noMove="1" noResize="1" noEditPoints="1" noAdjustHandles="1" noChangeArrowheads="1" noChangeShapeType="1" noTextEdit="1"/>
              </p:cNvSpPr>
              <p:nvPr/>
            </p:nvSpPr>
            <p:spPr>
              <a:xfrm>
                <a:off x="8094093" y="2824488"/>
                <a:ext cx="879675" cy="369332"/>
              </a:xfrm>
              <a:prstGeom prst="rect">
                <a:avLst/>
              </a:prstGeom>
              <a:blipFill>
                <a:blip r:embed="rId4"/>
                <a:stretch>
                  <a:fillRect b="-16667"/>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FC6143FD-FCA0-C144-9BEE-81EED1790239}"/>
              </a:ext>
            </a:extLst>
          </p:cNvPr>
          <p:cNvGrpSpPr/>
          <p:nvPr/>
        </p:nvGrpSpPr>
        <p:grpSpPr>
          <a:xfrm rot="16200000">
            <a:off x="8504649" y="2897473"/>
            <a:ext cx="795260" cy="511985"/>
            <a:chOff x="8196641" y="3956225"/>
            <a:chExt cx="795260" cy="511985"/>
          </a:xfrm>
        </p:grpSpPr>
        <p:sp>
          <p:nvSpPr>
            <p:cNvPr id="22" name="Arc 21">
              <a:extLst>
                <a:ext uri="{FF2B5EF4-FFF2-40B4-BE49-F238E27FC236}">
                  <a16:creationId xmlns:a16="http://schemas.microsoft.com/office/drawing/2014/main" id="{19162F2E-5E1A-0849-A298-FEA8986849C5}"/>
                </a:ext>
              </a:extLst>
            </p:cNvPr>
            <p:cNvSpPr/>
            <p:nvPr/>
          </p:nvSpPr>
          <p:spPr>
            <a:xfrm rot="19256427" flipV="1">
              <a:off x="8485263" y="3956225"/>
              <a:ext cx="506638" cy="289955"/>
            </a:xfrm>
            <a:prstGeom prst="arc">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C792B9CD-0A0C-564A-8A58-CA30C9FEC213}"/>
                </a:ext>
              </a:extLst>
            </p:cNvPr>
            <p:cNvSpPr/>
            <p:nvPr/>
          </p:nvSpPr>
          <p:spPr>
            <a:xfrm rot="19256427" flipH="1" flipV="1">
              <a:off x="8196641" y="4129849"/>
              <a:ext cx="506638" cy="338361"/>
            </a:xfrm>
            <a:prstGeom prst="arc">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6DF4936F-1300-D148-BD58-4169686D0E60}"/>
              </a:ext>
            </a:extLst>
          </p:cNvPr>
          <p:cNvCxnSpPr/>
          <p:nvPr/>
        </p:nvCxnSpPr>
        <p:spPr>
          <a:xfrm>
            <a:off x="8264324" y="3599726"/>
            <a:ext cx="1330095" cy="2615879"/>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91F993-7E03-4B44-BAF5-C9210DA53915}"/>
              </a:ext>
            </a:extLst>
          </p:cNvPr>
          <p:cNvCxnSpPr>
            <a:cxnSpLocks/>
          </p:cNvCxnSpPr>
          <p:nvPr/>
        </p:nvCxnSpPr>
        <p:spPr>
          <a:xfrm flipV="1">
            <a:off x="8258449" y="1480972"/>
            <a:ext cx="2106335" cy="2096422"/>
          </a:xfrm>
          <a:prstGeom prst="straightConnector1">
            <a:avLst/>
          </a:prstGeom>
          <a:ln w="28575">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0AE1D4B-DB21-9648-B9DF-9041CBAD2D5A}"/>
                  </a:ext>
                </a:extLst>
              </p:cNvPr>
              <p:cNvSpPr txBox="1"/>
              <p:nvPr/>
            </p:nvSpPr>
            <p:spPr>
              <a:xfrm>
                <a:off x="9777239" y="1940763"/>
                <a:ext cx="476541" cy="361637"/>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𝑓</m:t>
                          </m:r>
                        </m:sub>
                      </m:sSub>
                    </m:oMath>
                  </m:oMathPara>
                </a14:m>
                <a:endParaRPr lang="en-US" dirty="0">
                  <a:latin typeface="+mn-lt"/>
                </a:endParaRPr>
              </a:p>
            </p:txBody>
          </p:sp>
        </mc:Choice>
        <mc:Fallback xmlns="">
          <p:sp>
            <p:nvSpPr>
              <p:cNvPr id="29" name="TextBox 28">
                <a:extLst>
                  <a:ext uri="{FF2B5EF4-FFF2-40B4-BE49-F238E27FC236}">
                    <a16:creationId xmlns:a16="http://schemas.microsoft.com/office/drawing/2014/main" id="{10AE1D4B-DB21-9648-B9DF-9041CBAD2D5A}"/>
                  </a:ext>
                </a:extLst>
              </p:cNvPr>
              <p:cNvSpPr txBox="1">
                <a:spLocks noRot="1" noChangeAspect="1" noMove="1" noResize="1" noEditPoints="1" noAdjustHandles="1" noChangeArrowheads="1" noChangeShapeType="1" noTextEdit="1"/>
              </p:cNvSpPr>
              <p:nvPr/>
            </p:nvSpPr>
            <p:spPr>
              <a:xfrm>
                <a:off x="9777239" y="1940763"/>
                <a:ext cx="476541" cy="361637"/>
              </a:xfrm>
              <a:prstGeom prst="rect">
                <a:avLst/>
              </a:prstGeom>
              <a:blipFill>
                <a:blip r:embed="rId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BFD08A-D0FE-754B-B187-276B58C515B5}"/>
                  </a:ext>
                </a:extLst>
              </p:cNvPr>
              <p:cNvSpPr txBox="1"/>
              <p:nvPr/>
            </p:nvSpPr>
            <p:spPr>
              <a:xfrm>
                <a:off x="9336139" y="5465191"/>
                <a:ext cx="450059"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m:oMathPara>
                </a14:m>
                <a:endParaRPr lang="en-US" dirty="0">
                  <a:latin typeface="+mn-lt"/>
                </a:endParaRPr>
              </a:p>
            </p:txBody>
          </p:sp>
        </mc:Choice>
        <mc:Fallback xmlns="">
          <p:sp>
            <p:nvSpPr>
              <p:cNvPr id="30" name="TextBox 29">
                <a:extLst>
                  <a:ext uri="{FF2B5EF4-FFF2-40B4-BE49-F238E27FC236}">
                    <a16:creationId xmlns:a16="http://schemas.microsoft.com/office/drawing/2014/main" id="{F1BFD08A-D0FE-754B-B187-276B58C515B5}"/>
                  </a:ext>
                </a:extLst>
              </p:cNvPr>
              <p:cNvSpPr txBox="1">
                <a:spLocks noRot="1" noChangeAspect="1" noMove="1" noResize="1" noEditPoints="1" noAdjustHandles="1" noChangeArrowheads="1" noChangeShapeType="1" noTextEdit="1"/>
              </p:cNvSpPr>
              <p:nvPr/>
            </p:nvSpPr>
            <p:spPr>
              <a:xfrm>
                <a:off x="9336139" y="5465191"/>
                <a:ext cx="450059" cy="3416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1BC89F1-1E26-F74E-B1CD-6E4846CEAB78}"/>
                  </a:ext>
                </a:extLst>
              </p:cNvPr>
              <p:cNvSpPr txBox="1"/>
              <p:nvPr/>
            </p:nvSpPr>
            <p:spPr>
              <a:xfrm>
                <a:off x="10074671" y="5352765"/>
                <a:ext cx="11681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𝑑</m:t>
                      </m:r>
                      <m:r>
                        <a:rPr lang="en-US" sz="1800" i="1" smtClean="0">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32" name="TextBox 31">
                <a:extLst>
                  <a:ext uri="{FF2B5EF4-FFF2-40B4-BE49-F238E27FC236}">
                    <a16:creationId xmlns:a16="http://schemas.microsoft.com/office/drawing/2014/main" id="{51BC89F1-1E26-F74E-B1CD-6E4846CEAB78}"/>
                  </a:ext>
                </a:extLst>
              </p:cNvPr>
              <p:cNvSpPr txBox="1">
                <a:spLocks noRot="1" noChangeAspect="1" noMove="1" noResize="1" noEditPoints="1" noAdjustHandles="1" noChangeArrowheads="1" noChangeShapeType="1" noTextEdit="1"/>
              </p:cNvSpPr>
              <p:nvPr/>
            </p:nvSpPr>
            <p:spPr>
              <a:xfrm>
                <a:off x="10074671" y="5352765"/>
                <a:ext cx="1168175" cy="369332"/>
              </a:xfrm>
              <a:prstGeom prst="rect">
                <a:avLst/>
              </a:prstGeom>
              <a:blipFill>
                <a:blip r:embed="rId7"/>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DBB729F9-C263-AC4F-A562-5089F8E8B6B0}"/>
              </a:ext>
            </a:extLst>
          </p:cNvPr>
          <p:cNvCxnSpPr/>
          <p:nvPr/>
        </p:nvCxnSpPr>
        <p:spPr>
          <a:xfrm flipH="1" flipV="1">
            <a:off x="10419205" y="5744432"/>
            <a:ext cx="177075" cy="18466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8AD832A-3BCA-5C46-8723-2963935FE5C8}"/>
              </a:ext>
            </a:extLst>
          </p:cNvPr>
          <p:cNvCxnSpPr>
            <a:cxnSpLocks/>
          </p:cNvCxnSpPr>
          <p:nvPr/>
        </p:nvCxnSpPr>
        <p:spPr>
          <a:xfrm>
            <a:off x="10178976" y="5483607"/>
            <a:ext cx="219009" cy="251179"/>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A0EBCB4-F1CC-7349-A430-884035305221}"/>
              </a:ext>
            </a:extLst>
          </p:cNvPr>
          <p:cNvSpPr/>
          <p:nvPr/>
        </p:nvSpPr>
        <p:spPr>
          <a:xfrm>
            <a:off x="429767" y="6301056"/>
            <a:ext cx="2535855" cy="556944"/>
          </a:xfrm>
          <a:prstGeom prst="rect">
            <a:avLst/>
          </a:prstGeom>
          <a:solidFill>
            <a:schemeClr val="bg1"/>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516DE9-32FD-0741-8979-5A84C9C40840}"/>
                  </a:ext>
                </a:extLst>
              </p:cNvPr>
              <p:cNvSpPr>
                <a:spLocks noGrp="1"/>
              </p:cNvSpPr>
              <p:nvPr>
                <p:ph idx="1"/>
              </p:nvPr>
            </p:nvSpPr>
            <p:spPr>
              <a:xfrm>
                <a:off x="468368" y="1253049"/>
                <a:ext cx="6369434" cy="5330631"/>
              </a:xfrm>
            </p:spPr>
            <p:txBody>
              <a:bodyPr/>
              <a:lstStyle/>
              <a:p>
                <a14:m>
                  <m:oMath xmlns:m="http://schemas.openxmlformats.org/officeDocument/2006/math">
                    <m:r>
                      <a:rPr lang="en-US" sz="2000" b="0" i="1" smtClean="0">
                        <a:latin typeface="Cambria Math" panose="02040503050406030204" pitchFamily="18" charset="0"/>
                      </a:rPr>
                      <m:t>𝑄</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ea typeface="Cambria Math" panose="02040503050406030204" pitchFamily="18" charset="0"/>
                          </a:rPr>
                          <m:t>𝜆</m:t>
                        </m:r>
                      </m:den>
                    </m:f>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𝛽</m:t>
                        </m:r>
                      </m:e>
                    </m:d>
                  </m:oMath>
                </a14:m>
                <a:r>
                  <a:rPr lang="en-US" sz="2000" dirty="0"/>
                  <a:t>; Contributions to </a:t>
                </a:r>
                <a14:m>
                  <m:oMath xmlns:m="http://schemas.openxmlformats.org/officeDocument/2006/math">
                    <m:r>
                      <a:rPr lang="en-US" sz="2000" b="0" i="1" smtClean="0">
                        <a:latin typeface="Cambria Math" panose="02040503050406030204" pitchFamily="18" charset="0"/>
                      </a:rPr>
                      <m:t>𝑑𝑄</m:t>
                    </m:r>
                    <m:r>
                      <a:rPr lang="en-US" sz="2000" b="0" i="0" smtClean="0">
                        <a:latin typeface="Cambria Math" panose="02040503050406030204" pitchFamily="18" charset="0"/>
                      </a:rPr>
                      <m:t> </m:t>
                    </m:r>
                  </m:oMath>
                </a14:m>
                <a:r>
                  <a:rPr lang="en-US" sz="2000" dirty="0"/>
                  <a:t>include: </a:t>
                </a:r>
                <a14:m>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𝜋</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𝛼</m:t>
                        </m:r>
                      </m:num>
                      <m:den>
                        <m:r>
                          <a:rPr lang="en-US" sz="2000" b="0" i="1" smtClean="0">
                            <a:latin typeface="Cambria Math" panose="02040503050406030204" pitchFamily="18" charset="0"/>
                            <a:ea typeface="Cambria Math" panose="02040503050406030204" pitchFamily="18" charset="0"/>
                          </a:rPr>
                          <m:t>𝜆</m:t>
                        </m:r>
                      </m:den>
                    </m:f>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𝜋</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r>
                          <a:rPr lang="en-US" sz="2000" i="1" smtClean="0">
                            <a:latin typeface="Cambria Math" panose="02040503050406030204" pitchFamily="18" charset="0"/>
                            <a:ea typeface="Cambria Math" panose="02040503050406030204" pitchFamily="18" charset="0"/>
                          </a:rPr>
                          <m:t>𝛽</m:t>
                        </m:r>
                      </m:num>
                      <m:den>
                        <m:r>
                          <a:rPr lang="en-US" sz="2000" i="1">
                            <a:latin typeface="Cambria Math" panose="02040503050406030204" pitchFamily="18" charset="0"/>
                            <a:ea typeface="Cambria Math" panose="02040503050406030204" pitchFamily="18" charset="0"/>
                          </a:rPr>
                          <m:t>𝜆</m:t>
                        </m:r>
                      </m:den>
                    </m:f>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𝑄</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r>
                          <a:rPr lang="en-US" sz="2000" i="1" smtClean="0">
                            <a:latin typeface="Cambria Math" panose="02040503050406030204" pitchFamily="18" charset="0"/>
                            <a:ea typeface="Cambria Math" panose="02040503050406030204" pitchFamily="18" charset="0"/>
                          </a:rPr>
                          <m:t>𝜆</m:t>
                        </m:r>
                      </m:num>
                      <m:den>
                        <m:r>
                          <a:rPr lang="en-US" sz="2000" i="1">
                            <a:latin typeface="Cambria Math" panose="02040503050406030204" pitchFamily="18" charset="0"/>
                            <a:ea typeface="Cambria Math" panose="02040503050406030204" pitchFamily="18" charset="0"/>
                          </a:rPr>
                          <m:t>𝜆</m:t>
                        </m:r>
                      </m:den>
                    </m:f>
                  </m:oMath>
                </a14:m>
                <a:endParaRPr lang="en-US" sz="2000" dirty="0"/>
              </a:p>
              <a:p>
                <a:r>
                  <a:rPr lang="en-US" sz="2000" dirty="0"/>
                  <a:t>As </a:t>
                </a:r>
                <a14:m>
                  <m:oMath xmlns:m="http://schemas.openxmlformats.org/officeDocument/2006/math">
                    <m:r>
                      <a:rPr lang="en-US" sz="2000" i="1" smtClean="0">
                        <a:latin typeface="Cambria Math" panose="02040503050406030204" pitchFamily="18" charset="0"/>
                        <a:ea typeface="Cambria Math" panose="02040503050406030204" pitchFamily="18" charset="0"/>
                      </a:rPr>
                      <m:t>𝜆</m:t>
                    </m:r>
                  </m:oMath>
                </a14:m>
                <a:r>
                  <a:rPr lang="en-US" sz="2000" dirty="0"/>
                  <a:t> increases,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𝛽</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𝜆</m:t>
                    </m:r>
                  </m:oMath>
                </a14:m>
                <a:r>
                  <a:rPr lang="en-US" sz="2000" dirty="0"/>
                  <a:t> increase in proportion to keep resolution,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𝑑𝑄</m:t>
                        </m:r>
                      </m:num>
                      <m:den>
                        <m:r>
                          <a:rPr lang="en-US" sz="2000" b="0" i="1" smtClean="0">
                            <a:latin typeface="Cambria Math" panose="02040503050406030204" pitchFamily="18" charset="0"/>
                          </a:rPr>
                          <m:t>𝑄</m:t>
                        </m:r>
                      </m:den>
                    </m:f>
                  </m:oMath>
                </a14:m>
                <a:r>
                  <a:rPr lang="en-US" sz="2000" dirty="0"/>
                  <a:t>, fixed</a:t>
                </a:r>
              </a:p>
              <a:p>
                <a:r>
                  <a:rPr lang="en-US" sz="2000" dirty="0"/>
                  <a:t>So, we get 2 factors of </a:t>
                </a:r>
                <a14:m>
                  <m:oMath xmlns:m="http://schemas.openxmlformats.org/officeDocument/2006/math">
                    <m:r>
                      <a:rPr lang="en-US" sz="2000" i="1">
                        <a:latin typeface="Cambria Math" panose="02040503050406030204" pitchFamily="18" charset="0"/>
                        <a:ea typeface="Cambria Math" panose="02040503050406030204" pitchFamily="18" charset="0"/>
                      </a:rPr>
                      <m:t>𝜆</m:t>
                    </m:r>
                  </m:oMath>
                </a14:m>
                <a:r>
                  <a:rPr lang="en-US" sz="2000" dirty="0"/>
                  <a:t> for increase of solid angle related to </a:t>
                </a:r>
                <a14:m>
                  <m:oMath xmlns:m="http://schemas.openxmlformats.org/officeDocument/2006/math">
                    <m:r>
                      <a:rPr lang="en-US" sz="2000" i="1">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𝛼</m:t>
                    </m:r>
                  </m:oMath>
                </a14:m>
                <a:r>
                  <a:rPr lang="en-US" sz="2000" dirty="0"/>
                  <a:t>: </a:t>
                </a:r>
                <a14:m>
                  <m:oMath xmlns:m="http://schemas.openxmlformats.org/officeDocument/2006/math">
                    <m:r>
                      <a:rPr lang="en-US" sz="2000" b="0" i="1" dirty="0" smtClean="0">
                        <a:latin typeface="Cambria Math" panose="02040503050406030204" pitchFamily="18" charset="0"/>
                      </a:rPr>
                      <m:t>𝑑</m:t>
                    </m:r>
                    <m:sSub>
                      <m:sSubPr>
                        <m:ctrlPr>
                          <a:rPr lang="en-US" sz="2000" b="0" i="1" dirty="0" smtClean="0">
                            <a:latin typeface="Cambria Math" panose="02040503050406030204" pitchFamily="18" charset="0"/>
                          </a:rPr>
                        </m:ctrlPr>
                      </m:sSubPr>
                      <m:e>
                        <m:r>
                          <m:rPr>
                            <m:sty m:val="p"/>
                          </m:rPr>
                          <a:rPr lang="el-GR" sz="2000" b="0" i="1" dirty="0" smtClean="0">
                            <a:latin typeface="Cambria Math" panose="02040503050406030204" pitchFamily="18" charset="0"/>
                            <a:ea typeface="Cambria Math" panose="02040503050406030204" pitchFamily="18" charset="0"/>
                          </a:rPr>
                          <m:t>Ω</m:t>
                        </m:r>
                      </m:e>
                      <m:sub>
                        <m:r>
                          <a:rPr lang="en-US" sz="2000" b="0" i="1" dirty="0" smtClean="0">
                            <a:latin typeface="Cambria Math" panose="02040503050406030204" pitchFamily="18" charset="0"/>
                            <a:ea typeface="Cambria Math" panose="02040503050406030204" pitchFamily="18" charset="0"/>
                          </a:rPr>
                          <m:t>𝛼</m:t>
                        </m:r>
                      </m:sub>
                    </m:sSub>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𝑑</m:t>
                            </m:r>
                            <m:r>
                              <a:rPr lang="en-US" sz="2000" b="0" i="1" dirty="0" smtClean="0">
                                <a:latin typeface="Cambria Math" panose="02040503050406030204" pitchFamily="18" charset="0"/>
                                <a:ea typeface="Cambria Math" panose="02040503050406030204" pitchFamily="18" charset="0"/>
                              </a:rPr>
                              <m:t>𝛼</m:t>
                            </m:r>
                          </m:e>
                        </m:d>
                      </m:e>
                      <m:sup>
                        <m:r>
                          <a:rPr lang="en-US" sz="2000" b="0" i="1" dirty="0" smtClean="0">
                            <a:latin typeface="Cambria Math" panose="02040503050406030204" pitchFamily="18" charset="0"/>
                          </a:rPr>
                          <m:t>2</m:t>
                        </m:r>
                      </m:sup>
                    </m:sSup>
                  </m:oMath>
                </a14:m>
                <a:r>
                  <a:rPr lang="en-US" sz="2000" dirty="0"/>
                  <a:t> </a:t>
                </a:r>
              </a:p>
              <a:p>
                <a:r>
                  <a:rPr lang="en-US" sz="2000" dirty="0"/>
                  <a:t>Likewise, two factors for </a:t>
                </a:r>
                <a14:m>
                  <m:oMath xmlns:m="http://schemas.openxmlformats.org/officeDocument/2006/math">
                    <m:r>
                      <a:rPr lang="en-US" sz="2000" i="1">
                        <a:latin typeface="Cambria Math" panose="02040503050406030204" pitchFamily="18" charset="0"/>
                      </a:rPr>
                      <m:t>𝑑</m:t>
                    </m:r>
                    <m:r>
                      <a:rPr lang="en-US" sz="2000" i="1" smtClean="0">
                        <a:latin typeface="Cambria Math" panose="02040503050406030204" pitchFamily="18" charset="0"/>
                        <a:ea typeface="Cambria Math" panose="02040503050406030204" pitchFamily="18" charset="0"/>
                      </a:rPr>
                      <m:t>𝛽</m:t>
                    </m:r>
                  </m:oMath>
                </a14:m>
                <a:endParaRPr lang="en-US" sz="2000" dirty="0"/>
              </a:p>
              <a:p>
                <a:r>
                  <a:rPr lang="en-US" sz="2000" dirty="0"/>
                  <a:t>And one factor for </a:t>
                </a:r>
                <a14:m>
                  <m:oMath xmlns:m="http://schemas.openxmlformats.org/officeDocument/2006/math">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𝜆</m:t>
                    </m:r>
                  </m:oMath>
                </a14:m>
                <a:endParaRPr lang="en-US" sz="2000" dirty="0"/>
              </a:p>
              <a:p>
                <a:r>
                  <a:rPr lang="en-US" sz="2000" dirty="0"/>
                  <a:t>The SANS for fixed resolution varies as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𝜆</m:t>
                        </m:r>
                      </m:e>
                      <m:sup>
                        <m:r>
                          <a:rPr lang="en-US" sz="2000" b="0" i="1" smtClean="0">
                            <a:latin typeface="Cambria Math" panose="02040503050406030204" pitchFamily="18" charset="0"/>
                          </a:rPr>
                          <m:t>5</m:t>
                        </m:r>
                      </m:sup>
                    </m:sSup>
                  </m:oMath>
                </a14:m>
                <a:r>
                  <a:rPr lang="en-US" sz="2000" dirty="0"/>
                  <a:t> </a:t>
                </a:r>
              </a:p>
              <a:p>
                <a:r>
                  <a:rPr lang="en-US" sz="2000" dirty="0"/>
                  <a:t>If the spectrum decays as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𝜆</m:t>
                        </m:r>
                      </m:e>
                      <m:sup>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5</m:t>
                        </m:r>
                      </m:sup>
                    </m:sSup>
                    <m:r>
                      <a:rPr lang="en-US" sz="2000" b="0" i="0" smtClean="0">
                        <a:latin typeface="Cambria Math" panose="02040503050406030204" pitchFamily="18" charset="0"/>
                      </a:rPr>
                      <m:t>,</m:t>
                    </m:r>
                  </m:oMath>
                </a14:m>
                <a:r>
                  <a:rPr lang="en-US" sz="2000" dirty="0"/>
                  <a:t> then the SANS intensity scales as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𝜆</m:t>
                        </m:r>
                      </m:e>
                      <m:sup>
                        <m:r>
                          <a:rPr lang="en-US" sz="2000" b="0" i="1" smtClean="0">
                            <a:latin typeface="Cambria Math" panose="02040503050406030204" pitchFamily="18" charset="0"/>
                            <a:ea typeface="Cambria Math" panose="02040503050406030204" pitchFamily="18" charset="0"/>
                          </a:rPr>
                          <m:t>0</m:t>
                        </m:r>
                      </m:sup>
                    </m:sSup>
                  </m:oMath>
                </a14:m>
                <a:r>
                  <a:rPr lang="en-US" sz="2000" dirty="0"/>
                  <a:t> </a:t>
                </a:r>
              </a:p>
              <a:p>
                <a:pPr marL="0" indent="0">
                  <a:buNone/>
                </a:pPr>
                <a:r>
                  <a:rPr lang="en-US" sz="2000" dirty="0"/>
                  <a:t>* After R. </a:t>
                </a:r>
                <a:r>
                  <a:rPr lang="en-US" sz="2000" dirty="0" err="1"/>
                  <a:t>Pynn</a:t>
                </a:r>
                <a:endParaRPr lang="en-US" sz="2000" dirty="0"/>
              </a:p>
            </p:txBody>
          </p:sp>
        </mc:Choice>
        <mc:Fallback>
          <p:sp>
            <p:nvSpPr>
              <p:cNvPr id="3" name="Content Placeholder 2">
                <a:extLst>
                  <a:ext uri="{FF2B5EF4-FFF2-40B4-BE49-F238E27FC236}">
                    <a16:creationId xmlns:a16="http://schemas.microsoft.com/office/drawing/2014/main" id="{C3516DE9-32FD-0741-8979-5A84C9C40840}"/>
                  </a:ext>
                </a:extLst>
              </p:cNvPr>
              <p:cNvSpPr>
                <a:spLocks noGrp="1" noRot="1" noChangeAspect="1" noMove="1" noResize="1" noEditPoints="1" noAdjustHandles="1" noChangeArrowheads="1" noChangeShapeType="1" noTextEdit="1"/>
              </p:cNvSpPr>
              <p:nvPr>
                <p:ph idx="1"/>
              </p:nvPr>
            </p:nvSpPr>
            <p:spPr>
              <a:xfrm>
                <a:off x="468368" y="1253049"/>
                <a:ext cx="6369434" cy="5330631"/>
              </a:xfrm>
              <a:blipFill>
                <a:blip r:embed="rId8"/>
                <a:stretch>
                  <a:fillRect l="-994" t="-475" b="-2850"/>
                </a:stretch>
              </a:blipFill>
            </p:spPr>
            <p:txBody>
              <a:bodyPr/>
              <a:lstStyle/>
              <a:p>
                <a:r>
                  <a:rPr lang="en-US">
                    <a:noFill/>
                  </a:rPr>
                  <a:t> </a:t>
                </a:r>
              </a:p>
            </p:txBody>
          </p:sp>
        </mc:Fallback>
      </mc:AlternateContent>
    </p:spTree>
    <p:extLst>
      <p:ext uri="{BB962C8B-B14F-4D97-AF65-F5344CB8AC3E}">
        <p14:creationId xmlns:p14="http://schemas.microsoft.com/office/powerpoint/2010/main" val="228296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4BF7-2B4A-314B-B62D-0A4EA95DF870}"/>
              </a:ext>
            </a:extLst>
          </p:cNvPr>
          <p:cNvSpPr>
            <a:spLocks noGrp="1"/>
          </p:cNvSpPr>
          <p:nvPr>
            <p:ph type="title"/>
          </p:nvPr>
        </p:nvSpPr>
        <p:spPr>
          <a:xfrm>
            <a:off x="429767" y="274320"/>
            <a:ext cx="11430000" cy="535531"/>
          </a:xfrm>
        </p:spPr>
        <p:txBody>
          <a:bodyPr/>
          <a:lstStyle/>
          <a:p>
            <a:r>
              <a:rPr lang="en-US" dirty="0"/>
              <a:t>Outline</a:t>
            </a:r>
          </a:p>
        </p:txBody>
      </p:sp>
      <p:sp>
        <p:nvSpPr>
          <p:cNvPr id="3" name="Content Placeholder 2">
            <a:extLst>
              <a:ext uri="{FF2B5EF4-FFF2-40B4-BE49-F238E27FC236}">
                <a16:creationId xmlns:a16="http://schemas.microsoft.com/office/drawing/2014/main" id="{D67D870D-D1BD-3947-A482-6D27DD229A6D}"/>
              </a:ext>
            </a:extLst>
          </p:cNvPr>
          <p:cNvSpPr>
            <a:spLocks noGrp="1"/>
          </p:cNvSpPr>
          <p:nvPr>
            <p:ph idx="1"/>
          </p:nvPr>
        </p:nvSpPr>
        <p:spPr>
          <a:xfrm>
            <a:off x="448055" y="1054100"/>
            <a:ext cx="11430000" cy="5092700"/>
          </a:xfrm>
        </p:spPr>
        <p:txBody>
          <a:bodyPr/>
          <a:lstStyle/>
          <a:p>
            <a:r>
              <a:rPr lang="en-US" dirty="0"/>
              <a:t>Historical context</a:t>
            </a:r>
          </a:p>
          <a:p>
            <a:r>
              <a:rPr lang="en-US" dirty="0"/>
              <a:t>Intent of the 08.2016 VCN workshop at ORNL</a:t>
            </a:r>
          </a:p>
          <a:p>
            <a:pPr lvl="1"/>
            <a:r>
              <a:rPr lang="en-US" dirty="0"/>
              <a:t>How might VCN beams enable science at the STS?</a:t>
            </a:r>
          </a:p>
          <a:p>
            <a:r>
              <a:rPr lang="en-US" dirty="0"/>
              <a:t>Science opportunities (in condensed matter)</a:t>
            </a:r>
          </a:p>
          <a:p>
            <a:r>
              <a:rPr lang="en-US" dirty="0"/>
              <a:t>VCN spectra—dreams not realized yet</a:t>
            </a:r>
          </a:p>
          <a:p>
            <a:r>
              <a:rPr lang="en-US" dirty="0"/>
              <a:t>Expectations for instrument performance</a:t>
            </a:r>
          </a:p>
          <a:p>
            <a:r>
              <a:rPr lang="en-US" dirty="0"/>
              <a:t>Secondary factors</a:t>
            </a:r>
          </a:p>
          <a:p>
            <a:r>
              <a:rPr lang="en-US" dirty="0"/>
              <a:t>Science opportunities enabled by VCN beams</a:t>
            </a:r>
          </a:p>
          <a:p>
            <a:endParaRPr lang="en-US" dirty="0"/>
          </a:p>
        </p:txBody>
      </p:sp>
    </p:spTree>
    <p:extLst>
      <p:ext uri="{BB962C8B-B14F-4D97-AF65-F5344CB8AC3E}">
        <p14:creationId xmlns:p14="http://schemas.microsoft.com/office/powerpoint/2010/main" val="224806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B0FF-64B3-9644-B06B-6EB590648A51}"/>
              </a:ext>
            </a:extLst>
          </p:cNvPr>
          <p:cNvSpPr>
            <a:spLocks noGrp="1"/>
          </p:cNvSpPr>
          <p:nvPr>
            <p:ph type="title"/>
          </p:nvPr>
        </p:nvSpPr>
        <p:spPr>
          <a:xfrm>
            <a:off x="429767" y="274320"/>
            <a:ext cx="11430000" cy="978729"/>
          </a:xfrm>
        </p:spPr>
        <p:txBody>
          <a:bodyPr/>
          <a:lstStyle/>
          <a:p>
            <a:r>
              <a:rPr lang="en-US" dirty="0"/>
              <a:t>Case for Reflectometry: How does intensity scale for fixed Q and constant resolution?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8C6DB5-0589-4948-BDBD-BDD1DDF59285}"/>
                  </a:ext>
                </a:extLst>
              </p:cNvPr>
              <p:cNvSpPr>
                <a:spLocks noGrp="1"/>
              </p:cNvSpPr>
              <p:nvPr>
                <p:ph idx="1"/>
              </p:nvPr>
            </p:nvSpPr>
            <p:spPr>
              <a:xfrm>
                <a:off x="429766" y="1253049"/>
                <a:ext cx="7881895" cy="5122203"/>
              </a:xfrm>
            </p:spPr>
            <p:txBody>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𝛼</m:t>
                    </m:r>
                  </m:oMath>
                </a14:m>
                <a:r>
                  <a:rPr lang="en-US" sz="2000" dirty="0"/>
                  <a:t> and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a:t> are coupled &amp; we integrate signal out of plane, so the SANS logic does not apply</a:t>
                </a:r>
              </a:p>
              <a:p>
                <a:r>
                  <a:rPr lang="en-US" sz="2000" dirty="0"/>
                  <a:t>Contributions to </a:t>
                </a:r>
                <a14:m>
                  <m:oMath xmlns:m="http://schemas.openxmlformats.org/officeDocument/2006/math">
                    <m:r>
                      <a:rPr lang="en-US" sz="2000" i="1">
                        <a:latin typeface="Cambria Math" panose="02040503050406030204" pitchFamily="18" charset="0"/>
                      </a:rPr>
                      <m:t>𝑑𝑄</m:t>
                    </m:r>
                    <m:r>
                      <a:rPr lang="en-US" sz="2000">
                        <a:latin typeface="Cambria Math" panose="02040503050406030204" pitchFamily="18" charset="0"/>
                      </a:rPr>
                      <m:t> </m:t>
                    </m:r>
                  </m:oMath>
                </a14:m>
                <a:r>
                  <a:rPr lang="en-US" sz="2000" dirty="0"/>
                  <a:t>include: </a:t>
                </a:r>
                <a14:m>
                  <m:oMath xmlns:m="http://schemas.openxmlformats.org/officeDocument/2006/math">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𝜋</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r>
                          <a:rPr lang="en-US" sz="2000" i="1" smtClean="0">
                            <a:latin typeface="Cambria Math" panose="02040503050406030204" pitchFamily="18" charset="0"/>
                            <a:ea typeface="Cambria Math" panose="02040503050406030204" pitchFamily="18" charset="0"/>
                          </a:rPr>
                          <m:t>𝜃</m:t>
                        </m:r>
                      </m:num>
                      <m:den>
                        <m:r>
                          <a:rPr lang="en-US" sz="2000" i="1">
                            <a:latin typeface="Cambria Math" panose="02040503050406030204" pitchFamily="18" charset="0"/>
                            <a:ea typeface="Cambria Math" panose="02040503050406030204" pitchFamily="18" charset="0"/>
                          </a:rPr>
                          <m:t>𝜆</m:t>
                        </m:r>
                      </m:den>
                    </m:f>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 </m:t>
                    </m:r>
                    <m:r>
                      <a:rPr lang="en-US" sz="2000" i="1">
                        <a:latin typeface="Cambria Math" panose="02040503050406030204" pitchFamily="18" charset="0"/>
                      </a:rPr>
                      <m:t>𝑄</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𝜆</m:t>
                        </m:r>
                      </m:num>
                      <m:den>
                        <m:r>
                          <a:rPr lang="en-US" sz="2000" i="1">
                            <a:latin typeface="Cambria Math" panose="02040503050406030204" pitchFamily="18" charset="0"/>
                            <a:ea typeface="Cambria Math" panose="02040503050406030204" pitchFamily="18" charset="0"/>
                          </a:rPr>
                          <m:t>𝜆</m:t>
                        </m:r>
                      </m:den>
                    </m:f>
                  </m:oMath>
                </a14:m>
                <a:endParaRPr lang="en-US" sz="2000" dirty="0"/>
              </a:p>
              <a:p>
                <a:r>
                  <a:rPr lang="en-US" sz="2000" dirty="0"/>
                  <a:t>Sample is bathed in beam, so sample and one slit define </a:t>
                </a:r>
                <a14:m>
                  <m:oMath xmlns:m="http://schemas.openxmlformats.org/officeDocument/2006/math">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𝜃</m:t>
                    </m:r>
                  </m:oMath>
                </a14:m>
                <a:endParaRPr lang="en-US" sz="2000" dirty="0"/>
              </a:p>
              <a:p>
                <a:r>
                  <a:rPr lang="en-US" sz="2000" dirty="0"/>
                  <a:t>Phase space brightness between two apertures is product of their areas divided by square of separation. The slit/sample combination to </a:t>
                </a:r>
                <a14:m>
                  <m:oMath xmlns:m="http://schemas.openxmlformats.org/officeDocument/2006/math">
                    <m:r>
                      <a:rPr lang="en-US" sz="2000" i="1">
                        <a:latin typeface="Cambria Math" panose="02040503050406030204" pitchFamily="18" charset="0"/>
                      </a:rPr>
                      <m:t>𝑑𝑄</m:t>
                    </m:r>
                  </m:oMath>
                </a14:m>
                <a:r>
                  <a:rPr lang="en-US" sz="2000" dirty="0"/>
                  <a:t> gives two factors of </a:t>
                </a:r>
                <a14:m>
                  <m:oMath xmlns:m="http://schemas.openxmlformats.org/officeDocument/2006/math">
                    <m:r>
                      <a:rPr lang="en-US" sz="2000" i="1">
                        <a:latin typeface="Cambria Math" panose="02040503050406030204" pitchFamily="18" charset="0"/>
                        <a:ea typeface="Cambria Math" panose="02040503050406030204" pitchFamily="18" charset="0"/>
                      </a:rPr>
                      <m:t>𝜆</m:t>
                    </m:r>
                  </m:oMath>
                </a14:m>
                <a:r>
                  <a:rPr lang="en-US" sz="2000" dirty="0"/>
                  <a:t>.</a:t>
                </a:r>
              </a:p>
              <a:p>
                <a:r>
                  <a:rPr lang="en-US" sz="2000" dirty="0"/>
                  <a:t>One factor of </a:t>
                </a:r>
                <a14:m>
                  <m:oMath xmlns:m="http://schemas.openxmlformats.org/officeDocument/2006/math">
                    <m:r>
                      <a:rPr lang="en-US" sz="2000" i="1">
                        <a:latin typeface="Cambria Math" panose="02040503050406030204" pitchFamily="18" charset="0"/>
                        <a:ea typeface="Cambria Math" panose="02040503050406030204" pitchFamily="18" charset="0"/>
                      </a:rPr>
                      <m:t>𝜆</m:t>
                    </m:r>
                  </m:oMath>
                </a14:m>
                <a:r>
                  <a:rPr lang="en-US" sz="2000" dirty="0"/>
                  <a:t> for </a:t>
                </a:r>
                <a14:m>
                  <m:oMath xmlns:m="http://schemas.openxmlformats.org/officeDocument/2006/math">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𝜆</m:t>
                    </m:r>
                  </m:oMath>
                </a14:m>
                <a:endParaRPr lang="en-US" sz="2000" dirty="0"/>
              </a:p>
              <a:p>
                <a:r>
                  <a:rPr lang="en-US" sz="2000" dirty="0"/>
                  <a:t>Dimensions of the guide and sample in the out of plane direction do not change, but the effective distance between these apertures does with </a:t>
                </a:r>
                <a14:m>
                  <m:oMath xmlns:m="http://schemas.openxmlformats.org/officeDocument/2006/math">
                    <m:r>
                      <a:rPr lang="en-US" sz="2000" i="1">
                        <a:latin typeface="Cambria Math" panose="02040503050406030204" pitchFamily="18" charset="0"/>
                        <a:ea typeface="Cambria Math" panose="02040503050406030204" pitchFamily="18" charset="0"/>
                      </a:rPr>
                      <m:t>𝜆</m:t>
                    </m:r>
                  </m:oMath>
                </a14:m>
                <a:r>
                  <a:rPr lang="en-US" sz="2000" dirty="0"/>
                  <a:t>, so one factor of </a:t>
                </a:r>
                <a14:m>
                  <m:oMath xmlns:m="http://schemas.openxmlformats.org/officeDocument/2006/math">
                    <m:r>
                      <a:rPr lang="en-US" sz="2000" i="1">
                        <a:latin typeface="Cambria Math" panose="02040503050406030204" pitchFamily="18" charset="0"/>
                        <a:ea typeface="Cambria Math" panose="02040503050406030204" pitchFamily="18" charset="0"/>
                      </a:rPr>
                      <m:t>𝜆</m:t>
                    </m:r>
                  </m:oMath>
                </a14:m>
                <a:r>
                  <a:rPr lang="en-US" sz="2000" dirty="0"/>
                  <a:t>.</a:t>
                </a:r>
              </a:p>
              <a:p>
                <a:r>
                  <a:rPr lang="en-US" sz="2000" dirty="0"/>
                  <a:t>If the spectrum decays as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𝜆</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5</m:t>
                        </m:r>
                      </m:sup>
                    </m:sSup>
                    <m:r>
                      <a:rPr lang="en-US" sz="2000">
                        <a:latin typeface="Cambria Math" panose="02040503050406030204" pitchFamily="18" charset="0"/>
                      </a:rPr>
                      <m:t>,</m:t>
                    </m:r>
                  </m:oMath>
                </a14:m>
                <a:r>
                  <a:rPr lang="en-US" sz="2000" dirty="0"/>
                  <a:t> then the reflectivity at fixed Q scales as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𝜆</m:t>
                        </m:r>
                      </m:e>
                      <m:sup>
                        <m:r>
                          <a:rPr lang="en-US" sz="2000" b="0" i="1" smtClean="0">
                            <a:latin typeface="Cambria Math" panose="02040503050406030204" pitchFamily="18" charset="0"/>
                            <a:ea typeface="Cambria Math" panose="02040503050406030204" pitchFamily="18" charset="0"/>
                          </a:rPr>
                          <m:t>−1</m:t>
                        </m:r>
                      </m:sup>
                    </m:sSup>
                  </m:oMath>
                </a14:m>
                <a:r>
                  <a:rPr lang="en-US" sz="2000" dirty="0"/>
                  <a:t>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C8C6DB5-0589-4948-BDBD-BDD1DDF59285}"/>
                  </a:ext>
                </a:extLst>
              </p:cNvPr>
              <p:cNvSpPr>
                <a:spLocks noGrp="1" noRot="1" noChangeAspect="1" noMove="1" noResize="1" noEditPoints="1" noAdjustHandles="1" noChangeArrowheads="1" noChangeShapeType="1" noTextEdit="1"/>
              </p:cNvSpPr>
              <p:nvPr>
                <p:ph idx="1"/>
              </p:nvPr>
            </p:nvSpPr>
            <p:spPr>
              <a:xfrm>
                <a:off x="429766" y="1253049"/>
                <a:ext cx="7881895" cy="5122203"/>
              </a:xfrm>
              <a:blipFill>
                <a:blip r:embed="rId3"/>
                <a:stretch>
                  <a:fillRect l="-482" t="-1235" r="-1286" b="-271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770BC39-4D08-5545-A8AB-8731EBAA0214}"/>
              </a:ext>
            </a:extLst>
          </p:cNvPr>
          <p:cNvSpPr/>
          <p:nvPr/>
        </p:nvSpPr>
        <p:spPr>
          <a:xfrm>
            <a:off x="10157781" y="2812228"/>
            <a:ext cx="456449" cy="153711"/>
          </a:xfrm>
          <a:prstGeom prst="rect">
            <a:avLst/>
          </a:prstGeom>
          <a:solidFill>
            <a:schemeClr val="accent6"/>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nvGrpSpPr>
          <p:cNvPr id="7" name="Group 6">
            <a:extLst>
              <a:ext uri="{FF2B5EF4-FFF2-40B4-BE49-F238E27FC236}">
                <a16:creationId xmlns:a16="http://schemas.microsoft.com/office/drawing/2014/main" id="{CD1B8A77-E02E-C64B-85A0-33CFCB19D362}"/>
              </a:ext>
            </a:extLst>
          </p:cNvPr>
          <p:cNvGrpSpPr/>
          <p:nvPr/>
        </p:nvGrpSpPr>
        <p:grpSpPr>
          <a:xfrm rot="2595631">
            <a:off x="9244022" y="1212676"/>
            <a:ext cx="152400" cy="1290198"/>
            <a:chOff x="8815754" y="1030971"/>
            <a:chExt cx="152400" cy="1290198"/>
          </a:xfrm>
        </p:grpSpPr>
        <p:sp>
          <p:nvSpPr>
            <p:cNvPr id="5" name="Rectangle 4">
              <a:extLst>
                <a:ext uri="{FF2B5EF4-FFF2-40B4-BE49-F238E27FC236}">
                  <a16:creationId xmlns:a16="http://schemas.microsoft.com/office/drawing/2014/main" id="{5FA75135-3382-3A40-ADA6-6C96B9B4A651}"/>
                </a:ext>
              </a:extLst>
            </p:cNvPr>
            <p:cNvSpPr/>
            <p:nvPr/>
          </p:nvSpPr>
          <p:spPr>
            <a:xfrm>
              <a:off x="8815754" y="1817077"/>
              <a:ext cx="152400" cy="504092"/>
            </a:xfrm>
            <a:prstGeom prst="rect">
              <a:avLst/>
            </a:prstGeom>
            <a:solidFill>
              <a:schemeClr val="tx1"/>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 name="Rectangle 5">
              <a:extLst>
                <a:ext uri="{FF2B5EF4-FFF2-40B4-BE49-F238E27FC236}">
                  <a16:creationId xmlns:a16="http://schemas.microsoft.com/office/drawing/2014/main" id="{08DC8621-C987-1241-9F3C-DA59C77C2474}"/>
                </a:ext>
              </a:extLst>
            </p:cNvPr>
            <p:cNvSpPr/>
            <p:nvPr/>
          </p:nvSpPr>
          <p:spPr>
            <a:xfrm>
              <a:off x="8815754" y="1030971"/>
              <a:ext cx="152400" cy="504092"/>
            </a:xfrm>
            <a:prstGeom prst="rect">
              <a:avLst/>
            </a:prstGeom>
            <a:solidFill>
              <a:schemeClr val="tx1"/>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cxnSp>
        <p:nvCxnSpPr>
          <p:cNvPr id="9" name="Straight Connector 8">
            <a:extLst>
              <a:ext uri="{FF2B5EF4-FFF2-40B4-BE49-F238E27FC236}">
                <a16:creationId xmlns:a16="http://schemas.microsoft.com/office/drawing/2014/main" id="{04FF1916-6F01-9042-95BA-1BC6C08B386B}"/>
              </a:ext>
            </a:extLst>
          </p:cNvPr>
          <p:cNvCxnSpPr/>
          <p:nvPr/>
        </p:nvCxnSpPr>
        <p:spPr>
          <a:xfrm>
            <a:off x="9167446" y="1503789"/>
            <a:ext cx="1430216" cy="1321473"/>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0B3AF3-7342-D743-A99B-5AFDC6DF76D3}"/>
              </a:ext>
            </a:extLst>
          </p:cNvPr>
          <p:cNvCxnSpPr/>
          <p:nvPr/>
        </p:nvCxnSpPr>
        <p:spPr>
          <a:xfrm>
            <a:off x="8752294" y="1516474"/>
            <a:ext cx="1430216" cy="1321473"/>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85AC1CC-5E3C-F148-AEE6-B421B7E62D9E}"/>
              </a:ext>
            </a:extLst>
          </p:cNvPr>
          <p:cNvSpPr/>
          <p:nvPr/>
        </p:nvSpPr>
        <p:spPr>
          <a:xfrm>
            <a:off x="8464062" y="1229603"/>
            <a:ext cx="493010" cy="554260"/>
          </a:xfrm>
          <a:prstGeom prst="rect">
            <a:avLst/>
          </a:prstGeom>
          <a:solidFill>
            <a:schemeClr val="bg1"/>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3" name="Straight Connector 12">
            <a:extLst>
              <a:ext uri="{FF2B5EF4-FFF2-40B4-BE49-F238E27FC236}">
                <a16:creationId xmlns:a16="http://schemas.microsoft.com/office/drawing/2014/main" id="{9B873523-D3C3-854F-8F71-86AF69E3543A}"/>
              </a:ext>
            </a:extLst>
          </p:cNvPr>
          <p:cNvCxnSpPr>
            <a:cxnSpLocks/>
          </p:cNvCxnSpPr>
          <p:nvPr/>
        </p:nvCxnSpPr>
        <p:spPr>
          <a:xfrm>
            <a:off x="9416857" y="1731641"/>
            <a:ext cx="740924" cy="1133997"/>
          </a:xfrm>
          <a:prstGeom prst="line">
            <a:avLst/>
          </a:prstGeom>
          <a:ln w="28575">
            <a:solidFill>
              <a:schemeClr val="bg1">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FB6A89-B8F7-0D47-A5C9-7A20CC77BA70}"/>
              </a:ext>
            </a:extLst>
          </p:cNvPr>
          <p:cNvCxnSpPr>
            <a:cxnSpLocks/>
          </p:cNvCxnSpPr>
          <p:nvPr/>
        </p:nvCxnSpPr>
        <p:spPr>
          <a:xfrm>
            <a:off x="9205844" y="1907487"/>
            <a:ext cx="1417299" cy="943145"/>
          </a:xfrm>
          <a:prstGeom prst="line">
            <a:avLst/>
          </a:prstGeom>
          <a:ln w="28575">
            <a:solidFill>
              <a:schemeClr val="bg1">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93FB30-896D-B642-8FF7-E562DF3B237B}"/>
              </a:ext>
            </a:extLst>
          </p:cNvPr>
          <p:cNvCxnSpPr>
            <a:endCxn id="4" idx="0"/>
          </p:cNvCxnSpPr>
          <p:nvPr/>
        </p:nvCxnSpPr>
        <p:spPr>
          <a:xfrm>
            <a:off x="8957072" y="1418492"/>
            <a:ext cx="1428934" cy="1393736"/>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D86CE6-2174-9C48-9DC8-63F068ED0BB9}"/>
              </a:ext>
            </a:extLst>
          </p:cNvPr>
          <p:cNvCxnSpPr>
            <a:cxnSpLocks/>
          </p:cNvCxnSpPr>
          <p:nvPr/>
        </p:nvCxnSpPr>
        <p:spPr>
          <a:xfrm flipV="1">
            <a:off x="10375673" y="1392773"/>
            <a:ext cx="1428934" cy="1393736"/>
          </a:xfrm>
          <a:prstGeom prst="straightConnector1">
            <a:avLst/>
          </a:prstGeom>
          <a:ln w="28575">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238B89-1ADE-5D42-BABB-CB0907235EC6}"/>
                  </a:ext>
                </a:extLst>
              </p:cNvPr>
              <p:cNvSpPr txBox="1"/>
              <p:nvPr/>
            </p:nvSpPr>
            <p:spPr>
              <a:xfrm>
                <a:off x="11241537" y="1253049"/>
                <a:ext cx="476541" cy="361637"/>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𝑓</m:t>
                          </m:r>
                        </m:sub>
                      </m:sSub>
                    </m:oMath>
                  </m:oMathPara>
                </a14:m>
                <a:endParaRPr lang="en-US" dirty="0">
                  <a:latin typeface="+mn-lt"/>
                </a:endParaRPr>
              </a:p>
            </p:txBody>
          </p:sp>
        </mc:Choice>
        <mc:Fallback xmlns="">
          <p:sp>
            <p:nvSpPr>
              <p:cNvPr id="19" name="TextBox 18">
                <a:extLst>
                  <a:ext uri="{FF2B5EF4-FFF2-40B4-BE49-F238E27FC236}">
                    <a16:creationId xmlns:a16="http://schemas.microsoft.com/office/drawing/2014/main" id="{82238B89-1ADE-5D42-BABB-CB0907235EC6}"/>
                  </a:ext>
                </a:extLst>
              </p:cNvPr>
              <p:cNvSpPr txBox="1">
                <a:spLocks noRot="1" noChangeAspect="1" noMove="1" noResize="1" noEditPoints="1" noAdjustHandles="1" noChangeArrowheads="1" noChangeShapeType="1" noTextEdit="1"/>
              </p:cNvSpPr>
              <p:nvPr/>
            </p:nvSpPr>
            <p:spPr>
              <a:xfrm>
                <a:off x="11241537" y="1253049"/>
                <a:ext cx="476541" cy="361637"/>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26750EE-6DB9-6743-9DC5-75C4F8F0B3B5}"/>
                  </a:ext>
                </a:extLst>
              </p:cNvPr>
              <p:cNvSpPr txBox="1"/>
              <p:nvPr/>
            </p:nvSpPr>
            <p:spPr>
              <a:xfrm>
                <a:off x="8562727" y="1138362"/>
                <a:ext cx="450059"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m:oMathPara>
                </a14:m>
                <a:endParaRPr lang="en-US" dirty="0">
                  <a:latin typeface="+mn-lt"/>
                </a:endParaRPr>
              </a:p>
            </p:txBody>
          </p:sp>
        </mc:Choice>
        <mc:Fallback xmlns="">
          <p:sp>
            <p:nvSpPr>
              <p:cNvPr id="20" name="TextBox 19">
                <a:extLst>
                  <a:ext uri="{FF2B5EF4-FFF2-40B4-BE49-F238E27FC236}">
                    <a16:creationId xmlns:a16="http://schemas.microsoft.com/office/drawing/2014/main" id="{926750EE-6DB9-6743-9DC5-75C4F8F0B3B5}"/>
                  </a:ext>
                </a:extLst>
              </p:cNvPr>
              <p:cNvSpPr txBox="1">
                <a:spLocks noRot="1" noChangeAspect="1" noMove="1" noResize="1" noEditPoints="1" noAdjustHandles="1" noChangeArrowheads="1" noChangeShapeType="1" noTextEdit="1"/>
              </p:cNvSpPr>
              <p:nvPr/>
            </p:nvSpPr>
            <p:spPr>
              <a:xfrm>
                <a:off x="8562727" y="1138362"/>
                <a:ext cx="450059" cy="341632"/>
              </a:xfrm>
              <a:prstGeom prst="rect">
                <a:avLst/>
              </a:prstGeom>
              <a:blipFill>
                <a:blip r:embed="rId5"/>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8C1A4640-7DF7-954D-9BEC-888FA3013FEA}"/>
              </a:ext>
            </a:extLst>
          </p:cNvPr>
          <p:cNvSpPr txBox="1"/>
          <p:nvPr/>
        </p:nvSpPr>
        <p:spPr>
          <a:xfrm>
            <a:off x="9589588" y="3209536"/>
            <a:ext cx="1353256" cy="341632"/>
          </a:xfrm>
          <a:prstGeom prst="rect">
            <a:avLst/>
          </a:prstGeom>
          <a:noFill/>
        </p:spPr>
        <p:txBody>
          <a:bodyPr wrap="none" rtlCol="0">
            <a:spAutoFit/>
          </a:bodyPr>
          <a:lstStyle/>
          <a:p>
            <a:pPr algn="l">
              <a:lnSpc>
                <a:spcPct val="90000"/>
              </a:lnSpc>
            </a:pPr>
            <a:r>
              <a:rPr lang="en-US" dirty="0">
                <a:latin typeface="+mn-lt"/>
              </a:rPr>
              <a:t>Q in plane</a:t>
            </a:r>
          </a:p>
        </p:txBody>
      </p:sp>
      <p:sp>
        <p:nvSpPr>
          <p:cNvPr id="22" name="Rectangle 21">
            <a:extLst>
              <a:ext uri="{FF2B5EF4-FFF2-40B4-BE49-F238E27FC236}">
                <a16:creationId xmlns:a16="http://schemas.microsoft.com/office/drawing/2014/main" id="{7B8AEF4C-6621-124B-BD82-86A771DBE6A1}"/>
              </a:ext>
            </a:extLst>
          </p:cNvPr>
          <p:cNvSpPr/>
          <p:nvPr/>
        </p:nvSpPr>
        <p:spPr>
          <a:xfrm rot="16200000">
            <a:off x="11265873" y="4934104"/>
            <a:ext cx="456449" cy="153711"/>
          </a:xfrm>
          <a:prstGeom prst="rect">
            <a:avLst/>
          </a:prstGeom>
          <a:solidFill>
            <a:schemeClr val="accent6"/>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 name="Rectangle 22">
            <a:extLst>
              <a:ext uri="{FF2B5EF4-FFF2-40B4-BE49-F238E27FC236}">
                <a16:creationId xmlns:a16="http://schemas.microsoft.com/office/drawing/2014/main" id="{CECDC50C-B345-0648-AE56-199302A351B6}"/>
              </a:ext>
            </a:extLst>
          </p:cNvPr>
          <p:cNvSpPr/>
          <p:nvPr/>
        </p:nvSpPr>
        <p:spPr>
          <a:xfrm>
            <a:off x="9112965" y="4377912"/>
            <a:ext cx="1471943" cy="1266093"/>
          </a:xfrm>
          <a:prstGeom prst="rect">
            <a:avLst/>
          </a:prstGeom>
          <a:solidFill>
            <a:srgbClr val="FFFF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25" name="Straight Connector 24">
            <a:extLst>
              <a:ext uri="{FF2B5EF4-FFF2-40B4-BE49-F238E27FC236}">
                <a16:creationId xmlns:a16="http://schemas.microsoft.com/office/drawing/2014/main" id="{F2B8DBE2-90AD-1E4B-969D-C3E5BCE158A0}"/>
              </a:ext>
            </a:extLst>
          </p:cNvPr>
          <p:cNvCxnSpPr>
            <a:endCxn id="22" idx="3"/>
          </p:cNvCxnSpPr>
          <p:nvPr/>
        </p:nvCxnSpPr>
        <p:spPr>
          <a:xfrm>
            <a:off x="10584908" y="4377912"/>
            <a:ext cx="909190" cy="404823"/>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E1029F-3933-8948-BDFB-077B3D3ECDA5}"/>
              </a:ext>
            </a:extLst>
          </p:cNvPr>
          <p:cNvCxnSpPr/>
          <p:nvPr/>
        </p:nvCxnSpPr>
        <p:spPr>
          <a:xfrm>
            <a:off x="10597662" y="4377912"/>
            <a:ext cx="819580" cy="0"/>
          </a:xfrm>
          <a:prstGeom prst="line">
            <a:avLst/>
          </a:prstGeom>
          <a:ln w="28575">
            <a:solidFill>
              <a:schemeClr val="bg1">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2B0A9D7-FC1A-5648-9201-C8570FD705F4}"/>
                  </a:ext>
                </a:extLst>
              </p:cNvPr>
              <p:cNvSpPr txBox="1"/>
              <p:nvPr/>
            </p:nvSpPr>
            <p:spPr>
              <a:xfrm>
                <a:off x="11017550" y="4326285"/>
                <a:ext cx="464935"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𝑐</m:t>
                          </m:r>
                        </m:sub>
                      </m:sSub>
                    </m:oMath>
                  </m:oMathPara>
                </a14:m>
                <a:endParaRPr lang="en-US" dirty="0">
                  <a:latin typeface="+mn-lt"/>
                </a:endParaRPr>
              </a:p>
            </p:txBody>
          </p:sp>
        </mc:Choice>
        <mc:Fallback xmlns="">
          <p:sp>
            <p:nvSpPr>
              <p:cNvPr id="28" name="TextBox 27">
                <a:extLst>
                  <a:ext uri="{FF2B5EF4-FFF2-40B4-BE49-F238E27FC236}">
                    <a16:creationId xmlns:a16="http://schemas.microsoft.com/office/drawing/2014/main" id="{62B0A9D7-FC1A-5648-9201-C8570FD705F4}"/>
                  </a:ext>
                </a:extLst>
              </p:cNvPr>
              <p:cNvSpPr txBox="1">
                <a:spLocks noRot="1" noChangeAspect="1" noMove="1" noResize="1" noEditPoints="1" noAdjustHandles="1" noChangeArrowheads="1" noChangeShapeType="1" noTextEdit="1"/>
              </p:cNvSpPr>
              <p:nvPr/>
            </p:nvSpPr>
            <p:spPr>
              <a:xfrm>
                <a:off x="11017550" y="4326285"/>
                <a:ext cx="464935" cy="341632"/>
              </a:xfrm>
              <a:prstGeom prst="rect">
                <a:avLst/>
              </a:prstGeom>
              <a:blipFill>
                <a:blip r:embed="rId6"/>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AACCE8B-803C-1A4C-B8DC-939841E47401}"/>
              </a:ext>
            </a:extLst>
          </p:cNvPr>
          <p:cNvCxnSpPr/>
          <p:nvPr/>
        </p:nvCxnSpPr>
        <p:spPr>
          <a:xfrm>
            <a:off x="10584908" y="4243753"/>
            <a:ext cx="894899" cy="0"/>
          </a:xfrm>
          <a:prstGeom prst="straightConnector1">
            <a:avLst/>
          </a:prstGeom>
          <a:ln w="28575">
            <a:solidFill>
              <a:schemeClr val="bg1">
                <a:lumMod val="50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FD6606E-2268-E047-9909-32CA1DAF5916}"/>
                  </a:ext>
                </a:extLst>
              </p:cNvPr>
              <p:cNvSpPr txBox="1"/>
              <p:nvPr/>
            </p:nvSpPr>
            <p:spPr>
              <a:xfrm>
                <a:off x="10623143" y="3629706"/>
                <a:ext cx="795346" cy="560731"/>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𝜆</m:t>
                          </m:r>
                        </m:den>
                      </m:f>
                    </m:oMath>
                  </m:oMathPara>
                </a14:m>
                <a:endParaRPr lang="en-US" dirty="0">
                  <a:latin typeface="+mn-lt"/>
                </a:endParaRPr>
              </a:p>
            </p:txBody>
          </p:sp>
        </mc:Choice>
        <mc:Fallback xmlns="">
          <p:sp>
            <p:nvSpPr>
              <p:cNvPr id="31" name="TextBox 30">
                <a:extLst>
                  <a:ext uri="{FF2B5EF4-FFF2-40B4-BE49-F238E27FC236}">
                    <a16:creationId xmlns:a16="http://schemas.microsoft.com/office/drawing/2014/main" id="{DFD6606E-2268-E047-9909-32CA1DAF5916}"/>
                  </a:ext>
                </a:extLst>
              </p:cNvPr>
              <p:cNvSpPr txBox="1">
                <a:spLocks noRot="1" noChangeAspect="1" noMove="1" noResize="1" noEditPoints="1" noAdjustHandles="1" noChangeArrowheads="1" noChangeShapeType="1" noTextEdit="1"/>
              </p:cNvSpPr>
              <p:nvPr/>
            </p:nvSpPr>
            <p:spPr>
              <a:xfrm>
                <a:off x="10623143" y="3629706"/>
                <a:ext cx="795346" cy="560731"/>
              </a:xfrm>
              <a:prstGeom prst="rect">
                <a:avLst/>
              </a:prstGeom>
              <a:blipFill>
                <a:blip r:embed="rId7"/>
                <a:stretch>
                  <a:fillRect t="-2222" b="-8889"/>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D95EAAA4-6278-7041-ACE6-F8AA335D4E82}"/>
              </a:ext>
            </a:extLst>
          </p:cNvPr>
          <p:cNvCxnSpPr>
            <a:cxnSpLocks/>
          </p:cNvCxnSpPr>
          <p:nvPr/>
        </p:nvCxnSpPr>
        <p:spPr>
          <a:xfrm>
            <a:off x="9416857" y="4429540"/>
            <a:ext cx="2077241" cy="353194"/>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1E350D-233D-244A-9E74-160C0CC22903}"/>
                  </a:ext>
                </a:extLst>
              </p:cNvPr>
              <p:cNvSpPr txBox="1"/>
              <p:nvPr/>
            </p:nvSpPr>
            <p:spPr>
              <a:xfrm>
                <a:off x="10067485" y="4279883"/>
                <a:ext cx="464934"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m:oMathPara>
                </a14:m>
                <a:endParaRPr lang="en-US" dirty="0">
                  <a:latin typeface="+mn-lt"/>
                </a:endParaRPr>
              </a:p>
            </p:txBody>
          </p:sp>
        </mc:Choice>
        <mc:Fallback xmlns="">
          <p:sp>
            <p:nvSpPr>
              <p:cNvPr id="34" name="TextBox 33">
                <a:extLst>
                  <a:ext uri="{FF2B5EF4-FFF2-40B4-BE49-F238E27FC236}">
                    <a16:creationId xmlns:a16="http://schemas.microsoft.com/office/drawing/2014/main" id="{151E350D-233D-244A-9E74-160C0CC22903}"/>
                  </a:ext>
                </a:extLst>
              </p:cNvPr>
              <p:cNvSpPr txBox="1">
                <a:spLocks noRot="1" noChangeAspect="1" noMove="1" noResize="1" noEditPoints="1" noAdjustHandles="1" noChangeArrowheads="1" noChangeShapeType="1" noTextEdit="1"/>
              </p:cNvSpPr>
              <p:nvPr/>
            </p:nvSpPr>
            <p:spPr>
              <a:xfrm>
                <a:off x="10067485" y="4279883"/>
                <a:ext cx="464934" cy="341632"/>
              </a:xfrm>
              <a:prstGeom prst="rect">
                <a:avLst/>
              </a:prstGeom>
              <a:blipFill>
                <a:blip r:embed="rId8"/>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C9D2A28A-F745-604A-9402-9FAFBB2A5DF1}"/>
              </a:ext>
            </a:extLst>
          </p:cNvPr>
          <p:cNvCxnSpPr>
            <a:cxnSpLocks/>
          </p:cNvCxnSpPr>
          <p:nvPr/>
        </p:nvCxnSpPr>
        <p:spPr>
          <a:xfrm>
            <a:off x="9467402" y="5931877"/>
            <a:ext cx="1922891" cy="0"/>
          </a:xfrm>
          <a:prstGeom prst="straightConnector1">
            <a:avLst/>
          </a:prstGeom>
          <a:ln w="28575">
            <a:solidFill>
              <a:schemeClr val="bg1">
                <a:lumMod val="50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9B6B6E8-F0FB-AB4E-9B69-968C041DD63A}"/>
              </a:ext>
            </a:extLst>
          </p:cNvPr>
          <p:cNvSpPr txBox="1"/>
          <p:nvPr/>
        </p:nvSpPr>
        <p:spPr>
          <a:xfrm>
            <a:off x="10299952" y="5977979"/>
            <a:ext cx="574431" cy="341632"/>
          </a:xfrm>
          <a:prstGeom prst="rect">
            <a:avLst/>
          </a:prstGeom>
          <a:noFill/>
        </p:spPr>
        <p:txBody>
          <a:bodyPr wrap="square">
            <a:spAutoFit/>
          </a:bodyPr>
          <a:lstStyle/>
          <a:p>
            <a:pPr algn="l">
              <a:lnSpc>
                <a:spcPct val="90000"/>
              </a:lnSpc>
            </a:pPr>
            <a:r>
              <a:rPr lang="en-US" dirty="0">
                <a:latin typeface="+mn-lt"/>
              </a:rPr>
              <a:t>L’</a:t>
            </a:r>
          </a:p>
        </p:txBody>
      </p:sp>
      <p:sp>
        <p:nvSpPr>
          <p:cNvPr id="39" name="TextBox 38">
            <a:extLst>
              <a:ext uri="{FF2B5EF4-FFF2-40B4-BE49-F238E27FC236}">
                <a16:creationId xmlns:a16="http://schemas.microsoft.com/office/drawing/2014/main" id="{BE222C73-C1D5-0448-917E-046B698AF44B}"/>
              </a:ext>
            </a:extLst>
          </p:cNvPr>
          <p:cNvSpPr txBox="1"/>
          <p:nvPr/>
        </p:nvSpPr>
        <p:spPr>
          <a:xfrm>
            <a:off x="9349418" y="6374138"/>
            <a:ext cx="1887055" cy="341632"/>
          </a:xfrm>
          <a:prstGeom prst="rect">
            <a:avLst/>
          </a:prstGeom>
          <a:noFill/>
        </p:spPr>
        <p:txBody>
          <a:bodyPr wrap="none" rtlCol="0">
            <a:spAutoFit/>
          </a:bodyPr>
          <a:lstStyle/>
          <a:p>
            <a:pPr algn="l">
              <a:lnSpc>
                <a:spcPct val="90000"/>
              </a:lnSpc>
            </a:pPr>
            <a:r>
              <a:rPr lang="en-US" dirty="0">
                <a:latin typeface="+mn-lt"/>
              </a:rPr>
              <a:t>Q out of plane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274E47-CB12-4442-A900-51160E311754}"/>
                  </a:ext>
                </a:extLst>
              </p:cNvPr>
              <p:cNvSpPr txBox="1"/>
              <p:nvPr/>
            </p:nvSpPr>
            <p:spPr>
              <a:xfrm>
                <a:off x="10865766" y="2508421"/>
                <a:ext cx="385362" cy="341632"/>
              </a:xfrm>
              <a:prstGeom prst="rect">
                <a:avLst/>
              </a:prstGeom>
              <a:noFill/>
            </p:spPr>
            <p:txBody>
              <a:bodyPr wrap="none" rtlCol="0">
                <a:spAutoFit/>
              </a:bodyPr>
              <a:lstStyle/>
              <a:p>
                <a:pPr algn="l">
                  <a:lnSpc>
                    <a:spcPct val="90000"/>
                  </a:lnSpc>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latin typeface="+mn-lt"/>
                </a:endParaRPr>
              </a:p>
            </p:txBody>
          </p:sp>
        </mc:Choice>
        <mc:Fallback xmlns="">
          <p:sp>
            <p:nvSpPr>
              <p:cNvPr id="8" name="TextBox 7">
                <a:extLst>
                  <a:ext uri="{FF2B5EF4-FFF2-40B4-BE49-F238E27FC236}">
                    <a16:creationId xmlns:a16="http://schemas.microsoft.com/office/drawing/2014/main" id="{DF274E47-CB12-4442-A900-51160E311754}"/>
                  </a:ext>
                </a:extLst>
              </p:cNvPr>
              <p:cNvSpPr txBox="1">
                <a:spLocks noRot="1" noChangeAspect="1" noMove="1" noResize="1" noEditPoints="1" noAdjustHandles="1" noChangeArrowheads="1" noChangeShapeType="1" noTextEdit="1"/>
              </p:cNvSpPr>
              <p:nvPr/>
            </p:nvSpPr>
            <p:spPr>
              <a:xfrm>
                <a:off x="10865766" y="2508421"/>
                <a:ext cx="385362" cy="341632"/>
              </a:xfrm>
              <a:prstGeom prst="rect">
                <a:avLst/>
              </a:prstGeom>
              <a:blipFill>
                <a:blip r:embed="rId9"/>
                <a:stretch>
                  <a:fillRect/>
                </a:stretch>
              </a:blipFill>
            </p:spPr>
            <p:txBody>
              <a:bodyPr/>
              <a:lstStyle/>
              <a:p>
                <a:r>
                  <a:rPr lang="en-US">
                    <a:noFill/>
                  </a:rPr>
                  <a:t> </a:t>
                </a:r>
              </a:p>
            </p:txBody>
          </p:sp>
        </mc:Fallback>
      </mc:AlternateContent>
      <p:sp>
        <p:nvSpPr>
          <p:cNvPr id="12" name="Arc 11">
            <a:extLst>
              <a:ext uri="{FF2B5EF4-FFF2-40B4-BE49-F238E27FC236}">
                <a16:creationId xmlns:a16="http://schemas.microsoft.com/office/drawing/2014/main" id="{72013175-672F-874C-841F-623067DB5C73}"/>
              </a:ext>
            </a:extLst>
          </p:cNvPr>
          <p:cNvSpPr/>
          <p:nvPr/>
        </p:nvSpPr>
        <p:spPr>
          <a:xfrm>
            <a:off x="10361737" y="2520111"/>
            <a:ext cx="574431" cy="762681"/>
          </a:xfrm>
          <a:prstGeom prst="arc">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330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1AD6-6B8C-3645-BAB9-FBDAC428D941}"/>
              </a:ext>
            </a:extLst>
          </p:cNvPr>
          <p:cNvSpPr>
            <a:spLocks noGrp="1"/>
          </p:cNvSpPr>
          <p:nvPr>
            <p:ph type="title"/>
          </p:nvPr>
        </p:nvSpPr>
        <p:spPr>
          <a:xfrm>
            <a:off x="429767" y="274320"/>
            <a:ext cx="11430000" cy="978729"/>
          </a:xfrm>
        </p:spPr>
        <p:txBody>
          <a:bodyPr/>
          <a:lstStyle/>
          <a:p>
            <a:r>
              <a:rPr lang="en-US" dirty="0"/>
              <a:t>Instrument improvement with wavelength due to the spectrum?</a:t>
            </a:r>
          </a:p>
        </p:txBody>
      </p:sp>
      <p:pic>
        <p:nvPicPr>
          <p:cNvPr id="6" name="Picture 5">
            <a:extLst>
              <a:ext uri="{FF2B5EF4-FFF2-40B4-BE49-F238E27FC236}">
                <a16:creationId xmlns:a16="http://schemas.microsoft.com/office/drawing/2014/main" id="{54D25914-BE86-7C42-A27C-8762E9426B39}"/>
              </a:ext>
            </a:extLst>
          </p:cNvPr>
          <p:cNvPicPr>
            <a:picLocks noChangeAspect="1"/>
          </p:cNvPicPr>
          <p:nvPr/>
        </p:nvPicPr>
        <p:blipFill>
          <a:blip r:embed="rId3"/>
          <a:stretch>
            <a:fillRect/>
          </a:stretch>
        </p:blipFill>
        <p:spPr>
          <a:xfrm>
            <a:off x="8516004" y="2581337"/>
            <a:ext cx="3401713" cy="294660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92233F-F1DD-A34A-9119-1C6FB6A01C86}"/>
                  </a:ext>
                </a:extLst>
              </p:cNvPr>
              <p:cNvSpPr txBox="1"/>
              <p:nvPr/>
            </p:nvSpPr>
            <p:spPr>
              <a:xfrm>
                <a:off x="8516004" y="1575561"/>
                <a:ext cx="2321918" cy="341632"/>
              </a:xfrm>
              <a:prstGeom prst="rect">
                <a:avLst/>
              </a:prstGeom>
              <a:noFill/>
            </p:spPr>
            <p:txBody>
              <a:bodyPr wrap="none" rtlCol="0">
                <a:spAutoFit/>
              </a:bodyPr>
              <a:lstStyle/>
              <a:p>
                <a:pPr algn="l">
                  <a:lnSpc>
                    <a:spcPct val="90000"/>
                  </a:lnSpc>
                </a:pP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𝑚𝑎𝑥</m:t>
                        </m:r>
                      </m:sub>
                    </m:sSub>
                    <m:r>
                      <a:rPr lang="en-US" i="1" dirty="0" smtClean="0">
                        <a:latin typeface="Cambria Math" panose="02040503050406030204" pitchFamily="18" charset="0"/>
                      </a:rPr>
                      <m:t>) </m:t>
                    </m:r>
                  </m:oMath>
                </a14:m>
                <a:r>
                  <a:rPr lang="en-US" dirty="0">
                    <a:latin typeface="+mn-lt"/>
                  </a:rPr>
                  <a:t>signal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3</m:t>
                        </m:r>
                      </m:sup>
                    </m:sSup>
                  </m:oMath>
                </a14:m>
                <a:r>
                  <a:rPr lang="en-US" dirty="0">
                    <a:latin typeface="+mn-lt"/>
                  </a:rPr>
                  <a:t> </a:t>
                </a:r>
              </a:p>
            </p:txBody>
          </p:sp>
        </mc:Choice>
        <mc:Fallback xmlns="">
          <p:sp>
            <p:nvSpPr>
              <p:cNvPr id="7" name="TextBox 6">
                <a:extLst>
                  <a:ext uri="{FF2B5EF4-FFF2-40B4-BE49-F238E27FC236}">
                    <a16:creationId xmlns:a16="http://schemas.microsoft.com/office/drawing/2014/main" id="{7092233F-F1DD-A34A-9119-1C6FB6A01C86}"/>
                  </a:ext>
                </a:extLst>
              </p:cNvPr>
              <p:cNvSpPr txBox="1">
                <a:spLocks noRot="1" noChangeAspect="1" noMove="1" noResize="1" noEditPoints="1" noAdjustHandles="1" noChangeArrowheads="1" noChangeShapeType="1" noTextEdit="1"/>
              </p:cNvSpPr>
              <p:nvPr/>
            </p:nvSpPr>
            <p:spPr>
              <a:xfrm>
                <a:off x="8516004" y="1575561"/>
                <a:ext cx="2321918" cy="341632"/>
              </a:xfrm>
              <a:prstGeom prst="rect">
                <a:avLst/>
              </a:prstGeom>
              <a:blipFill>
                <a:blip r:embed="rId4"/>
                <a:stretch>
                  <a:fillRect t="-13793" b="-20690"/>
                </a:stretch>
              </a:blipFill>
            </p:spPr>
            <p:txBody>
              <a:bodyPr/>
              <a:lstStyle/>
              <a:p>
                <a:r>
                  <a:rPr lang="en-US">
                    <a:noFill/>
                  </a:rPr>
                  <a:t> </a:t>
                </a:r>
              </a:p>
            </p:txBody>
          </p:sp>
        </mc:Fallback>
      </mc:AlternateContent>
      <p:sp>
        <p:nvSpPr>
          <p:cNvPr id="8" name="Trapezoid 7">
            <a:extLst>
              <a:ext uri="{FF2B5EF4-FFF2-40B4-BE49-F238E27FC236}">
                <a16:creationId xmlns:a16="http://schemas.microsoft.com/office/drawing/2014/main" id="{F0093C78-87FD-A44D-8300-70B058315BBB}"/>
              </a:ext>
            </a:extLst>
          </p:cNvPr>
          <p:cNvSpPr/>
          <p:nvPr/>
        </p:nvSpPr>
        <p:spPr>
          <a:xfrm flipV="1">
            <a:off x="8836826" y="2016228"/>
            <a:ext cx="1292682" cy="1320095"/>
          </a:xfrm>
          <a:prstGeom prst="trapezoid">
            <a:avLst>
              <a:gd name="adj" fmla="val 29926"/>
            </a:avLst>
          </a:prstGeom>
          <a:solidFill>
            <a:schemeClr val="accent2">
              <a:alpha val="25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Trapezoid 16">
            <a:extLst>
              <a:ext uri="{FF2B5EF4-FFF2-40B4-BE49-F238E27FC236}">
                <a16:creationId xmlns:a16="http://schemas.microsoft.com/office/drawing/2014/main" id="{B32F5FF7-BB5C-F144-8879-286460F75FDC}"/>
              </a:ext>
            </a:extLst>
          </p:cNvPr>
          <p:cNvSpPr/>
          <p:nvPr/>
        </p:nvSpPr>
        <p:spPr>
          <a:xfrm flipV="1">
            <a:off x="9792415" y="4110041"/>
            <a:ext cx="1847650" cy="1549354"/>
          </a:xfrm>
          <a:prstGeom prst="trapezoid">
            <a:avLst>
              <a:gd name="adj" fmla="val 34903"/>
            </a:avLst>
          </a:prstGeom>
          <a:solidFill>
            <a:schemeClr val="accent2">
              <a:alpha val="25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D93AEEA-9EBB-CA45-B73B-93B6D65FBA43}"/>
                  </a:ext>
                </a:extLst>
              </p:cNvPr>
              <p:cNvSpPr txBox="1"/>
              <p:nvPr/>
            </p:nvSpPr>
            <p:spPr>
              <a:xfrm>
                <a:off x="9483167" y="5873187"/>
                <a:ext cx="2576796" cy="341632"/>
              </a:xfrm>
              <a:prstGeom prst="rect">
                <a:avLst/>
              </a:prstGeom>
              <a:noFill/>
            </p:spPr>
            <p:txBody>
              <a:bodyPr wrap="none" rtlCol="0">
                <a:spAutoFit/>
              </a:bodyPr>
              <a:lstStyle/>
              <a:p>
                <a:pPr algn="l">
                  <a:lnSpc>
                    <a:spcPct val="90000"/>
                  </a:lnSpc>
                </a:pP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𝑚𝑎𝑥</m:t>
                        </m:r>
                      </m:sub>
                    </m:sSub>
                    <m:r>
                      <a:rPr lang="en-US" i="1" dirty="0" smtClean="0">
                        <a:latin typeface="Cambria Math" panose="02040503050406030204" pitchFamily="18" charset="0"/>
                      </a:rPr>
                      <m:t>) </m:t>
                    </m:r>
                  </m:oMath>
                </a14:m>
                <a:r>
                  <a:rPr lang="en-US" dirty="0">
                    <a:latin typeface="+mn-lt"/>
                  </a:rPr>
                  <a:t>signal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−1.2</m:t>
                        </m:r>
                      </m:sup>
                    </m:sSup>
                  </m:oMath>
                </a14:m>
                <a:r>
                  <a:rPr lang="en-US" dirty="0">
                    <a:latin typeface="+mn-lt"/>
                  </a:rPr>
                  <a:t> </a:t>
                </a:r>
              </a:p>
            </p:txBody>
          </p:sp>
        </mc:Choice>
        <mc:Fallback xmlns="">
          <p:sp>
            <p:nvSpPr>
              <p:cNvPr id="20" name="TextBox 19">
                <a:extLst>
                  <a:ext uri="{FF2B5EF4-FFF2-40B4-BE49-F238E27FC236}">
                    <a16:creationId xmlns:a16="http://schemas.microsoft.com/office/drawing/2014/main" id="{6D93AEEA-9EBB-CA45-B73B-93B6D65FBA43}"/>
                  </a:ext>
                </a:extLst>
              </p:cNvPr>
              <p:cNvSpPr txBox="1">
                <a:spLocks noRot="1" noChangeAspect="1" noMove="1" noResize="1" noEditPoints="1" noAdjustHandles="1" noChangeArrowheads="1" noChangeShapeType="1" noTextEdit="1"/>
              </p:cNvSpPr>
              <p:nvPr/>
            </p:nvSpPr>
            <p:spPr>
              <a:xfrm>
                <a:off x="9483167" y="5873187"/>
                <a:ext cx="2576796" cy="341632"/>
              </a:xfrm>
              <a:prstGeom prst="rect">
                <a:avLst/>
              </a:prstGeom>
              <a:blipFill>
                <a:blip r:embed="rId5"/>
                <a:stretch>
                  <a:fillRect t="-17857" b="-25000"/>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AAA87683-B37A-8143-BBE8-E2CCBBD7E507}"/>
              </a:ext>
            </a:extLst>
          </p:cNvPr>
          <p:cNvSpPr/>
          <p:nvPr/>
        </p:nvSpPr>
        <p:spPr>
          <a:xfrm>
            <a:off x="8390238" y="1253049"/>
            <a:ext cx="3801762" cy="5506097"/>
          </a:xfrm>
          <a:prstGeom prst="round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TextBox 12">
            <a:extLst>
              <a:ext uri="{FF2B5EF4-FFF2-40B4-BE49-F238E27FC236}">
                <a16:creationId xmlns:a16="http://schemas.microsoft.com/office/drawing/2014/main" id="{FEF6441F-8E73-A14B-86FF-004DE84036E5}"/>
              </a:ext>
            </a:extLst>
          </p:cNvPr>
          <p:cNvSpPr txBox="1"/>
          <p:nvPr/>
        </p:nvSpPr>
        <p:spPr>
          <a:xfrm>
            <a:off x="8780487" y="6403094"/>
            <a:ext cx="3118051" cy="313932"/>
          </a:xfrm>
          <a:prstGeom prst="rect">
            <a:avLst/>
          </a:prstGeom>
          <a:noFill/>
        </p:spPr>
        <p:txBody>
          <a:bodyPr wrap="square" rtlCol="0">
            <a:spAutoFit/>
          </a:bodyPr>
          <a:lstStyle/>
          <a:p>
            <a:pPr algn="l">
              <a:lnSpc>
                <a:spcPct val="90000"/>
              </a:lnSpc>
            </a:pPr>
            <a:r>
              <a:rPr lang="en-US" sz="1600" dirty="0">
                <a:latin typeface="+mn-lt"/>
              </a:rPr>
              <a:t>Consideration germane now</a:t>
            </a:r>
          </a:p>
        </p:txBody>
      </p:sp>
      <p:sp>
        <p:nvSpPr>
          <p:cNvPr id="22" name="Rounded Rectangle 21">
            <a:extLst>
              <a:ext uri="{FF2B5EF4-FFF2-40B4-BE49-F238E27FC236}">
                <a16:creationId xmlns:a16="http://schemas.microsoft.com/office/drawing/2014/main" id="{3411E6A9-5981-FE45-BE1F-57D22B95905B}"/>
              </a:ext>
            </a:extLst>
          </p:cNvPr>
          <p:cNvSpPr/>
          <p:nvPr/>
        </p:nvSpPr>
        <p:spPr>
          <a:xfrm>
            <a:off x="539451" y="4603442"/>
            <a:ext cx="7573135" cy="2207284"/>
          </a:xfrm>
          <a:prstGeom prst="roundRect">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543621-8925-DC47-BEF1-DBFDF90A56BC}"/>
                  </a:ext>
                </a:extLst>
              </p:cNvPr>
              <p:cNvSpPr txBox="1"/>
              <p:nvPr/>
            </p:nvSpPr>
            <p:spPr>
              <a:xfrm>
                <a:off x="642863" y="4698454"/>
                <a:ext cx="7741104" cy="2060692"/>
              </a:xfrm>
              <a:prstGeom prst="rect">
                <a:avLst/>
              </a:prstGeom>
              <a:noFill/>
            </p:spPr>
            <p:txBody>
              <a:bodyPr wrap="square" rtlCol="0">
                <a:spAutoFit/>
              </a:bodyPr>
              <a:lstStyle/>
              <a:p>
                <a:pPr algn="l">
                  <a:lnSpc>
                    <a:spcPct val="150000"/>
                  </a:lnSpc>
                </a:pPr>
                <a:r>
                  <a:rPr lang="en-US" sz="2400" dirty="0">
                    <a:latin typeface="+mn-lt"/>
                  </a:rPr>
                  <a:t>10x increase might be achieved using a VCN spectrum (2x) for some techniques, e.g., TOF-INS and NSE with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𝜆</m:t>
                    </m:r>
                  </m:oMath>
                </a14:m>
                <a:r>
                  <a:rPr lang="en-US" sz="2400" dirty="0">
                    <a:latin typeface="+mn-lt"/>
                  </a:rPr>
                  <a:t>-scaling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panose="02040503050406030204" pitchFamily="18" charset="0"/>
                          </a:rPr>
                        </m:ctrlPr>
                      </m:sSupPr>
                      <m:e>
                        <m:d>
                          <m:dPr>
                            <m:ctrlPr>
                              <a:rPr lang="en-US" sz="2400" i="1" smtClean="0">
                                <a:latin typeface="Cambria Math" panose="02040503050406030204" pitchFamily="18" charset="0"/>
                                <a:ea typeface="Cambria Math" panose="02040503050406030204" pitchFamily="18" charset="0"/>
                              </a:rPr>
                            </m:ctrlPr>
                          </m:dPr>
                          <m:e>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10</m:t>
                                </m:r>
                              </m:num>
                              <m:den>
                                <m:r>
                                  <a:rPr lang="en-US" sz="2400" b="0" i="1" smtClean="0">
                                    <a:latin typeface="Cambria Math" panose="02040503050406030204" pitchFamily="18" charset="0"/>
                                    <a:ea typeface="Cambria Math" panose="02040503050406030204" pitchFamily="18" charset="0"/>
                                  </a:rPr>
                                  <m:t>4</m:t>
                                </m:r>
                              </m:den>
                            </m:f>
                          </m:e>
                        </m:d>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mn-lt"/>
                  </a:rPr>
                  <a:t>.</a:t>
                </a:r>
              </a:p>
            </p:txBody>
          </p:sp>
        </mc:Choice>
        <mc:Fallback xmlns="">
          <p:sp>
            <p:nvSpPr>
              <p:cNvPr id="21" name="TextBox 20">
                <a:extLst>
                  <a:ext uri="{FF2B5EF4-FFF2-40B4-BE49-F238E27FC236}">
                    <a16:creationId xmlns:a16="http://schemas.microsoft.com/office/drawing/2014/main" id="{99543621-8925-DC47-BEF1-DBFDF90A56BC}"/>
                  </a:ext>
                </a:extLst>
              </p:cNvPr>
              <p:cNvSpPr txBox="1">
                <a:spLocks noRot="1" noChangeAspect="1" noMove="1" noResize="1" noEditPoints="1" noAdjustHandles="1" noChangeArrowheads="1" noChangeShapeType="1" noTextEdit="1"/>
              </p:cNvSpPr>
              <p:nvPr/>
            </p:nvSpPr>
            <p:spPr>
              <a:xfrm>
                <a:off x="642863" y="4698454"/>
                <a:ext cx="7741104" cy="2060692"/>
              </a:xfrm>
              <a:prstGeom prst="rect">
                <a:avLst/>
              </a:prstGeom>
              <a:blipFill>
                <a:blip r:embed="rId6"/>
                <a:stretch>
                  <a:fillRect l="-1148" b="-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23">
                <a:extLst>
                  <a:ext uri="{FF2B5EF4-FFF2-40B4-BE49-F238E27FC236}">
                    <a16:creationId xmlns:a16="http://schemas.microsoft.com/office/drawing/2014/main" id="{B8F034CB-B856-7E46-9893-D8A3DB41F212}"/>
                  </a:ext>
                </a:extLst>
              </p:cNvPr>
              <p:cNvGraphicFramePr>
                <a:graphicFrameLocks noGrp="1"/>
              </p:cNvGraphicFramePr>
              <p:nvPr>
                <p:extLst>
                  <p:ext uri="{D42A27DB-BD31-4B8C-83A1-F6EECF244321}">
                    <p14:modId xmlns:p14="http://schemas.microsoft.com/office/powerpoint/2010/main" val="834350934"/>
                  </p:ext>
                </p:extLst>
              </p:nvPr>
            </p:nvGraphicFramePr>
            <p:xfrm>
              <a:off x="325121" y="1592833"/>
              <a:ext cx="7916600" cy="2665032"/>
            </p:xfrm>
            <a:graphic>
              <a:graphicData uri="http://schemas.openxmlformats.org/drawingml/2006/table">
                <a:tbl>
                  <a:tblPr firstRow="1" bandRow="1">
                    <a:tableStyleId>{5C22544A-7EE6-4342-B048-85BDC9FD1C3A}</a:tableStyleId>
                  </a:tblPr>
                  <a:tblGrid>
                    <a:gridCol w="1979150">
                      <a:extLst>
                        <a:ext uri="{9D8B030D-6E8A-4147-A177-3AD203B41FA5}">
                          <a16:colId xmlns:a16="http://schemas.microsoft.com/office/drawing/2014/main" val="1584564653"/>
                        </a:ext>
                      </a:extLst>
                    </a:gridCol>
                    <a:gridCol w="1979150">
                      <a:extLst>
                        <a:ext uri="{9D8B030D-6E8A-4147-A177-3AD203B41FA5}">
                          <a16:colId xmlns:a16="http://schemas.microsoft.com/office/drawing/2014/main" val="718465007"/>
                        </a:ext>
                      </a:extLst>
                    </a:gridCol>
                    <a:gridCol w="1979150">
                      <a:extLst>
                        <a:ext uri="{9D8B030D-6E8A-4147-A177-3AD203B41FA5}">
                          <a16:colId xmlns:a16="http://schemas.microsoft.com/office/drawing/2014/main" val="3055907829"/>
                        </a:ext>
                      </a:extLst>
                    </a:gridCol>
                    <a:gridCol w="1979150">
                      <a:extLst>
                        <a:ext uri="{9D8B030D-6E8A-4147-A177-3AD203B41FA5}">
                          <a16:colId xmlns:a16="http://schemas.microsoft.com/office/drawing/2014/main" val="2729921873"/>
                        </a:ext>
                      </a:extLst>
                    </a:gridCol>
                  </a:tblGrid>
                  <a:tr h="847559">
                    <a:tc>
                      <a:txBody>
                        <a:bodyPr/>
                        <a:lstStyle/>
                        <a:p>
                          <a:r>
                            <a:rPr lang="en-US" dirty="0"/>
                            <a:t>Technique</a:t>
                          </a:r>
                        </a:p>
                      </a:txBody>
                      <a:tcPr/>
                    </a:tc>
                    <a:tc>
                      <a:txBody>
                        <a:bodyPr/>
                        <a:lstStyle/>
                        <a:p>
                          <a:r>
                            <a:rPr lang="en-US" dirty="0"/>
                            <a:t>Resolution at fixed geometry</a:t>
                          </a:r>
                        </a:p>
                      </a:txBody>
                      <a:tcPr/>
                    </a:tc>
                    <a:tc>
                      <a:txBody>
                        <a:bodyPr/>
                        <a:lstStyle/>
                        <a:p>
                          <a:r>
                            <a:rPr lang="en-US" dirty="0"/>
                            <a:t>Intensity at fixed resolution (no spectrum)</a:t>
                          </a:r>
                        </a:p>
                      </a:txBody>
                      <a:tcPr/>
                    </a:tc>
                    <a:tc>
                      <a:txBody>
                        <a:bodyPr/>
                        <a:lstStyle/>
                        <a:p>
                          <a:r>
                            <a:rPr lang="en-US" dirty="0"/>
                            <a:t>Intensity at fixed resolution with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𝝀</m:t>
                                  </m:r>
                                </m:e>
                                <m:sup>
                                  <m:r>
                                    <a:rPr lang="en-US" b="1" i="1" dirty="0" smtClean="0">
                                      <a:latin typeface="Cambria Math" panose="02040503050406030204" pitchFamily="18" charset="0"/>
                                    </a:rPr>
                                    <m:t>−</m:t>
                                  </m:r>
                                  <m:r>
                                    <a:rPr lang="en-US" b="1" i="1" dirty="0" smtClean="0">
                                      <a:latin typeface="Cambria Math" panose="02040503050406030204" pitchFamily="18" charset="0"/>
                                    </a:rPr>
                                    <m:t>𝟓</m:t>
                                  </m:r>
                                </m:sup>
                              </m:sSup>
                            </m:oMath>
                          </a14:m>
                          <a:r>
                            <a:rPr lang="en-US" dirty="0"/>
                            <a:t> spectrum</a:t>
                          </a:r>
                        </a:p>
                      </a:txBody>
                      <a:tcPr/>
                    </a:tc>
                    <a:extLst>
                      <a:ext uri="{0D108BD9-81ED-4DB2-BD59-A6C34878D82A}">
                        <a16:rowId xmlns:a16="http://schemas.microsoft.com/office/drawing/2014/main" val="669341548"/>
                      </a:ext>
                    </a:extLst>
                  </a:tr>
                  <a:tr h="339931">
                    <a:tc>
                      <a:txBody>
                        <a:bodyPr/>
                        <a:lstStyle/>
                        <a:p>
                          <a:r>
                            <a:rPr lang="en-US" dirty="0"/>
                            <a:t>SANS</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5</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0</m:t>
                                    </m:r>
                                  </m:sup>
                                </m:sSup>
                              </m:oMath>
                            </m:oMathPara>
                          </a14:m>
                          <a:endParaRPr lang="en-US" dirty="0"/>
                        </a:p>
                      </a:txBody>
                      <a:tcPr/>
                    </a:tc>
                    <a:extLst>
                      <a:ext uri="{0D108BD9-81ED-4DB2-BD59-A6C34878D82A}">
                        <a16:rowId xmlns:a16="http://schemas.microsoft.com/office/drawing/2014/main" val="480412970"/>
                      </a:ext>
                    </a:extLst>
                  </a:tr>
                  <a:tr h="339931">
                    <a:tc>
                      <a:txBody>
                        <a:bodyPr/>
                        <a:lstStyle/>
                        <a:p>
                          <a:r>
                            <a:rPr lang="en-US" dirty="0"/>
                            <a:t>Reflectometry</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−1</m:t>
                                    </m:r>
                                  </m:sup>
                                </m:sSup>
                              </m:oMath>
                            </m:oMathPara>
                          </a14:m>
                          <a:endParaRPr lang="en-US" dirty="0"/>
                        </a:p>
                      </a:txBody>
                      <a:tcPr/>
                    </a:tc>
                    <a:extLst>
                      <a:ext uri="{0D108BD9-81ED-4DB2-BD59-A6C34878D82A}">
                        <a16:rowId xmlns:a16="http://schemas.microsoft.com/office/drawing/2014/main" val="3721499039"/>
                      </a:ext>
                    </a:extLst>
                  </a:tr>
                  <a:tr h="339931">
                    <a:tc>
                      <a:txBody>
                        <a:bodyPr/>
                        <a:lstStyle/>
                        <a:p>
                          <a:r>
                            <a:rPr lang="en-US" dirty="0"/>
                            <a:t>TOF-INS</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−3</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7</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2894691771"/>
                      </a:ext>
                    </a:extLst>
                  </a:tr>
                  <a:tr h="339931">
                    <a:tc>
                      <a:txBody>
                        <a:bodyPr/>
                        <a:lstStyle/>
                        <a:p>
                          <a:r>
                            <a:rPr lang="en-US" dirty="0"/>
                            <a:t>NSE</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−3</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9</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4</m:t>
                                    </m:r>
                                  </m:sup>
                                </m:sSup>
                              </m:oMath>
                            </m:oMathPara>
                          </a14:m>
                          <a:endParaRPr lang="en-US" dirty="0"/>
                        </a:p>
                      </a:txBody>
                      <a:tcPr/>
                    </a:tc>
                    <a:extLst>
                      <a:ext uri="{0D108BD9-81ED-4DB2-BD59-A6C34878D82A}">
                        <a16:rowId xmlns:a16="http://schemas.microsoft.com/office/drawing/2014/main" val="3726858720"/>
                      </a:ext>
                    </a:extLst>
                  </a:tr>
                </a:tbl>
              </a:graphicData>
            </a:graphic>
          </p:graphicFrame>
        </mc:Choice>
        <mc:Fallback xmlns="">
          <p:graphicFrame>
            <p:nvGraphicFramePr>
              <p:cNvPr id="23" name="Table 23">
                <a:extLst>
                  <a:ext uri="{FF2B5EF4-FFF2-40B4-BE49-F238E27FC236}">
                    <a16:creationId xmlns:a16="http://schemas.microsoft.com/office/drawing/2014/main" id="{B8F034CB-B856-7E46-9893-D8A3DB41F212}"/>
                  </a:ext>
                </a:extLst>
              </p:cNvPr>
              <p:cNvGraphicFramePr>
                <a:graphicFrameLocks noGrp="1"/>
              </p:cNvGraphicFramePr>
              <p:nvPr>
                <p:extLst>
                  <p:ext uri="{D42A27DB-BD31-4B8C-83A1-F6EECF244321}">
                    <p14:modId xmlns:p14="http://schemas.microsoft.com/office/powerpoint/2010/main" val="834350934"/>
                  </p:ext>
                </p:extLst>
              </p:nvPr>
            </p:nvGraphicFramePr>
            <p:xfrm>
              <a:off x="325121" y="1592833"/>
              <a:ext cx="7916600" cy="2665032"/>
            </p:xfrm>
            <a:graphic>
              <a:graphicData uri="http://schemas.openxmlformats.org/drawingml/2006/table">
                <a:tbl>
                  <a:tblPr firstRow="1" bandRow="1">
                    <a:tableStyleId>{5C22544A-7EE6-4342-B048-85BDC9FD1C3A}</a:tableStyleId>
                  </a:tblPr>
                  <a:tblGrid>
                    <a:gridCol w="1979150">
                      <a:extLst>
                        <a:ext uri="{9D8B030D-6E8A-4147-A177-3AD203B41FA5}">
                          <a16:colId xmlns:a16="http://schemas.microsoft.com/office/drawing/2014/main" val="1584564653"/>
                        </a:ext>
                      </a:extLst>
                    </a:gridCol>
                    <a:gridCol w="1979150">
                      <a:extLst>
                        <a:ext uri="{9D8B030D-6E8A-4147-A177-3AD203B41FA5}">
                          <a16:colId xmlns:a16="http://schemas.microsoft.com/office/drawing/2014/main" val="718465007"/>
                        </a:ext>
                      </a:extLst>
                    </a:gridCol>
                    <a:gridCol w="1979150">
                      <a:extLst>
                        <a:ext uri="{9D8B030D-6E8A-4147-A177-3AD203B41FA5}">
                          <a16:colId xmlns:a16="http://schemas.microsoft.com/office/drawing/2014/main" val="3055907829"/>
                        </a:ext>
                      </a:extLst>
                    </a:gridCol>
                    <a:gridCol w="1979150">
                      <a:extLst>
                        <a:ext uri="{9D8B030D-6E8A-4147-A177-3AD203B41FA5}">
                          <a16:colId xmlns:a16="http://schemas.microsoft.com/office/drawing/2014/main" val="2729921873"/>
                        </a:ext>
                      </a:extLst>
                    </a:gridCol>
                  </a:tblGrid>
                  <a:tr h="1198944">
                    <a:tc>
                      <a:txBody>
                        <a:bodyPr/>
                        <a:lstStyle/>
                        <a:p>
                          <a:r>
                            <a:rPr lang="en-US" dirty="0"/>
                            <a:t>Technique</a:t>
                          </a:r>
                        </a:p>
                      </a:txBody>
                      <a:tcPr/>
                    </a:tc>
                    <a:tc>
                      <a:txBody>
                        <a:bodyPr/>
                        <a:lstStyle/>
                        <a:p>
                          <a:r>
                            <a:rPr lang="en-US" dirty="0"/>
                            <a:t>Resolution at fixed geometry</a:t>
                          </a:r>
                        </a:p>
                      </a:txBody>
                      <a:tcPr/>
                    </a:tc>
                    <a:tc>
                      <a:txBody>
                        <a:bodyPr/>
                        <a:lstStyle/>
                        <a:p>
                          <a:r>
                            <a:rPr lang="en-US" dirty="0"/>
                            <a:t>Intensity at fixed resolution (no spectrum)</a:t>
                          </a:r>
                        </a:p>
                      </a:txBody>
                      <a:tcPr/>
                    </a:tc>
                    <a:tc>
                      <a:txBody>
                        <a:bodyPr/>
                        <a:lstStyle/>
                        <a:p>
                          <a:endParaRPr lang="en-US"/>
                        </a:p>
                      </a:txBody>
                      <a:tcPr>
                        <a:blipFill>
                          <a:blip r:embed="rId7"/>
                          <a:stretch>
                            <a:fillRect l="-300641" t="-2105" r="-1923" b="-130526"/>
                          </a:stretch>
                        </a:blipFill>
                      </a:tcPr>
                    </a:tc>
                    <a:extLst>
                      <a:ext uri="{0D108BD9-81ED-4DB2-BD59-A6C34878D82A}">
                        <a16:rowId xmlns:a16="http://schemas.microsoft.com/office/drawing/2014/main" val="669341548"/>
                      </a:ext>
                    </a:extLst>
                  </a:tr>
                  <a:tr h="368808">
                    <a:tc>
                      <a:txBody>
                        <a:bodyPr/>
                        <a:lstStyle/>
                        <a:p>
                          <a:r>
                            <a:rPr lang="en-US" dirty="0"/>
                            <a:t>SANS</a:t>
                          </a:r>
                        </a:p>
                      </a:txBody>
                      <a:tcPr/>
                    </a:tc>
                    <a:tc>
                      <a:txBody>
                        <a:bodyPr/>
                        <a:lstStyle/>
                        <a:p>
                          <a:endParaRPr lang="en-US"/>
                        </a:p>
                      </a:txBody>
                      <a:tcPr>
                        <a:blipFill>
                          <a:blip r:embed="rId7"/>
                          <a:stretch>
                            <a:fillRect l="-100641" t="-334483" r="-201923" b="-327586"/>
                          </a:stretch>
                        </a:blipFill>
                      </a:tcPr>
                    </a:tc>
                    <a:tc>
                      <a:txBody>
                        <a:bodyPr/>
                        <a:lstStyle/>
                        <a:p>
                          <a:endParaRPr lang="en-US"/>
                        </a:p>
                      </a:txBody>
                      <a:tcPr>
                        <a:blipFill>
                          <a:blip r:embed="rId7"/>
                          <a:stretch>
                            <a:fillRect l="-200641" t="-334483" r="-101923" b="-327586"/>
                          </a:stretch>
                        </a:blipFill>
                      </a:tcPr>
                    </a:tc>
                    <a:tc>
                      <a:txBody>
                        <a:bodyPr/>
                        <a:lstStyle/>
                        <a:p>
                          <a:endParaRPr lang="en-US"/>
                        </a:p>
                      </a:txBody>
                      <a:tcPr>
                        <a:blipFill>
                          <a:blip r:embed="rId7"/>
                          <a:stretch>
                            <a:fillRect l="-300641" t="-334483" r="-1923" b="-327586"/>
                          </a:stretch>
                        </a:blipFill>
                      </a:tcPr>
                    </a:tc>
                    <a:extLst>
                      <a:ext uri="{0D108BD9-81ED-4DB2-BD59-A6C34878D82A}">
                        <a16:rowId xmlns:a16="http://schemas.microsoft.com/office/drawing/2014/main" val="480412970"/>
                      </a:ext>
                    </a:extLst>
                  </a:tr>
                  <a:tr h="365760">
                    <a:tc>
                      <a:txBody>
                        <a:bodyPr/>
                        <a:lstStyle/>
                        <a:p>
                          <a:r>
                            <a:rPr lang="en-US" dirty="0"/>
                            <a:t>Reflectometry</a:t>
                          </a:r>
                        </a:p>
                      </a:txBody>
                      <a:tcPr/>
                    </a:tc>
                    <a:tc>
                      <a:txBody>
                        <a:bodyPr/>
                        <a:lstStyle/>
                        <a:p>
                          <a:endParaRPr lang="en-US"/>
                        </a:p>
                      </a:txBody>
                      <a:tcPr>
                        <a:blipFill>
                          <a:blip r:embed="rId7"/>
                          <a:stretch>
                            <a:fillRect l="-100641" t="-434483" r="-201923" b="-227586"/>
                          </a:stretch>
                        </a:blipFill>
                      </a:tcPr>
                    </a:tc>
                    <a:tc>
                      <a:txBody>
                        <a:bodyPr/>
                        <a:lstStyle/>
                        <a:p>
                          <a:endParaRPr lang="en-US"/>
                        </a:p>
                      </a:txBody>
                      <a:tcPr>
                        <a:blipFill>
                          <a:blip r:embed="rId7"/>
                          <a:stretch>
                            <a:fillRect l="-200641" t="-434483" r="-101923" b="-227586"/>
                          </a:stretch>
                        </a:blipFill>
                      </a:tcPr>
                    </a:tc>
                    <a:tc>
                      <a:txBody>
                        <a:bodyPr/>
                        <a:lstStyle/>
                        <a:p>
                          <a:endParaRPr lang="en-US"/>
                        </a:p>
                      </a:txBody>
                      <a:tcPr>
                        <a:blipFill>
                          <a:blip r:embed="rId7"/>
                          <a:stretch>
                            <a:fillRect l="-300641" t="-434483" r="-1923" b="-227586"/>
                          </a:stretch>
                        </a:blipFill>
                      </a:tcPr>
                    </a:tc>
                    <a:extLst>
                      <a:ext uri="{0D108BD9-81ED-4DB2-BD59-A6C34878D82A}">
                        <a16:rowId xmlns:a16="http://schemas.microsoft.com/office/drawing/2014/main" val="3721499039"/>
                      </a:ext>
                    </a:extLst>
                  </a:tr>
                  <a:tr h="365760">
                    <a:tc>
                      <a:txBody>
                        <a:bodyPr/>
                        <a:lstStyle/>
                        <a:p>
                          <a:r>
                            <a:rPr lang="en-US" dirty="0"/>
                            <a:t>TOF-INS</a:t>
                          </a:r>
                        </a:p>
                      </a:txBody>
                      <a:tcPr/>
                    </a:tc>
                    <a:tc>
                      <a:txBody>
                        <a:bodyPr/>
                        <a:lstStyle/>
                        <a:p>
                          <a:endParaRPr lang="en-US"/>
                        </a:p>
                      </a:txBody>
                      <a:tcPr>
                        <a:blipFill>
                          <a:blip r:embed="rId7"/>
                          <a:stretch>
                            <a:fillRect l="-100641" t="-534483" r="-201923" b="-127586"/>
                          </a:stretch>
                        </a:blipFill>
                      </a:tcPr>
                    </a:tc>
                    <a:tc>
                      <a:txBody>
                        <a:bodyPr/>
                        <a:lstStyle/>
                        <a:p>
                          <a:endParaRPr lang="en-US"/>
                        </a:p>
                      </a:txBody>
                      <a:tcPr>
                        <a:blipFill>
                          <a:blip r:embed="rId7"/>
                          <a:stretch>
                            <a:fillRect l="-200641" t="-534483" r="-101923" b="-127586"/>
                          </a:stretch>
                        </a:blipFill>
                      </a:tcPr>
                    </a:tc>
                    <a:tc>
                      <a:txBody>
                        <a:bodyPr/>
                        <a:lstStyle/>
                        <a:p>
                          <a:endParaRPr lang="en-US"/>
                        </a:p>
                      </a:txBody>
                      <a:tcPr>
                        <a:blipFill>
                          <a:blip r:embed="rId7"/>
                          <a:stretch>
                            <a:fillRect l="-300641" t="-534483" r="-1923" b="-127586"/>
                          </a:stretch>
                        </a:blipFill>
                      </a:tcPr>
                    </a:tc>
                    <a:extLst>
                      <a:ext uri="{0D108BD9-81ED-4DB2-BD59-A6C34878D82A}">
                        <a16:rowId xmlns:a16="http://schemas.microsoft.com/office/drawing/2014/main" val="2894691771"/>
                      </a:ext>
                    </a:extLst>
                  </a:tr>
                  <a:tr h="365760">
                    <a:tc>
                      <a:txBody>
                        <a:bodyPr/>
                        <a:lstStyle/>
                        <a:p>
                          <a:r>
                            <a:rPr lang="en-US" dirty="0"/>
                            <a:t>NSE</a:t>
                          </a:r>
                        </a:p>
                      </a:txBody>
                      <a:tcPr/>
                    </a:tc>
                    <a:tc>
                      <a:txBody>
                        <a:bodyPr/>
                        <a:lstStyle/>
                        <a:p>
                          <a:endParaRPr lang="en-US"/>
                        </a:p>
                      </a:txBody>
                      <a:tcPr>
                        <a:blipFill>
                          <a:blip r:embed="rId7"/>
                          <a:stretch>
                            <a:fillRect l="-100641" t="-634483" r="-201923" b="-27586"/>
                          </a:stretch>
                        </a:blipFill>
                      </a:tcPr>
                    </a:tc>
                    <a:tc>
                      <a:txBody>
                        <a:bodyPr/>
                        <a:lstStyle/>
                        <a:p>
                          <a:endParaRPr lang="en-US"/>
                        </a:p>
                      </a:txBody>
                      <a:tcPr>
                        <a:blipFill>
                          <a:blip r:embed="rId7"/>
                          <a:stretch>
                            <a:fillRect l="-200641" t="-634483" r="-101923" b="-27586"/>
                          </a:stretch>
                        </a:blipFill>
                      </a:tcPr>
                    </a:tc>
                    <a:tc>
                      <a:txBody>
                        <a:bodyPr/>
                        <a:lstStyle/>
                        <a:p>
                          <a:endParaRPr lang="en-US"/>
                        </a:p>
                      </a:txBody>
                      <a:tcPr>
                        <a:blipFill>
                          <a:blip r:embed="rId7"/>
                          <a:stretch>
                            <a:fillRect l="-300641" t="-634483" r="-1923" b="-27586"/>
                          </a:stretch>
                        </a:blipFill>
                      </a:tcPr>
                    </a:tc>
                    <a:extLst>
                      <a:ext uri="{0D108BD9-81ED-4DB2-BD59-A6C34878D82A}">
                        <a16:rowId xmlns:a16="http://schemas.microsoft.com/office/drawing/2014/main" val="3726858720"/>
                      </a:ext>
                    </a:extLst>
                  </a:tr>
                </a:tbl>
              </a:graphicData>
            </a:graphic>
          </p:graphicFrame>
        </mc:Fallback>
      </mc:AlternateContent>
    </p:spTree>
    <p:extLst>
      <p:ext uri="{BB962C8B-B14F-4D97-AF65-F5344CB8AC3E}">
        <p14:creationId xmlns:p14="http://schemas.microsoft.com/office/powerpoint/2010/main" val="397442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C08E-4EBD-064E-A13B-D2AF8025FAD3}"/>
              </a:ext>
            </a:extLst>
          </p:cNvPr>
          <p:cNvSpPr>
            <a:spLocks noGrp="1"/>
          </p:cNvSpPr>
          <p:nvPr>
            <p:ph type="title"/>
          </p:nvPr>
        </p:nvSpPr>
        <p:spPr/>
        <p:txBody>
          <a:bodyPr/>
          <a:lstStyle/>
          <a:p>
            <a:r>
              <a:rPr lang="en-US" dirty="0"/>
              <a:t>Secondary factors enabled by VCN beams</a:t>
            </a:r>
          </a:p>
        </p:txBody>
      </p:sp>
      <p:sp>
        <p:nvSpPr>
          <p:cNvPr id="3" name="Content Placeholder 2">
            <a:extLst>
              <a:ext uri="{FF2B5EF4-FFF2-40B4-BE49-F238E27FC236}">
                <a16:creationId xmlns:a16="http://schemas.microsoft.com/office/drawing/2014/main" id="{353727BB-A581-DA45-8418-93632D34D1AB}"/>
              </a:ext>
            </a:extLst>
          </p:cNvPr>
          <p:cNvSpPr>
            <a:spLocks noGrp="1"/>
          </p:cNvSpPr>
          <p:nvPr>
            <p:ph idx="1"/>
          </p:nvPr>
        </p:nvSpPr>
        <p:spPr/>
        <p:txBody>
          <a:bodyPr/>
          <a:lstStyle/>
          <a:p>
            <a:r>
              <a:rPr lang="en-US" dirty="0"/>
              <a:t>Detectors</a:t>
            </a:r>
          </a:p>
          <a:p>
            <a:pPr lvl="1"/>
            <a:r>
              <a:rPr lang="en-US" dirty="0"/>
              <a:t>VCN beams can be absorbed in much thinner regions</a:t>
            </a:r>
          </a:p>
          <a:p>
            <a:pPr lvl="1"/>
            <a:r>
              <a:rPr lang="en-US" dirty="0"/>
              <a:t>Enables better spatial definition of where the neutron was detected</a:t>
            </a:r>
          </a:p>
          <a:p>
            <a:pPr lvl="2"/>
            <a:r>
              <a:rPr lang="en-US" dirty="0"/>
              <a:t>Important for MIEZE</a:t>
            </a:r>
          </a:p>
          <a:p>
            <a:pPr lvl="1"/>
            <a:r>
              <a:rPr lang="en-US" dirty="0"/>
              <a:t>Possibly fabricated with lithographic techniques</a:t>
            </a:r>
          </a:p>
          <a:p>
            <a:pPr lvl="2"/>
            <a:r>
              <a:rPr lang="en-US" dirty="0"/>
              <a:t>Smaller pixel sizes, detectors closer to samples…</a:t>
            </a:r>
          </a:p>
          <a:p>
            <a:pPr lvl="2"/>
            <a:r>
              <a:rPr lang="en-US" dirty="0"/>
              <a:t>Faster response time</a:t>
            </a:r>
          </a:p>
          <a:p>
            <a:r>
              <a:rPr lang="en-US" dirty="0"/>
              <a:t>Focusing</a:t>
            </a:r>
          </a:p>
          <a:p>
            <a:pPr lvl="1"/>
            <a:r>
              <a:rPr lang="en-US" dirty="0"/>
              <a:t>Focusing relying on the index of refraction is easier.</a:t>
            </a:r>
          </a:p>
          <a:p>
            <a:pPr lvl="1"/>
            <a:r>
              <a:rPr lang="en-US" dirty="0"/>
              <a:t>Phase space manipulation</a:t>
            </a:r>
          </a:p>
          <a:p>
            <a:endParaRPr lang="en-US" dirty="0"/>
          </a:p>
        </p:txBody>
      </p:sp>
    </p:spTree>
    <p:extLst>
      <p:ext uri="{BB962C8B-B14F-4D97-AF65-F5344CB8AC3E}">
        <p14:creationId xmlns:p14="http://schemas.microsoft.com/office/powerpoint/2010/main" val="324891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D6C-8083-0B43-A543-C386637937F4}"/>
              </a:ext>
            </a:extLst>
          </p:cNvPr>
          <p:cNvSpPr>
            <a:spLocks noGrp="1"/>
          </p:cNvSpPr>
          <p:nvPr>
            <p:ph type="title"/>
          </p:nvPr>
        </p:nvSpPr>
        <p:spPr/>
        <p:txBody>
          <a:bodyPr/>
          <a:lstStyle/>
          <a:p>
            <a:r>
              <a:rPr lang="en-US" dirty="0"/>
              <a:t>Science opportunities and challenges for VCN’s</a:t>
            </a:r>
          </a:p>
        </p:txBody>
      </p:sp>
      <p:sp>
        <p:nvSpPr>
          <p:cNvPr id="3" name="Content Placeholder 2">
            <a:extLst>
              <a:ext uri="{FF2B5EF4-FFF2-40B4-BE49-F238E27FC236}">
                <a16:creationId xmlns:a16="http://schemas.microsoft.com/office/drawing/2014/main" id="{8646B00B-5578-B745-854E-170053E852DE}"/>
              </a:ext>
            </a:extLst>
          </p:cNvPr>
          <p:cNvSpPr>
            <a:spLocks noGrp="1"/>
          </p:cNvSpPr>
          <p:nvPr>
            <p:ph idx="1"/>
          </p:nvPr>
        </p:nvSpPr>
        <p:spPr>
          <a:xfrm>
            <a:off x="448055" y="1037968"/>
            <a:ext cx="11430000" cy="5202193"/>
          </a:xfrm>
        </p:spPr>
        <p:txBody>
          <a:bodyPr/>
          <a:lstStyle/>
          <a:p>
            <a:r>
              <a:rPr lang="en-US" dirty="0"/>
              <a:t>Complex materials </a:t>
            </a:r>
            <a:r>
              <a:rPr lang="en-US" i="1" dirty="0"/>
              <a:t>systems</a:t>
            </a:r>
            <a:r>
              <a:rPr lang="en-US" dirty="0"/>
              <a:t> with multiple length and time scales possibly ranging over a few decades</a:t>
            </a:r>
          </a:p>
          <a:p>
            <a:pPr lvl="1"/>
            <a:r>
              <a:rPr lang="en-US" dirty="0"/>
              <a:t>VCN implies specialization to a subset of length and time scales</a:t>
            </a:r>
          </a:p>
          <a:p>
            <a:pPr lvl="1"/>
            <a:r>
              <a:rPr lang="en-US" dirty="0"/>
              <a:t>Opportunity for multimodal (non-neutron) instrumentation add-ons?</a:t>
            </a:r>
          </a:p>
          <a:p>
            <a:r>
              <a:rPr lang="en-US" dirty="0"/>
              <a:t>Need to observe synthesis in situ (and process in operando)</a:t>
            </a:r>
          </a:p>
          <a:p>
            <a:pPr lvl="1"/>
            <a:r>
              <a:rPr lang="en-US" dirty="0"/>
              <a:t>More intense VCN instrumentation is only part of the answer</a:t>
            </a:r>
          </a:p>
          <a:p>
            <a:r>
              <a:rPr lang="en-US" dirty="0"/>
              <a:t>Need to observe coherency</a:t>
            </a:r>
          </a:p>
          <a:p>
            <a:pPr lvl="1"/>
            <a:r>
              <a:rPr lang="en-US" dirty="0"/>
              <a:t>Is there a unique niche for spin-coherent VCN beams?</a:t>
            </a:r>
          </a:p>
          <a:p>
            <a:r>
              <a:rPr lang="en-US" dirty="0"/>
              <a:t>Ability to probe </a:t>
            </a:r>
            <a:r>
              <a:rPr lang="en-US" i="1" dirty="0"/>
              <a:t>living</a:t>
            </a:r>
            <a:r>
              <a:rPr lang="en-US" dirty="0"/>
              <a:t> systems</a:t>
            </a:r>
          </a:p>
          <a:p>
            <a:pPr lvl="1"/>
            <a:r>
              <a:rPr lang="en-US" dirty="0"/>
              <a:t>Integrated synthesis, measurement and modeling demonstrated</a:t>
            </a:r>
          </a:p>
          <a:p>
            <a:r>
              <a:rPr lang="en-US" dirty="0"/>
              <a:t>Transition from scattering to imaging facilitated by VCN beams</a:t>
            </a:r>
          </a:p>
        </p:txBody>
      </p:sp>
    </p:spTree>
    <p:extLst>
      <p:ext uri="{BB962C8B-B14F-4D97-AF65-F5344CB8AC3E}">
        <p14:creationId xmlns:p14="http://schemas.microsoft.com/office/powerpoint/2010/main" val="2694977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1054-A9DF-224B-871B-FF6CB41D8AB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385AC86-7D73-7841-B2AD-5C08314124BC}"/>
              </a:ext>
            </a:extLst>
          </p:cNvPr>
          <p:cNvSpPr txBox="1"/>
          <p:nvPr/>
        </p:nvSpPr>
        <p:spPr>
          <a:xfrm>
            <a:off x="6375042" y="5615189"/>
            <a:ext cx="5014514" cy="590931"/>
          </a:xfrm>
          <a:prstGeom prst="rect">
            <a:avLst/>
          </a:prstGeom>
          <a:noFill/>
        </p:spPr>
        <p:txBody>
          <a:bodyPr wrap="none" rtlCol="0">
            <a:spAutoFit/>
          </a:bodyPr>
          <a:lstStyle/>
          <a:p>
            <a:pPr>
              <a:lnSpc>
                <a:spcPct val="90000"/>
              </a:lnSpc>
            </a:pPr>
            <a:r>
              <a:rPr lang="en-US" dirty="0">
                <a:latin typeface="+mn-lt"/>
              </a:rPr>
              <a:t>Data taken with Larmor using 10 </a:t>
            </a:r>
            <a:r>
              <a:rPr lang="en-US" dirty="0" err="1"/>
              <a:t>Å</a:t>
            </a:r>
            <a:r>
              <a:rPr lang="en-US" dirty="0">
                <a:latin typeface="+mn-lt"/>
              </a:rPr>
              <a:t> neutrons</a:t>
            </a:r>
          </a:p>
          <a:p>
            <a:pPr algn="l">
              <a:lnSpc>
                <a:spcPct val="90000"/>
              </a:lnSpc>
            </a:pPr>
            <a:r>
              <a:rPr lang="en-US" dirty="0">
                <a:latin typeface="+mn-lt"/>
              </a:rPr>
              <a:t>Courtesy of R. </a:t>
            </a:r>
            <a:r>
              <a:rPr lang="en-US" dirty="0" err="1">
                <a:latin typeface="+mn-lt"/>
              </a:rPr>
              <a:t>Pynn</a:t>
            </a:r>
            <a:endParaRPr lang="en-US" dirty="0">
              <a:latin typeface="+mn-lt"/>
            </a:endParaRPr>
          </a:p>
        </p:txBody>
      </p:sp>
      <p:pic>
        <p:nvPicPr>
          <p:cNvPr id="4" name="Picture 3">
            <a:extLst>
              <a:ext uri="{FF2B5EF4-FFF2-40B4-BE49-F238E27FC236}">
                <a16:creationId xmlns:a16="http://schemas.microsoft.com/office/drawing/2014/main" id="{18555F7A-7C9C-5449-A9A9-4461FE674740}"/>
              </a:ext>
            </a:extLst>
          </p:cNvPr>
          <p:cNvPicPr>
            <a:picLocks noChangeAspect="1"/>
          </p:cNvPicPr>
          <p:nvPr/>
        </p:nvPicPr>
        <p:blipFill>
          <a:blip r:embed="rId3"/>
          <a:stretch>
            <a:fillRect/>
          </a:stretch>
        </p:blipFill>
        <p:spPr>
          <a:xfrm>
            <a:off x="2480486" y="1355412"/>
            <a:ext cx="7789112" cy="4147176"/>
          </a:xfrm>
          <a:prstGeom prst="rect">
            <a:avLst/>
          </a:prstGeom>
        </p:spPr>
      </p:pic>
      <p:sp>
        <p:nvSpPr>
          <p:cNvPr id="5" name="TextBox 4">
            <a:extLst>
              <a:ext uri="{FF2B5EF4-FFF2-40B4-BE49-F238E27FC236}">
                <a16:creationId xmlns:a16="http://schemas.microsoft.com/office/drawing/2014/main" id="{E21A8D9B-E45F-944D-974D-F2360B26E8F7}"/>
              </a:ext>
            </a:extLst>
          </p:cNvPr>
          <p:cNvSpPr txBox="1"/>
          <p:nvPr/>
        </p:nvSpPr>
        <p:spPr>
          <a:xfrm>
            <a:off x="5102086" y="5160956"/>
            <a:ext cx="3214341" cy="341632"/>
          </a:xfrm>
          <a:prstGeom prst="rect">
            <a:avLst/>
          </a:prstGeom>
          <a:solidFill>
            <a:schemeClr val="bg1"/>
          </a:solidFill>
        </p:spPr>
        <p:txBody>
          <a:bodyPr wrap="none" rtlCol="0">
            <a:spAutoFit/>
          </a:bodyPr>
          <a:lstStyle/>
          <a:p>
            <a:pPr algn="l">
              <a:lnSpc>
                <a:spcPct val="90000"/>
              </a:lnSpc>
            </a:pPr>
            <a:r>
              <a:rPr lang="en-US" dirty="0">
                <a:latin typeface="+mn-lt"/>
              </a:rPr>
              <a:t>Spin-Echo Length [microns]</a:t>
            </a:r>
          </a:p>
        </p:txBody>
      </p:sp>
    </p:spTree>
    <p:extLst>
      <p:ext uri="{BB962C8B-B14F-4D97-AF65-F5344CB8AC3E}">
        <p14:creationId xmlns:p14="http://schemas.microsoft.com/office/powerpoint/2010/main" val="291255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CF2A-600F-1B4A-BDAB-22A85ECDAEE2}"/>
              </a:ext>
            </a:extLst>
          </p:cNvPr>
          <p:cNvSpPr>
            <a:spLocks noGrp="1"/>
          </p:cNvSpPr>
          <p:nvPr>
            <p:ph type="title"/>
          </p:nvPr>
        </p:nvSpPr>
        <p:spPr/>
        <p:txBody>
          <a:bodyPr/>
          <a:lstStyle/>
          <a:p>
            <a:r>
              <a:rPr lang="en-US" dirty="0"/>
              <a:t>Historical context</a:t>
            </a:r>
          </a:p>
        </p:txBody>
      </p:sp>
      <p:sp>
        <p:nvSpPr>
          <p:cNvPr id="3" name="Content Placeholder 2">
            <a:extLst>
              <a:ext uri="{FF2B5EF4-FFF2-40B4-BE49-F238E27FC236}">
                <a16:creationId xmlns:a16="http://schemas.microsoft.com/office/drawing/2014/main" id="{56FF2EFE-0365-644A-8F70-C5F43D6E3F38}"/>
              </a:ext>
            </a:extLst>
          </p:cNvPr>
          <p:cNvSpPr>
            <a:spLocks noGrp="1"/>
          </p:cNvSpPr>
          <p:nvPr>
            <p:ph idx="1"/>
          </p:nvPr>
        </p:nvSpPr>
        <p:spPr/>
        <p:txBody>
          <a:bodyPr/>
          <a:lstStyle/>
          <a:p>
            <a:r>
              <a:rPr lang="en-US" dirty="0"/>
              <a:t>R. Golub, Ultracold neutrons: Their role in studies of condensed matter, Rev. of Mod. Phys., </a:t>
            </a:r>
            <a:r>
              <a:rPr lang="en-US" b="1" dirty="0"/>
              <a:t>68</a:t>
            </a:r>
            <a:r>
              <a:rPr lang="en-US" dirty="0"/>
              <a:t>, 329 (1996).</a:t>
            </a:r>
          </a:p>
          <a:p>
            <a:r>
              <a:rPr lang="en-US" dirty="0"/>
              <a:t>08.2005: Workshop on Application of a Very Cold Neutron Source (Argonne National Lab)</a:t>
            </a:r>
          </a:p>
          <a:p>
            <a:pPr lvl="1"/>
            <a:r>
              <a:rPr lang="en-US" dirty="0">
                <a:hlinkClick r:id="rId3"/>
              </a:rPr>
              <a:t>https://www.osti.gov/biblio/1248367-proceedings-workshop-applications-very-cold-neutron-source</a:t>
            </a:r>
            <a:endParaRPr lang="en-US" dirty="0"/>
          </a:p>
          <a:p>
            <a:pPr lvl="1"/>
            <a:r>
              <a:rPr lang="en-US" dirty="0"/>
              <a:t>Consisted of 3 sections: </a:t>
            </a:r>
          </a:p>
          <a:p>
            <a:pPr lvl="2"/>
            <a:r>
              <a:rPr lang="en-US" dirty="0"/>
              <a:t>Science opportunities</a:t>
            </a:r>
          </a:p>
          <a:p>
            <a:pPr lvl="2"/>
            <a:r>
              <a:rPr lang="en-US" dirty="0"/>
              <a:t>Spectra</a:t>
            </a:r>
          </a:p>
          <a:p>
            <a:pPr lvl="2"/>
            <a:r>
              <a:rPr lang="en-US" dirty="0"/>
              <a:t>Instrumentation</a:t>
            </a:r>
          </a:p>
          <a:p>
            <a:r>
              <a:rPr lang="en-US" dirty="0"/>
              <a:t>2016: Workshop at ORNL </a:t>
            </a:r>
            <a:r>
              <a:rPr lang="en-US" dirty="0">
                <a:hlinkClick r:id="rId4"/>
              </a:rPr>
              <a:t>https://conference.sns.gov/event/18/</a:t>
            </a:r>
            <a:endParaRPr lang="en-US" dirty="0"/>
          </a:p>
          <a:p>
            <a:endParaRPr lang="en-US" dirty="0"/>
          </a:p>
        </p:txBody>
      </p:sp>
    </p:spTree>
    <p:extLst>
      <p:ext uri="{BB962C8B-B14F-4D97-AF65-F5344CB8AC3E}">
        <p14:creationId xmlns:p14="http://schemas.microsoft.com/office/powerpoint/2010/main" val="256910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C3B-FFDD-1D42-AC9B-8704DDF41971}"/>
              </a:ext>
            </a:extLst>
          </p:cNvPr>
          <p:cNvSpPr>
            <a:spLocks noGrp="1"/>
          </p:cNvSpPr>
          <p:nvPr>
            <p:ph type="title"/>
          </p:nvPr>
        </p:nvSpPr>
        <p:spPr>
          <a:xfrm>
            <a:off x="429767" y="274320"/>
            <a:ext cx="11430000" cy="535531"/>
          </a:xfrm>
        </p:spPr>
        <p:txBody>
          <a:bodyPr/>
          <a:lstStyle/>
          <a:p>
            <a:r>
              <a:rPr lang="en-US" dirty="0"/>
              <a:t>Intent of the 08.2016 VCN workshop at ORNL</a:t>
            </a:r>
          </a:p>
        </p:txBody>
      </p:sp>
      <p:sp>
        <p:nvSpPr>
          <p:cNvPr id="3" name="Content Placeholder 2">
            <a:extLst>
              <a:ext uri="{FF2B5EF4-FFF2-40B4-BE49-F238E27FC236}">
                <a16:creationId xmlns:a16="http://schemas.microsoft.com/office/drawing/2014/main" id="{821EC4A4-4EC9-814A-9926-88DA8EEE34CC}"/>
              </a:ext>
            </a:extLst>
          </p:cNvPr>
          <p:cNvSpPr>
            <a:spLocks noGrp="1"/>
          </p:cNvSpPr>
          <p:nvPr>
            <p:ph idx="1"/>
          </p:nvPr>
        </p:nvSpPr>
        <p:spPr/>
        <p:txBody>
          <a:bodyPr/>
          <a:lstStyle/>
          <a:p>
            <a:r>
              <a:rPr lang="en-US" dirty="0"/>
              <a:t>How might VCN beams enable science at the Second Target Station (STS)?</a:t>
            </a:r>
          </a:p>
          <a:p>
            <a:r>
              <a:rPr lang="en-US" dirty="0"/>
              <a:t>What is STS science?</a:t>
            </a:r>
          </a:p>
          <a:p>
            <a:pPr lvl="1"/>
            <a:r>
              <a:rPr lang="en-US" dirty="0"/>
              <a:t>Challenges set forth in the BESAC* report of 2007</a:t>
            </a:r>
          </a:p>
          <a:p>
            <a:pPr lvl="2"/>
            <a:r>
              <a:rPr lang="en-US" dirty="0"/>
              <a:t>Directing Matter and Energy: Five Challenges for Science and the Imagination</a:t>
            </a:r>
          </a:p>
          <a:p>
            <a:pPr lvl="2"/>
            <a:r>
              <a:rPr lang="en-US" dirty="0">
                <a:hlinkClick r:id="rId3"/>
              </a:rPr>
              <a:t>https://www.osti.gov/servlets/purl/935427</a:t>
            </a:r>
            <a:endParaRPr lang="en-US" dirty="0"/>
          </a:p>
          <a:p>
            <a:pPr lvl="1"/>
            <a:r>
              <a:rPr lang="en-US" dirty="0"/>
              <a:t>Opportunities set forth in the BESAC report of 2015</a:t>
            </a:r>
          </a:p>
          <a:p>
            <a:pPr lvl="2"/>
            <a:r>
              <a:rPr lang="en-US" dirty="0"/>
              <a:t>Challenges at the Frontiers of Matter and Energy: Transformative Opportunities for Discovery Science </a:t>
            </a:r>
          </a:p>
          <a:p>
            <a:pPr lvl="2"/>
            <a:r>
              <a:rPr lang="en-US" dirty="0">
                <a:hlinkClick r:id="rId4"/>
              </a:rPr>
              <a:t>https://www.osti.gov/biblio/1283188-challenges-frontiers-matter-energy-transformative-opportunities-discovery-science</a:t>
            </a:r>
            <a:endParaRPr lang="en-US" dirty="0"/>
          </a:p>
          <a:p>
            <a:pPr marL="742950" lvl="2" indent="0">
              <a:buNone/>
            </a:pPr>
            <a:r>
              <a:rPr lang="en-US" dirty="0"/>
              <a:t>*BESAC = Basic Energy Sciences Advisory Committee</a:t>
            </a:r>
          </a:p>
          <a:p>
            <a:pPr lvl="2"/>
            <a:endParaRPr lang="en-US" dirty="0"/>
          </a:p>
          <a:p>
            <a:pPr lvl="2"/>
            <a:endParaRPr lang="en-US" dirty="0"/>
          </a:p>
          <a:p>
            <a:pPr lvl="1"/>
            <a:endParaRPr lang="en-US" dirty="0"/>
          </a:p>
          <a:p>
            <a:endParaRPr lang="en-US" dirty="0"/>
          </a:p>
        </p:txBody>
      </p:sp>
    </p:spTree>
    <p:extLst>
      <p:ext uri="{BB962C8B-B14F-4D97-AF65-F5344CB8AC3E}">
        <p14:creationId xmlns:p14="http://schemas.microsoft.com/office/powerpoint/2010/main" val="405234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6C0A-03A2-3944-A9E5-87B4D2C55130}"/>
              </a:ext>
            </a:extLst>
          </p:cNvPr>
          <p:cNvSpPr>
            <a:spLocks noGrp="1"/>
          </p:cNvSpPr>
          <p:nvPr>
            <p:ph type="title"/>
          </p:nvPr>
        </p:nvSpPr>
        <p:spPr>
          <a:xfrm>
            <a:off x="429768" y="274320"/>
            <a:ext cx="11425236" cy="978729"/>
          </a:xfrm>
        </p:spPr>
        <p:txBody>
          <a:bodyPr/>
          <a:lstStyle/>
          <a:p>
            <a:r>
              <a:rPr lang="en-US" dirty="0"/>
              <a:t>Goal: Control matter and energy (the basic currency</a:t>
            </a:r>
            <a:br>
              <a:rPr lang="en-US" dirty="0"/>
            </a:br>
            <a:r>
              <a:rPr lang="en-US" dirty="0"/>
              <a:t>of science, technology and society)</a:t>
            </a:r>
          </a:p>
        </p:txBody>
      </p:sp>
      <p:graphicFrame>
        <p:nvGraphicFramePr>
          <p:cNvPr id="4" name="Table 4">
            <a:extLst>
              <a:ext uri="{FF2B5EF4-FFF2-40B4-BE49-F238E27FC236}">
                <a16:creationId xmlns:a16="http://schemas.microsoft.com/office/drawing/2014/main" id="{87458D50-3CA2-0545-9049-493B28FCAB4B}"/>
              </a:ext>
            </a:extLst>
          </p:cNvPr>
          <p:cNvGraphicFramePr>
            <a:graphicFrameLocks noGrp="1"/>
          </p:cNvGraphicFramePr>
          <p:nvPr>
            <p:extLst>
              <p:ext uri="{D42A27DB-BD31-4B8C-83A1-F6EECF244321}">
                <p14:modId xmlns:p14="http://schemas.microsoft.com/office/powerpoint/2010/main" val="2647567744"/>
              </p:ext>
            </p:extLst>
          </p:nvPr>
        </p:nvGraphicFramePr>
        <p:xfrm>
          <a:off x="429768" y="1398952"/>
          <a:ext cx="5546785" cy="5459048"/>
        </p:xfrm>
        <a:graphic>
          <a:graphicData uri="http://schemas.openxmlformats.org/drawingml/2006/table">
            <a:tbl>
              <a:tblPr firstRow="1" bandRow="1">
                <a:tableStyleId>{5C22544A-7EE6-4342-B048-85BDC9FD1C3A}</a:tableStyleId>
              </a:tblPr>
              <a:tblGrid>
                <a:gridCol w="5546785">
                  <a:extLst>
                    <a:ext uri="{9D8B030D-6E8A-4147-A177-3AD203B41FA5}">
                      <a16:colId xmlns:a16="http://schemas.microsoft.com/office/drawing/2014/main" val="2227839389"/>
                    </a:ext>
                  </a:extLst>
                </a:gridCol>
              </a:tblGrid>
              <a:tr h="763564">
                <a:tc>
                  <a:txBody>
                    <a:bodyPr/>
                    <a:lstStyle/>
                    <a:p>
                      <a:r>
                        <a:rPr lang="en-US" dirty="0"/>
                        <a:t>5 Challenges (2007 report)</a:t>
                      </a:r>
                    </a:p>
                  </a:txBody>
                  <a:tcPr/>
                </a:tc>
                <a:extLst>
                  <a:ext uri="{0D108BD9-81ED-4DB2-BD59-A6C34878D82A}">
                    <a16:rowId xmlns:a16="http://schemas.microsoft.com/office/drawing/2014/main" val="3561134180"/>
                  </a:ext>
                </a:extLst>
              </a:tr>
              <a:tr h="763564">
                <a:tc>
                  <a:txBody>
                    <a:bodyPr/>
                    <a:lstStyle/>
                    <a:p>
                      <a:r>
                        <a:rPr lang="en-US" dirty="0"/>
                        <a:t>How do we </a:t>
                      </a:r>
                      <a:r>
                        <a:rPr lang="en-US" b="1" dirty="0"/>
                        <a:t>control material processes </a:t>
                      </a:r>
                      <a:r>
                        <a:rPr lang="en-US" dirty="0"/>
                        <a:t>at the level of electrons?</a:t>
                      </a:r>
                    </a:p>
                  </a:txBody>
                  <a:tcPr/>
                </a:tc>
                <a:extLst>
                  <a:ext uri="{0D108BD9-81ED-4DB2-BD59-A6C34878D82A}">
                    <a16:rowId xmlns:a16="http://schemas.microsoft.com/office/drawing/2014/main" val="1872615012"/>
                  </a:ext>
                </a:extLst>
              </a:tr>
              <a:tr h="763564">
                <a:tc>
                  <a:txBody>
                    <a:bodyPr/>
                    <a:lstStyle/>
                    <a:p>
                      <a:r>
                        <a:rPr lang="en-US" dirty="0"/>
                        <a:t>How do we </a:t>
                      </a:r>
                      <a:r>
                        <a:rPr lang="en-US" b="1" dirty="0"/>
                        <a:t>design and perfect </a:t>
                      </a:r>
                      <a:r>
                        <a:rPr lang="en-US" dirty="0"/>
                        <a:t>atom and energy-efficient synthesis or revolutionary new forms of </a:t>
                      </a:r>
                      <a:r>
                        <a:rPr lang="en-US" b="1" dirty="0"/>
                        <a:t>matter with tailored properties</a:t>
                      </a:r>
                      <a:r>
                        <a:rPr lang="en-US" dirty="0"/>
                        <a:t>?</a:t>
                      </a:r>
                    </a:p>
                  </a:txBody>
                  <a:tcPr/>
                </a:tc>
                <a:extLst>
                  <a:ext uri="{0D108BD9-81ED-4DB2-BD59-A6C34878D82A}">
                    <a16:rowId xmlns:a16="http://schemas.microsoft.com/office/drawing/2014/main" val="453147480"/>
                  </a:ext>
                </a:extLst>
              </a:tr>
              <a:tr h="763564">
                <a:tc>
                  <a:txBody>
                    <a:bodyPr/>
                    <a:lstStyle/>
                    <a:p>
                      <a:r>
                        <a:rPr lang="en-US" dirty="0"/>
                        <a:t>How do remarkable </a:t>
                      </a:r>
                      <a:r>
                        <a:rPr lang="en-US" b="1" dirty="0"/>
                        <a:t>properties</a:t>
                      </a:r>
                      <a:r>
                        <a:rPr lang="en-US" dirty="0"/>
                        <a:t> of matter </a:t>
                      </a:r>
                      <a:r>
                        <a:rPr lang="en-US" b="1" dirty="0"/>
                        <a:t>emerge</a:t>
                      </a:r>
                      <a:r>
                        <a:rPr lang="en-US" dirty="0"/>
                        <a:t> from complex correlation of the atomic or electronic constituents and how can we </a:t>
                      </a:r>
                      <a:r>
                        <a:rPr lang="en-US" b="1" dirty="0"/>
                        <a:t>control</a:t>
                      </a:r>
                      <a:r>
                        <a:rPr lang="en-US" dirty="0"/>
                        <a:t> these properties?</a:t>
                      </a:r>
                    </a:p>
                  </a:txBody>
                  <a:tcPr/>
                </a:tc>
                <a:extLst>
                  <a:ext uri="{0D108BD9-81ED-4DB2-BD59-A6C34878D82A}">
                    <a16:rowId xmlns:a16="http://schemas.microsoft.com/office/drawing/2014/main" val="1084913981"/>
                  </a:ext>
                </a:extLst>
              </a:tr>
              <a:tr h="763564">
                <a:tc>
                  <a:txBody>
                    <a:bodyPr/>
                    <a:lstStyle/>
                    <a:p>
                      <a:r>
                        <a:rPr lang="en-US" dirty="0"/>
                        <a:t>How can we </a:t>
                      </a:r>
                      <a:r>
                        <a:rPr lang="en-US" b="1" dirty="0"/>
                        <a:t>master</a:t>
                      </a:r>
                      <a:r>
                        <a:rPr lang="en-US" dirty="0"/>
                        <a:t> energy and information on the </a:t>
                      </a:r>
                      <a:r>
                        <a:rPr lang="en-US" b="1" dirty="0"/>
                        <a:t>nanoscale</a:t>
                      </a:r>
                      <a:r>
                        <a:rPr lang="en-US" dirty="0"/>
                        <a:t> to create </a:t>
                      </a:r>
                      <a:r>
                        <a:rPr lang="en-US" b="1" dirty="0"/>
                        <a:t>new</a:t>
                      </a:r>
                      <a:r>
                        <a:rPr lang="en-US" dirty="0"/>
                        <a:t> technologies with </a:t>
                      </a:r>
                      <a:r>
                        <a:rPr lang="en-US" b="1" dirty="0"/>
                        <a:t>capabilities</a:t>
                      </a:r>
                      <a:r>
                        <a:rPr lang="en-US" dirty="0"/>
                        <a:t> rivaling those of living things?</a:t>
                      </a:r>
                    </a:p>
                  </a:txBody>
                  <a:tcPr/>
                </a:tc>
                <a:extLst>
                  <a:ext uri="{0D108BD9-81ED-4DB2-BD59-A6C34878D82A}">
                    <a16:rowId xmlns:a16="http://schemas.microsoft.com/office/drawing/2014/main" val="303265298"/>
                  </a:ext>
                </a:extLst>
              </a:tr>
              <a:tr h="763564">
                <a:tc>
                  <a:txBody>
                    <a:bodyPr/>
                    <a:lstStyle/>
                    <a:p>
                      <a:r>
                        <a:rPr lang="en-US" dirty="0"/>
                        <a:t>How do we </a:t>
                      </a:r>
                      <a:r>
                        <a:rPr lang="en-US" b="1" dirty="0"/>
                        <a:t>characterize and control matter </a:t>
                      </a:r>
                      <a:r>
                        <a:rPr lang="en-US" dirty="0"/>
                        <a:t>away—especially very far </a:t>
                      </a:r>
                      <a:r>
                        <a:rPr lang="en-US" b="1" dirty="0"/>
                        <a:t>away—from equilibrium</a:t>
                      </a:r>
                      <a:r>
                        <a:rPr lang="en-US" dirty="0"/>
                        <a:t>?</a:t>
                      </a:r>
                    </a:p>
                  </a:txBody>
                  <a:tcPr/>
                </a:tc>
                <a:extLst>
                  <a:ext uri="{0D108BD9-81ED-4DB2-BD59-A6C34878D82A}">
                    <a16:rowId xmlns:a16="http://schemas.microsoft.com/office/drawing/2014/main" val="3212573590"/>
                  </a:ext>
                </a:extLst>
              </a:tr>
            </a:tbl>
          </a:graphicData>
        </a:graphic>
      </p:graphicFrame>
      <p:graphicFrame>
        <p:nvGraphicFramePr>
          <p:cNvPr id="5" name="Table 5">
            <a:extLst>
              <a:ext uri="{FF2B5EF4-FFF2-40B4-BE49-F238E27FC236}">
                <a16:creationId xmlns:a16="http://schemas.microsoft.com/office/drawing/2014/main" id="{41E115F6-861E-2F4C-8D79-93F85E3033C6}"/>
              </a:ext>
            </a:extLst>
          </p:cNvPr>
          <p:cNvGraphicFramePr>
            <a:graphicFrameLocks noGrp="1"/>
          </p:cNvGraphicFramePr>
          <p:nvPr>
            <p:extLst>
              <p:ext uri="{D42A27DB-BD31-4B8C-83A1-F6EECF244321}">
                <p14:modId xmlns:p14="http://schemas.microsoft.com/office/powerpoint/2010/main" val="847390932"/>
              </p:ext>
            </p:extLst>
          </p:nvPr>
        </p:nvGraphicFramePr>
        <p:xfrm>
          <a:off x="6697362" y="1386594"/>
          <a:ext cx="5157642" cy="5459046"/>
        </p:xfrm>
        <a:graphic>
          <a:graphicData uri="http://schemas.openxmlformats.org/drawingml/2006/table">
            <a:tbl>
              <a:tblPr firstRow="1" bandRow="1">
                <a:tableStyleId>{5C22544A-7EE6-4342-B048-85BDC9FD1C3A}</a:tableStyleId>
              </a:tblPr>
              <a:tblGrid>
                <a:gridCol w="5157642">
                  <a:extLst>
                    <a:ext uri="{9D8B030D-6E8A-4147-A177-3AD203B41FA5}">
                      <a16:colId xmlns:a16="http://schemas.microsoft.com/office/drawing/2014/main" val="3986096968"/>
                    </a:ext>
                  </a:extLst>
                </a:gridCol>
              </a:tblGrid>
              <a:tr h="891182">
                <a:tc>
                  <a:txBody>
                    <a:bodyPr/>
                    <a:lstStyle/>
                    <a:p>
                      <a:r>
                        <a:rPr lang="en-US" dirty="0"/>
                        <a:t>5 Transformative Opportunities (2015 report)</a:t>
                      </a:r>
                    </a:p>
                  </a:txBody>
                  <a:tcPr/>
                </a:tc>
                <a:extLst>
                  <a:ext uri="{0D108BD9-81ED-4DB2-BD59-A6C34878D82A}">
                    <a16:rowId xmlns:a16="http://schemas.microsoft.com/office/drawing/2014/main" val="1327374046"/>
                  </a:ext>
                </a:extLst>
              </a:tr>
              <a:tr h="891182">
                <a:tc>
                  <a:txBody>
                    <a:bodyPr/>
                    <a:lstStyle/>
                    <a:p>
                      <a:r>
                        <a:rPr lang="en-US" dirty="0"/>
                        <a:t>Mastering Hierarchical Architectures and Beyond-Equilibrium Matter</a:t>
                      </a:r>
                    </a:p>
                  </a:txBody>
                  <a:tcPr/>
                </a:tc>
                <a:extLst>
                  <a:ext uri="{0D108BD9-81ED-4DB2-BD59-A6C34878D82A}">
                    <a16:rowId xmlns:a16="http://schemas.microsoft.com/office/drawing/2014/main" val="2247502561"/>
                  </a:ext>
                </a:extLst>
              </a:tr>
              <a:tr h="947159">
                <a:tc>
                  <a:txBody>
                    <a:bodyPr/>
                    <a:lstStyle/>
                    <a:p>
                      <a:r>
                        <a:rPr lang="en-US" dirty="0"/>
                        <a:t>Beyond Ideal Materials and Systems: Understanding the Critical Roles of Heterogeneity, Interfaces and Disorder</a:t>
                      </a:r>
                    </a:p>
                  </a:txBody>
                  <a:tcPr/>
                </a:tc>
                <a:extLst>
                  <a:ext uri="{0D108BD9-81ED-4DB2-BD59-A6C34878D82A}">
                    <a16:rowId xmlns:a16="http://schemas.microsoft.com/office/drawing/2014/main" val="1879541301"/>
                  </a:ext>
                </a:extLst>
              </a:tr>
              <a:tr h="891182">
                <a:tc>
                  <a:txBody>
                    <a:bodyPr/>
                    <a:lstStyle/>
                    <a:p>
                      <a:r>
                        <a:rPr lang="en-US" dirty="0"/>
                        <a:t>Harnessing Coherence in Light and Matter</a:t>
                      </a:r>
                    </a:p>
                  </a:txBody>
                  <a:tcPr/>
                </a:tc>
                <a:extLst>
                  <a:ext uri="{0D108BD9-81ED-4DB2-BD59-A6C34878D82A}">
                    <a16:rowId xmlns:a16="http://schemas.microsoft.com/office/drawing/2014/main" val="1084070532"/>
                  </a:ext>
                </a:extLst>
              </a:tr>
              <a:tr h="947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Revolutionary Advances in Models, Mathematics, Algorithms, Data and Computing</a:t>
                      </a:r>
                    </a:p>
                  </a:txBody>
                  <a:tcPr/>
                </a:tc>
                <a:extLst>
                  <a:ext uri="{0D108BD9-81ED-4DB2-BD59-A6C34878D82A}">
                    <a16:rowId xmlns:a16="http://schemas.microsoft.com/office/drawing/2014/main" val="401695353"/>
                  </a:ext>
                </a:extLst>
              </a:tr>
              <a:tr h="891182">
                <a:tc>
                  <a:txBody>
                    <a:bodyPr/>
                    <a:lstStyle/>
                    <a:p>
                      <a:r>
                        <a:rPr lang="en-US" dirty="0"/>
                        <a:t>Exploiting Transformative Advances in Imaging Capabilities across Multiple Scales</a:t>
                      </a:r>
                    </a:p>
                  </a:txBody>
                  <a:tcPr/>
                </a:tc>
                <a:extLst>
                  <a:ext uri="{0D108BD9-81ED-4DB2-BD59-A6C34878D82A}">
                    <a16:rowId xmlns:a16="http://schemas.microsoft.com/office/drawing/2014/main" val="1466460546"/>
                  </a:ext>
                </a:extLst>
              </a:tr>
            </a:tbl>
          </a:graphicData>
        </a:graphic>
      </p:graphicFrame>
    </p:spTree>
    <p:extLst>
      <p:ext uri="{BB962C8B-B14F-4D97-AF65-F5344CB8AC3E}">
        <p14:creationId xmlns:p14="http://schemas.microsoft.com/office/powerpoint/2010/main" val="328148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1A9B-7B2F-EB4A-B533-17396DA2EA34}"/>
              </a:ext>
            </a:extLst>
          </p:cNvPr>
          <p:cNvSpPr>
            <a:spLocks noGrp="1"/>
          </p:cNvSpPr>
          <p:nvPr>
            <p:ph type="title"/>
          </p:nvPr>
        </p:nvSpPr>
        <p:spPr>
          <a:xfrm>
            <a:off x="429767" y="274320"/>
            <a:ext cx="11430000" cy="978729"/>
          </a:xfrm>
        </p:spPr>
        <p:txBody>
          <a:bodyPr/>
          <a:lstStyle/>
          <a:p>
            <a:r>
              <a:rPr lang="en-US" dirty="0"/>
              <a:t>Mastering Hierarchical Architectures and Beyond-Equilibrium Matter</a:t>
            </a:r>
          </a:p>
        </p:txBody>
      </p:sp>
      <p:sp>
        <p:nvSpPr>
          <p:cNvPr id="3" name="Content Placeholder 2">
            <a:extLst>
              <a:ext uri="{FF2B5EF4-FFF2-40B4-BE49-F238E27FC236}">
                <a16:creationId xmlns:a16="http://schemas.microsoft.com/office/drawing/2014/main" id="{4B4DF3D0-4F81-2343-B81C-893881EAAE0D}"/>
              </a:ext>
            </a:extLst>
          </p:cNvPr>
          <p:cNvSpPr>
            <a:spLocks noGrp="1"/>
          </p:cNvSpPr>
          <p:nvPr>
            <p:ph idx="1"/>
          </p:nvPr>
        </p:nvSpPr>
        <p:spPr>
          <a:xfrm>
            <a:off x="448055" y="1653735"/>
            <a:ext cx="5285480" cy="4047778"/>
          </a:xfrm>
        </p:spPr>
        <p:txBody>
          <a:bodyPr/>
          <a:lstStyle/>
          <a:p>
            <a:r>
              <a:rPr lang="en-US" dirty="0"/>
              <a:t>Control synthesis of hierarchical and beyond equilibrium matter.</a:t>
            </a:r>
          </a:p>
          <a:p>
            <a:pPr lvl="1"/>
            <a:r>
              <a:rPr lang="en-US" dirty="0"/>
              <a:t>Predictive modeling</a:t>
            </a:r>
          </a:p>
          <a:p>
            <a:pPr lvl="1"/>
            <a:r>
              <a:rPr lang="en-US" dirty="0"/>
              <a:t>Mastering synthesis and assembly</a:t>
            </a:r>
          </a:p>
          <a:p>
            <a:pPr lvl="1"/>
            <a:r>
              <a:rPr lang="en-US" dirty="0"/>
              <a:t>In situ characterization and evolution during synthesis.</a:t>
            </a:r>
          </a:p>
        </p:txBody>
      </p:sp>
      <p:pic>
        <p:nvPicPr>
          <p:cNvPr id="6" name="Picture 5">
            <a:extLst>
              <a:ext uri="{FF2B5EF4-FFF2-40B4-BE49-F238E27FC236}">
                <a16:creationId xmlns:a16="http://schemas.microsoft.com/office/drawing/2014/main" id="{673726D9-2AD0-D747-8B57-B11E162CCD64}"/>
              </a:ext>
            </a:extLst>
          </p:cNvPr>
          <p:cNvPicPr>
            <a:picLocks noChangeAspect="1"/>
          </p:cNvPicPr>
          <p:nvPr/>
        </p:nvPicPr>
        <p:blipFill>
          <a:blip r:embed="rId3"/>
          <a:stretch>
            <a:fillRect/>
          </a:stretch>
        </p:blipFill>
        <p:spPr>
          <a:xfrm>
            <a:off x="5444694" y="952243"/>
            <a:ext cx="6747306" cy="4462087"/>
          </a:xfrm>
          <a:prstGeom prst="rect">
            <a:avLst/>
          </a:prstGeom>
        </p:spPr>
      </p:pic>
      <p:sp>
        <p:nvSpPr>
          <p:cNvPr id="7" name="TextBox 6">
            <a:extLst>
              <a:ext uri="{FF2B5EF4-FFF2-40B4-BE49-F238E27FC236}">
                <a16:creationId xmlns:a16="http://schemas.microsoft.com/office/drawing/2014/main" id="{97EA8CF7-951D-A240-98B4-7FE4402C5CD9}"/>
              </a:ext>
            </a:extLst>
          </p:cNvPr>
          <p:cNvSpPr txBox="1"/>
          <p:nvPr/>
        </p:nvSpPr>
        <p:spPr>
          <a:xfrm>
            <a:off x="6175606" y="5378347"/>
            <a:ext cx="5285481" cy="646331"/>
          </a:xfrm>
          <a:prstGeom prst="rect">
            <a:avLst/>
          </a:prstGeom>
          <a:noFill/>
        </p:spPr>
        <p:txBody>
          <a:bodyPr wrap="square" rtlCol="0">
            <a:spAutoFit/>
          </a:bodyPr>
          <a:lstStyle/>
          <a:p>
            <a:r>
              <a:rPr lang="en-US" b="1" dirty="0"/>
              <a:t>Various electrochemical and transport process in multiple length and time scales </a:t>
            </a:r>
          </a:p>
        </p:txBody>
      </p:sp>
      <p:sp>
        <p:nvSpPr>
          <p:cNvPr id="8" name="TextBox 7">
            <a:extLst>
              <a:ext uri="{FF2B5EF4-FFF2-40B4-BE49-F238E27FC236}">
                <a16:creationId xmlns:a16="http://schemas.microsoft.com/office/drawing/2014/main" id="{D0E8A76F-3543-8F44-A805-D4B12B3F9E6F}"/>
              </a:ext>
            </a:extLst>
          </p:cNvPr>
          <p:cNvSpPr txBox="1"/>
          <p:nvPr/>
        </p:nvSpPr>
        <p:spPr>
          <a:xfrm>
            <a:off x="6144767" y="6092253"/>
            <a:ext cx="5641519" cy="646331"/>
          </a:xfrm>
          <a:prstGeom prst="rect">
            <a:avLst/>
          </a:prstGeom>
          <a:noFill/>
        </p:spPr>
        <p:txBody>
          <a:bodyPr wrap="square" rtlCol="0">
            <a:spAutoFit/>
          </a:bodyPr>
          <a:lstStyle/>
          <a:p>
            <a:r>
              <a:rPr lang="en-US" sz="1200" dirty="0"/>
              <a:t>J. Nanda </a:t>
            </a:r>
            <a:r>
              <a:rPr lang="en-US" sz="1200" i="1" dirty="0"/>
              <a:t>et al</a:t>
            </a:r>
            <a:r>
              <a:rPr lang="en-US" sz="1200" dirty="0"/>
              <a:t>. Adv. Func Mater.  21, 3282 (2011); J. Nanda et al., J. Phys. Chem. C 116, 8401 (2012);   Wang &amp; Nanda, Nano Letts. 14, 4334, (2014)  Ruther &amp; Nanda et al., J. Phys. Chem. C  119, 18022 (2015)  </a:t>
            </a:r>
          </a:p>
        </p:txBody>
      </p:sp>
      <p:pic>
        <p:nvPicPr>
          <p:cNvPr id="9" name="Picture 8">
            <a:extLst>
              <a:ext uri="{FF2B5EF4-FFF2-40B4-BE49-F238E27FC236}">
                <a16:creationId xmlns:a16="http://schemas.microsoft.com/office/drawing/2014/main" id="{105FAD26-9A9D-8D48-BB66-0883D8D90E23}"/>
              </a:ext>
            </a:extLst>
          </p:cNvPr>
          <p:cNvPicPr>
            <a:picLocks noChangeAspect="1"/>
          </p:cNvPicPr>
          <p:nvPr/>
        </p:nvPicPr>
        <p:blipFill>
          <a:blip r:embed="rId4"/>
          <a:stretch>
            <a:fillRect/>
          </a:stretch>
        </p:blipFill>
        <p:spPr>
          <a:xfrm>
            <a:off x="3011613" y="4834123"/>
            <a:ext cx="2433080" cy="1655437"/>
          </a:xfrm>
          <a:prstGeom prst="rect">
            <a:avLst/>
          </a:prstGeom>
        </p:spPr>
      </p:pic>
      <p:sp>
        <p:nvSpPr>
          <p:cNvPr id="11" name="TextBox 10">
            <a:extLst>
              <a:ext uri="{FF2B5EF4-FFF2-40B4-BE49-F238E27FC236}">
                <a16:creationId xmlns:a16="http://schemas.microsoft.com/office/drawing/2014/main" id="{0CE1E1D1-91B5-9540-BC3F-D0F8F77C4630}"/>
              </a:ext>
            </a:extLst>
          </p:cNvPr>
          <p:cNvSpPr txBox="1"/>
          <p:nvPr/>
        </p:nvSpPr>
        <p:spPr>
          <a:xfrm>
            <a:off x="2579577" y="6488668"/>
            <a:ext cx="3685298" cy="307777"/>
          </a:xfrm>
          <a:prstGeom prst="rect">
            <a:avLst/>
          </a:prstGeom>
          <a:noFill/>
        </p:spPr>
        <p:txBody>
          <a:bodyPr wrap="square">
            <a:spAutoFit/>
          </a:bodyPr>
          <a:lstStyle/>
          <a:p>
            <a:r>
              <a:rPr lang="en-US" sz="1400" dirty="0"/>
              <a:t>https://</a:t>
            </a:r>
            <a:r>
              <a:rPr lang="en-US" sz="1400" dirty="0" err="1"/>
              <a:t>pubs.acs.org</a:t>
            </a:r>
            <a:r>
              <a:rPr lang="en-US" sz="1400" dirty="0"/>
              <a:t>/</a:t>
            </a:r>
            <a:r>
              <a:rPr lang="en-US" sz="1400" dirty="0" err="1"/>
              <a:t>doi</a:t>
            </a:r>
            <a:r>
              <a:rPr lang="en-US" sz="1400" dirty="0"/>
              <a:t>/10.1021/jp3016003</a:t>
            </a:r>
          </a:p>
        </p:txBody>
      </p:sp>
      <p:sp>
        <p:nvSpPr>
          <p:cNvPr id="4" name="TextBox 3">
            <a:extLst>
              <a:ext uri="{FF2B5EF4-FFF2-40B4-BE49-F238E27FC236}">
                <a16:creationId xmlns:a16="http://schemas.microsoft.com/office/drawing/2014/main" id="{C8F4DD46-1C08-1641-BBF2-9FDE9E98397C}"/>
              </a:ext>
            </a:extLst>
          </p:cNvPr>
          <p:cNvSpPr txBox="1"/>
          <p:nvPr/>
        </p:nvSpPr>
        <p:spPr>
          <a:xfrm>
            <a:off x="857015" y="3161881"/>
            <a:ext cx="11202904" cy="2557623"/>
          </a:xfrm>
          <a:prstGeom prst="rect">
            <a:avLst/>
          </a:prstGeom>
          <a:solidFill>
            <a:schemeClr val="bg1"/>
          </a:solidFill>
        </p:spPr>
        <p:txBody>
          <a:bodyPr wrap="square" rtlCol="0">
            <a:spAutoFit/>
          </a:bodyPr>
          <a:lstStyle/>
          <a:p>
            <a:r>
              <a:rPr lang="en-US" dirty="0"/>
              <a:t>Hi Mike,</a:t>
            </a:r>
          </a:p>
          <a:p>
            <a:r>
              <a:rPr lang="en-US" dirty="0"/>
              <a:t> </a:t>
            </a:r>
          </a:p>
          <a:p>
            <a:r>
              <a:rPr lang="en-US" dirty="0"/>
              <a:t>We did this early on at HFIR (cold beam). We would need a resolution of ~ 1 um to see Li plating. So, a 100x improvement is needed. 10x can map dendrites.</a:t>
            </a:r>
          </a:p>
          <a:p>
            <a:r>
              <a:rPr lang="en-US" dirty="0"/>
              <a:t> </a:t>
            </a:r>
          </a:p>
          <a:p>
            <a:r>
              <a:rPr lang="en-US" dirty="0"/>
              <a:t>Cheers,</a:t>
            </a:r>
          </a:p>
          <a:p>
            <a:br>
              <a:rPr lang="en-US" dirty="0"/>
            </a:br>
            <a:r>
              <a:rPr lang="en-US" dirty="0" err="1"/>
              <a:t>Hassina</a:t>
            </a:r>
            <a:endParaRPr lang="en-US" dirty="0"/>
          </a:p>
          <a:p>
            <a:pPr algn="l">
              <a:lnSpc>
                <a:spcPct val="90000"/>
              </a:lnSpc>
            </a:pPr>
            <a:endParaRPr lang="en-US" dirty="0">
              <a:latin typeface="+mn-lt"/>
            </a:endParaRPr>
          </a:p>
        </p:txBody>
      </p:sp>
    </p:spTree>
    <p:extLst>
      <p:ext uri="{BB962C8B-B14F-4D97-AF65-F5344CB8AC3E}">
        <p14:creationId xmlns:p14="http://schemas.microsoft.com/office/powerpoint/2010/main" val="31459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835F-2903-B14E-B34A-4648C2499656}"/>
              </a:ext>
            </a:extLst>
          </p:cNvPr>
          <p:cNvSpPr>
            <a:spLocks noGrp="1"/>
          </p:cNvSpPr>
          <p:nvPr>
            <p:ph type="title"/>
          </p:nvPr>
        </p:nvSpPr>
        <p:spPr>
          <a:xfrm>
            <a:off x="429767" y="274320"/>
            <a:ext cx="11430000" cy="978729"/>
          </a:xfrm>
        </p:spPr>
        <p:txBody>
          <a:bodyPr/>
          <a:lstStyle/>
          <a:p>
            <a:r>
              <a:rPr lang="en-US" dirty="0"/>
              <a:t>Beyond Ideal Materials and Systems: Understanding the Critical Roles of Heterogeneity, Interfaces and Disorder</a:t>
            </a:r>
          </a:p>
        </p:txBody>
      </p:sp>
      <p:sp>
        <p:nvSpPr>
          <p:cNvPr id="3" name="Content Placeholder 2">
            <a:extLst>
              <a:ext uri="{FF2B5EF4-FFF2-40B4-BE49-F238E27FC236}">
                <a16:creationId xmlns:a16="http://schemas.microsoft.com/office/drawing/2014/main" id="{8FCFA817-A5C8-CA43-B3C9-F83B4DABE913}"/>
              </a:ext>
            </a:extLst>
          </p:cNvPr>
          <p:cNvSpPr>
            <a:spLocks noGrp="1"/>
          </p:cNvSpPr>
          <p:nvPr>
            <p:ph idx="1"/>
          </p:nvPr>
        </p:nvSpPr>
        <p:spPr>
          <a:xfrm>
            <a:off x="448055" y="1653734"/>
            <a:ext cx="6508799" cy="4265151"/>
          </a:xfrm>
        </p:spPr>
        <p:txBody>
          <a:bodyPr/>
          <a:lstStyle/>
          <a:p>
            <a:r>
              <a:rPr lang="en-US" dirty="0"/>
              <a:t>Understand role of heterogeneity on properties of real materials under realistic conditions</a:t>
            </a:r>
          </a:p>
          <a:p>
            <a:pPr lvl="1"/>
            <a:r>
              <a:rPr lang="en-US" dirty="0"/>
              <a:t>Heterogeneity of phases (gas, liquid, solid) imply interfaces and disorder.</a:t>
            </a:r>
          </a:p>
          <a:p>
            <a:pPr lvl="1"/>
            <a:r>
              <a:rPr lang="en-US" dirty="0"/>
              <a:t>Need to characterize heterogeneity over multiple spatial and temporal scales</a:t>
            </a:r>
          </a:p>
          <a:p>
            <a:pPr lvl="1"/>
            <a:r>
              <a:rPr lang="en-US" b="1" i="1" dirty="0"/>
              <a:t>Must move beyond spatially and/or temporally averaged structures</a:t>
            </a:r>
          </a:p>
          <a:p>
            <a:pPr lvl="1"/>
            <a:r>
              <a:rPr lang="en-US" dirty="0"/>
              <a:t>Understand degradation</a:t>
            </a:r>
          </a:p>
        </p:txBody>
      </p:sp>
      <p:pic>
        <p:nvPicPr>
          <p:cNvPr id="4" name="Picture 3">
            <a:extLst>
              <a:ext uri="{FF2B5EF4-FFF2-40B4-BE49-F238E27FC236}">
                <a16:creationId xmlns:a16="http://schemas.microsoft.com/office/drawing/2014/main" id="{D2E97048-428A-FD49-892D-686A3DE42740}"/>
              </a:ext>
            </a:extLst>
          </p:cNvPr>
          <p:cNvPicPr>
            <a:picLocks noChangeAspect="1"/>
          </p:cNvPicPr>
          <p:nvPr/>
        </p:nvPicPr>
        <p:blipFill>
          <a:blip r:embed="rId3"/>
          <a:stretch>
            <a:fillRect/>
          </a:stretch>
        </p:blipFill>
        <p:spPr>
          <a:xfrm>
            <a:off x="6956854" y="2375415"/>
            <a:ext cx="5130800" cy="3441700"/>
          </a:xfrm>
          <a:prstGeom prst="rect">
            <a:avLst/>
          </a:prstGeom>
        </p:spPr>
      </p:pic>
      <p:sp>
        <p:nvSpPr>
          <p:cNvPr id="5" name="TextBox 4">
            <a:extLst>
              <a:ext uri="{FF2B5EF4-FFF2-40B4-BE49-F238E27FC236}">
                <a16:creationId xmlns:a16="http://schemas.microsoft.com/office/drawing/2014/main" id="{A490A91F-0603-A549-B751-A0470324E444}"/>
              </a:ext>
            </a:extLst>
          </p:cNvPr>
          <p:cNvSpPr txBox="1"/>
          <p:nvPr/>
        </p:nvSpPr>
        <p:spPr>
          <a:xfrm>
            <a:off x="4545355" y="6242048"/>
            <a:ext cx="7646645" cy="341632"/>
          </a:xfrm>
          <a:prstGeom prst="rect">
            <a:avLst/>
          </a:prstGeom>
          <a:noFill/>
        </p:spPr>
        <p:txBody>
          <a:bodyPr wrap="none" rtlCol="0">
            <a:spAutoFit/>
          </a:bodyPr>
          <a:lstStyle/>
          <a:p>
            <a:pPr>
              <a:lnSpc>
                <a:spcPct val="90000"/>
              </a:lnSpc>
            </a:pPr>
            <a:r>
              <a:rPr lang="en-US" dirty="0">
                <a:latin typeface="+mn-lt"/>
              </a:rPr>
              <a:t>C.Y. Leung et al., </a:t>
            </a:r>
            <a:r>
              <a:rPr lang="en-US" dirty="0">
                <a:latin typeface="+mn-lt"/>
                <a:hlinkClick r:id="rId4"/>
              </a:rPr>
              <a:t>https://pubs.acs.org/doi/abs/10.1021/nn304321w</a:t>
            </a:r>
            <a:endParaRPr lang="en-US" dirty="0">
              <a:latin typeface="+mn-lt"/>
            </a:endParaRPr>
          </a:p>
        </p:txBody>
      </p:sp>
    </p:spTree>
    <p:extLst>
      <p:ext uri="{BB962C8B-B14F-4D97-AF65-F5344CB8AC3E}">
        <p14:creationId xmlns:p14="http://schemas.microsoft.com/office/powerpoint/2010/main" val="43710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45D0-3311-A747-9BA5-4276F9D32EB1}"/>
              </a:ext>
            </a:extLst>
          </p:cNvPr>
          <p:cNvSpPr>
            <a:spLocks noGrp="1"/>
          </p:cNvSpPr>
          <p:nvPr>
            <p:ph type="title"/>
          </p:nvPr>
        </p:nvSpPr>
        <p:spPr>
          <a:xfrm>
            <a:off x="429767" y="274320"/>
            <a:ext cx="11430000" cy="535531"/>
          </a:xfrm>
        </p:spPr>
        <p:txBody>
          <a:bodyPr/>
          <a:lstStyle/>
          <a:p>
            <a:r>
              <a:rPr lang="en-US" dirty="0"/>
              <a:t>Harnessing Coherence in Light and Matter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0DD7F-535A-5045-9D33-65BC510C5198}"/>
                  </a:ext>
                </a:extLst>
              </p:cNvPr>
              <p:cNvSpPr>
                <a:spLocks noGrp="1"/>
              </p:cNvSpPr>
              <p:nvPr>
                <p:ph idx="1"/>
              </p:nvPr>
            </p:nvSpPr>
            <p:spPr>
              <a:xfrm>
                <a:off x="448055" y="1653734"/>
                <a:ext cx="5557329" cy="4413433"/>
              </a:xfrm>
            </p:spPr>
            <p:txBody>
              <a:bodyPr/>
              <a:lstStyle/>
              <a:p>
                <a:r>
                  <a:rPr lang="en-US" dirty="0"/>
                  <a:t>Control large-scale quantum-coherent systems</a:t>
                </a:r>
              </a:p>
              <a:p>
                <a:pPr lvl="1"/>
                <a:r>
                  <a:rPr lang="en-US" dirty="0"/>
                  <a:t>Constituents regarded as waves with well-defined phase relationships</a:t>
                </a:r>
              </a:p>
              <a:p>
                <a:pPr lvl="1"/>
                <a:r>
                  <a:rPr lang="en-US" dirty="0"/>
                  <a:t>Improved efficiency (e.g., photosynthesis) and resistance to noise (</a:t>
                </a:r>
                <a14:m>
                  <m:oMath xmlns:m="http://schemas.openxmlformats.org/officeDocument/2006/math">
                    <m:f>
                      <m:fPr>
                        <m:type m:val="skw"/>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𝑁</m:t>
                        </m:r>
                      </m:den>
                    </m:f>
                  </m:oMath>
                </a14:m>
                <a:r>
                  <a:rPr lang="en-US" dirty="0"/>
                  <a:t> vs.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den>
                    </m:f>
                  </m:oMath>
                </a14:m>
                <a:r>
                  <a:rPr lang="en-US" dirty="0"/>
                  <a:t>)</a:t>
                </a:r>
              </a:p>
              <a:p>
                <a:pPr lvl="1"/>
                <a:r>
                  <a:rPr lang="en-US" dirty="0"/>
                  <a:t>Implication is need for coherent probes to study coherence in materials</a:t>
                </a:r>
              </a:p>
            </p:txBody>
          </p:sp>
        </mc:Choice>
        <mc:Fallback xmlns="">
          <p:sp>
            <p:nvSpPr>
              <p:cNvPr id="3" name="Content Placeholder 2">
                <a:extLst>
                  <a:ext uri="{FF2B5EF4-FFF2-40B4-BE49-F238E27FC236}">
                    <a16:creationId xmlns:a16="http://schemas.microsoft.com/office/drawing/2014/main" id="{6500DD7F-535A-5045-9D33-65BC510C5198}"/>
                  </a:ext>
                </a:extLst>
              </p:cNvPr>
              <p:cNvSpPr>
                <a:spLocks noGrp="1" noRot="1" noChangeAspect="1" noMove="1" noResize="1" noEditPoints="1" noAdjustHandles="1" noChangeArrowheads="1" noChangeShapeType="1" noTextEdit="1"/>
              </p:cNvSpPr>
              <p:nvPr>
                <p:ph idx="1"/>
              </p:nvPr>
            </p:nvSpPr>
            <p:spPr>
              <a:xfrm>
                <a:off x="448055" y="1653734"/>
                <a:ext cx="5557329" cy="4413433"/>
              </a:xfrm>
              <a:blipFill>
                <a:blip r:embed="rId3"/>
                <a:stretch>
                  <a:fillRect l="-1826" t="-2586" r="-91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4215CE9-297B-C54A-8FC3-A3944EE87741}"/>
              </a:ext>
            </a:extLst>
          </p:cNvPr>
          <p:cNvPicPr>
            <a:picLocks noChangeAspect="1"/>
          </p:cNvPicPr>
          <p:nvPr/>
        </p:nvPicPr>
        <p:blipFill>
          <a:blip r:embed="rId4"/>
          <a:stretch>
            <a:fillRect/>
          </a:stretch>
        </p:blipFill>
        <p:spPr>
          <a:xfrm>
            <a:off x="7599405" y="1057689"/>
            <a:ext cx="3645757" cy="5201280"/>
          </a:xfrm>
          <a:prstGeom prst="rect">
            <a:avLst/>
          </a:prstGeom>
        </p:spPr>
      </p:pic>
      <p:sp>
        <p:nvSpPr>
          <p:cNvPr id="5" name="TextBox 4">
            <a:extLst>
              <a:ext uri="{FF2B5EF4-FFF2-40B4-BE49-F238E27FC236}">
                <a16:creationId xmlns:a16="http://schemas.microsoft.com/office/drawing/2014/main" id="{FE648088-B679-7E4F-99D1-47E7D490D024}"/>
              </a:ext>
            </a:extLst>
          </p:cNvPr>
          <p:cNvSpPr txBox="1"/>
          <p:nvPr/>
        </p:nvSpPr>
        <p:spPr>
          <a:xfrm>
            <a:off x="5474044" y="6277776"/>
            <a:ext cx="6966492" cy="597655"/>
          </a:xfrm>
          <a:prstGeom prst="rect">
            <a:avLst/>
          </a:prstGeom>
          <a:noFill/>
        </p:spPr>
        <p:txBody>
          <a:bodyPr wrap="square" rtlCol="0">
            <a:spAutoFit/>
          </a:bodyPr>
          <a:lstStyle/>
          <a:p>
            <a:pPr>
              <a:lnSpc>
                <a:spcPct val="90000"/>
              </a:lnSpc>
            </a:pPr>
            <a:r>
              <a:rPr lang="en-US" dirty="0">
                <a:latin typeface="+mn-lt"/>
              </a:rPr>
              <a:t>T. Nakajima and T. Arima </a:t>
            </a:r>
            <a:r>
              <a:rPr lang="en-US" dirty="0"/>
              <a:t>J. Phys. Soc. </a:t>
            </a:r>
            <a:r>
              <a:rPr lang="en-US" dirty="0" err="1"/>
              <a:t>Jpn</a:t>
            </a:r>
            <a:r>
              <a:rPr lang="en-US" dirty="0"/>
              <a:t>. 88, 081006 (2019) </a:t>
            </a:r>
            <a:r>
              <a:rPr lang="en-US" dirty="0">
                <a:hlinkClick r:id="rId5"/>
              </a:rPr>
              <a:t>https://journals.jps.jp/doi/10.7566/JPSJ.88.081006</a:t>
            </a:r>
            <a:endParaRPr lang="en-US" dirty="0"/>
          </a:p>
        </p:txBody>
      </p:sp>
      <p:sp>
        <p:nvSpPr>
          <p:cNvPr id="6" name="TextBox 5">
            <a:extLst>
              <a:ext uri="{FF2B5EF4-FFF2-40B4-BE49-F238E27FC236}">
                <a16:creationId xmlns:a16="http://schemas.microsoft.com/office/drawing/2014/main" id="{E41DE1C9-DAC6-9D4D-8576-CAF358B6B651}"/>
              </a:ext>
            </a:extLst>
          </p:cNvPr>
          <p:cNvSpPr txBox="1"/>
          <p:nvPr/>
        </p:nvSpPr>
        <p:spPr>
          <a:xfrm>
            <a:off x="7278129" y="781569"/>
            <a:ext cx="4794902" cy="341632"/>
          </a:xfrm>
          <a:prstGeom prst="rect">
            <a:avLst/>
          </a:prstGeom>
          <a:noFill/>
        </p:spPr>
        <p:txBody>
          <a:bodyPr wrap="none" rtlCol="0">
            <a:spAutoFit/>
          </a:bodyPr>
          <a:lstStyle/>
          <a:p>
            <a:pPr algn="l">
              <a:lnSpc>
                <a:spcPct val="90000"/>
              </a:lnSpc>
            </a:pPr>
            <a:r>
              <a:rPr lang="en-US" dirty="0">
                <a:latin typeface="+mn-lt"/>
              </a:rPr>
              <a:t>But, incoherent probe of coherent spins…</a:t>
            </a:r>
          </a:p>
        </p:txBody>
      </p:sp>
    </p:spTree>
    <p:extLst>
      <p:ext uri="{BB962C8B-B14F-4D97-AF65-F5344CB8AC3E}">
        <p14:creationId xmlns:p14="http://schemas.microsoft.com/office/powerpoint/2010/main" val="80227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390A-E05E-214F-8571-32D0544122D0}"/>
              </a:ext>
            </a:extLst>
          </p:cNvPr>
          <p:cNvSpPr>
            <a:spLocks noGrp="1"/>
          </p:cNvSpPr>
          <p:nvPr>
            <p:ph type="title"/>
          </p:nvPr>
        </p:nvSpPr>
        <p:spPr>
          <a:xfrm>
            <a:off x="429767" y="274320"/>
            <a:ext cx="11430000" cy="978729"/>
          </a:xfrm>
        </p:spPr>
        <p:txBody>
          <a:bodyPr/>
          <a:lstStyle/>
          <a:p>
            <a:r>
              <a:rPr lang="en-US" dirty="0"/>
              <a:t>Revolutionary Advances in Models, Mathematics, Algorithms, Data and Computing</a:t>
            </a:r>
          </a:p>
        </p:txBody>
      </p:sp>
      <p:sp>
        <p:nvSpPr>
          <p:cNvPr id="3" name="Content Placeholder 2">
            <a:extLst>
              <a:ext uri="{FF2B5EF4-FFF2-40B4-BE49-F238E27FC236}">
                <a16:creationId xmlns:a16="http://schemas.microsoft.com/office/drawing/2014/main" id="{45098245-90A4-D844-8FE6-A55CEB1594D7}"/>
              </a:ext>
            </a:extLst>
          </p:cNvPr>
          <p:cNvSpPr>
            <a:spLocks noGrp="1"/>
          </p:cNvSpPr>
          <p:nvPr>
            <p:ph idx="1"/>
          </p:nvPr>
        </p:nvSpPr>
        <p:spPr>
          <a:xfrm>
            <a:off x="448055" y="1653735"/>
            <a:ext cx="6620010" cy="4047778"/>
          </a:xfrm>
        </p:spPr>
        <p:txBody>
          <a:bodyPr/>
          <a:lstStyle/>
          <a:p>
            <a:r>
              <a:rPr lang="en-US" dirty="0"/>
              <a:t>Convergence of theory, computation modeling and experiment poised to achieve predictive growth and control of materials</a:t>
            </a:r>
          </a:p>
          <a:p>
            <a:pPr lvl="1"/>
            <a:r>
              <a:rPr lang="en-US" dirty="0"/>
              <a:t>Challenge is to create synergistic teams (leadership and money)</a:t>
            </a:r>
          </a:p>
          <a:p>
            <a:pPr lvl="1"/>
            <a:r>
              <a:rPr lang="en-US" dirty="0"/>
              <a:t>How to facilitate compelling and transparent transitions from scattering Q,E to real space and time?</a:t>
            </a:r>
          </a:p>
          <a:p>
            <a:pPr lvl="1"/>
            <a:r>
              <a:rPr lang="en-US" dirty="0"/>
              <a:t>For simulation to achieve prediction</a:t>
            </a:r>
          </a:p>
          <a:p>
            <a:pPr lvl="1"/>
            <a:r>
              <a:rPr lang="en-US" dirty="0"/>
              <a:t>For data to extract hidden information</a:t>
            </a:r>
          </a:p>
        </p:txBody>
      </p:sp>
      <p:pic>
        <p:nvPicPr>
          <p:cNvPr id="4" name="Picture 3">
            <a:extLst>
              <a:ext uri="{FF2B5EF4-FFF2-40B4-BE49-F238E27FC236}">
                <a16:creationId xmlns:a16="http://schemas.microsoft.com/office/drawing/2014/main" id="{5548291E-AFF8-B543-B9B3-CC2C7F3C7C0A}"/>
              </a:ext>
            </a:extLst>
          </p:cNvPr>
          <p:cNvPicPr>
            <a:picLocks noChangeAspect="1"/>
          </p:cNvPicPr>
          <p:nvPr/>
        </p:nvPicPr>
        <p:blipFill>
          <a:blip r:embed="rId3"/>
          <a:stretch>
            <a:fillRect/>
          </a:stretch>
        </p:blipFill>
        <p:spPr>
          <a:xfrm>
            <a:off x="7536077" y="1253049"/>
            <a:ext cx="3619500" cy="4292600"/>
          </a:xfrm>
          <a:prstGeom prst="rect">
            <a:avLst/>
          </a:prstGeom>
        </p:spPr>
      </p:pic>
      <p:sp>
        <p:nvSpPr>
          <p:cNvPr id="6" name="TextBox 5">
            <a:extLst>
              <a:ext uri="{FF2B5EF4-FFF2-40B4-BE49-F238E27FC236}">
                <a16:creationId xmlns:a16="http://schemas.microsoft.com/office/drawing/2014/main" id="{B96CD67E-D74F-1642-972E-5A3D9CBD6611}"/>
              </a:ext>
            </a:extLst>
          </p:cNvPr>
          <p:cNvSpPr txBox="1"/>
          <p:nvPr/>
        </p:nvSpPr>
        <p:spPr>
          <a:xfrm>
            <a:off x="6291731" y="5701513"/>
            <a:ext cx="6108192" cy="923330"/>
          </a:xfrm>
          <a:prstGeom prst="rect">
            <a:avLst/>
          </a:prstGeom>
          <a:noFill/>
        </p:spPr>
        <p:txBody>
          <a:bodyPr wrap="square">
            <a:spAutoFit/>
          </a:bodyPr>
          <a:lstStyle/>
          <a:p>
            <a:pPr lvl="2"/>
            <a:r>
              <a:rPr lang="en-US" dirty="0">
                <a:hlinkClick r:id="rId4"/>
              </a:rPr>
              <a:t>https://www.osti.gov/biblio/1283188-challenges-frontiers-matter-energy-transformative-opportunities-discovery-science</a:t>
            </a:r>
            <a:endParaRPr lang="en-US" dirty="0"/>
          </a:p>
        </p:txBody>
      </p:sp>
    </p:spTree>
    <p:extLst>
      <p:ext uri="{BB962C8B-B14F-4D97-AF65-F5344CB8AC3E}">
        <p14:creationId xmlns:p14="http://schemas.microsoft.com/office/powerpoint/2010/main" val="2715543945"/>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F5DE5-FF42-42F2-9962-F83010572F4E}">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FF1CA81-B025-421E-9746-B1FF59551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3958</Words>
  <Application>Microsoft Macintosh PowerPoint</Application>
  <PresentationFormat>Widescreen</PresentationFormat>
  <Paragraphs>419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Cambria Math</vt:lpstr>
      <vt:lpstr>Century Gothic</vt:lpstr>
      <vt:lpstr>ORNL</vt:lpstr>
      <vt:lpstr>Summary of “On the Inquiry into the scientific case for and technical feasibility of intense very cold neutron beams”</vt:lpstr>
      <vt:lpstr>Outline</vt:lpstr>
      <vt:lpstr>Historical context</vt:lpstr>
      <vt:lpstr>Intent of the 08.2016 VCN workshop at ORNL</vt:lpstr>
      <vt:lpstr>Goal: Control matter and energy (the basic currency of science, technology and society)</vt:lpstr>
      <vt:lpstr>Mastering Hierarchical Architectures and Beyond-Equilibrium Matter</vt:lpstr>
      <vt:lpstr>Beyond Ideal Materials and Systems: Understanding the Critical Roles of Heterogeneity, Interfaces and Disorder</vt:lpstr>
      <vt:lpstr>Harnessing Coherence in Light and Matter</vt:lpstr>
      <vt:lpstr>Revolutionary Advances in Models, Mathematics, Algorithms, Data and Computing</vt:lpstr>
      <vt:lpstr>Exploiting Transformative Advances in Imaging Capabilities across Multiple Scales</vt:lpstr>
      <vt:lpstr>Science opportunities and challenges for VCN’s</vt:lpstr>
      <vt:lpstr>Spectra—strategies</vt:lpstr>
      <vt:lpstr>Spectra—strategies</vt:lpstr>
      <vt:lpstr>Spectra—strategies</vt:lpstr>
      <vt:lpstr>A cannibal moderator at LANSCE</vt:lpstr>
      <vt:lpstr>A colder moderator</vt:lpstr>
      <vt:lpstr>Source considerations</vt:lpstr>
      <vt:lpstr>Instrument improvement with wavelength?</vt:lpstr>
      <vt:lpstr>Case for SANS: How does intensity scale for fixed Q and constant resolution*?</vt:lpstr>
      <vt:lpstr>Case for Reflectometry: How does intensity scale for fixed Q and constant resolution?</vt:lpstr>
      <vt:lpstr>Instrument improvement with wavelength due to the spectrum?</vt:lpstr>
      <vt:lpstr>Secondary factors enabled by VCN beams</vt:lpstr>
      <vt:lpstr>Science opportunities and challenges for VCN’s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2022-02-01T23:25:05Z</cp:lastPrinted>
  <dcterms:created xsi:type="dcterms:W3CDTF">2018-07-12T19:30:01Z</dcterms:created>
  <dcterms:modified xsi:type="dcterms:W3CDTF">2022-02-02T03:06:39Z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