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467" r:id="rId3"/>
    <p:sldId id="864" r:id="rId4"/>
    <p:sldId id="863" r:id="rId5"/>
    <p:sldId id="502" r:id="rId6"/>
    <p:sldId id="1494" r:id="rId7"/>
    <p:sldId id="861" r:id="rId8"/>
    <p:sldId id="1496" r:id="rId9"/>
    <p:sldId id="1503" r:id="rId10"/>
    <p:sldId id="1498" r:id="rId11"/>
    <p:sldId id="503" r:id="rId12"/>
    <p:sldId id="1497" r:id="rId13"/>
    <p:sldId id="1495" r:id="rId14"/>
    <p:sldId id="504" r:id="rId15"/>
    <p:sldId id="505" r:id="rId16"/>
    <p:sldId id="1500" r:id="rId17"/>
    <p:sldId id="1493" r:id="rId18"/>
    <p:sldId id="1351" r:id="rId19"/>
    <p:sldId id="1501" r:id="rId20"/>
    <p:sldId id="1464" r:id="rId21"/>
    <p:sldId id="275" r:id="rId2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FC00"/>
    <a:srgbClr val="FFB0BE"/>
    <a:srgbClr val="FFA2F8"/>
    <a:srgbClr val="606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892"/>
    <p:restoredTop sz="94682"/>
  </p:normalViewPr>
  <p:slideViewPr>
    <p:cSldViewPr snapToGrid="0" snapToObjects="1">
      <p:cViewPr varScale="1">
        <p:scale>
          <a:sx n="93" d="100"/>
          <a:sy n="93" d="100"/>
        </p:scale>
        <p:origin x="240" y="4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DD8067-30A5-B24A-AC8E-A6BF71FB2038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9DCEE8-B66E-514F-9646-D8EBB3BF09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6105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DCEE8-B66E-514F-9646-D8EBB3BF09C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223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110000"/>
              </a:lnSpc>
            </a:pPr>
            <a:r>
              <a:rPr lang="en-US" sz="3200" dirty="0">
                <a:latin typeface="Candara" panose="020E0502030303020204" pitchFamily="34" charset="0"/>
                <a:ea typeface="Malgun Gothic" panose="020B0503020000020004" pitchFamily="34" charset="-127"/>
              </a:rPr>
              <a:t>ESS is going  to be in operation for more than 50 years</a:t>
            </a:r>
          </a:p>
          <a:p>
            <a:pPr lvl="1">
              <a:lnSpc>
                <a:spcPct val="110000"/>
              </a:lnSpc>
            </a:pPr>
            <a:r>
              <a:rPr lang="en-US" sz="3200" dirty="0">
                <a:latin typeface="Candara" panose="020E0502030303020204" pitchFamily="34" charset="0"/>
                <a:ea typeface="Malgun Gothic" panose="020B0503020000020004" pitchFamily="34" charset="-127"/>
              </a:rPr>
              <a:t>The ESS journey has just began </a:t>
            </a:r>
            <a:endParaRPr lang="sv-SE" sz="3200" dirty="0">
              <a:latin typeface="Candara" panose="020E0502030303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DCEE8-B66E-514F-9646-D8EBB3BF09C9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634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5325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350F37-ED1D-FC4A-8D12-27F6CFFA225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5A7121-D6C2-CD47-AF0F-3B4F3BB27D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DDD919-0F2D-3647-9395-ECB86849DE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and surname, institution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7FB706-A4DA-2948-A705-1170A68D89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021263" y="-1017436"/>
            <a:ext cx="4930745" cy="286877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490A81D-89CC-A54B-94CB-20F81E0B5FB2}"/>
              </a:ext>
            </a:extLst>
          </p:cNvPr>
          <p:cNvSpPr/>
          <p:nvPr userDrawn="1"/>
        </p:nvSpPr>
        <p:spPr>
          <a:xfrm>
            <a:off x="3010054" y="6448912"/>
            <a:ext cx="6799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Workshop of Very Cold Neutron and Ultra Cold Neutron for ESS </a:t>
            </a:r>
          </a:p>
        </p:txBody>
      </p:sp>
    </p:spTree>
    <p:extLst>
      <p:ext uri="{BB962C8B-B14F-4D97-AF65-F5344CB8AC3E}">
        <p14:creationId xmlns:p14="http://schemas.microsoft.com/office/powerpoint/2010/main" val="1073001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76BF1-BC7A-CA4D-876B-EC3FD7A14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5342"/>
            <a:ext cx="10515600" cy="798653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7FA70-7A50-1B42-B858-4D3FF9B70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6130"/>
            <a:ext cx="10515600" cy="40208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CF099B-E716-4D4A-9098-DD22031C5A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93372" y="-536790"/>
            <a:ext cx="3011505" cy="17521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EF8623-A00A-774A-8FBB-513107457509}"/>
              </a:ext>
            </a:extLst>
          </p:cNvPr>
          <p:cNvSpPr/>
          <p:nvPr userDrawn="1"/>
        </p:nvSpPr>
        <p:spPr>
          <a:xfrm>
            <a:off x="3104247" y="6488668"/>
            <a:ext cx="61398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Workshop on Very Cold  and Ultra Cold Neutron Sources for ESS</a:t>
            </a:r>
          </a:p>
        </p:txBody>
      </p:sp>
      <p:pic>
        <p:nvPicPr>
          <p:cNvPr id="11" name="Bildobjekt 15">
            <a:extLst>
              <a:ext uri="{FF2B5EF4-FFF2-40B4-BE49-F238E27FC236}">
                <a16:creationId xmlns:a16="http://schemas.microsoft.com/office/drawing/2014/main" id="{05F8CB13-0D05-5D40-A9AF-9CA59882EB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63850" y="11430"/>
            <a:ext cx="826394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42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C542B3-04E5-AE4C-B67B-FEDD75F05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F53A91-3CD1-9143-A9D1-251B5E778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9EFD9-F7AF-6741-8568-689461117B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69424-45EE-EE47-9751-CA92A1A6B6D3}" type="datetimeFigureOut">
              <a:rPr lang="en-GB" smtClean="0"/>
              <a:t>24/02/2022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DFD77-7B04-2B4A-9962-F8AE703920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D8C2F-FD16-BC49-BB1F-129C9E82C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E1BB3-94F2-FD4D-B83F-EF7B2605DA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135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ghness.eu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valentina.santoro@ess.eu" TargetMode="External"/><Relationship Id="rId4" Type="http://schemas.openxmlformats.org/officeDocument/2006/relationships/hyperlink" Target="https://cordis.europa.eu/project/id/951782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D03C9-78D1-2A42-ABF8-F371DCAD4C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822" y="1275740"/>
            <a:ext cx="11220450" cy="2003296"/>
          </a:xfrm>
        </p:spPr>
        <p:txBody>
          <a:bodyPr>
            <a:noAutofit/>
          </a:bodyPr>
          <a:lstStyle/>
          <a:p>
            <a:r>
              <a:rPr lang="en-GB" sz="3200" dirty="0"/>
              <a:t>Outlook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D09D1E-F9CE-DE43-8DD0-EC90740161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8873" y="3772642"/>
            <a:ext cx="9144000" cy="1655762"/>
          </a:xfrm>
        </p:spPr>
        <p:txBody>
          <a:bodyPr>
            <a:normAutofit/>
          </a:bodyPr>
          <a:lstStyle/>
          <a:p>
            <a:r>
              <a:rPr lang="en-GB" sz="2800" dirty="0"/>
              <a:t>Valentina Santoro ESS </a:t>
            </a:r>
          </a:p>
          <a:p>
            <a:r>
              <a:rPr lang="en-GB" sz="2800" dirty="0"/>
              <a:t>On behalf of the HighNESS Consortium </a:t>
            </a:r>
          </a:p>
          <a:p>
            <a:endParaRPr lang="en-GB" sz="2800" dirty="0"/>
          </a:p>
          <a:p>
            <a:endParaRPr lang="en-GB" sz="2800" dirty="0"/>
          </a:p>
          <a:p>
            <a:endParaRPr lang="en-GB" dirty="0"/>
          </a:p>
        </p:txBody>
      </p:sp>
      <p:pic>
        <p:nvPicPr>
          <p:cNvPr id="4" name="Bildobjekt 15">
            <a:extLst>
              <a:ext uri="{FF2B5EF4-FFF2-40B4-BE49-F238E27FC236}">
                <a16:creationId xmlns:a16="http://schemas.microsoft.com/office/drawing/2014/main" id="{95536920-E423-EF40-983E-F207263534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90304" y="11429"/>
            <a:ext cx="987396" cy="95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45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601CA4-456E-6A45-9EA2-1C89B6D1E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6794" y="2081432"/>
            <a:ext cx="9570433" cy="1650900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B1FCE79-A61D-FA46-8709-30BB59882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381" y="0"/>
            <a:ext cx="7967613" cy="798653"/>
          </a:xfrm>
        </p:spPr>
        <p:txBody>
          <a:bodyPr/>
          <a:lstStyle/>
          <a:p>
            <a:r>
              <a:rPr lang="sv-SE" dirty="0"/>
              <a:t>WG6: </a:t>
            </a:r>
            <a:r>
              <a:rPr lang="sv-SE" dirty="0" err="1"/>
              <a:t>Condensed</a:t>
            </a:r>
            <a:r>
              <a:rPr lang="sv-SE" dirty="0"/>
              <a:t> </a:t>
            </a:r>
            <a:r>
              <a:rPr lang="sv-SE" dirty="0" err="1"/>
              <a:t>matter</a:t>
            </a:r>
            <a:endParaRPr lang="sv-S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7F5BDE-06EF-3A49-8097-D3CB51851D20}"/>
              </a:ext>
            </a:extLst>
          </p:cNvPr>
          <p:cNvSpPr/>
          <p:nvPr/>
        </p:nvSpPr>
        <p:spPr>
          <a:xfrm>
            <a:off x="11615848" y="6395903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811439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42F3F-4892-3B4E-AE9B-1381ED60F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439" y="959658"/>
            <a:ext cx="11430488" cy="5392647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20000"/>
              </a:lnSpc>
            </a:pPr>
            <a:endParaRPr lang="en-GB" sz="4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lnSpc>
                <a:spcPct val="120000"/>
              </a:lnSpc>
            </a:pPr>
            <a:r>
              <a:rPr lang="en-GB" sz="6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Moderator meeting every week on Thursday lead by Luca (it will be great to have external guests from time to time)  </a:t>
            </a:r>
          </a:p>
          <a:p>
            <a:pPr>
              <a:lnSpc>
                <a:spcPct val="120000"/>
              </a:lnSpc>
            </a:pPr>
            <a:r>
              <a:rPr lang="en-GB" sz="6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HighNESS afternoons (every 6 months) special events dedicated to young postdocs and PhD </a:t>
            </a:r>
          </a:p>
          <a:p>
            <a:pPr>
              <a:lnSpc>
                <a:spcPct val="120000"/>
              </a:lnSpc>
            </a:pPr>
            <a:r>
              <a:rPr lang="en-GB" sz="6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PSI focussing workshop </a:t>
            </a:r>
          </a:p>
          <a:p>
            <a:pPr>
              <a:lnSpc>
                <a:spcPct val="120000"/>
              </a:lnSpc>
            </a:pPr>
            <a:r>
              <a:rPr lang="en-GB" sz="6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Follow up workshop around Feb 2022 (hopefully in person) HighNESS team will be starting to write the CDR at that time</a:t>
            </a:r>
          </a:p>
          <a:p>
            <a:pPr>
              <a:lnSpc>
                <a:spcPct val="120000"/>
              </a:lnSpc>
            </a:pPr>
            <a:r>
              <a:rPr lang="en-GB" sz="6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Scattering Kernel school (summer 2023) </a:t>
            </a:r>
          </a:p>
          <a:p>
            <a:pPr>
              <a:lnSpc>
                <a:spcPct val="120000"/>
              </a:lnSpc>
            </a:pPr>
            <a:r>
              <a:rPr lang="en-GB" sz="6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HighNESS external collaborator mailing lists (if you are interested send an email to me) </a:t>
            </a:r>
          </a:p>
          <a:p>
            <a:pPr>
              <a:lnSpc>
                <a:spcPct val="120000"/>
              </a:lnSpc>
            </a:pPr>
            <a:endParaRPr lang="en-GB" sz="6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GB" sz="6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GB" sz="6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GB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B09E50-0FDB-1B43-99EE-5E5EAB6129F9}"/>
              </a:ext>
            </a:extLst>
          </p:cNvPr>
          <p:cNvSpPr/>
          <p:nvPr/>
        </p:nvSpPr>
        <p:spPr>
          <a:xfrm>
            <a:off x="11615848" y="6437466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8B1B2A3-4EB7-9440-BCA3-B7AA44DFA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800" y="0"/>
            <a:ext cx="7294418" cy="798653"/>
          </a:xfrm>
        </p:spPr>
        <p:txBody>
          <a:bodyPr>
            <a:normAutofit/>
          </a:bodyPr>
          <a:lstStyle/>
          <a:p>
            <a:r>
              <a:rPr lang="en-GB" dirty="0"/>
              <a:t>Future HighNESS events  </a:t>
            </a:r>
          </a:p>
        </p:txBody>
      </p:sp>
    </p:spTree>
    <p:extLst>
      <p:ext uri="{BB962C8B-B14F-4D97-AF65-F5344CB8AC3E}">
        <p14:creationId xmlns:p14="http://schemas.microsoft.com/office/powerpoint/2010/main" val="3080266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EE444-DD2B-C64D-B85C-7164A5061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4419" y="545640"/>
            <a:ext cx="10515600" cy="798653"/>
          </a:xfrm>
        </p:spPr>
        <p:txBody>
          <a:bodyPr>
            <a:noAutofit/>
          </a:bodyPr>
          <a:lstStyle/>
          <a:p>
            <a:r>
              <a:rPr lang="sv-SE" sz="3600" dirty="0" err="1"/>
              <a:t>Beam</a:t>
            </a:r>
            <a:r>
              <a:rPr lang="sv-SE" sz="3600" dirty="0"/>
              <a:t> </a:t>
            </a:r>
            <a:r>
              <a:rPr lang="sv-SE" sz="3600" dirty="0" err="1"/>
              <a:t>extraction</a:t>
            </a:r>
            <a:r>
              <a:rPr lang="sv-SE" sz="3600" dirty="0"/>
              <a:t> </a:t>
            </a:r>
            <a:r>
              <a:rPr lang="sv-SE" sz="3600" dirty="0" err="1"/>
              <a:t>with</a:t>
            </a:r>
            <a:r>
              <a:rPr lang="sv-SE" sz="3600" dirty="0"/>
              <a:t> </a:t>
            </a:r>
            <a:r>
              <a:rPr lang="sv-SE" sz="3600" dirty="0" err="1"/>
              <a:t>advanced</a:t>
            </a:r>
            <a:r>
              <a:rPr lang="sv-SE" sz="3600" dirty="0"/>
              <a:t> </a:t>
            </a:r>
            <a:r>
              <a:rPr lang="sv-SE" sz="3600" dirty="0" err="1"/>
              <a:t>reflector</a:t>
            </a:r>
            <a:r>
              <a:rPr lang="sv-SE" sz="3600" dirty="0"/>
              <a:t> in Budapest </a:t>
            </a:r>
            <a:br>
              <a:rPr lang="en-GB" sz="3600" dirty="0"/>
            </a:br>
            <a:endParaRPr lang="en-GB" sz="3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4AC993-96CC-E744-8067-6470A81827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6422" y="1210613"/>
            <a:ext cx="9165710" cy="5211048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4EF786-1A4A-8C4E-8698-ADC99DF2CEC1}"/>
              </a:ext>
            </a:extLst>
          </p:cNvPr>
          <p:cNvSpPr/>
          <p:nvPr/>
        </p:nvSpPr>
        <p:spPr>
          <a:xfrm>
            <a:off x="11615848" y="6437466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498686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42F3F-4892-3B4E-AE9B-1381ED60F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LENS moderator meeting </a:t>
            </a:r>
          </a:p>
          <a:p>
            <a:pPr marL="0" indent="0">
              <a:buNone/>
            </a:pPr>
            <a:endParaRPr lang="sv-SE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sv-S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ESS Fundamental </a:t>
            </a:r>
            <a:r>
              <a:rPr lang="sv-SE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physics</a:t>
            </a:r>
            <a:r>
              <a:rPr lang="sv-S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workshop (end </a:t>
            </a:r>
            <a:r>
              <a:rPr lang="sv-SE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</a:t>
            </a:r>
            <a:r>
              <a:rPr lang="sv-S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February</a:t>
            </a:r>
            <a:r>
              <a:rPr lang="sv-S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beginning</a:t>
            </a:r>
            <a:r>
              <a:rPr lang="sv-S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</a:t>
            </a:r>
            <a:r>
              <a:rPr lang="sv-S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March</a:t>
            </a:r>
            <a:r>
              <a:rPr lang="sv-S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dates </a:t>
            </a:r>
            <a:r>
              <a:rPr lang="sv-SE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need</a:t>
            </a:r>
            <a:r>
              <a:rPr lang="sv-S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to be </a:t>
            </a:r>
            <a:r>
              <a:rPr lang="sv-SE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finalized</a:t>
            </a:r>
            <a:r>
              <a:rPr lang="sv-S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 </a:t>
            </a:r>
          </a:p>
          <a:p>
            <a:pPr marL="0" indent="0">
              <a:buNone/>
            </a:pPr>
            <a:endParaRPr lang="en-GB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GB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8B1B2A3-4EB7-9440-BCA3-B7AA44DFA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800" y="0"/>
            <a:ext cx="7294418" cy="798653"/>
          </a:xfrm>
        </p:spPr>
        <p:txBody>
          <a:bodyPr>
            <a:normAutofit fontScale="90000"/>
          </a:bodyPr>
          <a:lstStyle/>
          <a:p>
            <a:r>
              <a:rPr lang="en-GB" dirty="0"/>
              <a:t>Future events /no HighNESS 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014C57-D62F-0E48-924F-44FA20FA2CD4}"/>
              </a:ext>
            </a:extLst>
          </p:cNvPr>
          <p:cNvSpPr/>
          <p:nvPr/>
        </p:nvSpPr>
        <p:spPr>
          <a:xfrm>
            <a:off x="11624977" y="6370929"/>
            <a:ext cx="4411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838427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9D0BF-F97F-4F4F-8A35-CB41D6BF6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3074" y="124691"/>
            <a:ext cx="4523508" cy="798653"/>
          </a:xfrm>
        </p:spPr>
        <p:txBody>
          <a:bodyPr/>
          <a:lstStyle/>
          <a:p>
            <a:r>
              <a:rPr lang="en-GB" dirty="0"/>
              <a:t>Proceedings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4C2CF-8ED4-FE40-A398-98D50C971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690" y="1740494"/>
            <a:ext cx="8194965" cy="4020832"/>
          </a:xfrm>
        </p:spPr>
        <p:txBody>
          <a:bodyPr>
            <a:normAutofit/>
          </a:bodyPr>
          <a:lstStyle/>
          <a:p>
            <a:r>
              <a:rPr lang="sv-S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</a:t>
            </a:r>
            <a:r>
              <a:rPr lang="sv-SE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proceeding</a:t>
            </a:r>
            <a:r>
              <a:rPr lang="sv-S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</a:t>
            </a:r>
            <a:r>
              <a:rPr lang="sv-S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the </a:t>
            </a:r>
            <a:r>
              <a:rPr lang="sv-SE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conference</a:t>
            </a:r>
            <a:r>
              <a:rPr lang="sv-S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will</a:t>
            </a:r>
            <a:r>
              <a:rPr lang="sv-S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be </a:t>
            </a:r>
            <a:r>
              <a:rPr lang="sv-SE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published</a:t>
            </a:r>
            <a:r>
              <a:rPr lang="sv-S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open</a:t>
            </a:r>
            <a:r>
              <a:rPr lang="sv-S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source. in a </a:t>
            </a:r>
            <a:r>
              <a:rPr lang="sv-SE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dedicated</a:t>
            </a:r>
            <a:r>
              <a:rPr lang="sv-S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issue</a:t>
            </a:r>
            <a:r>
              <a:rPr lang="sv-S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</a:t>
            </a:r>
            <a:r>
              <a:rPr lang="sv-S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the Journal </a:t>
            </a:r>
            <a:r>
              <a:rPr lang="sv-SE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</a:t>
            </a:r>
            <a:r>
              <a:rPr lang="sv-S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Neutron Research</a:t>
            </a:r>
            <a:endParaRPr lang="en-GB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All the instructions are available in </a:t>
            </a:r>
            <a:r>
              <a:rPr lang="en-GB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indico</a:t>
            </a:r>
            <a:endParaRPr lang="en-GB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sv-S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deadline to </a:t>
            </a:r>
            <a:r>
              <a:rPr lang="sv-SE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submit</a:t>
            </a:r>
            <a:r>
              <a:rPr lang="sv-S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your</a:t>
            </a:r>
            <a:r>
              <a:rPr lang="sv-S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contributions</a:t>
            </a:r>
            <a:r>
              <a:rPr lang="sv-S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is </a:t>
            </a:r>
            <a:r>
              <a:rPr lang="sv-SE" b="1" u="sng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Friday</a:t>
            </a:r>
            <a:r>
              <a:rPr lang="sv-SE" b="1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18th </a:t>
            </a:r>
            <a:r>
              <a:rPr lang="sv-SE" b="1" u="sng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</a:t>
            </a:r>
            <a:r>
              <a:rPr lang="sv-SE" b="1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b="1" u="sng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March</a:t>
            </a:r>
            <a:r>
              <a:rPr lang="sv-SE" b="1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2022 </a:t>
            </a:r>
            <a:endParaRPr lang="en-GB" b="1" u="sng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endParaRPr lang="sv-SE" b="1" u="sng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9110D9-6E43-C54C-B955-843913E8BCF1}"/>
              </a:ext>
            </a:extLst>
          </p:cNvPr>
          <p:cNvSpPr/>
          <p:nvPr/>
        </p:nvSpPr>
        <p:spPr>
          <a:xfrm>
            <a:off x="11615848" y="6437466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9D3F37-EC00-CA42-816A-C0DD38C48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9954" y="1082386"/>
            <a:ext cx="30988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86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9D0BF-F97F-4F4F-8A35-CB41D6BF6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3074" y="124691"/>
            <a:ext cx="4523508" cy="798653"/>
          </a:xfrm>
        </p:spPr>
        <p:txBody>
          <a:bodyPr/>
          <a:lstStyle/>
          <a:p>
            <a:r>
              <a:rPr lang="en-GB" dirty="0"/>
              <a:t>Proceedings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4C2CF-8ED4-FE40-A398-98D50C971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690" y="1740494"/>
            <a:ext cx="8194965" cy="4020832"/>
          </a:xfrm>
        </p:spPr>
        <p:txBody>
          <a:bodyPr>
            <a:normAutofit/>
          </a:bodyPr>
          <a:lstStyle/>
          <a:p>
            <a:r>
              <a:rPr lang="sv-S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</a:t>
            </a:r>
            <a:r>
              <a:rPr lang="sv-SE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proceeding</a:t>
            </a:r>
            <a:r>
              <a:rPr lang="sv-S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</a:t>
            </a:r>
            <a:r>
              <a:rPr lang="sv-S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the </a:t>
            </a:r>
            <a:r>
              <a:rPr lang="sv-SE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conference</a:t>
            </a:r>
            <a:r>
              <a:rPr lang="sv-S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will</a:t>
            </a:r>
            <a:r>
              <a:rPr lang="sv-S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be </a:t>
            </a:r>
            <a:r>
              <a:rPr lang="sv-SE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published</a:t>
            </a:r>
            <a:r>
              <a:rPr lang="sv-S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open</a:t>
            </a:r>
            <a:r>
              <a:rPr lang="sv-S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source. in a </a:t>
            </a:r>
            <a:r>
              <a:rPr lang="sv-SE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dedicated</a:t>
            </a:r>
            <a:r>
              <a:rPr lang="sv-S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issue</a:t>
            </a:r>
            <a:r>
              <a:rPr lang="sv-S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</a:t>
            </a:r>
            <a:r>
              <a:rPr lang="sv-S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the Journal </a:t>
            </a:r>
            <a:r>
              <a:rPr lang="sv-SE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</a:t>
            </a:r>
            <a:r>
              <a:rPr lang="sv-S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Neutron Research</a:t>
            </a:r>
            <a:endParaRPr lang="en-GB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All the instructions are available in </a:t>
            </a:r>
            <a:r>
              <a:rPr lang="en-GB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indico</a:t>
            </a:r>
            <a:endParaRPr lang="en-GB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sv-S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deadline to </a:t>
            </a:r>
            <a:r>
              <a:rPr lang="sv-SE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submit</a:t>
            </a:r>
            <a:r>
              <a:rPr lang="sv-S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your</a:t>
            </a:r>
            <a:r>
              <a:rPr lang="sv-S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contributions</a:t>
            </a:r>
            <a:r>
              <a:rPr lang="sv-S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is </a:t>
            </a:r>
            <a:r>
              <a:rPr lang="sv-SE" b="1" u="sng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Friday</a:t>
            </a:r>
            <a:r>
              <a:rPr lang="sv-SE" b="1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18th </a:t>
            </a:r>
            <a:r>
              <a:rPr lang="sv-SE" b="1" u="sng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</a:t>
            </a:r>
            <a:r>
              <a:rPr lang="sv-SE" b="1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b="1" u="sng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March</a:t>
            </a:r>
            <a:r>
              <a:rPr lang="sv-SE" b="1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2022 </a:t>
            </a:r>
            <a:endParaRPr lang="en-GB" b="1" u="sng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endParaRPr lang="sv-SE" b="1" u="sng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9110D9-6E43-C54C-B955-843913E8BCF1}"/>
              </a:ext>
            </a:extLst>
          </p:cNvPr>
          <p:cNvSpPr/>
          <p:nvPr/>
        </p:nvSpPr>
        <p:spPr>
          <a:xfrm>
            <a:off x="11615848" y="6437466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9D3F37-EC00-CA42-816A-C0DD38C48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9954" y="1082386"/>
            <a:ext cx="3098800" cy="4305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27E430-F30B-9E43-BBE0-E957519690B0}"/>
              </a:ext>
            </a:extLst>
          </p:cNvPr>
          <p:cNvSpPr txBox="1"/>
          <p:nvPr/>
        </p:nvSpPr>
        <p:spPr>
          <a:xfrm>
            <a:off x="858983" y="5140036"/>
            <a:ext cx="62345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THANKS A LOT TO ARNO HIESS AND ANDREW JACKSON FOR SPONSORING THE PROCEEDING IN ADDITION TO THE HIGHNESS PROJECT </a:t>
            </a:r>
          </a:p>
        </p:txBody>
      </p:sp>
    </p:spTree>
    <p:extLst>
      <p:ext uri="{BB962C8B-B14F-4D97-AF65-F5344CB8AC3E}">
        <p14:creationId xmlns:p14="http://schemas.microsoft.com/office/powerpoint/2010/main" val="2801904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CA58F-1B14-4C46-9222-9363F9C87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546" y="217815"/>
            <a:ext cx="10515600" cy="798653"/>
          </a:xfrm>
        </p:spPr>
        <p:txBody>
          <a:bodyPr/>
          <a:lstStyle/>
          <a:p>
            <a:r>
              <a:rPr lang="en-GB" dirty="0"/>
              <a:t>HighNESS repository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CBA8D-22DD-A643-86CE-23B688073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https://</a:t>
            </a:r>
            <a:r>
              <a:rPr lang="en-GB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github.com</a:t>
            </a: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/highness-</a:t>
            </a:r>
            <a:r>
              <a:rPr lang="en-GB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eu</a:t>
            </a:r>
            <a:endParaRPr lang="en-GB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E7704D-C4AB-7D44-AF68-FC65DCE0F023}"/>
              </a:ext>
            </a:extLst>
          </p:cNvPr>
          <p:cNvSpPr/>
          <p:nvPr/>
        </p:nvSpPr>
        <p:spPr>
          <a:xfrm>
            <a:off x="11615848" y="6437466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487401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77000-8EDC-1F40-AE0F-C8E418438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1850" y="186642"/>
            <a:ext cx="10515600" cy="798653"/>
          </a:xfrm>
        </p:spPr>
        <p:txBody>
          <a:bodyPr/>
          <a:lstStyle/>
          <a:p>
            <a:r>
              <a:rPr lang="en-GB" dirty="0"/>
              <a:t>Special thanks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7D7781-E045-FE4F-A89D-567292F10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800" y="1524000"/>
            <a:ext cx="4368800" cy="1219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BB6933-772C-0442-BA86-F375668DC6AA}"/>
              </a:ext>
            </a:extLst>
          </p:cNvPr>
          <p:cNvSpPr/>
          <p:nvPr/>
        </p:nvSpPr>
        <p:spPr>
          <a:xfrm>
            <a:off x="2984181" y="3834884"/>
            <a:ext cx="590815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Ess</a:t>
            </a:r>
            <a:r>
              <a:rPr lang="en-GB" sz="4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Science Focus Team</a:t>
            </a:r>
          </a:p>
          <a:p>
            <a:r>
              <a:rPr lang="en-GB" sz="4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Zsuzsa</a:t>
            </a:r>
            <a:r>
              <a:rPr lang="en-GB" sz="4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4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Helyes</a:t>
            </a:r>
            <a:r>
              <a:rPr lang="en-GB" sz="4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63CBBD-4DD9-A149-98E7-49EC855E6B80}"/>
              </a:ext>
            </a:extLst>
          </p:cNvPr>
          <p:cNvSpPr/>
          <p:nvPr/>
        </p:nvSpPr>
        <p:spPr>
          <a:xfrm>
            <a:off x="11615848" y="6437466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539460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162C3A-6D20-B941-AC84-80F6A2A19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354" y="689779"/>
            <a:ext cx="7876468" cy="5502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D9C946-BFEA-7B40-B252-435350F4B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588" y="4969514"/>
            <a:ext cx="9144000" cy="13536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C507366-F7AD-6A4F-B522-5A3A63E97C56}"/>
              </a:ext>
            </a:extLst>
          </p:cNvPr>
          <p:cNvSpPr/>
          <p:nvPr/>
        </p:nvSpPr>
        <p:spPr>
          <a:xfrm>
            <a:off x="1290588" y="5889528"/>
            <a:ext cx="7048615" cy="302252"/>
          </a:xfrm>
          <a:prstGeom prst="rect">
            <a:avLst/>
          </a:prstGeom>
          <a:solidFill>
            <a:srgbClr val="FF0000">
              <a:alpha val="33000"/>
            </a:srgbClr>
          </a:solidFill>
          <a:effectLst>
            <a:outerShdw blurRad="50800" dist="50800" dir="54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A24FBE-663A-1B43-9CC1-3A022F67A682}"/>
              </a:ext>
            </a:extLst>
          </p:cNvPr>
          <p:cNvSpPr/>
          <p:nvPr/>
        </p:nvSpPr>
        <p:spPr>
          <a:xfrm>
            <a:off x="8088923" y="5627076"/>
            <a:ext cx="2846941" cy="262451"/>
          </a:xfrm>
          <a:prstGeom prst="rect">
            <a:avLst/>
          </a:prstGeom>
          <a:solidFill>
            <a:srgbClr val="FF0000">
              <a:alpha val="33000"/>
            </a:srgbClr>
          </a:solidFill>
          <a:effectLst>
            <a:outerShdw blurRad="50800" dist="50800" dir="54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4B9D3F-FEE2-8749-8FCB-B9E5305F00A7}"/>
              </a:ext>
            </a:extLst>
          </p:cNvPr>
          <p:cNvSpPr/>
          <p:nvPr/>
        </p:nvSpPr>
        <p:spPr>
          <a:xfrm>
            <a:off x="11798725" y="6395903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16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576A7C9-260A-054C-9DE9-C8553A55CAA7}"/>
              </a:ext>
            </a:extLst>
          </p:cNvPr>
          <p:cNvSpPr txBox="1">
            <a:spLocks/>
          </p:cNvSpPr>
          <p:nvPr/>
        </p:nvSpPr>
        <p:spPr>
          <a:xfrm>
            <a:off x="838200" y="55756"/>
            <a:ext cx="10515600" cy="606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path to the ESS upgrade</a:t>
            </a:r>
          </a:p>
        </p:txBody>
      </p:sp>
    </p:spTree>
    <p:extLst>
      <p:ext uri="{BB962C8B-B14F-4D97-AF65-F5344CB8AC3E}">
        <p14:creationId xmlns:p14="http://schemas.microsoft.com/office/powerpoint/2010/main" val="3975486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162C3A-6D20-B941-AC84-80F6A2A19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354" y="689779"/>
            <a:ext cx="7876468" cy="5502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D9C946-BFEA-7B40-B252-435350F4B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588" y="4969514"/>
            <a:ext cx="9144000" cy="13536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C507366-F7AD-6A4F-B522-5A3A63E97C56}"/>
              </a:ext>
            </a:extLst>
          </p:cNvPr>
          <p:cNvSpPr/>
          <p:nvPr/>
        </p:nvSpPr>
        <p:spPr>
          <a:xfrm>
            <a:off x="1290588" y="5889528"/>
            <a:ext cx="7048615" cy="302252"/>
          </a:xfrm>
          <a:prstGeom prst="rect">
            <a:avLst/>
          </a:prstGeom>
          <a:solidFill>
            <a:srgbClr val="FF0000">
              <a:alpha val="33000"/>
            </a:srgbClr>
          </a:solidFill>
          <a:effectLst>
            <a:outerShdw blurRad="50800" dist="50800" dir="54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A24FBE-663A-1B43-9CC1-3A022F67A682}"/>
              </a:ext>
            </a:extLst>
          </p:cNvPr>
          <p:cNvSpPr/>
          <p:nvPr/>
        </p:nvSpPr>
        <p:spPr>
          <a:xfrm>
            <a:off x="8088923" y="5627076"/>
            <a:ext cx="2846941" cy="262451"/>
          </a:xfrm>
          <a:prstGeom prst="rect">
            <a:avLst/>
          </a:prstGeom>
          <a:solidFill>
            <a:srgbClr val="FF0000">
              <a:alpha val="33000"/>
            </a:srgbClr>
          </a:solidFill>
          <a:effectLst>
            <a:outerShdw blurRad="50800" dist="50800" dir="54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4B9D3F-FEE2-8749-8FCB-B9E5305F00A7}"/>
              </a:ext>
            </a:extLst>
          </p:cNvPr>
          <p:cNvSpPr/>
          <p:nvPr/>
        </p:nvSpPr>
        <p:spPr>
          <a:xfrm>
            <a:off x="11798725" y="6395903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17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576A7C9-260A-054C-9DE9-C8553A55CAA7}"/>
              </a:ext>
            </a:extLst>
          </p:cNvPr>
          <p:cNvSpPr txBox="1">
            <a:spLocks/>
          </p:cNvSpPr>
          <p:nvPr/>
        </p:nvSpPr>
        <p:spPr>
          <a:xfrm>
            <a:off x="838200" y="55756"/>
            <a:ext cx="10515600" cy="606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path to the ESS upgrade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CD64C3-A8AA-2249-A876-7D1372784D46}"/>
              </a:ext>
            </a:extLst>
          </p:cNvPr>
          <p:cNvSpPr/>
          <p:nvPr/>
        </p:nvSpPr>
        <p:spPr>
          <a:xfrm>
            <a:off x="1100059" y="3841358"/>
            <a:ext cx="10383060" cy="2554545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r>
              <a:rPr lang="en-GB" sz="8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Lower  Moderator is almost a  green field </a:t>
            </a:r>
          </a:p>
        </p:txBody>
      </p:sp>
    </p:spTree>
    <p:extLst>
      <p:ext uri="{BB962C8B-B14F-4D97-AF65-F5344CB8AC3E}">
        <p14:creationId xmlns:p14="http://schemas.microsoft.com/office/powerpoint/2010/main" val="2252027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B40CC-1B89-4346-914E-15D458AA0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485" y="214162"/>
            <a:ext cx="10515600" cy="698477"/>
          </a:xfrm>
        </p:spPr>
        <p:txBody>
          <a:bodyPr/>
          <a:lstStyle/>
          <a:p>
            <a:pPr algn="ctr"/>
            <a:r>
              <a:rPr lang="sv-SE" dirty="0"/>
              <a:t>WORKING GROUPS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FF115CC-E2FE-1B42-9990-2D9FCCF8E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903" y="1324244"/>
            <a:ext cx="2664275" cy="2260991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899010">
              <a:defRPr/>
            </a:pPr>
            <a:endParaRPr lang="en-US" sz="97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A966E3-8FD4-9442-BCD0-36558ECE601D}"/>
              </a:ext>
            </a:extLst>
          </p:cNvPr>
          <p:cNvSpPr txBox="1"/>
          <p:nvPr/>
        </p:nvSpPr>
        <p:spPr>
          <a:xfrm>
            <a:off x="453887" y="1467017"/>
            <a:ext cx="2427460" cy="4933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 defTabSz="899010">
              <a:spcAft>
                <a:spcPts val="794"/>
              </a:spcAft>
            </a:pPr>
            <a:r>
              <a:rPr lang="en-GB" sz="2000" b="1" dirty="0">
                <a:solidFill>
                  <a:srgbClr val="FFFFFF"/>
                </a:solidFill>
                <a:latin typeface="Titillium" pitchFamily="2" charset="77"/>
              </a:rPr>
              <a:t>WG1 UCN liquid He based sources</a:t>
            </a:r>
          </a:p>
          <a:p>
            <a:pPr algn="just" defTabSz="899010">
              <a:spcAft>
                <a:spcPts val="794"/>
              </a:spcAft>
            </a:pPr>
            <a:endParaRPr lang="en-GB" sz="1600" dirty="0">
              <a:solidFill>
                <a:srgbClr val="FFFFFF"/>
              </a:solidFill>
              <a:latin typeface="Titillium" pitchFamily="2" charset="77"/>
            </a:endParaRPr>
          </a:p>
          <a:p>
            <a:pPr algn="just" defTabSz="899010">
              <a:spcAft>
                <a:spcPts val="794"/>
              </a:spcAft>
            </a:pPr>
            <a:r>
              <a:rPr lang="en-GB" sz="1600" i="1" dirty="0">
                <a:solidFill>
                  <a:srgbClr val="FFFFFF"/>
                </a:solidFill>
                <a:latin typeface="Titillium" pitchFamily="2" charset="77"/>
              </a:rPr>
              <a:t>Martin </a:t>
            </a:r>
            <a:r>
              <a:rPr lang="en-GB" sz="1600" i="1" dirty="0" err="1">
                <a:solidFill>
                  <a:srgbClr val="FFFFFF"/>
                </a:solidFill>
                <a:latin typeface="Titillium" pitchFamily="2" charset="77"/>
              </a:rPr>
              <a:t>Fertl</a:t>
            </a:r>
            <a:endParaRPr lang="en-GB" sz="1600" i="1" dirty="0">
              <a:solidFill>
                <a:srgbClr val="FFFFFF"/>
              </a:solidFill>
              <a:latin typeface="Titillium" pitchFamily="2" charset="77"/>
            </a:endParaRPr>
          </a:p>
          <a:p>
            <a:pPr algn="just" defTabSz="899010">
              <a:spcAft>
                <a:spcPts val="794"/>
              </a:spcAft>
            </a:pPr>
            <a:r>
              <a:rPr lang="en-GB" sz="1600" i="1" dirty="0">
                <a:solidFill>
                  <a:srgbClr val="FFFFFF"/>
                </a:solidFill>
                <a:latin typeface="Titillium" pitchFamily="2" charset="77"/>
              </a:rPr>
              <a:t>Estelle Chanel</a:t>
            </a:r>
          </a:p>
          <a:p>
            <a:pPr algn="just" defTabSz="899010">
              <a:spcAft>
                <a:spcPts val="794"/>
              </a:spcAft>
            </a:pPr>
            <a:r>
              <a:rPr lang="en-GB" sz="1600" i="1" dirty="0">
                <a:solidFill>
                  <a:srgbClr val="FFFFFF"/>
                </a:solidFill>
                <a:latin typeface="Titillium" pitchFamily="2" charset="77"/>
              </a:rPr>
              <a:t>Alan </a:t>
            </a:r>
            <a:r>
              <a:rPr lang="en-GB" sz="1600" i="1" dirty="0" err="1">
                <a:solidFill>
                  <a:srgbClr val="FFFFFF"/>
                </a:solidFill>
                <a:latin typeface="Titillium" pitchFamily="2" charset="77"/>
              </a:rPr>
              <a:t>Takibayev</a:t>
            </a:r>
            <a:endParaRPr lang="en-GB" sz="1600" i="1" dirty="0">
              <a:solidFill>
                <a:srgbClr val="FFFFFF"/>
              </a:solidFill>
              <a:latin typeface="Titillium" pitchFamily="2" charset="77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FC0D3042-C42C-EA4D-ADFB-6032B799C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0553" y="1324244"/>
            <a:ext cx="2664275" cy="22609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899010">
              <a:defRPr/>
            </a:pPr>
            <a:endParaRPr lang="en-US" sz="97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4E0E52A9-D4E9-874C-9DBA-0C13AB3A1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2781" y="1324244"/>
            <a:ext cx="2664275" cy="226099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899010">
              <a:defRPr/>
            </a:pPr>
            <a:endParaRPr lang="en-US" sz="97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07383CB3-ED8C-CE44-B815-439EEACE9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5009" y="1324244"/>
            <a:ext cx="2664275" cy="22609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899010">
              <a:defRPr/>
            </a:pPr>
            <a:endParaRPr lang="en-US" sz="97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0CE82E4F-C6F0-3B4F-9CF3-03B46960A8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1041" y="3932479"/>
            <a:ext cx="2664275" cy="226099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899010">
              <a:defRPr/>
            </a:pPr>
            <a:endParaRPr lang="en-US" sz="97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9C723FE1-CDD0-C045-9260-87B3BB9FE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2871" y="3936972"/>
            <a:ext cx="2664275" cy="226099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899010">
              <a:defRPr/>
            </a:pPr>
            <a:endParaRPr lang="en-US" sz="97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8CB88D-23AD-EE46-91EB-EB1377332107}"/>
              </a:ext>
            </a:extLst>
          </p:cNvPr>
          <p:cNvSpPr txBox="1"/>
          <p:nvPr/>
        </p:nvSpPr>
        <p:spPr>
          <a:xfrm>
            <a:off x="3388960" y="1445329"/>
            <a:ext cx="2427460" cy="4933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 defTabSz="899010">
              <a:spcAft>
                <a:spcPts val="794"/>
              </a:spcAft>
            </a:pPr>
            <a:r>
              <a:rPr lang="en-GB" sz="2000" b="1" dirty="0">
                <a:solidFill>
                  <a:srgbClr val="FFFFFF"/>
                </a:solidFill>
                <a:latin typeface="Titillium" pitchFamily="2" charset="77"/>
              </a:rPr>
              <a:t>WG2 UCN solid D2  based sources</a:t>
            </a:r>
          </a:p>
          <a:p>
            <a:pPr algn="just" defTabSz="899010">
              <a:spcAft>
                <a:spcPts val="794"/>
              </a:spcAft>
            </a:pPr>
            <a:endParaRPr lang="en-GB" sz="1600" dirty="0">
              <a:solidFill>
                <a:srgbClr val="FFFFFF"/>
              </a:solidFill>
              <a:latin typeface="Titillium" pitchFamily="2" charset="77"/>
            </a:endParaRPr>
          </a:p>
          <a:p>
            <a:pPr algn="just" defTabSz="899010">
              <a:spcAft>
                <a:spcPts val="794"/>
              </a:spcAft>
            </a:pPr>
            <a:r>
              <a:rPr lang="en-GB" sz="1600" i="1" dirty="0">
                <a:solidFill>
                  <a:srgbClr val="FFFFFF"/>
                </a:solidFill>
                <a:latin typeface="Titillium" pitchFamily="2" charset="77"/>
              </a:rPr>
              <a:t>Dieter </a:t>
            </a:r>
            <a:r>
              <a:rPr lang="en-GB" sz="1600" i="1" dirty="0" err="1">
                <a:solidFill>
                  <a:srgbClr val="FFFFFF"/>
                </a:solidFill>
                <a:latin typeface="Titillium" pitchFamily="2" charset="77"/>
              </a:rPr>
              <a:t>Ries</a:t>
            </a:r>
            <a:endParaRPr lang="en-GB" sz="1600" i="1" dirty="0">
              <a:solidFill>
                <a:srgbClr val="FFFFFF"/>
              </a:solidFill>
              <a:latin typeface="Titillium" pitchFamily="2" charset="77"/>
            </a:endParaRPr>
          </a:p>
          <a:p>
            <a:pPr algn="just" defTabSz="899010">
              <a:spcAft>
                <a:spcPts val="794"/>
              </a:spcAft>
            </a:pPr>
            <a:r>
              <a:rPr lang="en-GB" sz="1600" i="1" dirty="0">
                <a:solidFill>
                  <a:srgbClr val="FFFFFF"/>
                </a:solidFill>
                <a:latin typeface="Titillium" pitchFamily="2" charset="77"/>
              </a:rPr>
              <a:t>Bernhard </a:t>
            </a:r>
            <a:r>
              <a:rPr lang="en-GB" sz="1600" i="1" dirty="0" err="1">
                <a:solidFill>
                  <a:srgbClr val="FFFFFF"/>
                </a:solidFill>
                <a:latin typeface="Titillium" pitchFamily="2" charset="77"/>
              </a:rPr>
              <a:t>Lauss</a:t>
            </a:r>
            <a:endParaRPr lang="en-GB" sz="1600" i="1" dirty="0">
              <a:solidFill>
                <a:srgbClr val="FFFFFF"/>
              </a:solidFill>
              <a:latin typeface="Titillium" pitchFamily="2" charset="77"/>
            </a:endParaRPr>
          </a:p>
          <a:p>
            <a:pPr algn="just" defTabSz="899010">
              <a:spcAft>
                <a:spcPts val="794"/>
              </a:spcAft>
            </a:pPr>
            <a:r>
              <a:rPr lang="en-GB" sz="1600" i="1" dirty="0">
                <a:solidFill>
                  <a:srgbClr val="FFFFFF"/>
                </a:solidFill>
                <a:latin typeface="Titillium" pitchFamily="2" charset="77"/>
              </a:rPr>
              <a:t>Ignacio Marquez-Damian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DC302B-EBA3-7542-B1E5-D2E79C0DC813}"/>
              </a:ext>
            </a:extLst>
          </p:cNvPr>
          <p:cNvSpPr txBox="1"/>
          <p:nvPr/>
        </p:nvSpPr>
        <p:spPr>
          <a:xfrm>
            <a:off x="6181188" y="1467017"/>
            <a:ext cx="2427460" cy="4933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 defTabSz="899010">
              <a:spcAft>
                <a:spcPts val="794"/>
              </a:spcAft>
            </a:pPr>
            <a:r>
              <a:rPr lang="en-GB" sz="2000" b="1" dirty="0">
                <a:solidFill>
                  <a:srgbClr val="FFFFFF"/>
                </a:solidFill>
                <a:latin typeface="Titillium" pitchFamily="2" charset="77"/>
              </a:rPr>
              <a:t>WG3 VCN sources</a:t>
            </a:r>
          </a:p>
          <a:p>
            <a:pPr algn="just" defTabSz="899010">
              <a:spcAft>
                <a:spcPts val="794"/>
              </a:spcAft>
            </a:pPr>
            <a:endParaRPr lang="en-GB" sz="1600" dirty="0">
              <a:solidFill>
                <a:srgbClr val="FFFFFF"/>
              </a:solidFill>
              <a:latin typeface="Titillium" pitchFamily="2" charset="77"/>
            </a:endParaRPr>
          </a:p>
          <a:p>
            <a:pPr algn="just" defTabSz="899010">
              <a:spcAft>
                <a:spcPts val="794"/>
              </a:spcAft>
            </a:pPr>
            <a:r>
              <a:rPr lang="en-GB" sz="1600" i="1" dirty="0">
                <a:solidFill>
                  <a:srgbClr val="FFFFFF"/>
                </a:solidFill>
                <a:latin typeface="Titillium" pitchFamily="2" charset="77"/>
              </a:rPr>
              <a:t>Tobias </a:t>
            </a:r>
            <a:r>
              <a:rPr lang="en-GB" sz="1600" i="1" dirty="0" err="1">
                <a:solidFill>
                  <a:srgbClr val="FFFFFF"/>
                </a:solidFill>
                <a:latin typeface="Titillium" pitchFamily="2" charset="77"/>
              </a:rPr>
              <a:t>Jenke</a:t>
            </a:r>
            <a:endParaRPr lang="en-GB" sz="1600" i="1" dirty="0">
              <a:solidFill>
                <a:srgbClr val="FFFFFF"/>
              </a:solidFill>
              <a:latin typeface="Titillium" pitchFamily="2" charset="77"/>
            </a:endParaRPr>
          </a:p>
          <a:p>
            <a:pPr algn="just" defTabSz="899010">
              <a:spcAft>
                <a:spcPts val="794"/>
              </a:spcAft>
            </a:pPr>
            <a:r>
              <a:rPr lang="en-GB" sz="1600" i="1" dirty="0">
                <a:solidFill>
                  <a:srgbClr val="FFFFFF"/>
                </a:solidFill>
                <a:latin typeface="Titillium" pitchFamily="2" charset="77"/>
              </a:rPr>
              <a:t>Thomas </a:t>
            </a:r>
            <a:r>
              <a:rPr lang="en-GB" sz="1600" i="1" dirty="0" err="1">
                <a:solidFill>
                  <a:srgbClr val="FFFFFF"/>
                </a:solidFill>
                <a:latin typeface="Titillium" pitchFamily="2" charset="77"/>
              </a:rPr>
              <a:t>Gutberlet</a:t>
            </a:r>
            <a:endParaRPr lang="en-GB" sz="1600" i="1" dirty="0">
              <a:solidFill>
                <a:srgbClr val="FFFFFF"/>
              </a:solidFill>
              <a:latin typeface="Titillium" pitchFamily="2" charset="77"/>
            </a:endParaRPr>
          </a:p>
          <a:p>
            <a:pPr algn="just" defTabSz="899010">
              <a:spcAft>
                <a:spcPts val="794"/>
              </a:spcAft>
            </a:pPr>
            <a:r>
              <a:rPr lang="en-GB" sz="1600" i="1" dirty="0">
                <a:solidFill>
                  <a:srgbClr val="FFFFFF"/>
                </a:solidFill>
                <a:latin typeface="Titillium" pitchFamily="2" charset="77"/>
              </a:rPr>
              <a:t>Valery </a:t>
            </a:r>
            <a:r>
              <a:rPr lang="en-GB" sz="1600" i="1" dirty="0" err="1">
                <a:solidFill>
                  <a:srgbClr val="FFFFFF"/>
                </a:solidFill>
                <a:latin typeface="Titillium" pitchFamily="2" charset="77"/>
              </a:rPr>
              <a:t>Neshnizevsky</a:t>
            </a:r>
            <a:endParaRPr lang="en-GB" sz="1600" i="1" dirty="0">
              <a:solidFill>
                <a:srgbClr val="FFFFFF"/>
              </a:solidFill>
              <a:latin typeface="Titillium" pitchFamily="2" charset="77"/>
            </a:endParaRPr>
          </a:p>
          <a:p>
            <a:pPr algn="just" defTabSz="899010">
              <a:spcAft>
                <a:spcPts val="794"/>
              </a:spcAft>
            </a:pPr>
            <a:r>
              <a:rPr lang="en-GB" sz="1600" i="1" dirty="0">
                <a:solidFill>
                  <a:srgbClr val="FFFFFF"/>
                </a:solidFill>
                <a:latin typeface="Titillium" pitchFamily="2" charset="77"/>
              </a:rPr>
              <a:t>Luca </a:t>
            </a:r>
            <a:r>
              <a:rPr lang="en-GB" sz="1600" i="1" dirty="0" err="1">
                <a:solidFill>
                  <a:srgbClr val="FFFFFF"/>
                </a:solidFill>
                <a:latin typeface="Titillium" pitchFamily="2" charset="77"/>
              </a:rPr>
              <a:t>Zanini</a:t>
            </a:r>
            <a:endParaRPr lang="en-GB" sz="1600" i="1" dirty="0">
              <a:solidFill>
                <a:srgbClr val="FFFFFF"/>
              </a:solidFill>
              <a:latin typeface="Titillium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9AC49BC-D1FC-5340-8D54-A4A6EA2567B6}"/>
              </a:ext>
            </a:extLst>
          </p:cNvPr>
          <p:cNvSpPr txBox="1"/>
          <p:nvPr/>
        </p:nvSpPr>
        <p:spPr>
          <a:xfrm>
            <a:off x="8973416" y="1441424"/>
            <a:ext cx="2427460" cy="4933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 defTabSz="899010">
              <a:spcAft>
                <a:spcPts val="794"/>
              </a:spcAft>
            </a:pPr>
            <a:r>
              <a:rPr lang="en-GB" sz="2000" b="1" dirty="0">
                <a:solidFill>
                  <a:srgbClr val="FFFFFF"/>
                </a:solidFill>
                <a:latin typeface="Titillium" pitchFamily="2" charset="77"/>
              </a:rPr>
              <a:t>WG4 Alternative concepts</a:t>
            </a:r>
          </a:p>
          <a:p>
            <a:pPr algn="just" defTabSz="899010">
              <a:spcAft>
                <a:spcPts val="794"/>
              </a:spcAft>
            </a:pPr>
            <a:endParaRPr lang="en-GB" sz="1600" dirty="0">
              <a:solidFill>
                <a:srgbClr val="FFFFFF"/>
              </a:solidFill>
              <a:latin typeface="Titillium" pitchFamily="2" charset="77"/>
            </a:endParaRPr>
          </a:p>
          <a:p>
            <a:pPr algn="just" defTabSz="899010">
              <a:spcAft>
                <a:spcPts val="794"/>
              </a:spcAft>
            </a:pPr>
            <a:r>
              <a:rPr lang="en-GB" sz="1600" i="1" dirty="0">
                <a:solidFill>
                  <a:srgbClr val="FFFFFF"/>
                </a:solidFill>
                <a:latin typeface="Titillium" pitchFamily="2" charset="77"/>
              </a:rPr>
              <a:t>Albert Young</a:t>
            </a:r>
          </a:p>
          <a:p>
            <a:pPr algn="just" defTabSz="899010">
              <a:spcAft>
                <a:spcPts val="794"/>
              </a:spcAft>
            </a:pPr>
            <a:r>
              <a:rPr lang="en-GB" sz="1600" i="1" dirty="0">
                <a:solidFill>
                  <a:srgbClr val="FFFFFF"/>
                </a:solidFill>
                <a:latin typeface="Titillium" pitchFamily="2" charset="77"/>
              </a:rPr>
              <a:t>Günter </a:t>
            </a:r>
            <a:r>
              <a:rPr lang="en-GB" sz="1600" i="1" dirty="0" err="1">
                <a:solidFill>
                  <a:srgbClr val="FFFFFF"/>
                </a:solidFill>
                <a:latin typeface="Titillium" pitchFamily="2" charset="77"/>
              </a:rPr>
              <a:t>Muhrer</a:t>
            </a:r>
            <a:endParaRPr lang="en-GB" sz="1600" i="1" dirty="0">
              <a:solidFill>
                <a:srgbClr val="FFFFFF"/>
              </a:solidFill>
              <a:latin typeface="Titillium" pitchFamily="2" charset="77"/>
            </a:endParaRPr>
          </a:p>
          <a:p>
            <a:pPr algn="just" defTabSz="899010">
              <a:spcAft>
                <a:spcPts val="794"/>
              </a:spcAft>
            </a:pPr>
            <a:r>
              <a:rPr lang="en-GB" sz="1600" i="1" dirty="0">
                <a:solidFill>
                  <a:srgbClr val="FFFFFF"/>
                </a:solidFill>
                <a:latin typeface="Titillium" pitchFamily="2" charset="77"/>
              </a:rPr>
              <a:t>Douglas </a:t>
            </a:r>
            <a:r>
              <a:rPr lang="en-GB" sz="1600" i="1" dirty="0" err="1">
                <a:solidFill>
                  <a:srgbClr val="FFFFFF"/>
                </a:solidFill>
                <a:latin typeface="Titillium" pitchFamily="2" charset="77"/>
              </a:rPr>
              <a:t>DiJulio</a:t>
            </a:r>
            <a:endParaRPr lang="en-GB" sz="1600" i="1" dirty="0">
              <a:solidFill>
                <a:srgbClr val="FFFFFF"/>
              </a:solidFill>
              <a:latin typeface="Titillium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C1A2E3-FB48-104A-B55C-AB5BC9F2511F}"/>
              </a:ext>
            </a:extLst>
          </p:cNvPr>
          <p:cNvSpPr txBox="1"/>
          <p:nvPr/>
        </p:nvSpPr>
        <p:spPr>
          <a:xfrm>
            <a:off x="1779448" y="4051478"/>
            <a:ext cx="2427460" cy="4933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 defTabSz="899010">
              <a:spcAft>
                <a:spcPts val="794"/>
              </a:spcAft>
            </a:pPr>
            <a:r>
              <a:rPr lang="en-GB" sz="2000" b="1" dirty="0">
                <a:solidFill>
                  <a:srgbClr val="FFFFFF"/>
                </a:solidFill>
                <a:latin typeface="Titillium" pitchFamily="2" charset="77"/>
              </a:rPr>
              <a:t>WG5 fundamental physics</a:t>
            </a:r>
          </a:p>
          <a:p>
            <a:pPr algn="just" defTabSz="899010">
              <a:spcAft>
                <a:spcPts val="794"/>
              </a:spcAft>
            </a:pPr>
            <a:r>
              <a:rPr lang="en-GB" sz="1600" i="1" dirty="0">
                <a:solidFill>
                  <a:srgbClr val="FFFFFF"/>
                </a:solidFill>
                <a:latin typeface="Titillium" pitchFamily="2" charset="77"/>
              </a:rPr>
              <a:t>Skyler </a:t>
            </a:r>
            <a:r>
              <a:rPr lang="en-GB" sz="1600" i="1" dirty="0" err="1">
                <a:solidFill>
                  <a:srgbClr val="FFFFFF"/>
                </a:solidFill>
                <a:latin typeface="Titillium" pitchFamily="2" charset="77"/>
              </a:rPr>
              <a:t>Degenkolb</a:t>
            </a:r>
            <a:endParaRPr lang="en-GB" sz="1600" i="1" dirty="0">
              <a:solidFill>
                <a:srgbClr val="FFFFFF"/>
              </a:solidFill>
              <a:latin typeface="Titillium" pitchFamily="2" charset="77"/>
            </a:endParaRPr>
          </a:p>
          <a:p>
            <a:pPr algn="just" defTabSz="899010">
              <a:spcAft>
                <a:spcPts val="794"/>
              </a:spcAft>
            </a:pPr>
            <a:r>
              <a:rPr lang="en-GB" sz="1600" i="1" dirty="0">
                <a:solidFill>
                  <a:srgbClr val="FFFFFF"/>
                </a:solidFill>
                <a:latin typeface="Titillium" pitchFamily="2" charset="77"/>
              </a:rPr>
              <a:t>Leah Broussard</a:t>
            </a:r>
          </a:p>
          <a:p>
            <a:pPr algn="just" defTabSz="899010">
              <a:spcAft>
                <a:spcPts val="794"/>
              </a:spcAft>
            </a:pPr>
            <a:r>
              <a:rPr lang="en-GB" sz="1600" i="1" dirty="0">
                <a:solidFill>
                  <a:srgbClr val="FFFFFF"/>
                </a:solidFill>
                <a:latin typeface="Titillium" pitchFamily="2" charset="77"/>
              </a:rPr>
              <a:t>David Milstead</a:t>
            </a:r>
          </a:p>
          <a:p>
            <a:pPr algn="just" defTabSz="899010">
              <a:spcAft>
                <a:spcPts val="794"/>
              </a:spcAft>
            </a:pPr>
            <a:r>
              <a:rPr lang="en-GB" sz="1600" i="1" dirty="0">
                <a:solidFill>
                  <a:srgbClr val="FFFFFF"/>
                </a:solidFill>
                <a:latin typeface="Titillium" pitchFamily="2" charset="77"/>
              </a:rPr>
              <a:t>Valentina Santoro</a:t>
            </a:r>
            <a:endParaRPr lang="en-GB" sz="1600" dirty="0">
              <a:solidFill>
                <a:srgbClr val="FFFFFF"/>
              </a:solidFill>
              <a:latin typeface="Titillium" pitchFamily="2" charset="77"/>
            </a:endParaRPr>
          </a:p>
          <a:p>
            <a:pPr algn="just" defTabSz="899010">
              <a:spcAft>
                <a:spcPts val="794"/>
              </a:spcAft>
            </a:pPr>
            <a:endParaRPr lang="en-GB" sz="1600" i="1" dirty="0">
              <a:solidFill>
                <a:srgbClr val="FFFFFF"/>
              </a:solidFill>
              <a:latin typeface="Titillium" pitchFamily="2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C9EB98-5E86-C947-B47F-F4D170965751}"/>
              </a:ext>
            </a:extLst>
          </p:cNvPr>
          <p:cNvSpPr txBox="1"/>
          <p:nvPr/>
        </p:nvSpPr>
        <p:spPr>
          <a:xfrm>
            <a:off x="7641278" y="4010642"/>
            <a:ext cx="2427460" cy="4933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 defTabSz="899010">
              <a:spcAft>
                <a:spcPts val="794"/>
              </a:spcAft>
            </a:pPr>
            <a:r>
              <a:rPr lang="en-GB" sz="2000" b="1" dirty="0">
                <a:solidFill>
                  <a:srgbClr val="FFFFFF"/>
                </a:solidFill>
                <a:latin typeface="Titillium" pitchFamily="2" charset="77"/>
              </a:rPr>
              <a:t>WG6 condensed matter</a:t>
            </a:r>
          </a:p>
          <a:p>
            <a:pPr algn="just" defTabSz="899010">
              <a:spcAft>
                <a:spcPts val="794"/>
              </a:spcAft>
            </a:pPr>
            <a:r>
              <a:rPr lang="en-GB" sz="1600" dirty="0">
                <a:solidFill>
                  <a:srgbClr val="FFFFFF"/>
                </a:solidFill>
                <a:latin typeface="Titillium" pitchFamily="2" charset="77"/>
              </a:rPr>
              <a:t>Markus Strobl</a:t>
            </a:r>
          </a:p>
          <a:p>
            <a:pPr algn="just" defTabSz="899010">
              <a:spcAft>
                <a:spcPts val="794"/>
              </a:spcAft>
            </a:pPr>
            <a:r>
              <a:rPr lang="en-GB" sz="1600" i="1" dirty="0">
                <a:solidFill>
                  <a:srgbClr val="FFFFFF"/>
                </a:solidFill>
                <a:latin typeface="Titillium" pitchFamily="2" charset="77"/>
              </a:rPr>
              <a:t>Roger </a:t>
            </a:r>
            <a:r>
              <a:rPr lang="en-GB" sz="1600" i="1" dirty="0" err="1">
                <a:solidFill>
                  <a:srgbClr val="FFFFFF"/>
                </a:solidFill>
                <a:latin typeface="Titillium" pitchFamily="2" charset="77"/>
              </a:rPr>
              <a:t>Pynn</a:t>
            </a:r>
            <a:endParaRPr lang="en-GB" sz="1600" i="1" dirty="0">
              <a:solidFill>
                <a:srgbClr val="FFFFFF"/>
              </a:solidFill>
              <a:latin typeface="Titillium" pitchFamily="2" charset="77"/>
            </a:endParaRPr>
          </a:p>
          <a:p>
            <a:pPr algn="just" defTabSz="899010">
              <a:spcAft>
                <a:spcPts val="794"/>
              </a:spcAft>
            </a:pPr>
            <a:r>
              <a:rPr lang="en-GB" sz="1600" i="1" dirty="0">
                <a:solidFill>
                  <a:srgbClr val="FFFFFF"/>
                </a:solidFill>
                <a:latin typeface="Titillium" pitchFamily="2" charset="77"/>
              </a:rPr>
              <a:t>Peter </a:t>
            </a:r>
            <a:r>
              <a:rPr lang="en-GB" sz="1600" i="1" dirty="0" err="1">
                <a:solidFill>
                  <a:srgbClr val="FFFFFF"/>
                </a:solidFill>
                <a:latin typeface="Titillium" pitchFamily="2" charset="77"/>
              </a:rPr>
              <a:t>Falus</a:t>
            </a:r>
            <a:endParaRPr lang="en-GB" sz="1600" i="1" dirty="0">
              <a:solidFill>
                <a:srgbClr val="FFFFFF"/>
              </a:solidFill>
              <a:latin typeface="Titillium" pitchFamily="2" charset="77"/>
            </a:endParaRPr>
          </a:p>
          <a:p>
            <a:pPr algn="just" defTabSz="899010">
              <a:spcAft>
                <a:spcPts val="794"/>
              </a:spcAft>
            </a:pPr>
            <a:r>
              <a:rPr lang="en-GB" sz="1600" i="1" dirty="0" err="1">
                <a:solidFill>
                  <a:srgbClr val="FFFFFF"/>
                </a:solidFill>
                <a:latin typeface="Titillium" pitchFamily="2" charset="77"/>
              </a:rPr>
              <a:t>Esben</a:t>
            </a:r>
            <a:r>
              <a:rPr lang="en-GB" sz="1600" i="1" dirty="0">
                <a:solidFill>
                  <a:srgbClr val="FFFFFF"/>
                </a:solidFill>
                <a:latin typeface="Titillium" pitchFamily="2" charset="77"/>
              </a:rPr>
              <a:t> </a:t>
            </a:r>
            <a:r>
              <a:rPr lang="en-GB" sz="1600" i="1" dirty="0" err="1">
                <a:solidFill>
                  <a:srgbClr val="FFFFFF"/>
                </a:solidFill>
                <a:latin typeface="Titillium" pitchFamily="2" charset="77"/>
              </a:rPr>
              <a:t>Klinkby</a:t>
            </a:r>
            <a:endParaRPr lang="en-GB" sz="1600" i="1" dirty="0">
              <a:solidFill>
                <a:srgbClr val="FFFFFF"/>
              </a:solidFill>
              <a:latin typeface="Titillium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90E9CF-7FAB-F04B-9750-C8D4498C0D2B}"/>
              </a:ext>
            </a:extLst>
          </p:cNvPr>
          <p:cNvSpPr txBox="1"/>
          <p:nvPr/>
        </p:nvSpPr>
        <p:spPr>
          <a:xfrm rot="16200000">
            <a:off x="-1165889" y="2237893"/>
            <a:ext cx="2646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START THURSDAY @ 15:00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46B287-7A55-9C41-9CB9-4A180ED8439D}"/>
              </a:ext>
            </a:extLst>
          </p:cNvPr>
          <p:cNvSpPr txBox="1"/>
          <p:nvPr/>
        </p:nvSpPr>
        <p:spPr>
          <a:xfrm rot="16200000">
            <a:off x="93893" y="4884451"/>
            <a:ext cx="2646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START THURSDAY @ 16:15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A9EB8B-EC26-E641-8FF8-3DAE0805DFC6}"/>
              </a:ext>
            </a:extLst>
          </p:cNvPr>
          <p:cNvSpPr/>
          <p:nvPr/>
        </p:nvSpPr>
        <p:spPr>
          <a:xfrm>
            <a:off x="11615848" y="6395903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66422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3367918-273D-324E-9F67-B315584DF099}"/>
              </a:ext>
            </a:extLst>
          </p:cNvPr>
          <p:cNvSpPr txBox="1">
            <a:spLocks/>
          </p:cNvSpPr>
          <p:nvPr/>
        </p:nvSpPr>
        <p:spPr>
          <a:xfrm>
            <a:off x="758682" y="76507"/>
            <a:ext cx="10515600" cy="606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Conclusions 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208A58-FFF6-8C4E-B100-107A00D09145}"/>
              </a:ext>
            </a:extLst>
          </p:cNvPr>
          <p:cNvSpPr/>
          <p:nvPr/>
        </p:nvSpPr>
        <p:spPr>
          <a:xfrm>
            <a:off x="1505243" y="2536102"/>
            <a:ext cx="2841674" cy="393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1819C1-D082-D24D-B4AF-D9A1748F7C3F}"/>
              </a:ext>
            </a:extLst>
          </p:cNvPr>
          <p:cNvSpPr/>
          <p:nvPr/>
        </p:nvSpPr>
        <p:spPr>
          <a:xfrm>
            <a:off x="9029114" y="1669688"/>
            <a:ext cx="2841674" cy="1288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7549EF-1DB8-1743-B6EE-163240C60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39" y="1364824"/>
            <a:ext cx="9948912" cy="355158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28475DE-BB25-ED4B-949E-41907B8EA419}"/>
              </a:ext>
            </a:extLst>
          </p:cNvPr>
          <p:cNvSpPr txBox="1">
            <a:spLocks/>
          </p:cNvSpPr>
          <p:nvPr/>
        </p:nvSpPr>
        <p:spPr>
          <a:xfrm>
            <a:off x="395485" y="1254220"/>
            <a:ext cx="6010937" cy="114127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ESS Journey has just began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A88CA5-6867-E14D-A914-4A8F3D72C9CF}"/>
              </a:ext>
            </a:extLst>
          </p:cNvPr>
          <p:cNvSpPr/>
          <p:nvPr/>
        </p:nvSpPr>
        <p:spPr>
          <a:xfrm>
            <a:off x="9624865" y="1260583"/>
            <a:ext cx="2076122" cy="1697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35F8ED-EB24-3341-A11B-178D599331DB}"/>
              </a:ext>
            </a:extLst>
          </p:cNvPr>
          <p:cNvSpPr/>
          <p:nvPr/>
        </p:nvSpPr>
        <p:spPr>
          <a:xfrm>
            <a:off x="11615848" y="6395903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289347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7"/>
          <p:cNvSpPr txBox="1">
            <a:spLocks noGrp="1"/>
          </p:cNvSpPr>
          <p:nvPr>
            <p:ph type="title"/>
          </p:nvPr>
        </p:nvSpPr>
        <p:spPr>
          <a:xfrm>
            <a:off x="701722" y="1357477"/>
            <a:ext cx="10515600" cy="7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sv-SE" u="sng">
                <a:solidFill>
                  <a:schemeClr val="hlink"/>
                </a:solidFill>
                <a:hlinkClick r:id="rId3"/>
              </a:rPr>
              <a:t>www.highness.eu</a:t>
            </a:r>
            <a:r>
              <a:rPr lang="sv-SE"/>
              <a:t> </a:t>
            </a:r>
            <a:br>
              <a:rPr lang="sv-SE"/>
            </a:br>
            <a:r>
              <a:rPr lang="sv-SE" u="sng">
                <a:solidFill>
                  <a:schemeClr val="hlink"/>
                </a:solidFill>
                <a:hlinkClick r:id="rId4"/>
              </a:rPr>
              <a:t>https://cordis.europa.eu/project/id/951782</a:t>
            </a:r>
            <a:r>
              <a:rPr lang="sv-SE"/>
              <a:t> </a:t>
            </a:r>
            <a:endParaRPr/>
          </a:p>
        </p:txBody>
      </p:sp>
      <p:sp>
        <p:nvSpPr>
          <p:cNvPr id="298" name="Google Shape;298;p27"/>
          <p:cNvSpPr txBox="1">
            <a:spLocks noGrp="1"/>
          </p:cNvSpPr>
          <p:nvPr>
            <p:ph type="body" idx="1"/>
          </p:nvPr>
        </p:nvSpPr>
        <p:spPr>
          <a:xfrm>
            <a:off x="838200" y="2156130"/>
            <a:ext cx="10515600" cy="402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sv-SE" dirty="0" err="1"/>
              <a:t>highness@ess.eu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sv-SE" u="sng" dirty="0">
                <a:solidFill>
                  <a:schemeClr val="hlink"/>
                </a:solidFill>
                <a:hlinkClick r:id="rId5"/>
              </a:rPr>
              <a:t>valentina.santoro@ess.eu</a:t>
            </a:r>
            <a:r>
              <a:rPr lang="sv-SE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3588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6653C-5A48-D240-94DB-6395CC434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436" y="0"/>
            <a:ext cx="10515600" cy="798653"/>
          </a:xfrm>
        </p:spPr>
        <p:txBody>
          <a:bodyPr/>
          <a:lstStyle/>
          <a:p>
            <a:r>
              <a:rPr lang="sv-SE" dirty="0"/>
              <a:t>WG1: </a:t>
            </a:r>
            <a:r>
              <a:rPr lang="sv-SE" dirty="0" err="1"/>
              <a:t>liquid</a:t>
            </a:r>
            <a:r>
              <a:rPr lang="sv-SE" dirty="0"/>
              <a:t> </a:t>
            </a:r>
            <a:r>
              <a:rPr lang="sv-SE" dirty="0" err="1"/>
              <a:t>He</a:t>
            </a:r>
            <a:r>
              <a:rPr lang="sv-SE" dirty="0"/>
              <a:t> </a:t>
            </a:r>
            <a:r>
              <a:rPr lang="sv-SE" dirty="0" err="1"/>
              <a:t>based</a:t>
            </a:r>
            <a:r>
              <a:rPr lang="sv-SE" dirty="0"/>
              <a:t> </a:t>
            </a:r>
            <a:r>
              <a:rPr lang="sv-SE" dirty="0" err="1"/>
              <a:t>sources</a:t>
            </a:r>
            <a:endParaRPr lang="sv-S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67AC06-B40F-344D-8514-179CF8A22C2A}"/>
              </a:ext>
            </a:extLst>
          </p:cNvPr>
          <p:cNvSpPr/>
          <p:nvPr/>
        </p:nvSpPr>
        <p:spPr>
          <a:xfrm>
            <a:off x="821180" y="948690"/>
            <a:ext cx="1009323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sv-SE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sv-SE" dirty="0">
              <a:solidFill>
                <a:srgbClr val="000000"/>
              </a:solidFill>
              <a:latin typeface="-webkit-standard"/>
            </a:endParaRPr>
          </a:p>
          <a:p>
            <a:pPr fontAlgn="base"/>
            <a:r>
              <a:rPr lang="sv-SE" sz="2400" b="1" u="sng" dirty="0" err="1">
                <a:solidFill>
                  <a:srgbClr val="000000"/>
                </a:solidFill>
                <a:latin typeface="Arial" panose="020B0604020202020204" pitchFamily="34" charset="0"/>
              </a:rPr>
              <a:t>Additional</a:t>
            </a:r>
            <a:r>
              <a:rPr lang="sv-SE" sz="2400" b="1" u="sng" dirty="0">
                <a:solidFill>
                  <a:srgbClr val="000000"/>
                </a:solidFill>
                <a:latin typeface="Arial" panose="020B0604020202020204" pitchFamily="34" charset="0"/>
              </a:rPr>
              <a:t> option for the UCN</a:t>
            </a:r>
            <a:r>
              <a:rPr lang="sv-SE" sz="2400" b="1" u="sng" dirty="0">
                <a:solidFill>
                  <a:srgbClr val="000000"/>
                </a:solidFill>
                <a:latin typeface="-webkit-standard"/>
              </a:rPr>
              <a:t> </a:t>
            </a:r>
            <a:r>
              <a:rPr lang="sv-SE" sz="2400" b="1" u="sng" dirty="0">
                <a:solidFill>
                  <a:srgbClr val="000000"/>
                </a:solidFill>
                <a:latin typeface="Arial" panose="020B0604020202020204" pitchFamily="34" charset="0"/>
              </a:rPr>
              <a:t>source - neutron </a:t>
            </a:r>
            <a:r>
              <a:rPr lang="sv-SE" sz="2400" b="1" u="sng" dirty="0" err="1">
                <a:solidFill>
                  <a:srgbClr val="000000"/>
                </a:solidFill>
                <a:latin typeface="Arial" panose="020B0604020202020204" pitchFamily="34" charset="0"/>
              </a:rPr>
              <a:t>optic</a:t>
            </a:r>
            <a:r>
              <a:rPr lang="sv-SE" sz="2400" b="1" u="sng" dirty="0">
                <a:solidFill>
                  <a:srgbClr val="000000"/>
                </a:solidFill>
                <a:latin typeface="Arial" panose="020B0604020202020204" pitchFamily="34" charset="0"/>
              </a:rPr>
              <a:t> to </a:t>
            </a:r>
            <a:r>
              <a:rPr lang="sv-SE" sz="2400" b="1" u="sng" dirty="0" err="1">
                <a:solidFill>
                  <a:srgbClr val="000000"/>
                </a:solidFill>
                <a:latin typeface="Arial" panose="020B0604020202020204" pitchFamily="34" charset="0"/>
              </a:rPr>
              <a:t>have</a:t>
            </a:r>
            <a:r>
              <a:rPr lang="sv-SE" sz="2400" b="1" u="sng" dirty="0">
                <a:solidFill>
                  <a:srgbClr val="000000"/>
                </a:solidFill>
                <a:latin typeface="Arial" panose="020B0604020202020204" pitchFamily="34" charset="0"/>
              </a:rPr>
              <a:t> a </a:t>
            </a:r>
            <a:r>
              <a:rPr lang="sv-SE" sz="2400" b="1" u="sng" dirty="0" err="1">
                <a:solidFill>
                  <a:srgbClr val="000000"/>
                </a:solidFill>
                <a:latin typeface="Arial" panose="020B0604020202020204" pitchFamily="34" charset="0"/>
              </a:rPr>
              <a:t>high</a:t>
            </a:r>
            <a:r>
              <a:rPr lang="sv-SE" sz="2400" b="1" u="sng" dirty="0">
                <a:solidFill>
                  <a:srgbClr val="000000"/>
                </a:solidFill>
                <a:latin typeface="Arial" panose="020B0604020202020204" pitchFamily="34" charset="0"/>
              </a:rPr>
              <a:t> neutron </a:t>
            </a:r>
            <a:r>
              <a:rPr lang="sv-SE" sz="2400" b="1" u="sng" dirty="0" err="1">
                <a:solidFill>
                  <a:srgbClr val="000000"/>
                </a:solidFill>
                <a:latin typeface="Arial" panose="020B0604020202020204" pitchFamily="34" charset="0"/>
              </a:rPr>
              <a:t>brightness</a:t>
            </a:r>
            <a:r>
              <a:rPr lang="sv-SE" sz="2400" b="1" u="sng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sv-SE" sz="2400" b="1" u="sng" dirty="0" err="1">
                <a:solidFill>
                  <a:srgbClr val="000000"/>
                </a:solidFill>
                <a:latin typeface="Arial" panose="020B0604020202020204" pitchFamily="34" charset="0"/>
              </a:rPr>
              <a:t>outside</a:t>
            </a:r>
            <a:r>
              <a:rPr lang="sv-SE" sz="2400" b="1" u="sng" dirty="0">
                <a:solidFill>
                  <a:srgbClr val="000000"/>
                </a:solidFill>
                <a:latin typeface="Arial" panose="020B0604020202020204" pitchFamily="34" charset="0"/>
              </a:rPr>
              <a:t> the </a:t>
            </a:r>
            <a:r>
              <a:rPr lang="sv-SE" sz="2400" b="1" u="sng" dirty="0" err="1">
                <a:solidFill>
                  <a:srgbClr val="000000"/>
                </a:solidFill>
                <a:latin typeface="Arial" panose="020B0604020202020204" pitchFamily="34" charset="0"/>
              </a:rPr>
              <a:t>monolith</a:t>
            </a:r>
            <a:r>
              <a:rPr lang="sv-SE" sz="2400" b="1" u="sng" dirty="0">
                <a:solidFill>
                  <a:srgbClr val="000000"/>
                </a:solidFill>
                <a:latin typeface="Arial" panose="020B0604020202020204" pitchFamily="34" charset="0"/>
              </a:rPr>
              <a:t> (</a:t>
            </a:r>
            <a:r>
              <a:rPr lang="sv-SE" sz="2400" b="1" u="sng" dirty="0" err="1">
                <a:solidFill>
                  <a:srgbClr val="000000"/>
                </a:solidFill>
                <a:latin typeface="Arial" panose="020B0604020202020204" pitchFamily="34" charset="0"/>
              </a:rPr>
              <a:t>Oliver’s</a:t>
            </a:r>
            <a:r>
              <a:rPr lang="sv-SE" sz="2400" b="1" u="sng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sv-SE" sz="2400" b="1" u="sng" dirty="0" err="1">
                <a:solidFill>
                  <a:srgbClr val="000000"/>
                </a:solidFill>
                <a:latin typeface="Arial" panose="020B0604020202020204" pitchFamily="34" charset="0"/>
              </a:rPr>
              <a:t>idea</a:t>
            </a:r>
            <a:r>
              <a:rPr lang="sv-SE" sz="2400" b="1" u="sng" dirty="0">
                <a:solidFill>
                  <a:srgbClr val="000000"/>
                </a:solidFill>
                <a:latin typeface="Arial" panose="020B0604020202020204" pitchFamily="34" charset="0"/>
              </a:rPr>
              <a:t>) </a:t>
            </a:r>
            <a:endParaRPr lang="sv-SE" sz="2400" b="1" u="sng" dirty="0">
              <a:solidFill>
                <a:srgbClr val="000000"/>
              </a:solidFill>
              <a:latin typeface="-webkit-standard"/>
            </a:endParaRPr>
          </a:p>
          <a:p>
            <a:pPr fontAlgn="base"/>
            <a:r>
              <a:rPr lang="sv-SE" sz="24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sv-SE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ase"/>
            <a:r>
              <a:rPr lang="sv-SE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Polarized</a:t>
            </a:r>
            <a:r>
              <a:rPr lang="sv-SE" sz="2400" dirty="0">
                <a:solidFill>
                  <a:srgbClr val="000000"/>
                </a:solidFill>
                <a:latin typeface="Arial" panose="020B0604020202020204" pitchFamily="34" charset="0"/>
              </a:rPr>
              <a:t> or </a:t>
            </a:r>
            <a:r>
              <a:rPr lang="sv-SE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unpolarized</a:t>
            </a:r>
            <a:r>
              <a:rPr lang="sv-SE" sz="2400" dirty="0">
                <a:solidFill>
                  <a:srgbClr val="000000"/>
                </a:solidFill>
                <a:latin typeface="Arial" panose="020B0604020202020204" pitchFamily="34" charset="0"/>
              </a:rPr>
              <a:t> UCN source</a:t>
            </a:r>
            <a:endParaRPr lang="sv-SE" sz="2400" dirty="0">
              <a:solidFill>
                <a:srgbClr val="000000"/>
              </a:solidFill>
              <a:latin typeface="-webkit-standard"/>
            </a:endParaRPr>
          </a:p>
          <a:p>
            <a:pPr fontAlgn="base"/>
            <a:r>
              <a:rPr lang="sv-SE" sz="2400" dirty="0">
                <a:solidFill>
                  <a:srgbClr val="000000"/>
                </a:solidFill>
                <a:latin typeface="Arial" panose="020B0604020202020204" pitchFamily="34" charset="0"/>
              </a:rPr>
              <a:t>and - the </a:t>
            </a:r>
            <a:r>
              <a:rPr lang="sv-SE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flexibility</a:t>
            </a:r>
            <a:r>
              <a:rPr lang="sv-SE" sz="2400" dirty="0">
                <a:solidFill>
                  <a:srgbClr val="000000"/>
                </a:solidFill>
                <a:latin typeface="Arial" panose="020B0604020202020204" pitchFamily="34" charset="0"/>
              </a:rPr>
              <a:t> is </a:t>
            </a:r>
            <a:r>
              <a:rPr lang="sv-SE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needed</a:t>
            </a:r>
            <a:endParaRPr lang="sv-SE" sz="2400" dirty="0">
              <a:solidFill>
                <a:srgbClr val="000000"/>
              </a:solidFill>
              <a:latin typeface="-webkit-standard"/>
            </a:endParaRPr>
          </a:p>
          <a:p>
            <a:pPr fontAlgn="base"/>
            <a:r>
              <a:rPr lang="sv-SE" sz="24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sv-SE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ase"/>
            <a:r>
              <a:rPr lang="sv-SE" sz="24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sv-SE" sz="2400" dirty="0">
              <a:solidFill>
                <a:srgbClr val="000000"/>
              </a:solidFill>
              <a:latin typeface="-webkit-standard"/>
            </a:endParaRPr>
          </a:p>
          <a:p>
            <a:pPr fontAlgn="base"/>
            <a:r>
              <a:rPr lang="sv-SE" sz="2400" dirty="0">
                <a:solidFill>
                  <a:srgbClr val="000000"/>
                </a:solidFill>
                <a:latin typeface="Arial" panose="020B0604020202020204" pitchFamily="34" charset="0"/>
              </a:rPr>
              <a:t>Space </a:t>
            </a:r>
            <a:r>
              <a:rPr lang="sv-SE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requirements</a:t>
            </a:r>
            <a:r>
              <a:rPr lang="sv-SE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sv-SE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around</a:t>
            </a:r>
            <a:r>
              <a:rPr lang="sv-SE" sz="2400" dirty="0">
                <a:solidFill>
                  <a:srgbClr val="000000"/>
                </a:solidFill>
                <a:latin typeface="Arial" panose="020B0604020202020204" pitchFamily="34" charset="0"/>
              </a:rPr>
              <a:t> the</a:t>
            </a:r>
            <a:endParaRPr lang="sv-SE" sz="2400" dirty="0">
              <a:solidFill>
                <a:srgbClr val="000000"/>
              </a:solidFill>
              <a:latin typeface="-webkit-standard"/>
            </a:endParaRPr>
          </a:p>
          <a:p>
            <a:pPr fontAlgn="base"/>
            <a:r>
              <a:rPr lang="sv-SE" sz="2400" dirty="0">
                <a:solidFill>
                  <a:srgbClr val="000000"/>
                </a:solidFill>
                <a:latin typeface="Arial" panose="020B0604020202020204" pitchFamily="34" charset="0"/>
              </a:rPr>
              <a:t>instrument (</a:t>
            </a:r>
            <a:r>
              <a:rPr lang="sv-SE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cooling</a:t>
            </a:r>
            <a:r>
              <a:rPr lang="sv-SE" sz="2400" dirty="0">
                <a:solidFill>
                  <a:srgbClr val="000000"/>
                </a:solidFill>
                <a:latin typeface="Arial" panose="020B0604020202020204" pitchFamily="34" charset="0"/>
              </a:rPr>
              <a:t> / </a:t>
            </a:r>
            <a:r>
              <a:rPr lang="sv-SE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cryogenic</a:t>
            </a:r>
            <a:r>
              <a:rPr lang="sv-SE" sz="2400" dirty="0">
                <a:solidFill>
                  <a:srgbClr val="000000"/>
                </a:solidFill>
                <a:latin typeface="Arial" panose="020B0604020202020204" pitchFamily="34" charset="0"/>
              </a:rPr>
              <a:t>) and experiments go </a:t>
            </a:r>
            <a:r>
              <a:rPr lang="sv-SE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more</a:t>
            </a:r>
            <a:r>
              <a:rPr lang="sv-SE" sz="2400" dirty="0">
                <a:solidFill>
                  <a:srgbClr val="000000"/>
                </a:solidFill>
                <a:latin typeface="Arial" panose="020B0604020202020204" pitchFamily="34" charset="0"/>
              </a:rPr>
              <a:t> in the </a:t>
            </a:r>
            <a:r>
              <a:rPr lang="sv-SE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way</a:t>
            </a:r>
            <a:r>
              <a:rPr lang="sv-SE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sv-SE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of</a:t>
            </a:r>
            <a:r>
              <a:rPr lang="sv-SE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sv-SE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large</a:t>
            </a:r>
            <a:r>
              <a:rPr lang="sv-SE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sv-SE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beam</a:t>
            </a:r>
            <a:r>
              <a:rPr lang="sv-SE" sz="2400" dirty="0">
                <a:solidFill>
                  <a:srgbClr val="000000"/>
                </a:solidFill>
                <a:latin typeface="Arial" panose="020B0604020202020204" pitchFamily="34" charset="0"/>
              </a:rPr>
              <a:t> port position. The space </a:t>
            </a:r>
            <a:r>
              <a:rPr lang="sv-SE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requirement</a:t>
            </a:r>
            <a:r>
              <a:rPr lang="sv-SE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sv-SE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might</a:t>
            </a:r>
            <a:r>
              <a:rPr lang="sv-SE" sz="2400" dirty="0">
                <a:solidFill>
                  <a:srgbClr val="000000"/>
                </a:solidFill>
                <a:latin typeface="Arial" panose="020B0604020202020204" pitchFamily="34" charset="0"/>
              </a:rPr>
              <a:t> be </a:t>
            </a:r>
            <a:r>
              <a:rPr lang="sv-SE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extended</a:t>
            </a:r>
            <a:r>
              <a:rPr lang="sv-SE" sz="2400" dirty="0">
                <a:solidFill>
                  <a:srgbClr val="000000"/>
                </a:solidFill>
                <a:latin typeface="Arial" panose="020B0604020202020204" pitchFamily="34" charset="0"/>
              </a:rPr>
              <a:t> for the </a:t>
            </a:r>
            <a:r>
              <a:rPr lang="sv-SE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vertical</a:t>
            </a:r>
            <a:r>
              <a:rPr lang="sv-SE" sz="2400" dirty="0">
                <a:solidFill>
                  <a:srgbClr val="000000"/>
                </a:solidFill>
                <a:latin typeface="Arial" panose="020B0604020202020204" pitchFamily="34" charset="0"/>
              </a:rPr>
              <a:t>/</a:t>
            </a:r>
            <a:r>
              <a:rPr lang="sv-SE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horizontal</a:t>
            </a:r>
            <a:r>
              <a:rPr lang="sv-SE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sv-SE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extraction</a:t>
            </a:r>
            <a:r>
              <a:rPr lang="sv-SE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sv-SE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question</a:t>
            </a:r>
            <a:r>
              <a:rPr lang="sv-SE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sv-SE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that</a:t>
            </a:r>
            <a:r>
              <a:rPr lang="sv-SE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sv-SE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was</a:t>
            </a:r>
            <a:r>
              <a:rPr lang="sv-SE" sz="2400" dirty="0">
                <a:solidFill>
                  <a:srgbClr val="000000"/>
                </a:solidFill>
                <a:latin typeface="Arial" panose="020B0604020202020204" pitchFamily="34" charset="0"/>
              </a:rPr>
              <a:t> not </a:t>
            </a:r>
            <a:r>
              <a:rPr lang="sv-SE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discussed</a:t>
            </a:r>
            <a:r>
              <a:rPr lang="sv-SE" sz="24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sv-SE" sz="2400" dirty="0">
              <a:solidFill>
                <a:srgbClr val="000000"/>
              </a:solidFill>
              <a:latin typeface="-webkit-standard"/>
            </a:endParaRPr>
          </a:p>
          <a:p>
            <a:pPr fontAlgn="base"/>
            <a:r>
              <a:rPr lang="sv-SE" sz="24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sv-SE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ase"/>
            <a:r>
              <a:rPr lang="sv-SE" sz="2400" b="1" u="sng" dirty="0">
                <a:solidFill>
                  <a:srgbClr val="000000"/>
                </a:solidFill>
                <a:latin typeface="Arial" panose="020B0604020202020204" pitchFamily="34" charset="0"/>
              </a:rPr>
              <a:t>Simulations and </a:t>
            </a:r>
            <a:r>
              <a:rPr lang="sv-SE" sz="2400" b="1" u="sng" dirty="0" err="1">
                <a:solidFill>
                  <a:srgbClr val="000000"/>
                </a:solidFill>
                <a:latin typeface="Arial" panose="020B0604020202020204" pitchFamily="34" charset="0"/>
              </a:rPr>
              <a:t>tools</a:t>
            </a:r>
            <a:r>
              <a:rPr lang="sv-SE" sz="2400" b="1" u="sng" dirty="0">
                <a:solidFill>
                  <a:srgbClr val="000000"/>
                </a:solidFill>
                <a:latin typeface="Arial" panose="020B0604020202020204" pitchFamily="34" charset="0"/>
              </a:rPr>
              <a:t>- </a:t>
            </a:r>
            <a:r>
              <a:rPr lang="sv-SE" sz="2400" b="1" u="sng" dirty="0" err="1">
                <a:solidFill>
                  <a:srgbClr val="000000"/>
                </a:solidFill>
                <a:latin typeface="Arial" panose="020B0604020202020204" pitchFamily="34" charset="0"/>
              </a:rPr>
              <a:t>there</a:t>
            </a:r>
            <a:r>
              <a:rPr lang="sv-SE" sz="2400" b="1" u="sng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sv-SE" sz="2400" b="1" u="sng" dirty="0" err="1">
                <a:solidFill>
                  <a:srgbClr val="000000"/>
                </a:solidFill>
                <a:latin typeface="Arial" panose="020B0604020202020204" pitchFamily="34" charset="0"/>
              </a:rPr>
              <a:t>was</a:t>
            </a:r>
            <a:endParaRPr lang="sv-SE" sz="2400" b="1" u="sng" dirty="0">
              <a:solidFill>
                <a:srgbClr val="000000"/>
              </a:solidFill>
              <a:latin typeface="-webkit-standard"/>
            </a:endParaRPr>
          </a:p>
          <a:p>
            <a:pPr fontAlgn="base"/>
            <a:r>
              <a:rPr lang="sv-SE" sz="2400" b="1" u="sng" dirty="0">
                <a:solidFill>
                  <a:srgbClr val="000000"/>
                </a:solidFill>
                <a:latin typeface="Arial" panose="020B0604020202020204" pitchFamily="34" charset="0"/>
              </a:rPr>
              <a:t>a strong </a:t>
            </a:r>
            <a:r>
              <a:rPr lang="sv-SE" sz="2400" b="1" u="sng" dirty="0" err="1">
                <a:solidFill>
                  <a:srgbClr val="000000"/>
                </a:solidFill>
                <a:latin typeface="Arial" panose="020B0604020202020204" pitchFamily="34" charset="0"/>
              </a:rPr>
              <a:t>interest</a:t>
            </a:r>
            <a:r>
              <a:rPr lang="sv-SE" sz="2400" b="1" u="sng" dirty="0">
                <a:solidFill>
                  <a:srgbClr val="000000"/>
                </a:solidFill>
                <a:latin typeface="Arial" panose="020B0604020202020204" pitchFamily="34" charset="0"/>
              </a:rPr>
              <a:t> for </a:t>
            </a:r>
            <a:r>
              <a:rPr lang="sv-SE" sz="2400" b="1" u="sng" dirty="0" err="1">
                <a:solidFill>
                  <a:srgbClr val="000000"/>
                </a:solidFill>
                <a:latin typeface="Arial" panose="020B0604020202020204" pitchFamily="34" charset="0"/>
              </a:rPr>
              <a:t>exchange</a:t>
            </a:r>
            <a:r>
              <a:rPr lang="sv-SE" sz="2400" b="1" u="sng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sv-SE" sz="2400" b="1" u="sng" dirty="0" err="1">
                <a:solidFill>
                  <a:srgbClr val="000000"/>
                </a:solidFill>
                <a:latin typeface="Arial" panose="020B0604020202020204" pitchFamily="34" charset="0"/>
              </a:rPr>
              <a:t>of</a:t>
            </a:r>
            <a:r>
              <a:rPr lang="sv-SE" sz="2400" b="1" u="sng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sv-SE" sz="2400" b="1" u="sng" dirty="0" err="1">
                <a:solidFill>
                  <a:srgbClr val="000000"/>
                </a:solidFill>
                <a:latin typeface="Arial" panose="020B0604020202020204" pitchFamily="34" charset="0"/>
              </a:rPr>
              <a:t>kernels</a:t>
            </a:r>
            <a:r>
              <a:rPr lang="sv-SE" sz="2400" b="1" u="sng" dirty="0">
                <a:solidFill>
                  <a:srgbClr val="000000"/>
                </a:solidFill>
                <a:latin typeface="Arial" panose="020B0604020202020204" pitchFamily="34" charset="0"/>
              </a:rPr>
              <a:t> (superfluid helium ...)</a:t>
            </a:r>
            <a:endParaRPr lang="sv-SE" sz="2400" b="1" u="sng" dirty="0">
              <a:solidFill>
                <a:srgbClr val="000000"/>
              </a:solidFill>
              <a:latin typeface="-webkit-standard"/>
            </a:endParaRPr>
          </a:p>
          <a:p>
            <a:pPr fontAlgn="base"/>
            <a:r>
              <a:rPr lang="sv-SE" sz="2400" b="1" u="sng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sv-SE" sz="2400" b="1" i="0" u="sng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E93FDF-9ADF-E24E-A1BE-9CB09077521F}"/>
              </a:ext>
            </a:extLst>
          </p:cNvPr>
          <p:cNvSpPr/>
          <p:nvPr/>
        </p:nvSpPr>
        <p:spPr>
          <a:xfrm>
            <a:off x="11615848" y="6395903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51848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0D70B-194B-B449-BE58-F18880EFD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636" y="176251"/>
            <a:ext cx="10515600" cy="798653"/>
          </a:xfrm>
        </p:spPr>
        <p:txBody>
          <a:bodyPr>
            <a:normAutofit/>
          </a:bodyPr>
          <a:lstStyle/>
          <a:p>
            <a:r>
              <a:rPr lang="sv-SE" dirty="0"/>
              <a:t>WG2: solid D2 </a:t>
            </a:r>
            <a:r>
              <a:rPr lang="sv-SE" dirty="0" err="1"/>
              <a:t>based</a:t>
            </a:r>
            <a:r>
              <a:rPr lang="sv-SE" dirty="0"/>
              <a:t> </a:t>
            </a:r>
            <a:r>
              <a:rPr lang="sv-SE" dirty="0" err="1"/>
              <a:t>sources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F3C34-13CE-A447-82D8-674BAA640E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491" y="1560385"/>
            <a:ext cx="10515600" cy="402083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1. 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sD2 at 5K seems impossible inside lD2 or twister or shielding block </a:t>
            </a:r>
            <a:endParaRPr lang="sv-SE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for heat load reasons.</a:t>
            </a:r>
            <a:endParaRPr lang="sv-SE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2. sD2 source between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NNBar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port and cold moderator: heat load vs </a:t>
            </a:r>
            <a:endParaRPr lang="sv-SE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distance tradeoff.</a:t>
            </a:r>
            <a:endParaRPr lang="sv-SE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3. multiple shapes possible should be investigated, e.g. slab (5cm) vs </a:t>
            </a:r>
            <a:endParaRPr lang="sv-SE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thin film (1mm)</a:t>
            </a:r>
            <a:endParaRPr lang="sv-SE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indent="0">
              <a:buNone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4. UCN transport to outside bunker is possible with acceptable losses.</a:t>
            </a:r>
            <a:endParaRPr lang="sv-SE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sv-SE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Action </a:t>
            </a:r>
            <a:r>
              <a:rPr lang="sv-SE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point</a:t>
            </a:r>
            <a:r>
              <a:rPr lang="sv-SE" b="1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</a:t>
            </a:r>
            <a:r>
              <a:rPr lang="sv-SE" b="1" u="sng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Very</a:t>
            </a:r>
            <a:r>
              <a:rPr lang="sv-SE" b="1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b="1" u="sng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detailed</a:t>
            </a:r>
            <a:r>
              <a:rPr lang="sv-SE" b="1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heat </a:t>
            </a:r>
            <a:r>
              <a:rPr lang="sv-SE" b="1" u="sng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load</a:t>
            </a:r>
            <a:r>
              <a:rPr lang="sv-SE" b="1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simulations </a:t>
            </a:r>
            <a:r>
              <a:rPr lang="sv-SE" b="1" u="sng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are</a:t>
            </a:r>
            <a:r>
              <a:rPr lang="sv-SE" b="1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b="1" u="sng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necessary</a:t>
            </a:r>
            <a:r>
              <a:rPr lang="sv-SE" b="1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for </a:t>
            </a:r>
            <a:r>
              <a:rPr lang="sv-SE" b="1" u="sng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cold</a:t>
            </a:r>
            <a:r>
              <a:rPr lang="sv-SE" b="1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</a:t>
            </a:r>
          </a:p>
          <a:p>
            <a:r>
              <a:rPr lang="sv-SE" b="1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installations </a:t>
            </a:r>
            <a:r>
              <a:rPr lang="sv-SE" b="1" u="sng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close</a:t>
            </a:r>
            <a:r>
              <a:rPr lang="sv-SE" b="1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to the </a:t>
            </a:r>
            <a:r>
              <a:rPr lang="sv-SE" b="1" u="sng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target</a:t>
            </a:r>
            <a:r>
              <a:rPr lang="sv-SE" b="1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for </a:t>
            </a:r>
            <a:r>
              <a:rPr lang="sv-SE" b="1" u="sng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eventual</a:t>
            </a:r>
            <a:r>
              <a:rPr lang="sv-SE" b="1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UCN </a:t>
            </a:r>
            <a:r>
              <a:rPr lang="sv-SE" b="1" u="sng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sources</a:t>
            </a:r>
            <a:r>
              <a:rPr lang="sv-SE" b="1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  <a:p>
            <a:endParaRPr lang="sv-S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85C504-E016-7C44-804C-F38032B912F5}"/>
              </a:ext>
            </a:extLst>
          </p:cNvPr>
          <p:cNvSpPr/>
          <p:nvPr/>
        </p:nvSpPr>
        <p:spPr>
          <a:xfrm>
            <a:off x="11615848" y="6395903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20392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FA9EB8B-EC26-E641-8FF8-3DAE0805DFC6}"/>
              </a:ext>
            </a:extLst>
          </p:cNvPr>
          <p:cNvSpPr/>
          <p:nvPr/>
        </p:nvSpPr>
        <p:spPr>
          <a:xfrm>
            <a:off x="11615848" y="6395903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5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310E3818-A668-4D72-AA5B-076247D8FFE1}"/>
              </a:ext>
            </a:extLst>
          </p:cNvPr>
          <p:cNvSpPr/>
          <p:nvPr/>
        </p:nvSpPr>
        <p:spPr>
          <a:xfrm>
            <a:off x="998461" y="1192480"/>
            <a:ext cx="9931424" cy="5044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</a:pP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Suggestion: 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Setup a working group that develops completely new instruments.</a:t>
            </a:r>
            <a:endParaRPr lang="de-DE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spcAft>
                <a:spcPts val="800"/>
              </a:spcAft>
            </a:pPr>
            <a:endParaRPr lang="de-DE" sz="2400" b="1" u="sng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400" b="1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Test beam facilities for R&amp;D.</a:t>
            </a:r>
            <a:endParaRPr lang="de-DE" sz="2400" b="1" u="sng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sz="2400" b="1" u="sng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2400" b="1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ESS should provide a VCN source that can simultaneously feed different experiments. Swiss army-knife approach (T. </a:t>
            </a:r>
            <a:r>
              <a:rPr lang="en-GB" sz="2400" b="1" u="sng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Jenke</a:t>
            </a:r>
            <a:r>
              <a:rPr lang="en-GB" sz="2400" b="1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  <a:endParaRPr lang="de-DE" sz="2400" b="1" u="sng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0">
              <a:spcAft>
                <a:spcPts val="0"/>
              </a:spcAft>
            </a:pPr>
            <a:r>
              <a:rPr lang="de-DE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    </a:t>
            </a: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dedicated source is preferable, as the source parameters can be tuned. The extraction </a:t>
            </a:r>
          </a:p>
          <a:p>
            <a:pPr lvl="0">
              <a:spcAft>
                <a:spcPts val="0"/>
              </a:spcAft>
            </a:pPr>
            <a:r>
              <a:rPr lang="en-GB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    from the existing cold source always needs compromises with the other users. (H. Shimizu)</a:t>
            </a:r>
            <a:endParaRPr lang="de-DE" sz="2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18DA25-6050-4BD7-94E9-EF4EBBB59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461" y="83530"/>
            <a:ext cx="10515600" cy="698477"/>
          </a:xfrm>
        </p:spPr>
        <p:txBody>
          <a:bodyPr>
            <a:normAutofit/>
          </a:bodyPr>
          <a:lstStyle/>
          <a:p>
            <a:pPr algn="ctr"/>
            <a:r>
              <a:rPr lang="sv-SE" dirty="0"/>
              <a:t>WG3 VCN Sources</a:t>
            </a:r>
          </a:p>
        </p:txBody>
      </p:sp>
    </p:spTree>
    <p:extLst>
      <p:ext uri="{BB962C8B-B14F-4D97-AF65-F5344CB8AC3E}">
        <p14:creationId xmlns:p14="http://schemas.microsoft.com/office/powerpoint/2010/main" val="1827495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750D3-C4D2-0D44-95CF-A159DF83B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381" y="0"/>
            <a:ext cx="7967613" cy="798653"/>
          </a:xfrm>
        </p:spPr>
        <p:txBody>
          <a:bodyPr/>
          <a:lstStyle/>
          <a:p>
            <a:r>
              <a:rPr lang="sv-SE" dirty="0"/>
              <a:t>WG4: alternative </a:t>
            </a:r>
            <a:r>
              <a:rPr lang="sv-SE" dirty="0" err="1"/>
              <a:t>concepts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F763F-6E05-074F-A384-B9CF3FD93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842" y="1576581"/>
            <a:ext cx="10515600" cy="402083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v-SE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Main </a:t>
            </a:r>
            <a:r>
              <a:rPr lang="sv-SE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Discussion</a:t>
            </a:r>
            <a:r>
              <a:rPr lang="sv-SE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Points</a:t>
            </a:r>
          </a:p>
          <a:p>
            <a:pPr>
              <a:lnSpc>
                <a:spcPct val="100000"/>
              </a:lnSpc>
            </a:pPr>
            <a:r>
              <a:rPr lang="sv-SE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1) </a:t>
            </a:r>
            <a:r>
              <a:rPr lang="sv-SE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Establishing</a:t>
            </a:r>
            <a:r>
              <a:rPr lang="sv-SE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the </a:t>
            </a:r>
            <a:r>
              <a:rPr lang="sv-SE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baseline</a:t>
            </a:r>
            <a:r>
              <a:rPr lang="sv-SE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for the VCN source </a:t>
            </a:r>
            <a:br>
              <a:rPr lang="sv-SE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sv-SE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2) </a:t>
            </a:r>
            <a:r>
              <a:rPr lang="sv-SE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Importance</a:t>
            </a:r>
            <a:r>
              <a:rPr lang="sv-SE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</a:t>
            </a:r>
            <a:r>
              <a:rPr lang="sv-SE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including</a:t>
            </a:r>
            <a:r>
              <a:rPr lang="sv-SE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coupling</a:t>
            </a:r>
            <a:r>
              <a:rPr lang="sv-SE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</a:t>
            </a:r>
            <a:r>
              <a:rPr lang="sv-SE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the neutron transport system to the VCN source </a:t>
            </a:r>
            <a:r>
              <a:rPr lang="sv-SE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during</a:t>
            </a:r>
            <a:r>
              <a:rPr lang="sv-SE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the </a:t>
            </a:r>
            <a:r>
              <a:rPr lang="sv-SE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optimization</a:t>
            </a:r>
            <a:r>
              <a:rPr lang="sv-SE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br>
              <a:rPr lang="sv-SE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sv-SE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  <a:r>
              <a:rPr lang="sv-SE" sz="2400" b="1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 </a:t>
            </a:r>
            <a:r>
              <a:rPr lang="sv-SE" sz="2400" b="1" u="sng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</a:t>
            </a:r>
            <a:r>
              <a:rPr lang="sv-SE" sz="2400" b="1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400" b="1" u="sng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close</a:t>
            </a:r>
            <a:r>
              <a:rPr lang="sv-SE" sz="2400" b="1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400" b="1" u="sng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</a:t>
            </a:r>
            <a:r>
              <a:rPr lang="sv-SE" sz="2400" b="1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the guide system be </a:t>
            </a:r>
            <a:r>
              <a:rPr lang="sv-SE" sz="2400" b="1" u="sng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brought</a:t>
            </a:r>
            <a:r>
              <a:rPr lang="sv-SE" sz="2400" b="1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to the moderator</a:t>
            </a:r>
            <a:br>
              <a:rPr lang="sv-SE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sv-SE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4) </a:t>
            </a:r>
            <a:r>
              <a:rPr lang="sv-SE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</a:t>
            </a:r>
            <a:r>
              <a:rPr lang="sv-SE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also</a:t>
            </a:r>
            <a:r>
              <a:rPr lang="sv-SE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discussed</a:t>
            </a:r>
            <a:r>
              <a:rPr lang="sv-SE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some</a:t>
            </a:r>
            <a:r>
              <a:rPr lang="sv-SE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far-</a:t>
            </a:r>
            <a:r>
              <a:rPr lang="sv-SE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fetched</a:t>
            </a:r>
            <a:r>
              <a:rPr lang="sv-SE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ideas</a:t>
            </a:r>
            <a:r>
              <a:rPr lang="sv-SE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</a:p>
          <a:p>
            <a:pPr>
              <a:lnSpc>
                <a:spcPct val="100000"/>
              </a:lnSpc>
            </a:pPr>
            <a:br>
              <a:rPr lang="sv-SE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sv-SE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Action Point</a:t>
            </a:r>
            <a:br>
              <a:rPr lang="sv-SE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sv-SE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1) </a:t>
            </a:r>
            <a:r>
              <a:rPr lang="sv-SE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Establishing</a:t>
            </a:r>
            <a:r>
              <a:rPr lang="sv-SE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the </a:t>
            </a:r>
            <a:r>
              <a:rPr lang="sv-SE" sz="2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baseline</a:t>
            </a:r>
            <a:r>
              <a:rPr lang="sv-SE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for the VCN source</a:t>
            </a:r>
          </a:p>
          <a:p>
            <a:endParaRPr lang="sv-S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807612-9B78-2145-A25B-99BE39D53138}"/>
              </a:ext>
            </a:extLst>
          </p:cNvPr>
          <p:cNvSpPr/>
          <p:nvPr/>
        </p:nvSpPr>
        <p:spPr>
          <a:xfrm>
            <a:off x="11615848" y="6395903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730524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7AAF3D-3C5D-F646-B2C9-D0F6B881D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93" y="1830712"/>
            <a:ext cx="5561995" cy="44553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19C25C-17E4-5C43-9564-B23B0EC3E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818" y="1943923"/>
            <a:ext cx="5620812" cy="42652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3BDEC8-39AB-0E4B-940B-97D0A0724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012" y="-185065"/>
            <a:ext cx="10275808" cy="1754913"/>
          </a:xfrm>
        </p:spPr>
        <p:txBody>
          <a:bodyPr>
            <a:noAutofit/>
          </a:bodyPr>
          <a:lstStyle/>
          <a:p>
            <a:r>
              <a:rPr lang="sv-SE" sz="3600" dirty="0"/>
              <a:t>ESS </a:t>
            </a:r>
            <a:r>
              <a:rPr lang="sv-SE" sz="3600" dirty="0" err="1"/>
              <a:t>lower</a:t>
            </a:r>
            <a:r>
              <a:rPr lang="sv-SE" sz="3600" dirty="0"/>
              <a:t> moderator </a:t>
            </a:r>
            <a:r>
              <a:rPr lang="sv-SE" sz="3600" dirty="0" err="1"/>
              <a:t>performance</a:t>
            </a:r>
            <a:r>
              <a:rPr lang="sv-SE" sz="3600" dirty="0"/>
              <a:t> (</a:t>
            </a:r>
            <a:r>
              <a:rPr lang="sv-SE" sz="3600" dirty="0" err="1"/>
              <a:t>brigthness</a:t>
            </a:r>
            <a:r>
              <a:rPr lang="sv-SE" sz="3600" dirty="0"/>
              <a:t> and </a:t>
            </a:r>
            <a:r>
              <a:rPr lang="sv-SE" sz="3600" dirty="0" err="1"/>
              <a:t>intensity</a:t>
            </a:r>
            <a:r>
              <a:rPr lang="sv-SE" sz="3600" dirty="0"/>
              <a:t>) is </a:t>
            </a:r>
            <a:r>
              <a:rPr lang="sv-SE" sz="3600" dirty="0" err="1"/>
              <a:t>very</a:t>
            </a:r>
            <a:r>
              <a:rPr lang="sv-SE" sz="3600" dirty="0"/>
              <a:t> </a:t>
            </a:r>
            <a:r>
              <a:rPr lang="sv-SE" sz="3600" dirty="0" err="1"/>
              <a:t>high</a:t>
            </a:r>
            <a:r>
              <a:rPr lang="sv-SE" sz="3600" dirty="0"/>
              <a:t> </a:t>
            </a:r>
            <a:r>
              <a:rPr lang="sv-SE" sz="3600" dirty="0" err="1"/>
              <a:t>also</a:t>
            </a:r>
            <a:r>
              <a:rPr lang="sv-SE" sz="3600" dirty="0"/>
              <a:t> at 2 MW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F624BF-722C-0B4A-A1A6-EACE6C51BD6D}"/>
              </a:ext>
            </a:extLst>
          </p:cNvPr>
          <p:cNvSpPr txBox="1"/>
          <p:nvPr/>
        </p:nvSpPr>
        <p:spPr>
          <a:xfrm>
            <a:off x="6557554" y="6101354"/>
            <a:ext cx="53199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v-SE" dirty="0"/>
              <a:t>(</a:t>
            </a:r>
            <a:r>
              <a:rPr lang="sv-SE" dirty="0" err="1"/>
              <a:t>assumed</a:t>
            </a:r>
            <a:r>
              <a:rPr lang="sv-SE" dirty="0"/>
              <a:t> </a:t>
            </a:r>
            <a:r>
              <a:rPr lang="sv-SE" dirty="0" err="1"/>
              <a:t>viewed</a:t>
            </a:r>
            <a:r>
              <a:rPr lang="sv-SE" dirty="0"/>
              <a:t> </a:t>
            </a:r>
            <a:r>
              <a:rPr lang="sv-SE" dirty="0" err="1"/>
              <a:t>surface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ILL moderator 10X10 cm</a:t>
            </a:r>
            <a:r>
              <a:rPr lang="sv-SE" baseline="30000" dirty="0"/>
              <a:t>2</a:t>
            </a:r>
            <a:r>
              <a:rPr lang="sv-SE" dirty="0"/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3154C5-5F09-2041-A49E-5B5839DA1AEA}"/>
              </a:ext>
            </a:extLst>
          </p:cNvPr>
          <p:cNvSpPr txBox="1"/>
          <p:nvPr/>
        </p:nvSpPr>
        <p:spPr>
          <a:xfrm>
            <a:off x="1384664" y="4876801"/>
            <a:ext cx="146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PRELIMINARY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562719-20C6-D04D-A2AB-6F9B2C56D88A}"/>
              </a:ext>
            </a:extLst>
          </p:cNvPr>
          <p:cNvSpPr txBox="1"/>
          <p:nvPr/>
        </p:nvSpPr>
        <p:spPr>
          <a:xfrm>
            <a:off x="9154065" y="2538549"/>
            <a:ext cx="146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PRELIMINARY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7D6CAB-9A8C-814B-8D95-36FAAFBB35CD}"/>
              </a:ext>
            </a:extLst>
          </p:cNvPr>
          <p:cNvSpPr/>
          <p:nvPr/>
        </p:nvSpPr>
        <p:spPr>
          <a:xfrm>
            <a:off x="11629703" y="6395903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045049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F8FB97-F843-8C4E-B90F-459EE27978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7526" y="664154"/>
            <a:ext cx="9763712" cy="5814777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644CDF-1B0F-AA44-BA5C-32B0069D505A}"/>
              </a:ext>
            </a:extLst>
          </p:cNvPr>
          <p:cNvSpPr/>
          <p:nvPr/>
        </p:nvSpPr>
        <p:spPr>
          <a:xfrm>
            <a:off x="11615848" y="6395903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8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F92961E-EEB0-D346-BFF2-64E7BAA68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381" y="0"/>
            <a:ext cx="7967613" cy="798653"/>
          </a:xfrm>
        </p:spPr>
        <p:txBody>
          <a:bodyPr/>
          <a:lstStyle/>
          <a:p>
            <a:r>
              <a:rPr lang="sv-SE" dirty="0"/>
              <a:t>WG6: </a:t>
            </a:r>
            <a:r>
              <a:rPr lang="sv-SE" dirty="0" err="1"/>
              <a:t>Condensed</a:t>
            </a:r>
            <a:r>
              <a:rPr lang="sv-SE" dirty="0"/>
              <a:t> </a:t>
            </a:r>
            <a:r>
              <a:rPr lang="sv-SE" dirty="0" err="1"/>
              <a:t>matter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88698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F8FB97-F843-8C4E-B90F-459EE27978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2833" y="737802"/>
            <a:ext cx="9744737" cy="580347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969FCF-BC29-C549-A8DE-D8A753CC32E7}"/>
              </a:ext>
            </a:extLst>
          </p:cNvPr>
          <p:cNvSpPr txBox="1"/>
          <p:nvPr/>
        </p:nvSpPr>
        <p:spPr>
          <a:xfrm rot="20240958">
            <a:off x="2355273" y="3285597"/>
            <a:ext cx="88264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Still preliminary but very promising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9F910C4-C4FC-7340-9834-51493DE85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381" y="0"/>
            <a:ext cx="7967613" cy="798653"/>
          </a:xfrm>
        </p:spPr>
        <p:txBody>
          <a:bodyPr/>
          <a:lstStyle/>
          <a:p>
            <a:r>
              <a:rPr lang="sv-SE" dirty="0"/>
              <a:t>WG6: </a:t>
            </a:r>
            <a:r>
              <a:rPr lang="sv-SE" dirty="0" err="1"/>
              <a:t>Condensed</a:t>
            </a:r>
            <a:r>
              <a:rPr lang="sv-SE" dirty="0"/>
              <a:t> </a:t>
            </a:r>
            <a:r>
              <a:rPr lang="sv-SE" dirty="0" err="1"/>
              <a:t>matter</a:t>
            </a:r>
            <a:endParaRPr lang="sv-S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21BB10-A67F-BF47-94BD-63AE36CFC967}"/>
              </a:ext>
            </a:extLst>
          </p:cNvPr>
          <p:cNvSpPr/>
          <p:nvPr/>
        </p:nvSpPr>
        <p:spPr>
          <a:xfrm>
            <a:off x="11615848" y="6395903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075948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18620</TotalTime>
  <Words>836</Words>
  <Application>Microsoft Macintosh PowerPoint</Application>
  <PresentationFormat>Widescreen</PresentationFormat>
  <Paragraphs>146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Malgun Gothic</vt:lpstr>
      <vt:lpstr>-webkit-standard</vt:lpstr>
      <vt:lpstr>Arial</vt:lpstr>
      <vt:lpstr>Calibri</vt:lpstr>
      <vt:lpstr>Candara</vt:lpstr>
      <vt:lpstr>Helvetica Neue</vt:lpstr>
      <vt:lpstr>Symbol</vt:lpstr>
      <vt:lpstr>Times New Roman</vt:lpstr>
      <vt:lpstr>Titillium</vt:lpstr>
      <vt:lpstr>Office Theme</vt:lpstr>
      <vt:lpstr>Outlook </vt:lpstr>
      <vt:lpstr>WORKING GROUPS</vt:lpstr>
      <vt:lpstr>WG1: liquid He based sources</vt:lpstr>
      <vt:lpstr>WG2: solid D2 based sources</vt:lpstr>
      <vt:lpstr>WG3 VCN Sources</vt:lpstr>
      <vt:lpstr>WG4: alternative concepts</vt:lpstr>
      <vt:lpstr>ESS lower moderator performance (brigthness and intensity) is very high also at 2 MW</vt:lpstr>
      <vt:lpstr>WG6: Condensed matter</vt:lpstr>
      <vt:lpstr>WG6: Condensed matter</vt:lpstr>
      <vt:lpstr>WG6: Condensed matter</vt:lpstr>
      <vt:lpstr>Future HighNESS events  </vt:lpstr>
      <vt:lpstr>Beam extraction with advanced reflector in Budapest  </vt:lpstr>
      <vt:lpstr>Future events /no HighNESS   </vt:lpstr>
      <vt:lpstr>Proceedings </vt:lpstr>
      <vt:lpstr>Proceedings </vt:lpstr>
      <vt:lpstr>HighNESS repository </vt:lpstr>
      <vt:lpstr>Special thanks </vt:lpstr>
      <vt:lpstr>PowerPoint Presentation</vt:lpstr>
      <vt:lpstr>PowerPoint Presentation</vt:lpstr>
      <vt:lpstr>PowerPoint Presentation</vt:lpstr>
      <vt:lpstr>www.highness.eu  https://cordis.europa.eu/project/id/951782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Madison Bell</dc:creator>
  <cp:lastModifiedBy>Microsoft Office User</cp:lastModifiedBy>
  <cp:revision>257</cp:revision>
  <cp:lastPrinted>2021-11-08T09:22:24Z</cp:lastPrinted>
  <dcterms:created xsi:type="dcterms:W3CDTF">2020-12-15T16:01:48Z</dcterms:created>
  <dcterms:modified xsi:type="dcterms:W3CDTF">2022-02-24T14:24:18Z</dcterms:modified>
</cp:coreProperties>
</file>