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00" r:id="rId3"/>
  </p:sldMasterIdLst>
  <p:notesMasterIdLst>
    <p:notesMasterId r:id="rId33"/>
  </p:notesMasterIdLst>
  <p:sldIdLst>
    <p:sldId id="256" r:id="rId4"/>
    <p:sldId id="1173" r:id="rId5"/>
    <p:sldId id="1166" r:id="rId6"/>
    <p:sldId id="1158" r:id="rId7"/>
    <p:sldId id="1170" r:id="rId8"/>
    <p:sldId id="1185" r:id="rId9"/>
    <p:sldId id="1174" r:id="rId10"/>
    <p:sldId id="1176" r:id="rId11"/>
    <p:sldId id="1175" r:id="rId12"/>
    <p:sldId id="1169" r:id="rId13"/>
    <p:sldId id="1168" r:id="rId14"/>
    <p:sldId id="1161" r:id="rId15"/>
    <p:sldId id="1186" r:id="rId16"/>
    <p:sldId id="1177" r:id="rId17"/>
    <p:sldId id="1179" r:id="rId18"/>
    <p:sldId id="1190" r:id="rId19"/>
    <p:sldId id="1162" r:id="rId20"/>
    <p:sldId id="1178" r:id="rId21"/>
    <p:sldId id="1172" r:id="rId22"/>
    <p:sldId id="1165" r:id="rId23"/>
    <p:sldId id="1164" r:id="rId24"/>
    <p:sldId id="1180" r:id="rId25"/>
    <p:sldId id="1183" r:id="rId26"/>
    <p:sldId id="1184" r:id="rId27"/>
    <p:sldId id="1181" r:id="rId28"/>
    <p:sldId id="1171" r:id="rId29"/>
    <p:sldId id="274" r:id="rId30"/>
    <p:sldId id="1187" r:id="rId31"/>
    <p:sldId id="1188" r:id="rId32"/>
  </p:sldIdLst>
  <p:sldSz cx="9144000" cy="5143500" type="screen16x9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5"/>
    <p:restoredTop sz="93976" autoAdjust="0"/>
  </p:normalViewPr>
  <p:slideViewPr>
    <p:cSldViewPr snapToGrid="0">
      <p:cViewPr varScale="1">
        <p:scale>
          <a:sx n="109" d="100"/>
          <a:sy n="109" d="100"/>
        </p:scale>
        <p:origin x="200" y="7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Click to move the slide</a:t>
            </a: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2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&lt;header&gt;</a:t>
            </a:r>
          </a:p>
        </p:txBody>
      </p:sp>
      <p:sp>
        <p:nvSpPr>
          <p:cNvPr id="23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 dirty="0">
                <a:latin typeface="Times New Roman"/>
              </a:rPr>
              <a:t>&lt;date/time&gt;</a:t>
            </a:r>
          </a:p>
        </p:txBody>
      </p:sp>
      <p:sp>
        <p:nvSpPr>
          <p:cNvPr id="23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&lt;footer&gt;</a:t>
            </a:r>
          </a:p>
        </p:txBody>
      </p:sp>
      <p:sp>
        <p:nvSpPr>
          <p:cNvPr id="23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2B2EA716-6242-4B80-9239-5F5010844FE2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13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37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18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136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918360" y="4752000"/>
            <a:ext cx="5044680" cy="44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 dirty="0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3899160" y="9502200"/>
            <a:ext cx="2981880" cy="50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>
            <a:noAutofit/>
          </a:bodyPr>
          <a:lstStyle/>
          <a:p>
            <a:pPr algn="r">
              <a:lnSpc>
                <a:spcPct val="100000"/>
              </a:lnSpc>
            </a:pPr>
            <a:fld id="{6D6D1B75-F3C1-4BFF-9B93-B7F405EAB9D1}" type="slidenum">
              <a:rPr lang="en-GB" sz="1000" b="0" strike="noStrike" spc="-1">
                <a:solidFill>
                  <a:srgbClr val="000000"/>
                </a:solidFill>
                <a:latin typeface="+mn-lt"/>
                <a:ea typeface="ヒラギノ角ゴ Pro W3"/>
              </a:rPr>
              <a:t>27</a:t>
            </a:fld>
            <a:endParaRPr lang="en-GB" sz="1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1" hidden="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2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3" name="CustomShape 2" hidden="1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Estia ICEB 18/11/2020 – Sven Schütz</a:t>
            </a:r>
            <a:endParaRPr lang="en-GB" sz="800" b="0" strike="noStrike" spc="-1" dirty="0">
              <a:latin typeface="Arial"/>
            </a:endParaRPr>
          </a:p>
        </p:txBody>
      </p:sp>
      <p:sp>
        <p:nvSpPr>
          <p:cNvPr id="4" name="CustomShape 3" hidden="1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200EA0C-65DC-436A-80EC-010C35056257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rcRect l="-140" t="13862" r="2" b="14426"/>
          <a:stretch/>
        </p:blipFill>
        <p:spPr>
          <a:xfrm>
            <a:off x="3260520" y="195480"/>
            <a:ext cx="5055120" cy="2375640"/>
          </a:xfrm>
          <a:prstGeom prst="rect">
            <a:avLst/>
          </a:prstGeom>
          <a:ln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195480"/>
            <a:ext cx="315216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Bild 24"/>
          <p:cNvPicPr/>
          <p:nvPr/>
        </p:nvPicPr>
        <p:blipFill>
          <a:blip r:embed="rId14"/>
          <a:stretch/>
        </p:blipFill>
        <p:spPr>
          <a:xfrm>
            <a:off x="830160" y="411480"/>
            <a:ext cx="1219680" cy="433800"/>
          </a:xfrm>
          <a:prstGeom prst="rect">
            <a:avLst/>
          </a:prstGeom>
          <a:ln>
            <a:noFill/>
          </a:ln>
        </p:spPr>
      </p:pic>
      <p:sp>
        <p:nvSpPr>
          <p:cNvPr id="8" name="CustomShape 5"/>
          <p:cNvSpPr/>
          <p:nvPr/>
        </p:nvSpPr>
        <p:spPr>
          <a:xfrm>
            <a:off x="828000" y="45316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>
            <a:off x="5796000" y="2397600"/>
            <a:ext cx="2519640" cy="173520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900" b="1" strike="noStrike" spc="26" dirty="0">
                <a:solidFill>
                  <a:srgbClr val="505150"/>
                </a:solidFill>
                <a:latin typeface="Calibri"/>
                <a:ea typeface="ヒラギノ角ゴ Pro W3"/>
              </a:rPr>
              <a:t>WIR SCHAFFEN WISSEN – HEUTE FÜR MORGEN</a:t>
            </a:r>
            <a:endParaRPr lang="en-GB" sz="900" b="0" strike="noStrike" spc="-1" dirty="0">
              <a:latin typeface="Arial"/>
            </a:endParaRPr>
          </a:p>
        </p:txBody>
      </p:sp>
      <p:sp>
        <p:nvSpPr>
          <p:cNvPr id="10" name="CustomShape 7"/>
          <p:cNvSpPr/>
          <p:nvPr/>
        </p:nvSpPr>
        <p:spPr>
          <a:xfrm>
            <a:off x="8424000" y="195480"/>
            <a:ext cx="71928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8"/>
          <p:cNvPicPr/>
          <p:nvPr/>
        </p:nvPicPr>
        <p:blipFill>
          <a:blip r:embed="rId15"/>
          <a:stretch/>
        </p:blipFill>
        <p:spPr>
          <a:xfrm>
            <a:off x="899640" y="1092960"/>
            <a:ext cx="1079280" cy="580320"/>
          </a:xfrm>
          <a:prstGeom prst="rect">
            <a:avLst/>
          </a:prstGeom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17"/>
          <a:stretch/>
        </p:blipFill>
        <p:spPr>
          <a:xfrm>
            <a:off x="830160" y="1823760"/>
            <a:ext cx="1219680" cy="685800"/>
          </a:xfrm>
          <a:prstGeom prst="rect">
            <a:avLst/>
          </a:prstGeom>
          <a:ln>
            <a:noFill/>
          </a:ln>
        </p:spPr>
      </p:pic>
      <p:sp>
        <p:nvSpPr>
          <p:cNvPr id="13" name="PlaceHolder 8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" name="PlaceHolder 9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96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STAP meeting 12.10.2021 – Alessandra Luchini</a:t>
            </a:r>
            <a:r>
              <a:rPr lang="en-GB" sz="800" b="0" strike="noStrike" spc="-1" baseline="0" dirty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&amp; Sven Schütz</a:t>
            </a:r>
            <a:endParaRPr lang="en-GB" sz="800" b="0" strike="noStrike" spc="-1" dirty="0">
              <a:latin typeface="+mn-lt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DF4BBDD-C9C5-44DF-86B3-73063E6DA59D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 hidden="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182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 hidden="1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Estia ICEB 18/11/2020 – Sven Schütz</a:t>
            </a:r>
            <a:endParaRPr lang="en-GB" sz="800" b="0" strike="noStrike" spc="-1" dirty="0">
              <a:latin typeface="Arial"/>
            </a:endParaRPr>
          </a:p>
        </p:txBody>
      </p:sp>
      <p:sp>
        <p:nvSpPr>
          <p:cNvPr id="184" name="CustomShape 3" hidden="1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2AD7A035-2548-46C2-8994-6AA4DD63502C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16"/>
          <a:srcRect l="-2" t="13686" r="643" b="11424"/>
          <a:stretch/>
        </p:blipFill>
        <p:spPr>
          <a:xfrm>
            <a:off x="826920" y="765000"/>
            <a:ext cx="8316360" cy="4182840"/>
          </a:xfrm>
          <a:prstGeom prst="rect">
            <a:avLst/>
          </a:prstGeom>
          <a:ln>
            <a:noFill/>
          </a:ln>
        </p:spPr>
      </p:pic>
      <p:pic>
        <p:nvPicPr>
          <p:cNvPr id="186" name="Bild 14"/>
          <p:cNvPicPr/>
          <p:nvPr/>
        </p:nvPicPr>
        <p:blipFill>
          <a:blip r:embed="rId14"/>
          <a:stretch/>
        </p:blipFill>
        <p:spPr>
          <a:xfrm>
            <a:off x="826920" y="214200"/>
            <a:ext cx="1014480" cy="360720"/>
          </a:xfrm>
          <a:prstGeom prst="rect">
            <a:avLst/>
          </a:prstGeom>
          <a:ln>
            <a:noFill/>
          </a:ln>
        </p:spPr>
      </p:pic>
      <p:sp>
        <p:nvSpPr>
          <p:cNvPr id="187" name="CustomShape 4"/>
          <p:cNvSpPr/>
          <p:nvPr/>
        </p:nvSpPr>
        <p:spPr>
          <a:xfrm>
            <a:off x="0" y="765000"/>
            <a:ext cx="647280" cy="647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189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14320" y="3273840"/>
            <a:ext cx="796860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500" b="0" strike="noStrike" spc="-1" dirty="0">
                <a:solidFill>
                  <a:srgbClr val="686868"/>
                </a:solidFill>
                <a:latin typeface="Georgia"/>
                <a:ea typeface="ヒラギノ角ゴ Pro W3"/>
              </a:rPr>
              <a:t>Estia – Project Update</a:t>
            </a:r>
            <a:endParaRPr lang="en-GB" sz="2500" b="0" strike="noStrike" spc="-1" dirty="0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828000" y="2946600"/>
            <a:ext cx="79549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Alessandra Luchini &amp; Sven Schütz  :: 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ESTIA Core Team  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::  Paul Scherrer Institut</a:t>
            </a:r>
            <a:endParaRPr lang="en-GB" sz="1500" b="0" strike="noStrike" spc="-1" dirty="0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828720" y="4150440"/>
            <a:ext cx="557136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STAP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meeting 12/10/2021</a:t>
            </a:r>
            <a:endParaRPr lang="en-GB" sz="1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Chopper Pit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9E90B-90E9-D44C-A420-4360A300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0119" t="43392" r="58693" b="11843"/>
          <a:stretch/>
        </p:blipFill>
        <p:spPr>
          <a:xfrm flipH="1">
            <a:off x="1392086" y="715433"/>
            <a:ext cx="4160897" cy="2192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DE39ED-C167-3146-997E-8741A7001970}"/>
              </a:ext>
            </a:extLst>
          </p:cNvPr>
          <p:cNvSpPr txBox="1"/>
          <p:nvPr/>
        </p:nvSpPr>
        <p:spPr>
          <a:xfrm>
            <a:off x="6193970" y="1186619"/>
            <a:ext cx="3226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Test at PSI of the In-buker feeder and Chopper Pit </a:t>
            </a:r>
            <a:r>
              <a:rPr lang="en-GB" dirty="0"/>
              <a:t>a</a:t>
            </a:r>
            <a:r>
              <a:rPr lang="en-CH" dirty="0"/>
              <a:t>ssembly (Oct/Nov 2021):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Mechanical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Vacuum test</a:t>
            </a:r>
          </a:p>
          <a:p>
            <a:endParaRPr lang="en-CH" dirty="0"/>
          </a:p>
          <a:p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6B670-031E-1E40-A2A4-BB6CA4B3F4C3}"/>
              </a:ext>
            </a:extLst>
          </p:cNvPr>
          <p:cNvSpPr txBox="1"/>
          <p:nvPr/>
        </p:nvSpPr>
        <p:spPr>
          <a:xfrm>
            <a:off x="905847" y="4428067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Shipment to ESS (Mar/Apr 2022) for early in-bunker installation (Apr-Jun 2022)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7EE98-225F-494B-B862-0E251DB13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50000" r="7705" b="19937"/>
          <a:stretch/>
        </p:blipFill>
        <p:spPr>
          <a:xfrm>
            <a:off x="1041418" y="2907599"/>
            <a:ext cx="4862234" cy="13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775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59677-8351-C74D-B2BC-67B06F6ABF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CF6CBE6-818E-6344-9422-C008ED7A7B8D}"/>
              </a:ext>
            </a:extLst>
          </p:cNvPr>
          <p:cNvSpPr/>
          <p:nvPr/>
        </p:nvSpPr>
        <p:spPr>
          <a:xfrm rot="16200000">
            <a:off x="253931" y="907885"/>
            <a:ext cx="463474" cy="7937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ACED-DC62-BD40-B145-804D3D2C1267}"/>
              </a:ext>
            </a:extLst>
          </p:cNvPr>
          <p:cNvSpPr txBox="1"/>
          <p:nvPr/>
        </p:nvSpPr>
        <p:spPr>
          <a:xfrm>
            <a:off x="62447" y="688356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NBOA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30DDD51-80E3-3746-9E5B-E79D71510253}"/>
              </a:ext>
            </a:extLst>
          </p:cNvPr>
          <p:cNvSpPr/>
          <p:nvPr/>
        </p:nvSpPr>
        <p:spPr>
          <a:xfrm rot="16200000">
            <a:off x="3183995" y="216027"/>
            <a:ext cx="446330" cy="21946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66157-ACD1-264E-B6AF-0562D21F4523}"/>
              </a:ext>
            </a:extLst>
          </p:cNvPr>
          <p:cNvSpPr txBox="1"/>
          <p:nvPr/>
        </p:nvSpPr>
        <p:spPr>
          <a:xfrm>
            <a:off x="0" y="4577638"/>
            <a:ext cx="423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Feeder, Chopper Pit in production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0D4F5E1-9CA7-DF40-868F-C4EDB48F0CD0}"/>
              </a:ext>
            </a:extLst>
          </p:cNvPr>
          <p:cNvSpPr/>
          <p:nvPr/>
        </p:nvSpPr>
        <p:spPr>
          <a:xfrm rot="5400000">
            <a:off x="1053356" y="3961745"/>
            <a:ext cx="416655" cy="9165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3B-0C19-244A-AC5F-D0C72B9DE421}"/>
              </a:ext>
            </a:extLst>
          </p:cNvPr>
          <p:cNvSpPr txBox="1"/>
          <p:nvPr/>
        </p:nvSpPr>
        <p:spPr>
          <a:xfrm>
            <a:off x="1719942" y="700486"/>
            <a:ext cx="502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Selene 1 at ESS, Selene 2 at PSI, MF design </a:t>
            </a:r>
          </a:p>
        </p:txBody>
      </p:sp>
    </p:spTree>
    <p:extLst>
      <p:ext uri="{BB962C8B-B14F-4D97-AF65-F5344CB8AC3E}">
        <p14:creationId xmlns:p14="http://schemas.microsoft.com/office/powerpoint/2010/main" val="1234200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Selene 1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2FE8-6BA0-9245-B4B7-ECFA6DDE9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5" y="936241"/>
            <a:ext cx="2943091" cy="2207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6787A-7B69-F448-A89D-DE91A9FC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936239"/>
            <a:ext cx="2943090" cy="2207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218B8-7994-B849-A12D-D0B93F039AF3}"/>
              </a:ext>
            </a:extLst>
          </p:cNvPr>
          <p:cNvSpPr txBox="1"/>
          <p:nvPr/>
        </p:nvSpPr>
        <p:spPr>
          <a:xfrm>
            <a:off x="1151755" y="594620"/>
            <a:ext cx="662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Selene guide 1 carrier and vacuum vessel are installed at 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53D1B-B4D6-4144-A0BE-F7630D4BC8E6}"/>
              </a:ext>
            </a:extLst>
          </p:cNvPr>
          <p:cNvSpPr txBox="1"/>
          <p:nvPr/>
        </p:nvSpPr>
        <p:spPr>
          <a:xfrm>
            <a:off x="38091" y="3143558"/>
            <a:ext cx="647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Currently in progress: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Characterization of the mirrors at PSI with interferometry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Integration in TwinCat and Epics of metrology cart and alignment robot (in progress)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ED68C-09C8-4C4E-9A08-50C658ECDC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28511" r="26326" b="18483"/>
          <a:stretch/>
        </p:blipFill>
        <p:spPr>
          <a:xfrm rot="5400000">
            <a:off x="6060357" y="3722180"/>
            <a:ext cx="1480724" cy="99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1FC8F-3736-2544-972F-110BA8916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2" b="31611"/>
          <a:stretch/>
        </p:blipFill>
        <p:spPr>
          <a:xfrm rot="5400000">
            <a:off x="7552398" y="3806226"/>
            <a:ext cx="1497769" cy="846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D0F8B-C66A-8F40-9129-2152E5373E52}"/>
              </a:ext>
            </a:extLst>
          </p:cNvPr>
          <p:cNvSpPr txBox="1"/>
          <p:nvPr/>
        </p:nvSpPr>
        <p:spPr>
          <a:xfrm>
            <a:off x="5869159" y="314611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CH" dirty="0"/>
              <a:t>lignment robot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C52B-7684-2149-B652-26E9CFEC217C}"/>
              </a:ext>
            </a:extLst>
          </p:cNvPr>
          <p:cNvSpPr txBox="1"/>
          <p:nvPr/>
        </p:nvSpPr>
        <p:spPr>
          <a:xfrm>
            <a:off x="7572259" y="314611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Metrology cart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B512-427F-D449-B5F6-6501ECBDF23D}"/>
              </a:ext>
            </a:extLst>
          </p:cNvPr>
          <p:cNvSpPr txBox="1"/>
          <p:nvPr/>
        </p:nvSpPr>
        <p:spPr>
          <a:xfrm>
            <a:off x="-64065" y="446801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Installation of the mirrors and robots at ESS in summer 2022</a:t>
            </a:r>
          </a:p>
        </p:txBody>
      </p:sp>
    </p:spTree>
    <p:extLst>
      <p:ext uri="{BB962C8B-B14F-4D97-AF65-F5344CB8AC3E}">
        <p14:creationId xmlns:p14="http://schemas.microsoft.com/office/powerpoint/2010/main" val="3860280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562294" y="230455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9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–Selene 2</a:t>
            </a:r>
            <a:endParaRPr lang="en-GB" sz="1879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4C857-BAB7-1545-AC5E-1380AE8ABAA1}"/>
              </a:ext>
            </a:extLst>
          </p:cNvPr>
          <p:cNvSpPr txBox="1"/>
          <p:nvPr/>
        </p:nvSpPr>
        <p:spPr>
          <a:xfrm>
            <a:off x="2601645" y="552486"/>
            <a:ext cx="443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Pre-installation of the carrier at PSI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B4C1C-ED43-E746-B069-1487F9DD9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7950" r="5966" b="46187"/>
          <a:stretch/>
        </p:blipFill>
        <p:spPr>
          <a:xfrm>
            <a:off x="854437" y="972182"/>
            <a:ext cx="5739608" cy="1844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C43D7-276C-9F49-8769-F024A4D0C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7068" r="9793" b="10676"/>
          <a:stretch/>
        </p:blipFill>
        <p:spPr>
          <a:xfrm rot="5400000">
            <a:off x="3924351" y="3116260"/>
            <a:ext cx="1992923" cy="1441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761D4-1FA5-034A-98A7-2B54C1C933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31463" r="19544" b="15964"/>
          <a:stretch/>
        </p:blipFill>
        <p:spPr>
          <a:xfrm rot="5400000">
            <a:off x="5349842" y="3264347"/>
            <a:ext cx="1992924" cy="1145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BAF8A3-5269-9D46-AEFE-5061FC322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15499" b="4480"/>
          <a:stretch/>
        </p:blipFill>
        <p:spPr>
          <a:xfrm>
            <a:off x="1358814" y="2867141"/>
            <a:ext cx="2626181" cy="19513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8C5E88-2A49-B244-899D-0025FFBEB3B2}"/>
              </a:ext>
            </a:extLst>
          </p:cNvPr>
          <p:cNvSpPr txBox="1"/>
          <p:nvPr/>
        </p:nvSpPr>
        <p:spPr>
          <a:xfrm>
            <a:off x="74853" y="3309421"/>
            <a:ext cx="155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Guide field installation and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972FC8-F869-2046-ADEF-4E1DC8CB35FE}"/>
              </a:ext>
            </a:extLst>
          </p:cNvPr>
          <p:cNvSpPr txBox="1"/>
          <p:nvPr/>
        </p:nvSpPr>
        <p:spPr>
          <a:xfrm>
            <a:off x="6919187" y="2683067"/>
            <a:ext cx="2325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Integration TwinCat and Epics of metrology cart and alignment robot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preliminary tests (Oct 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211619-D856-5D42-A29B-F548E7B34ACC}"/>
              </a:ext>
            </a:extLst>
          </p:cNvPr>
          <p:cNvSpPr txBox="1"/>
          <p:nvPr/>
        </p:nvSpPr>
        <p:spPr>
          <a:xfrm>
            <a:off x="6624690" y="1113159"/>
            <a:ext cx="251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Shipment to ESS (Dec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Installation at ESS (summer 2022)</a:t>
            </a:r>
          </a:p>
        </p:txBody>
      </p:sp>
    </p:spTree>
    <p:extLst>
      <p:ext uri="{BB962C8B-B14F-4D97-AF65-F5344CB8AC3E}">
        <p14:creationId xmlns:p14="http://schemas.microsoft.com/office/powerpoint/2010/main" val="12103753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Middle Focus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59677-8351-C74D-B2BC-67B06F6AB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t="27554" r="49321"/>
          <a:stretch/>
        </p:blipFill>
        <p:spPr>
          <a:xfrm>
            <a:off x="861132" y="683048"/>
            <a:ext cx="3400148" cy="3617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AED79-B736-5042-89E9-958AA15D6504}"/>
              </a:ext>
            </a:extLst>
          </p:cNvPr>
          <p:cNvSpPr txBox="1"/>
          <p:nvPr/>
        </p:nvSpPr>
        <p:spPr>
          <a:xfrm>
            <a:off x="4758430" y="762948"/>
            <a:ext cx="3986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Orginal concept: the two polarisers are placed one before and one after the MF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9A77D-45BD-D14E-A33D-DD9260642023}"/>
              </a:ext>
            </a:extLst>
          </p:cNvPr>
          <p:cNvSpPr txBox="1"/>
          <p:nvPr/>
        </p:nvSpPr>
        <p:spPr>
          <a:xfrm>
            <a:off x="4758429" y="1728151"/>
            <a:ext cx="398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New concept: the two polarisers are both placed  before the MF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77861-295F-714E-8E9A-943CCE23E252}"/>
              </a:ext>
            </a:extLst>
          </p:cNvPr>
          <p:cNvSpPr txBox="1"/>
          <p:nvPr/>
        </p:nvSpPr>
        <p:spPr>
          <a:xfrm>
            <a:off x="4758428" y="2571749"/>
            <a:ext cx="3986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Similar performances as the orginal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Both polarisers are placed on the same motorised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The spin flipper can be located in correpondance of smaller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Reduced costs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401EF-7033-DD4F-98A5-E3894D08A7F6}"/>
              </a:ext>
            </a:extLst>
          </p:cNvPr>
          <p:cNvSpPr txBox="1"/>
          <p:nvPr/>
        </p:nvSpPr>
        <p:spPr>
          <a:xfrm>
            <a:off x="310718" y="4074850"/>
            <a:ext cx="398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Currently in progress: from conceptual design to detailed design</a:t>
            </a:r>
          </a:p>
        </p:txBody>
      </p:sp>
    </p:spTree>
    <p:extLst>
      <p:ext uri="{BB962C8B-B14F-4D97-AF65-F5344CB8AC3E}">
        <p14:creationId xmlns:p14="http://schemas.microsoft.com/office/powerpoint/2010/main" val="18782288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9A77D-45BD-D14E-A33D-DD9260642023}"/>
              </a:ext>
            </a:extLst>
          </p:cNvPr>
          <p:cNvSpPr txBox="1"/>
          <p:nvPr/>
        </p:nvSpPr>
        <p:spPr>
          <a:xfrm>
            <a:off x="4270713" y="599040"/>
            <a:ext cx="398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New concept: the two polarisers are both placed  before the MF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77861-295F-714E-8E9A-943CCE23E252}"/>
              </a:ext>
            </a:extLst>
          </p:cNvPr>
          <p:cNvSpPr txBox="1"/>
          <p:nvPr/>
        </p:nvSpPr>
        <p:spPr>
          <a:xfrm>
            <a:off x="4243248" y="1405139"/>
            <a:ext cx="48732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Polarisers are Si/Fe supermirrors m=5/5.5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Polarisers have V-shape: logarithmic spiral segment + linear segment. Optimised shape to accom</a:t>
            </a:r>
            <a:r>
              <a:rPr lang="en-GB" dirty="0"/>
              <a:t>m</a:t>
            </a:r>
            <a:r>
              <a:rPr lang="en-CH" dirty="0"/>
              <a:t>odate large beam divergence.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FOM is Ni-coated Si wafer with logarithmic spiral shape (nuetrons with wavelength above 30 Å are removed)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5655E6-BBF6-6E49-9830-9013C599331D}"/>
              </a:ext>
            </a:extLst>
          </p:cNvPr>
          <p:cNvSpPr txBox="1"/>
          <p:nvPr/>
        </p:nvSpPr>
        <p:spPr>
          <a:xfrm>
            <a:off x="354829" y="4093973"/>
            <a:ext cx="388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McStas simulation currently in progress to confirm the results </a:t>
            </a: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D9BC7383-E122-B342-8E4D-2C7DB68C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13" y="726361"/>
            <a:ext cx="2980902" cy="31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62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D0AFFDA9-40F4-9846-A791-EC551F34CBDC}"/>
              </a:ext>
            </a:extLst>
          </p:cNvPr>
          <p:cNvSpPr txBox="1"/>
          <p:nvPr/>
        </p:nvSpPr>
        <p:spPr>
          <a:xfrm>
            <a:off x="1475870" y="896616"/>
            <a:ext cx="101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FOM</a:t>
            </a:r>
          </a:p>
          <a:p>
            <a:endParaRPr lang="de-CH" dirty="0"/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E20BAD11-B71C-684C-BEA4-EE746B2A1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806" y="1380228"/>
            <a:ext cx="2616896" cy="2779129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C9EFA831-02CA-134C-B370-5C395BF3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1" y="1380228"/>
            <a:ext cx="2548102" cy="2779130"/>
          </a:xfrm>
          <a:prstGeom prst="rect">
            <a:avLst/>
          </a:prstGeom>
        </p:spPr>
      </p:pic>
      <p:pic>
        <p:nvPicPr>
          <p:cNvPr id="13" name="Grafik 4">
            <a:extLst>
              <a:ext uri="{FF2B5EF4-FFF2-40B4-BE49-F238E27FC236}">
                <a16:creationId xmlns:a16="http://schemas.microsoft.com/office/drawing/2014/main" id="{218CACA4-232E-F64C-A404-522855F1A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405" y="1390274"/>
            <a:ext cx="3175491" cy="2769083"/>
          </a:xfrm>
          <a:prstGeom prst="rect">
            <a:avLst/>
          </a:prstGeom>
        </p:spPr>
      </p:pic>
      <p:sp>
        <p:nvSpPr>
          <p:cNvPr id="14" name="Textfeld 23">
            <a:extLst>
              <a:ext uri="{FF2B5EF4-FFF2-40B4-BE49-F238E27FC236}">
                <a16:creationId xmlns:a16="http://schemas.microsoft.com/office/drawing/2014/main" id="{818C370C-CC77-6A42-BCF5-2B9C2611FE36}"/>
              </a:ext>
            </a:extLst>
          </p:cNvPr>
          <p:cNvSpPr txBox="1"/>
          <p:nvPr/>
        </p:nvSpPr>
        <p:spPr>
          <a:xfrm>
            <a:off x="3820018" y="896616"/>
            <a:ext cx="139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Polarisers</a:t>
            </a:r>
            <a:endParaRPr lang="de-CH" dirty="0"/>
          </a:p>
        </p:txBody>
      </p:sp>
      <p:sp>
        <p:nvSpPr>
          <p:cNvPr id="15" name="Textfeld 24">
            <a:extLst>
              <a:ext uri="{FF2B5EF4-FFF2-40B4-BE49-F238E27FC236}">
                <a16:creationId xmlns:a16="http://schemas.microsoft.com/office/drawing/2014/main" id="{F93BEEFD-FDA3-AE42-BA78-70FDC754D28C}"/>
              </a:ext>
            </a:extLst>
          </p:cNvPr>
          <p:cNvSpPr txBox="1"/>
          <p:nvPr/>
        </p:nvSpPr>
        <p:spPr>
          <a:xfrm>
            <a:off x="6963508" y="896616"/>
            <a:ext cx="264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Free Position</a:t>
            </a:r>
          </a:p>
        </p:txBody>
      </p:sp>
    </p:spTree>
    <p:extLst>
      <p:ext uri="{BB962C8B-B14F-4D97-AF65-F5344CB8AC3E}">
        <p14:creationId xmlns:p14="http://schemas.microsoft.com/office/powerpoint/2010/main" val="4170040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608483" y="19522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Middle Focus 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3C4D2B6-F601-4E4D-AC86-873390B488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81" y="1988767"/>
            <a:ext cx="3539706" cy="1755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E515A-290C-3B45-AA7C-90EDC3E8EB5E}"/>
              </a:ext>
            </a:extLst>
          </p:cNvPr>
          <p:cNvSpPr txBox="1"/>
          <p:nvPr/>
        </p:nvSpPr>
        <p:spPr>
          <a:xfrm>
            <a:off x="0" y="564862"/>
            <a:ext cx="30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Design in progress</a:t>
            </a:r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10A3A3E8-A431-BF4B-80DC-5256F28DB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682"/>
            <a:ext cx="5348590" cy="37434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3CB3C6-4E98-2649-9F28-70623EE3C892}"/>
              </a:ext>
            </a:extLst>
          </p:cNvPr>
          <p:cNvSpPr/>
          <p:nvPr/>
        </p:nvSpPr>
        <p:spPr>
          <a:xfrm>
            <a:off x="1309374" y="2229445"/>
            <a:ext cx="1905252" cy="142990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8E80E-1064-0844-BCEA-0A49CECB61C3}"/>
              </a:ext>
            </a:extLst>
          </p:cNvPr>
          <p:cNvCxnSpPr>
            <a:cxnSpLocks/>
          </p:cNvCxnSpPr>
          <p:nvPr/>
        </p:nvCxnSpPr>
        <p:spPr>
          <a:xfrm flipH="1">
            <a:off x="3209009" y="1988767"/>
            <a:ext cx="2351572" cy="222902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CB1E57-E4DC-6049-A6D9-15F021E50144}"/>
              </a:ext>
            </a:extLst>
          </p:cNvPr>
          <p:cNvCxnSpPr>
            <a:cxnSpLocks/>
          </p:cNvCxnSpPr>
          <p:nvPr/>
        </p:nvCxnSpPr>
        <p:spPr>
          <a:xfrm flipH="1" flipV="1">
            <a:off x="3209009" y="3642828"/>
            <a:ext cx="2351572" cy="101418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01F484E-67DB-0046-8333-FE5207645929}"/>
              </a:ext>
            </a:extLst>
          </p:cNvPr>
          <p:cNvSpPr/>
          <p:nvPr/>
        </p:nvSpPr>
        <p:spPr>
          <a:xfrm rot="16200000">
            <a:off x="6104736" y="1571628"/>
            <a:ext cx="128485" cy="92459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ABD3B4-C7DA-0841-842E-269C227B8038}"/>
              </a:ext>
            </a:extLst>
          </p:cNvPr>
          <p:cNvSpPr txBox="1"/>
          <p:nvPr/>
        </p:nvSpPr>
        <p:spPr>
          <a:xfrm>
            <a:off x="5359471" y="158311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Mask changer</a:t>
            </a:r>
          </a:p>
          <a:p>
            <a:endParaRPr lang="en-CH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AE6FB89-7EA5-6B46-B19E-78EEC07B31DB}"/>
              </a:ext>
            </a:extLst>
          </p:cNvPr>
          <p:cNvSpPr/>
          <p:nvPr/>
        </p:nvSpPr>
        <p:spPr>
          <a:xfrm rot="16200000">
            <a:off x="7936874" y="1108755"/>
            <a:ext cx="191891" cy="17869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F8814-E83B-A841-A6E0-EE1C66163E64}"/>
              </a:ext>
            </a:extLst>
          </p:cNvPr>
          <p:cNvSpPr txBox="1"/>
          <p:nvPr/>
        </p:nvSpPr>
        <p:spPr>
          <a:xfrm>
            <a:off x="7409415" y="1259948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Polarisers </a:t>
            </a:r>
          </a:p>
          <a:p>
            <a:r>
              <a:rPr lang="en-CH" dirty="0"/>
              <a:t>and FOM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8594A-DC97-1141-AF09-1B4BE25DA940}"/>
              </a:ext>
            </a:extLst>
          </p:cNvPr>
          <p:cNvSpPr txBox="1"/>
          <p:nvPr/>
        </p:nvSpPr>
        <p:spPr>
          <a:xfrm>
            <a:off x="3577701" y="1072682"/>
            <a:ext cx="11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Selene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C9645-75DB-974E-9DE9-2DE63B0F6F5D}"/>
              </a:ext>
            </a:extLst>
          </p:cNvPr>
          <p:cNvSpPr txBox="1"/>
          <p:nvPr/>
        </p:nvSpPr>
        <p:spPr>
          <a:xfrm>
            <a:off x="2090423" y="1541093"/>
            <a:ext cx="11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Shutter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82CAB4-A768-7446-A214-137B3493FD1F}"/>
              </a:ext>
            </a:extLst>
          </p:cNvPr>
          <p:cNvCxnSpPr/>
          <p:nvPr/>
        </p:nvCxnSpPr>
        <p:spPr>
          <a:xfrm>
            <a:off x="790113" y="2229445"/>
            <a:ext cx="878889" cy="5581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117C45-A086-8C4A-9C3B-600EE0BC0AC8}"/>
              </a:ext>
            </a:extLst>
          </p:cNvPr>
          <p:cNvSpPr txBox="1"/>
          <p:nvPr/>
        </p:nvSpPr>
        <p:spPr>
          <a:xfrm>
            <a:off x="88777" y="190627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Middle Focus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B5D889-1162-F848-9654-1A803A69FBC4}"/>
              </a:ext>
            </a:extLst>
          </p:cNvPr>
          <p:cNvCxnSpPr>
            <a:cxnSpLocks/>
          </p:cNvCxnSpPr>
          <p:nvPr/>
        </p:nvCxnSpPr>
        <p:spPr>
          <a:xfrm flipV="1">
            <a:off x="7409415" y="3237175"/>
            <a:ext cx="577191" cy="565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E3FB8A-7363-2547-94F8-B0F83FCADAF0}"/>
              </a:ext>
            </a:extLst>
          </p:cNvPr>
          <p:cNvSpPr txBox="1"/>
          <p:nvPr/>
        </p:nvSpPr>
        <p:spPr>
          <a:xfrm>
            <a:off x="5310531" y="3693537"/>
            <a:ext cx="3789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Motorised support: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Moving polarisers or FOM in or out of the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Alignment of the polarisers and FOM</a:t>
            </a:r>
            <a:endParaRPr lang="en-CH" dirty="0"/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425809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608483" y="19522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Middle Focus 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C3C4D2B6-F601-4E4D-AC86-873390B488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81" y="1988767"/>
            <a:ext cx="3539706" cy="1755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E515A-290C-3B45-AA7C-90EDC3E8EB5E}"/>
              </a:ext>
            </a:extLst>
          </p:cNvPr>
          <p:cNvSpPr txBox="1"/>
          <p:nvPr/>
        </p:nvSpPr>
        <p:spPr>
          <a:xfrm>
            <a:off x="0" y="564862"/>
            <a:ext cx="302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Design in progress</a:t>
            </a:r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10A3A3E8-A431-BF4B-80DC-5256F28DB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682"/>
            <a:ext cx="5348590" cy="37434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3CB3C6-4E98-2649-9F28-70623EE3C892}"/>
              </a:ext>
            </a:extLst>
          </p:cNvPr>
          <p:cNvSpPr/>
          <p:nvPr/>
        </p:nvSpPr>
        <p:spPr>
          <a:xfrm>
            <a:off x="1309374" y="2229445"/>
            <a:ext cx="1905252" cy="142990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8E80E-1064-0844-BCEA-0A49CECB61C3}"/>
              </a:ext>
            </a:extLst>
          </p:cNvPr>
          <p:cNvCxnSpPr>
            <a:cxnSpLocks/>
          </p:cNvCxnSpPr>
          <p:nvPr/>
        </p:nvCxnSpPr>
        <p:spPr>
          <a:xfrm flipH="1">
            <a:off x="3209009" y="1988767"/>
            <a:ext cx="2351572" cy="222902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CB1E57-E4DC-6049-A6D9-15F021E50144}"/>
              </a:ext>
            </a:extLst>
          </p:cNvPr>
          <p:cNvCxnSpPr>
            <a:cxnSpLocks/>
          </p:cNvCxnSpPr>
          <p:nvPr/>
        </p:nvCxnSpPr>
        <p:spPr>
          <a:xfrm flipH="1" flipV="1">
            <a:off x="3209009" y="3642828"/>
            <a:ext cx="2351572" cy="101418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01F484E-67DB-0046-8333-FE5207645929}"/>
              </a:ext>
            </a:extLst>
          </p:cNvPr>
          <p:cNvSpPr/>
          <p:nvPr/>
        </p:nvSpPr>
        <p:spPr>
          <a:xfrm rot="16200000">
            <a:off x="6104736" y="1571628"/>
            <a:ext cx="128485" cy="92459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ABD3B4-C7DA-0841-842E-269C227B8038}"/>
              </a:ext>
            </a:extLst>
          </p:cNvPr>
          <p:cNvSpPr txBox="1"/>
          <p:nvPr/>
        </p:nvSpPr>
        <p:spPr>
          <a:xfrm>
            <a:off x="5359471" y="1583114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Mask changer</a:t>
            </a:r>
          </a:p>
          <a:p>
            <a:endParaRPr lang="en-CH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AE6FB89-7EA5-6B46-B19E-78EEC07B31DB}"/>
              </a:ext>
            </a:extLst>
          </p:cNvPr>
          <p:cNvSpPr/>
          <p:nvPr/>
        </p:nvSpPr>
        <p:spPr>
          <a:xfrm rot="16200000">
            <a:off x="7936874" y="1108755"/>
            <a:ext cx="191891" cy="17869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F8814-E83B-A841-A6E0-EE1C66163E64}"/>
              </a:ext>
            </a:extLst>
          </p:cNvPr>
          <p:cNvSpPr txBox="1"/>
          <p:nvPr/>
        </p:nvSpPr>
        <p:spPr>
          <a:xfrm>
            <a:off x="7409415" y="1259948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Polarisers </a:t>
            </a:r>
          </a:p>
          <a:p>
            <a:r>
              <a:rPr lang="en-CH" dirty="0"/>
              <a:t>and FOM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8594A-DC97-1141-AF09-1B4BE25DA940}"/>
              </a:ext>
            </a:extLst>
          </p:cNvPr>
          <p:cNvSpPr txBox="1"/>
          <p:nvPr/>
        </p:nvSpPr>
        <p:spPr>
          <a:xfrm>
            <a:off x="3577701" y="1072682"/>
            <a:ext cx="11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Selene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C9645-75DB-974E-9DE9-2DE63B0F6F5D}"/>
              </a:ext>
            </a:extLst>
          </p:cNvPr>
          <p:cNvSpPr txBox="1"/>
          <p:nvPr/>
        </p:nvSpPr>
        <p:spPr>
          <a:xfrm>
            <a:off x="2090423" y="1541093"/>
            <a:ext cx="111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Shutter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82CAB4-A768-7446-A214-137B3493FD1F}"/>
              </a:ext>
            </a:extLst>
          </p:cNvPr>
          <p:cNvCxnSpPr/>
          <p:nvPr/>
        </p:nvCxnSpPr>
        <p:spPr>
          <a:xfrm>
            <a:off x="790113" y="2229445"/>
            <a:ext cx="878889" cy="5581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117C45-A086-8C4A-9C3B-600EE0BC0AC8}"/>
              </a:ext>
            </a:extLst>
          </p:cNvPr>
          <p:cNvSpPr txBox="1"/>
          <p:nvPr/>
        </p:nvSpPr>
        <p:spPr>
          <a:xfrm>
            <a:off x="88777" y="190627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/>
              <a:t>Middle Focus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B5D889-1162-F848-9654-1A803A69FBC4}"/>
              </a:ext>
            </a:extLst>
          </p:cNvPr>
          <p:cNvCxnSpPr>
            <a:cxnSpLocks/>
          </p:cNvCxnSpPr>
          <p:nvPr/>
        </p:nvCxnSpPr>
        <p:spPr>
          <a:xfrm flipH="1" flipV="1">
            <a:off x="1510497" y="3045331"/>
            <a:ext cx="3931515" cy="1035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5E3FB8A-7363-2547-94F8-B0F83FCADAF0}"/>
              </a:ext>
            </a:extLst>
          </p:cNvPr>
          <p:cNvSpPr txBox="1"/>
          <p:nvPr/>
        </p:nvSpPr>
        <p:spPr>
          <a:xfrm>
            <a:off x="5376224" y="4016113"/>
            <a:ext cx="378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Spin flipper: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Same design as AMOR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Produced at PSI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677078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59677-8351-C74D-B2BC-67B06F6ABF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CF6CBE6-818E-6344-9422-C008ED7A7B8D}"/>
              </a:ext>
            </a:extLst>
          </p:cNvPr>
          <p:cNvSpPr/>
          <p:nvPr/>
        </p:nvSpPr>
        <p:spPr>
          <a:xfrm rot="16200000">
            <a:off x="253931" y="907885"/>
            <a:ext cx="463474" cy="7937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ACED-DC62-BD40-B145-804D3D2C1267}"/>
              </a:ext>
            </a:extLst>
          </p:cNvPr>
          <p:cNvSpPr txBox="1"/>
          <p:nvPr/>
        </p:nvSpPr>
        <p:spPr>
          <a:xfrm>
            <a:off x="62447" y="688356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NBOA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30DDD51-80E3-3746-9E5B-E79D71510253}"/>
              </a:ext>
            </a:extLst>
          </p:cNvPr>
          <p:cNvSpPr/>
          <p:nvPr/>
        </p:nvSpPr>
        <p:spPr>
          <a:xfrm rot="16200000">
            <a:off x="3183995" y="216027"/>
            <a:ext cx="446330" cy="21946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66157-ACD1-264E-B6AF-0562D21F4523}"/>
              </a:ext>
            </a:extLst>
          </p:cNvPr>
          <p:cNvSpPr txBox="1"/>
          <p:nvPr/>
        </p:nvSpPr>
        <p:spPr>
          <a:xfrm>
            <a:off x="0" y="4577638"/>
            <a:ext cx="423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Feeder, Chopper Pit in production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0D4F5E1-9CA7-DF40-868F-C4EDB48F0CD0}"/>
              </a:ext>
            </a:extLst>
          </p:cNvPr>
          <p:cNvSpPr/>
          <p:nvPr/>
        </p:nvSpPr>
        <p:spPr>
          <a:xfrm rot="5400000">
            <a:off x="1053356" y="3961745"/>
            <a:ext cx="416655" cy="9165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3B-0C19-244A-AC5F-D0C72B9DE421}"/>
              </a:ext>
            </a:extLst>
          </p:cNvPr>
          <p:cNvSpPr txBox="1"/>
          <p:nvPr/>
        </p:nvSpPr>
        <p:spPr>
          <a:xfrm>
            <a:off x="1719942" y="700486"/>
            <a:ext cx="502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Selene 1 at ESS, Selene 2 at PSI, MF design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47A3E2-6977-DE48-A8FD-4FD3A1F134E2}"/>
              </a:ext>
            </a:extLst>
          </p:cNvPr>
          <p:cNvSpPr/>
          <p:nvPr/>
        </p:nvSpPr>
        <p:spPr>
          <a:xfrm rot="5400000">
            <a:off x="5571459" y="3431333"/>
            <a:ext cx="446330" cy="21946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A9923-1FD6-814F-A673-203626A800D2}"/>
              </a:ext>
            </a:extLst>
          </p:cNvPr>
          <p:cNvSpPr txBox="1"/>
          <p:nvPr/>
        </p:nvSpPr>
        <p:spPr>
          <a:xfrm>
            <a:off x="4114440" y="4739954"/>
            <a:ext cx="502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Sample Stage and Detector Arm design </a:t>
            </a:r>
          </a:p>
        </p:txBody>
      </p:sp>
    </p:spTree>
    <p:extLst>
      <p:ext uri="{BB962C8B-B14F-4D97-AF65-F5344CB8AC3E}">
        <p14:creationId xmlns:p14="http://schemas.microsoft.com/office/powerpoint/2010/main" val="2716906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B5799-FA40-044C-AB9C-82C55E5006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62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">
            <a:extLst>
              <a:ext uri="{FF2B5EF4-FFF2-40B4-BE49-F238E27FC236}">
                <a16:creationId xmlns:a16="http://schemas.microsoft.com/office/drawing/2014/main" id="{B261B323-D909-764A-A67C-28997D02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68" y="1405297"/>
            <a:ext cx="3252622" cy="1788044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Experimental Cave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35DA2-5C5E-954B-B576-18A2876652D9}"/>
              </a:ext>
            </a:extLst>
          </p:cNvPr>
          <p:cNvSpPr txBox="1"/>
          <p:nvPr/>
        </p:nvSpPr>
        <p:spPr>
          <a:xfrm>
            <a:off x="4290924" y="3600112"/>
            <a:ext cx="4942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Conceptual design finalised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Critical Tender Verification (CTV) Oct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Procurement spring 2022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AD680DA5-79B0-6E42-9D18-83195BE5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10" y="783706"/>
            <a:ext cx="3320943" cy="21252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77147B-0567-9647-98FB-3699BC260660}"/>
              </a:ext>
            </a:extLst>
          </p:cNvPr>
          <p:cNvCxnSpPr>
            <a:cxnSpLocks/>
          </p:cNvCxnSpPr>
          <p:nvPr/>
        </p:nvCxnSpPr>
        <p:spPr>
          <a:xfrm flipH="1" flipV="1">
            <a:off x="2197871" y="1936504"/>
            <a:ext cx="3212329" cy="2841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9">
            <a:extLst>
              <a:ext uri="{FF2B5EF4-FFF2-40B4-BE49-F238E27FC236}">
                <a16:creationId xmlns:a16="http://schemas.microsoft.com/office/drawing/2014/main" id="{79883F88-0421-734D-9E95-DE2B50D13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10" y="3116900"/>
            <a:ext cx="3320943" cy="1807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831600-B47B-3743-8C5A-2AA6585531FB}"/>
              </a:ext>
            </a:extLst>
          </p:cNvPr>
          <p:cNvSpPr txBox="1"/>
          <p:nvPr/>
        </p:nvSpPr>
        <p:spPr>
          <a:xfrm>
            <a:off x="0" y="3254829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Top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4FA57-1569-4743-8411-60468825AABB}"/>
              </a:ext>
            </a:extLst>
          </p:cNvPr>
          <p:cNvSpPr txBox="1"/>
          <p:nvPr/>
        </p:nvSpPr>
        <p:spPr>
          <a:xfrm>
            <a:off x="969981" y="402076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Precision floor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3C705-7323-3949-83B6-ABE197F2429F}"/>
              </a:ext>
            </a:extLst>
          </p:cNvPr>
          <p:cNvSpPr txBox="1"/>
          <p:nvPr/>
        </p:nvSpPr>
        <p:spPr>
          <a:xfrm>
            <a:off x="1731981" y="3609020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/>
              <a:t>False floor</a:t>
            </a:r>
          </a:p>
        </p:txBody>
      </p:sp>
    </p:spTree>
    <p:extLst>
      <p:ext uri="{BB962C8B-B14F-4D97-AF65-F5344CB8AC3E}">
        <p14:creationId xmlns:p14="http://schemas.microsoft.com/office/powerpoint/2010/main" val="4116946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648A8-842E-BB40-A159-EC2591665075}"/>
              </a:ext>
            </a:extLst>
          </p:cNvPr>
          <p:cNvSpPr txBox="1"/>
          <p:nvPr/>
        </p:nvSpPr>
        <p:spPr>
          <a:xfrm>
            <a:off x="856698" y="791420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Conceptual design almost finalised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5D8C8-6B45-7E44-A77A-EBCB5E2E1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" y="1160752"/>
            <a:ext cx="8180768" cy="3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1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F2BF7-1981-8444-8367-EA2B6E6E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60" y="964751"/>
            <a:ext cx="2735436" cy="3425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E9C73-68D0-3C48-ACD5-A999785DA538}"/>
              </a:ext>
            </a:extLst>
          </p:cNvPr>
          <p:cNvSpPr txBox="1"/>
          <p:nvPr/>
        </p:nvSpPr>
        <p:spPr>
          <a:xfrm>
            <a:off x="1696277" y="58459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Sample 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1A050-205F-6F4D-A7DC-8BA6BCFEF1FD}"/>
              </a:ext>
            </a:extLst>
          </p:cNvPr>
          <p:cNvSpPr txBox="1"/>
          <p:nvPr/>
        </p:nvSpPr>
        <p:spPr>
          <a:xfrm>
            <a:off x="-87304" y="2686378"/>
            <a:ext cx="120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Hexapod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E08968-A216-0E43-9840-08ADFBD8548D}"/>
              </a:ext>
            </a:extLst>
          </p:cNvPr>
          <p:cNvCxnSpPr>
            <a:cxnSpLocks/>
          </p:cNvCxnSpPr>
          <p:nvPr/>
        </p:nvCxnSpPr>
        <p:spPr>
          <a:xfrm flipV="1">
            <a:off x="825623" y="3682414"/>
            <a:ext cx="949911" cy="323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12323-53D1-5B41-BB0A-BD0D247DAD3B}"/>
              </a:ext>
            </a:extLst>
          </p:cNvPr>
          <p:cNvCxnSpPr>
            <a:cxnSpLocks/>
          </p:cNvCxnSpPr>
          <p:nvPr/>
        </p:nvCxnSpPr>
        <p:spPr>
          <a:xfrm flipV="1">
            <a:off x="967666" y="2636668"/>
            <a:ext cx="1127464" cy="22017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8BBBA9-BE46-0649-9C33-8285095DECA8}"/>
              </a:ext>
            </a:extLst>
          </p:cNvPr>
          <p:cNvSpPr txBox="1"/>
          <p:nvPr/>
        </p:nvSpPr>
        <p:spPr>
          <a:xfrm>
            <a:off x="0" y="3743586"/>
            <a:ext cx="12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Omega stage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C93EB-AC24-6E41-8C92-110E24375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64" y="984543"/>
            <a:ext cx="3343770" cy="34252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0AB6BB-87EB-EA45-AA09-A50662C1A1F0}"/>
              </a:ext>
            </a:extLst>
          </p:cNvPr>
          <p:cNvSpPr txBox="1"/>
          <p:nvPr/>
        </p:nvSpPr>
        <p:spPr>
          <a:xfrm>
            <a:off x="4572000" y="615211"/>
            <a:ext cx="404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Example with SE: Warm Bore Magnet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287D75-87D9-F647-9468-66CD03DDDF04}"/>
              </a:ext>
            </a:extLst>
          </p:cNvPr>
          <p:cNvSpPr txBox="1"/>
          <p:nvPr/>
        </p:nvSpPr>
        <p:spPr>
          <a:xfrm>
            <a:off x="4572000" y="4419299"/>
            <a:ext cx="429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The sample is mounted on the hexapod and can be roated inside the magnet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EB8B6D-DF32-8741-94FF-53ACA7FAA6D1}"/>
              </a:ext>
            </a:extLst>
          </p:cNvPr>
          <p:cNvCxnSpPr>
            <a:cxnSpLocks/>
          </p:cNvCxnSpPr>
          <p:nvPr/>
        </p:nvCxnSpPr>
        <p:spPr>
          <a:xfrm flipH="1" flipV="1">
            <a:off x="2510328" y="2286656"/>
            <a:ext cx="499202" cy="22722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2D85DF-8AD7-5343-908E-6347999AF6F9}"/>
              </a:ext>
            </a:extLst>
          </p:cNvPr>
          <p:cNvSpPr txBox="1"/>
          <p:nvPr/>
        </p:nvSpPr>
        <p:spPr>
          <a:xfrm>
            <a:off x="1120060" y="452103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Solid/liquid sample changer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4955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F2BF7-1981-8444-8367-EA2B6E6E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60" y="964751"/>
            <a:ext cx="2735436" cy="3425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E9C73-68D0-3C48-ACD5-A999785DA538}"/>
              </a:ext>
            </a:extLst>
          </p:cNvPr>
          <p:cNvSpPr txBox="1"/>
          <p:nvPr/>
        </p:nvSpPr>
        <p:spPr>
          <a:xfrm>
            <a:off x="1696277" y="58459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Sample 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1A050-205F-6F4D-A7DC-8BA6BCFEF1FD}"/>
              </a:ext>
            </a:extLst>
          </p:cNvPr>
          <p:cNvSpPr txBox="1"/>
          <p:nvPr/>
        </p:nvSpPr>
        <p:spPr>
          <a:xfrm>
            <a:off x="-87304" y="2686378"/>
            <a:ext cx="120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Hexapod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E08968-A216-0E43-9840-08ADFBD8548D}"/>
              </a:ext>
            </a:extLst>
          </p:cNvPr>
          <p:cNvCxnSpPr>
            <a:cxnSpLocks/>
          </p:cNvCxnSpPr>
          <p:nvPr/>
        </p:nvCxnSpPr>
        <p:spPr>
          <a:xfrm flipV="1">
            <a:off x="825623" y="3682414"/>
            <a:ext cx="949911" cy="323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12323-53D1-5B41-BB0A-BD0D247DAD3B}"/>
              </a:ext>
            </a:extLst>
          </p:cNvPr>
          <p:cNvCxnSpPr>
            <a:cxnSpLocks/>
          </p:cNvCxnSpPr>
          <p:nvPr/>
        </p:nvCxnSpPr>
        <p:spPr>
          <a:xfrm flipV="1">
            <a:off x="967666" y="2636668"/>
            <a:ext cx="1127464" cy="22017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8BBBA9-BE46-0649-9C33-8285095DECA8}"/>
              </a:ext>
            </a:extLst>
          </p:cNvPr>
          <p:cNvSpPr txBox="1"/>
          <p:nvPr/>
        </p:nvSpPr>
        <p:spPr>
          <a:xfrm>
            <a:off x="0" y="3743586"/>
            <a:ext cx="12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Omega stage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EB8B6D-DF32-8741-94FF-53ACA7FAA6D1}"/>
              </a:ext>
            </a:extLst>
          </p:cNvPr>
          <p:cNvCxnSpPr>
            <a:cxnSpLocks/>
          </p:cNvCxnSpPr>
          <p:nvPr/>
        </p:nvCxnSpPr>
        <p:spPr>
          <a:xfrm flipH="1" flipV="1">
            <a:off x="2510328" y="2286656"/>
            <a:ext cx="499202" cy="22722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2D85DF-8AD7-5343-908E-6347999AF6F9}"/>
              </a:ext>
            </a:extLst>
          </p:cNvPr>
          <p:cNvSpPr txBox="1"/>
          <p:nvPr/>
        </p:nvSpPr>
        <p:spPr>
          <a:xfrm>
            <a:off x="1120060" y="452103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Solid/liquid sample changer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0C03A-57D6-AF4B-8B27-840EBFAE31F1}"/>
              </a:ext>
            </a:extLst>
          </p:cNvPr>
          <p:cNvSpPr txBox="1"/>
          <p:nvPr/>
        </p:nvSpPr>
        <p:spPr>
          <a:xfrm>
            <a:off x="4443981" y="613034"/>
            <a:ext cx="4585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/>
              <a:t>Sample environment for 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Solid/liquid cells + sample changer + accessories:</a:t>
            </a:r>
            <a:r>
              <a:rPr lang="en-CH" dirty="0"/>
              <a:t> the project in collaboration with Prof. Adrian Rannie at Uppsala University</a:t>
            </a:r>
          </a:p>
          <a:p>
            <a:endParaRPr lang="en-CH" dirty="0"/>
          </a:p>
          <a:p>
            <a:r>
              <a:rPr lang="en-CH" dirty="0"/>
              <a:t>Test on AMOR for divergent beam and standard solid/liquid cells</a:t>
            </a:r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5C0A41A6-A84D-B944-A69F-925C8DB9EFFF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026" name="Picture 2" descr="New insights into the solid–liquid interface exploiting neutron  reflectivity - ScienceDirect">
            <a:extLst>
              <a:ext uri="{FF2B5EF4-FFF2-40B4-BE49-F238E27FC236}">
                <a16:creationId xmlns:a16="http://schemas.microsoft.com/office/drawing/2014/main" id="{E99CC5FE-8CDA-0C4C-A555-BF60B84AB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2655" r="50168" b="5623"/>
          <a:stretch/>
        </p:blipFill>
        <p:spPr bwMode="auto">
          <a:xfrm>
            <a:off x="5638799" y="2960805"/>
            <a:ext cx="2195875" cy="20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758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5F2BF7-1981-8444-8367-EA2B6E6E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60" y="964751"/>
            <a:ext cx="2735436" cy="3425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E9C73-68D0-3C48-ACD5-A999785DA538}"/>
              </a:ext>
            </a:extLst>
          </p:cNvPr>
          <p:cNvSpPr txBox="1"/>
          <p:nvPr/>
        </p:nvSpPr>
        <p:spPr>
          <a:xfrm>
            <a:off x="1696277" y="58459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Sample 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1A050-205F-6F4D-A7DC-8BA6BCFEF1FD}"/>
              </a:ext>
            </a:extLst>
          </p:cNvPr>
          <p:cNvSpPr txBox="1"/>
          <p:nvPr/>
        </p:nvSpPr>
        <p:spPr>
          <a:xfrm>
            <a:off x="-87304" y="2686378"/>
            <a:ext cx="120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Hexapod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E08968-A216-0E43-9840-08ADFBD8548D}"/>
              </a:ext>
            </a:extLst>
          </p:cNvPr>
          <p:cNvCxnSpPr>
            <a:cxnSpLocks/>
          </p:cNvCxnSpPr>
          <p:nvPr/>
        </p:nvCxnSpPr>
        <p:spPr>
          <a:xfrm flipV="1">
            <a:off x="825623" y="3682414"/>
            <a:ext cx="949911" cy="323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12323-53D1-5B41-BB0A-BD0D247DAD3B}"/>
              </a:ext>
            </a:extLst>
          </p:cNvPr>
          <p:cNvCxnSpPr>
            <a:cxnSpLocks/>
          </p:cNvCxnSpPr>
          <p:nvPr/>
        </p:nvCxnSpPr>
        <p:spPr>
          <a:xfrm flipV="1">
            <a:off x="967666" y="2636668"/>
            <a:ext cx="1127464" cy="22017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8BBBA9-BE46-0649-9C33-8285095DECA8}"/>
              </a:ext>
            </a:extLst>
          </p:cNvPr>
          <p:cNvSpPr txBox="1"/>
          <p:nvPr/>
        </p:nvSpPr>
        <p:spPr>
          <a:xfrm>
            <a:off x="0" y="3743586"/>
            <a:ext cx="120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Omega stage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EB8B6D-DF32-8741-94FF-53ACA7FAA6D1}"/>
              </a:ext>
            </a:extLst>
          </p:cNvPr>
          <p:cNvCxnSpPr>
            <a:cxnSpLocks/>
          </p:cNvCxnSpPr>
          <p:nvPr/>
        </p:nvCxnSpPr>
        <p:spPr>
          <a:xfrm flipH="1" flipV="1">
            <a:off x="2510328" y="2286656"/>
            <a:ext cx="499202" cy="227225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2D85DF-8AD7-5343-908E-6347999AF6F9}"/>
              </a:ext>
            </a:extLst>
          </p:cNvPr>
          <p:cNvSpPr txBox="1"/>
          <p:nvPr/>
        </p:nvSpPr>
        <p:spPr>
          <a:xfrm>
            <a:off x="1120060" y="452103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Solid/liquid sample changer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0C03A-57D6-AF4B-8B27-840EBFAE31F1}"/>
              </a:ext>
            </a:extLst>
          </p:cNvPr>
          <p:cNvSpPr txBox="1"/>
          <p:nvPr/>
        </p:nvSpPr>
        <p:spPr>
          <a:xfrm>
            <a:off x="4026380" y="599040"/>
            <a:ext cx="25519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/>
              <a:t>Sample environment additional projects</a:t>
            </a:r>
          </a:p>
          <a:p>
            <a:pPr algn="ctr"/>
            <a:endParaRPr lang="en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SPLICs:</a:t>
            </a:r>
            <a:r>
              <a:rPr lang="en-CH" dirty="0"/>
              <a:t> Nico Paracini at Malmö University/ ESS</a:t>
            </a:r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Combined ATR-FTIR, Ellipsometry, NR:</a:t>
            </a:r>
            <a:r>
              <a:rPr lang="en-CH" dirty="0"/>
              <a:t> Prof. Thomas Ederth, </a:t>
            </a:r>
            <a:r>
              <a:rPr lang="en-US" dirty="0"/>
              <a:t>Linköping University</a:t>
            </a:r>
            <a:endParaRPr lang="en-CH" dirty="0"/>
          </a:p>
          <a:p>
            <a:endParaRPr lang="en-CH" dirty="0"/>
          </a:p>
          <a:p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05A8F2-5F9D-5144-9ACE-2A3F968F81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6951" r="13278"/>
          <a:stretch/>
        </p:blipFill>
        <p:spPr bwMode="auto">
          <a:xfrm>
            <a:off x="6578353" y="2989255"/>
            <a:ext cx="2406010" cy="1901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stomShape 1">
            <a:extLst>
              <a:ext uri="{FF2B5EF4-FFF2-40B4-BE49-F238E27FC236}">
                <a16:creationId xmlns:a16="http://schemas.microsoft.com/office/drawing/2014/main" id="{922664BC-43C6-B740-9C32-CA19D113C880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9ECE87-F81C-7B4C-B126-92D3F5FB2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1934" y="1083506"/>
            <a:ext cx="2138847" cy="167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29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648A8-842E-BB40-A159-EC2591665075}"/>
              </a:ext>
            </a:extLst>
          </p:cNvPr>
          <p:cNvSpPr txBox="1"/>
          <p:nvPr/>
        </p:nvSpPr>
        <p:spPr>
          <a:xfrm>
            <a:off x="856698" y="791420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Detector Arm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25DA7-1E45-6E47-A4DB-37DB68978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0" y="1160752"/>
            <a:ext cx="8287302" cy="3691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98FF0-79AB-EF4A-99AC-FEB797570DF0}"/>
              </a:ext>
            </a:extLst>
          </p:cNvPr>
          <p:cNvSpPr txBox="1"/>
          <p:nvPr/>
        </p:nvSpPr>
        <p:spPr>
          <a:xfrm>
            <a:off x="3881963" y="1562397"/>
            <a:ext cx="221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Analyser ca be placed in and out side of the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52C4F-F9EF-4445-9DED-1D95AF0506A9}"/>
              </a:ext>
            </a:extLst>
          </p:cNvPr>
          <p:cNvSpPr txBox="1"/>
          <p:nvPr/>
        </p:nvSpPr>
        <p:spPr>
          <a:xfrm>
            <a:off x="-46024" y="3867483"/>
            <a:ext cx="49421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/>
              <a:t>Design of the detector vessel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/>
              <a:t>Satisfying tests were performed on AMOR for detector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/>
              <a:t>A new detector (same design) will be installed on AMOR in Dec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EC6CB-768A-3E49-90E1-730594C1323E}"/>
              </a:ext>
            </a:extLst>
          </p:cNvPr>
          <p:cNvSpPr txBox="1"/>
          <p:nvPr/>
        </p:nvSpPr>
        <p:spPr>
          <a:xfrm>
            <a:off x="6211304" y="1969745"/>
            <a:ext cx="1573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Spin flipper design similar to MF</a:t>
            </a: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E1ED3F16-D6AD-EE4C-AF8C-96FABCF94BA6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615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</a:t>
            </a:r>
            <a:r>
              <a:rPr lang="en-GB" sz="2200" spc="-1" dirty="0">
                <a:solidFill>
                  <a:srgbClr val="686868"/>
                </a:solidFill>
                <a:latin typeface="Georgia"/>
                <a:ea typeface="DejaVu Sans"/>
              </a:rPr>
              <a:t>- Outlooks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59677-8351-C74D-B2BC-67B06F6ABF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CF6CBE6-818E-6344-9422-C008ED7A7B8D}"/>
              </a:ext>
            </a:extLst>
          </p:cNvPr>
          <p:cNvSpPr/>
          <p:nvPr/>
        </p:nvSpPr>
        <p:spPr>
          <a:xfrm rot="16200000">
            <a:off x="253931" y="907885"/>
            <a:ext cx="463474" cy="7937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ACED-DC62-BD40-B145-804D3D2C1267}"/>
              </a:ext>
            </a:extLst>
          </p:cNvPr>
          <p:cNvSpPr txBox="1"/>
          <p:nvPr/>
        </p:nvSpPr>
        <p:spPr>
          <a:xfrm>
            <a:off x="0" y="703956"/>
            <a:ext cx="1657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NBOA at ESS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30DDD51-80E3-3746-9E5B-E79D71510253}"/>
              </a:ext>
            </a:extLst>
          </p:cNvPr>
          <p:cNvSpPr/>
          <p:nvPr/>
        </p:nvSpPr>
        <p:spPr>
          <a:xfrm rot="16200000">
            <a:off x="3183995" y="216027"/>
            <a:ext cx="446330" cy="21946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66157-ACD1-264E-B6AF-0562D21F4523}"/>
              </a:ext>
            </a:extLst>
          </p:cNvPr>
          <p:cNvSpPr txBox="1"/>
          <p:nvPr/>
        </p:nvSpPr>
        <p:spPr>
          <a:xfrm>
            <a:off x="88774" y="4478344"/>
            <a:ext cx="270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Test of the Feeder &amp; Chopper Pit Assembly at PSI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0D4F5E1-9CA7-DF40-868F-C4EDB48F0CD0}"/>
              </a:ext>
            </a:extLst>
          </p:cNvPr>
          <p:cNvSpPr/>
          <p:nvPr/>
        </p:nvSpPr>
        <p:spPr>
          <a:xfrm rot="5400000">
            <a:off x="1053356" y="3862071"/>
            <a:ext cx="416655" cy="9165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3B-0C19-244A-AC5F-D0C72B9DE421}"/>
              </a:ext>
            </a:extLst>
          </p:cNvPr>
          <p:cNvSpPr txBox="1"/>
          <p:nvPr/>
        </p:nvSpPr>
        <p:spPr>
          <a:xfrm>
            <a:off x="2087663" y="583002"/>
            <a:ext cx="263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Shipment of Selene 2 to ESS and finalisation of MF design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647A3E2-6977-DE48-A8FD-4FD3A1F134E2}"/>
              </a:ext>
            </a:extLst>
          </p:cNvPr>
          <p:cNvSpPr/>
          <p:nvPr/>
        </p:nvSpPr>
        <p:spPr>
          <a:xfrm rot="5400000">
            <a:off x="5571459" y="3431333"/>
            <a:ext cx="446330" cy="219464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A9923-1FD6-814F-A673-203626A800D2}"/>
              </a:ext>
            </a:extLst>
          </p:cNvPr>
          <p:cNvSpPr txBox="1"/>
          <p:nvPr/>
        </p:nvSpPr>
        <p:spPr>
          <a:xfrm>
            <a:off x="4114440" y="4739954"/>
            <a:ext cx="5029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/>
              <a:t>Finalisation of Sample Stage &amp; Detector Arm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91A3D-B8E2-7B40-A307-46C3625677AA}"/>
              </a:ext>
            </a:extLst>
          </p:cNvPr>
          <p:cNvSpPr txBox="1"/>
          <p:nvPr/>
        </p:nvSpPr>
        <p:spPr>
          <a:xfrm>
            <a:off x="6001478" y="713703"/>
            <a:ext cx="345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Start of Common Electrical and Common Utilities Projects</a:t>
            </a:r>
          </a:p>
        </p:txBody>
      </p:sp>
    </p:spTree>
    <p:extLst>
      <p:ext uri="{BB962C8B-B14F-4D97-AF65-F5344CB8AC3E}">
        <p14:creationId xmlns:p14="http://schemas.microsoft.com/office/powerpoint/2010/main" val="39742325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2"/>
          <p:cNvSpPr/>
          <p:nvPr/>
        </p:nvSpPr>
        <p:spPr>
          <a:xfrm>
            <a:off x="826920" y="765000"/>
            <a:ext cx="2753640" cy="41824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432000" rIns="36000" bIns="3600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Thank you for your attention!</a:t>
            </a: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Any questions?</a:t>
            </a:r>
            <a:endParaRPr lang="en-GB" sz="1700" b="0" strike="noStrike" spc="-1" dirty="0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8567640" y="6661080"/>
            <a:ext cx="575640" cy="1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9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FCC73615-77A0-4D78-BCA0-ABB6D0FDA995}" type="slidenum">
              <a:rPr lang="en-GB" sz="9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27</a:t>
            </a:fld>
            <a:endParaRPr lang="en-GB" sz="9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9620" y="765000"/>
            <a:ext cx="8374380" cy="424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BBDF4C-F246-D146-8C09-6861680E2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1416"/>
          <a:stretch/>
        </p:blipFill>
        <p:spPr>
          <a:xfrm>
            <a:off x="0" y="765000"/>
            <a:ext cx="9171783" cy="325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05660-3B1A-F843-84FB-AD31439C3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9276"/>
            <a:ext cx="3364637" cy="252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A835742-11E6-EC4A-BF2A-98BB2891757B}"/>
              </a:ext>
            </a:extLst>
          </p:cNvPr>
          <p:cNvSpPr/>
          <p:nvPr/>
        </p:nvSpPr>
        <p:spPr>
          <a:xfrm>
            <a:off x="3483969" y="0"/>
            <a:ext cx="554220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86868"/>
                </a:solidFill>
                <a:latin typeface="Georgia"/>
                <a:ea typeface="ヒラギノ角ゴ Pro W3"/>
              </a:rPr>
              <a:t>Risk Report</a:t>
            </a:r>
            <a:endParaRPr lang="en-GB" sz="2400" spc="-1" dirty="0">
              <a:solidFill>
                <a:srgbClr val="686868"/>
              </a:solidFill>
              <a:latin typeface="Georgia"/>
              <a:ea typeface="ヒラギノ角ゴ Pro W3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D5E543-1499-904E-9371-641F51E9D171}"/>
              </a:ext>
            </a:extLst>
          </p:cNvPr>
          <p:cNvGraphicFramePr>
            <a:graphicFrameLocks noGrp="1"/>
          </p:cNvGraphicFramePr>
          <p:nvPr/>
        </p:nvGraphicFramePr>
        <p:xfrm>
          <a:off x="785517" y="1075933"/>
          <a:ext cx="7520404" cy="1538725"/>
        </p:xfrm>
        <a:graphic>
          <a:graphicData uri="http://schemas.openxmlformats.org/drawingml/2006/table">
            <a:tbl>
              <a:tblPr/>
              <a:tblGrid>
                <a:gridCol w="2365187">
                  <a:extLst>
                    <a:ext uri="{9D8B030D-6E8A-4147-A177-3AD203B41FA5}">
                      <a16:colId xmlns:a16="http://schemas.microsoft.com/office/drawing/2014/main" val="3072191571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1709131135"/>
                    </a:ext>
                  </a:extLst>
                </a:gridCol>
                <a:gridCol w="1003852">
                  <a:extLst>
                    <a:ext uri="{9D8B030D-6E8A-4147-A177-3AD203B41FA5}">
                      <a16:colId xmlns:a16="http://schemas.microsoft.com/office/drawing/2014/main" val="1723859411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940226578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284614854"/>
                    </a:ext>
                  </a:extLst>
                </a:gridCol>
                <a:gridCol w="1209382">
                  <a:extLst>
                    <a:ext uri="{9D8B030D-6E8A-4147-A177-3AD203B41FA5}">
                      <a16:colId xmlns:a16="http://schemas.microsoft.com/office/drawing/2014/main" val="697370966"/>
                    </a:ext>
                  </a:extLst>
                </a:gridCol>
              </a:tblGrid>
              <a:tr h="2585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CH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Current</a:t>
                      </a:r>
                      <a:r>
                        <a:rPr lang="de-CH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 Top 5 </a:t>
                      </a:r>
                      <a:r>
                        <a:rPr lang="de-CH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Risks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576624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Severity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Responsible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Response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01811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Activation</a:t>
                      </a:r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 Analysis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PSI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Avoid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Steady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92197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Common Utilities Project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Observe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435547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PSS standards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Observe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86932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Experimental Cave </a:t>
                      </a:r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delivery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Falling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81643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Communication to 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Reduce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Steady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37402"/>
                  </a:ext>
                </a:extLst>
              </a:tr>
            </a:tbl>
          </a:graphicData>
        </a:graphic>
      </p:graphicFrame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FC012688-2414-3343-9C58-15A901AB1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493397"/>
              </p:ext>
            </p:extLst>
          </p:nvPr>
        </p:nvGraphicFramePr>
        <p:xfrm>
          <a:off x="785517" y="2751736"/>
          <a:ext cx="7520404" cy="1950720"/>
        </p:xfrm>
        <a:graphic>
          <a:graphicData uri="http://schemas.openxmlformats.org/drawingml/2006/table">
            <a:tbl>
              <a:tblPr/>
              <a:tblGrid>
                <a:gridCol w="2420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95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6900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1" strike="noStrike" spc="-1" dirty="0">
                          <a:solidFill>
                            <a:srgbClr val="FFFFFF"/>
                          </a:solidFill>
                          <a:latin typeface="Georgia"/>
                          <a:ea typeface="ヒラギノ角ゴ Pro W3"/>
                        </a:rPr>
                        <a:t>09.03.2021 - Top 5 Risks</a:t>
                      </a:r>
                      <a:endParaRPr lang="en-GB" sz="14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000000"/>
                      </a:solidFill>
                    </a:lnT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Title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strike="noStrike" spc="-1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Severity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strike="noStrike" spc="-1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Category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strike="noStrike" spc="-1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Responsible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strike="noStrike" spc="-1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Response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1" strike="noStrike" spc="-1">
                          <a:solidFill>
                            <a:srgbClr val="FFFFFF"/>
                          </a:solidFill>
                          <a:latin typeface="Calibri"/>
                          <a:ea typeface="ヒラギノ角ゴ Pro W3"/>
                        </a:rPr>
                        <a:t>Trend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R w="6480">
                      <a:solidFill>
                        <a:srgbClr val="000000"/>
                      </a:solidFill>
                    </a:lnR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8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Installation Resources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16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Schedule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ESS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Avoid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Steady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Activation Analysis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12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Cost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PSI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Avoid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Steady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Communication to ESS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12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Schedule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ESS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Reduce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Falling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PSI / ESS scope transfer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8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Schedule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ESS</a:t>
                      </a:r>
                      <a:endParaRPr lang="en-GB" sz="1200" b="0" strike="noStrike" spc="-1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 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Falling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FFFFFF"/>
                      </a:solidFill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Shared shielding ESTIA/</a:t>
                      </a:r>
                      <a:r>
                        <a:rPr lang="en-GB" sz="12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Skadi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000000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4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Schedule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 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 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FFFFFF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2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ヒラギノ角ゴ Pro W3"/>
                        </a:rPr>
                        <a:t>Falling</a:t>
                      </a:r>
                      <a:endParaRPr lang="en-GB" sz="1200" b="0" strike="noStrike" spc="-1" dirty="0">
                        <a:latin typeface="Arial"/>
                      </a:endParaRPr>
                    </a:p>
                  </a:txBody>
                  <a:tcPr>
                    <a:lnL w="6480">
                      <a:solidFill>
                        <a:srgbClr val="FFFFFF"/>
                      </a:solidFill>
                    </a:lnL>
                    <a:lnR w="6480">
                      <a:solidFill>
                        <a:srgbClr val="000000"/>
                      </a:solidFill>
                    </a:lnR>
                    <a:lnT w="6480">
                      <a:solidFill>
                        <a:srgbClr val="FFFFFF"/>
                      </a:solidFill>
                    </a:lnT>
                    <a:lnB w="648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4A8A27F-D4FF-B44F-B5DD-3719DF48D019}"/>
              </a:ext>
            </a:extLst>
          </p:cNvPr>
          <p:cNvSpPr/>
          <p:nvPr/>
        </p:nvSpPr>
        <p:spPr>
          <a:xfrm>
            <a:off x="785517" y="2751736"/>
            <a:ext cx="7520404" cy="195072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789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164B60E-8D1D-174E-B07D-807BA7935826}"/>
              </a:ext>
            </a:extLst>
          </p:cNvPr>
          <p:cNvSpPr/>
          <p:nvPr/>
        </p:nvSpPr>
        <p:spPr>
          <a:xfrm>
            <a:off x="2991600" y="0"/>
            <a:ext cx="554220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86868"/>
                </a:solidFill>
                <a:latin typeface="Georgia"/>
                <a:ea typeface="ヒラギノ角ゴ Pro W3"/>
              </a:rPr>
              <a:t> Financial Report</a:t>
            </a:r>
            <a:endParaRPr lang="en-GB" sz="2400" spc="-1" dirty="0">
              <a:solidFill>
                <a:srgbClr val="686868"/>
              </a:solidFill>
              <a:latin typeface="Georgia"/>
              <a:ea typeface="ヒラギノ角ゴ Pro W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581D0-6253-674A-B115-BB844A6BA0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242078"/>
            <a:ext cx="8239438" cy="34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2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7CF6CBE6-818E-6344-9422-C008ED7A7B8D}"/>
              </a:ext>
            </a:extLst>
          </p:cNvPr>
          <p:cNvSpPr/>
          <p:nvPr/>
        </p:nvSpPr>
        <p:spPr>
          <a:xfrm rot="16200000">
            <a:off x="253931" y="909288"/>
            <a:ext cx="463474" cy="7937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ACED-DC62-BD40-B145-804D3D2C1267}"/>
              </a:ext>
            </a:extLst>
          </p:cNvPr>
          <p:cNvSpPr txBox="1"/>
          <p:nvPr/>
        </p:nvSpPr>
        <p:spPr>
          <a:xfrm>
            <a:off x="0" y="700116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NBOA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028E7-96C5-3346-8252-E099B5F5B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54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 NBOA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B7D4F-2D5E-4343-A115-FF3772571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1" y="1539248"/>
            <a:ext cx="3629000" cy="272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84652-D54D-4D4B-93BB-68A70C96A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1" y="1539248"/>
            <a:ext cx="3629000" cy="272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BA798-9BBB-E944-AAAC-0149A734F335}"/>
              </a:ext>
            </a:extLst>
          </p:cNvPr>
          <p:cNvSpPr txBox="1"/>
          <p:nvPr/>
        </p:nvSpPr>
        <p:spPr>
          <a:xfrm>
            <a:off x="698776" y="882502"/>
            <a:ext cx="758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of the NBOA: test with light source to check focusing properties of the guide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7CF72-3243-F646-8FB8-2D81530BDEFA}"/>
              </a:ext>
            </a:extLst>
          </p:cNvPr>
          <p:cNvSpPr txBox="1"/>
          <p:nvPr/>
        </p:nvSpPr>
        <p:spPr>
          <a:xfrm>
            <a:off x="2155581" y="4271413"/>
            <a:ext cx="483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Ready for </a:t>
            </a:r>
            <a:r>
              <a:rPr lang="en-GB" dirty="0"/>
              <a:t>shipment</a:t>
            </a:r>
            <a:r>
              <a:rPr lang="en-CH" dirty="0"/>
              <a:t> to ESS in Oct 2021</a:t>
            </a:r>
          </a:p>
        </p:txBody>
      </p:sp>
    </p:spTree>
    <p:extLst>
      <p:ext uri="{BB962C8B-B14F-4D97-AF65-F5344CB8AC3E}">
        <p14:creationId xmlns:p14="http://schemas.microsoft.com/office/powerpoint/2010/main" val="41938383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59677-8351-C74D-B2BC-67B06F6ABF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418784"/>
            <a:ext cx="9143999" cy="334352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CF6CBE6-818E-6344-9422-C008ED7A7B8D}"/>
              </a:ext>
            </a:extLst>
          </p:cNvPr>
          <p:cNvSpPr/>
          <p:nvPr/>
        </p:nvSpPr>
        <p:spPr>
          <a:xfrm rot="16200000">
            <a:off x="253931" y="907885"/>
            <a:ext cx="463474" cy="79378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ACED-DC62-BD40-B145-804D3D2C1267}"/>
              </a:ext>
            </a:extLst>
          </p:cNvPr>
          <p:cNvSpPr txBox="1"/>
          <p:nvPr/>
        </p:nvSpPr>
        <p:spPr>
          <a:xfrm>
            <a:off x="62447" y="688356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NBOA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66157-ACD1-264E-B6AF-0562D21F4523}"/>
              </a:ext>
            </a:extLst>
          </p:cNvPr>
          <p:cNvSpPr txBox="1"/>
          <p:nvPr/>
        </p:nvSpPr>
        <p:spPr>
          <a:xfrm>
            <a:off x="0" y="4577638"/>
            <a:ext cx="423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FAT Feeder, Chopper Pit in production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0D4F5E1-9CA7-DF40-868F-C4EDB48F0CD0}"/>
              </a:ext>
            </a:extLst>
          </p:cNvPr>
          <p:cNvSpPr/>
          <p:nvPr/>
        </p:nvSpPr>
        <p:spPr>
          <a:xfrm rot="5400000">
            <a:off x="1053356" y="3961745"/>
            <a:ext cx="416655" cy="9165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2502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9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 In-bunker Feeder</a:t>
            </a:r>
            <a:endParaRPr lang="en-GB" sz="1879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427E3-7821-5E4B-92C9-1CB30D1C9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3" b="7286"/>
          <a:stretch/>
        </p:blipFill>
        <p:spPr>
          <a:xfrm>
            <a:off x="4978433" y="562305"/>
            <a:ext cx="3989896" cy="2168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794B4-B329-D54B-BD0E-02C7E46E2D2D}"/>
              </a:ext>
            </a:extLst>
          </p:cNvPr>
          <p:cNvSpPr txBox="1"/>
          <p:nvPr/>
        </p:nvSpPr>
        <p:spPr>
          <a:xfrm>
            <a:off x="3534843" y="2913458"/>
            <a:ext cx="502955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FAT of in- bunker feeder support, vacuum chamber and alignment mechanics (May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FAT of the in-bunker feeder optics (Aug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Additional pre-installation test at PSI prior to shipment at ESS (Jan/Feb 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F2C5E-DD88-F44B-85CC-47066C8EA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r="6451"/>
          <a:stretch/>
        </p:blipFill>
        <p:spPr>
          <a:xfrm rot="5400000">
            <a:off x="44389" y="2256649"/>
            <a:ext cx="2871286" cy="2825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DB5065-65BC-544F-BA8B-595A3995CF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22" y="562305"/>
            <a:ext cx="2891131" cy="2168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0D199-1868-5944-B470-B33D853D54D8}"/>
              </a:ext>
            </a:extLst>
          </p:cNvPr>
          <p:cNvSpPr txBox="1"/>
          <p:nvPr/>
        </p:nvSpPr>
        <p:spPr>
          <a:xfrm>
            <a:off x="-4151" y="18644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Installed at PSI</a:t>
            </a:r>
          </a:p>
        </p:txBody>
      </p:sp>
    </p:spTree>
    <p:extLst>
      <p:ext uri="{BB962C8B-B14F-4D97-AF65-F5344CB8AC3E}">
        <p14:creationId xmlns:p14="http://schemas.microsoft.com/office/powerpoint/2010/main" val="30201872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Chopper Pit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9018B-01CB-2941-910B-BDCFBA13C361}"/>
              </a:ext>
            </a:extLst>
          </p:cNvPr>
          <p:cNvSpPr txBox="1"/>
          <p:nvPr/>
        </p:nvSpPr>
        <p:spPr>
          <a:xfrm>
            <a:off x="630314" y="599040"/>
            <a:ext cx="33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Chopper Pit Vacuum chamber contains: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Chopper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Virtual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4F8A3-B80C-9849-B52F-26F9F9919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31" y="2169252"/>
            <a:ext cx="2959064" cy="22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78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Chopper Pit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9018B-01CB-2941-910B-BDCFBA13C361}"/>
              </a:ext>
            </a:extLst>
          </p:cNvPr>
          <p:cNvSpPr txBox="1"/>
          <p:nvPr/>
        </p:nvSpPr>
        <p:spPr>
          <a:xfrm>
            <a:off x="630314" y="599040"/>
            <a:ext cx="33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Chopper Pit Vacuum chamber contains: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Chopper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Virtual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E4973-AF26-3342-B44F-0820FEA5264A}"/>
              </a:ext>
            </a:extLst>
          </p:cNvPr>
          <p:cNvSpPr txBox="1"/>
          <p:nvPr/>
        </p:nvSpPr>
        <p:spPr>
          <a:xfrm>
            <a:off x="3938007" y="599040"/>
            <a:ext cx="4806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Chopper: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Chopper disk produced and shipped to ISIS for coating and balancing (Sept 2021)</a:t>
            </a:r>
            <a:endParaRPr lang="en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Spindle tested at ESS and ready for shipment for additional tests at PSI together with the chopper disk (Jan/Feb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B1869F-9BB5-C045-8DB3-BF9799B51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31" y="2169252"/>
            <a:ext cx="2959064" cy="221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339DBE-FDE8-094A-B460-DED59D34F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11647"/>
          <a:stretch/>
        </p:blipFill>
        <p:spPr>
          <a:xfrm rot="5400000">
            <a:off x="4959035" y="2938073"/>
            <a:ext cx="2670707" cy="17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2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Chopper Pit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9018B-01CB-2941-910B-BDCFBA13C361}"/>
              </a:ext>
            </a:extLst>
          </p:cNvPr>
          <p:cNvSpPr txBox="1"/>
          <p:nvPr/>
        </p:nvSpPr>
        <p:spPr>
          <a:xfrm>
            <a:off x="630314" y="599040"/>
            <a:ext cx="33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Chopper Pit Vacuum chamber contains: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Chopper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Virtual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E4973-AF26-3342-B44F-0820FEA5264A}"/>
              </a:ext>
            </a:extLst>
          </p:cNvPr>
          <p:cNvSpPr txBox="1"/>
          <p:nvPr/>
        </p:nvSpPr>
        <p:spPr>
          <a:xfrm>
            <a:off x="4287914" y="599040"/>
            <a:ext cx="4456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Virtual Source: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Support is mechanically assembled and integration of the motors in TwinCat and Epics is in progress</a:t>
            </a:r>
          </a:p>
          <a:p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BE55B-BBE4-904D-B55B-DC36D4082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r="24097"/>
          <a:stretch/>
        </p:blipFill>
        <p:spPr>
          <a:xfrm rot="5400000">
            <a:off x="4224409" y="1561267"/>
            <a:ext cx="2675922" cy="3565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EE06E-B3BA-A645-8C49-B17913F75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3" t="38429" r="-1"/>
          <a:stretch/>
        </p:blipFill>
        <p:spPr>
          <a:xfrm>
            <a:off x="7574993" y="3169020"/>
            <a:ext cx="1169511" cy="1757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40966-966D-0D4E-887D-1479FBC731DC}"/>
              </a:ext>
            </a:extLst>
          </p:cNvPr>
          <p:cNvSpPr txBox="1"/>
          <p:nvPr/>
        </p:nvSpPr>
        <p:spPr>
          <a:xfrm>
            <a:off x="7328066" y="1936227"/>
            <a:ext cx="1798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CH" dirty="0"/>
              <a:t>he 2 L-shaped blades are produced and ready for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34CB3-EAA0-CC47-9BE1-A138D73C3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31" y="2169252"/>
            <a:ext cx="2959064" cy="22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340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 16_9</Template>
  <TotalTime>16618</TotalTime>
  <Words>1032</Words>
  <Application>Microsoft Macintosh PowerPoint</Application>
  <PresentationFormat>On-screen Show (16:9)</PresentationFormat>
  <Paragraphs>255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Artur Glavic</dc:creator>
  <dc:description/>
  <cp:lastModifiedBy>Microsoft Office User</cp:lastModifiedBy>
  <cp:revision>289</cp:revision>
  <cp:lastPrinted>2015-09-30T13:23:15Z</cp:lastPrinted>
  <dcterms:created xsi:type="dcterms:W3CDTF">2019-05-18T18:27:13Z</dcterms:created>
  <dcterms:modified xsi:type="dcterms:W3CDTF">2021-09-29T12:53:28Z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