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536" r:id="rId3"/>
    <p:sldId id="2514" r:id="rId4"/>
    <p:sldId id="1683" r:id="rId5"/>
    <p:sldId id="2412" r:id="rId6"/>
    <p:sldId id="1713" r:id="rId7"/>
    <p:sldId id="1811" r:id="rId8"/>
    <p:sldId id="2655" r:id="rId9"/>
    <p:sldId id="1584" r:id="rId10"/>
    <p:sldId id="2518" r:id="rId11"/>
    <p:sldId id="260" r:id="rId12"/>
    <p:sldId id="1696" r:id="rId13"/>
    <p:sldId id="1709" r:id="rId14"/>
    <p:sldId id="1820" r:id="rId15"/>
    <p:sldId id="2515" r:id="rId16"/>
    <p:sldId id="2537" r:id="rId17"/>
    <p:sldId id="2654" r:id="rId18"/>
    <p:sldId id="975" r:id="rId19"/>
    <p:sldId id="2538" r:id="rId20"/>
    <p:sldId id="301" r:id="rId21"/>
    <p:sldId id="305" r:id="rId22"/>
    <p:sldId id="293" r:id="rId23"/>
    <p:sldId id="279" r:id="rId24"/>
    <p:sldId id="972" r:id="rId25"/>
    <p:sldId id="967" r:id="rId26"/>
    <p:sldId id="1592" r:id="rId27"/>
    <p:sldId id="1590" r:id="rId28"/>
    <p:sldId id="1589" r:id="rId29"/>
    <p:sldId id="1599" r:id="rId30"/>
    <p:sldId id="2643" r:id="rId31"/>
    <p:sldId id="2644" r:id="rId32"/>
    <p:sldId id="2645" r:id="rId33"/>
    <p:sldId id="965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8"/>
    <p:restoredTop sz="96018"/>
  </p:normalViewPr>
  <p:slideViewPr>
    <p:cSldViewPr snapToGrid="0" snapToObjects="1">
      <p:cViewPr varScale="1">
        <p:scale>
          <a:sx n="118" d="100"/>
          <a:sy n="118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BA64C-D26A-614D-8F65-B57CD9857A5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D8D9B-3E35-204F-BEB9-131E5D019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052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99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0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8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349-2EBD-FF40-BC8B-101F0B4291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448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7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B5DEF-E1DE-4CF4-BDB9-4877D887B54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61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B5DEF-E1DE-4CF4-BDB9-4877D887B54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86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3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1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3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1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4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4BDB-4FE2-3846-A37D-13D6097F7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75856-1521-0D4B-B50A-DC000D378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DAC11-D017-D644-97E8-237D6394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10BFC-A4F0-B646-980B-471FDDA8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83D45-1659-0D41-8F68-41DA0560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1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EE48-2FE6-8443-8C3E-7526D55E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727BF-D181-DA49-84D1-657F8EBD2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A83E7-34D8-4040-BBBF-1AC242FD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FBB4-ED12-FC4F-88A4-C9239F4E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D8F2B-BC39-1A42-8215-86A705CE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BFE55-A28F-2E44-969E-C50D19D2D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E3B80-C43E-A84E-8DFE-6B338E1A5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9D48C-7DD7-F247-950C-BA99BBFA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7A65E-873F-7A40-A27D-A8739E4E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A907D-8C85-3B4F-8D68-8C186D2B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89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en-GB"/>
              <a:t>06/05/2021</a:t>
            </a:r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5C8605-AC88-3C49-AF41-76D3585CD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010" y="417443"/>
            <a:ext cx="747600" cy="7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548656-8EE2-C84B-BBBC-5466B765FA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432" y="425532"/>
            <a:ext cx="817920" cy="720000"/>
          </a:xfrm>
          <a:prstGeom prst="rect">
            <a:avLst/>
          </a:prstGeom>
        </p:spPr>
      </p:pic>
      <p:pic>
        <p:nvPicPr>
          <p:cNvPr id="15" name="Picture 2" descr="Image result for brightness logo ess">
            <a:extLst>
              <a:ext uri="{FF2B5EF4-FFF2-40B4-BE49-F238E27FC236}">
                <a16:creationId xmlns:a16="http://schemas.microsoft.com/office/drawing/2014/main" id="{622085E7-EA1C-8B47-AB94-F60EC207FF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2102" y="406946"/>
            <a:ext cx="14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en-GB"/>
              <a:t>06/05/2021</a:t>
            </a:r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1796F-1860-B241-A1BF-472A2207DD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010" y="417443"/>
            <a:ext cx="747600" cy="7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18B51-FD22-AC4A-804E-02588B1B80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432" y="425532"/>
            <a:ext cx="817920" cy="720000"/>
          </a:xfrm>
          <a:prstGeom prst="rect">
            <a:avLst/>
          </a:prstGeom>
        </p:spPr>
      </p:pic>
      <p:pic>
        <p:nvPicPr>
          <p:cNvPr id="16" name="Picture 2" descr="Image result for brightness logo ess">
            <a:extLst>
              <a:ext uri="{FF2B5EF4-FFF2-40B4-BE49-F238E27FC236}">
                <a16:creationId xmlns:a16="http://schemas.microsoft.com/office/drawing/2014/main" id="{011F0785-21DB-284E-A39B-3DB6CAD0B0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2102" y="406946"/>
            <a:ext cx="14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0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-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/>
        </p:nvCxnSpPr>
        <p:spPr>
          <a:xfrm>
            <a:off x="-434764" y="1452399"/>
            <a:ext cx="1292852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027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en-GB"/>
              <a:t>06/05/2021</a:t>
            </a:r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11F25F-1263-CA45-A535-7E07972833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010" y="417443"/>
            <a:ext cx="747600" cy="7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A9A0E-97C7-A947-877B-765CA4483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432" y="425532"/>
            <a:ext cx="817920" cy="720000"/>
          </a:xfrm>
          <a:prstGeom prst="rect">
            <a:avLst/>
          </a:prstGeom>
        </p:spPr>
      </p:pic>
      <p:pic>
        <p:nvPicPr>
          <p:cNvPr id="17" name="Picture 2" descr="Image result for brightness logo ess">
            <a:extLst>
              <a:ext uri="{FF2B5EF4-FFF2-40B4-BE49-F238E27FC236}">
                <a16:creationId xmlns:a16="http://schemas.microsoft.com/office/drawing/2014/main" id="{EEA7185F-37B0-AA40-A9D6-13691A1AC3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2102" y="406946"/>
            <a:ext cx="14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63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3EA7-02AA-0949-A4B9-316BED92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75C71-6579-2F4D-B4A8-5E03EB3A1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BE74E-4AE5-B743-B5C5-BF5989732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B1C35-C1E4-3442-B21C-38718B1D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68EB4-9DFE-A642-847C-6F37B944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40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3182-196D-BC42-82C4-B0219923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BDCE4-861F-3444-B48F-563DB7FD2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C67FE-E8D9-4B43-9D12-37B6362D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EE57C-E2AD-C743-8B3E-CA8650FA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62E33-55CB-244C-88FC-31FDC523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44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599D-E775-5542-BB95-A7E8BBF0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0E736-3050-CF4E-9B5E-CAD3DAEC0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2AF54-20E1-734F-B673-FAB48A926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0029A-F654-9F4D-A975-8A7315F2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E640E-F87E-C942-9B15-905CDBEE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E313B-EC00-D445-A9C0-D195D000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4FCB-8DBA-804A-A143-A25DCC31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7D042-267D-5245-B1BD-D3A18F991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4F8B4-DD28-7A49-9E7F-587D3E7FF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F3E55-4A90-9347-869F-4B529C807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11411-F26B-1F44-90BC-42550A9D7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0EE5B0-2B30-2C43-BB71-38024D5E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D1F83-94E9-C346-A538-DBE75511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9A75B-819D-9E43-9755-FAA6D8BF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0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ACA4-29C8-2E4E-B199-E62829B5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08338-09C2-EB4B-88F8-053F8835C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DC654-C159-F84E-8F73-034EA488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395D3-B1D4-7246-A2C3-1ED08F22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EFB33-64CF-FA43-91CF-C02C962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2E67A-7BF9-4F46-BA58-ABB1EE94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6B664-DC81-0E49-926E-10C68FE0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7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8F9E-AB5A-AD48-9431-C3B278A2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F0BAD-BD1C-D34A-8A58-A7F0BB1A8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1B9C2-12D2-104A-BACE-6EC9A08BA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4BF76-6BA2-F540-9B5E-9D9D2D01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E38E7-666D-3841-B785-E9B780C8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32165-2E16-904A-A88D-96E0D426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07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E1A4-782D-3F4C-871E-5D48C91C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4D8FD-2474-634B-9C3E-CAEE7D957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B8BFA-4E95-654C-BEFC-EEDD8118B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3B1AC-6191-1441-BC35-A91C1D31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B6DE1-14D3-E440-BD43-83243ECC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CCFA-B919-B84F-AE8B-FA22E592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1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E12EC-3C4F-B143-B726-65DB04ED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E118-4011-7347-A87F-43C737E3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AA803-4FA8-E64B-8E6E-C5B74F7A2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9BCE8-5A9C-3945-B08C-188132EA6E23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18ED2-AAA8-C643-8C13-7B471830C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7816-E7C9-BD45-890F-A4E7C7939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32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16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8.emf"/><Relationship Id="rId10" Type="http://schemas.openxmlformats.org/officeDocument/2006/relationships/image" Target="../media/image49.emf"/><Relationship Id="rId4" Type="http://schemas.openxmlformats.org/officeDocument/2006/relationships/image" Target="../media/image7.png"/><Relationship Id="rId9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emf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7.png"/><Relationship Id="rId10" Type="http://schemas.openxmlformats.org/officeDocument/2006/relationships/image" Target="../media/image23.jpeg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8.emf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6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39.jpeg"/><Relationship Id="rId4" Type="http://schemas.openxmlformats.org/officeDocument/2006/relationships/image" Target="../media/image37.jpeg"/><Relationship Id="rId9" Type="http://schemas.openxmlformats.org/officeDocument/2006/relationships/image" Target="../media/image3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24000" y="857251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2100" b="1" dirty="0">
              <a:latin typeface="Avenir Book"/>
              <a:cs typeface="Avenir Book"/>
            </a:endParaRPr>
          </a:p>
          <a:p>
            <a:pPr algn="ctr"/>
            <a:r>
              <a:rPr lang="en-US" sz="2100" dirty="0">
                <a:latin typeface="Avenir Book"/>
                <a:cs typeface="Avenir Book"/>
              </a:rPr>
              <a:t>Multi-Blade detector status </a:t>
            </a:r>
          </a:p>
          <a:p>
            <a:pPr algn="ctr"/>
            <a:endParaRPr lang="en-US" sz="2100" dirty="0"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200" dirty="0">
                <a:latin typeface="Avenir Book"/>
                <a:cs typeface="Avenir Book"/>
              </a:rPr>
              <a:t>Francesco </a:t>
            </a:r>
            <a:r>
              <a:rPr lang="en-US" sz="1200" dirty="0" err="1">
                <a:latin typeface="Avenir Book"/>
                <a:cs typeface="Avenir Book"/>
              </a:rPr>
              <a:t>Piscitelli</a:t>
            </a:r>
            <a:endParaRPr lang="en-US" sz="1200" dirty="0"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>
                <a:solidFill>
                  <a:srgbClr val="000000"/>
                </a:solidFill>
                <a:latin typeface="Avenir Book"/>
                <a:cs typeface="Avenir Book"/>
              </a:rPr>
              <a:t>2021/10/12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938" y="1008855"/>
            <a:ext cx="1137959" cy="612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180" y="940468"/>
            <a:ext cx="822768" cy="72539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693513" y="5234565"/>
            <a:ext cx="8804974" cy="1304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3513" y="1772779"/>
            <a:ext cx="8804974" cy="1304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048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4C1869EE-FBAF-B741-A816-552812F6AE1E}"/>
              </a:ext>
            </a:extLst>
          </p:cNvPr>
          <p:cNvSpPr/>
          <p:nvPr/>
        </p:nvSpPr>
        <p:spPr>
          <a:xfrm>
            <a:off x="4448046" y="319448"/>
            <a:ext cx="3280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venir Book"/>
              </a:rPr>
              <a:t>SCATTERING ISSUE AT EDGE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545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>
            <a:extLst>
              <a:ext uri="{FF2B5EF4-FFF2-40B4-BE49-F238E27FC236}">
                <a16:creationId xmlns:a16="http://schemas.microsoft.com/office/drawing/2014/main" id="{46303F75-25E6-864C-93C3-6E85DD014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23" r="67530"/>
          <a:stretch/>
        </p:blipFill>
        <p:spPr>
          <a:xfrm>
            <a:off x="8327301" y="0"/>
            <a:ext cx="3766987" cy="66465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9A2A4E-B85F-6D42-8876-6DF4312A8978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A59D07-A100-A44A-99CC-36E403D53C87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Screen Shot 2014-10-14 at 09.12.54.png">
              <a:extLst>
                <a:ext uri="{FF2B5EF4-FFF2-40B4-BE49-F238E27FC236}">
                  <a16:creationId xmlns:a16="http://schemas.microsoft.com/office/drawing/2014/main" id="{C33A9AD7-AAF1-8D4C-B3BD-D9AC90040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0" name="Picture 9" descr="Screen Shot 2014-10-14 at 09.12.54.png">
              <a:extLst>
                <a:ext uri="{FF2B5EF4-FFF2-40B4-BE49-F238E27FC236}">
                  <a16:creationId xmlns:a16="http://schemas.microsoft.com/office/drawing/2014/main" id="{5849169F-C44C-A24A-AF0F-9ED81094B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BB0813-EA58-FF43-9C53-13F66ACDB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7F7B29-CC20-AD43-9C72-7AD7FFE8B41A}"/>
              </a:ext>
            </a:extLst>
          </p:cNvPr>
          <p:cNvGrpSpPr/>
          <p:nvPr/>
        </p:nvGrpSpPr>
        <p:grpSpPr>
          <a:xfrm rot="20392131">
            <a:off x="2616899" y="1406006"/>
            <a:ext cx="4627956" cy="633108"/>
            <a:chOff x="2850515" y="2977176"/>
            <a:chExt cx="2730765" cy="45182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E04800-A2ED-3D44-9D88-B462BB75D552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66450E-70D8-414E-9F47-7A1077755ABF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DAD8A1-62D5-434B-8578-EE55E9F70D63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8A4CD3-45A8-854E-A454-BA0772BF0455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1D18EC-6A6D-BF4F-90F7-526FA9C78B3F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B2D3F656-46DE-194A-8A82-C3EA200C0400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D94F19-6F01-8445-9092-3E565452381D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88D1BB7-519B-7342-8A4B-8E694B23EE88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C55D2DA-9806-274B-B572-EAEF29EA67FC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2604511-78FA-174C-9EA1-A6C7B630B9E5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962384-1A60-E54C-B766-4A6924F5E7E8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47665B9-B027-BE4B-8196-C37FA687F32A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59BAC7D-D6CF-174F-A3FA-C49D18466727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5A5568D-00E8-EA4E-971C-2B4EC8B198FE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0038363-B337-9C4F-9443-DBCF0F5005F6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CA2071D-1C07-E940-B0F2-5297499918A2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1E0A5B8-DDE7-8A42-A19A-13C86A0B941C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C61B343-910D-3B4D-AF94-B6B9D2DE8B6E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CC23795-6402-0543-8AB8-EF5D0DC708AE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AE28A1C-9CB1-2B4D-B58A-CACE39E7BF30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99A493E-6FB2-4044-A0B4-09C7839E76A3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5A89C6-2B99-B740-B8C8-446D8F1008D7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6263BE-73F2-C344-BA63-581AA86EE4BC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FD984EC-3876-E042-8DC6-6CE443DC7791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C4DD3C4-564F-194A-A666-96E2D08B3F56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61AA210-02A1-EE4B-B577-FA761D9BB3C9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DEC749D-1C46-C54E-8B2A-902A263352B0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9751882-E1DF-7742-9689-2E046D38ECF7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69A01A6-6184-2644-905B-2115EBF11932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A1ADBB6-E206-6349-9355-FACA13F3F722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851AF7-327F-D44D-A4B6-9FA84C9D96E4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E4D1325-DDD5-C248-BA85-D21478B84DA7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CAAC4F2-42BA-094B-BB91-4533172C9EE7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BB87070-FC33-A240-94E0-5E22B5D85809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9F9364-6D07-6746-9522-42CF6BEE3EB9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704A8A3-F672-6E41-83A8-9C0FB9370570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13CCD9F-B7FC-C446-96C2-D1438785F50A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B38968-98D7-C04C-8E35-D402ACCF7873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E9ABD2A-3A39-084E-82DA-70E72FB2B457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FEBB698-091C-7A45-BE49-92AC1E7C1BD6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6B69C0DB-C4C7-0547-B728-9C886160CA64}"/>
              </a:ext>
            </a:extLst>
          </p:cNvPr>
          <p:cNvSpPr/>
          <p:nvPr/>
        </p:nvSpPr>
        <p:spPr>
          <a:xfrm rot="20478990">
            <a:off x="6036362" y="534787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EA605AD-4934-7541-8463-42150A9B3566}"/>
              </a:ext>
            </a:extLst>
          </p:cNvPr>
          <p:cNvSpPr/>
          <p:nvPr/>
        </p:nvSpPr>
        <p:spPr>
          <a:xfrm rot="20426334">
            <a:off x="6367973" y="1032104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D01198C-9915-8E41-BCBB-84A1EB921C49}"/>
              </a:ext>
            </a:extLst>
          </p:cNvPr>
          <p:cNvCxnSpPr/>
          <p:nvPr/>
        </p:nvCxnSpPr>
        <p:spPr>
          <a:xfrm flipV="1">
            <a:off x="2152612" y="1807620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83">
            <a:extLst>
              <a:ext uri="{FF2B5EF4-FFF2-40B4-BE49-F238E27FC236}">
                <a16:creationId xmlns:a16="http://schemas.microsoft.com/office/drawing/2014/main" id="{97C7293C-0AFF-0A46-A5DA-4B2278A84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13" y="150913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F9B73AF-A077-654A-B3D3-EB53DEA89C61}"/>
              </a:ext>
            </a:extLst>
          </p:cNvPr>
          <p:cNvSpPr txBox="1"/>
          <p:nvPr/>
        </p:nvSpPr>
        <p:spPr>
          <a:xfrm rot="21385970">
            <a:off x="2954620" y="174934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608915E2-5554-9242-843C-8796F45A6794}"/>
              </a:ext>
            </a:extLst>
          </p:cNvPr>
          <p:cNvSpPr/>
          <p:nvPr/>
        </p:nvSpPr>
        <p:spPr>
          <a:xfrm rot="11042738">
            <a:off x="3448543" y="1739866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94CC8E5-90AE-A944-922B-AEB94162FF49}"/>
              </a:ext>
            </a:extLst>
          </p:cNvPr>
          <p:cNvSpPr/>
          <p:nvPr/>
        </p:nvSpPr>
        <p:spPr>
          <a:xfrm rot="20336632">
            <a:off x="5730120" y="1558333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5817F39-118E-B44A-B973-CD2A2999DEDE}"/>
              </a:ext>
            </a:extLst>
          </p:cNvPr>
          <p:cNvSpPr/>
          <p:nvPr/>
        </p:nvSpPr>
        <p:spPr>
          <a:xfrm rot="20488696">
            <a:off x="5370469" y="1303084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Rectangle 83">
            <a:extLst>
              <a:ext uri="{FF2B5EF4-FFF2-40B4-BE49-F238E27FC236}">
                <a16:creationId xmlns:a16="http://schemas.microsoft.com/office/drawing/2014/main" id="{1F1909F1-9586-E44F-88FF-F120D7047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124" y="2254854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cassette (unit)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DC40B1E-F91F-5641-AE0D-596568FF3D71}"/>
              </a:ext>
            </a:extLst>
          </p:cNvPr>
          <p:cNvCxnSpPr/>
          <p:nvPr/>
        </p:nvCxnSpPr>
        <p:spPr>
          <a:xfrm flipV="1">
            <a:off x="314458" y="248415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0BAED0D-699E-054A-9F6A-58AEC743FFE2}"/>
              </a:ext>
            </a:extLst>
          </p:cNvPr>
          <p:cNvCxnSpPr>
            <a:cxnSpLocks/>
          </p:cNvCxnSpPr>
          <p:nvPr/>
        </p:nvCxnSpPr>
        <p:spPr>
          <a:xfrm flipV="1">
            <a:off x="314458" y="2595808"/>
            <a:ext cx="2945172" cy="22371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C283D16-DD9D-FC43-B55E-88425949EA5B}"/>
              </a:ext>
            </a:extLst>
          </p:cNvPr>
          <p:cNvCxnSpPr>
            <a:cxnSpLocks/>
          </p:cNvCxnSpPr>
          <p:nvPr/>
        </p:nvCxnSpPr>
        <p:spPr>
          <a:xfrm flipH="1">
            <a:off x="3286847" y="2680990"/>
            <a:ext cx="10130" cy="10813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2A5586C-A042-C541-A47E-245DD35D7414}"/>
              </a:ext>
            </a:extLst>
          </p:cNvPr>
          <p:cNvGrpSpPr/>
          <p:nvPr/>
        </p:nvGrpSpPr>
        <p:grpSpPr>
          <a:xfrm rot="20392131">
            <a:off x="2838572" y="3121354"/>
            <a:ext cx="4627956" cy="633108"/>
            <a:chOff x="2850515" y="2977176"/>
            <a:chExt cx="2730765" cy="451824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D73F4BC-2217-C043-B7CD-821D2CDF1F69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132881-C22A-1548-B50C-9A79C9E38AFB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2771E19-D7E1-9B46-AA0D-8ACD38526F7D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8BE2583-7CC5-D44D-A0EE-0456EFBD3F83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32D90F8-5C94-B14C-A80C-0913E7364594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ight Triangle 70">
              <a:extLst>
                <a:ext uri="{FF2B5EF4-FFF2-40B4-BE49-F238E27FC236}">
                  <a16:creationId xmlns:a16="http://schemas.microsoft.com/office/drawing/2014/main" id="{028BD04E-7773-D14A-B4ED-C142F6FC4A1B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4E739C99-1D9B-114F-B437-4A4A8B561261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3B69E50-253A-BC44-ABC6-885E36AF0A45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DF7E0A6-DACA-C941-93E3-843B6ABE73A9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B5AC9A3-96A7-E24F-8A32-AEE348CB97AD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DD58841-7C12-0541-A0E8-1432D74D2796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061DA1A-DAD6-464B-959C-8C89B0405FFF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AB6F3F4-55B6-AC45-B25B-1504939182C3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03116DF-8A65-F740-8EA4-56D3C7682CBC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EBC169F-3C1E-E140-90C3-21281A4B68C6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8813E45-4F61-C44E-8F4A-2B13F99C9F4D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C06B8D2-DD23-844C-9FDD-279068F67F7A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EBD6432-AEB7-4C45-8D72-89A971B2221C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D20AF06-6A45-CF49-A955-4AAFEDB4A2A2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F92A843-EEB1-304E-897C-E2AE717AE33B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F634424-424B-EE40-8E2C-3C976C00E02F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A3167B2-0EDF-A340-B9E2-3FBCCA2B61AA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7A8B6B0-9186-F840-970A-F304A73CBF67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5EF933E-DD20-4F46-B21A-0F012F3F0BA6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ABBFE8E-7F75-6B4D-8D41-3952F17D7E8F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E585FAD-D782-6746-93D7-0F3A599497A1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CBFB146-CE43-2F43-91DD-147455E5EFE3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68B3ABB-B2E3-9640-9385-4B03021FD54B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88DE407-F2D4-8249-9DA4-31221386F2AC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4477E32-0123-B446-88FD-8BC1D4CE6B93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7153206-D31D-6041-B877-8FD55F4A5A02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285A58A-06B1-6B47-8688-040F3FA73E87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D612958-806F-1B41-8E6B-49F989B4E436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E4DB938-BDF6-7446-BC5F-8351C68E4D64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2DD6E44-F055-9C4D-8FA6-7661EE746390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E2538EC-9880-EE48-A107-A29A0603D851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54D4B53-584C-F846-A642-67AD28E7D511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2FCE9B0-69F9-7C4F-B234-45D89B4BA8C3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F73D2E4-DA80-FF4C-AD7A-38AE0791A934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BB9B50D-8461-3F4F-AA27-19AF96C77824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D43840F-7A83-7D4F-911F-96552280C263}"/>
              </a:ext>
            </a:extLst>
          </p:cNvPr>
          <p:cNvCxnSpPr>
            <a:cxnSpLocks/>
          </p:cNvCxnSpPr>
          <p:nvPr/>
        </p:nvCxnSpPr>
        <p:spPr>
          <a:xfrm>
            <a:off x="3496520" y="2597203"/>
            <a:ext cx="175538" cy="9172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398864B-B30B-B34C-991F-75E35D3CB69D}"/>
              </a:ext>
            </a:extLst>
          </p:cNvPr>
          <p:cNvCxnSpPr>
            <a:cxnSpLocks/>
          </p:cNvCxnSpPr>
          <p:nvPr/>
        </p:nvCxnSpPr>
        <p:spPr>
          <a:xfrm>
            <a:off x="2936629" y="2707868"/>
            <a:ext cx="73906" cy="985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3A22F63-FCB4-C941-ADD9-7C1B50A97E54}"/>
              </a:ext>
            </a:extLst>
          </p:cNvPr>
          <p:cNvSpPr/>
          <p:nvPr/>
        </p:nvSpPr>
        <p:spPr>
          <a:xfrm>
            <a:off x="8993142" y="884011"/>
            <a:ext cx="339977" cy="9906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6AAFA07-C03B-FB45-8EE5-54077F3B40EC}"/>
              </a:ext>
            </a:extLst>
          </p:cNvPr>
          <p:cNvSpPr/>
          <p:nvPr/>
        </p:nvSpPr>
        <p:spPr>
          <a:xfrm>
            <a:off x="8673307" y="192206"/>
            <a:ext cx="290340" cy="2515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8FF5385-14E4-2C46-9E0B-24C98B5E8FD8}"/>
              </a:ext>
            </a:extLst>
          </p:cNvPr>
          <p:cNvSpPr/>
          <p:nvPr/>
        </p:nvSpPr>
        <p:spPr>
          <a:xfrm>
            <a:off x="8700960" y="3420099"/>
            <a:ext cx="290340" cy="2522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D731EF11-E24A-3342-BAE5-AD6FF399D39D}"/>
              </a:ext>
            </a:extLst>
          </p:cNvPr>
          <p:cNvSpPr/>
          <p:nvPr/>
        </p:nvSpPr>
        <p:spPr>
          <a:xfrm>
            <a:off x="9022237" y="3420099"/>
            <a:ext cx="369617" cy="25225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6A92145-2FF7-FB49-B751-38566183E12F}"/>
              </a:ext>
            </a:extLst>
          </p:cNvPr>
          <p:cNvSpPr/>
          <p:nvPr/>
        </p:nvSpPr>
        <p:spPr>
          <a:xfrm>
            <a:off x="2325517" y="1924449"/>
            <a:ext cx="320987" cy="12012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F1933F6-0222-6742-9C1F-19336C0C2AED}"/>
              </a:ext>
            </a:extLst>
          </p:cNvPr>
          <p:cNvSpPr/>
          <p:nvPr/>
        </p:nvSpPr>
        <p:spPr>
          <a:xfrm>
            <a:off x="2328257" y="3164149"/>
            <a:ext cx="314129" cy="954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83">
            <a:extLst>
              <a:ext uri="{FF2B5EF4-FFF2-40B4-BE49-F238E27FC236}">
                <a16:creationId xmlns:a16="http://schemas.microsoft.com/office/drawing/2014/main" id="{22F60959-8619-1141-B86A-DB4F8A762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766" y="87596"/>
            <a:ext cx="54188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Scattering happening at the PCB below the edge</a:t>
            </a:r>
          </a:p>
        </p:txBody>
      </p:sp>
      <p:sp>
        <p:nvSpPr>
          <p:cNvPr id="111" name="Rectangle 83">
            <a:extLst>
              <a:ext uri="{FF2B5EF4-FFF2-40B4-BE49-F238E27FC236}">
                <a16:creationId xmlns:a16="http://schemas.microsoft.com/office/drawing/2014/main" id="{2D4A2ADD-457A-0E49-B2AF-EC9ECE703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333" y="5499300"/>
            <a:ext cx="54188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It is happening only under very specific circumstances  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6A0F9F2-C2C5-FB49-B431-211361050CCA}"/>
              </a:ext>
            </a:extLst>
          </p:cNvPr>
          <p:cNvSpPr/>
          <p:nvPr/>
        </p:nvSpPr>
        <p:spPr>
          <a:xfrm>
            <a:off x="2112333" y="4714743"/>
            <a:ext cx="559063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venir Book"/>
              </a:rPr>
              <a:t>No clear evidence that this effect will cause a visible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venir Book"/>
              </a:rPr>
              <a:t>effect on the scientific output of a measurement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26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B07023-8BE8-4D43-A4DB-391B31566A26}"/>
              </a:ext>
            </a:extLst>
          </p:cNvPr>
          <p:cNvGrpSpPr/>
          <p:nvPr/>
        </p:nvGrpSpPr>
        <p:grpSpPr>
          <a:xfrm rot="20392131">
            <a:off x="5852870" y="901669"/>
            <a:ext cx="4627956" cy="633108"/>
            <a:chOff x="2850515" y="2977176"/>
            <a:chExt cx="2730765" cy="4518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E0D1F4-9530-E246-94C7-34020497E78D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CE854D-150A-BB4C-852E-56FC60CCB8AB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7165E8-9366-2C48-BAF1-7F952CB09249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798662-AB21-EC4B-A454-33E5330EE63C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C37265C-FCE4-454B-8CA1-60A7E0A1EAC5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8B4D838C-16BD-8845-B757-23F72910659D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5FD386D-5E0A-5D44-B013-2354C50A231B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4F44F22-A0E2-C347-8A7A-558DEE35A6E7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4153BE9-65D2-C44E-B1FE-936EAB28CEB3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3BEF633-3F4A-894A-92DB-F766C411EC2B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1DB1E2-B889-5543-8C5B-BBAFBD8FA0F5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09F8CB7-EB4A-C548-89B7-0200242FE5EC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96C08F-A4D4-B44A-B65D-9B7CB551D131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443E020-58CC-BB45-B415-902A0E556B87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51C42F5-40DA-AB47-A573-36C2C05BDF5D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C9EC4C-4354-D64B-9A6B-BB8CBFE44674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4CB034B-3EC2-6247-BFBD-72320E26C7C3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D31361D-9B6D-AE41-94AB-4598F1DE9CB2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8903D18-F0A4-3941-AB49-912048B7F7ED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7025106-5581-2248-9C03-8B64D50D40E2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E07F53-A527-0240-9A49-46EA98A64210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556060-9AA2-A04B-A227-E26B39220C85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80167F0-141D-9646-AA5C-30D683AE258E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4D13D17-15A8-604C-9599-F5E3CA349AD2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252239-C410-5D49-9201-A49C049AB6D3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9F807D9-5970-7947-8564-D6114772A769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6A3350-1587-B34E-B0C1-D03157F1B670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7C75072-5532-CF4C-81AF-EA6591D05520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8806B7A-117E-1C4A-B44D-EDDEB15C7730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2E3D56E-E22C-4641-BFF5-4784BFB110AA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6A7FF99-BEF0-824F-BAA9-72A5814E06FA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8A59215-22A9-CD49-82FE-F027655EFBEF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255B16E-67F1-0C48-8352-11D183FF896B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E481CC1-5AD8-6348-895A-FCEA3E318C48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D4D56FD-4D87-3E4F-83B8-CF3D150E9121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684538B-1D76-F848-B35D-09DAA1B1E96D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3FB4E30-673D-BB4E-8688-D80491BFDD0C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75506C4-FBF3-A945-BBC0-CA1D4995CB44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F6C7A2D-A69F-BB48-A4D7-D47CA720697A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71274C5-6DF5-1647-90AA-5EA1607CCDD4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63260D5-A577-6344-8338-7CB1FF9A8621}"/>
              </a:ext>
            </a:extLst>
          </p:cNvPr>
          <p:cNvSpPr/>
          <p:nvPr/>
        </p:nvSpPr>
        <p:spPr>
          <a:xfrm rot="20478990">
            <a:off x="9272333" y="30450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F1F1E0B-F5F9-AD45-83EC-3533D319CA42}"/>
              </a:ext>
            </a:extLst>
          </p:cNvPr>
          <p:cNvSpPr/>
          <p:nvPr/>
        </p:nvSpPr>
        <p:spPr>
          <a:xfrm rot="20426334">
            <a:off x="9603944" y="527767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61FD0FC-CA7E-1E4E-8AC3-A389835A844D}"/>
              </a:ext>
            </a:extLst>
          </p:cNvPr>
          <p:cNvCxnSpPr/>
          <p:nvPr/>
        </p:nvCxnSpPr>
        <p:spPr>
          <a:xfrm flipV="1">
            <a:off x="5388583" y="1303283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83">
            <a:extLst>
              <a:ext uri="{FF2B5EF4-FFF2-40B4-BE49-F238E27FC236}">
                <a16:creationId xmlns:a16="http://schemas.microsoft.com/office/drawing/2014/main" id="{369214FD-0850-874F-9535-59FFE71C8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584" y="100479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4F4048-6911-6E4A-B4D7-ADA8488A50F8}"/>
              </a:ext>
            </a:extLst>
          </p:cNvPr>
          <p:cNvSpPr txBox="1"/>
          <p:nvPr/>
        </p:nvSpPr>
        <p:spPr>
          <a:xfrm rot="21385970">
            <a:off x="6190591" y="124500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2D95BE7B-1B09-BD46-B764-FC3F1117BE5B}"/>
              </a:ext>
            </a:extLst>
          </p:cNvPr>
          <p:cNvSpPr/>
          <p:nvPr/>
        </p:nvSpPr>
        <p:spPr>
          <a:xfrm rot="11042738">
            <a:off x="6684514" y="1235529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FFF0236-9CEF-C64E-A01F-14754792DE60}"/>
              </a:ext>
            </a:extLst>
          </p:cNvPr>
          <p:cNvSpPr/>
          <p:nvPr/>
        </p:nvSpPr>
        <p:spPr>
          <a:xfrm rot="20336632">
            <a:off x="8966091" y="1053996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E60095B-5B25-7843-8097-122149110439}"/>
              </a:ext>
            </a:extLst>
          </p:cNvPr>
          <p:cNvSpPr/>
          <p:nvPr/>
        </p:nvSpPr>
        <p:spPr>
          <a:xfrm rot="20488696">
            <a:off x="8606440" y="798747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Rectangle 83">
            <a:extLst>
              <a:ext uri="{FF2B5EF4-FFF2-40B4-BE49-F238E27FC236}">
                <a16:creationId xmlns:a16="http://schemas.microsoft.com/office/drawing/2014/main" id="{4CD4E997-FD46-5549-9748-1CE759FEF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095" y="1750517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cassette (unit)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D76889D-7763-054A-86D0-3EA71A55ACD1}"/>
              </a:ext>
            </a:extLst>
          </p:cNvPr>
          <p:cNvGrpSpPr/>
          <p:nvPr/>
        </p:nvGrpSpPr>
        <p:grpSpPr>
          <a:xfrm rot="20392131">
            <a:off x="5948433" y="2808622"/>
            <a:ext cx="4627956" cy="633108"/>
            <a:chOff x="2850515" y="2977176"/>
            <a:chExt cx="2730765" cy="45182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53FE5ED-9F8B-4A4D-A701-7A939B33E0D5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FB276C6-3821-B14C-B780-2FEFDC99C43D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CB9365E-00DB-B44E-9B97-047ACA2BA169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0C5F615-817D-AF48-9C7E-A1231820C455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1CADC0F-5799-3745-8D12-82A998DE296B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ight Triangle 73">
              <a:extLst>
                <a:ext uri="{FF2B5EF4-FFF2-40B4-BE49-F238E27FC236}">
                  <a16:creationId xmlns:a16="http://schemas.microsoft.com/office/drawing/2014/main" id="{C29B3E98-F08C-9A44-8DB6-3B362AC10EA6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8E3A7A4F-8A1D-4F42-B12D-608A4C8747CE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19AD4C4-BBDB-5D46-BDAC-17744D4733E5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F2F90E0-9BC0-1B45-B6C8-06168F268B69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D1EC118-DF57-F349-A4DA-F2BE966790B8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55F4CC6-8759-E449-92EC-B8F43791AFE1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F3AC0AE-0584-5648-A442-5C9F2745165F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4F97628-9C34-6C40-9728-C49FBD3811C1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3DDE2D5-B9E5-A840-8EA3-1EC55B088EB5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B74FFB6-D606-1545-B2E3-8B4D47A902BC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9656412-33DA-854B-B760-86CE0CF0D44F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867E220-84EA-2F48-A538-6909AE7D6ACD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542F38B-C7E8-6641-9431-8958238D1E98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92557AF-BE36-744F-B4FC-F88FDC4EBA8B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3398460-9029-2946-9A55-C3FC78902D59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2F9ABBC-D3FC-1048-A656-A55A2359AF7C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E3B8C0D-CAF4-7148-BBC2-6802879F59DD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86FC2B0-B571-C74A-AAAD-01262F16CE81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0182CD4-347F-FF4B-98B0-32DF858E8D8F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4C03A31-38D9-0641-B783-CF38AD48F5A3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6032ECE-3B41-2949-BA2F-D34E9AF0F531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0FD57BF-FF74-714A-AA5A-D6FF5C89E99C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AD8AB91-984E-0245-98A9-417365FCF0CF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6E8D0BB-D336-714A-8C40-84B4CAFEBE3B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E437074-EE16-344D-8C92-D623EB9A031B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298FDCF-B83A-114C-B8C6-6C43B095A8D4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EAA71F8-720C-474F-B471-7F8260CA3786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80704C2-4DD4-724E-AE90-D364BBF90B33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508DD10-B32E-4E48-9DDA-2896227A2010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4A4E740-A49F-CB48-A7DC-497FCBA158EE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CBE3A18-EBE2-0143-9973-C01DEBBBDA24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07BCF51-6E5F-5948-8917-D872E826BE53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33B4292-F781-674F-8176-79F1503ECF5B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49550A-6010-4849-A075-733150494785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6124CBE6-B10B-4645-AC2D-232EB835CB1B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Oval 108">
            <a:extLst>
              <a:ext uri="{FF2B5EF4-FFF2-40B4-BE49-F238E27FC236}">
                <a16:creationId xmlns:a16="http://schemas.microsoft.com/office/drawing/2014/main" id="{ECA4B3E6-9043-E748-86B2-470D1DC73CAC}"/>
              </a:ext>
            </a:extLst>
          </p:cNvPr>
          <p:cNvSpPr/>
          <p:nvPr/>
        </p:nvSpPr>
        <p:spPr>
          <a:xfrm>
            <a:off x="5866559" y="3739472"/>
            <a:ext cx="357456" cy="26626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DEFD8FE-F915-344D-95C5-D057F1EEC6F3}"/>
              </a:ext>
            </a:extLst>
          </p:cNvPr>
          <p:cNvGrpSpPr/>
          <p:nvPr/>
        </p:nvGrpSpPr>
        <p:grpSpPr>
          <a:xfrm>
            <a:off x="5947815" y="4193265"/>
            <a:ext cx="4611841" cy="1812700"/>
            <a:chOff x="995715" y="4498751"/>
            <a:chExt cx="4611841" cy="181270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B57EF9C-555D-CE40-A2B3-5B279E77BFE4}"/>
                </a:ext>
              </a:extLst>
            </p:cNvPr>
            <p:cNvSpPr/>
            <p:nvPr/>
          </p:nvSpPr>
          <p:spPr>
            <a:xfrm rot="20392131">
              <a:off x="995715" y="5464535"/>
              <a:ext cx="4605357" cy="1101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53D752E-2E73-1348-A38A-207A151E5144}"/>
                </a:ext>
              </a:extLst>
            </p:cNvPr>
            <p:cNvSpPr/>
            <p:nvPr/>
          </p:nvSpPr>
          <p:spPr>
            <a:xfrm rot="20392131">
              <a:off x="2906611" y="5205379"/>
              <a:ext cx="2700945" cy="3257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689CBD6-1727-AD4A-B3CE-9D3900C06013}"/>
                </a:ext>
              </a:extLst>
            </p:cNvPr>
            <p:cNvSpPr/>
            <p:nvPr/>
          </p:nvSpPr>
          <p:spPr>
            <a:xfrm rot="20392131">
              <a:off x="1031977" y="6053645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58D5E8E-60F3-8F49-AB40-A2E907970027}"/>
                </a:ext>
              </a:extLst>
            </p:cNvPr>
            <p:cNvSpPr/>
            <p:nvPr/>
          </p:nvSpPr>
          <p:spPr>
            <a:xfrm rot="20392131">
              <a:off x="1154761" y="6008555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6394DEE-6BD4-BF49-88A2-E89861D4027A}"/>
                </a:ext>
              </a:extLst>
            </p:cNvPr>
            <p:cNvSpPr/>
            <p:nvPr/>
          </p:nvSpPr>
          <p:spPr>
            <a:xfrm rot="20392131">
              <a:off x="1275985" y="596403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FF52E28-ADFA-2D47-B87C-6DBE4C3BAED9}"/>
                </a:ext>
              </a:extLst>
            </p:cNvPr>
            <p:cNvSpPr/>
            <p:nvPr/>
          </p:nvSpPr>
          <p:spPr>
            <a:xfrm rot="20392131">
              <a:off x="1396969" y="592029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E8F25137-09C5-8547-8A87-51722E9BEC6A}"/>
                </a:ext>
              </a:extLst>
            </p:cNvPr>
            <p:cNvSpPr/>
            <p:nvPr/>
          </p:nvSpPr>
          <p:spPr>
            <a:xfrm rot="20392131">
              <a:off x="1519754" y="587520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8D861E9-91AC-D540-AD7F-E1432CB2BFCF}"/>
                </a:ext>
              </a:extLst>
            </p:cNvPr>
            <p:cNvSpPr/>
            <p:nvPr/>
          </p:nvSpPr>
          <p:spPr>
            <a:xfrm rot="20392131">
              <a:off x="1640977" y="583068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9493EDB-4A0A-F640-93C7-CFD8017BA7CC}"/>
                </a:ext>
              </a:extLst>
            </p:cNvPr>
            <p:cNvSpPr/>
            <p:nvPr/>
          </p:nvSpPr>
          <p:spPr>
            <a:xfrm rot="20392131">
              <a:off x="1761869" y="578954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C74569D-1CA7-8E4C-95AD-073ADA797290}"/>
                </a:ext>
              </a:extLst>
            </p:cNvPr>
            <p:cNvSpPr/>
            <p:nvPr/>
          </p:nvSpPr>
          <p:spPr>
            <a:xfrm rot="20392131">
              <a:off x="1884653" y="574445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4F6C40D-7AB7-6D4B-A1A9-3095EBF360CB}"/>
                </a:ext>
              </a:extLst>
            </p:cNvPr>
            <p:cNvSpPr/>
            <p:nvPr/>
          </p:nvSpPr>
          <p:spPr>
            <a:xfrm rot="20392131">
              <a:off x="2005877" y="569993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6E2C1BC-7312-414F-A643-4D2EE87F9001}"/>
                </a:ext>
              </a:extLst>
            </p:cNvPr>
            <p:cNvSpPr/>
            <p:nvPr/>
          </p:nvSpPr>
          <p:spPr>
            <a:xfrm rot="20392131">
              <a:off x="2126861" y="565619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67ABB8C-CA10-7C42-B4C4-096B13C56E66}"/>
                </a:ext>
              </a:extLst>
            </p:cNvPr>
            <p:cNvSpPr/>
            <p:nvPr/>
          </p:nvSpPr>
          <p:spPr>
            <a:xfrm rot="20392131">
              <a:off x="2249646" y="561110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8763957-663C-DD4A-9876-1BEF55E27522}"/>
                </a:ext>
              </a:extLst>
            </p:cNvPr>
            <p:cNvSpPr/>
            <p:nvPr/>
          </p:nvSpPr>
          <p:spPr>
            <a:xfrm rot="20392131">
              <a:off x="2370869" y="556658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9339D88C-2B5C-AA48-B3B8-627204245A5E}"/>
                </a:ext>
              </a:extLst>
            </p:cNvPr>
            <p:cNvSpPr/>
            <p:nvPr/>
          </p:nvSpPr>
          <p:spPr>
            <a:xfrm rot="20392131">
              <a:off x="2484491" y="551730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2ED032B-A82E-D740-8119-D1DEF06510EA}"/>
                </a:ext>
              </a:extLst>
            </p:cNvPr>
            <p:cNvSpPr/>
            <p:nvPr/>
          </p:nvSpPr>
          <p:spPr>
            <a:xfrm rot="20392131">
              <a:off x="2607276" y="547221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29E7252-30F2-FA4E-8DE3-A4FCCE51DA39}"/>
                </a:ext>
              </a:extLst>
            </p:cNvPr>
            <p:cNvSpPr/>
            <p:nvPr/>
          </p:nvSpPr>
          <p:spPr>
            <a:xfrm rot="20392131">
              <a:off x="2728500" y="542769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57AB5F6-EB43-7649-ADBE-E94D9FD4FD4B}"/>
                </a:ext>
              </a:extLst>
            </p:cNvPr>
            <p:cNvSpPr/>
            <p:nvPr/>
          </p:nvSpPr>
          <p:spPr>
            <a:xfrm rot="20392131">
              <a:off x="2849484" y="538395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9035950-F13B-D543-BA2B-FF858C9D29EE}"/>
                </a:ext>
              </a:extLst>
            </p:cNvPr>
            <p:cNvSpPr/>
            <p:nvPr/>
          </p:nvSpPr>
          <p:spPr>
            <a:xfrm rot="20392131">
              <a:off x="2972268" y="533886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4DED912-6873-5A4A-AB52-B630FC2404B6}"/>
                </a:ext>
              </a:extLst>
            </p:cNvPr>
            <p:cNvSpPr/>
            <p:nvPr/>
          </p:nvSpPr>
          <p:spPr>
            <a:xfrm rot="20392131">
              <a:off x="3093492" y="529434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29FBDE1-30A8-1C44-B839-A3EB1F73A98B}"/>
                </a:ext>
              </a:extLst>
            </p:cNvPr>
            <p:cNvSpPr/>
            <p:nvPr/>
          </p:nvSpPr>
          <p:spPr>
            <a:xfrm rot="20392131">
              <a:off x="3214383" y="525320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0193ED9-B529-8F47-AC39-C9638354EB57}"/>
                </a:ext>
              </a:extLst>
            </p:cNvPr>
            <p:cNvSpPr/>
            <p:nvPr/>
          </p:nvSpPr>
          <p:spPr>
            <a:xfrm rot="20392131">
              <a:off x="3337168" y="520811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5427C4-DB59-DB4B-9D25-A55A02FBDCB7}"/>
                </a:ext>
              </a:extLst>
            </p:cNvPr>
            <p:cNvSpPr/>
            <p:nvPr/>
          </p:nvSpPr>
          <p:spPr>
            <a:xfrm rot="20392131">
              <a:off x="3458392" y="516359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414615A-F5C2-8F48-B1CC-655CB4CD9DD6}"/>
                </a:ext>
              </a:extLst>
            </p:cNvPr>
            <p:cNvSpPr/>
            <p:nvPr/>
          </p:nvSpPr>
          <p:spPr>
            <a:xfrm rot="20392131">
              <a:off x="3579376" y="511985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9657631-A26F-3646-978C-399EDC322C01}"/>
                </a:ext>
              </a:extLst>
            </p:cNvPr>
            <p:cNvSpPr/>
            <p:nvPr/>
          </p:nvSpPr>
          <p:spPr>
            <a:xfrm rot="20392131">
              <a:off x="3702160" y="507476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700A65A-3A09-B94F-8875-3D135EC0BCF3}"/>
                </a:ext>
              </a:extLst>
            </p:cNvPr>
            <p:cNvSpPr/>
            <p:nvPr/>
          </p:nvSpPr>
          <p:spPr>
            <a:xfrm rot="20392131">
              <a:off x="3823384" y="5030250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7839A7D-00CD-7549-A10B-89B3A60E6C89}"/>
                </a:ext>
              </a:extLst>
            </p:cNvPr>
            <p:cNvSpPr/>
            <p:nvPr/>
          </p:nvSpPr>
          <p:spPr>
            <a:xfrm rot="20392131">
              <a:off x="3941567" y="498580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EBD97DBD-03EE-FD41-9FBF-D2194D0937EA}"/>
                </a:ext>
              </a:extLst>
            </p:cNvPr>
            <p:cNvSpPr/>
            <p:nvPr/>
          </p:nvSpPr>
          <p:spPr>
            <a:xfrm rot="20392131">
              <a:off x="4064352" y="494071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F5B3C20-EFB6-934E-A5A9-6ED5E8889BFF}"/>
                </a:ext>
              </a:extLst>
            </p:cNvPr>
            <p:cNvSpPr/>
            <p:nvPr/>
          </p:nvSpPr>
          <p:spPr>
            <a:xfrm rot="20392131">
              <a:off x="4185575" y="489619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0E75495-4C29-D943-9C56-A5079B1FBCEF}"/>
                </a:ext>
              </a:extLst>
            </p:cNvPr>
            <p:cNvSpPr/>
            <p:nvPr/>
          </p:nvSpPr>
          <p:spPr>
            <a:xfrm rot="20392131">
              <a:off x="4306559" y="485245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1638284-226B-284D-B516-F15EDD018330}"/>
                </a:ext>
              </a:extLst>
            </p:cNvPr>
            <p:cNvSpPr/>
            <p:nvPr/>
          </p:nvSpPr>
          <p:spPr>
            <a:xfrm rot="20392131">
              <a:off x="4429344" y="480736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CBADA77-FBB0-B94E-960D-34A5CA4651F3}"/>
                </a:ext>
              </a:extLst>
            </p:cNvPr>
            <p:cNvSpPr/>
            <p:nvPr/>
          </p:nvSpPr>
          <p:spPr>
            <a:xfrm rot="20392131">
              <a:off x="4550568" y="4762850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560FA12-2C0C-714F-9D01-53E5D54D5BD2}"/>
                </a:ext>
              </a:extLst>
            </p:cNvPr>
            <p:cNvSpPr/>
            <p:nvPr/>
          </p:nvSpPr>
          <p:spPr>
            <a:xfrm rot="20392131">
              <a:off x="4671459" y="472170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E0C1205-F6F6-6F4F-88C3-74995D9FF4C9}"/>
                </a:ext>
              </a:extLst>
            </p:cNvPr>
            <p:cNvSpPr/>
            <p:nvPr/>
          </p:nvSpPr>
          <p:spPr>
            <a:xfrm rot="20392131">
              <a:off x="4794244" y="467661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8449EE8-ACAA-9444-9DE0-6456ED0EF23A}"/>
                </a:ext>
              </a:extLst>
            </p:cNvPr>
            <p:cNvSpPr/>
            <p:nvPr/>
          </p:nvSpPr>
          <p:spPr>
            <a:xfrm rot="20392131">
              <a:off x="4915467" y="463209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33BD308-05F4-C049-9D95-C7376AAD1841}"/>
                </a:ext>
              </a:extLst>
            </p:cNvPr>
            <p:cNvSpPr/>
            <p:nvPr/>
          </p:nvSpPr>
          <p:spPr>
            <a:xfrm rot="20392131">
              <a:off x="5036451" y="4588360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F766295-342C-754D-8D28-15056C1487F7}"/>
                </a:ext>
              </a:extLst>
            </p:cNvPr>
            <p:cNvSpPr/>
            <p:nvPr/>
          </p:nvSpPr>
          <p:spPr>
            <a:xfrm rot="20392131">
              <a:off x="5159236" y="454326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7F11F57B-0523-1448-A592-D3182E9F8807}"/>
                </a:ext>
              </a:extLst>
            </p:cNvPr>
            <p:cNvSpPr/>
            <p:nvPr/>
          </p:nvSpPr>
          <p:spPr>
            <a:xfrm rot="20392131">
              <a:off x="5280460" y="4498751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094524C-9B1D-9A43-923F-33AFC96B5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0537" y="5934071"/>
              <a:ext cx="1960537" cy="37738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02549B3-2C9E-9146-8653-B917A38C51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629" y="5038900"/>
              <a:ext cx="2472798" cy="920568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Right Triangle 150">
            <a:extLst>
              <a:ext uri="{FF2B5EF4-FFF2-40B4-BE49-F238E27FC236}">
                <a16:creationId xmlns:a16="http://schemas.microsoft.com/office/drawing/2014/main" id="{841C6B7F-08AB-5440-BE7B-88758D7EB18A}"/>
              </a:ext>
            </a:extLst>
          </p:cNvPr>
          <p:cNvSpPr/>
          <p:nvPr/>
        </p:nvSpPr>
        <p:spPr>
          <a:xfrm rot="9592131">
            <a:off x="6091424" y="5667715"/>
            <a:ext cx="1985078" cy="325777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4DE669-2918-7B44-9312-B9A42951CA3A}"/>
              </a:ext>
            </a:extLst>
          </p:cNvPr>
          <p:cNvSpPr/>
          <p:nvPr/>
        </p:nvSpPr>
        <p:spPr>
          <a:xfrm>
            <a:off x="2776817" y="3681806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Solution 1</a:t>
            </a:r>
            <a:r>
              <a:rPr lang="en-US" dirty="0">
                <a:latin typeface="Avenir Book"/>
                <a:cs typeface="Avenir Book"/>
              </a:rPr>
              <a:t>: </a:t>
            </a:r>
            <a:r>
              <a:rPr lang="en-US" dirty="0" err="1">
                <a:latin typeface="Avenir Book"/>
                <a:cs typeface="Avenir Book"/>
              </a:rPr>
              <a:t>GdOx</a:t>
            </a:r>
            <a:r>
              <a:rPr lang="en-US" dirty="0">
                <a:latin typeface="Avenir Book"/>
                <a:cs typeface="Avenir Book"/>
              </a:rPr>
              <a:t> at edge</a:t>
            </a:r>
          </a:p>
          <a:p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THIS DID NOT WORK!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A7C6D8-F92E-4847-B7B0-1BE5BEC5B38D}"/>
              </a:ext>
            </a:extLst>
          </p:cNvPr>
          <p:cNvSpPr/>
          <p:nvPr/>
        </p:nvSpPr>
        <p:spPr>
          <a:xfrm>
            <a:off x="481752" y="5694109"/>
            <a:ext cx="538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Solution 2</a:t>
            </a:r>
            <a:r>
              <a:rPr lang="en-US" dirty="0">
                <a:latin typeface="Avenir Book"/>
                <a:cs typeface="Avenir Book"/>
              </a:rPr>
              <a:t>: Blades edge at 2.5deg instead of 5deg</a:t>
            </a:r>
          </a:p>
        </p:txBody>
      </p:sp>
      <p:sp>
        <p:nvSpPr>
          <p:cNvPr id="152" name="Arc 151">
            <a:extLst>
              <a:ext uri="{FF2B5EF4-FFF2-40B4-BE49-F238E27FC236}">
                <a16:creationId xmlns:a16="http://schemas.microsoft.com/office/drawing/2014/main" id="{608648E7-4594-D64A-BA4F-70D838FF42FE}"/>
              </a:ext>
            </a:extLst>
          </p:cNvPr>
          <p:cNvSpPr/>
          <p:nvPr/>
        </p:nvSpPr>
        <p:spPr>
          <a:xfrm rot="1241334">
            <a:off x="6603352" y="1645790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83">
            <a:extLst>
              <a:ext uri="{FF2B5EF4-FFF2-40B4-BE49-F238E27FC236}">
                <a16:creationId xmlns:a16="http://schemas.microsoft.com/office/drawing/2014/main" id="{BD873FEF-9A09-BC49-AB9B-9EEBE3CF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832" y="1624543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Avenir Book"/>
                <a:cs typeface="Avenir Book"/>
              </a:rPr>
              <a:t>5.0</a:t>
            </a:r>
            <a:r>
              <a:rPr lang="en-US" sz="1600" baseline="30000" dirty="0">
                <a:solidFill>
                  <a:srgbClr val="FFFF00"/>
                </a:solidFill>
                <a:latin typeface="Avenir Book"/>
                <a:cs typeface="Avenir Book"/>
              </a:rPr>
              <a:t>∘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54" name="Arc 153">
            <a:extLst>
              <a:ext uri="{FF2B5EF4-FFF2-40B4-BE49-F238E27FC236}">
                <a16:creationId xmlns:a16="http://schemas.microsoft.com/office/drawing/2014/main" id="{14B09503-BCC2-E840-B2B7-857FC277B43A}"/>
              </a:ext>
            </a:extLst>
          </p:cNvPr>
          <p:cNvSpPr/>
          <p:nvPr/>
        </p:nvSpPr>
        <p:spPr>
          <a:xfrm rot="1241334">
            <a:off x="6603352" y="354916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83">
            <a:extLst>
              <a:ext uri="{FF2B5EF4-FFF2-40B4-BE49-F238E27FC236}">
                <a16:creationId xmlns:a16="http://schemas.microsoft.com/office/drawing/2014/main" id="{F590E711-97C8-E147-B72A-20BB54437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832" y="3527918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Avenir Book"/>
                <a:cs typeface="Avenir Book"/>
              </a:rPr>
              <a:t>5.0</a:t>
            </a:r>
            <a:r>
              <a:rPr lang="en-US" sz="1600" baseline="30000" dirty="0">
                <a:solidFill>
                  <a:srgbClr val="FFFF00"/>
                </a:solidFill>
                <a:latin typeface="Avenir Book"/>
                <a:cs typeface="Avenir Book"/>
              </a:rPr>
              <a:t>∘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56" name="Arc 155">
            <a:extLst>
              <a:ext uri="{FF2B5EF4-FFF2-40B4-BE49-F238E27FC236}">
                <a16:creationId xmlns:a16="http://schemas.microsoft.com/office/drawing/2014/main" id="{80736269-EE3A-8148-8017-F6E049E6E091}"/>
              </a:ext>
            </a:extLst>
          </p:cNvPr>
          <p:cNvSpPr/>
          <p:nvPr/>
        </p:nvSpPr>
        <p:spPr>
          <a:xfrm rot="1241334">
            <a:off x="7301852" y="5452540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83">
            <a:extLst>
              <a:ext uri="{FF2B5EF4-FFF2-40B4-BE49-F238E27FC236}">
                <a16:creationId xmlns:a16="http://schemas.microsoft.com/office/drawing/2014/main" id="{101B6622-A42A-1E44-B51C-31B604D41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1332" y="5431293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Avenir Book"/>
                <a:cs typeface="Avenir Book"/>
              </a:rPr>
              <a:t>2.5</a:t>
            </a:r>
            <a:r>
              <a:rPr lang="en-US" sz="1600" baseline="30000" dirty="0">
                <a:solidFill>
                  <a:srgbClr val="FFFF00"/>
                </a:solidFill>
                <a:latin typeface="Avenir Book"/>
                <a:cs typeface="Avenir Book"/>
              </a:rPr>
              <a:t>∘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8A726E66-509D-2546-8C15-71091290D3FE}"/>
              </a:ext>
            </a:extLst>
          </p:cNvPr>
          <p:cNvCxnSpPr/>
          <p:nvPr/>
        </p:nvCxnSpPr>
        <p:spPr>
          <a:xfrm flipV="1">
            <a:off x="3614356" y="1899016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EABB669D-2687-2842-B44A-B0A40BB1A272}"/>
              </a:ext>
            </a:extLst>
          </p:cNvPr>
          <p:cNvCxnSpPr>
            <a:cxnSpLocks/>
          </p:cNvCxnSpPr>
          <p:nvPr/>
        </p:nvCxnSpPr>
        <p:spPr>
          <a:xfrm flipV="1">
            <a:off x="3614356" y="2010665"/>
            <a:ext cx="2945172" cy="22371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92819E0A-58F7-2C4D-BCEC-DA46E0CE950E}"/>
              </a:ext>
            </a:extLst>
          </p:cNvPr>
          <p:cNvCxnSpPr>
            <a:cxnSpLocks/>
          </p:cNvCxnSpPr>
          <p:nvPr/>
        </p:nvCxnSpPr>
        <p:spPr>
          <a:xfrm flipH="1">
            <a:off x="6586745" y="2095847"/>
            <a:ext cx="10130" cy="10813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6F8B537-F95F-D14C-A946-4BD7BF457695}"/>
              </a:ext>
            </a:extLst>
          </p:cNvPr>
          <p:cNvCxnSpPr>
            <a:cxnSpLocks/>
          </p:cNvCxnSpPr>
          <p:nvPr/>
        </p:nvCxnSpPr>
        <p:spPr>
          <a:xfrm>
            <a:off x="6796418" y="2012060"/>
            <a:ext cx="175538" cy="9172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6FC38C89-9251-A04D-8C46-2F8C9B949FBB}"/>
              </a:ext>
            </a:extLst>
          </p:cNvPr>
          <p:cNvCxnSpPr>
            <a:cxnSpLocks/>
          </p:cNvCxnSpPr>
          <p:nvPr/>
        </p:nvCxnSpPr>
        <p:spPr>
          <a:xfrm>
            <a:off x="6236527" y="2122725"/>
            <a:ext cx="73906" cy="985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83">
            <a:extLst>
              <a:ext uri="{FF2B5EF4-FFF2-40B4-BE49-F238E27FC236}">
                <a16:creationId xmlns:a16="http://schemas.microsoft.com/office/drawing/2014/main" id="{D0DD8FF3-4913-BD40-8605-99B368A3C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933" y="192657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166" name="Rectangle 83">
            <a:extLst>
              <a:ext uri="{FF2B5EF4-FFF2-40B4-BE49-F238E27FC236}">
                <a16:creationId xmlns:a16="http://schemas.microsoft.com/office/drawing/2014/main" id="{5675781C-37E1-B146-8D8A-D30C5BEC2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835" y="2575227"/>
            <a:ext cx="1142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Scattered neutrons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3228D191-DBB5-004D-A34F-BAC8D56A24A1}"/>
              </a:ext>
            </a:extLst>
          </p:cNvPr>
          <p:cNvSpPr/>
          <p:nvPr/>
        </p:nvSpPr>
        <p:spPr>
          <a:xfrm>
            <a:off x="-901118" y="143447"/>
            <a:ext cx="49590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00B050"/>
                </a:solidFill>
                <a:latin typeface="Avenir Roman" panose="02000503020000020003" pitchFamily="2" charset="0"/>
              </a:rPr>
              <a:t>All aspects matching the requirements and scientific measurements performed,</a:t>
            </a:r>
          </a:p>
          <a:p>
            <a:pPr algn="r"/>
            <a:r>
              <a:rPr lang="en-US" sz="2400" dirty="0">
                <a:solidFill>
                  <a:srgbClr val="00B050"/>
                </a:solidFill>
                <a:latin typeface="Avenir Roman" panose="02000503020000020003" pitchFamily="2" charset="0"/>
              </a:rPr>
              <a:t>Last issue solved this year 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68" name="Rectangle 83">
            <a:extLst>
              <a:ext uri="{FF2B5EF4-FFF2-40B4-BE49-F238E27FC236}">
                <a16:creationId xmlns:a16="http://schemas.microsoft.com/office/drawing/2014/main" id="{ACDFE432-3942-F141-97C2-0A9A7AA59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340362"/>
            <a:ext cx="43595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OLD BLADE</a:t>
            </a:r>
          </a:p>
        </p:txBody>
      </p:sp>
      <p:sp>
        <p:nvSpPr>
          <p:cNvPr id="169" name="Rectangle 83">
            <a:extLst>
              <a:ext uri="{FF2B5EF4-FFF2-40B4-BE49-F238E27FC236}">
                <a16:creationId xmlns:a16="http://schemas.microsoft.com/office/drawing/2014/main" id="{2325229D-5878-8249-820E-0B908CE5A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015" y="4750912"/>
            <a:ext cx="43595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NEW BLADE</a:t>
            </a:r>
          </a:p>
        </p:txBody>
      </p:sp>
    </p:spTree>
    <p:extLst>
      <p:ext uri="{BB962C8B-B14F-4D97-AF65-F5344CB8AC3E}">
        <p14:creationId xmlns:p14="http://schemas.microsoft.com/office/powerpoint/2010/main" val="2331705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57C066E9-A35F-0F4B-ABBD-A19B1CF359A2}"/>
              </a:ext>
            </a:extLst>
          </p:cNvPr>
          <p:cNvCxnSpPr>
            <a:cxnSpLocks/>
          </p:cNvCxnSpPr>
          <p:nvPr/>
        </p:nvCxnSpPr>
        <p:spPr>
          <a:xfrm>
            <a:off x="2371663" y="0"/>
            <a:ext cx="0" cy="622500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3C772C7-DD09-4247-89F2-5EA3ED302653}"/>
              </a:ext>
            </a:extLst>
          </p:cNvPr>
          <p:cNvCxnSpPr>
            <a:cxnSpLocks/>
          </p:cNvCxnSpPr>
          <p:nvPr/>
        </p:nvCxnSpPr>
        <p:spPr>
          <a:xfrm flipV="1">
            <a:off x="44363" y="860457"/>
            <a:ext cx="1287833" cy="24424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012606C-AB1E-674B-A52E-CA627A638606}"/>
              </a:ext>
            </a:extLst>
          </p:cNvPr>
          <p:cNvGrpSpPr/>
          <p:nvPr/>
        </p:nvGrpSpPr>
        <p:grpSpPr>
          <a:xfrm rot="20341006">
            <a:off x="678469" y="862725"/>
            <a:ext cx="1462229" cy="224021"/>
            <a:chOff x="2850515" y="2977176"/>
            <a:chExt cx="2730765" cy="451824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06E954F-9B7B-454F-BD15-03ECBAE3469E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5340114-A244-5249-8532-8699E6318D08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100351B-3816-344A-94FA-9187BC0B19DA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448ACD9-A9F7-9B4B-B4AF-0B1F12FC12EC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D6949A00-B9E1-A64F-A2D2-A0D1F0E16E5D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ight Triangle 126">
              <a:extLst>
                <a:ext uri="{FF2B5EF4-FFF2-40B4-BE49-F238E27FC236}">
                  <a16:creationId xmlns:a16="http://schemas.microsoft.com/office/drawing/2014/main" id="{B8E017E0-AC0D-AD4C-BAF1-42CDC1A017DE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F774106-EF93-064D-9683-E841B1745331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BE2654C-66F8-C045-9BB1-20BD2C527882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59ECDC5-C5AF-E04A-8A85-5527D26D1D78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9AB68BF-CBB6-E649-89B9-FD74F948DBCC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207A448-EBC3-2244-B98B-A24F639E6E64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539AC22-92AB-184C-8491-2E2CFAF76150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A719487-4E43-7240-9FDF-B319A929EED6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685A8DC0-584C-5B4D-AB03-6D6519F96E34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A8CEE7AE-8A76-D643-9639-7A2F4988FBA4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B8855AD-4450-144D-A5B4-E2109C5E6807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FFB682E-44A5-FE40-B963-2CBA98424D5B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70CB938-1770-E640-8310-5EC70238B732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2384073-08F0-F047-A31E-B61EF047CC4C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1AF72541-4AA8-484F-8A4A-D68CEB1DFB09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B50C4A2-087E-2D48-868E-4EEE63360222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AA242D5-6A65-5C41-8FD2-20FC7D00595E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5CC4E433-30B6-984E-9B0E-2D2ED9F0979D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B7A6AEE-3B71-8542-BBF9-EF5710C0720D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25EAA74-E634-C740-B5C1-C640E880C997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56D61D8-6CD5-AA40-973C-2A70362A9E4D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5E74F454-C25B-E04B-B253-9E16FB408FBB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1FB206A-4BAF-B545-B5B7-A4A1BE0CCA23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A2707B1-FF0E-C349-941C-0B4F48F985D4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8B589D9-BFE4-A34B-AEA9-887927ACC806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482D446-E84D-D348-B93A-E947056E045A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56C8693-8E2E-FD4F-9CF4-931AD361050F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E51BF59-9A53-F64F-8F4F-394AC8302AC4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D4FDC03-2C82-DD48-9893-8F2B9BFD4135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4B7A9A6-9432-2445-8A04-39ADD065680B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0A15511-BB62-B840-B694-994BC74641EE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4C8CDF5-E28F-A44D-9C30-480018CFC79E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66DD470-A5A6-D546-B132-2E5BF01E4F4B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EA606293-69ED-5D45-96CC-83A985B66991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DC1F239-B4F7-CA40-B34E-64BCC90E5615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2" name="Arc 161">
            <a:extLst>
              <a:ext uri="{FF2B5EF4-FFF2-40B4-BE49-F238E27FC236}">
                <a16:creationId xmlns:a16="http://schemas.microsoft.com/office/drawing/2014/main" id="{40AF13C3-B769-C244-8C7C-9A230165AAE2}"/>
              </a:ext>
            </a:extLst>
          </p:cNvPr>
          <p:cNvSpPr/>
          <p:nvPr/>
        </p:nvSpPr>
        <p:spPr>
          <a:xfrm rot="9959229">
            <a:off x="707465" y="780946"/>
            <a:ext cx="269248" cy="391289"/>
          </a:xfrm>
          <a:prstGeom prst="arc">
            <a:avLst>
              <a:gd name="adj1" fmla="val 18099704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83">
            <a:extLst>
              <a:ext uri="{FF2B5EF4-FFF2-40B4-BE49-F238E27FC236}">
                <a16:creationId xmlns:a16="http://schemas.microsoft.com/office/drawing/2014/main" id="{2717795D-EAB2-8A4E-8C9F-266004B09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7738" y="921086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5.0</a:t>
            </a:r>
            <a:r>
              <a:rPr lang="en-US" sz="1600" baseline="30000" dirty="0">
                <a:latin typeface="Avenir Book"/>
                <a:cs typeface="Avenir Book"/>
              </a:rPr>
              <a:t>∘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65" name="Rectangle 83">
            <a:extLst>
              <a:ext uri="{FF2B5EF4-FFF2-40B4-BE49-F238E27FC236}">
                <a16:creationId xmlns:a16="http://schemas.microsoft.com/office/drawing/2014/main" id="{254850D7-52BB-0245-8410-466F0962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77" y="70451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Centre of blade 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8C4601E0-1FEA-E448-9D90-7F36BC701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74" y="1235216"/>
            <a:ext cx="2492900" cy="4985800"/>
          </a:xfrm>
          <a:prstGeom prst="rect">
            <a:avLst/>
          </a:prstGeom>
        </p:spPr>
      </p:pic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A8B16C94-C6BD-4E45-9806-117EACBE80A5}"/>
              </a:ext>
            </a:extLst>
          </p:cNvPr>
          <p:cNvCxnSpPr>
            <a:cxnSpLocks/>
          </p:cNvCxnSpPr>
          <p:nvPr/>
        </p:nvCxnSpPr>
        <p:spPr>
          <a:xfrm flipV="1">
            <a:off x="2731291" y="694616"/>
            <a:ext cx="930544" cy="2481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4F89D5A-2E66-0645-881C-29BF9A907897}"/>
              </a:ext>
            </a:extLst>
          </p:cNvPr>
          <p:cNvGrpSpPr/>
          <p:nvPr/>
        </p:nvGrpSpPr>
        <p:grpSpPr>
          <a:xfrm rot="20789463">
            <a:off x="3356963" y="761012"/>
            <a:ext cx="1462229" cy="224021"/>
            <a:chOff x="2850515" y="2977176"/>
            <a:chExt cx="2730765" cy="45182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46F7630-6749-D240-9396-D4E041A0853A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84B4B91-2BF0-6943-9672-0129E2F17BEB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634051D-5F5F-F64D-AB8F-B7F4F68176EF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D01C99E-6839-254A-9317-03711F5A4FD7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1F8BF26A-1A5D-F648-B3A7-6AAA1D23609F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ight Triangle 172">
              <a:extLst>
                <a:ext uri="{FF2B5EF4-FFF2-40B4-BE49-F238E27FC236}">
                  <a16:creationId xmlns:a16="http://schemas.microsoft.com/office/drawing/2014/main" id="{572214FC-150A-F54F-908D-EB4A00593538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E4C0ABB6-4E20-FC49-A906-2A82FAF9C060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ED921AA-8241-F948-ACE5-C1B86A90BADF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593A56D-CE6D-4A49-ADBB-82E9560A4592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102D2614-98F7-1D4B-9E33-06C6BEE480F0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BA96B9E-D8CC-8943-A4CD-7CC8338E493F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385EED5B-1A92-8245-938B-C94C1E2B6324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E739FA4-FE86-F940-8362-90E2753222DE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C429905-65CF-1B4F-A9D3-8C5F8BD4C180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F6F60F8-1632-C343-B3B7-C2C8C015E38B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4705899A-65A3-AA49-8D49-AED82CE7E4A6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8D32AEEA-BBB1-9A42-8A5B-C1B3F57609F7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45286A04-A201-F04C-BE1A-DE900D03C612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31A9E65-6A04-094B-8283-3E27AE12FAF6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EC0A3E6F-DE1E-384E-8E09-D1BFCFA25232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F7E4BC5-F680-FD44-BBF6-B7E55CC4A29F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42EBD19B-A85F-ED42-8DB0-F21638766FA8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E7E8F95-9595-5C4B-B236-53B4CA735F29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273D688-E6F7-BB43-8B4D-9EB87EE1A0E2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EBE15A9E-62FC-BB41-B575-8AC3120A6C5F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3490B2-D006-D24C-8A2D-C3B34A9C5CFF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4422F228-9A71-0E46-9C2B-D3A100F90ABD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77F11B8A-158D-F347-BEE7-80430A94E69C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1B9E6B4-1B79-ED4B-8D23-F8CE552585C2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589EF906-4665-1F45-B47A-14C04A509067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64E072A8-6C94-1541-A79D-361EC6D62E41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7E872C3D-33A1-3645-99E4-8FEC958CE77B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E2A6F0E-7B51-3B40-9A0D-570DD553226F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68B3880-FF89-FF4E-89A0-A9BEA4CE4753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8B0B275-1211-5D4E-A55D-B5F1D8C89BDC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D010E96-112D-FF47-9FAD-E3FB51F9BE3C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CAF0BFCB-F1B3-5C42-B708-19FD5B3B5672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BF5FA8D-9704-1348-A2AC-835E8295E314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80135374-712E-F54C-985B-0F6405764BAD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730DD6B-8CB2-3045-92A1-98874BDD4D5D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" name="Arc 207">
            <a:extLst>
              <a:ext uri="{FF2B5EF4-FFF2-40B4-BE49-F238E27FC236}">
                <a16:creationId xmlns:a16="http://schemas.microsoft.com/office/drawing/2014/main" id="{36D1B267-7F2B-1441-84EC-7EF254A1545A}"/>
              </a:ext>
            </a:extLst>
          </p:cNvPr>
          <p:cNvSpPr/>
          <p:nvPr/>
        </p:nvSpPr>
        <p:spPr>
          <a:xfrm rot="9959229">
            <a:off x="3394393" y="615499"/>
            <a:ext cx="269248" cy="391289"/>
          </a:xfrm>
          <a:prstGeom prst="arc">
            <a:avLst>
              <a:gd name="adj1" fmla="val 18099704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83">
            <a:extLst>
              <a:ext uri="{FF2B5EF4-FFF2-40B4-BE49-F238E27FC236}">
                <a16:creationId xmlns:a16="http://schemas.microsoft.com/office/drawing/2014/main" id="{7CC25DB8-C52B-6A4D-BE4B-3782074EB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641" y="748346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4.0</a:t>
            </a:r>
            <a:r>
              <a:rPr lang="en-US" sz="1600" baseline="30000" dirty="0">
                <a:latin typeface="Avenir Book"/>
                <a:cs typeface="Avenir Book"/>
              </a:rPr>
              <a:t>∘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4621A237-7F98-3A42-AD32-F997A3CE6DEB}"/>
              </a:ext>
            </a:extLst>
          </p:cNvPr>
          <p:cNvCxnSpPr>
            <a:cxnSpLocks/>
          </p:cNvCxnSpPr>
          <p:nvPr/>
        </p:nvCxnSpPr>
        <p:spPr>
          <a:xfrm flipV="1">
            <a:off x="2723434" y="1132292"/>
            <a:ext cx="896341" cy="4944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335D3C50-7B16-8E41-ADA3-27414092393D}"/>
              </a:ext>
            </a:extLst>
          </p:cNvPr>
          <p:cNvCxnSpPr>
            <a:cxnSpLocks/>
          </p:cNvCxnSpPr>
          <p:nvPr/>
        </p:nvCxnSpPr>
        <p:spPr>
          <a:xfrm flipV="1">
            <a:off x="10023792" y="698876"/>
            <a:ext cx="930544" cy="2481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36FD275-7E6C-6F49-9AAC-8F41B8097546}"/>
              </a:ext>
            </a:extLst>
          </p:cNvPr>
          <p:cNvGrpSpPr/>
          <p:nvPr/>
        </p:nvGrpSpPr>
        <p:grpSpPr>
          <a:xfrm rot="19542541">
            <a:off x="10603996" y="575917"/>
            <a:ext cx="1462229" cy="224021"/>
            <a:chOff x="2850515" y="2977176"/>
            <a:chExt cx="2730765" cy="451824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20802DA1-96D1-AC42-89BF-288811B23036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EBC7A572-E342-C840-AC00-DB1DDFBE4E50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E3BF3C5-6043-5541-A6DE-7EFA48E4E862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24E290F-439A-9E4D-8C08-6A52E1CC9B97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FA1795EF-81CC-1046-99C2-2585B697C6C3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ight Triangle 217">
              <a:extLst>
                <a:ext uri="{FF2B5EF4-FFF2-40B4-BE49-F238E27FC236}">
                  <a16:creationId xmlns:a16="http://schemas.microsoft.com/office/drawing/2014/main" id="{07F79115-897D-3642-8CDB-FA0DAA5912EB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7598E719-A59A-A940-86A6-AEE54DF2154A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367CFDB2-F93D-DB47-AF31-856D990BD3DE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F1D65EE7-2C70-2646-A264-3DBB452AAA9C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044C4C7-651E-7447-BD3B-EBA6950732BF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E2B3F4FC-7CAC-8F41-AD4C-2B29790046D1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7F3B7B8-38AB-9946-987E-DEE1CC44FFB6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75C04258-1485-6248-88F7-234149F8D348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90EB26B4-E28E-2740-BF21-AA8E17F172D9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303D5CB2-B678-C247-84FC-616CC41FD6D9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A82856A-D074-4C42-B3F4-1C29BB75CEE0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F7A25435-FEE1-9645-B5AD-2D68EB941A7C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AC8DAC51-D844-7D4D-8560-72B06FFEE285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2B3752BA-2D87-7847-8D96-3098EC612293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14A884E3-E39C-EC4D-99D7-E8806CCDFD4D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AFFD9EC-5373-C849-8576-005173B71F3A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29DB9599-F9CF-0242-BB12-72FCAC6961B2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B78EE739-A0D3-304C-AE50-06548EA58098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A8016EFA-9F88-E047-8A10-AC43B982D5E4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990E641-75D3-DD45-80E9-843E564ECBF3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5D381AF-3E36-DB49-95B3-E065DD2F686E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BC923E44-8CDD-DE4A-8500-AFFE6126F68B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5B725127-D32A-7149-A2C4-6AC784B5DB75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A7F4E101-C3EC-784F-9DD2-36E91EB26784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763777E-14D2-A945-8602-851092FF9F61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FB4FF99-C380-1E4A-B03D-D456E4062885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A4702F66-DB49-C747-ABAE-F50E8A40FB13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918325E3-679F-884A-81F1-7CE8B0741BE9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47EC32F5-5F2B-BA45-9212-11369460CC62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1F15E72F-E0F1-404F-BB2F-E00DB7735D0E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B90992C3-8E7A-E04A-9D72-47C1A341257C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32F0109A-35F3-874D-8C41-8B62C13E0CFA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CD262720-C750-EF42-A82B-31EA6F495FE2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9E185541-077D-DC43-9EE5-3C301B8BD538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40EDA555-62B6-7144-AB5E-F42B3389B129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3" name="Arc 252">
            <a:extLst>
              <a:ext uri="{FF2B5EF4-FFF2-40B4-BE49-F238E27FC236}">
                <a16:creationId xmlns:a16="http://schemas.microsoft.com/office/drawing/2014/main" id="{6E3D5E56-F762-2742-8837-177D261364F5}"/>
              </a:ext>
            </a:extLst>
          </p:cNvPr>
          <p:cNvSpPr/>
          <p:nvPr/>
        </p:nvSpPr>
        <p:spPr>
          <a:xfrm rot="9959229">
            <a:off x="10686894" y="619759"/>
            <a:ext cx="269248" cy="391289"/>
          </a:xfrm>
          <a:prstGeom prst="arc">
            <a:avLst>
              <a:gd name="adj1" fmla="val 18099704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83">
            <a:extLst>
              <a:ext uri="{FF2B5EF4-FFF2-40B4-BE49-F238E27FC236}">
                <a16:creationId xmlns:a16="http://schemas.microsoft.com/office/drawing/2014/main" id="{A9994F91-23EA-D143-86F9-CD50B9E3E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691" y="759899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5.75</a:t>
            </a:r>
            <a:r>
              <a:rPr lang="en-US" sz="1600" baseline="30000" dirty="0">
                <a:latin typeface="Avenir Book"/>
                <a:cs typeface="Avenir Book"/>
              </a:rPr>
              <a:t>∘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798BE153-CFD4-AC45-8FEC-5A11DEC90124}"/>
              </a:ext>
            </a:extLst>
          </p:cNvPr>
          <p:cNvCxnSpPr>
            <a:cxnSpLocks/>
          </p:cNvCxnSpPr>
          <p:nvPr/>
        </p:nvCxnSpPr>
        <p:spPr>
          <a:xfrm flipV="1">
            <a:off x="10015935" y="1161180"/>
            <a:ext cx="930544" cy="2481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Rectangle 83">
            <a:extLst>
              <a:ext uri="{FF2B5EF4-FFF2-40B4-BE49-F238E27FC236}">
                <a16:creationId xmlns:a16="http://schemas.microsoft.com/office/drawing/2014/main" id="{F9B58493-15DA-A04E-ACEF-FDE9D1806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16" y="84318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5.0</a:t>
            </a:r>
            <a:r>
              <a:rPr lang="en-US" sz="1600" baseline="30000" dirty="0">
                <a:latin typeface="Avenir Book"/>
                <a:cs typeface="Avenir Book"/>
              </a:rPr>
              <a:t>∘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57" name="Rectangle 83">
            <a:extLst>
              <a:ext uri="{FF2B5EF4-FFF2-40B4-BE49-F238E27FC236}">
                <a16:creationId xmlns:a16="http://schemas.microsoft.com/office/drawing/2014/main" id="{3ADACDE4-A511-6640-AB8A-2FDE90CCD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911" y="703679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5.5</a:t>
            </a:r>
            <a:r>
              <a:rPr lang="en-US" sz="1600" baseline="30000" dirty="0">
                <a:latin typeface="Avenir Book"/>
                <a:cs typeface="Avenir Book"/>
              </a:rPr>
              <a:t>∘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58" name="Rectangle 83">
            <a:extLst>
              <a:ext uri="{FF2B5EF4-FFF2-40B4-BE49-F238E27FC236}">
                <a16:creationId xmlns:a16="http://schemas.microsoft.com/office/drawing/2014/main" id="{5C6998CB-B7DD-0042-84FA-1BC9CA566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363" y="-11933"/>
            <a:ext cx="2845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Explicitly wrong lower incl.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1 </a:t>
            </a:r>
            <a:r>
              <a:rPr lang="en-US" sz="1600" dirty="0" err="1">
                <a:latin typeface="Avenir Book"/>
                <a:cs typeface="Avenir Book"/>
              </a:rPr>
              <a:t>deg</a:t>
            </a:r>
            <a:r>
              <a:rPr lang="en-US" sz="1600" dirty="0">
                <a:latin typeface="Avenir Book"/>
                <a:cs typeface="Avenir Book"/>
              </a:rPr>
              <a:t> off</a:t>
            </a:r>
          </a:p>
        </p:txBody>
      </p:sp>
      <p:pic>
        <p:nvPicPr>
          <p:cNvPr id="259" name="Picture 258">
            <a:extLst>
              <a:ext uri="{FF2B5EF4-FFF2-40B4-BE49-F238E27FC236}">
                <a16:creationId xmlns:a16="http://schemas.microsoft.com/office/drawing/2014/main" id="{6CF0E187-B6DC-1F48-9942-A0B9BEFAF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6789" y="1317773"/>
            <a:ext cx="2507253" cy="5014506"/>
          </a:xfrm>
          <a:prstGeom prst="rect">
            <a:avLst/>
          </a:prstGeom>
        </p:spPr>
      </p:pic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8EC186E7-45F4-1D42-9156-06639D08A2A7}"/>
              </a:ext>
            </a:extLst>
          </p:cNvPr>
          <p:cNvCxnSpPr>
            <a:cxnSpLocks/>
          </p:cNvCxnSpPr>
          <p:nvPr/>
        </p:nvCxnSpPr>
        <p:spPr>
          <a:xfrm>
            <a:off x="5096231" y="23556"/>
            <a:ext cx="0" cy="624528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1" name="Picture 260">
            <a:extLst>
              <a:ext uri="{FF2B5EF4-FFF2-40B4-BE49-F238E27FC236}">
                <a16:creationId xmlns:a16="http://schemas.microsoft.com/office/drawing/2014/main" id="{AEABA356-0C29-EF4A-ACA7-176E876AC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4318" y="1173589"/>
            <a:ext cx="2701913" cy="5403826"/>
          </a:xfrm>
          <a:prstGeom prst="rect">
            <a:avLst/>
          </a:prstGeom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F950714E-1635-814F-92F2-32A2C5949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8386" y="1199011"/>
            <a:ext cx="2649865" cy="5299730"/>
          </a:xfrm>
          <a:prstGeom prst="rect">
            <a:avLst/>
          </a:prstGeom>
        </p:spPr>
      </p:pic>
      <p:pic>
        <p:nvPicPr>
          <p:cNvPr id="265" name="Picture 264">
            <a:extLst>
              <a:ext uri="{FF2B5EF4-FFF2-40B4-BE49-F238E27FC236}">
                <a16:creationId xmlns:a16="http://schemas.microsoft.com/office/drawing/2014/main" id="{F6BE68B6-1F87-FA4F-89F3-6DDB279176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1659" y="1235216"/>
            <a:ext cx="2621304" cy="52426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03915-74D3-A243-B001-881E72BCB216}"/>
              </a:ext>
            </a:extLst>
          </p:cNvPr>
          <p:cNvSpPr/>
          <p:nvPr/>
        </p:nvSpPr>
        <p:spPr>
          <a:xfrm>
            <a:off x="5150149" y="1619536"/>
            <a:ext cx="2157593" cy="19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78B34436-05FA-1C4B-85B1-806D4F809E53}"/>
              </a:ext>
            </a:extLst>
          </p:cNvPr>
          <p:cNvSpPr/>
          <p:nvPr/>
        </p:nvSpPr>
        <p:spPr>
          <a:xfrm>
            <a:off x="214070" y="1611059"/>
            <a:ext cx="2157593" cy="19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77EC671E-FDF3-8843-8771-0A96F1ABB6FB}"/>
              </a:ext>
            </a:extLst>
          </p:cNvPr>
          <p:cNvSpPr/>
          <p:nvPr/>
        </p:nvSpPr>
        <p:spPr>
          <a:xfrm>
            <a:off x="2749337" y="1603666"/>
            <a:ext cx="2157593" cy="19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CAB352E3-C0EC-024E-B7A3-9EB531CA5CA0}"/>
              </a:ext>
            </a:extLst>
          </p:cNvPr>
          <p:cNvSpPr/>
          <p:nvPr/>
        </p:nvSpPr>
        <p:spPr>
          <a:xfrm>
            <a:off x="7628251" y="1632913"/>
            <a:ext cx="2157593" cy="19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2FD5E5A7-15D1-AE40-803F-1E628ECB59DD}"/>
              </a:ext>
            </a:extLst>
          </p:cNvPr>
          <p:cNvSpPr/>
          <p:nvPr/>
        </p:nvSpPr>
        <p:spPr>
          <a:xfrm>
            <a:off x="9989894" y="1650440"/>
            <a:ext cx="2157593" cy="19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564F20E7-0397-E54B-84AC-E4D7AD3FED1F}"/>
              </a:ext>
            </a:extLst>
          </p:cNvPr>
          <p:cNvCxnSpPr>
            <a:cxnSpLocks/>
          </p:cNvCxnSpPr>
          <p:nvPr/>
        </p:nvCxnSpPr>
        <p:spPr>
          <a:xfrm>
            <a:off x="3619776" y="1115812"/>
            <a:ext cx="117844" cy="34782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5188298F-8E74-7146-8BBF-408768352660}"/>
              </a:ext>
            </a:extLst>
          </p:cNvPr>
          <p:cNvCxnSpPr>
            <a:cxnSpLocks/>
          </p:cNvCxnSpPr>
          <p:nvPr/>
        </p:nvCxnSpPr>
        <p:spPr>
          <a:xfrm flipH="1">
            <a:off x="3351856" y="3835467"/>
            <a:ext cx="12243" cy="35431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EC0F5783-9D2E-784A-B987-97D81B6FB3D5}"/>
              </a:ext>
            </a:extLst>
          </p:cNvPr>
          <p:cNvCxnSpPr>
            <a:cxnSpLocks/>
          </p:cNvCxnSpPr>
          <p:nvPr/>
        </p:nvCxnSpPr>
        <p:spPr>
          <a:xfrm flipH="1">
            <a:off x="3822011" y="3856519"/>
            <a:ext cx="12243" cy="354310"/>
          </a:xfrm>
          <a:prstGeom prst="straightConnector1">
            <a:avLst/>
          </a:prstGeom>
          <a:ln w="38100">
            <a:solidFill>
              <a:srgbClr val="04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BD30FC2C-FB46-D748-A76B-A4A52F915D62}"/>
              </a:ext>
            </a:extLst>
          </p:cNvPr>
          <p:cNvCxnSpPr>
            <a:cxnSpLocks/>
          </p:cNvCxnSpPr>
          <p:nvPr/>
        </p:nvCxnSpPr>
        <p:spPr>
          <a:xfrm flipH="1">
            <a:off x="1522166" y="3647871"/>
            <a:ext cx="12243" cy="354310"/>
          </a:xfrm>
          <a:prstGeom prst="straightConnector1">
            <a:avLst/>
          </a:prstGeom>
          <a:ln w="38100">
            <a:solidFill>
              <a:srgbClr val="04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671E98A6-AFFF-214C-9419-E047FA8ECFD4}"/>
              </a:ext>
            </a:extLst>
          </p:cNvPr>
          <p:cNvCxnSpPr>
            <a:cxnSpLocks/>
          </p:cNvCxnSpPr>
          <p:nvPr/>
        </p:nvCxnSpPr>
        <p:spPr>
          <a:xfrm flipH="1">
            <a:off x="6350168" y="3804065"/>
            <a:ext cx="12243" cy="354310"/>
          </a:xfrm>
          <a:prstGeom prst="straightConnector1">
            <a:avLst/>
          </a:prstGeom>
          <a:ln w="38100">
            <a:solidFill>
              <a:srgbClr val="04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8E99E0E7-5B54-B04A-8A2F-C311957A9436}"/>
              </a:ext>
            </a:extLst>
          </p:cNvPr>
          <p:cNvCxnSpPr>
            <a:cxnSpLocks/>
          </p:cNvCxnSpPr>
          <p:nvPr/>
        </p:nvCxnSpPr>
        <p:spPr>
          <a:xfrm flipH="1">
            <a:off x="8740426" y="3800295"/>
            <a:ext cx="12243" cy="354310"/>
          </a:xfrm>
          <a:prstGeom prst="straightConnector1">
            <a:avLst/>
          </a:prstGeom>
          <a:ln w="38100">
            <a:solidFill>
              <a:srgbClr val="04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60A6A577-6673-6C4C-B9F1-46B930B35399}"/>
              </a:ext>
            </a:extLst>
          </p:cNvPr>
          <p:cNvCxnSpPr>
            <a:cxnSpLocks/>
          </p:cNvCxnSpPr>
          <p:nvPr/>
        </p:nvCxnSpPr>
        <p:spPr>
          <a:xfrm flipH="1">
            <a:off x="11056447" y="3698347"/>
            <a:ext cx="12243" cy="354310"/>
          </a:xfrm>
          <a:prstGeom prst="straightConnector1">
            <a:avLst/>
          </a:prstGeom>
          <a:ln w="38100">
            <a:solidFill>
              <a:srgbClr val="04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C055DDBA-326C-9248-AB04-A81FA0114F3A}"/>
              </a:ext>
            </a:extLst>
          </p:cNvPr>
          <p:cNvCxnSpPr>
            <a:cxnSpLocks/>
          </p:cNvCxnSpPr>
          <p:nvPr/>
        </p:nvCxnSpPr>
        <p:spPr>
          <a:xfrm flipH="1">
            <a:off x="5883154" y="4746323"/>
            <a:ext cx="12243" cy="35431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940BB3A1-9843-0E4B-81DA-06FEA33BD9B0}"/>
              </a:ext>
            </a:extLst>
          </p:cNvPr>
          <p:cNvCxnSpPr>
            <a:cxnSpLocks/>
          </p:cNvCxnSpPr>
          <p:nvPr/>
        </p:nvCxnSpPr>
        <p:spPr>
          <a:xfrm flipH="1">
            <a:off x="8249097" y="4693160"/>
            <a:ext cx="12243" cy="35431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BB3CC113-8D47-2A4C-98CC-95C9B78FE4E4}"/>
              </a:ext>
            </a:extLst>
          </p:cNvPr>
          <p:cNvCxnSpPr>
            <a:cxnSpLocks/>
          </p:cNvCxnSpPr>
          <p:nvPr/>
        </p:nvCxnSpPr>
        <p:spPr>
          <a:xfrm flipH="1">
            <a:off x="10591566" y="4923478"/>
            <a:ext cx="12243" cy="35431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Rectangle 83">
            <a:extLst>
              <a:ext uri="{FF2B5EF4-FFF2-40B4-BE49-F238E27FC236}">
                <a16:creationId xmlns:a16="http://schemas.microsoft.com/office/drawing/2014/main" id="{8BF0F93C-5D09-1047-8D5F-71C567EC9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179" y="102786"/>
            <a:ext cx="28457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Nominal</a:t>
            </a:r>
          </a:p>
        </p:txBody>
      </p:sp>
      <p:sp>
        <p:nvSpPr>
          <p:cNvPr id="282" name="Rectangle 83">
            <a:extLst>
              <a:ext uri="{FF2B5EF4-FFF2-40B4-BE49-F238E27FC236}">
                <a16:creationId xmlns:a16="http://schemas.microsoft.com/office/drawing/2014/main" id="{24E527AD-9070-0548-8FCC-584A6CA36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0019" y="41293"/>
            <a:ext cx="2845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Explicitly wrong higher inclination </a:t>
            </a: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171C5C72-562C-3D47-B31E-B3D8AE5FB29C}"/>
              </a:ext>
            </a:extLst>
          </p:cNvPr>
          <p:cNvCxnSpPr>
            <a:cxnSpLocks/>
          </p:cNvCxnSpPr>
          <p:nvPr/>
        </p:nvCxnSpPr>
        <p:spPr>
          <a:xfrm>
            <a:off x="7502733" y="37412"/>
            <a:ext cx="0" cy="624528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29C5272A-F318-0A48-ACBB-FA913B13E931}"/>
              </a:ext>
            </a:extLst>
          </p:cNvPr>
          <p:cNvCxnSpPr>
            <a:cxnSpLocks/>
          </p:cNvCxnSpPr>
          <p:nvPr/>
        </p:nvCxnSpPr>
        <p:spPr>
          <a:xfrm flipV="1">
            <a:off x="5224296" y="807697"/>
            <a:ext cx="1287833" cy="24424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D41EE36F-DAB4-4945-949C-2400BC4A38D2}"/>
              </a:ext>
            </a:extLst>
          </p:cNvPr>
          <p:cNvGrpSpPr/>
          <p:nvPr/>
        </p:nvGrpSpPr>
        <p:grpSpPr>
          <a:xfrm rot="20341006">
            <a:off x="5858402" y="809965"/>
            <a:ext cx="1462229" cy="224021"/>
            <a:chOff x="2850515" y="2977176"/>
            <a:chExt cx="2730765" cy="451824"/>
          </a:xfrm>
        </p:grpSpPr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2B4C2FAC-DB9C-D54D-ABD9-F57BFDC674F6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7362329E-7E59-1446-92A0-061E8695B9EB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0B072D-72C3-2247-A5D8-EEA3FA93AA29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182DAC3F-7E59-3443-A6B9-7946F59C3BAF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50E4F446-4653-624D-93E6-2B49595627F6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ight Triangle 290">
              <a:extLst>
                <a:ext uri="{FF2B5EF4-FFF2-40B4-BE49-F238E27FC236}">
                  <a16:creationId xmlns:a16="http://schemas.microsoft.com/office/drawing/2014/main" id="{1A653C17-6DFC-624D-B9BB-4416B9804586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9CCC2CB5-35ED-CB42-9A13-7B0ABB5565DF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74851F06-7186-AB4B-89DB-CB4CDF812FF2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97951CC-2BF1-F145-9D9A-4FDE0EB33798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FF468DA-F6A1-3547-A2C3-CF8E2399F500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B980CA68-90CD-6847-A855-923F9F2753D9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2EFE5E11-2820-5F4F-999F-76F7B8772F26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F7FAE01A-831E-D646-B5F3-AACE90E7EEB1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344850D3-AA74-104A-AD8E-315489FD32F5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76561FDA-E4CF-3045-8B91-8CD48EA78AAE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79CDDC62-81FE-D64B-8BC7-A8916AAF3338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C20391AE-857C-3F43-8A49-2B5645C3DC06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C3D88602-5A23-B846-BEDB-60AF215D2EAB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4CD03A0A-682C-A549-AAEA-FC90E63BBEC4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59F685F3-E8AD-D34A-A13F-2E49FD96E7EB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CCBD8CAC-433B-BF42-A907-FA941DEEADB7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AEE09A34-6552-1F4C-A91C-18C929320E7C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9FCF249-503B-134B-A1EF-4FC675A1C279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A27E54F5-DEFE-2F4B-9BE7-DA5C361E91D9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21BF41F5-6C58-9E46-9976-7C761D07C487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8EFD787-59B5-1341-9A2A-213C304E9A2E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B7BAADAF-48A1-0545-B35D-0C238A9D60B8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0CE8D08C-8434-744C-BC2A-B3294F85960C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9EA1BAE8-0ACB-1648-BB42-F22927BC186E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C6A08DE6-85EA-274E-843F-125D0458E9F0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8CC7BF22-1A14-9540-AEF8-2CA5CB89C4DC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A91D701B-0790-E644-B7D1-58BD0F4139A2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C7D88351-6F7E-C442-B0DF-A4A5625475A6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D20059C1-B7A8-CF4D-9B84-C2DAE2C7A22E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6F94F9C2-628F-8A4E-B74F-05DD995619E6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6F9B9A30-6C0A-9343-802B-A9790CE83C13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9F7203D7-D4D5-034A-A8C0-E4BAE324BDD4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A554B67-6663-9448-84FB-8C980A77194A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984D1A57-1008-8346-845E-3217A61DEE56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D1DB9CF0-AD30-3148-BD0C-406A802AB191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6" name="Arc 325">
            <a:extLst>
              <a:ext uri="{FF2B5EF4-FFF2-40B4-BE49-F238E27FC236}">
                <a16:creationId xmlns:a16="http://schemas.microsoft.com/office/drawing/2014/main" id="{81436917-61B5-1A41-BCC0-327A8AD92965}"/>
              </a:ext>
            </a:extLst>
          </p:cNvPr>
          <p:cNvSpPr/>
          <p:nvPr/>
        </p:nvSpPr>
        <p:spPr>
          <a:xfrm rot="9959229">
            <a:off x="5887398" y="728186"/>
            <a:ext cx="269248" cy="391289"/>
          </a:xfrm>
          <a:prstGeom prst="arc">
            <a:avLst>
              <a:gd name="adj1" fmla="val 18099704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7" name="Straight Arrow Connector 326">
            <a:extLst>
              <a:ext uri="{FF2B5EF4-FFF2-40B4-BE49-F238E27FC236}">
                <a16:creationId xmlns:a16="http://schemas.microsoft.com/office/drawing/2014/main" id="{E3C06CFB-E988-634C-8F5D-8BBA7089C56D}"/>
              </a:ext>
            </a:extLst>
          </p:cNvPr>
          <p:cNvCxnSpPr>
            <a:cxnSpLocks/>
          </p:cNvCxnSpPr>
          <p:nvPr/>
        </p:nvCxnSpPr>
        <p:spPr>
          <a:xfrm>
            <a:off x="5266012" y="1234917"/>
            <a:ext cx="901835" cy="0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2CE24359-9C92-FA44-9EE2-845072875021}"/>
              </a:ext>
            </a:extLst>
          </p:cNvPr>
          <p:cNvCxnSpPr>
            <a:cxnSpLocks/>
          </p:cNvCxnSpPr>
          <p:nvPr/>
        </p:nvCxnSpPr>
        <p:spPr>
          <a:xfrm>
            <a:off x="6167848" y="1218437"/>
            <a:ext cx="117844" cy="34782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81F451C5-8F2E-D844-870C-9A2619998494}"/>
              </a:ext>
            </a:extLst>
          </p:cNvPr>
          <p:cNvCxnSpPr>
            <a:cxnSpLocks/>
          </p:cNvCxnSpPr>
          <p:nvPr/>
        </p:nvCxnSpPr>
        <p:spPr>
          <a:xfrm>
            <a:off x="10999510" y="1107241"/>
            <a:ext cx="117844" cy="34782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Rectangle 261">
            <a:extLst>
              <a:ext uri="{FF2B5EF4-FFF2-40B4-BE49-F238E27FC236}">
                <a16:creationId xmlns:a16="http://schemas.microsoft.com/office/drawing/2014/main" id="{DEB17513-F598-EC4C-A413-D41F1F3EDD65}"/>
              </a:ext>
            </a:extLst>
          </p:cNvPr>
          <p:cNvSpPr/>
          <p:nvPr/>
        </p:nvSpPr>
        <p:spPr>
          <a:xfrm>
            <a:off x="3424774" y="6119158"/>
            <a:ext cx="559063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venir Book"/>
              </a:rPr>
              <a:t>No clear evidence that this effect will cause a visible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venir Book"/>
              </a:rPr>
              <a:t>effect on the scientific output of a measurement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3" name="Rectangle 83">
            <a:extLst>
              <a:ext uri="{FF2B5EF4-FFF2-40B4-BE49-F238E27FC236}">
                <a16:creationId xmlns:a16="http://schemas.microsoft.com/office/drawing/2014/main" id="{FBC91202-6870-2F41-B50E-3E2E15C9F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721" y="1376273"/>
            <a:ext cx="43595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OLD BLADE</a:t>
            </a:r>
          </a:p>
        </p:txBody>
      </p:sp>
    </p:spTree>
    <p:extLst>
      <p:ext uri="{BB962C8B-B14F-4D97-AF65-F5344CB8AC3E}">
        <p14:creationId xmlns:p14="http://schemas.microsoft.com/office/powerpoint/2010/main" val="31180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DEFD8FE-F915-344D-95C5-D057F1EEC6F3}"/>
              </a:ext>
            </a:extLst>
          </p:cNvPr>
          <p:cNvGrpSpPr/>
          <p:nvPr/>
        </p:nvGrpSpPr>
        <p:grpSpPr>
          <a:xfrm>
            <a:off x="5947815" y="4193265"/>
            <a:ext cx="4611841" cy="1812700"/>
            <a:chOff x="995715" y="4498751"/>
            <a:chExt cx="4611841" cy="181270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B57EF9C-555D-CE40-A2B3-5B279E77BFE4}"/>
                </a:ext>
              </a:extLst>
            </p:cNvPr>
            <p:cNvSpPr/>
            <p:nvPr/>
          </p:nvSpPr>
          <p:spPr>
            <a:xfrm rot="20392131">
              <a:off x="995715" y="5464535"/>
              <a:ext cx="4605357" cy="1101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53D752E-2E73-1348-A38A-207A151E5144}"/>
                </a:ext>
              </a:extLst>
            </p:cNvPr>
            <p:cNvSpPr/>
            <p:nvPr/>
          </p:nvSpPr>
          <p:spPr>
            <a:xfrm rot="20392131">
              <a:off x="2906611" y="5205379"/>
              <a:ext cx="2700945" cy="3257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689CBD6-1727-AD4A-B3CE-9D3900C06013}"/>
                </a:ext>
              </a:extLst>
            </p:cNvPr>
            <p:cNvSpPr/>
            <p:nvPr/>
          </p:nvSpPr>
          <p:spPr>
            <a:xfrm rot="20392131">
              <a:off x="1031977" y="6053645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58D5E8E-60F3-8F49-AB40-A2E907970027}"/>
                </a:ext>
              </a:extLst>
            </p:cNvPr>
            <p:cNvSpPr/>
            <p:nvPr/>
          </p:nvSpPr>
          <p:spPr>
            <a:xfrm rot="20392131">
              <a:off x="1154761" y="6008555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6394DEE-6BD4-BF49-88A2-E89861D4027A}"/>
                </a:ext>
              </a:extLst>
            </p:cNvPr>
            <p:cNvSpPr/>
            <p:nvPr/>
          </p:nvSpPr>
          <p:spPr>
            <a:xfrm rot="20392131">
              <a:off x="1275985" y="596403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FF52E28-ADFA-2D47-B87C-6DBE4C3BAED9}"/>
                </a:ext>
              </a:extLst>
            </p:cNvPr>
            <p:cNvSpPr/>
            <p:nvPr/>
          </p:nvSpPr>
          <p:spPr>
            <a:xfrm rot="20392131">
              <a:off x="1396969" y="592029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E8F25137-09C5-8547-8A87-51722E9BEC6A}"/>
                </a:ext>
              </a:extLst>
            </p:cNvPr>
            <p:cNvSpPr/>
            <p:nvPr/>
          </p:nvSpPr>
          <p:spPr>
            <a:xfrm rot="20392131">
              <a:off x="1519754" y="587520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8D861E9-91AC-D540-AD7F-E1432CB2BFCF}"/>
                </a:ext>
              </a:extLst>
            </p:cNvPr>
            <p:cNvSpPr/>
            <p:nvPr/>
          </p:nvSpPr>
          <p:spPr>
            <a:xfrm rot="20392131">
              <a:off x="1640977" y="583068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9493EDB-4A0A-F640-93C7-CFD8017BA7CC}"/>
                </a:ext>
              </a:extLst>
            </p:cNvPr>
            <p:cNvSpPr/>
            <p:nvPr/>
          </p:nvSpPr>
          <p:spPr>
            <a:xfrm rot="20392131">
              <a:off x="1761869" y="578954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C74569D-1CA7-8E4C-95AD-073ADA797290}"/>
                </a:ext>
              </a:extLst>
            </p:cNvPr>
            <p:cNvSpPr/>
            <p:nvPr/>
          </p:nvSpPr>
          <p:spPr>
            <a:xfrm rot="20392131">
              <a:off x="1884653" y="574445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4F6C40D-7AB7-6D4B-A1A9-3095EBF360CB}"/>
                </a:ext>
              </a:extLst>
            </p:cNvPr>
            <p:cNvSpPr/>
            <p:nvPr/>
          </p:nvSpPr>
          <p:spPr>
            <a:xfrm rot="20392131">
              <a:off x="2005877" y="569993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6E2C1BC-7312-414F-A643-4D2EE87F9001}"/>
                </a:ext>
              </a:extLst>
            </p:cNvPr>
            <p:cNvSpPr/>
            <p:nvPr/>
          </p:nvSpPr>
          <p:spPr>
            <a:xfrm rot="20392131">
              <a:off x="2126861" y="565619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67ABB8C-CA10-7C42-B4C4-096B13C56E66}"/>
                </a:ext>
              </a:extLst>
            </p:cNvPr>
            <p:cNvSpPr/>
            <p:nvPr/>
          </p:nvSpPr>
          <p:spPr>
            <a:xfrm rot="20392131">
              <a:off x="2249646" y="561110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8763957-663C-DD4A-9876-1BEF55E27522}"/>
                </a:ext>
              </a:extLst>
            </p:cNvPr>
            <p:cNvSpPr/>
            <p:nvPr/>
          </p:nvSpPr>
          <p:spPr>
            <a:xfrm rot="20392131">
              <a:off x="2370869" y="556658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9339D88C-2B5C-AA48-B3B8-627204245A5E}"/>
                </a:ext>
              </a:extLst>
            </p:cNvPr>
            <p:cNvSpPr/>
            <p:nvPr/>
          </p:nvSpPr>
          <p:spPr>
            <a:xfrm rot="20392131">
              <a:off x="2484491" y="551730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2ED032B-A82E-D740-8119-D1DEF06510EA}"/>
                </a:ext>
              </a:extLst>
            </p:cNvPr>
            <p:cNvSpPr/>
            <p:nvPr/>
          </p:nvSpPr>
          <p:spPr>
            <a:xfrm rot="20392131">
              <a:off x="2607276" y="5472216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29E7252-30F2-FA4E-8DE3-A4FCCE51DA39}"/>
                </a:ext>
              </a:extLst>
            </p:cNvPr>
            <p:cNvSpPr/>
            <p:nvPr/>
          </p:nvSpPr>
          <p:spPr>
            <a:xfrm rot="20392131">
              <a:off x="2728500" y="542769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57AB5F6-EB43-7649-ADBE-E94D9FD4FD4B}"/>
                </a:ext>
              </a:extLst>
            </p:cNvPr>
            <p:cNvSpPr/>
            <p:nvPr/>
          </p:nvSpPr>
          <p:spPr>
            <a:xfrm rot="20392131">
              <a:off x="2849484" y="538395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9035950-F13B-D543-BA2B-FF858C9D29EE}"/>
                </a:ext>
              </a:extLst>
            </p:cNvPr>
            <p:cNvSpPr/>
            <p:nvPr/>
          </p:nvSpPr>
          <p:spPr>
            <a:xfrm rot="20392131">
              <a:off x="2972268" y="533886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4DED912-6873-5A4A-AB52-B630FC2404B6}"/>
                </a:ext>
              </a:extLst>
            </p:cNvPr>
            <p:cNvSpPr/>
            <p:nvPr/>
          </p:nvSpPr>
          <p:spPr>
            <a:xfrm rot="20392131">
              <a:off x="3093492" y="529434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29FBDE1-30A8-1C44-B839-A3EB1F73A98B}"/>
                </a:ext>
              </a:extLst>
            </p:cNvPr>
            <p:cNvSpPr/>
            <p:nvPr/>
          </p:nvSpPr>
          <p:spPr>
            <a:xfrm rot="20392131">
              <a:off x="3214383" y="525320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0193ED9-B529-8F47-AC39-C9638354EB57}"/>
                </a:ext>
              </a:extLst>
            </p:cNvPr>
            <p:cNvSpPr/>
            <p:nvPr/>
          </p:nvSpPr>
          <p:spPr>
            <a:xfrm rot="20392131">
              <a:off x="3337168" y="520811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5427C4-DB59-DB4B-9D25-A55A02FBDCB7}"/>
                </a:ext>
              </a:extLst>
            </p:cNvPr>
            <p:cNvSpPr/>
            <p:nvPr/>
          </p:nvSpPr>
          <p:spPr>
            <a:xfrm rot="20392131">
              <a:off x="3458392" y="516359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414615A-F5C2-8F48-B1CC-655CB4CD9DD6}"/>
                </a:ext>
              </a:extLst>
            </p:cNvPr>
            <p:cNvSpPr/>
            <p:nvPr/>
          </p:nvSpPr>
          <p:spPr>
            <a:xfrm rot="20392131">
              <a:off x="3579376" y="511985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9657631-A26F-3646-978C-399EDC322C01}"/>
                </a:ext>
              </a:extLst>
            </p:cNvPr>
            <p:cNvSpPr/>
            <p:nvPr/>
          </p:nvSpPr>
          <p:spPr>
            <a:xfrm rot="20392131">
              <a:off x="3702160" y="507476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700A65A-3A09-B94F-8875-3D135EC0BCF3}"/>
                </a:ext>
              </a:extLst>
            </p:cNvPr>
            <p:cNvSpPr/>
            <p:nvPr/>
          </p:nvSpPr>
          <p:spPr>
            <a:xfrm rot="20392131">
              <a:off x="3823384" y="5030250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7839A7D-00CD-7549-A10B-89B3A60E6C89}"/>
                </a:ext>
              </a:extLst>
            </p:cNvPr>
            <p:cNvSpPr/>
            <p:nvPr/>
          </p:nvSpPr>
          <p:spPr>
            <a:xfrm rot="20392131">
              <a:off x="3941567" y="498580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EBD97DBD-03EE-FD41-9FBF-D2194D0937EA}"/>
                </a:ext>
              </a:extLst>
            </p:cNvPr>
            <p:cNvSpPr/>
            <p:nvPr/>
          </p:nvSpPr>
          <p:spPr>
            <a:xfrm rot="20392131">
              <a:off x="4064352" y="4940717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F5B3C20-EFB6-934E-A5A9-6ED5E8889BFF}"/>
                </a:ext>
              </a:extLst>
            </p:cNvPr>
            <p:cNvSpPr/>
            <p:nvPr/>
          </p:nvSpPr>
          <p:spPr>
            <a:xfrm rot="20392131">
              <a:off x="4185575" y="489619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0E75495-4C29-D943-9C56-A5079B1FBCEF}"/>
                </a:ext>
              </a:extLst>
            </p:cNvPr>
            <p:cNvSpPr/>
            <p:nvPr/>
          </p:nvSpPr>
          <p:spPr>
            <a:xfrm rot="20392131">
              <a:off x="4306559" y="485245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1638284-226B-284D-B516-F15EDD018330}"/>
                </a:ext>
              </a:extLst>
            </p:cNvPr>
            <p:cNvSpPr/>
            <p:nvPr/>
          </p:nvSpPr>
          <p:spPr>
            <a:xfrm rot="20392131">
              <a:off x="4429344" y="480736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CBADA77-FBB0-B94E-960D-34A5CA4651F3}"/>
                </a:ext>
              </a:extLst>
            </p:cNvPr>
            <p:cNvSpPr/>
            <p:nvPr/>
          </p:nvSpPr>
          <p:spPr>
            <a:xfrm rot="20392131">
              <a:off x="4550568" y="4762850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6560FA12-2C0C-714F-9D01-53E5D54D5BD2}"/>
                </a:ext>
              </a:extLst>
            </p:cNvPr>
            <p:cNvSpPr/>
            <p:nvPr/>
          </p:nvSpPr>
          <p:spPr>
            <a:xfrm rot="20392131">
              <a:off x="4671459" y="472170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E0C1205-F6F6-6F4F-88C3-74995D9FF4C9}"/>
                </a:ext>
              </a:extLst>
            </p:cNvPr>
            <p:cNvSpPr/>
            <p:nvPr/>
          </p:nvSpPr>
          <p:spPr>
            <a:xfrm rot="20392131">
              <a:off x="4794244" y="4676618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8449EE8-ACAA-9444-9DE0-6456ED0EF23A}"/>
                </a:ext>
              </a:extLst>
            </p:cNvPr>
            <p:cNvSpPr/>
            <p:nvPr/>
          </p:nvSpPr>
          <p:spPr>
            <a:xfrm rot="20392131">
              <a:off x="4915467" y="463209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33BD308-05F4-C049-9D95-C7376AAD1841}"/>
                </a:ext>
              </a:extLst>
            </p:cNvPr>
            <p:cNvSpPr/>
            <p:nvPr/>
          </p:nvSpPr>
          <p:spPr>
            <a:xfrm rot="20392131">
              <a:off x="5036451" y="4588360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F766295-342C-754D-8D28-15056C1487F7}"/>
                </a:ext>
              </a:extLst>
            </p:cNvPr>
            <p:cNvSpPr/>
            <p:nvPr/>
          </p:nvSpPr>
          <p:spPr>
            <a:xfrm rot="20392131">
              <a:off x="5159236" y="4543269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7F11F57B-0523-1448-A592-D3182E9F8807}"/>
                </a:ext>
              </a:extLst>
            </p:cNvPr>
            <p:cNvSpPr/>
            <p:nvPr/>
          </p:nvSpPr>
          <p:spPr>
            <a:xfrm rot="20392131">
              <a:off x="5280460" y="4498751"/>
              <a:ext cx="77482" cy="648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094524C-9B1D-9A43-923F-33AFC96B5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0537" y="5934071"/>
              <a:ext cx="1960537" cy="37738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02549B3-2C9E-9146-8653-B917A38C51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629" y="5038900"/>
              <a:ext cx="2472798" cy="920568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Right Triangle 150">
            <a:extLst>
              <a:ext uri="{FF2B5EF4-FFF2-40B4-BE49-F238E27FC236}">
                <a16:creationId xmlns:a16="http://schemas.microsoft.com/office/drawing/2014/main" id="{841C6B7F-08AB-5440-BE7B-88758D7EB18A}"/>
              </a:ext>
            </a:extLst>
          </p:cNvPr>
          <p:cNvSpPr/>
          <p:nvPr/>
        </p:nvSpPr>
        <p:spPr>
          <a:xfrm rot="9592131">
            <a:off x="6091424" y="5667715"/>
            <a:ext cx="1985078" cy="325777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A7C6D8-F92E-4847-B7B0-1BE5BEC5B38D}"/>
              </a:ext>
            </a:extLst>
          </p:cNvPr>
          <p:cNvSpPr/>
          <p:nvPr/>
        </p:nvSpPr>
        <p:spPr>
          <a:xfrm>
            <a:off x="481752" y="5694109"/>
            <a:ext cx="538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Solution 2: Blades edge at 2.5deg instead of 5deg</a:t>
            </a:r>
          </a:p>
        </p:txBody>
      </p:sp>
      <p:sp>
        <p:nvSpPr>
          <p:cNvPr id="156" name="Arc 155">
            <a:extLst>
              <a:ext uri="{FF2B5EF4-FFF2-40B4-BE49-F238E27FC236}">
                <a16:creationId xmlns:a16="http://schemas.microsoft.com/office/drawing/2014/main" id="{80736269-EE3A-8148-8017-F6E049E6E091}"/>
              </a:ext>
            </a:extLst>
          </p:cNvPr>
          <p:cNvSpPr/>
          <p:nvPr/>
        </p:nvSpPr>
        <p:spPr>
          <a:xfrm rot="1241334">
            <a:off x="7301852" y="5452540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83">
            <a:extLst>
              <a:ext uri="{FF2B5EF4-FFF2-40B4-BE49-F238E27FC236}">
                <a16:creationId xmlns:a16="http://schemas.microsoft.com/office/drawing/2014/main" id="{101B6622-A42A-1E44-B51C-31B604D41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1332" y="5431293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Avenir Book"/>
                <a:cs typeface="Avenir Book"/>
              </a:rPr>
              <a:t>2.5</a:t>
            </a:r>
            <a:r>
              <a:rPr lang="en-US" sz="1600" baseline="30000" dirty="0">
                <a:solidFill>
                  <a:srgbClr val="FFFF00"/>
                </a:solidFill>
                <a:latin typeface="Avenir Book"/>
                <a:cs typeface="Avenir Book"/>
              </a:rPr>
              <a:t>∘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6D3E00FA-180F-0440-94B3-F54C933B89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" b="-5149"/>
          <a:stretch/>
        </p:blipFill>
        <p:spPr>
          <a:xfrm rot="10800000">
            <a:off x="7399176" y="1626224"/>
            <a:ext cx="4126861" cy="1739469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5A5698B8-7F26-BF43-9DB7-2466904C12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20981" y="1678609"/>
            <a:ext cx="6440021" cy="2880877"/>
          </a:xfrm>
          <a:prstGeom prst="rect">
            <a:avLst/>
          </a:prstGeom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A1FD0CA1-37BE-1D41-82EF-DF5561110E92}"/>
              </a:ext>
            </a:extLst>
          </p:cNvPr>
          <p:cNvSpPr/>
          <p:nvPr/>
        </p:nvSpPr>
        <p:spPr>
          <a:xfrm>
            <a:off x="9249872" y="2427289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Ti</a:t>
            </a:r>
            <a:endParaRPr lang="en-GB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01FEBA0D-74AD-3E41-ABB4-949F4986826B}"/>
              </a:ext>
            </a:extLst>
          </p:cNvPr>
          <p:cNvSpPr/>
          <p:nvPr/>
        </p:nvSpPr>
        <p:spPr>
          <a:xfrm>
            <a:off x="1628934" y="2242623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Ti</a:t>
            </a:r>
            <a:endParaRPr lang="en-GB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BE0E9EE-C2E2-614B-AC7D-F661C886CE0C}"/>
              </a:ext>
            </a:extLst>
          </p:cNvPr>
          <p:cNvSpPr/>
          <p:nvPr/>
        </p:nvSpPr>
        <p:spPr>
          <a:xfrm>
            <a:off x="4232631" y="3812579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Ti</a:t>
            </a:r>
            <a:endParaRPr lang="en-GB" dirty="0"/>
          </a:p>
        </p:txBody>
      </p:sp>
      <p:sp>
        <p:nvSpPr>
          <p:cNvPr id="58" name="Rectangle 83">
            <a:extLst>
              <a:ext uri="{FF2B5EF4-FFF2-40B4-BE49-F238E27FC236}">
                <a16:creationId xmlns:a16="http://schemas.microsoft.com/office/drawing/2014/main" id="{07F93E03-18D0-2741-A458-943835E86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015" y="4750912"/>
            <a:ext cx="43595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NEW BLADE</a:t>
            </a:r>
          </a:p>
        </p:txBody>
      </p:sp>
    </p:spTree>
    <p:extLst>
      <p:ext uri="{BB962C8B-B14F-4D97-AF65-F5344CB8AC3E}">
        <p14:creationId xmlns:p14="http://schemas.microsoft.com/office/powerpoint/2010/main" val="4198765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13AAF84-A533-4240-85AC-89F6E1154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5" b="56748"/>
          <a:stretch/>
        </p:blipFill>
        <p:spPr>
          <a:xfrm>
            <a:off x="6550078" y="2004967"/>
            <a:ext cx="4866859" cy="3491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30054AD-25B9-8541-BEC5-6A4FD460945A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56BE9D-60A5-3D45-AFC2-AB934CB1F776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Screen Shot 2014-10-14 at 09.12.54.png">
              <a:extLst>
                <a:ext uri="{FF2B5EF4-FFF2-40B4-BE49-F238E27FC236}">
                  <a16:creationId xmlns:a16="http://schemas.microsoft.com/office/drawing/2014/main" id="{67668803-0109-2044-BEA9-8FED873D4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717EAE3E-48F4-9642-BB43-DDCCB8756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EC51C0-38BC-234F-9458-9F266FC46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29" name="Rectangle 83">
            <a:extLst>
              <a:ext uri="{FF2B5EF4-FFF2-40B4-BE49-F238E27FC236}">
                <a16:creationId xmlns:a16="http://schemas.microsoft.com/office/drawing/2014/main" id="{2AF22EBE-4FDE-094F-B048-E2F38A8A0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29" y="678201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Edge 5.0</a:t>
            </a:r>
            <a:r>
              <a:rPr lang="en-US" sz="1600" baseline="30000" dirty="0">
                <a:latin typeface="Avenir Book"/>
                <a:cs typeface="Avenir Book"/>
              </a:rPr>
              <a:t>∘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46B660-C315-4049-AA48-1F0011504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535"/>
          <a:stretch/>
        </p:blipFill>
        <p:spPr>
          <a:xfrm>
            <a:off x="730391" y="1509364"/>
            <a:ext cx="4667950" cy="415120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184DD27-4C3A-F04D-9F6D-3B41CB71CDBD}"/>
              </a:ext>
            </a:extLst>
          </p:cNvPr>
          <p:cNvSpPr/>
          <p:nvPr/>
        </p:nvSpPr>
        <p:spPr>
          <a:xfrm>
            <a:off x="2157226" y="2416503"/>
            <a:ext cx="2157593" cy="19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E933ED-9E96-2A49-82E8-3B24AA751F5F}"/>
              </a:ext>
            </a:extLst>
          </p:cNvPr>
          <p:cNvCxnSpPr>
            <a:cxnSpLocks/>
          </p:cNvCxnSpPr>
          <p:nvPr/>
        </p:nvCxnSpPr>
        <p:spPr>
          <a:xfrm>
            <a:off x="6091775" y="119471"/>
            <a:ext cx="0" cy="624528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3">
            <a:extLst>
              <a:ext uri="{FF2B5EF4-FFF2-40B4-BE49-F238E27FC236}">
                <a16:creationId xmlns:a16="http://schemas.microsoft.com/office/drawing/2014/main" id="{DE463FD5-12D4-104E-916A-0857DFD2F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40" y="131035"/>
            <a:ext cx="43595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OLD BLADE</a:t>
            </a:r>
          </a:p>
        </p:txBody>
      </p:sp>
      <p:sp>
        <p:nvSpPr>
          <p:cNvPr id="83" name="Rectangle 83">
            <a:extLst>
              <a:ext uri="{FF2B5EF4-FFF2-40B4-BE49-F238E27FC236}">
                <a16:creationId xmlns:a16="http://schemas.microsoft.com/office/drawing/2014/main" id="{9B7F5B2F-DA34-D643-B82D-8468B7991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9508" y="132301"/>
            <a:ext cx="43595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venir Book"/>
                <a:cs typeface="Avenir Book"/>
              </a:rPr>
              <a:t>NEW BLADE</a:t>
            </a:r>
          </a:p>
        </p:txBody>
      </p:sp>
      <p:sp>
        <p:nvSpPr>
          <p:cNvPr id="127" name="Rectangle 83">
            <a:extLst>
              <a:ext uri="{FF2B5EF4-FFF2-40B4-BE49-F238E27FC236}">
                <a16:creationId xmlns:a16="http://schemas.microsoft.com/office/drawing/2014/main" id="{F06E75B3-7A35-4744-9902-BF30895F7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3790" y="64225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Edge 2.5</a:t>
            </a:r>
            <a:r>
              <a:rPr lang="en-US" sz="1600" baseline="30000" dirty="0">
                <a:latin typeface="Avenir Book"/>
                <a:cs typeface="Avenir Book"/>
              </a:rPr>
              <a:t>∘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5065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4C1869EE-FBAF-B741-A816-552812F6AE1E}"/>
              </a:ext>
            </a:extLst>
          </p:cNvPr>
          <p:cNvSpPr/>
          <p:nvPr/>
        </p:nvSpPr>
        <p:spPr>
          <a:xfrm>
            <a:off x="4062178" y="319448"/>
            <a:ext cx="40524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venir Book"/>
              </a:rPr>
              <a:t>FINAL ELECTRONICS</a:t>
            </a:r>
          </a:p>
          <a:p>
            <a:pPr algn="ctr"/>
            <a:endParaRPr lang="en-US" dirty="0">
              <a:latin typeface="Avenir Book"/>
            </a:endParaRPr>
          </a:p>
          <a:p>
            <a:pPr algn="ctr"/>
            <a:r>
              <a:rPr lang="en-US" dirty="0">
                <a:latin typeface="Avenir Book"/>
              </a:rPr>
              <a:t>(C-spec, T-rex, NMX, </a:t>
            </a:r>
            <a:r>
              <a:rPr lang="en-US" dirty="0" err="1">
                <a:latin typeface="Avenir Book"/>
              </a:rPr>
              <a:t>Estia</a:t>
            </a:r>
            <a:r>
              <a:rPr lang="en-US" dirty="0">
                <a:latin typeface="Avenir Book"/>
              </a:rPr>
              <a:t> and FREIA)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44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0">
            <a:extLst>
              <a:ext uri="{FF2B5EF4-FFF2-40B4-BE49-F238E27FC236}">
                <a16:creationId xmlns:a16="http://schemas.microsoft.com/office/drawing/2014/main" id="{3A78CB12-EC17-484E-B9A9-9E3D83CFAC60}"/>
              </a:ext>
            </a:extLst>
          </p:cNvPr>
          <p:cNvGrpSpPr/>
          <p:nvPr/>
        </p:nvGrpSpPr>
        <p:grpSpPr>
          <a:xfrm>
            <a:off x="9690776" y="738540"/>
            <a:ext cx="221237" cy="1159951"/>
            <a:chOff x="5100818" y="574304"/>
            <a:chExt cx="221237" cy="1159951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0D84B1D0-F0B9-7E41-8ABD-9FCA94901E5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59AB599A-BD3C-7E4E-AE2F-0CF55AA6352E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39AE6BD-940A-6445-81EC-A4FCD6A73560}"/>
              </a:ext>
            </a:extLst>
          </p:cNvPr>
          <p:cNvGrpSpPr/>
          <p:nvPr/>
        </p:nvGrpSpPr>
        <p:grpSpPr>
          <a:xfrm>
            <a:off x="6712274" y="738540"/>
            <a:ext cx="252347" cy="1159951"/>
            <a:chOff x="5100818" y="574304"/>
            <a:chExt cx="252347" cy="1159951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69C91FF-7071-6D4E-A386-967CAD504D6A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32D42AC-83EF-4048-87EE-0E8A3912C356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7712EE6-FA9B-FB47-83CD-6C9416A6B24E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F1BEF86-7090-2A45-AA63-F7373F45CF89}"/>
              </a:ext>
            </a:extLst>
          </p:cNvPr>
          <p:cNvGrpSpPr/>
          <p:nvPr/>
        </p:nvGrpSpPr>
        <p:grpSpPr>
          <a:xfrm>
            <a:off x="7230514" y="738540"/>
            <a:ext cx="252347" cy="1159951"/>
            <a:chOff x="5100818" y="574304"/>
            <a:chExt cx="252347" cy="1159951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92C17508-566D-AA40-B7CA-B10A72C4A19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96116CD-7BEC-BC42-BA40-F5D814DC9A53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3B7059A-A082-D841-8635-D2EECFC38DFF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1E2F6EA-DEBA-CA4B-9F13-45F9B1B3C646}"/>
              </a:ext>
            </a:extLst>
          </p:cNvPr>
          <p:cNvGrpSpPr/>
          <p:nvPr/>
        </p:nvGrpSpPr>
        <p:grpSpPr>
          <a:xfrm>
            <a:off x="8176072" y="738540"/>
            <a:ext cx="252347" cy="1159951"/>
            <a:chOff x="5100818" y="574304"/>
            <a:chExt cx="252347" cy="1159951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0198E59-A645-734A-AD98-7D4B18305EEE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BF66DAF-4F28-1442-A540-28B1F7AF04C3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5DF4321-50EB-D249-9A05-65741AD9295A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C5B612C-CEB7-064E-B359-AD0C1EE4D681}"/>
              </a:ext>
            </a:extLst>
          </p:cNvPr>
          <p:cNvGrpSpPr/>
          <p:nvPr/>
        </p:nvGrpSpPr>
        <p:grpSpPr>
          <a:xfrm>
            <a:off x="8680973" y="738540"/>
            <a:ext cx="252347" cy="1159951"/>
            <a:chOff x="5100818" y="574304"/>
            <a:chExt cx="252347" cy="1159951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DD0F9BE-7187-484A-B41A-4201307423A0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D7E6658-C438-F649-90EB-C1A5C7E13ACA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58F60B5-5110-8C43-8B26-A85936A0C490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1B45122-ED06-F944-A9DB-F326910B96B2}"/>
              </a:ext>
            </a:extLst>
          </p:cNvPr>
          <p:cNvGrpSpPr/>
          <p:nvPr/>
        </p:nvGrpSpPr>
        <p:grpSpPr>
          <a:xfrm>
            <a:off x="9185874" y="738540"/>
            <a:ext cx="252347" cy="1159951"/>
            <a:chOff x="5100818" y="574304"/>
            <a:chExt cx="252347" cy="1159951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E7EE9B5-C1E4-E342-9865-4E17D2678A4E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F3F0E00-300A-1E4A-B269-E05543A3B784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8E21D09-C3B7-8A47-ADE4-ED1A0414CF37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A6E697-EF91-A149-AAD0-1EB3BD46C5A7}"/>
              </a:ext>
            </a:extLst>
          </p:cNvPr>
          <p:cNvSpPr/>
          <p:nvPr/>
        </p:nvSpPr>
        <p:spPr>
          <a:xfrm>
            <a:off x="4119778" y="1207123"/>
            <a:ext cx="13996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Avenir Roman" panose="02000503020000020003" pitchFamily="2" charset="0"/>
              </a:rPr>
              <a:t>half blade </a:t>
            </a:r>
          </a:p>
          <a:p>
            <a:pPr algn="ctr"/>
            <a:r>
              <a:rPr lang="en-GB" sz="1000" dirty="0">
                <a:latin typeface="Avenir Roman" panose="02000503020000020003" pitchFamily="2" charset="0"/>
              </a:rPr>
              <a:t>(contains only wires, </a:t>
            </a:r>
          </a:p>
          <a:p>
            <a:pPr algn="ctr"/>
            <a:r>
              <a:rPr lang="en-GB" sz="1000" dirty="0">
                <a:latin typeface="Avenir Roman" panose="02000503020000020003" pitchFamily="2" charset="0"/>
              </a:rPr>
              <a:t>no strips)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B0530-5C3B-DA4E-A528-FA08D1678812}"/>
              </a:ext>
            </a:extLst>
          </p:cNvPr>
          <p:cNvSpPr/>
          <p:nvPr/>
        </p:nvSpPr>
        <p:spPr>
          <a:xfrm>
            <a:off x="9648422" y="1163136"/>
            <a:ext cx="215222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half blade </a:t>
            </a:r>
          </a:p>
          <a:p>
            <a:pPr algn="ctr"/>
            <a:r>
              <a:rPr lang="en-GB" sz="1050" dirty="0">
                <a:latin typeface="Avenir Roman" panose="02000503020000020003" pitchFamily="2" charset="0"/>
              </a:rPr>
              <a:t>(contains only strips, </a:t>
            </a:r>
          </a:p>
          <a:p>
            <a:pPr algn="ctr"/>
            <a:r>
              <a:rPr lang="en-GB" sz="1050" dirty="0">
                <a:latin typeface="Avenir Roman" panose="02000503020000020003" pitchFamily="2" charset="0"/>
              </a:rPr>
              <a:t>no wires)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537E33-AA0C-6341-BD3C-5BC8A0BE1C21}"/>
              </a:ext>
            </a:extLst>
          </p:cNvPr>
          <p:cNvGrpSpPr/>
          <p:nvPr/>
        </p:nvGrpSpPr>
        <p:grpSpPr>
          <a:xfrm rot="20392131">
            <a:off x="469128" y="1169945"/>
            <a:ext cx="2015618" cy="238455"/>
            <a:chOff x="2850515" y="2977176"/>
            <a:chExt cx="2730765" cy="45182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70BB2-B721-5946-855D-66C4FA2E8725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8D6634-11F4-5244-B11D-C1E9A80E55DD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AB53CC-72ED-0E47-9583-8D926E4E2545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A20EA0-3BD8-9742-8358-8096A952654D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BAA376-2268-964E-A333-B68B1568D1F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A837A43A-33B4-F140-9E14-2D807C947EE6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0856295-1BDC-B145-8EFA-46C1B03E9B67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187005-1ACB-B94A-8685-D976ED128786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189E644-55DF-CD40-B0B4-F8FE33569A58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BF98DE-1BA5-4044-8CD0-4E29E7950C18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E3473E-4110-F34F-ACFE-D042302AA759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CACB5C-92CE-2543-9AEE-A25A23E9865D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89019B6-52D3-2247-98F2-6DFA3BB8A376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DBFA39C-47E0-144E-A8DC-E6813324DEAC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EDB9B6-121D-AD4A-9483-1DA96862588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200749-38FB-514E-9E7B-C81A7049D24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AA53A5-401C-3040-A895-314C40FB63B1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12E4EA-5E63-A347-A2C4-D821C31F03BF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F6EA527-2582-1C4C-BC0F-812C5919FFDF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871AC04-21CE-4B4E-83E0-2E0F8E51E07E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73362E5-74DE-7840-924E-AF34C946F63B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60370A1-9C50-6E41-98BD-9CA7A529BDE0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48BF405-B714-424E-BD70-DACC2E90FA2E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6AD3AE3-55B9-8549-8EAB-7024094DF3E9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94CF58-33EF-2148-93D9-17828E1CBC42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047A278-E5FD-5D4D-B24D-0EF34F745163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75009E9-ACFC-FB4B-BF40-E1F7DC8DD360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CE2920-BA35-1C49-A7CF-923776F6C27E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B01A62-67AC-9B44-A4C5-FA4D76C3CE3E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5792B0-045C-5D48-B571-5792A1E4EA19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30BAC8C-B91D-F841-8C63-37DB7B2C9B8D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EB90D91-3F7E-7241-A93C-82309DCB5DF5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DED937-3BE3-7744-8A0F-791D0A318B6F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FE7CD18-79FB-3842-A4D7-E175736802A7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11734F-39F2-784A-9AAF-D796210DFE3D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B180A83-7B19-7A4C-B2AD-FD5825EB353E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6F29DCF-E1C2-2A43-9C37-D84F1177DF09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95501A4-C7E6-4841-889E-55A64E549EE0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596F65-8808-1845-B3F0-B7C89AD7C8A6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C5E2053-34E2-904A-9D6A-78E0EE8BB0A8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28DD5B8-7733-B14C-A3B7-BF133D05E113}"/>
              </a:ext>
            </a:extLst>
          </p:cNvPr>
          <p:cNvSpPr/>
          <p:nvPr/>
        </p:nvSpPr>
        <p:spPr>
          <a:xfrm rot="20478990">
            <a:off x="1816781" y="663059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C90701-26D6-6F4E-AA93-F3BFD0C0CA57}"/>
              </a:ext>
            </a:extLst>
          </p:cNvPr>
          <p:cNvSpPr/>
          <p:nvPr/>
        </p:nvSpPr>
        <p:spPr>
          <a:xfrm rot="20426334">
            <a:off x="10022199" y="1626470"/>
            <a:ext cx="816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Rectangle 83">
            <a:extLst>
              <a:ext uri="{FF2B5EF4-FFF2-40B4-BE49-F238E27FC236}">
                <a16:creationId xmlns:a16="http://schemas.microsoft.com/office/drawing/2014/main" id="{5ED0FBBF-7B02-0142-9E27-8E316C5ED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605" y="1037511"/>
            <a:ext cx="1142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venir Book"/>
                <a:cs typeface="Avenir Book"/>
              </a:rPr>
              <a:t>=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4D99CE3-196B-E74E-92C8-F3BB009C482B}"/>
              </a:ext>
            </a:extLst>
          </p:cNvPr>
          <p:cNvSpPr/>
          <p:nvPr/>
        </p:nvSpPr>
        <p:spPr>
          <a:xfrm rot="20291147">
            <a:off x="1588845" y="1260258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F8D1F0D-0D56-7C45-B529-95D188A8F995}"/>
              </a:ext>
            </a:extLst>
          </p:cNvPr>
          <p:cNvSpPr/>
          <p:nvPr/>
        </p:nvSpPr>
        <p:spPr>
          <a:xfrm rot="20488696">
            <a:off x="10923664" y="868922"/>
            <a:ext cx="570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Rectangle 83">
            <a:extLst>
              <a:ext uri="{FF2B5EF4-FFF2-40B4-BE49-F238E27FC236}">
                <a16:creationId xmlns:a16="http://schemas.microsoft.com/office/drawing/2014/main" id="{34A3BDF4-1B98-AB41-910A-52929C9FA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78" y="1583671"/>
            <a:ext cx="139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blade assembly (unit)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0A35EB0-586E-7245-BC1E-099BAA263EE9}"/>
              </a:ext>
            </a:extLst>
          </p:cNvPr>
          <p:cNvSpPr/>
          <p:nvPr/>
        </p:nvSpPr>
        <p:spPr>
          <a:xfrm>
            <a:off x="5684526" y="459239"/>
            <a:ext cx="498265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1            2            3            4          …         12          13          14         15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8089BCCA-C469-3A4A-AEF1-3758368D8498}"/>
              </a:ext>
            </a:extLst>
          </p:cNvPr>
          <p:cNvSpPr/>
          <p:nvPr/>
        </p:nvSpPr>
        <p:spPr>
          <a:xfrm>
            <a:off x="5935510" y="2026813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1           2            3                   …               12           13         14   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C40D684-D649-014E-8A3B-6F00FEB17FB9}"/>
              </a:ext>
            </a:extLst>
          </p:cNvPr>
          <p:cNvSpPr/>
          <p:nvPr/>
        </p:nvSpPr>
        <p:spPr>
          <a:xfrm>
            <a:off x="5129443" y="2018260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cassette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4B12010-CBAF-0942-A891-459D8089C74A}"/>
              </a:ext>
            </a:extLst>
          </p:cNvPr>
          <p:cNvSpPr/>
          <p:nvPr/>
        </p:nvSpPr>
        <p:spPr>
          <a:xfrm>
            <a:off x="4497787" y="45700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blade assembly 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555B572-70E5-6147-B2D8-F41E955B9899}"/>
              </a:ext>
            </a:extLst>
          </p:cNvPr>
          <p:cNvSpPr/>
          <p:nvPr/>
        </p:nvSpPr>
        <p:spPr>
          <a:xfrm rot="4143478">
            <a:off x="3179302" y="661868"/>
            <a:ext cx="196899" cy="1158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7369E22-95F6-CD40-982F-2970C9BC414D}"/>
              </a:ext>
            </a:extLst>
          </p:cNvPr>
          <p:cNvSpPr/>
          <p:nvPr/>
        </p:nvSpPr>
        <p:spPr>
          <a:xfrm rot="4147213">
            <a:off x="3274034" y="730551"/>
            <a:ext cx="59832" cy="1159951"/>
          </a:xfrm>
          <a:prstGeom prst="rect">
            <a:avLst/>
          </a:prstGeom>
          <a:solidFill>
            <a:srgbClr val="0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107311AC-EEF6-F540-A712-6B9AF01BBE57}"/>
              </a:ext>
            </a:extLst>
          </p:cNvPr>
          <p:cNvSpPr/>
          <p:nvPr/>
        </p:nvSpPr>
        <p:spPr>
          <a:xfrm rot="4151993">
            <a:off x="3213205" y="567621"/>
            <a:ext cx="59832" cy="11599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798B71CB-7ADC-7348-9A37-DE12E6D08EF0}"/>
              </a:ext>
            </a:extLst>
          </p:cNvPr>
          <p:cNvGrpSpPr/>
          <p:nvPr/>
        </p:nvGrpSpPr>
        <p:grpSpPr>
          <a:xfrm>
            <a:off x="5700131" y="738540"/>
            <a:ext cx="228009" cy="1159951"/>
            <a:chOff x="5125156" y="574304"/>
            <a:chExt cx="228009" cy="1159951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15D6E31-054F-FA45-BB2B-484155D37761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259120BE-29A2-2F45-99EF-52F83BF74531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4E6F5ED-8A9F-F74E-A8F2-140C8F226EE8}"/>
              </a:ext>
            </a:extLst>
          </p:cNvPr>
          <p:cNvGrpSpPr/>
          <p:nvPr/>
        </p:nvGrpSpPr>
        <p:grpSpPr>
          <a:xfrm>
            <a:off x="6194034" y="738540"/>
            <a:ext cx="252347" cy="1159951"/>
            <a:chOff x="5100818" y="574304"/>
            <a:chExt cx="252347" cy="115995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5814F76-2091-3F43-B9D9-517D5122DB8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204EAB24-C5FF-0E40-A3AE-38494560C6E2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182FD2C-5C23-894F-A826-7827C3E2E88F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5D40950-A7B6-F143-BE51-878C9B79A2FA}"/>
              </a:ext>
            </a:extLst>
          </p:cNvPr>
          <p:cNvSpPr/>
          <p:nvPr/>
        </p:nvSpPr>
        <p:spPr>
          <a:xfrm>
            <a:off x="6755662" y="1180015"/>
            <a:ext cx="2152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venir Roman" panose="02000503020000020003" pitchFamily="2" charset="0"/>
              </a:rPr>
              <a:t>…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FEC7E7B-5813-EC41-ADD5-3359DF74CDDE}"/>
              </a:ext>
            </a:extLst>
          </p:cNvPr>
          <p:cNvCxnSpPr>
            <a:cxnSpLocks/>
          </p:cNvCxnSpPr>
          <p:nvPr/>
        </p:nvCxnSpPr>
        <p:spPr>
          <a:xfrm flipH="1">
            <a:off x="5188065" y="1334261"/>
            <a:ext cx="547895" cy="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EFF952D-837A-4148-9F22-794A2D4B88E0}"/>
              </a:ext>
            </a:extLst>
          </p:cNvPr>
          <p:cNvCxnSpPr>
            <a:cxnSpLocks/>
          </p:cNvCxnSpPr>
          <p:nvPr/>
        </p:nvCxnSpPr>
        <p:spPr>
          <a:xfrm flipV="1">
            <a:off x="9802745" y="1295127"/>
            <a:ext cx="367125" cy="1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D5E3C52-E9D2-B349-A074-9EB46BFA700E}"/>
              </a:ext>
            </a:extLst>
          </p:cNvPr>
          <p:cNvSpPr/>
          <p:nvPr/>
        </p:nvSpPr>
        <p:spPr>
          <a:xfrm>
            <a:off x="5800206" y="698420"/>
            <a:ext cx="503803" cy="13082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37C504D-FF74-8041-B4BB-C696BDF00F08}"/>
              </a:ext>
            </a:extLst>
          </p:cNvPr>
          <p:cNvSpPr/>
          <p:nvPr/>
        </p:nvSpPr>
        <p:spPr>
          <a:xfrm>
            <a:off x="6329842" y="698419"/>
            <a:ext cx="503803" cy="13082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1F1412-D274-DD4C-9298-B107438403EB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1D7F0C0-0708-2B46-8237-36A404044081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96" name="Picture 95" descr="Screen Shot 2014-10-14 at 09.12.54.png">
              <a:extLst>
                <a:ext uri="{FF2B5EF4-FFF2-40B4-BE49-F238E27FC236}">
                  <a16:creationId xmlns:a16="http://schemas.microsoft.com/office/drawing/2014/main" id="{DD261FCB-A926-B147-B1AE-EE1DDC800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97" name="Picture 96" descr="Screen Shot 2014-10-14 at 09.12.54.png">
              <a:extLst>
                <a:ext uri="{FF2B5EF4-FFF2-40B4-BE49-F238E27FC236}">
                  <a16:creationId xmlns:a16="http://schemas.microsoft.com/office/drawing/2014/main" id="{32C68247-B733-814A-835B-EA86958C4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A7678A67-6311-2A4E-9B83-0BDEAD273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4812F630-7079-1244-BD9A-5620B918329C}"/>
              </a:ext>
            </a:extLst>
          </p:cNvPr>
          <p:cNvSpPr/>
          <p:nvPr/>
        </p:nvSpPr>
        <p:spPr>
          <a:xfrm>
            <a:off x="10880935" y="4119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detector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FD5EF13-9F24-7A45-B9BC-22CA6451282B}"/>
              </a:ext>
            </a:extLst>
          </p:cNvPr>
          <p:cNvSpPr/>
          <p:nvPr/>
        </p:nvSpPr>
        <p:spPr>
          <a:xfrm rot="20478990">
            <a:off x="3254142" y="737091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2C71A5B-E412-E144-A45D-4C96AB1852C1}"/>
              </a:ext>
            </a:extLst>
          </p:cNvPr>
          <p:cNvSpPr/>
          <p:nvPr/>
        </p:nvSpPr>
        <p:spPr>
          <a:xfrm rot="20291147">
            <a:off x="3393641" y="1130652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C8167168-0E7B-E14B-9C8D-C34F95B4F052}"/>
              </a:ext>
            </a:extLst>
          </p:cNvPr>
          <p:cNvSpPr/>
          <p:nvPr/>
        </p:nvSpPr>
        <p:spPr>
          <a:xfrm>
            <a:off x="4141497" y="268729"/>
            <a:ext cx="7311000" cy="21209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14C2232-232B-0F45-BD3B-1F3BE615FE08}"/>
              </a:ext>
            </a:extLst>
          </p:cNvPr>
          <p:cNvCxnSpPr>
            <a:cxnSpLocks/>
          </p:cNvCxnSpPr>
          <p:nvPr/>
        </p:nvCxnSpPr>
        <p:spPr>
          <a:xfrm>
            <a:off x="5147774" y="3941405"/>
            <a:ext cx="2874664" cy="0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E09A935-BFB8-C44E-9E61-68C6E7D836B6}"/>
              </a:ext>
            </a:extLst>
          </p:cNvPr>
          <p:cNvCxnSpPr>
            <a:cxnSpLocks/>
          </p:cNvCxnSpPr>
          <p:nvPr/>
        </p:nvCxnSpPr>
        <p:spPr>
          <a:xfrm flipV="1">
            <a:off x="7098026" y="2976058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24F7C3A-4C92-A345-8260-5A5946916DA3}"/>
              </a:ext>
            </a:extLst>
          </p:cNvPr>
          <p:cNvCxnSpPr>
            <a:cxnSpLocks/>
          </p:cNvCxnSpPr>
          <p:nvPr/>
        </p:nvCxnSpPr>
        <p:spPr>
          <a:xfrm flipV="1">
            <a:off x="7628144" y="2997407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E4BB5E4-9BC4-1342-BFBF-68FC87CE4584}"/>
              </a:ext>
            </a:extLst>
          </p:cNvPr>
          <p:cNvCxnSpPr>
            <a:cxnSpLocks/>
          </p:cNvCxnSpPr>
          <p:nvPr/>
        </p:nvCxnSpPr>
        <p:spPr>
          <a:xfrm flipV="1">
            <a:off x="9110096" y="2970760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3F7278A-BC79-2D40-961C-66BECCBE5716}"/>
              </a:ext>
            </a:extLst>
          </p:cNvPr>
          <p:cNvCxnSpPr>
            <a:cxnSpLocks/>
          </p:cNvCxnSpPr>
          <p:nvPr/>
        </p:nvCxnSpPr>
        <p:spPr>
          <a:xfrm flipV="1">
            <a:off x="9640214" y="2992109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DD63A88-6D13-4B4C-9E6B-A46C33EB836C}"/>
              </a:ext>
            </a:extLst>
          </p:cNvPr>
          <p:cNvCxnSpPr>
            <a:cxnSpLocks/>
          </p:cNvCxnSpPr>
          <p:nvPr/>
        </p:nvCxnSpPr>
        <p:spPr>
          <a:xfrm flipV="1">
            <a:off x="6021601" y="2866118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DE5AC9C-3311-D24E-8B9A-B76792664DFC}"/>
              </a:ext>
            </a:extLst>
          </p:cNvPr>
          <p:cNvCxnSpPr>
            <a:cxnSpLocks/>
          </p:cNvCxnSpPr>
          <p:nvPr/>
        </p:nvCxnSpPr>
        <p:spPr>
          <a:xfrm flipV="1">
            <a:off x="6551719" y="2887467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436719D-86C5-824E-BB73-8B75C72B83C1}"/>
              </a:ext>
            </a:extLst>
          </p:cNvPr>
          <p:cNvCxnSpPr>
            <a:cxnSpLocks/>
          </p:cNvCxnSpPr>
          <p:nvPr/>
        </p:nvCxnSpPr>
        <p:spPr>
          <a:xfrm flipV="1">
            <a:off x="5160819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A5712CB-2940-494A-B927-3B5A5C634813}"/>
              </a:ext>
            </a:extLst>
          </p:cNvPr>
          <p:cNvCxnSpPr>
            <a:cxnSpLocks/>
          </p:cNvCxnSpPr>
          <p:nvPr/>
        </p:nvCxnSpPr>
        <p:spPr>
          <a:xfrm flipV="1">
            <a:off x="5637756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0BD6618-7B2C-F546-9697-8F1BD0AD2D7B}"/>
              </a:ext>
            </a:extLst>
          </p:cNvPr>
          <p:cNvCxnSpPr>
            <a:cxnSpLocks/>
          </p:cNvCxnSpPr>
          <p:nvPr/>
        </p:nvCxnSpPr>
        <p:spPr>
          <a:xfrm flipV="1">
            <a:off x="6114692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224F497-02E2-6148-8DF4-4ED6CCA12BB9}"/>
              </a:ext>
            </a:extLst>
          </p:cNvPr>
          <p:cNvCxnSpPr>
            <a:cxnSpLocks/>
          </p:cNvCxnSpPr>
          <p:nvPr/>
        </p:nvCxnSpPr>
        <p:spPr>
          <a:xfrm flipV="1">
            <a:off x="6591629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DF18375-36A2-E148-AA8B-037B24D8ABBE}"/>
              </a:ext>
            </a:extLst>
          </p:cNvPr>
          <p:cNvCxnSpPr>
            <a:cxnSpLocks/>
          </p:cNvCxnSpPr>
          <p:nvPr/>
        </p:nvCxnSpPr>
        <p:spPr>
          <a:xfrm flipV="1">
            <a:off x="7068565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D00AE47-498C-5041-B22C-0CC22846C40D}"/>
              </a:ext>
            </a:extLst>
          </p:cNvPr>
          <p:cNvCxnSpPr>
            <a:cxnSpLocks/>
          </p:cNvCxnSpPr>
          <p:nvPr/>
        </p:nvCxnSpPr>
        <p:spPr>
          <a:xfrm flipV="1">
            <a:off x="7545501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E438FCA-3471-6045-95CF-A52D80E65333}"/>
              </a:ext>
            </a:extLst>
          </p:cNvPr>
          <p:cNvCxnSpPr>
            <a:cxnSpLocks/>
          </p:cNvCxnSpPr>
          <p:nvPr/>
        </p:nvCxnSpPr>
        <p:spPr>
          <a:xfrm flipV="1">
            <a:off x="8022438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324D2D85-16FB-8442-90FA-049AB3B23720}"/>
              </a:ext>
            </a:extLst>
          </p:cNvPr>
          <p:cNvCxnSpPr>
            <a:cxnSpLocks/>
          </p:cNvCxnSpPr>
          <p:nvPr/>
        </p:nvCxnSpPr>
        <p:spPr>
          <a:xfrm flipV="1">
            <a:off x="8499374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D207743-D3E6-E14B-B86B-69F5AB8A5749}"/>
              </a:ext>
            </a:extLst>
          </p:cNvPr>
          <p:cNvCxnSpPr>
            <a:cxnSpLocks/>
          </p:cNvCxnSpPr>
          <p:nvPr/>
        </p:nvCxnSpPr>
        <p:spPr>
          <a:xfrm flipV="1">
            <a:off x="8976311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FED0C2C-1033-E14A-900A-F7AD86802A67}"/>
              </a:ext>
            </a:extLst>
          </p:cNvPr>
          <p:cNvCxnSpPr>
            <a:cxnSpLocks/>
          </p:cNvCxnSpPr>
          <p:nvPr/>
        </p:nvCxnSpPr>
        <p:spPr>
          <a:xfrm flipV="1">
            <a:off x="9453247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E68EC33-DA1B-4048-8065-08BB8C021337}"/>
              </a:ext>
            </a:extLst>
          </p:cNvPr>
          <p:cNvCxnSpPr>
            <a:cxnSpLocks/>
          </p:cNvCxnSpPr>
          <p:nvPr/>
        </p:nvCxnSpPr>
        <p:spPr>
          <a:xfrm flipV="1">
            <a:off x="9930184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B5BDEBE5-26B8-0D4A-98CB-A8161D9BBF40}"/>
              </a:ext>
            </a:extLst>
          </p:cNvPr>
          <p:cNvCxnSpPr>
            <a:cxnSpLocks/>
          </p:cNvCxnSpPr>
          <p:nvPr/>
        </p:nvCxnSpPr>
        <p:spPr>
          <a:xfrm flipV="1">
            <a:off x="10407116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6F85CBE-272E-C047-8EA0-FAF85A9E4C71}"/>
              </a:ext>
            </a:extLst>
          </p:cNvPr>
          <p:cNvSpPr/>
          <p:nvPr/>
        </p:nvSpPr>
        <p:spPr>
          <a:xfrm>
            <a:off x="4903648" y="5518092"/>
            <a:ext cx="5760640" cy="7337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5A1792B-6A04-404C-A56E-F8C7CD5ACCCB}"/>
              </a:ext>
            </a:extLst>
          </p:cNvPr>
          <p:cNvSpPr/>
          <p:nvPr/>
        </p:nvSpPr>
        <p:spPr>
          <a:xfrm>
            <a:off x="5732606" y="5744264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Avenir Roman" panose="02000503020000020003" pitchFamily="2" charset="0"/>
              </a:rPr>
              <a:t>Master back-end</a:t>
            </a:r>
            <a:endParaRPr lang="en-GB" sz="1400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87A070-B8E9-0745-B252-B7EDCC82B112}"/>
              </a:ext>
            </a:extLst>
          </p:cNvPr>
          <p:cNvSpPr/>
          <p:nvPr/>
        </p:nvSpPr>
        <p:spPr>
          <a:xfrm>
            <a:off x="8376859" y="5744264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Avenir Roman" panose="02000503020000020003" pitchFamily="2" charset="0"/>
              </a:rPr>
              <a:t>(12 rings)</a:t>
            </a:r>
            <a:endParaRPr lang="en-GB" sz="14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57DF00E-8BDF-4240-A2D2-4288B4A54CBB}"/>
              </a:ext>
            </a:extLst>
          </p:cNvPr>
          <p:cNvSpPr/>
          <p:nvPr/>
        </p:nvSpPr>
        <p:spPr>
          <a:xfrm>
            <a:off x="5148166" y="5130269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R0</a:t>
            </a:r>
          </a:p>
          <a:p>
            <a:endParaRPr lang="en-GB" sz="240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05B8909-CB41-214A-BF1D-4089ECB6F570}"/>
              </a:ext>
            </a:extLst>
          </p:cNvPr>
          <p:cNvSpPr/>
          <p:nvPr/>
        </p:nvSpPr>
        <p:spPr>
          <a:xfrm>
            <a:off x="10379057" y="5130269"/>
            <a:ext cx="43473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R11</a:t>
            </a:r>
          </a:p>
          <a:p>
            <a:endParaRPr lang="en-GB" sz="2400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FF77A44-8B09-FE4F-AD8F-0CD4C6618B24}"/>
              </a:ext>
            </a:extLst>
          </p:cNvPr>
          <p:cNvSpPr/>
          <p:nvPr/>
        </p:nvSpPr>
        <p:spPr>
          <a:xfrm>
            <a:off x="9929317" y="5130268"/>
            <a:ext cx="43473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R10</a:t>
            </a:r>
          </a:p>
          <a:p>
            <a:endParaRPr lang="en-GB" sz="2400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52DD46A-CD8C-DC42-9C15-E220C2DE9D11}"/>
              </a:ext>
            </a:extLst>
          </p:cNvPr>
          <p:cNvSpPr/>
          <p:nvPr/>
        </p:nvSpPr>
        <p:spPr>
          <a:xfrm>
            <a:off x="5614707" y="5130268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</a:t>
            </a:r>
          </a:p>
          <a:p>
            <a:endParaRPr lang="en-GB" sz="2400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1BB6FC-BB16-1741-A071-3FD58E7AE56A}"/>
              </a:ext>
            </a:extLst>
          </p:cNvPr>
          <p:cNvSpPr/>
          <p:nvPr/>
        </p:nvSpPr>
        <p:spPr>
          <a:xfrm>
            <a:off x="6119891" y="5130268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R2</a:t>
            </a:r>
          </a:p>
          <a:p>
            <a:endParaRPr lang="en-GB" sz="2400" dirty="0"/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CFF68A34-F9BE-EA49-9C39-92FF99AF400D}"/>
              </a:ext>
            </a:extLst>
          </p:cNvPr>
          <p:cNvCxnSpPr>
            <a:cxnSpLocks/>
          </p:cNvCxnSpPr>
          <p:nvPr/>
        </p:nvCxnSpPr>
        <p:spPr>
          <a:xfrm flipV="1">
            <a:off x="10407116" y="5038316"/>
            <a:ext cx="1023149" cy="1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80A8DA0-7C68-B246-BBDB-D57CD9FD44F8}"/>
              </a:ext>
            </a:extLst>
          </p:cNvPr>
          <p:cNvSpPr/>
          <p:nvPr/>
        </p:nvSpPr>
        <p:spPr>
          <a:xfrm>
            <a:off x="11440662" y="4920595"/>
            <a:ext cx="763351" cy="81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Beam</a:t>
            </a:r>
          </a:p>
          <a:p>
            <a:r>
              <a:rPr lang="en-US" sz="1143" dirty="0">
                <a:latin typeface="Avenir Book"/>
              </a:rPr>
              <a:t>Monitors</a:t>
            </a:r>
          </a:p>
          <a:p>
            <a:endParaRPr lang="en-GB" sz="2400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8ECDC1F-AF1D-5D45-AE40-F9CCDB5DDA49}"/>
              </a:ext>
            </a:extLst>
          </p:cNvPr>
          <p:cNvSpPr/>
          <p:nvPr/>
        </p:nvSpPr>
        <p:spPr>
          <a:xfrm>
            <a:off x="5855225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0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8AC629B-974A-964E-A74D-254BB6A2DB99}"/>
              </a:ext>
            </a:extLst>
          </p:cNvPr>
          <p:cNvSpPr/>
          <p:nvPr/>
        </p:nvSpPr>
        <p:spPr>
          <a:xfrm>
            <a:off x="5892096" y="2375333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A2436B8-BA76-C645-8E3C-959FB22BA1D9}"/>
              </a:ext>
            </a:extLst>
          </p:cNvPr>
          <p:cNvSpPr/>
          <p:nvPr/>
        </p:nvSpPr>
        <p:spPr>
          <a:xfrm>
            <a:off x="6066518" y="2375332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41869E7-C5EF-B340-9DB6-513F780EE74F}"/>
              </a:ext>
            </a:extLst>
          </p:cNvPr>
          <p:cNvSpPr/>
          <p:nvPr/>
        </p:nvSpPr>
        <p:spPr>
          <a:xfrm>
            <a:off x="5166256" y="284589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hybrids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3FBFCE3-989B-114E-ADC3-347055742BD4}"/>
              </a:ext>
            </a:extLst>
          </p:cNvPr>
          <p:cNvSpPr/>
          <p:nvPr/>
        </p:nvSpPr>
        <p:spPr>
          <a:xfrm>
            <a:off x="6385244" y="2299532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9CFF0EF-7CAE-8643-B18A-0D840DA0AC45}"/>
              </a:ext>
            </a:extLst>
          </p:cNvPr>
          <p:cNvSpPr/>
          <p:nvPr/>
        </p:nvSpPr>
        <p:spPr>
          <a:xfrm>
            <a:off x="6422115" y="2377419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A2A57EB-2700-9547-BEA5-AB06EEE405F0}"/>
              </a:ext>
            </a:extLst>
          </p:cNvPr>
          <p:cNvSpPr/>
          <p:nvPr/>
        </p:nvSpPr>
        <p:spPr>
          <a:xfrm>
            <a:off x="6596536" y="2377418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495B7D7-BAC3-EB49-B78D-5F7990F56A19}"/>
              </a:ext>
            </a:extLst>
          </p:cNvPr>
          <p:cNvSpPr/>
          <p:nvPr/>
        </p:nvSpPr>
        <p:spPr>
          <a:xfrm>
            <a:off x="6908953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2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B2E07F9-7983-7849-8DAC-1185FD776EE7}"/>
              </a:ext>
            </a:extLst>
          </p:cNvPr>
          <p:cNvSpPr/>
          <p:nvPr/>
        </p:nvSpPr>
        <p:spPr>
          <a:xfrm>
            <a:off x="6945824" y="2375333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94E1F0D-B082-6041-B83C-0904BD40F828}"/>
              </a:ext>
            </a:extLst>
          </p:cNvPr>
          <p:cNvSpPr/>
          <p:nvPr/>
        </p:nvSpPr>
        <p:spPr>
          <a:xfrm>
            <a:off x="7120246" y="2375332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982B9EE-4964-9147-AFBD-BB0338530A0E}"/>
              </a:ext>
            </a:extLst>
          </p:cNvPr>
          <p:cNvSpPr/>
          <p:nvPr/>
        </p:nvSpPr>
        <p:spPr>
          <a:xfrm>
            <a:off x="9428922" y="2310233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143" dirty="0"/>
              <a:t>13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56973412-898D-594A-B9E8-DA5D5B2B51D8}"/>
              </a:ext>
            </a:extLst>
          </p:cNvPr>
          <p:cNvSpPr/>
          <p:nvPr/>
        </p:nvSpPr>
        <p:spPr>
          <a:xfrm>
            <a:off x="9465793" y="2388120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9471C48-5D31-A542-A536-88A410E642B1}"/>
              </a:ext>
            </a:extLst>
          </p:cNvPr>
          <p:cNvSpPr/>
          <p:nvPr/>
        </p:nvSpPr>
        <p:spPr>
          <a:xfrm>
            <a:off x="9640214" y="2388120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0B4F87C-C68E-3948-8FD3-7F49FC6D1B0D}"/>
              </a:ext>
            </a:extLst>
          </p:cNvPr>
          <p:cNvSpPr/>
          <p:nvPr/>
        </p:nvSpPr>
        <p:spPr>
          <a:xfrm>
            <a:off x="8905212" y="2312270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143" dirty="0"/>
              <a:t>12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BCCBE65-6E58-DD40-855A-69556993FA63}"/>
              </a:ext>
            </a:extLst>
          </p:cNvPr>
          <p:cNvSpPr/>
          <p:nvPr/>
        </p:nvSpPr>
        <p:spPr>
          <a:xfrm>
            <a:off x="8942084" y="23901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425FC0-5DD7-674B-8BBD-2B539A12C9D9}"/>
              </a:ext>
            </a:extLst>
          </p:cNvPr>
          <p:cNvSpPr/>
          <p:nvPr/>
        </p:nvSpPr>
        <p:spPr>
          <a:xfrm>
            <a:off x="9116505" y="23901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BF312CA-7BDD-9745-9E5A-3EB6A7464210}"/>
              </a:ext>
            </a:extLst>
          </p:cNvPr>
          <p:cNvSpPr/>
          <p:nvPr/>
        </p:nvSpPr>
        <p:spPr>
          <a:xfrm>
            <a:off x="5831026" y="3646691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400" dirty="0"/>
              <a:t>FEA 0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882CBDD-F5A3-1141-A301-EE683FCCFE7C}"/>
              </a:ext>
            </a:extLst>
          </p:cNvPr>
          <p:cNvSpPr/>
          <p:nvPr/>
        </p:nvSpPr>
        <p:spPr>
          <a:xfrm>
            <a:off x="7405838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3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1F006359-4384-4F44-B5F7-51D3F11A1D71}"/>
              </a:ext>
            </a:extLst>
          </p:cNvPr>
          <p:cNvSpPr/>
          <p:nvPr/>
        </p:nvSpPr>
        <p:spPr>
          <a:xfrm>
            <a:off x="7442709" y="2380358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BB4DA7C-4489-B24B-88A9-336BC1CD4673}"/>
              </a:ext>
            </a:extLst>
          </p:cNvPr>
          <p:cNvSpPr/>
          <p:nvPr/>
        </p:nvSpPr>
        <p:spPr>
          <a:xfrm>
            <a:off x="7617131" y="23803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F881332-6E5F-3444-9525-EF3BBD00160F}"/>
              </a:ext>
            </a:extLst>
          </p:cNvPr>
          <p:cNvSpPr/>
          <p:nvPr/>
        </p:nvSpPr>
        <p:spPr>
          <a:xfrm>
            <a:off x="6282653" y="2639395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…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79C391A-4C7D-BA4D-93D2-77F1D96E90C9}"/>
              </a:ext>
            </a:extLst>
          </p:cNvPr>
          <p:cNvSpPr/>
          <p:nvPr/>
        </p:nvSpPr>
        <p:spPr>
          <a:xfrm>
            <a:off x="6895470" y="3651236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400" dirty="0"/>
              <a:t>FEA 1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A182754-2B95-B147-91F6-0E98E683A9A7}"/>
              </a:ext>
            </a:extLst>
          </p:cNvPr>
          <p:cNvSpPr/>
          <p:nvPr/>
        </p:nvSpPr>
        <p:spPr>
          <a:xfrm>
            <a:off x="8907540" y="3645938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286" dirty="0"/>
              <a:t>FEA 6 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BC079DF0-3FF9-9F4E-91C8-AC0FD9C43E68}"/>
              </a:ext>
            </a:extLst>
          </p:cNvPr>
          <p:cNvSpPr/>
          <p:nvPr/>
        </p:nvSpPr>
        <p:spPr>
          <a:xfrm>
            <a:off x="6240939" y="3649447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…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71FB34C3-5433-0F42-B4C1-11898C8B148B}"/>
              </a:ext>
            </a:extLst>
          </p:cNvPr>
          <p:cNvCxnSpPr>
            <a:cxnSpLocks/>
          </p:cNvCxnSpPr>
          <p:nvPr/>
        </p:nvCxnSpPr>
        <p:spPr>
          <a:xfrm flipV="1">
            <a:off x="5160819" y="3944152"/>
            <a:ext cx="0" cy="1048642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41B81D98-30CD-484D-BE0F-D835CB89AD22}"/>
              </a:ext>
            </a:extLst>
          </p:cNvPr>
          <p:cNvCxnSpPr>
            <a:cxnSpLocks/>
          </p:cNvCxnSpPr>
          <p:nvPr/>
        </p:nvCxnSpPr>
        <p:spPr>
          <a:xfrm flipV="1">
            <a:off x="5226089" y="4305194"/>
            <a:ext cx="0" cy="68154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619922D9-EDA2-444E-85A9-C167FD63479A}"/>
              </a:ext>
            </a:extLst>
          </p:cNvPr>
          <p:cNvCxnSpPr>
            <a:cxnSpLocks/>
          </p:cNvCxnSpPr>
          <p:nvPr/>
        </p:nvCxnSpPr>
        <p:spPr>
          <a:xfrm>
            <a:off x="5233821" y="4324903"/>
            <a:ext cx="2788617" cy="1239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0C05290D-3A88-3C4C-99D2-5E24602A8983}"/>
              </a:ext>
            </a:extLst>
          </p:cNvPr>
          <p:cNvCxnSpPr>
            <a:cxnSpLocks/>
          </p:cNvCxnSpPr>
          <p:nvPr/>
        </p:nvCxnSpPr>
        <p:spPr>
          <a:xfrm flipV="1">
            <a:off x="8014108" y="3941406"/>
            <a:ext cx="0" cy="384736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BBDA673-4CAE-4542-A891-E07C627BFA0F}"/>
              </a:ext>
            </a:extLst>
          </p:cNvPr>
          <p:cNvSpPr/>
          <p:nvPr/>
        </p:nvSpPr>
        <p:spPr>
          <a:xfrm>
            <a:off x="5209954" y="4091821"/>
            <a:ext cx="59984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Ring 0</a:t>
            </a:r>
          </a:p>
          <a:p>
            <a:endParaRPr lang="en-GB" sz="2400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57ECCBA9-ADFE-744F-BEBB-66B487A0D993}"/>
              </a:ext>
            </a:extLst>
          </p:cNvPr>
          <p:cNvSpPr/>
          <p:nvPr/>
        </p:nvSpPr>
        <p:spPr>
          <a:xfrm>
            <a:off x="11185194" y="2746557"/>
            <a:ext cx="642857" cy="15428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200" dirty="0"/>
              <a:t>Hybrid 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9703BCD-3CBE-6243-AF6F-E5D6C8204A58}"/>
              </a:ext>
            </a:extLst>
          </p:cNvPr>
          <p:cNvSpPr/>
          <p:nvPr/>
        </p:nvSpPr>
        <p:spPr>
          <a:xfrm>
            <a:off x="11225226" y="2826207"/>
            <a:ext cx="257143" cy="514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43" dirty="0"/>
              <a:t>VMM 0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8C60979-75BF-F64D-98A1-6D25EBA7A95E}"/>
              </a:ext>
            </a:extLst>
          </p:cNvPr>
          <p:cNvSpPr/>
          <p:nvPr/>
        </p:nvSpPr>
        <p:spPr>
          <a:xfrm>
            <a:off x="11531301" y="2824683"/>
            <a:ext cx="257143" cy="514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43" dirty="0"/>
              <a:t>VMM 1</a:t>
            </a: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5B6414F9-FE83-9E49-9FB4-426AEAEFEC68}"/>
              </a:ext>
            </a:extLst>
          </p:cNvPr>
          <p:cNvCxnSpPr>
            <a:cxnSpLocks/>
            <a:endCxn id="138" idx="0"/>
          </p:cNvCxnSpPr>
          <p:nvPr/>
        </p:nvCxnSpPr>
        <p:spPr>
          <a:xfrm flipH="1">
            <a:off x="6137624" y="1881566"/>
            <a:ext cx="99204" cy="493766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C2F37B5B-6192-BB4E-B436-CA7892954A19}"/>
              </a:ext>
            </a:extLst>
          </p:cNvPr>
          <p:cNvCxnSpPr>
            <a:cxnSpLocks/>
          </p:cNvCxnSpPr>
          <p:nvPr/>
        </p:nvCxnSpPr>
        <p:spPr>
          <a:xfrm>
            <a:off x="5898224" y="1898490"/>
            <a:ext cx="64979" cy="476843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79537DF3-4542-8B40-8CCE-D7BDC8916A78}"/>
              </a:ext>
            </a:extLst>
          </p:cNvPr>
          <p:cNvCxnSpPr>
            <a:cxnSpLocks/>
            <a:endCxn id="142" idx="0"/>
          </p:cNvCxnSpPr>
          <p:nvPr/>
        </p:nvCxnSpPr>
        <p:spPr>
          <a:xfrm flipH="1">
            <a:off x="6667643" y="1875718"/>
            <a:ext cx="90239" cy="50170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D708F31-FBC6-8F40-9CA0-8542E4A5DBB7}"/>
              </a:ext>
            </a:extLst>
          </p:cNvPr>
          <p:cNvCxnSpPr>
            <a:cxnSpLocks/>
          </p:cNvCxnSpPr>
          <p:nvPr/>
        </p:nvCxnSpPr>
        <p:spPr>
          <a:xfrm>
            <a:off x="6419276" y="1892641"/>
            <a:ext cx="64979" cy="476843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>
            <a:extLst>
              <a:ext uri="{FF2B5EF4-FFF2-40B4-BE49-F238E27FC236}">
                <a16:creationId xmlns:a16="http://schemas.microsoft.com/office/drawing/2014/main" id="{10145982-5861-0241-B03D-62C3D33058DD}"/>
              </a:ext>
            </a:extLst>
          </p:cNvPr>
          <p:cNvSpPr/>
          <p:nvPr/>
        </p:nvSpPr>
        <p:spPr>
          <a:xfrm>
            <a:off x="114727" y="75413"/>
            <a:ext cx="74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u="sng" dirty="0">
                <a:latin typeface="Avenir Roman" panose="02000503020000020003" pitchFamily="2" charset="0"/>
              </a:rPr>
              <a:t>AMOR</a:t>
            </a:r>
          </a:p>
          <a:p>
            <a:pPr algn="ctr"/>
            <a:endParaRPr lang="en-GB" sz="1400" b="1" u="sng" dirty="0">
              <a:latin typeface="Avenir Roman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E8A746-F101-744C-AABA-5D7910163607}"/>
              </a:ext>
            </a:extLst>
          </p:cNvPr>
          <p:cNvSpPr/>
          <p:nvPr/>
        </p:nvSpPr>
        <p:spPr>
          <a:xfrm>
            <a:off x="127552" y="407809"/>
            <a:ext cx="718466" cy="290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86" b="1" u="sng" dirty="0">
                <a:latin typeface="Avenir Roman" panose="02000503020000020003" pitchFamily="2" charset="0"/>
              </a:rPr>
              <a:t>N = 14</a:t>
            </a:r>
            <a:endParaRPr lang="en-GB" sz="1286" b="1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0CF2F-903B-F142-8796-1CE2E38588DB}"/>
              </a:ext>
            </a:extLst>
          </p:cNvPr>
          <p:cNvSpPr/>
          <p:nvPr/>
        </p:nvSpPr>
        <p:spPr>
          <a:xfrm>
            <a:off x="3956135" y="3625661"/>
            <a:ext cx="1949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FEA = Front-End Assister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887DD-7A0A-A749-80A6-0F0D0AD29163}"/>
              </a:ext>
            </a:extLst>
          </p:cNvPr>
          <p:cNvSpPr/>
          <p:nvPr/>
        </p:nvSpPr>
        <p:spPr>
          <a:xfrm>
            <a:off x="10320935" y="4259595"/>
            <a:ext cx="1776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Hybrid = </a:t>
            </a:r>
            <a:r>
              <a:rPr lang="sv-SE" sz="1400" dirty="0" err="1"/>
              <a:t>one</a:t>
            </a:r>
            <a:r>
              <a:rPr lang="sv-SE" sz="1400" dirty="0"/>
              <a:t> board </a:t>
            </a:r>
          </a:p>
          <a:p>
            <a:r>
              <a:rPr lang="sv-SE" sz="1400" dirty="0" err="1"/>
              <a:t>with</a:t>
            </a:r>
            <a:r>
              <a:rPr lang="sv-SE" sz="1400" dirty="0"/>
              <a:t> 2 </a:t>
            </a:r>
            <a:r>
              <a:rPr lang="sv-SE" sz="1400" dirty="0" err="1"/>
              <a:t>VMMs</a:t>
            </a:r>
            <a:r>
              <a:rPr lang="sv-SE" sz="1400" dirty="0"/>
              <a:t> = 128ch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C3CF0-D2BD-C140-A810-5305A91A9E16}"/>
              </a:ext>
            </a:extLst>
          </p:cNvPr>
          <p:cNvSpPr/>
          <p:nvPr/>
        </p:nvSpPr>
        <p:spPr>
          <a:xfrm>
            <a:off x="9791224" y="1895250"/>
            <a:ext cx="1750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One</a:t>
            </a:r>
            <a:r>
              <a:rPr lang="sv-SE" sz="1400" dirty="0"/>
              <a:t> </a:t>
            </a:r>
            <a:r>
              <a:rPr lang="sv-SE" sz="1400" dirty="0" err="1"/>
              <a:t>cassette</a:t>
            </a:r>
            <a:r>
              <a:rPr lang="sv-SE" sz="1400" dirty="0"/>
              <a:t> 96ch </a:t>
            </a:r>
          </a:p>
          <a:p>
            <a:r>
              <a:rPr lang="sv-SE" sz="1400" dirty="0"/>
              <a:t>(32 </a:t>
            </a:r>
            <a:r>
              <a:rPr lang="sv-SE" sz="1400" dirty="0" err="1"/>
              <a:t>of</a:t>
            </a:r>
            <a:r>
              <a:rPr lang="sv-SE" sz="1400" dirty="0"/>
              <a:t> hybrid </a:t>
            </a:r>
            <a:r>
              <a:rPr lang="sv-SE" sz="1400" dirty="0" err="1"/>
              <a:t>unused</a:t>
            </a:r>
            <a:r>
              <a:rPr lang="sv-SE" sz="1400" dirty="0"/>
              <a:t>)</a:t>
            </a: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69FD03FF-50E0-384B-B1AA-0F9EE7CC7A2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3277" y="4987007"/>
            <a:ext cx="2012714" cy="1264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84848C68-655E-B447-A732-C20626FEE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027" y="2043727"/>
            <a:ext cx="1909910" cy="1377513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684D960D-FAB8-3348-84B5-5DDFEBA1FB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b="15130"/>
          <a:stretch/>
        </p:blipFill>
        <p:spPr>
          <a:xfrm>
            <a:off x="1544761" y="3570635"/>
            <a:ext cx="2356994" cy="134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4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E8687E-2BCA-D349-8DCD-91524E3B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Test of whole readout chain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C3A5F-62C0-A146-8ABE-6AA6D5EC0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895092" cy="5017862"/>
          </a:xfrm>
        </p:spPr>
        <p:txBody>
          <a:bodyPr/>
          <a:lstStyle/>
          <a:p>
            <a:pPr lvl="1"/>
            <a:r>
              <a:rPr lang="en-US" dirty="0"/>
              <a:t>Team effort of detector group and DMSC</a:t>
            </a:r>
          </a:p>
          <a:p>
            <a:pPr lvl="1"/>
            <a:r>
              <a:rPr lang="en-US" dirty="0"/>
              <a:t>3 hybrids connected to two assisters, data taken with EFU and Grafana</a:t>
            </a:r>
          </a:p>
          <a:p>
            <a:pPr lvl="1"/>
            <a:r>
              <a:rPr lang="en-US" dirty="0"/>
              <a:t>Whole readout chain working, </a:t>
            </a:r>
            <a:r>
              <a:rPr lang="en-GB" dirty="0"/>
              <a:t>end-end data seen through the DAQ systems with VMM Front-End</a:t>
            </a:r>
            <a:endParaRPr lang="en-US" dirty="0"/>
          </a:p>
          <a:p>
            <a:pPr lvl="1"/>
            <a:r>
              <a:rPr lang="en-US" dirty="0"/>
              <a:t>Perfectionating performance and debugging small issues at the moment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C4170-B0AA-B949-9E7E-BC0F9C5A7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Stared Summer 2021</a:t>
            </a:r>
          </a:p>
          <a:p>
            <a:endParaRPr lang="en-US" dirty="0"/>
          </a:p>
        </p:txBody>
      </p:sp>
      <p:pic>
        <p:nvPicPr>
          <p:cNvPr id="9" name="Picture 2" descr="5DF01D0A-89AF-43B6-9BC4-2574E6EEADCF">
            <a:extLst>
              <a:ext uri="{FF2B5EF4-FFF2-40B4-BE49-F238E27FC236}">
                <a16:creationId xmlns:a16="http://schemas.microsoft.com/office/drawing/2014/main" id="{F8A92661-4032-1544-A607-4609EC2D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92" y="1249982"/>
            <a:ext cx="5202507" cy="390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02BF0B8-8C03-2F43-832F-8132ACF9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29" y="4733086"/>
            <a:ext cx="2896462" cy="20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5AD17F-766F-984F-BE8C-1A5B5D03F35E}"/>
              </a:ext>
            </a:extLst>
          </p:cNvPr>
          <p:cNvSpPr txBox="1">
            <a:spLocks/>
          </p:cNvSpPr>
          <p:nvPr/>
        </p:nvSpPr>
        <p:spPr>
          <a:xfrm>
            <a:off x="2217378" y="1992085"/>
            <a:ext cx="7683499" cy="1441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2673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934D44AA-D362-6C4F-9513-0E098066BC18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7CD6AAD-D831-2F47-BF6C-E1D8F10D5E8E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7" name="Picture 66" descr="Screen Shot 2014-10-14 at 09.12.54.png">
              <a:extLst>
                <a:ext uri="{FF2B5EF4-FFF2-40B4-BE49-F238E27FC236}">
                  <a16:creationId xmlns:a16="http://schemas.microsoft.com/office/drawing/2014/main" id="{8F2BD185-61ED-744B-B027-A26D21756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68" name="Picture 67" descr="Screen Shot 2014-10-14 at 09.12.54.png">
              <a:extLst>
                <a:ext uri="{FF2B5EF4-FFF2-40B4-BE49-F238E27FC236}">
                  <a16:creationId xmlns:a16="http://schemas.microsoft.com/office/drawing/2014/main" id="{70702D3E-C344-2645-AC1E-91F98FCE7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BEC7D-EFF2-FB44-83C1-1FB3CC7D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2</a:t>
            </a:fld>
            <a:endParaRPr lang="it-IT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F5E26D-FE52-004F-9F90-B49271F04B34}"/>
              </a:ext>
            </a:extLst>
          </p:cNvPr>
          <p:cNvGrpSpPr/>
          <p:nvPr/>
        </p:nvGrpSpPr>
        <p:grpSpPr>
          <a:xfrm rot="20392131">
            <a:off x="6501804" y="1100199"/>
            <a:ext cx="4627956" cy="633108"/>
            <a:chOff x="2850515" y="2977176"/>
            <a:chExt cx="2730765" cy="45182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3481FB8-A21E-1F42-AC02-BC881CC182CE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8D425A2-6E57-8040-A1EF-2B84B668067F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A529E75-AA0A-034A-B7B8-CBBB3E9BEC13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56AAEE9-40F1-264E-B2ED-52DD5782331B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7A9FA83-4ECE-2A46-B9C6-D6FC355CDF76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DB6C3B33-3733-6A4F-8AE1-2076B2D796A1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CD64D419-28A1-CE4A-9049-7A0C7E17920C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F9607ED-E564-A947-AF54-BAEE54E81CC7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AADD854-F808-4A43-977D-A24910C6EB00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1438C91-CE30-0E4E-8FAB-976162D374D3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A17ED3F-2733-C44F-8B38-0E605F9C2948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4E3DA3C-6EB0-D740-9B4A-656C10364C5F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9999CC7-A2EC-FC47-B772-ADBE1CE1F8C9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05FB793-280C-F845-BA3A-C4235D54B1B0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29F7074-1FBA-7547-82AB-3D17D2901F8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6FBDB8-811A-4848-91DB-953D908A0B6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81589DE-3A4C-4649-8CFD-03C09045AFB9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F75ED14-ABB8-7D4A-9C58-D5A311657257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15E5292-2B92-6A4A-8B66-57C46F57B80F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751FA4B-1BF9-544C-8553-F9EE38CDBBEB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1A9F3F7-6E7D-8F4D-83CC-4D8EC5D7F851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E3EBBD7-3F35-6044-88FB-52D18406CB38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BD888A9-4F04-FB49-820D-B8211FA4AAEE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54869FA-0967-A241-8AA5-42EDB330A33F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0DDFB-220E-6841-997D-219D498BC486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69608C5-E4FB-4E4C-9452-E037BD43E8C6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0F03771-800B-F745-8CE1-6905EADFE62E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1082190-E888-E243-AB45-9C62D864D620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BFA5109-552F-F946-B405-2DC09FDBC272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3E4A512-AD01-8147-9613-957AB0A27B5F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CE95CDC-CE42-7C42-BC98-3578D39B4B96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2D2B7EC-9B72-C04D-8CFA-5A11C75B3236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7EB8322-65C9-7641-9C24-811356B302BA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F9B946-E179-9740-A104-2F24A0B9C9AD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208B081-8749-2B4A-A777-BE9CE8241FBF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46D9E59-2113-9F40-B843-65E08823C030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4653FD2-D262-AF4A-86B8-A9F93E05ADEF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326B49C-C07F-2148-8522-6349115AF879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F5F247F-BAE2-DD47-A0A6-C4F86F265C13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EA93411-74D6-D44F-AEED-5FC54642EB22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CFE1BCF-4175-7240-B430-8CD30936E660}"/>
              </a:ext>
            </a:extLst>
          </p:cNvPr>
          <p:cNvSpPr/>
          <p:nvPr/>
        </p:nvSpPr>
        <p:spPr>
          <a:xfrm rot="20478990">
            <a:off x="9921267" y="228980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8491C49-4640-4446-8C13-CAE3E05B5289}"/>
              </a:ext>
            </a:extLst>
          </p:cNvPr>
          <p:cNvSpPr/>
          <p:nvPr/>
        </p:nvSpPr>
        <p:spPr>
          <a:xfrm rot="20426334">
            <a:off x="10091161" y="750150"/>
            <a:ext cx="9820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557D628-682D-1A4B-9471-D2EC285F541C}"/>
              </a:ext>
            </a:extLst>
          </p:cNvPr>
          <p:cNvCxnSpPr/>
          <p:nvPr/>
        </p:nvCxnSpPr>
        <p:spPr>
          <a:xfrm flipV="1">
            <a:off x="6037517" y="1501813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Rectangle 83">
            <a:extLst>
              <a:ext uri="{FF2B5EF4-FFF2-40B4-BE49-F238E27FC236}">
                <a16:creationId xmlns:a16="http://schemas.microsoft.com/office/drawing/2014/main" id="{A1A1F319-9EC4-D94E-A7CD-2CD600D49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18" y="120332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9B10D00-4396-9A4B-A4A3-B4DD181BB296}"/>
              </a:ext>
            </a:extLst>
          </p:cNvPr>
          <p:cNvSpPr txBox="1"/>
          <p:nvPr/>
        </p:nvSpPr>
        <p:spPr>
          <a:xfrm rot="21385970">
            <a:off x="6839525" y="144353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4DF780D8-F7DE-2C4E-978B-5D6D586A8769}"/>
              </a:ext>
            </a:extLst>
          </p:cNvPr>
          <p:cNvSpPr/>
          <p:nvPr/>
        </p:nvSpPr>
        <p:spPr>
          <a:xfrm rot="11042738">
            <a:off x="7333448" y="1434059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9C28B4B-CFE3-094A-98DD-E7C752AD4CC6}"/>
              </a:ext>
            </a:extLst>
          </p:cNvPr>
          <p:cNvSpPr/>
          <p:nvPr/>
        </p:nvSpPr>
        <p:spPr>
          <a:xfrm rot="20336632">
            <a:off x="9615025" y="1252526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D410A1B-9E82-A344-A0E0-79485D7E2833}"/>
              </a:ext>
            </a:extLst>
          </p:cNvPr>
          <p:cNvSpPr/>
          <p:nvPr/>
        </p:nvSpPr>
        <p:spPr>
          <a:xfrm rot="20488696">
            <a:off x="9255374" y="997277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AA098C2-97D2-C141-B0AB-438564CF326F}"/>
              </a:ext>
            </a:extLst>
          </p:cNvPr>
          <p:cNvSpPr txBox="1"/>
          <p:nvPr/>
        </p:nvSpPr>
        <p:spPr>
          <a:xfrm>
            <a:off x="6542854" y="2371366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sp>
        <p:nvSpPr>
          <p:cNvPr id="128" name="Rectangle 83">
            <a:extLst>
              <a:ext uri="{FF2B5EF4-FFF2-40B4-BE49-F238E27FC236}">
                <a16:creationId xmlns:a16="http://schemas.microsoft.com/office/drawing/2014/main" id="{A1D43948-B9BE-FF4E-83FB-0B2C9CB4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029" y="1949047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unit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3792FCDB-EBAE-8F46-A56A-06ED614B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09" y="1751375"/>
            <a:ext cx="1449466" cy="1277932"/>
          </a:xfrm>
          <a:prstGeom prst="rect">
            <a:avLst/>
          </a:prstGeom>
        </p:spPr>
      </p:pic>
      <p:pic>
        <p:nvPicPr>
          <p:cNvPr id="130" name="Picture 129" descr="CassetteExpl.jpg">
            <a:extLst>
              <a:ext uri="{FF2B5EF4-FFF2-40B4-BE49-F238E27FC236}">
                <a16:creationId xmlns:a16="http://schemas.microsoft.com/office/drawing/2014/main" id="{A9E47986-F4F7-974A-9FED-50B7AAFA5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2" t="30417" r="26458"/>
          <a:stretch/>
        </p:blipFill>
        <p:spPr>
          <a:xfrm>
            <a:off x="209064" y="226635"/>
            <a:ext cx="2517946" cy="2918996"/>
          </a:xfrm>
          <a:prstGeom prst="rect">
            <a:avLst/>
          </a:prstGeom>
        </p:spPr>
      </p:pic>
      <p:sp>
        <p:nvSpPr>
          <p:cNvPr id="131" name="Rectangle 83">
            <a:extLst>
              <a:ext uri="{FF2B5EF4-FFF2-40B4-BE49-F238E27FC236}">
                <a16:creationId xmlns:a16="http://schemas.microsoft.com/office/drawing/2014/main" id="{4C75598A-275E-1B40-923D-3E24C5A179C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48243" y="145576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sp>
        <p:nvSpPr>
          <p:cNvPr id="132" name="Rectangle 83">
            <a:extLst>
              <a:ext uri="{FF2B5EF4-FFF2-40B4-BE49-F238E27FC236}">
                <a16:creationId xmlns:a16="http://schemas.microsoft.com/office/drawing/2014/main" id="{59299F3A-A014-BA40-BAE1-384BE2521D2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81013" y="144821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133" name="Rectangle 83">
            <a:extLst>
              <a:ext uri="{FF2B5EF4-FFF2-40B4-BE49-F238E27FC236}">
                <a16:creationId xmlns:a16="http://schemas.microsoft.com/office/drawing/2014/main" id="{906112B9-2D2D-6B46-9A5B-83C49804DD3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85607" y="129833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holding frame </a:t>
            </a:r>
          </a:p>
        </p:txBody>
      </p:sp>
      <p:sp>
        <p:nvSpPr>
          <p:cNvPr id="134" name="Rectangle 83">
            <a:extLst>
              <a:ext uri="{FF2B5EF4-FFF2-40B4-BE49-F238E27FC236}">
                <a16:creationId xmlns:a16="http://schemas.microsoft.com/office/drawing/2014/main" id="{76601DDA-DDE5-1C4F-8EFC-33181128DB20}"/>
              </a:ext>
            </a:extLst>
          </p:cNvPr>
          <p:cNvSpPr>
            <a:spLocks noChangeArrowheads="1"/>
          </p:cNvSpPr>
          <p:nvPr/>
        </p:nvSpPr>
        <p:spPr bwMode="auto">
          <a:xfrm rot="2062127">
            <a:off x="46992" y="41745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venir Book"/>
                <a:cs typeface="Avenir Book"/>
              </a:rPr>
              <a:t>10</a:t>
            </a:r>
            <a:r>
              <a:rPr lang="en-US" sz="1400" dirty="0">
                <a:latin typeface="Avenir Book"/>
                <a:cs typeface="Avenir Book"/>
              </a:rPr>
              <a:t>B</a:t>
            </a:r>
            <a:r>
              <a:rPr lang="en-US" sz="1400" baseline="-25000" dirty="0">
                <a:latin typeface="Avenir Book"/>
                <a:cs typeface="Avenir Book"/>
              </a:rPr>
              <a:t>4</a:t>
            </a:r>
            <a:r>
              <a:rPr lang="en-US" sz="1400" dirty="0">
                <a:latin typeface="Avenir Book"/>
                <a:cs typeface="Avenir Book"/>
              </a:rPr>
              <a:t>C substrate 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E2184CB-5AC8-C448-A35B-F6A3DD6860A7}"/>
              </a:ext>
            </a:extLst>
          </p:cNvPr>
          <p:cNvSpPr/>
          <p:nvPr/>
        </p:nvSpPr>
        <p:spPr>
          <a:xfrm rot="1984564">
            <a:off x="1785685" y="-14865"/>
            <a:ext cx="682476" cy="343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81C420C9-318A-8844-B68C-1F3E53431B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t="10356" b="12034"/>
          <a:stretch/>
        </p:blipFill>
        <p:spPr>
          <a:xfrm>
            <a:off x="86130" y="2963310"/>
            <a:ext cx="2479454" cy="1579629"/>
          </a:xfrm>
          <a:prstGeom prst="rect">
            <a:avLst/>
          </a:prstGeom>
        </p:spPr>
      </p:pic>
      <p:pic>
        <p:nvPicPr>
          <p:cNvPr id="137" name="Picture 136" descr="IMG_6700.JPG">
            <a:extLst>
              <a:ext uri="{FF2B5EF4-FFF2-40B4-BE49-F238E27FC236}">
                <a16:creationId xmlns:a16="http://schemas.microsoft.com/office/drawing/2014/main" id="{E3110CED-E0D4-E448-B532-51C60EE34B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/>
          <a:stretch/>
        </p:blipFill>
        <p:spPr>
          <a:xfrm>
            <a:off x="93935" y="4596285"/>
            <a:ext cx="2486587" cy="170716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D595D22-DB2A-2E47-A130-15E7481279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9"/>
          <a:stretch/>
        </p:blipFill>
        <p:spPr>
          <a:xfrm rot="5400000">
            <a:off x="2466999" y="223618"/>
            <a:ext cx="2917392" cy="2510628"/>
          </a:xfrm>
          <a:prstGeom prst="rect">
            <a:avLst/>
          </a:prstGeom>
        </p:spPr>
      </p:pic>
      <p:sp>
        <p:nvSpPr>
          <p:cNvPr id="139" name="Rectangle 83">
            <a:extLst>
              <a:ext uri="{FF2B5EF4-FFF2-40B4-BE49-F238E27FC236}">
                <a16:creationId xmlns:a16="http://schemas.microsoft.com/office/drawing/2014/main" id="{61223D70-F394-4C4D-AFB5-39A4219F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491" y="324394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/>
                <a:cs typeface="Avenir Book"/>
              </a:rPr>
              <a:t>32 Wires</a:t>
            </a:r>
          </a:p>
        </p:txBody>
      </p:sp>
      <p:sp>
        <p:nvSpPr>
          <p:cNvPr id="140" name="Rectangle 83">
            <a:extLst>
              <a:ext uri="{FF2B5EF4-FFF2-40B4-BE49-F238E27FC236}">
                <a16:creationId xmlns:a16="http://schemas.microsoft.com/office/drawing/2014/main" id="{7075E661-8716-9E4E-A03F-E60090EC4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245" y="170937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unit</a:t>
            </a:r>
          </a:p>
        </p:txBody>
      </p:sp>
      <p:sp>
        <p:nvSpPr>
          <p:cNvPr id="142" name="Rectangle 83">
            <a:extLst>
              <a:ext uri="{FF2B5EF4-FFF2-40B4-BE49-F238E27FC236}">
                <a16:creationId xmlns:a16="http://schemas.microsoft.com/office/drawing/2014/main" id="{B4D13B01-79AD-3A4D-9255-69A525379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76" y="4880768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Unit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front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F599F925-7FAC-0C43-8EC1-D47CEB0B3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7" y="2967619"/>
            <a:ext cx="2502722" cy="3336963"/>
          </a:xfrm>
          <a:prstGeom prst="rect">
            <a:avLst/>
          </a:prstGeom>
        </p:spPr>
      </p:pic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67264DF-6B5E-2F43-8B7B-1ABDFF39098C}"/>
              </a:ext>
            </a:extLst>
          </p:cNvPr>
          <p:cNvCxnSpPr>
            <a:cxnSpLocks/>
          </p:cNvCxnSpPr>
          <p:nvPr/>
        </p:nvCxnSpPr>
        <p:spPr>
          <a:xfrm flipH="1" flipV="1">
            <a:off x="3989341" y="4759719"/>
            <a:ext cx="1216630" cy="814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83">
            <a:extLst>
              <a:ext uri="{FF2B5EF4-FFF2-40B4-BE49-F238E27FC236}">
                <a16:creationId xmlns:a16="http://schemas.microsoft.com/office/drawing/2014/main" id="{57FF9D40-0344-C941-937C-52EBD08BB853}"/>
              </a:ext>
            </a:extLst>
          </p:cNvPr>
          <p:cNvSpPr>
            <a:spLocks noChangeArrowheads="1"/>
          </p:cNvSpPr>
          <p:nvPr/>
        </p:nvSpPr>
        <p:spPr bwMode="auto">
          <a:xfrm rot="2018313">
            <a:off x="4390535" y="5053969"/>
            <a:ext cx="12025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254A213D-8D1A-6E4C-BAA1-24BADF630EAA}"/>
              </a:ext>
            </a:extLst>
          </p:cNvPr>
          <p:cNvSpPr/>
          <p:nvPr/>
        </p:nvSpPr>
        <p:spPr>
          <a:xfrm>
            <a:off x="3335379" y="3749764"/>
            <a:ext cx="1251186" cy="2022434"/>
          </a:xfrm>
          <a:custGeom>
            <a:avLst/>
            <a:gdLst>
              <a:gd name="connsiteX0" fmla="*/ 0 w 1524000"/>
              <a:gd name="connsiteY0" fmla="*/ 0 h 2296633"/>
              <a:gd name="connsiteX1" fmla="*/ 1524000 w 1524000"/>
              <a:gd name="connsiteY1" fmla="*/ 63796 h 2296633"/>
              <a:gd name="connsiteX2" fmla="*/ 1382233 w 1524000"/>
              <a:gd name="connsiteY2" fmla="*/ 2055628 h 2296633"/>
              <a:gd name="connsiteX3" fmla="*/ 21266 w 1524000"/>
              <a:gd name="connsiteY3" fmla="*/ 2296633 h 2296633"/>
              <a:gd name="connsiteX4" fmla="*/ 0 w 1524000"/>
              <a:gd name="connsiteY4" fmla="*/ 0 h 229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296633">
                <a:moveTo>
                  <a:pt x="0" y="0"/>
                </a:moveTo>
                <a:lnTo>
                  <a:pt x="1524000" y="63796"/>
                </a:lnTo>
                <a:lnTo>
                  <a:pt x="1382233" y="2055628"/>
                </a:lnTo>
                <a:lnTo>
                  <a:pt x="21266" y="2296633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1BA220F-9409-174C-9D89-F5D8BB437765}"/>
              </a:ext>
            </a:extLst>
          </p:cNvPr>
          <p:cNvSpPr/>
          <p:nvPr/>
        </p:nvSpPr>
        <p:spPr>
          <a:xfrm rot="5400000">
            <a:off x="3971268" y="4273706"/>
            <a:ext cx="909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9268CE1-9502-B144-9BFF-13E02F4AD195}"/>
              </a:ext>
            </a:extLst>
          </p:cNvPr>
          <p:cNvSpPr/>
          <p:nvPr/>
        </p:nvSpPr>
        <p:spPr>
          <a:xfrm rot="20958681">
            <a:off x="3529481" y="5368276"/>
            <a:ext cx="866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9" name="Rectangle 83">
            <a:extLst>
              <a:ext uri="{FF2B5EF4-FFF2-40B4-BE49-F238E27FC236}">
                <a16:creationId xmlns:a16="http://schemas.microsoft.com/office/drawing/2014/main" id="{8BA07B48-C59C-F144-B298-AA40B7F94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73" y="3055994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Unit 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back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E41DF06-2C5D-AB4E-9CD4-0D9E7BE1DC48}"/>
              </a:ext>
            </a:extLst>
          </p:cNvPr>
          <p:cNvGrpSpPr/>
          <p:nvPr/>
        </p:nvGrpSpPr>
        <p:grpSpPr>
          <a:xfrm>
            <a:off x="4335402" y="2279891"/>
            <a:ext cx="7704294" cy="7467600"/>
            <a:chOff x="1477249" y="-533400"/>
            <a:chExt cx="7704294" cy="7467600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539D9FCF-A37E-EF45-B4F2-6D59CC56BE23}"/>
                </a:ext>
              </a:extLst>
            </p:cNvPr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Arc 151">
              <a:extLst>
                <a:ext uri="{FF2B5EF4-FFF2-40B4-BE49-F238E27FC236}">
                  <a16:creationId xmlns:a16="http://schemas.microsoft.com/office/drawing/2014/main" id="{F956C386-3B4B-D048-A6BE-C89B9D373FFF}"/>
                </a:ext>
              </a:extLst>
            </p:cNvPr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Arc 152">
              <a:extLst>
                <a:ext uri="{FF2B5EF4-FFF2-40B4-BE49-F238E27FC236}">
                  <a16:creationId xmlns:a16="http://schemas.microsoft.com/office/drawing/2014/main" id="{5C5202C9-1F3A-394D-BA27-66AC83C3C3C4}"/>
                </a:ext>
              </a:extLst>
            </p:cNvPr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ED8E597B-B67F-2E4F-9E98-EEBFE7D49AF7}"/>
                </a:ext>
              </a:extLst>
            </p:cNvPr>
            <p:cNvCxnSpPr>
              <a:stCxn id="222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107DBB26-278A-E34F-AE12-72FD789C3E53}"/>
                </a:ext>
              </a:extLst>
            </p:cNvPr>
            <p:cNvCxnSpPr>
              <a:stCxn id="222" idx="0"/>
              <a:endCxn id="223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966FC44-20AB-2449-9265-D02C84ED173B}"/>
                </a:ext>
              </a:extLst>
            </p:cNvPr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83E33B73-0B6A-0944-A142-26EDCA723654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13143E19-346A-714E-A353-8F5C6F0FE411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4FB6D24D-F7D9-CD40-BB8E-F5AC9FA456E8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9AADE655-FF1D-5740-A90B-EB1919FCFA60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CAA63E7-DA7C-984A-8084-B2F398E766E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ight Triangle 413">
                <a:extLst>
                  <a:ext uri="{FF2B5EF4-FFF2-40B4-BE49-F238E27FC236}">
                    <a16:creationId xmlns:a16="http://schemas.microsoft.com/office/drawing/2014/main" id="{9377922C-05E8-764E-8CDD-0E1B0F906E7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 414">
                <a:extLst>
                  <a:ext uri="{FF2B5EF4-FFF2-40B4-BE49-F238E27FC236}">
                    <a16:creationId xmlns:a16="http://schemas.microsoft.com/office/drawing/2014/main" id="{353C6AF5-B0D3-D046-B89C-E1798281A611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3772B8DF-7324-F349-B0FE-9A4373820BC4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E826954-B16E-C940-8CF1-5BA4CD3620A6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83961FA3-D878-8F4D-9E5C-7ABA3A17B8D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6731FA6B-62F0-9648-BB0B-13721DDC585A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46CD74C6-1410-044D-A610-DCCC9FEEFE81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92B56DC2-8F79-FE40-883E-4971992FC508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283EA0AD-1CB7-8D4F-BF2E-5C5843B61A95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C932E167-16FF-7246-BC3B-C094CFCBE8A4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930848E-EF6E-F24E-863C-4EFECB04C13A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AC0AD587-E030-7E42-AB32-9398830250E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0D9AABCC-D037-F449-89DD-01B3CB2A05F0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EF95CCD9-FBEA-0243-82A7-84F4A99A8AA4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187633B-FDE2-1B4B-83BC-C7306363EFCE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2EEFF833-ED94-A442-8FC8-DE9516811AA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761CC09F-A706-E847-9B9B-87DD8281761B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4138E0BA-0BF1-6547-A32B-8A3E933F8BDC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03DFBC46-1A9A-9F41-85F3-E8AEA1CD9068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273FCE80-FDF9-BE4D-9B74-F2CFA6012C2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39DF61C1-2CA1-F14C-89A0-1F39801BB387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C798462F-0FF6-C14D-99B9-811ACAC8334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1CC5F222-8E91-944E-A985-83D02C512C50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A42E4F47-70E4-E94C-A2E9-FDF4EE8B869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79440F77-2511-1A4F-A463-13FFB57CD4D5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DDE99327-D4CC-164D-92E7-8469DEDDB116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06E90BD-615F-A74A-8FC7-60F7E9D9FA90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9B4DE882-1173-0E4A-A5E7-3C570F4767BE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2CCA3D3E-1775-3B46-86CA-0C7C4D11B987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E50C2784-3320-624C-857E-4F01BB56911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092800C9-0421-FF42-A934-79BD635913E3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D9D7BDC6-A30F-B942-9C42-619F03366F8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5DD136BB-FCED-D44E-ADD7-CD3DE0B7E7C3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BD089CF9-7B6A-5940-A703-B65D4509119C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DE9DA415-D394-594C-B5EE-A65D99A31DF4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683420B-CE5D-CC4A-972C-A9790CC78A5E}"/>
                </a:ext>
              </a:extLst>
            </p:cNvPr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0799B12F-094D-4944-96F6-906EA51CF751}"/>
                </a:ext>
              </a:extLst>
            </p:cNvPr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D509933-6EE5-844D-99DB-B8E1B8B8E3EB}"/>
                </a:ext>
              </a:extLst>
            </p:cNvPr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E22B2A-041D-554C-8AE9-DAF15E3244D1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5C66D425-A047-AC4C-A54A-4B117723338A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B6BDC3A2-B5AE-974D-A836-BCF28D70590C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FD59C3E-DFAB-9C48-833C-506AA11623F8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40E51F4-1606-124A-9BBA-41CC7789075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ight Triangle 373">
                <a:extLst>
                  <a:ext uri="{FF2B5EF4-FFF2-40B4-BE49-F238E27FC236}">
                    <a16:creationId xmlns:a16="http://schemas.microsoft.com/office/drawing/2014/main" id="{23985617-C2C6-424E-9EC4-88160D487CCA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EF643486-2FDE-DE42-B5EC-69EBA384A58A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C71FC855-4614-464D-8F5A-0CF6381F618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2658DD7-8DFF-9549-B195-821C1E5CD055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C3E92190-0B4B-6944-ADBC-E6BF9781C29B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265229C-6C16-8D47-94EE-A1FE6BA627F5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AAE3B0FB-D910-8442-8F7A-D3196E92A031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07CB25FF-E0FD-E049-AC19-3439AEC7F04E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8802C0D7-9DD5-B24A-87E2-685BA1C1820E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E984E3BF-10EF-3D46-BA05-02E1BA18087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6D234C9F-FEF1-D142-BE52-A4794B9C1C14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3589A6A-0046-BE4B-B474-F0E134F36F35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EC587C40-59FB-EC47-8F2F-786391443CC8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DC9BB150-DBC0-7948-880F-09FA7188A368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96B1EEDC-6F29-D143-A871-8B33D35C7D0A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0C02662B-2D85-7142-B10C-14D0127BAF3C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3BAB613-8C64-2448-9491-C6CC23974974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EE3030F5-A7B7-4E44-BAF8-94E307DAA71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BFBFB9-4B77-D342-9D42-F2D296FEF940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52DE7C83-E2CC-1740-8C65-F404DAEB6279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97EDE8E1-AED9-E343-B8D4-8D2ED2364E27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884020B5-75AB-BC49-8FF6-6328C002EEA3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F3902D93-BF29-6A49-A1D8-2B2A57F0311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A173BDAD-E124-3145-A5A1-562360EE67B8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3229F810-06EB-CD47-B89E-6814E41F594E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E352D54D-B8E2-A84E-9BB0-ABC54EE19759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9DDE6E4A-F7E2-224D-8287-F20E8BD5A146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B035D245-F6C2-9847-AF7F-5C6E87C5AEAC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9A008881-B703-D342-94BB-EDC9962E127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F1A5050E-EA9F-C143-A063-3827CC8BE272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52905139-F876-844C-B77A-98DE99E6BA38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9A011E62-B7D0-DB43-8E31-E6014CBA0F91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FB6183BF-900A-334E-98BB-1B15E41336D7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1D6A4384-A201-C34C-897B-04E612D797A4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16355F53-249E-DA42-B125-D1023A6B0CCE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6125F38-1E8A-8642-A275-AFAC78062B18}"/>
                </a:ext>
              </a:extLst>
            </p:cNvPr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93E1312-FC7C-304C-8121-CC2921F2DC37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F889262C-FEE6-294D-8C5B-4CD5FD0A9C24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B41442C9-5C98-A348-A23E-5A1031F19FFE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A0ED05A6-77D9-2D45-AADD-B05D415DCE6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2E7D73A7-86F5-7245-A92D-8A7D5FC1F3E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ight Triangle 333">
                <a:extLst>
                  <a:ext uri="{FF2B5EF4-FFF2-40B4-BE49-F238E27FC236}">
                    <a16:creationId xmlns:a16="http://schemas.microsoft.com/office/drawing/2014/main" id="{8DE9361F-5B42-CA4D-B4DE-7239ACEC354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1CD851B3-33A8-964F-BBBB-681078B2C759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A79D2000-E9B4-7945-9112-519DFA148BC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5B6FAD90-CCC4-2F4E-BD15-50DD442D888A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2ACF2810-82E4-F04A-BAA9-0BFDE00BA12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E3C04D76-4177-D04B-8210-46AF2EB3FFC1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9917EB7A-1C41-8240-BDFC-7696C9F753F7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24F2100-1E28-EA42-A079-97AEC8C571FF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7E9230FD-096E-1749-9AF0-2AE507467DF1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AFAA6A87-7040-AD4E-9644-7009D1E1C91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B59FA74F-D6FF-BE4F-8F19-30ABBCF29BCE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5928D4D-1AFB-9447-8E9E-19FB65232B8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B233CF33-9663-E249-90A4-5B5A67FDB4A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AD3598E5-CDDD-F54A-84ED-CD9F5B524681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9A25077A-A4EE-3142-AA5F-1023875E9BF4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B85C234F-0AB8-C74E-B31D-2E97FA85CB2D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B9FCB76-DB9D-064D-B4B6-39AACC2DE7EB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0B9E744-A6AF-6A4F-9723-463542802324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0A228979-F6DA-5D41-AC51-C450BEF0EF18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9F45FD54-4E71-DC47-ACD8-7583A8060555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EC6EAD06-8E6F-3A46-A88B-519E7BB248D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89DC53EE-C382-5E4F-809A-BE51117202A9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E231D677-9AAC-EE47-AFAE-118BD4F9DE8D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1528A750-F188-E64E-AD01-ED2F762EBECC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DFDB3F74-609D-A341-9D4D-9A44F4B32817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65E6714-68C8-EE46-AD26-1E2095CD58FD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E9BCEFFC-E3C5-0F4D-A022-64E6ED293184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BE49AD6A-EDB5-AD4F-B0A7-06585015FB2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A211E64C-07F9-A24A-BC1F-DE30064C8ABC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E743A3A4-3E13-F142-9C50-D9725545C9B4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B64386D6-279D-D446-9CA3-D874853AA7DA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8EA35B75-50C0-374E-8259-511CE4AB7EEE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68D7CF34-6D7F-E744-9389-6A23854371E3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33003C43-16D0-AF41-8FAE-9217D7B2F7F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009FD2C-8BE4-7242-AB36-4F04E220BCBB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459C5701-3181-DD4E-BBE7-02CAC7448557}"/>
                </a:ext>
              </a:extLst>
            </p:cNvPr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15B3C381-F581-6F4D-949D-97A0B511B0BF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630DAD5-BF60-8745-BB20-5D63154CAFC0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ACEF0BBB-030D-8F47-9A0C-0560B14AD87A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C99189D4-1962-0F49-95A8-965A66FCC60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E8D09AE-7E90-FB46-8DE9-79676F14AD3E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ight Triangle 293">
                <a:extLst>
                  <a:ext uri="{FF2B5EF4-FFF2-40B4-BE49-F238E27FC236}">
                    <a16:creationId xmlns:a16="http://schemas.microsoft.com/office/drawing/2014/main" id="{A9E186A9-4D3B-BF45-ADB1-683FB3B18925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9FA32507-1424-7944-B000-E1C84B8D9BA8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0AEE87A2-0A9B-9B46-ABF4-23891858E03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E585D587-4751-1145-9C5B-AE07567FB669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B6AB283-BA2E-F94B-A9D6-26D3F66E1DB1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61EFAD22-5A73-DE47-B430-FBEF39F44D0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0E5CCFE8-6F7B-6448-900C-D56DCF6494B7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C11DB8D7-0237-1E49-88FD-81DC7D07E296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12F2C701-CDAC-9A4A-8E42-B02C6A8F0B63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62958D9-E49A-6D49-973D-00ABEE1FAFB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6B84C93D-D82C-C44F-AACD-146AE8D5D16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168B36DE-4F3A-7049-B23E-AD2D44796E0A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0C7191D4-6E3F-0A41-BECB-8B2962F2CD7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ACFB5951-A889-714B-9A00-4A663DA8C8B1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B120C85C-D5A7-664A-A2E7-BCE5A5DC025C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DCD1C011-9320-A04A-BB30-BCAB53C3DE99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65272AE-431E-E148-9BD3-CA9A7226279F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349984F2-F145-0B48-8A88-371E53829D2D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FC201A99-3B36-FD45-9745-CEE518CD9DA2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8DE29CC9-9216-914E-825F-66E147D516FB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8FC926D4-9CFD-C048-BE5C-93A383449725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EFB9F60A-CDCC-374F-B835-90D0F56F5F2E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C7C0C119-A3D2-3946-945F-1F07F3414E1E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C826546D-6640-D449-9864-275305E01580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71DDFF2C-B949-B64F-8063-C99E49C6E78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0ED77DDA-FF15-E14B-A300-01AE0B46291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CBE31F9D-891F-8548-B33E-050E8274D015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DABC30CD-361D-C840-9AB9-3D6FCF7A61F7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498880F4-A043-3A4E-878F-5C38D1EC9728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D0F470B4-D4CA-DC43-81A5-C0D9FDD6AF21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0353289-023E-2D41-AC9A-E75911DE07DD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F1C48838-EBBE-8E47-A2B9-7F267A4E91E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AAE5FDCB-AEF4-2944-8622-9BEA3C960A1E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5CD45CF1-4023-3F4C-9F31-825A74A2DD95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88DD94C-5562-1844-B468-9ABB29D4587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84CAE03-74B1-EF41-B609-D5BF31CA97E0}"/>
                </a:ext>
              </a:extLst>
            </p:cNvPr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73C994CB-6F2B-5F40-B591-5AE7E59E3E5B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A512E83C-F452-514C-9904-A612917398A1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2562F055-ED8C-5D4F-A7FB-CFAB1217B33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15CA0140-586D-B441-8BDA-1236BAE02955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B40A2FAF-567A-654D-9001-9B536C47B9E5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ight Triangle 253">
                <a:extLst>
                  <a:ext uri="{FF2B5EF4-FFF2-40B4-BE49-F238E27FC236}">
                    <a16:creationId xmlns:a16="http://schemas.microsoft.com/office/drawing/2014/main" id="{99BE260F-FE50-E746-8153-8B89D72AC22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82079BD8-410E-644F-B3C1-7F96785D8CF0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9D72B13B-F533-EE47-BD2A-97315488A3B6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8E201679-16B6-EF43-BA1A-D9FA1050969C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BE005C5-1956-7D48-97A5-DC9A3F5B4B3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17033981-19D0-0542-B65D-4EE9C0CAD089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B4B3FD61-1AD9-6646-BDA7-96843D65F4E5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6ED5CEAA-E34F-BA4C-8C5E-48C670A7B7F9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36013F8E-523F-0E46-97B5-E39794613974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FBFC6FA3-C32F-C843-AD66-089747E2F958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AD8BA9F2-E2ED-874B-BC39-DC08DA92E43F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A84634A8-9F39-F149-B78D-48E76AF27DB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65310248-F6A7-3E4F-8878-BB3BDB7E7C2E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4A2F9FB0-2542-0749-8B53-46F664EF4959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2EBD0799-B8E3-3441-826A-6C415A276CF5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A6C5A854-4F8A-D34B-902F-51E58A3AAB5A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4F54AA0F-9779-934E-9D67-AE3AD2F40714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E32565A2-BAC4-5344-BA44-C02AFE073AC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06B545-946C-FE44-90B3-BA2443EB2DF1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9EE9E259-5CA5-4C48-BC34-607F8D141BB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629DE735-BD4B-C646-A1A0-D33730CE161A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ECE70DBE-B861-4F49-A843-8BBCB60F31A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C2C7D898-F92A-0D40-B874-FECB441B91D1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8CF39CDB-6896-B249-8280-17355220E4E1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B109A8D3-1A41-C84F-9A97-7356CA78DAEA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D4862C1D-9B2C-D844-A6D7-AEFCD00E0ED1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C7C8B015-A74E-EC47-875A-8737031AE599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1C5F71AE-75B0-834E-AA99-94623ED9C5DB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D1E04650-9AA9-0A41-B276-BC4D29FFD575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D326ABD7-C243-494B-8D9B-BAC18FB6E9E9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5F8B0F80-FC8A-794C-97F9-714ECAEB4579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A2F3CC3D-86CB-DD41-8122-CCE76B61BABF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5FB314BD-2C18-634D-96D1-EBCD45C29C88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99305A37-5573-584F-A9C7-9679297CB078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C199D05F-751A-744B-B126-D90F3FC9600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7305AEC4-77F2-CC45-BCCF-E95812A83F0E}"/>
                </a:ext>
              </a:extLst>
            </p:cNvPr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805EFC5-D849-694F-A9E9-9E1A6916EE7D}"/>
                </a:ext>
              </a:extLst>
            </p:cNvPr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6338B9A3-8F05-8543-B1E1-607182985BB2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A624247-8200-AD47-8C0B-6ABFDDEC3C7E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0CCD406F-94ED-0940-8A99-8DB41C53F232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1B4A1D38-8D4C-2F48-8B2B-117C3A421DD3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E650197-7EF5-9D4F-8F39-78906155C10F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ight Triangle 213">
                <a:extLst>
                  <a:ext uri="{FF2B5EF4-FFF2-40B4-BE49-F238E27FC236}">
                    <a16:creationId xmlns:a16="http://schemas.microsoft.com/office/drawing/2014/main" id="{451793A1-7836-7347-89A7-74AE0B34C6B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30CE9AAA-0253-A946-8126-609FDF8C4265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14B51EDE-25C8-2840-9FB1-DECE1FCB1884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BF153CFC-037B-B243-8189-6382F4913DC7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1DC73D8A-72D4-D346-8218-B2C992775234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DECB56F-F569-394B-8C3A-4383C374743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6DE3570D-7038-C44F-9227-D920651431D6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8BC7419-6FDF-C140-88DF-08C6B81C6005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3B406171-B6EA-5B42-8936-770332DA487B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8D577FB4-C58C-1147-88FC-1D14ADA18FA1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297BDB9-0ABF-2F46-B10D-AD8EF90F5969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CE51EBDD-BBF2-7543-8998-5FE1F3AB40A2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2657FCF-C2AD-5D4F-B71A-90E7DF7CF303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6054F830-F424-7C41-9063-8EF8653D377D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C12A162-6FA7-7F4F-A09A-2F4E14B5848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E998620A-CCB8-534B-8D5A-905A48AEB895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520E19FA-F470-A547-AEDC-81FFA6859B52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217FB8DF-F262-B64D-A181-A448CB2746E9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8D8CB1D9-8AE1-7445-8E21-57C5F072A6EB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E3E4D287-0692-4848-BA3F-4B5A864E582B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F3A9A4F5-ACE8-9E45-A2F3-C38DDE18491D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E493BBAB-84E5-3040-885E-8B9B3788E8F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051C626-B9BE-8244-AFD5-8F557204318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E33EF67F-4C6E-434D-97B8-F48C3994F37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83A68F6C-9392-4B43-9088-E747755570D1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7E9D28BA-3294-0849-A282-1D76E821519C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FAA5DEA0-0C2F-2941-964D-C616BFAA6EAB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D2ED7AF-A929-FE40-8B0C-805368F12DBC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140C2119-7358-1748-B204-B23F7E32106E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45343D3D-B7C7-F44A-B5A4-34F5554E31D2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1222BDC7-E2A8-AF4B-AFCF-5384D84AF633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A6FF781E-82D1-104D-AB0D-567FF37FDE71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21BBEED-E47F-204C-B38C-71D2F793D389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FD077C2-C255-9E4F-89E7-E86349B17920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03FCA29-873B-D04F-A2BB-1F0229E21229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C0579DE-3E5D-234C-9485-BE870EE4495F}"/>
                </a:ext>
              </a:extLst>
            </p:cNvPr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FCBF81B-2A25-6D44-90C4-3A9AE5602F96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558AF1C-9EC6-4542-BC25-6DA89CB245EA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86BC2588-28C7-694B-9B7C-FBAF0221339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B8A878E-112D-3540-9486-760216F696CB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4A3C7AAC-F4A1-C74B-AD10-E758C9FFF77E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ight Triangle 173">
                <a:extLst>
                  <a:ext uri="{FF2B5EF4-FFF2-40B4-BE49-F238E27FC236}">
                    <a16:creationId xmlns:a16="http://schemas.microsoft.com/office/drawing/2014/main" id="{D73B1521-1EED-5F4D-9A9C-F28751277C2A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0DFE8769-58C6-2245-BCD7-81E01714B7C7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7331A87-F596-DA42-950D-38907BDB65C2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3AC63A91-6C69-1F47-8E77-6ACCBC3D503F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6AC09F8-DCD8-D649-8102-B139A6A75EF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8D46E4FC-E177-EC40-B266-FC5907D97634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536268C0-DF10-DC40-8F4D-B61293BB64CF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6419E0E1-7799-2946-A6D4-BEAA0BEF4CE7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5007878-811C-EC45-B52D-301D15D6FAE3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35806B75-83C4-084C-8260-393E2C9FBBA4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054F02-C624-F84B-9D83-CD76E05BF870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69CCE694-50E9-8144-9028-5D05C58594F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2A803545-FE4E-4045-8490-1F71E7726D46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5963C3DB-FBEC-9646-B96D-90E1E29EDB64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885FFA8-6943-2044-871F-20894CBB477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FF94A3F-B6AA-E843-9DB1-4F1156D8F31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575AB9D-5C14-9646-9BB8-9A027EEAB1FA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815BEC6B-078B-3B4D-BD11-91EF07694240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B4B6D437-78D1-894A-9A8F-922585DA02B4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5CF1A8BA-C530-F54D-81A0-B12BD88FB955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EA0FF958-B060-F349-918E-5AB87615E9B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B98A1AFF-04A6-2B48-9375-12CFE29292E1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ACB7AC3-42E3-D34B-9A11-2CB05E1D9490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A8C8DD88-0F15-0740-A09C-2972A155ECEC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FA1CFAAA-9714-694B-8DC0-5F2EBBA2F35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29A40769-2D0D-504C-A134-CF89FE31E25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6A540BDC-AE43-9749-85B2-75E61324FC04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695DD663-1349-534A-AD4C-E98301A53918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B115AAF8-9D4C-B549-A33C-C2DB6146E4B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95FCB07F-7DD4-D44D-BAB5-F418355BD69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B5D0CC5-0098-0049-A8A7-6A665FD48631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1630E030-84AC-8F45-9DB4-A547AA8B6B58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B244C2B1-E8DD-FD41-B7DB-EF0C28F56D0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10115E21-E67F-3F42-BFC0-AFC3980CD1A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D573CC76-F8B0-E542-B152-FA82759CCA1A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BE65F78-239F-E743-9866-C7C734CA301A}"/>
                </a:ext>
              </a:extLst>
            </p:cNvPr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83">
              <a:extLst>
                <a:ext uri="{FF2B5EF4-FFF2-40B4-BE49-F238E27FC236}">
                  <a16:creationId xmlns:a16="http://schemas.microsoft.com/office/drawing/2014/main" id="{3C3EE746-8564-6944-90C3-751C51621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168" name="Rectangle 83">
              <a:extLst>
                <a:ext uri="{FF2B5EF4-FFF2-40B4-BE49-F238E27FC236}">
                  <a16:creationId xmlns:a16="http://schemas.microsoft.com/office/drawing/2014/main" id="{51229CB2-ECD3-4A4D-B793-31A610C40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449" name="Rectangle 83">
            <a:extLst>
              <a:ext uri="{FF2B5EF4-FFF2-40B4-BE49-F238E27FC236}">
                <a16:creationId xmlns:a16="http://schemas.microsoft.com/office/drawing/2014/main" id="{C2843983-6D62-B14B-9491-66F4362D5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262" y="5690929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B7FA628B-41DF-9049-AAE6-844D01536584}"/>
              </a:ext>
            </a:extLst>
          </p:cNvPr>
          <p:cNvSpPr/>
          <p:nvPr/>
        </p:nvSpPr>
        <p:spPr>
          <a:xfrm>
            <a:off x="8143488" y="3629039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53F39017-C2D2-954B-894A-4D078EC5BF1B}"/>
              </a:ext>
            </a:extLst>
          </p:cNvPr>
          <p:cNvCxnSpPr>
            <a:endCxn id="291" idx="7"/>
          </p:cNvCxnSpPr>
          <p:nvPr/>
        </p:nvCxnSpPr>
        <p:spPr>
          <a:xfrm>
            <a:off x="8982051" y="3768649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684A9769-2432-4141-9889-C5C960A553AC}"/>
              </a:ext>
            </a:extLst>
          </p:cNvPr>
          <p:cNvCxnSpPr/>
          <p:nvPr/>
        </p:nvCxnSpPr>
        <p:spPr>
          <a:xfrm>
            <a:off x="8981891" y="3671538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FC00DD5E-A040-3A4B-BB94-3FFD04494D09}"/>
              </a:ext>
            </a:extLst>
          </p:cNvPr>
          <p:cNvCxnSpPr>
            <a:endCxn id="325" idx="5"/>
          </p:cNvCxnSpPr>
          <p:nvPr/>
        </p:nvCxnSpPr>
        <p:spPr>
          <a:xfrm>
            <a:off x="8982050" y="3871822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2A3C47F7-71AD-6340-BAD0-A020ECD6AF49}"/>
              </a:ext>
            </a:extLst>
          </p:cNvPr>
          <p:cNvCxnSpPr/>
          <p:nvPr/>
        </p:nvCxnSpPr>
        <p:spPr>
          <a:xfrm flipV="1">
            <a:off x="6030039" y="5987010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24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219"/>
          <p:cNvSpPr/>
          <p:nvPr/>
        </p:nvSpPr>
        <p:spPr>
          <a:xfrm>
            <a:off x="9898063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9033958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8169853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6211215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347110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4483005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3561293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2697188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833083" y="5588891"/>
            <a:ext cx="518463" cy="43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   …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3676506" y="2680110"/>
            <a:ext cx="1843424" cy="403249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ICS</a:t>
            </a:r>
            <a:endParaRPr lang="en-GB" sz="1400" dirty="0"/>
          </a:p>
        </p:txBody>
      </p:sp>
      <p:sp>
        <p:nvSpPr>
          <p:cNvPr id="117" name="Rectangle 116"/>
          <p:cNvSpPr/>
          <p:nvPr/>
        </p:nvSpPr>
        <p:spPr>
          <a:xfrm>
            <a:off x="6441642" y="2680110"/>
            <a:ext cx="1843424" cy="403249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DMSC</a:t>
            </a:r>
            <a:endParaRPr lang="en-GB" sz="1400" dirty="0"/>
          </a:p>
        </p:txBody>
      </p:sp>
      <p:sp>
        <p:nvSpPr>
          <p:cNvPr id="104" name="Rectangle 103"/>
          <p:cNvSpPr/>
          <p:nvPr/>
        </p:nvSpPr>
        <p:spPr>
          <a:xfrm>
            <a:off x="2697188" y="2680110"/>
            <a:ext cx="518463" cy="403249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MFE</a:t>
            </a:r>
            <a:endParaRPr lang="en-GB" sz="1400" dirty="0"/>
          </a:p>
        </p:txBody>
      </p:sp>
      <p:sp>
        <p:nvSpPr>
          <p:cNvPr id="105" name="Rectangle 104"/>
          <p:cNvSpPr/>
          <p:nvPr/>
        </p:nvSpPr>
        <p:spPr>
          <a:xfrm>
            <a:off x="5347110" y="2680110"/>
            <a:ext cx="518463" cy="403249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MFE</a:t>
            </a:r>
            <a:endParaRPr lang="en-GB" sz="1400" dirty="0"/>
          </a:p>
        </p:txBody>
      </p:sp>
      <p:sp>
        <p:nvSpPr>
          <p:cNvPr id="106" name="Rectangle 105"/>
          <p:cNvSpPr/>
          <p:nvPr/>
        </p:nvSpPr>
        <p:spPr>
          <a:xfrm>
            <a:off x="9033958" y="2680110"/>
            <a:ext cx="518463" cy="403249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MFE</a:t>
            </a:r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Readout Architecture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6822" y="6499860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Steven Alcock, Detector Group, 29</a:t>
            </a:r>
            <a:r>
              <a:rPr lang="en-US" sz="1100" baseline="30000" dirty="0"/>
              <a:t>th</a:t>
            </a:r>
            <a:r>
              <a:rPr lang="en-US" sz="1100" dirty="0"/>
              <a:t> September 2021</a:t>
            </a:r>
          </a:p>
        </p:txBody>
      </p:sp>
      <p:sp>
        <p:nvSpPr>
          <p:cNvPr id="9" name="Rectangle 8"/>
          <p:cNvSpPr/>
          <p:nvPr/>
        </p:nvSpPr>
        <p:spPr>
          <a:xfrm>
            <a:off x="2524366" y="2334468"/>
            <a:ext cx="7200875" cy="1612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Backend Master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7188" y="3399826"/>
            <a:ext cx="518463" cy="403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MFE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37" name="Elbow Connector 36"/>
          <p:cNvCxnSpPr>
            <a:stCxn id="10" idx="3"/>
            <a:endCxn id="132" idx="0"/>
          </p:cNvCxnSpPr>
          <p:nvPr/>
        </p:nvCxnSpPr>
        <p:spPr>
          <a:xfrm>
            <a:off x="3215650" y="3601451"/>
            <a:ext cx="604874" cy="691655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0" idx="1"/>
            <a:endCxn id="122" idx="0"/>
          </p:cNvCxnSpPr>
          <p:nvPr/>
        </p:nvCxnSpPr>
        <p:spPr>
          <a:xfrm rot="10800000" flipV="1">
            <a:off x="2092316" y="3601450"/>
            <a:ext cx="604873" cy="691655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833083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697188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561293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47110" y="3399826"/>
            <a:ext cx="518463" cy="403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MFE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58" name="Elbow Connector 57"/>
          <p:cNvCxnSpPr>
            <a:stCxn id="51" idx="3"/>
            <a:endCxn id="149" idx="0"/>
          </p:cNvCxnSpPr>
          <p:nvPr/>
        </p:nvCxnSpPr>
        <p:spPr>
          <a:xfrm>
            <a:off x="5865572" y="3601451"/>
            <a:ext cx="604874" cy="691655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51" idx="1"/>
            <a:endCxn id="142" idx="0"/>
          </p:cNvCxnSpPr>
          <p:nvPr/>
        </p:nvCxnSpPr>
        <p:spPr>
          <a:xfrm rot="10800000" flipV="1">
            <a:off x="4742238" y="3601450"/>
            <a:ext cx="604873" cy="691655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483005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347110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11215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033958" y="3399826"/>
            <a:ext cx="518463" cy="403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MFE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72" name="Elbow Connector 71"/>
          <p:cNvCxnSpPr>
            <a:stCxn id="65" idx="3"/>
            <a:endCxn id="158" idx="0"/>
          </p:cNvCxnSpPr>
          <p:nvPr/>
        </p:nvCxnSpPr>
        <p:spPr>
          <a:xfrm>
            <a:off x="9552420" y="3601451"/>
            <a:ext cx="604874" cy="691655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65" idx="1"/>
            <a:endCxn id="152" idx="0"/>
          </p:cNvCxnSpPr>
          <p:nvPr/>
        </p:nvCxnSpPr>
        <p:spPr>
          <a:xfrm rot="10800000" flipV="1">
            <a:off x="8429086" y="3601450"/>
            <a:ext cx="604873" cy="691655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8169853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033958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898063" y="5185642"/>
            <a:ext cx="518463" cy="432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697188" y="2680110"/>
            <a:ext cx="6855233" cy="4032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Internal Routing and Aggregation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107" name="Straight Arrow Connector 106"/>
          <p:cNvCxnSpPr>
            <a:stCxn id="104" idx="2"/>
            <a:endCxn id="10" idx="0"/>
          </p:cNvCxnSpPr>
          <p:nvPr/>
        </p:nvCxnSpPr>
        <p:spPr>
          <a:xfrm>
            <a:off x="2956419" y="3083359"/>
            <a:ext cx="0" cy="3164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105" idx="2"/>
            <a:endCxn id="51" idx="0"/>
          </p:cNvCxnSpPr>
          <p:nvPr/>
        </p:nvCxnSpPr>
        <p:spPr>
          <a:xfrm>
            <a:off x="5606341" y="3083359"/>
            <a:ext cx="0" cy="3164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6" idx="2"/>
            <a:endCxn id="65" idx="0"/>
          </p:cNvCxnSpPr>
          <p:nvPr/>
        </p:nvCxnSpPr>
        <p:spPr>
          <a:xfrm>
            <a:off x="9293189" y="3083359"/>
            <a:ext cx="0" cy="3164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3561292" y="1643184"/>
            <a:ext cx="2073852" cy="40324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DMSC (science data)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326428" y="1643184"/>
            <a:ext cx="2073852" cy="40324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ICS (timing/slow control)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120" name="Straight Arrow Connector 119"/>
          <p:cNvCxnSpPr>
            <a:stCxn id="118" idx="2"/>
            <a:endCxn id="116" idx="0"/>
          </p:cNvCxnSpPr>
          <p:nvPr/>
        </p:nvCxnSpPr>
        <p:spPr>
          <a:xfrm>
            <a:off x="4598218" y="2046433"/>
            <a:ext cx="0" cy="63367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9" idx="2"/>
            <a:endCxn id="117" idx="0"/>
          </p:cNvCxnSpPr>
          <p:nvPr/>
        </p:nvCxnSpPr>
        <p:spPr>
          <a:xfrm>
            <a:off x="7363354" y="2046433"/>
            <a:ext cx="0" cy="63367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1948296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1890689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2005903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2063510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2293938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7231376" y="4926783"/>
            <a:ext cx="57607" cy="5760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/>
          <p:cNvSpPr/>
          <p:nvPr/>
        </p:nvSpPr>
        <p:spPr>
          <a:xfrm>
            <a:off x="7383776" y="4926783"/>
            <a:ext cx="57607" cy="5760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/>
          <p:cNvSpPr/>
          <p:nvPr/>
        </p:nvSpPr>
        <p:spPr>
          <a:xfrm>
            <a:off x="7536176" y="4926783"/>
            <a:ext cx="57607" cy="5760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7" name="Straight Arrow Connector 166"/>
          <p:cNvCxnSpPr/>
          <p:nvPr/>
        </p:nvCxnSpPr>
        <p:spPr>
          <a:xfrm flipV="1">
            <a:off x="2812401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V="1">
            <a:off x="2754794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flipV="1">
            <a:off x="2870008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2927615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3158043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V="1">
            <a:off x="3676506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3618899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3734113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flipV="1">
            <a:off x="3791720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V="1">
            <a:off x="4022148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flipV="1">
            <a:off x="4598218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flipV="1">
            <a:off x="4540611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flipV="1">
            <a:off x="4655825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V="1">
            <a:off x="4713432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4943860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V="1">
            <a:off x="5462323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5404716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 flipV="1">
            <a:off x="5519930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V="1">
            <a:off x="5577537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 flipV="1">
            <a:off x="5807965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 flipV="1">
            <a:off x="6326428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V="1">
            <a:off x="6268821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flipV="1">
            <a:off x="6384035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V="1">
            <a:off x="6441642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6672070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V="1">
            <a:off x="8285066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8227459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8342673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V="1">
            <a:off x="8400280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V="1">
            <a:off x="8630708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V="1">
            <a:off x="9149171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V="1">
            <a:off x="9091564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 flipV="1">
            <a:off x="9206778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flipV="1">
            <a:off x="9264385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>
          <a:xfrm flipV="1">
            <a:off x="9494813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flipV="1">
            <a:off x="10013276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9955669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 flipV="1">
            <a:off x="10070883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10128490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/>
          <p:nvPr/>
        </p:nvCxnSpPr>
        <p:spPr>
          <a:xfrm flipV="1">
            <a:off x="10358918" y="5618067"/>
            <a:ext cx="0" cy="4032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1775475" y="6021316"/>
            <a:ext cx="8641050" cy="403249"/>
          </a:xfrm>
          <a:prstGeom prst="rect">
            <a:avLst/>
          </a:prstGeom>
          <a:solidFill>
            <a:schemeClr val="bg2">
              <a:lumMod val="9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Detector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/>
                </a:solidFill>
              </a:rPr>
              <a:t>Channels</a:t>
            </a:r>
            <a:endParaRPr lang="en-GB" sz="14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33083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22" name="Rectangle 121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/>
            <p:cNvCxnSpPr>
              <a:stCxn id="122" idx="1"/>
              <a:endCxn id="122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2697188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27" name="Rectangle 126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9" name="Straight Connector 128"/>
            <p:cNvCxnSpPr>
              <a:stCxn id="127" idx="1"/>
              <a:endCxn id="127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3561293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32" name="Rectangle 131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37" name="Straight Connector 136"/>
            <p:cNvCxnSpPr>
              <a:stCxn id="132" idx="1"/>
              <a:endCxn id="132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>
            <a:off x="4483005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42" name="Rectangle 141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3" name="Straight Connector 142"/>
            <p:cNvCxnSpPr>
              <a:stCxn id="142" idx="1"/>
              <a:endCxn id="142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/>
          <p:cNvGrpSpPr/>
          <p:nvPr/>
        </p:nvGrpSpPr>
        <p:grpSpPr>
          <a:xfrm>
            <a:off x="5347110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46" name="Rectangle 145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7" name="Straight Connector 146"/>
            <p:cNvCxnSpPr>
              <a:stCxn id="146" idx="1"/>
              <a:endCxn id="146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6211215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49" name="Rectangle 148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0" name="Straight Connector 149"/>
            <p:cNvCxnSpPr>
              <a:stCxn id="149" idx="1"/>
              <a:endCxn id="149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8169853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52" name="Rectangle 151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3" name="Straight Connector 152"/>
            <p:cNvCxnSpPr>
              <a:stCxn id="152" idx="1"/>
              <a:endCxn id="152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/>
          <p:cNvGrpSpPr/>
          <p:nvPr/>
        </p:nvGrpSpPr>
        <p:grpSpPr>
          <a:xfrm>
            <a:off x="9033958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55" name="Rectangle 154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6" name="Straight Connector 155"/>
            <p:cNvCxnSpPr>
              <a:stCxn id="155" idx="1"/>
              <a:endCxn id="155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9898063" y="4293105"/>
            <a:ext cx="518463" cy="893280"/>
            <a:chOff x="403875" y="4235498"/>
            <a:chExt cx="518463" cy="893280"/>
          </a:xfrm>
          <a:effectLst/>
        </p:grpSpPr>
        <p:sp>
          <p:nvSpPr>
            <p:cNvPr id="158" name="Rectangle 157"/>
            <p:cNvSpPr/>
            <p:nvPr/>
          </p:nvSpPr>
          <p:spPr>
            <a:xfrm>
              <a:off x="403875" y="4235498"/>
              <a:ext cx="518463" cy="893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FEE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9" name="Straight Connector 158"/>
            <p:cNvCxnSpPr>
              <a:stCxn id="158" idx="1"/>
              <a:endCxn id="158" idx="3"/>
            </p:cNvCxnSpPr>
            <p:nvPr/>
          </p:nvCxnSpPr>
          <p:spPr>
            <a:xfrm>
              <a:off x="403875" y="4682138"/>
              <a:ext cx="518463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0" name="Straight Arrow Connector 159"/>
          <p:cNvCxnSpPr/>
          <p:nvPr/>
        </p:nvCxnSpPr>
        <p:spPr>
          <a:xfrm>
            <a:off x="5001467" y="4523533"/>
            <a:ext cx="34564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>
            <a:off x="5865572" y="4523533"/>
            <a:ext cx="34564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8688315" y="4523533"/>
            <a:ext cx="34564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>
            <a:off x="9552420" y="4523533"/>
            <a:ext cx="34564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3215650" y="4523533"/>
            <a:ext cx="34564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2351545" y="4523533"/>
            <a:ext cx="34564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4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6"/>
    </mc:Choice>
    <mc:Fallback xmlns="">
      <p:transition spd="slow" advTm="6204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Module Production</a:t>
            </a:r>
          </a:p>
        </p:txBody>
      </p:sp>
      <p:sp>
        <p:nvSpPr>
          <p:cNvPr id="3" name="Subtitle 1"/>
          <p:cNvSpPr txBox="1">
            <a:spLocks/>
          </p:cNvSpPr>
          <p:nvPr/>
        </p:nvSpPr>
        <p:spPr>
          <a:xfrm>
            <a:off x="1981200" y="1715700"/>
            <a:ext cx="8260080" cy="495561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6822" y="6499860"/>
            <a:ext cx="31918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Steven Alcock, Detector Group, 29</a:t>
            </a:r>
            <a:r>
              <a:rPr lang="en-US" sz="1100" baseline="30000" dirty="0"/>
              <a:t>th</a:t>
            </a:r>
            <a:r>
              <a:rPr lang="en-US" sz="1100" dirty="0"/>
              <a:t> September 2021</a:t>
            </a:r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2133600" y="1868100"/>
            <a:ext cx="8260080" cy="495561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The Backend Master design, procurement, and documentation is essentially </a:t>
            </a:r>
            <a:r>
              <a:rPr lang="en-US" dirty="0" err="1"/>
              <a:t>finalised</a:t>
            </a:r>
            <a:r>
              <a:rPr lang="en-US" dirty="0"/>
              <a:t>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We have five units that are almost identical to the final product, all of which are in active use at ESS and partner sites.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3607" y="4120285"/>
            <a:ext cx="3881120" cy="2218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13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6"/>
    </mc:Choice>
    <mc:Fallback xmlns="">
      <p:transition spd="slow" advTm="6204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VMM Update</a:t>
            </a:r>
          </a:p>
        </p:txBody>
      </p:sp>
      <p:sp>
        <p:nvSpPr>
          <p:cNvPr id="3" name="Subtitle 1"/>
          <p:cNvSpPr txBox="1">
            <a:spLocks/>
          </p:cNvSpPr>
          <p:nvPr/>
        </p:nvSpPr>
        <p:spPr>
          <a:xfrm>
            <a:off x="1981200" y="1715700"/>
            <a:ext cx="8260080" cy="495561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6822" y="6499860"/>
            <a:ext cx="31918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Steven Alcock, Detector Group, 29</a:t>
            </a:r>
            <a:r>
              <a:rPr lang="en-US" sz="1100" baseline="30000" dirty="0"/>
              <a:t>th</a:t>
            </a:r>
            <a:r>
              <a:rPr lang="en-US" sz="1100" dirty="0"/>
              <a:t> September 2021</a:t>
            </a:r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2133600" y="1868100"/>
            <a:ext cx="8260080" cy="495561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dirty="0"/>
              <a:t>The VMM3A is the primary choice for the </a:t>
            </a:r>
            <a:r>
              <a:rPr lang="en-GB" dirty="0" err="1"/>
              <a:t>MultiBlade</a:t>
            </a:r>
            <a:r>
              <a:rPr lang="en-GB" dirty="0"/>
              <a:t>, </a:t>
            </a:r>
            <a:r>
              <a:rPr lang="en-GB" dirty="0" err="1"/>
              <a:t>MultiGrid</a:t>
            </a:r>
            <a:r>
              <a:rPr lang="en-GB" dirty="0"/>
              <a:t> and NMX detectors in order to satisfy high channel count requirements (see Dorothea Pfeiffer’s talk).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Significant development already undertaken by CERN RD51 to readout and control this ASIC, but targeting the SRS readout system.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The RD51 Hybrid PCB is not readily compatible with the ESS Readout System.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What, then, is the easiest way of leveraging this work for ESS?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320" y="4126911"/>
            <a:ext cx="2828203" cy="20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6"/>
    </mc:Choice>
    <mc:Fallback xmlns="">
      <p:transition spd="slow" advTm="6204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VMM Assister Board</a:t>
            </a:r>
          </a:p>
        </p:txBody>
      </p:sp>
      <p:sp>
        <p:nvSpPr>
          <p:cNvPr id="3" name="Subtitle 1"/>
          <p:cNvSpPr txBox="1">
            <a:spLocks/>
          </p:cNvSpPr>
          <p:nvPr/>
        </p:nvSpPr>
        <p:spPr>
          <a:xfrm>
            <a:off x="1981200" y="1715700"/>
            <a:ext cx="8260080" cy="495561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6822" y="6499861"/>
            <a:ext cx="3217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Steven Alcock, Detector Group, 29</a:t>
            </a:r>
            <a:r>
              <a:rPr lang="en-US" sz="1100" baseline="30000" dirty="0"/>
              <a:t>th</a:t>
            </a:r>
            <a:r>
              <a:rPr lang="en-US" sz="1100" dirty="0"/>
              <a:t> September 2021</a:t>
            </a:r>
          </a:p>
          <a:p>
            <a:endParaRPr lang="en-US" sz="1100" dirty="0"/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2133600" y="1868100"/>
            <a:ext cx="8260080" cy="495561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Use a commercially-available development board to provide “glue logic” into the ESS backend.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Avoids potentially expensive and risky modifications to VMM Hybrid (both hardware and firmware).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Does not preclude the use of custom solutions in the future with smaller size/weight/power.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Early indications are that this will work well – see Dorothea’s talk.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b="15130"/>
          <a:stretch/>
        </p:blipFill>
        <p:spPr>
          <a:xfrm>
            <a:off x="6268822" y="4293106"/>
            <a:ext cx="4090097" cy="233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6"/>
    </mc:Choice>
    <mc:Fallback xmlns="">
      <p:transition spd="slow" advTm="6204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892457E6-E33F-BA4D-A719-913132612C47}"/>
              </a:ext>
            </a:extLst>
          </p:cNvPr>
          <p:cNvSpPr/>
          <p:nvPr/>
        </p:nvSpPr>
        <p:spPr>
          <a:xfrm>
            <a:off x="6134455" y="4161003"/>
            <a:ext cx="2238792" cy="229147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B1FADEBF-83F2-2546-ADBC-F9AD84090B77}"/>
              </a:ext>
            </a:extLst>
          </p:cNvPr>
          <p:cNvSpPr/>
          <p:nvPr/>
        </p:nvSpPr>
        <p:spPr>
          <a:xfrm>
            <a:off x="7895952" y="5111128"/>
            <a:ext cx="557822" cy="21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B5543-F72A-E34A-8BBF-8142F13C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Readout chain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5A8EB-4AF0-3245-A670-7916DB50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06/05/2021</a:t>
            </a:r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DE2B49-79CC-AA4B-BAA6-A22F31F9E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4EBEB6-CAA0-F340-AB2B-9E71BF11E797}"/>
              </a:ext>
            </a:extLst>
          </p:cNvPr>
          <p:cNvSpPr/>
          <p:nvPr/>
        </p:nvSpPr>
        <p:spPr>
          <a:xfrm flipH="1">
            <a:off x="1145573" y="3700863"/>
            <a:ext cx="1480474" cy="53220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A895F0-5CB6-434C-BFC4-4A600CD74687}"/>
              </a:ext>
            </a:extLst>
          </p:cNvPr>
          <p:cNvSpPr/>
          <p:nvPr/>
        </p:nvSpPr>
        <p:spPr>
          <a:xfrm>
            <a:off x="1173783" y="147471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6319B-33E2-974D-B457-76871321409E}"/>
              </a:ext>
            </a:extLst>
          </p:cNvPr>
          <p:cNvSpPr/>
          <p:nvPr/>
        </p:nvSpPr>
        <p:spPr>
          <a:xfrm>
            <a:off x="1533783" y="147471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4F7A22-2CEA-F044-BBBD-D9C8F3294D5A}"/>
              </a:ext>
            </a:extLst>
          </p:cNvPr>
          <p:cNvSpPr/>
          <p:nvPr/>
        </p:nvSpPr>
        <p:spPr>
          <a:xfrm>
            <a:off x="1906048" y="1474715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6BE96-D534-5840-9349-8BE15B34B130}"/>
              </a:ext>
            </a:extLst>
          </p:cNvPr>
          <p:cNvSpPr/>
          <p:nvPr/>
        </p:nvSpPr>
        <p:spPr>
          <a:xfrm>
            <a:off x="2266048" y="147471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CC3285-8253-2D48-9D57-267256E5D789}"/>
              </a:ext>
            </a:extLst>
          </p:cNvPr>
          <p:cNvSpPr/>
          <p:nvPr/>
        </p:nvSpPr>
        <p:spPr>
          <a:xfrm>
            <a:off x="1173783" y="185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A39FD1-6AC1-3E41-A0E3-ACEFF069928B}"/>
              </a:ext>
            </a:extLst>
          </p:cNvPr>
          <p:cNvSpPr/>
          <p:nvPr/>
        </p:nvSpPr>
        <p:spPr>
          <a:xfrm>
            <a:off x="1533783" y="1855550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BC47E8-3624-744F-A542-F6144B1664F7}"/>
              </a:ext>
            </a:extLst>
          </p:cNvPr>
          <p:cNvSpPr/>
          <p:nvPr/>
        </p:nvSpPr>
        <p:spPr>
          <a:xfrm>
            <a:off x="1906048" y="185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443245-98F5-0E4B-A44E-32E47A3CA177}"/>
              </a:ext>
            </a:extLst>
          </p:cNvPr>
          <p:cNvSpPr/>
          <p:nvPr/>
        </p:nvSpPr>
        <p:spPr>
          <a:xfrm>
            <a:off x="2266048" y="1855550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F13548-5625-1C41-AA66-68EE4E3D155F}"/>
              </a:ext>
            </a:extLst>
          </p:cNvPr>
          <p:cNvSpPr/>
          <p:nvPr/>
        </p:nvSpPr>
        <p:spPr>
          <a:xfrm>
            <a:off x="1173783" y="221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C741E9-65CD-C848-A4F3-B8C0EEC6C2B1}"/>
              </a:ext>
            </a:extLst>
          </p:cNvPr>
          <p:cNvSpPr/>
          <p:nvPr/>
        </p:nvSpPr>
        <p:spPr>
          <a:xfrm>
            <a:off x="1533783" y="221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1A5805-B468-EE48-8771-06A6B0291E42}"/>
              </a:ext>
            </a:extLst>
          </p:cNvPr>
          <p:cNvSpPr/>
          <p:nvPr/>
        </p:nvSpPr>
        <p:spPr>
          <a:xfrm>
            <a:off x="1906048" y="2215550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99CDB8-7C2F-754A-B406-A692B31F5A2D}"/>
              </a:ext>
            </a:extLst>
          </p:cNvPr>
          <p:cNvSpPr/>
          <p:nvPr/>
        </p:nvSpPr>
        <p:spPr>
          <a:xfrm>
            <a:off x="2266048" y="221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628FA-2894-9740-AFC5-A1051D6E6C9B}"/>
              </a:ext>
            </a:extLst>
          </p:cNvPr>
          <p:cNvSpPr/>
          <p:nvPr/>
        </p:nvSpPr>
        <p:spPr>
          <a:xfrm>
            <a:off x="1173783" y="258670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DF0583-D874-7646-9C8E-E58E2A7A12E0}"/>
              </a:ext>
            </a:extLst>
          </p:cNvPr>
          <p:cNvSpPr/>
          <p:nvPr/>
        </p:nvSpPr>
        <p:spPr>
          <a:xfrm>
            <a:off x="1533783" y="2586701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E9FD93-127C-0F45-86E0-486CAE523E7F}"/>
              </a:ext>
            </a:extLst>
          </p:cNvPr>
          <p:cNvSpPr/>
          <p:nvPr/>
        </p:nvSpPr>
        <p:spPr>
          <a:xfrm>
            <a:off x="1906048" y="258670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98EE8B-0009-CA49-8C2D-55B1297F7A30}"/>
              </a:ext>
            </a:extLst>
          </p:cNvPr>
          <p:cNvSpPr/>
          <p:nvPr/>
        </p:nvSpPr>
        <p:spPr>
          <a:xfrm>
            <a:off x="2266048" y="258670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25596F5-B758-4940-A5D9-CE78CFB79C73}"/>
              </a:ext>
            </a:extLst>
          </p:cNvPr>
          <p:cNvSpPr/>
          <p:nvPr/>
        </p:nvSpPr>
        <p:spPr>
          <a:xfrm>
            <a:off x="1294074" y="162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4D6D577-4FAE-914C-B3DB-6C343C75D244}"/>
              </a:ext>
            </a:extLst>
          </p:cNvPr>
          <p:cNvSpPr/>
          <p:nvPr/>
        </p:nvSpPr>
        <p:spPr>
          <a:xfrm>
            <a:off x="1654074" y="162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39A88D-9AB7-7B43-A14C-384C93936D3F}"/>
              </a:ext>
            </a:extLst>
          </p:cNvPr>
          <p:cNvSpPr/>
          <p:nvPr/>
        </p:nvSpPr>
        <p:spPr>
          <a:xfrm>
            <a:off x="2014074" y="162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D359F01-1C5B-894C-A2E4-B09471AAD22B}"/>
              </a:ext>
            </a:extLst>
          </p:cNvPr>
          <p:cNvSpPr/>
          <p:nvPr/>
        </p:nvSpPr>
        <p:spPr>
          <a:xfrm>
            <a:off x="2374074" y="162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4F319D9-1060-6A40-A92F-CFBDF7EC263B}"/>
              </a:ext>
            </a:extLst>
          </p:cNvPr>
          <p:cNvSpPr/>
          <p:nvPr/>
        </p:nvSpPr>
        <p:spPr>
          <a:xfrm>
            <a:off x="1294074" y="198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27FC56E-4D45-8148-AD31-BBB91DC685A8}"/>
              </a:ext>
            </a:extLst>
          </p:cNvPr>
          <p:cNvSpPr/>
          <p:nvPr/>
        </p:nvSpPr>
        <p:spPr>
          <a:xfrm>
            <a:off x="1294074" y="234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C20F98-2F87-D849-9199-040EAD3071F7}"/>
              </a:ext>
            </a:extLst>
          </p:cNvPr>
          <p:cNvSpPr/>
          <p:nvPr/>
        </p:nvSpPr>
        <p:spPr>
          <a:xfrm>
            <a:off x="1294074" y="270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5677A72-B2A0-F747-B3C9-063D8A98F61B}"/>
              </a:ext>
            </a:extLst>
          </p:cNvPr>
          <p:cNvSpPr/>
          <p:nvPr/>
        </p:nvSpPr>
        <p:spPr>
          <a:xfrm>
            <a:off x="1654074" y="198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84A75E-EB4F-054A-A7D4-2EB234612213}"/>
              </a:ext>
            </a:extLst>
          </p:cNvPr>
          <p:cNvSpPr/>
          <p:nvPr/>
        </p:nvSpPr>
        <p:spPr>
          <a:xfrm>
            <a:off x="1654074" y="234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10A0154-96ED-E24F-AC25-A8C0F9789050}"/>
              </a:ext>
            </a:extLst>
          </p:cNvPr>
          <p:cNvSpPr/>
          <p:nvPr/>
        </p:nvSpPr>
        <p:spPr>
          <a:xfrm>
            <a:off x="2014074" y="198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204F071-F5C7-844D-8B7B-B383635A494A}"/>
              </a:ext>
            </a:extLst>
          </p:cNvPr>
          <p:cNvSpPr/>
          <p:nvPr/>
        </p:nvSpPr>
        <p:spPr>
          <a:xfrm>
            <a:off x="2374074" y="198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0DF6EF5-DD20-6B47-8045-C80F0748C1FF}"/>
              </a:ext>
            </a:extLst>
          </p:cNvPr>
          <p:cNvSpPr/>
          <p:nvPr/>
        </p:nvSpPr>
        <p:spPr>
          <a:xfrm>
            <a:off x="2014074" y="234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216B9AC-B238-B046-B498-76758967E086}"/>
              </a:ext>
            </a:extLst>
          </p:cNvPr>
          <p:cNvSpPr/>
          <p:nvPr/>
        </p:nvSpPr>
        <p:spPr>
          <a:xfrm>
            <a:off x="2374074" y="234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A973637-3986-A34A-AF9A-5651CA16402B}"/>
              </a:ext>
            </a:extLst>
          </p:cNvPr>
          <p:cNvSpPr/>
          <p:nvPr/>
        </p:nvSpPr>
        <p:spPr>
          <a:xfrm>
            <a:off x="1654074" y="2703447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D433415-D02F-854B-B772-B8A56E4C3D6B}"/>
              </a:ext>
            </a:extLst>
          </p:cNvPr>
          <p:cNvSpPr/>
          <p:nvPr/>
        </p:nvSpPr>
        <p:spPr>
          <a:xfrm>
            <a:off x="2014074" y="270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1F39D7-0A09-E64E-BE1E-E7AFF0A91513}"/>
              </a:ext>
            </a:extLst>
          </p:cNvPr>
          <p:cNvSpPr/>
          <p:nvPr/>
        </p:nvSpPr>
        <p:spPr>
          <a:xfrm>
            <a:off x="2374074" y="270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AEC8B8-7BBB-7646-AE94-D93B5152A5C8}"/>
              </a:ext>
            </a:extLst>
          </p:cNvPr>
          <p:cNvSpPr/>
          <p:nvPr/>
        </p:nvSpPr>
        <p:spPr>
          <a:xfrm flipH="1">
            <a:off x="1246576" y="3976337"/>
            <a:ext cx="1233417" cy="198484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AFD406E-6627-F343-8453-3D06BD2EBDBC}"/>
              </a:ext>
            </a:extLst>
          </p:cNvPr>
          <p:cNvCxnSpPr>
            <a:cxnSpLocks/>
          </p:cNvCxnSpPr>
          <p:nvPr/>
        </p:nvCxnSpPr>
        <p:spPr>
          <a:xfrm>
            <a:off x="1158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D1538CB-94B3-7C4C-AC44-3F56B116BEFC}"/>
              </a:ext>
            </a:extLst>
          </p:cNvPr>
          <p:cNvCxnSpPr>
            <a:cxnSpLocks/>
          </p:cNvCxnSpPr>
          <p:nvPr/>
        </p:nvCxnSpPr>
        <p:spPr>
          <a:xfrm>
            <a:off x="1230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4D963EF-74C8-FF4B-9CF4-0543348E4BF7}"/>
              </a:ext>
            </a:extLst>
          </p:cNvPr>
          <p:cNvCxnSpPr>
            <a:cxnSpLocks/>
          </p:cNvCxnSpPr>
          <p:nvPr/>
        </p:nvCxnSpPr>
        <p:spPr>
          <a:xfrm>
            <a:off x="1302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B940C69-E9D6-F54C-AD38-8D6BCF13F425}"/>
              </a:ext>
            </a:extLst>
          </p:cNvPr>
          <p:cNvCxnSpPr>
            <a:cxnSpLocks/>
          </p:cNvCxnSpPr>
          <p:nvPr/>
        </p:nvCxnSpPr>
        <p:spPr>
          <a:xfrm>
            <a:off x="1374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3629C3-E02C-0F47-A499-78C4DDECB5AC}"/>
              </a:ext>
            </a:extLst>
          </p:cNvPr>
          <p:cNvCxnSpPr>
            <a:cxnSpLocks/>
          </p:cNvCxnSpPr>
          <p:nvPr/>
        </p:nvCxnSpPr>
        <p:spPr>
          <a:xfrm>
            <a:off x="1446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BFEBCF3-6F3F-1F4F-A7D2-A7070F8A3369}"/>
              </a:ext>
            </a:extLst>
          </p:cNvPr>
          <p:cNvCxnSpPr>
            <a:cxnSpLocks/>
          </p:cNvCxnSpPr>
          <p:nvPr/>
        </p:nvCxnSpPr>
        <p:spPr>
          <a:xfrm>
            <a:off x="1518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991D95-2780-3141-AB97-78F98BAF4EA2}"/>
              </a:ext>
            </a:extLst>
          </p:cNvPr>
          <p:cNvCxnSpPr>
            <a:cxnSpLocks/>
          </p:cNvCxnSpPr>
          <p:nvPr/>
        </p:nvCxnSpPr>
        <p:spPr>
          <a:xfrm>
            <a:off x="1590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C107CB9-225C-BF42-9E01-43F380C2451F}"/>
              </a:ext>
            </a:extLst>
          </p:cNvPr>
          <p:cNvCxnSpPr>
            <a:cxnSpLocks/>
          </p:cNvCxnSpPr>
          <p:nvPr/>
        </p:nvCxnSpPr>
        <p:spPr>
          <a:xfrm>
            <a:off x="1662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6AFFD3-0E59-184B-A891-94F02F69BA12}"/>
              </a:ext>
            </a:extLst>
          </p:cNvPr>
          <p:cNvCxnSpPr>
            <a:cxnSpLocks/>
          </p:cNvCxnSpPr>
          <p:nvPr/>
        </p:nvCxnSpPr>
        <p:spPr>
          <a:xfrm>
            <a:off x="235706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287A3D3-B5BF-224C-B4C1-1AED452552BA}"/>
              </a:ext>
            </a:extLst>
          </p:cNvPr>
          <p:cNvCxnSpPr>
            <a:cxnSpLocks/>
          </p:cNvCxnSpPr>
          <p:nvPr/>
        </p:nvCxnSpPr>
        <p:spPr>
          <a:xfrm>
            <a:off x="242906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A4CBFC5-AADB-3C4E-9EAA-22BEFCDB0E99}"/>
              </a:ext>
            </a:extLst>
          </p:cNvPr>
          <p:cNvCxnSpPr>
            <a:cxnSpLocks/>
          </p:cNvCxnSpPr>
          <p:nvPr/>
        </p:nvCxnSpPr>
        <p:spPr>
          <a:xfrm>
            <a:off x="250106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A5C7C2F-18F5-4347-A8E4-3FDF164F932B}"/>
              </a:ext>
            </a:extLst>
          </p:cNvPr>
          <p:cNvCxnSpPr>
            <a:cxnSpLocks/>
          </p:cNvCxnSpPr>
          <p:nvPr/>
        </p:nvCxnSpPr>
        <p:spPr>
          <a:xfrm>
            <a:off x="257306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E90E224-4424-AE4C-AA15-560F18B2EC48}"/>
              </a:ext>
            </a:extLst>
          </p:cNvPr>
          <p:cNvCxnSpPr>
            <a:cxnSpLocks/>
          </p:cNvCxnSpPr>
          <p:nvPr/>
        </p:nvCxnSpPr>
        <p:spPr>
          <a:xfrm>
            <a:off x="1762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51A680E-6FFB-304C-99DA-6A572B592D0E}"/>
              </a:ext>
            </a:extLst>
          </p:cNvPr>
          <p:cNvCxnSpPr>
            <a:cxnSpLocks/>
          </p:cNvCxnSpPr>
          <p:nvPr/>
        </p:nvCxnSpPr>
        <p:spPr>
          <a:xfrm>
            <a:off x="1834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A4DF141-04AF-584F-986A-A442BFE9B3EB}"/>
              </a:ext>
            </a:extLst>
          </p:cNvPr>
          <p:cNvCxnSpPr>
            <a:cxnSpLocks/>
          </p:cNvCxnSpPr>
          <p:nvPr/>
        </p:nvCxnSpPr>
        <p:spPr>
          <a:xfrm>
            <a:off x="1906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84EB52A-EFC7-6141-A30C-594CDE5A52CF}"/>
              </a:ext>
            </a:extLst>
          </p:cNvPr>
          <p:cNvCxnSpPr>
            <a:cxnSpLocks/>
          </p:cNvCxnSpPr>
          <p:nvPr/>
        </p:nvCxnSpPr>
        <p:spPr>
          <a:xfrm>
            <a:off x="1978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D2DC9C9-01A6-A149-BF1E-45BEAF6AC8D5}"/>
              </a:ext>
            </a:extLst>
          </p:cNvPr>
          <p:cNvCxnSpPr>
            <a:cxnSpLocks/>
          </p:cNvCxnSpPr>
          <p:nvPr/>
        </p:nvCxnSpPr>
        <p:spPr>
          <a:xfrm>
            <a:off x="2050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3577396-BD3B-844D-884B-CDE05E20DD07}"/>
              </a:ext>
            </a:extLst>
          </p:cNvPr>
          <p:cNvCxnSpPr>
            <a:cxnSpLocks/>
          </p:cNvCxnSpPr>
          <p:nvPr/>
        </p:nvCxnSpPr>
        <p:spPr>
          <a:xfrm>
            <a:off x="2122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C68F53D-D126-AA4C-BC71-D6F27B207DBD}"/>
              </a:ext>
            </a:extLst>
          </p:cNvPr>
          <p:cNvCxnSpPr>
            <a:cxnSpLocks/>
          </p:cNvCxnSpPr>
          <p:nvPr/>
        </p:nvCxnSpPr>
        <p:spPr>
          <a:xfrm>
            <a:off x="2194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46B85B1-08E3-8E47-A364-5635F7187D39}"/>
              </a:ext>
            </a:extLst>
          </p:cNvPr>
          <p:cNvCxnSpPr>
            <a:cxnSpLocks/>
          </p:cNvCxnSpPr>
          <p:nvPr/>
        </p:nvCxnSpPr>
        <p:spPr>
          <a:xfrm>
            <a:off x="2266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7DCC5BD-8052-C54E-B1E4-07637AF0E178}"/>
              </a:ext>
            </a:extLst>
          </p:cNvPr>
          <p:cNvSpPr/>
          <p:nvPr/>
        </p:nvSpPr>
        <p:spPr>
          <a:xfrm>
            <a:off x="1482919" y="4247037"/>
            <a:ext cx="252000" cy="50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531129B-FD94-6743-AF9D-AC76566696D0}"/>
              </a:ext>
            </a:extLst>
          </p:cNvPr>
          <p:cNvSpPr/>
          <p:nvPr/>
        </p:nvSpPr>
        <p:spPr>
          <a:xfrm>
            <a:off x="1992568" y="4247037"/>
            <a:ext cx="252000" cy="50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3E4BB4F-FC92-DE44-B640-98449E83ABB6}"/>
              </a:ext>
            </a:extLst>
          </p:cNvPr>
          <p:cNvSpPr/>
          <p:nvPr/>
        </p:nvSpPr>
        <p:spPr>
          <a:xfrm>
            <a:off x="1677783" y="5192147"/>
            <a:ext cx="432000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E410EE7-D116-8148-837B-CFC3DA80C063}"/>
              </a:ext>
            </a:extLst>
          </p:cNvPr>
          <p:cNvSpPr txBox="1"/>
          <p:nvPr/>
        </p:nvSpPr>
        <p:spPr>
          <a:xfrm>
            <a:off x="340231" y="2036267"/>
            <a:ext cx="1062727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Detector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85FF386-EF14-0545-94C4-52AF1F095F4F}"/>
              </a:ext>
            </a:extLst>
          </p:cNvPr>
          <p:cNvSpPr txBox="1"/>
          <p:nvPr/>
        </p:nvSpPr>
        <p:spPr>
          <a:xfrm>
            <a:off x="2645064" y="3044761"/>
            <a:ext cx="193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Wire and/or grid </a:t>
            </a:r>
            <a:br>
              <a:rPr lang="en-US">
                <a:solidFill>
                  <a:srgbClr val="666666"/>
                </a:solidFill>
              </a:rPr>
            </a:br>
            <a:r>
              <a:rPr lang="en-US">
                <a:solidFill>
                  <a:srgbClr val="666666"/>
                </a:solidFill>
              </a:rPr>
              <a:t>channels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A6B1043-0A44-C541-B404-5E2D1DAF9772}"/>
              </a:ext>
            </a:extLst>
          </p:cNvPr>
          <p:cNvSpPr txBox="1"/>
          <p:nvPr/>
        </p:nvSpPr>
        <p:spPr>
          <a:xfrm>
            <a:off x="2645064" y="3791671"/>
            <a:ext cx="21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Connector/adapter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CB1EE7A-E677-3F41-B110-0D8225993089}"/>
              </a:ext>
            </a:extLst>
          </p:cNvPr>
          <p:cNvSpPr txBox="1"/>
          <p:nvPr/>
        </p:nvSpPr>
        <p:spPr>
          <a:xfrm>
            <a:off x="2613467" y="4802564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00B050"/>
                </a:solidFill>
              </a:rPr>
              <a:t>RD51 hybrid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CFD65D2-8811-AA4F-8BA9-08528764F510}"/>
              </a:ext>
            </a:extLst>
          </p:cNvPr>
          <p:cNvSpPr txBox="1"/>
          <p:nvPr/>
        </p:nvSpPr>
        <p:spPr>
          <a:xfrm>
            <a:off x="1308632" y="4350796"/>
            <a:ext cx="620683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AE05958-1E50-3047-80F8-8171B8D29EBD}"/>
              </a:ext>
            </a:extLst>
          </p:cNvPr>
          <p:cNvSpPr txBox="1"/>
          <p:nvPr/>
        </p:nvSpPr>
        <p:spPr>
          <a:xfrm>
            <a:off x="1807391" y="4354653"/>
            <a:ext cx="620683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089F899-A642-9246-92BD-F056C046B73C}"/>
              </a:ext>
            </a:extLst>
          </p:cNvPr>
          <p:cNvSpPr txBox="1"/>
          <p:nvPr/>
        </p:nvSpPr>
        <p:spPr>
          <a:xfrm>
            <a:off x="1583981" y="5256030"/>
            <a:ext cx="611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89E4528-D039-7E45-B4A4-109B6DF3F19B}"/>
              </a:ext>
            </a:extLst>
          </p:cNvPr>
          <p:cNvSpPr/>
          <p:nvPr/>
        </p:nvSpPr>
        <p:spPr>
          <a:xfrm>
            <a:off x="1743178" y="5956848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5B55DD9-3060-7748-BDD1-B94E4D8E24CA}"/>
              </a:ext>
            </a:extLst>
          </p:cNvPr>
          <p:cNvCxnSpPr>
            <a:cxnSpLocks/>
          </p:cNvCxnSpPr>
          <p:nvPr/>
        </p:nvCxnSpPr>
        <p:spPr>
          <a:xfrm>
            <a:off x="1834074" y="6094274"/>
            <a:ext cx="9957" cy="396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70BBFA61-AD90-8B4A-84EA-5283034365D7}"/>
              </a:ext>
            </a:extLst>
          </p:cNvPr>
          <p:cNvSpPr txBox="1"/>
          <p:nvPr/>
        </p:nvSpPr>
        <p:spPr>
          <a:xfrm>
            <a:off x="937208" y="6138238"/>
            <a:ext cx="80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Power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1295352-68CB-E246-A7D7-7FED749803C0}"/>
              </a:ext>
            </a:extLst>
          </p:cNvPr>
          <p:cNvSpPr/>
          <p:nvPr/>
        </p:nvSpPr>
        <p:spPr>
          <a:xfrm>
            <a:off x="4924885" y="1438044"/>
            <a:ext cx="3105207" cy="192328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746BC65-7331-6A46-A7A6-D8FD465F8665}"/>
              </a:ext>
            </a:extLst>
          </p:cNvPr>
          <p:cNvSpPr/>
          <p:nvPr/>
        </p:nvSpPr>
        <p:spPr>
          <a:xfrm>
            <a:off x="5248643" y="2884656"/>
            <a:ext cx="1030671" cy="12387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04489C8-4D1F-9549-B693-A0D0F5C1AA85}"/>
              </a:ext>
            </a:extLst>
          </p:cNvPr>
          <p:cNvSpPr/>
          <p:nvPr/>
        </p:nvSpPr>
        <p:spPr>
          <a:xfrm>
            <a:off x="6725924" y="2884656"/>
            <a:ext cx="1030671" cy="12387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802C92A-B0E9-4147-A135-3D013E02968D}"/>
              </a:ext>
            </a:extLst>
          </p:cNvPr>
          <p:cNvSpPr/>
          <p:nvPr/>
        </p:nvSpPr>
        <p:spPr>
          <a:xfrm>
            <a:off x="5401164" y="412745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B337D83-2C45-1B45-A44F-F180613E8DEE}"/>
              </a:ext>
            </a:extLst>
          </p:cNvPr>
          <p:cNvSpPr/>
          <p:nvPr/>
        </p:nvSpPr>
        <p:spPr>
          <a:xfrm>
            <a:off x="6079193" y="1799083"/>
            <a:ext cx="842804" cy="837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F297AE6-A125-5342-AE70-7C3CA5CF106F}"/>
              </a:ext>
            </a:extLst>
          </p:cNvPr>
          <p:cNvSpPr txBox="1"/>
          <p:nvPr/>
        </p:nvSpPr>
        <p:spPr>
          <a:xfrm>
            <a:off x="6017150" y="2036267"/>
            <a:ext cx="99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err="1">
                <a:solidFill>
                  <a:schemeClr val="bg1"/>
                </a:solidFill>
              </a:rPr>
              <a:t>Kintex</a:t>
            </a:r>
            <a:r>
              <a:rPr lang="en-US">
                <a:solidFill>
                  <a:schemeClr val="bg1"/>
                </a:solidFill>
              </a:rPr>
              <a:t> 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23A7439-5628-D747-8CDA-E4C81F76CA8A}"/>
              </a:ext>
            </a:extLst>
          </p:cNvPr>
          <p:cNvSpPr txBox="1"/>
          <p:nvPr/>
        </p:nvSpPr>
        <p:spPr>
          <a:xfrm>
            <a:off x="4800018" y="2841563"/>
            <a:ext cx="1936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FMC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HDMI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card, max.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5 hybrids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96C0A5D-20CC-3A44-9B34-350ABAA8DC7A}"/>
              </a:ext>
            </a:extLst>
          </p:cNvPr>
          <p:cNvSpPr txBox="1"/>
          <p:nvPr/>
        </p:nvSpPr>
        <p:spPr>
          <a:xfrm>
            <a:off x="6869862" y="2960674"/>
            <a:ext cx="70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FMC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to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SFP+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card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A8544ED-C4D6-904D-B07A-6174E6C2FEE3}"/>
              </a:ext>
            </a:extLst>
          </p:cNvPr>
          <p:cNvSpPr txBox="1"/>
          <p:nvPr/>
        </p:nvSpPr>
        <p:spPr>
          <a:xfrm>
            <a:off x="4924885" y="1433927"/>
            <a:ext cx="301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Frontend Assister card (FEA)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3FF22CF-3F7E-B143-B795-35E1729D19D4}"/>
              </a:ext>
            </a:extLst>
          </p:cNvPr>
          <p:cNvSpPr/>
          <p:nvPr/>
        </p:nvSpPr>
        <p:spPr>
          <a:xfrm>
            <a:off x="5722460" y="4712207"/>
            <a:ext cx="1146710" cy="7046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9D7D47E-0EF0-1145-A042-922350E28449}"/>
              </a:ext>
            </a:extLst>
          </p:cNvPr>
          <p:cNvSpPr txBox="1"/>
          <p:nvPr/>
        </p:nvSpPr>
        <p:spPr>
          <a:xfrm>
            <a:off x="5984072" y="4854087"/>
            <a:ext cx="56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FEA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3243FAB-27B1-AC43-9182-30EB578855EE}"/>
              </a:ext>
            </a:extLst>
          </p:cNvPr>
          <p:cNvSpPr/>
          <p:nvPr/>
        </p:nvSpPr>
        <p:spPr>
          <a:xfrm>
            <a:off x="6656312" y="5740526"/>
            <a:ext cx="1146710" cy="7046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9772DCC-57D2-6445-8601-F6041CC155E6}"/>
              </a:ext>
            </a:extLst>
          </p:cNvPr>
          <p:cNvSpPr txBox="1"/>
          <p:nvPr/>
        </p:nvSpPr>
        <p:spPr>
          <a:xfrm>
            <a:off x="6936490" y="5922360"/>
            <a:ext cx="564129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FEA</a:t>
            </a:r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6EB0518A-3D46-4A40-9755-567DEA1AF9B7}"/>
              </a:ext>
            </a:extLst>
          </p:cNvPr>
          <p:cNvSpPr/>
          <p:nvPr/>
        </p:nvSpPr>
        <p:spPr>
          <a:xfrm>
            <a:off x="2235705" y="4270917"/>
            <a:ext cx="3261846" cy="2255127"/>
          </a:xfrm>
          <a:custGeom>
            <a:avLst/>
            <a:gdLst>
              <a:gd name="connsiteX0" fmla="*/ 3261846 w 3261846"/>
              <a:gd name="connsiteY0" fmla="*/ 0 h 2255127"/>
              <a:gd name="connsiteX1" fmla="*/ 2458958 w 3261846"/>
              <a:gd name="connsiteY1" fmla="*/ 1672683 h 2255127"/>
              <a:gd name="connsiteX2" fmla="*/ 1522256 w 3261846"/>
              <a:gd name="connsiteY2" fmla="*/ 2219093 h 2255127"/>
              <a:gd name="connsiteX3" fmla="*/ 284471 w 3261846"/>
              <a:gd name="connsiteY3" fmla="*/ 2163337 h 2255127"/>
              <a:gd name="connsiteX4" fmla="*/ 16841 w 3261846"/>
              <a:gd name="connsiteY4" fmla="*/ 1839951 h 2255127"/>
              <a:gd name="connsiteX5" fmla="*/ 50295 w 3261846"/>
              <a:gd name="connsiteY5" fmla="*/ 1851103 h 22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1846" h="2255127">
                <a:moveTo>
                  <a:pt x="3261846" y="0"/>
                </a:moveTo>
                <a:cubicBezTo>
                  <a:pt x="3005368" y="651417"/>
                  <a:pt x="2748890" y="1302834"/>
                  <a:pt x="2458958" y="1672683"/>
                </a:cubicBezTo>
                <a:cubicBezTo>
                  <a:pt x="2169026" y="2042532"/>
                  <a:pt x="1884670" y="2137317"/>
                  <a:pt x="1522256" y="2219093"/>
                </a:cubicBezTo>
                <a:cubicBezTo>
                  <a:pt x="1159842" y="2300869"/>
                  <a:pt x="535374" y="2226527"/>
                  <a:pt x="284471" y="2163337"/>
                </a:cubicBezTo>
                <a:cubicBezTo>
                  <a:pt x="33568" y="2100147"/>
                  <a:pt x="55870" y="1891990"/>
                  <a:pt x="16841" y="1839951"/>
                </a:cubicBezTo>
                <a:cubicBezTo>
                  <a:pt x="-22188" y="1787912"/>
                  <a:pt x="14053" y="1819507"/>
                  <a:pt x="50295" y="1851103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3A45480-2E10-004E-997C-9CFDBD33C49D}"/>
              </a:ext>
            </a:extLst>
          </p:cNvPr>
          <p:cNvSpPr txBox="1"/>
          <p:nvPr/>
        </p:nvSpPr>
        <p:spPr>
          <a:xfrm>
            <a:off x="2540984" y="5479461"/>
            <a:ext cx="2119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LVDS - HDMI cable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2 x 400 Mbit/s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(data/config)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C263906-F952-194D-9742-2C7FAAF2EC2F}"/>
              </a:ext>
            </a:extLst>
          </p:cNvPr>
          <p:cNvSpPr txBox="1"/>
          <p:nvPr/>
        </p:nvSpPr>
        <p:spPr>
          <a:xfrm>
            <a:off x="4701886" y="6090827"/>
            <a:ext cx="19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err="1">
                <a:solidFill>
                  <a:srgbClr val="FF0000"/>
                </a:solidFill>
              </a:rPr>
              <a:t>Fibre</a:t>
            </a:r>
            <a:r>
              <a:rPr lang="en-US">
                <a:solidFill>
                  <a:srgbClr val="FF0000"/>
                </a:solidFill>
              </a:rPr>
              <a:t> 2 x 6 Gbit/s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(data/config)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F01472B-D446-6747-8FE1-1CDEB74A4057}"/>
              </a:ext>
            </a:extLst>
          </p:cNvPr>
          <p:cNvSpPr/>
          <p:nvPr/>
        </p:nvSpPr>
        <p:spPr>
          <a:xfrm>
            <a:off x="2155358" y="5961790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8397809-7CFD-3146-B015-B5FBBCD7EEB4}"/>
              </a:ext>
            </a:extLst>
          </p:cNvPr>
          <p:cNvSpPr/>
          <p:nvPr/>
        </p:nvSpPr>
        <p:spPr>
          <a:xfrm>
            <a:off x="8453937" y="3090862"/>
            <a:ext cx="1862487" cy="361102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673FB80-E9A2-CD40-AE09-ECFB0A1620EA}"/>
              </a:ext>
            </a:extLst>
          </p:cNvPr>
          <p:cNvSpPr/>
          <p:nvPr/>
        </p:nvSpPr>
        <p:spPr>
          <a:xfrm>
            <a:off x="8283402" y="329673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D0D7973-DAEE-2044-8811-11F462AEE94F}"/>
              </a:ext>
            </a:extLst>
          </p:cNvPr>
          <p:cNvSpPr/>
          <p:nvPr/>
        </p:nvSpPr>
        <p:spPr>
          <a:xfrm>
            <a:off x="8283402" y="3582042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DF12FD0-8F26-6443-9A70-5BF366A0A50C}"/>
              </a:ext>
            </a:extLst>
          </p:cNvPr>
          <p:cNvSpPr/>
          <p:nvPr/>
        </p:nvSpPr>
        <p:spPr>
          <a:xfrm>
            <a:off x="8283217" y="506288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67C4F6A-DD8D-D048-8D23-3BCDF6C47E41}"/>
              </a:ext>
            </a:extLst>
          </p:cNvPr>
          <p:cNvSpPr/>
          <p:nvPr/>
        </p:nvSpPr>
        <p:spPr>
          <a:xfrm>
            <a:off x="8283217" y="5348191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1830524-E240-C94B-B696-4BCE70ADC030}"/>
              </a:ext>
            </a:extLst>
          </p:cNvPr>
          <p:cNvSpPr/>
          <p:nvPr/>
        </p:nvSpPr>
        <p:spPr>
          <a:xfrm>
            <a:off x="8283217" y="623007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BAB8935E-A21A-994F-9900-DD292F0D9ED5}"/>
              </a:ext>
            </a:extLst>
          </p:cNvPr>
          <p:cNvSpPr/>
          <p:nvPr/>
        </p:nvSpPr>
        <p:spPr>
          <a:xfrm>
            <a:off x="8283217" y="652604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48672A4-3E23-8F40-B77D-FA95565C61F1}"/>
              </a:ext>
            </a:extLst>
          </p:cNvPr>
          <p:cNvSpPr txBox="1"/>
          <p:nvPr/>
        </p:nvSpPr>
        <p:spPr>
          <a:xfrm>
            <a:off x="8901910" y="3909764"/>
            <a:ext cx="103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Backend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Master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module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55A0E94-EEC4-C948-A62B-E9D1558CBCCE}"/>
              </a:ext>
            </a:extLst>
          </p:cNvPr>
          <p:cNvSpPr txBox="1"/>
          <p:nvPr/>
        </p:nvSpPr>
        <p:spPr>
          <a:xfrm>
            <a:off x="8970984" y="3266809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DF91D90-6998-CD4E-A61B-5307000C9749}"/>
              </a:ext>
            </a:extLst>
          </p:cNvPr>
          <p:cNvSpPr txBox="1"/>
          <p:nvPr/>
        </p:nvSpPr>
        <p:spPr>
          <a:xfrm>
            <a:off x="9050167" y="620895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12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D1D9EC4-69DD-4B48-B02B-65E097EB32D3}"/>
              </a:ext>
            </a:extLst>
          </p:cNvPr>
          <p:cNvSpPr/>
          <p:nvPr/>
        </p:nvSpPr>
        <p:spPr>
          <a:xfrm>
            <a:off x="10381913" y="1427442"/>
            <a:ext cx="1655724" cy="1640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DAQ software</a:t>
            </a:r>
            <a:br>
              <a:rPr lang="en-US"/>
            </a:br>
            <a:r>
              <a:rPr lang="en-US"/>
              <a:t>Event Formation Unit (EFU)</a:t>
            </a:r>
            <a:br>
              <a:rPr lang="en-US"/>
            </a:br>
            <a:r>
              <a:rPr lang="en-US"/>
              <a:t>at DMSC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FE92D76-5F38-8240-988B-D5EFD2DB9D5D}"/>
              </a:ext>
            </a:extLst>
          </p:cNvPr>
          <p:cNvSpPr/>
          <p:nvPr/>
        </p:nvSpPr>
        <p:spPr>
          <a:xfrm>
            <a:off x="8500783" y="295426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D3BEE6D-38D1-FA4B-B297-4459A5E0C5AA}"/>
              </a:ext>
            </a:extLst>
          </p:cNvPr>
          <p:cNvSpPr/>
          <p:nvPr/>
        </p:nvSpPr>
        <p:spPr>
          <a:xfrm>
            <a:off x="8510954" y="2372551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8058266-BB38-BF4A-A06B-3645E2072AAA}"/>
              </a:ext>
            </a:extLst>
          </p:cNvPr>
          <p:cNvCxnSpPr>
            <a:cxnSpLocks/>
            <a:stCxn id="176" idx="2"/>
            <a:endCxn id="175" idx="0"/>
          </p:cNvCxnSpPr>
          <p:nvPr/>
        </p:nvCxnSpPr>
        <p:spPr>
          <a:xfrm flipH="1">
            <a:off x="8601636" y="2509977"/>
            <a:ext cx="10171" cy="4442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416ED0BF-D7BF-CE49-A0CF-D3DAD4B08F5C}"/>
              </a:ext>
            </a:extLst>
          </p:cNvPr>
          <p:cNvSpPr txBox="1"/>
          <p:nvPr/>
        </p:nvSpPr>
        <p:spPr>
          <a:xfrm>
            <a:off x="8722830" y="2450174"/>
            <a:ext cx="1687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2x 100 Gbit/s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Ethernet (data)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91EA06F-D852-5E40-8C2D-C47DD0E96DD5}"/>
              </a:ext>
            </a:extLst>
          </p:cNvPr>
          <p:cNvSpPr/>
          <p:nvPr/>
        </p:nvSpPr>
        <p:spPr>
          <a:xfrm>
            <a:off x="10374300" y="5576674"/>
            <a:ext cx="1146710" cy="7046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F14AE23-9648-1E44-8AA8-7B6DA3BF5976}"/>
              </a:ext>
            </a:extLst>
          </p:cNvPr>
          <p:cNvSpPr txBox="1"/>
          <p:nvPr/>
        </p:nvSpPr>
        <p:spPr>
          <a:xfrm>
            <a:off x="10713725" y="5706442"/>
            <a:ext cx="51168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ICS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CF4B51F-59B5-B84A-9528-3E96EC722615}"/>
              </a:ext>
            </a:extLst>
          </p:cNvPr>
          <p:cNvSpPr/>
          <p:nvPr/>
        </p:nvSpPr>
        <p:spPr>
          <a:xfrm>
            <a:off x="10309811" y="431412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7BE32E5-D461-4B4F-8086-FAE7C43EF401}"/>
              </a:ext>
            </a:extLst>
          </p:cNvPr>
          <p:cNvSpPr/>
          <p:nvPr/>
        </p:nvSpPr>
        <p:spPr>
          <a:xfrm>
            <a:off x="10812396" y="519183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9B0F7DEE-DAC6-4443-9586-8FC5464C666D}"/>
              </a:ext>
            </a:extLst>
          </p:cNvPr>
          <p:cNvSpPr/>
          <p:nvPr/>
        </p:nvSpPr>
        <p:spPr>
          <a:xfrm>
            <a:off x="10471003" y="4352371"/>
            <a:ext cx="497675" cy="855234"/>
          </a:xfrm>
          <a:custGeom>
            <a:avLst/>
            <a:gdLst>
              <a:gd name="connsiteX0" fmla="*/ 0 w 497675"/>
              <a:gd name="connsiteY0" fmla="*/ 30044 h 855234"/>
              <a:gd name="connsiteX1" fmla="*/ 234176 w 497675"/>
              <a:gd name="connsiteY1" fmla="*/ 30044 h 855234"/>
              <a:gd name="connsiteX2" fmla="*/ 479503 w 497675"/>
              <a:gd name="connsiteY2" fmla="*/ 342278 h 855234"/>
              <a:gd name="connsiteX3" fmla="*/ 479503 w 497675"/>
              <a:gd name="connsiteY3" fmla="*/ 855234 h 855234"/>
              <a:gd name="connsiteX4" fmla="*/ 479503 w 497675"/>
              <a:gd name="connsiteY4" fmla="*/ 855234 h 8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675" h="855234">
                <a:moveTo>
                  <a:pt x="0" y="30044"/>
                </a:moveTo>
                <a:cubicBezTo>
                  <a:pt x="77129" y="4024"/>
                  <a:pt x="154259" y="-21995"/>
                  <a:pt x="234176" y="30044"/>
                </a:cubicBezTo>
                <a:cubicBezTo>
                  <a:pt x="314093" y="82083"/>
                  <a:pt x="438615" y="204746"/>
                  <a:pt x="479503" y="342278"/>
                </a:cubicBezTo>
                <a:cubicBezTo>
                  <a:pt x="520391" y="479810"/>
                  <a:pt x="479503" y="855234"/>
                  <a:pt x="479503" y="855234"/>
                </a:cubicBezTo>
                <a:lnTo>
                  <a:pt x="479503" y="855234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FC0DF8C-FFD5-E643-B552-94456DDC09B8}"/>
              </a:ext>
            </a:extLst>
          </p:cNvPr>
          <p:cNvSpPr txBox="1"/>
          <p:nvPr/>
        </p:nvSpPr>
        <p:spPr>
          <a:xfrm>
            <a:off x="11115259" y="4573360"/>
            <a:ext cx="1038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Ethernet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(config)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BAE860B8-BCE9-2349-A82D-FE38B67B6545}"/>
              </a:ext>
            </a:extLst>
          </p:cNvPr>
          <p:cNvSpPr txBox="1"/>
          <p:nvPr/>
        </p:nvSpPr>
        <p:spPr>
          <a:xfrm>
            <a:off x="8396061" y="4950042"/>
            <a:ext cx="19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Master frontends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27AED6BF-9F84-A340-89EA-2D38E7EB223A}"/>
              </a:ext>
            </a:extLst>
          </p:cNvPr>
          <p:cNvSpPr txBox="1"/>
          <p:nvPr/>
        </p:nvSpPr>
        <p:spPr>
          <a:xfrm>
            <a:off x="8425665" y="522348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(MFE)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36748CC-A952-2E45-BA3E-6F84C30E0E35}"/>
              </a:ext>
            </a:extLst>
          </p:cNvPr>
          <p:cNvSpPr txBox="1"/>
          <p:nvPr/>
        </p:nvSpPr>
        <p:spPr>
          <a:xfrm>
            <a:off x="8449907" y="610593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86CB5D4-F843-9146-B984-B4C94038AD97}"/>
              </a:ext>
            </a:extLst>
          </p:cNvPr>
          <p:cNvSpPr txBox="1"/>
          <p:nvPr/>
        </p:nvSpPr>
        <p:spPr>
          <a:xfrm>
            <a:off x="8446234" y="639135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7DF9820-4D40-654E-957E-9F3877ECAE26}"/>
              </a:ext>
            </a:extLst>
          </p:cNvPr>
          <p:cNvSpPr txBox="1"/>
          <p:nvPr/>
        </p:nvSpPr>
        <p:spPr>
          <a:xfrm>
            <a:off x="8406530" y="319613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45BBA30-9C49-CA4D-93A4-55A8799915FD}"/>
              </a:ext>
            </a:extLst>
          </p:cNvPr>
          <p:cNvSpPr txBox="1"/>
          <p:nvPr/>
        </p:nvSpPr>
        <p:spPr>
          <a:xfrm>
            <a:off x="8411218" y="348055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AF4D3A99-1AF6-504A-AC5D-CF6AC94623D9}"/>
              </a:ext>
            </a:extLst>
          </p:cNvPr>
          <p:cNvSpPr/>
          <p:nvPr/>
        </p:nvSpPr>
        <p:spPr>
          <a:xfrm>
            <a:off x="6976657" y="4123403"/>
            <a:ext cx="557822" cy="21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1F7A29F-986B-F248-AA93-F010A338C08B}"/>
              </a:ext>
            </a:extLst>
          </p:cNvPr>
          <p:cNvSpPr txBox="1"/>
          <p:nvPr/>
        </p:nvSpPr>
        <p:spPr>
          <a:xfrm>
            <a:off x="9104080" y="521381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n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51391F4-0990-414A-83D2-87818304DD39}"/>
              </a:ext>
            </a:extLst>
          </p:cNvPr>
          <p:cNvSpPr/>
          <p:nvPr/>
        </p:nvSpPr>
        <p:spPr>
          <a:xfrm>
            <a:off x="7409500" y="412340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3DCFC56-4D12-E648-A391-6C858B2F1DE3}"/>
              </a:ext>
            </a:extLst>
          </p:cNvPr>
          <p:cNvSpPr/>
          <p:nvPr/>
        </p:nvSpPr>
        <p:spPr>
          <a:xfrm>
            <a:off x="6821144" y="412745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7256905C-2B5A-0A47-97AC-6F3F245E7900}"/>
              </a:ext>
            </a:extLst>
          </p:cNvPr>
          <p:cNvSpPr/>
          <p:nvPr/>
        </p:nvSpPr>
        <p:spPr>
          <a:xfrm>
            <a:off x="8498090" y="1881380"/>
            <a:ext cx="1068657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Switch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38AD432-03F3-B44A-A84C-FD603EC550F9}"/>
              </a:ext>
            </a:extLst>
          </p:cNvPr>
          <p:cNvSpPr/>
          <p:nvPr/>
        </p:nvSpPr>
        <p:spPr>
          <a:xfrm>
            <a:off x="9535511" y="2045878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2B92CA4E-EE5C-704C-A9DB-691A6C11634B}"/>
              </a:ext>
            </a:extLst>
          </p:cNvPr>
          <p:cNvSpPr/>
          <p:nvPr/>
        </p:nvSpPr>
        <p:spPr>
          <a:xfrm>
            <a:off x="10193093" y="204496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C1299EE3-FB93-3E42-B68D-9CD48A7D6E52}"/>
              </a:ext>
            </a:extLst>
          </p:cNvPr>
          <p:cNvCxnSpPr>
            <a:cxnSpLocks/>
          </p:cNvCxnSpPr>
          <p:nvPr/>
        </p:nvCxnSpPr>
        <p:spPr>
          <a:xfrm>
            <a:off x="9737217" y="2108498"/>
            <a:ext cx="4558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9C8FCD95-6ED9-E446-A4AA-F26D970C0552}"/>
              </a:ext>
            </a:extLst>
          </p:cNvPr>
          <p:cNvSpPr txBox="1"/>
          <p:nvPr/>
        </p:nvSpPr>
        <p:spPr>
          <a:xfrm>
            <a:off x="9075112" y="1475399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1 to n EFUs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4FB9E10-8149-6C4A-8A01-AC19D1CBBE3B}"/>
              </a:ext>
            </a:extLst>
          </p:cNvPr>
          <p:cNvSpPr/>
          <p:nvPr/>
        </p:nvSpPr>
        <p:spPr>
          <a:xfrm>
            <a:off x="4741300" y="2352722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DCE39-D09B-0241-AA23-360DF248EE33}"/>
              </a:ext>
            </a:extLst>
          </p:cNvPr>
          <p:cNvSpPr txBox="1"/>
          <p:nvPr/>
        </p:nvSpPr>
        <p:spPr>
          <a:xfrm>
            <a:off x="3817865" y="169965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1 GB UDP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4E94F8-47DB-C043-8D73-9D352FB7AF96}"/>
              </a:ext>
            </a:extLst>
          </p:cNvPr>
          <p:cNvSpPr/>
          <p:nvPr/>
        </p:nvSpPr>
        <p:spPr>
          <a:xfrm>
            <a:off x="3850741" y="2074534"/>
            <a:ext cx="898538" cy="7046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 control</a:t>
            </a:r>
          </a:p>
        </p:txBody>
      </p:sp>
    </p:spTree>
    <p:extLst>
      <p:ext uri="{BB962C8B-B14F-4D97-AF65-F5344CB8AC3E}">
        <p14:creationId xmlns:p14="http://schemas.microsoft.com/office/powerpoint/2010/main" val="13438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E8687E-2BCA-D349-8DCD-91524E3B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 for RD51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E5CD-2A47-0D4F-B17F-DDF3E304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06/05/2021</a:t>
            </a:r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C3A5F-62C0-A146-8ABE-6AA6D5EC0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856420" cy="4768062"/>
          </a:xfrm>
        </p:spPr>
        <p:txBody>
          <a:bodyPr>
            <a:normAutofit fontScale="925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Adapter card connects two RD51 hybrids to the FMC connector of the Kintex KC705 evaluation board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SRS FEC Virtex6 firmware ported to FEA </a:t>
            </a:r>
            <a:r>
              <a:rPr lang="en-US" dirty="0" err="1"/>
              <a:t>Kintex</a:t>
            </a:r>
            <a:r>
              <a:rPr lang="en-US" dirty="0"/>
              <a:t> 7, and integration into assister firmware finished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Data transmission via rings, 1 GB UDP kept for debugging purposes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Slow control still uses individual 1 GB port on the assister, together with the well established SRS slow control tool up to 8 assisters can be controlled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Inkind</a:t>
            </a:r>
            <a:r>
              <a:rPr lang="en-US" dirty="0"/>
              <a:t> partner university of </a:t>
            </a:r>
            <a:r>
              <a:rPr lang="en-US" dirty="0" err="1"/>
              <a:t>Talinn</a:t>
            </a:r>
            <a:r>
              <a:rPr lang="en-US" dirty="0"/>
              <a:t> is implementing the ESS slow control that sends configuration via the master module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C4170-B0AA-B949-9E7E-BC0F9C5A7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Integration of RD51 hybrid into ESS readout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4B357D-201E-E74B-A2FA-DE492A6C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114" y="1546996"/>
            <a:ext cx="3599153" cy="479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C4A98-94F4-1D4A-8397-DB3762F9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12192000" cy="67321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BDAFBE-1D2A-654C-8B8A-2BDB595A3BC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1D34FD-80B7-C848-B7FE-F701C4081ADB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5" name="Picture 4" descr="Screen Shot 2014-10-14 at 09.12.54.png">
              <a:extLst>
                <a:ext uri="{FF2B5EF4-FFF2-40B4-BE49-F238E27FC236}">
                  <a16:creationId xmlns:a16="http://schemas.microsoft.com/office/drawing/2014/main" id="{2A4BD008-3B3D-564D-AD81-B89D58EE4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D97C9C25-C4DE-2947-B5C8-62051EC07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94C1FA-6568-A64B-A104-E0822414C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390F7B-F16F-5E4A-9E88-DD03ED40F61D}"/>
              </a:ext>
            </a:extLst>
          </p:cNvPr>
          <p:cNvSpPr/>
          <p:nvPr/>
        </p:nvSpPr>
        <p:spPr>
          <a:xfrm>
            <a:off x="92165" y="190624"/>
            <a:ext cx="3029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Went for orange box  solution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85A092-2E2C-624E-8AB5-5E9AC994E635}"/>
              </a:ext>
            </a:extLst>
          </p:cNvPr>
          <p:cNvCxnSpPr>
            <a:cxnSpLocks/>
          </p:cNvCxnSpPr>
          <p:nvPr/>
        </p:nvCxnSpPr>
        <p:spPr>
          <a:xfrm>
            <a:off x="2981477" y="375290"/>
            <a:ext cx="2510886" cy="7685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42A84D-DC6D-9A46-A914-12E1FB343F40}"/>
              </a:ext>
            </a:extLst>
          </p:cNvPr>
          <p:cNvCxnSpPr>
            <a:cxnSpLocks/>
          </p:cNvCxnSpPr>
          <p:nvPr/>
        </p:nvCxnSpPr>
        <p:spPr>
          <a:xfrm>
            <a:off x="2740873" y="2441110"/>
            <a:ext cx="596687" cy="75929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31D004-331C-B049-9C75-247C9F090D62}"/>
              </a:ext>
            </a:extLst>
          </p:cNvPr>
          <p:cNvCxnSpPr>
            <a:cxnSpLocks/>
          </p:cNvCxnSpPr>
          <p:nvPr/>
        </p:nvCxnSpPr>
        <p:spPr>
          <a:xfrm flipH="1">
            <a:off x="2797705" y="2432288"/>
            <a:ext cx="323494" cy="776934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82AAB70-8FDD-CA45-9AFE-6449F9A3E897}"/>
              </a:ext>
            </a:extLst>
          </p:cNvPr>
          <p:cNvSpPr/>
          <p:nvPr/>
        </p:nvSpPr>
        <p:spPr>
          <a:xfrm>
            <a:off x="9092161" y="3769006"/>
            <a:ext cx="103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neutrons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9BCF1B-B94E-1F46-8EAD-4AA026239A51}"/>
              </a:ext>
            </a:extLst>
          </p:cNvPr>
          <p:cNvSpPr/>
          <p:nvPr/>
        </p:nvSpPr>
        <p:spPr>
          <a:xfrm>
            <a:off x="4630872" y="1181662"/>
            <a:ext cx="1779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Electronics VMM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0137E6-B9BA-CB43-B44B-0AE5EE683001}"/>
              </a:ext>
            </a:extLst>
          </p:cNvPr>
          <p:cNvCxnSpPr>
            <a:cxnSpLocks/>
          </p:cNvCxnSpPr>
          <p:nvPr/>
        </p:nvCxnSpPr>
        <p:spPr>
          <a:xfrm>
            <a:off x="1606682" y="2188564"/>
            <a:ext cx="851705" cy="509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4E530DC-B0BC-F44F-82EA-3FB1DC6A338E}"/>
              </a:ext>
            </a:extLst>
          </p:cNvPr>
          <p:cNvSpPr/>
          <p:nvPr/>
        </p:nvSpPr>
        <p:spPr>
          <a:xfrm>
            <a:off x="486708" y="1756284"/>
            <a:ext cx="176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This is not there!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B3D098-0CE1-B841-B2DC-89D346E26E10}"/>
              </a:ext>
            </a:extLst>
          </p:cNvPr>
          <p:cNvCxnSpPr>
            <a:cxnSpLocks/>
          </p:cNvCxnSpPr>
          <p:nvPr/>
        </p:nvCxnSpPr>
        <p:spPr>
          <a:xfrm flipH="1" flipV="1">
            <a:off x="6410013" y="3429000"/>
            <a:ext cx="3197418" cy="755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B604C21-A1BF-D34A-B7FB-31C83DA7CAC3}"/>
              </a:ext>
            </a:extLst>
          </p:cNvPr>
          <p:cNvSpPr/>
          <p:nvPr/>
        </p:nvSpPr>
        <p:spPr>
          <a:xfrm>
            <a:off x="4148591" y="3575857"/>
            <a:ext cx="1840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MB side view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75AD5F-CE2C-9443-9A56-ADAD023CCA00}"/>
              </a:ext>
            </a:extLst>
          </p:cNvPr>
          <p:cNvSpPr/>
          <p:nvPr/>
        </p:nvSpPr>
        <p:spPr>
          <a:xfrm>
            <a:off x="7434813" y="275535"/>
            <a:ext cx="946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Tower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C3F9C2-74AF-4C46-BE13-886C46D063D2}"/>
              </a:ext>
            </a:extLst>
          </p:cNvPr>
          <p:cNvCxnSpPr>
            <a:cxnSpLocks/>
          </p:cNvCxnSpPr>
          <p:nvPr/>
        </p:nvCxnSpPr>
        <p:spPr>
          <a:xfrm flipH="1">
            <a:off x="6835515" y="737200"/>
            <a:ext cx="944380" cy="813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1057D17-3661-BF48-8A64-575AB8E7B6CD}"/>
              </a:ext>
            </a:extLst>
          </p:cNvPr>
          <p:cNvSpPr/>
          <p:nvPr/>
        </p:nvSpPr>
        <p:spPr>
          <a:xfrm>
            <a:off x="74951" y="4544368"/>
            <a:ext cx="2307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Can lift and pivot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BD9126-5A28-7A4E-BFA3-5D6CA3634E92}"/>
              </a:ext>
            </a:extLst>
          </p:cNvPr>
          <p:cNvCxnSpPr>
            <a:cxnSpLocks/>
          </p:cNvCxnSpPr>
          <p:nvPr/>
        </p:nvCxnSpPr>
        <p:spPr>
          <a:xfrm flipV="1">
            <a:off x="2355078" y="4579384"/>
            <a:ext cx="2052441" cy="1989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3F0CE98-A243-2F4D-AF78-4AF755CD27CD}"/>
              </a:ext>
            </a:extLst>
          </p:cNvPr>
          <p:cNvCxnSpPr>
            <a:cxnSpLocks/>
          </p:cNvCxnSpPr>
          <p:nvPr/>
        </p:nvCxnSpPr>
        <p:spPr>
          <a:xfrm>
            <a:off x="2507478" y="4184381"/>
            <a:ext cx="0" cy="173429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27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CE894-939A-4749-B7E5-A185D15C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12192000" cy="6732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7E718-D92A-5346-8083-5307E5610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48"/>
            <a:ext cx="12192000" cy="6732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432C6-44E8-6D4E-95CD-BF4FD193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48"/>
            <a:ext cx="12192000" cy="67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8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00101C-7BED-894F-BAFE-08713DA76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12192000" cy="67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35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2B2FDE-39A7-C740-8BA5-2553572F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481" y="139546"/>
            <a:ext cx="8171189" cy="64752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1F111-0B82-9C44-BC81-82A1B98D066A}"/>
              </a:ext>
            </a:extLst>
          </p:cNvPr>
          <p:cNvSpPr/>
          <p:nvPr/>
        </p:nvSpPr>
        <p:spPr>
          <a:xfrm>
            <a:off x="4995744" y="5606321"/>
            <a:ext cx="103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neutrons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56863-2C54-2C4C-B1DB-8EF96DF8F5B7}"/>
              </a:ext>
            </a:extLst>
          </p:cNvPr>
          <p:cNvSpPr/>
          <p:nvPr/>
        </p:nvSpPr>
        <p:spPr>
          <a:xfrm>
            <a:off x="9412714" y="324212"/>
            <a:ext cx="15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VMMs hybrids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20C6AD-60EC-554E-84D5-E27083C21A9A}"/>
              </a:ext>
            </a:extLst>
          </p:cNvPr>
          <p:cNvCxnSpPr>
            <a:cxnSpLocks/>
          </p:cNvCxnSpPr>
          <p:nvPr/>
        </p:nvCxnSpPr>
        <p:spPr>
          <a:xfrm flipH="1">
            <a:off x="7943075" y="693544"/>
            <a:ext cx="1646528" cy="594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020124D-AC9F-D94E-8FE9-5C1F489D6365}"/>
              </a:ext>
            </a:extLst>
          </p:cNvPr>
          <p:cNvSpPr/>
          <p:nvPr/>
        </p:nvSpPr>
        <p:spPr>
          <a:xfrm>
            <a:off x="163165" y="2284525"/>
            <a:ext cx="457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Electronics VMM: enclosure around the VMMs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DD150D-EE0C-7D4A-8261-300534A4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5" y="2653857"/>
            <a:ext cx="3994852" cy="312544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352877-32D5-9745-92DE-080747503BC0}"/>
              </a:ext>
            </a:extLst>
          </p:cNvPr>
          <p:cNvCxnSpPr>
            <a:cxnSpLocks/>
          </p:cNvCxnSpPr>
          <p:nvPr/>
        </p:nvCxnSpPr>
        <p:spPr>
          <a:xfrm flipV="1">
            <a:off x="5291528" y="3809628"/>
            <a:ext cx="2154031" cy="1796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0B4A5-D5FA-494C-BB1D-4E2DF27261AC}"/>
              </a:ext>
            </a:extLst>
          </p:cNvPr>
          <p:cNvSpPr/>
          <p:nvPr/>
        </p:nvSpPr>
        <p:spPr>
          <a:xfrm>
            <a:off x="7337063" y="3007854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blades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3E9D6-27CC-E345-89B6-F9F2C22A739D}"/>
              </a:ext>
            </a:extLst>
          </p:cNvPr>
          <p:cNvSpPr/>
          <p:nvPr/>
        </p:nvSpPr>
        <p:spPr>
          <a:xfrm>
            <a:off x="163165" y="508878"/>
            <a:ext cx="31899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14 cassettes = 14 VMMs hybrids</a:t>
            </a:r>
          </a:p>
          <a:p>
            <a:endParaRPr lang="en-GB" dirty="0"/>
          </a:p>
          <a:p>
            <a:r>
              <a:rPr lang="en-GB" dirty="0"/>
              <a:t>In two rows 7 odd and 7 even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5382E7-3FC1-CF46-8979-6E8CF0FD2470}"/>
              </a:ext>
            </a:extLst>
          </p:cNvPr>
          <p:cNvCxnSpPr>
            <a:cxnSpLocks/>
          </p:cNvCxnSpPr>
          <p:nvPr/>
        </p:nvCxnSpPr>
        <p:spPr>
          <a:xfrm flipV="1">
            <a:off x="3713896" y="2045188"/>
            <a:ext cx="2154031" cy="1796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9FE4C9-8E92-374B-B3A7-D81B61F8A168}"/>
              </a:ext>
            </a:extLst>
          </p:cNvPr>
          <p:cNvCxnSpPr>
            <a:cxnSpLocks/>
          </p:cNvCxnSpPr>
          <p:nvPr/>
        </p:nvCxnSpPr>
        <p:spPr>
          <a:xfrm flipV="1">
            <a:off x="3081001" y="873291"/>
            <a:ext cx="3287542" cy="414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455958-F60B-4A42-A6B6-FBFF1284DC37}"/>
              </a:ext>
            </a:extLst>
          </p:cNvPr>
          <p:cNvCxnSpPr>
            <a:cxnSpLocks/>
          </p:cNvCxnSpPr>
          <p:nvPr/>
        </p:nvCxnSpPr>
        <p:spPr>
          <a:xfrm flipV="1">
            <a:off x="3233401" y="1287557"/>
            <a:ext cx="4502168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442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7595AF3-D92B-A64C-99A6-10D751A2D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942" y="1130239"/>
            <a:ext cx="2705485" cy="39004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F0707C-417B-F74A-B2E0-EBE44FD6B2D3}"/>
              </a:ext>
            </a:extLst>
          </p:cNvPr>
          <p:cNvGrpSpPr/>
          <p:nvPr/>
        </p:nvGrpSpPr>
        <p:grpSpPr>
          <a:xfrm>
            <a:off x="367560" y="1975079"/>
            <a:ext cx="2709301" cy="2519871"/>
            <a:chOff x="321043" y="3276135"/>
            <a:chExt cx="2709301" cy="25198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AC9C51-0B0A-324B-AF11-AF226BE76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61"/>
            <a:stretch/>
          </p:blipFill>
          <p:spPr>
            <a:xfrm>
              <a:off x="324859" y="4121158"/>
              <a:ext cx="2705485" cy="16748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F4E82F-4CE5-8E44-B25E-2891A2DD1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646"/>
            <a:stretch/>
          </p:blipFill>
          <p:spPr>
            <a:xfrm>
              <a:off x="321043" y="3276135"/>
              <a:ext cx="2705485" cy="1730023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0FB273-00F8-344B-8F28-A61832CCAF3D}"/>
              </a:ext>
            </a:extLst>
          </p:cNvPr>
          <p:cNvCxnSpPr>
            <a:cxnSpLocks/>
          </p:cNvCxnSpPr>
          <p:nvPr/>
        </p:nvCxnSpPr>
        <p:spPr>
          <a:xfrm flipH="1">
            <a:off x="11884222" y="1620967"/>
            <a:ext cx="3204" cy="313948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83">
            <a:extLst>
              <a:ext uri="{FF2B5EF4-FFF2-40B4-BE49-F238E27FC236}">
                <a16:creationId xmlns:a16="http://schemas.microsoft.com/office/drawing/2014/main" id="{291675B0-F10C-9A43-981A-63F335E5490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39611" y="332761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260mm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244F17-5349-EC45-87F0-2232E346051C}"/>
              </a:ext>
            </a:extLst>
          </p:cNvPr>
          <p:cNvCxnSpPr>
            <a:cxnSpLocks/>
          </p:cNvCxnSpPr>
          <p:nvPr/>
        </p:nvCxnSpPr>
        <p:spPr>
          <a:xfrm>
            <a:off x="3032582" y="2470971"/>
            <a:ext cx="0" cy="180753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83">
            <a:extLst>
              <a:ext uri="{FF2B5EF4-FFF2-40B4-BE49-F238E27FC236}">
                <a16:creationId xmlns:a16="http://schemas.microsoft.com/office/drawing/2014/main" id="{96D1C054-118D-FE48-A6FA-96F6982115A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79290" y="325887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130mm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6BB778-2B59-E04B-B335-A897387D9022}"/>
              </a:ext>
            </a:extLst>
          </p:cNvPr>
          <p:cNvCxnSpPr>
            <a:cxnSpLocks/>
          </p:cNvCxnSpPr>
          <p:nvPr/>
        </p:nvCxnSpPr>
        <p:spPr>
          <a:xfrm flipV="1">
            <a:off x="3793809" y="1336551"/>
            <a:ext cx="5146991" cy="2472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30D6444-4EC6-7148-AE46-44E06D0BD35D}"/>
              </a:ext>
            </a:extLst>
          </p:cNvPr>
          <p:cNvSpPr txBox="1"/>
          <p:nvPr/>
        </p:nvSpPr>
        <p:spPr>
          <a:xfrm>
            <a:off x="2578124" y="235425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2047F-C56F-1449-9961-B0EC1326E70F}"/>
              </a:ext>
            </a:extLst>
          </p:cNvPr>
          <p:cNvSpPr txBox="1"/>
          <p:nvPr/>
        </p:nvSpPr>
        <p:spPr>
          <a:xfrm>
            <a:off x="27773" y="32396"/>
            <a:ext cx="1770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Multi-Blade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58283-18CB-6D49-ABF9-7A84DD99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3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E9CE9-4D82-1C4B-BD67-2BA448731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9536" r="9446" b="17129"/>
          <a:stretch/>
        </p:blipFill>
        <p:spPr>
          <a:xfrm>
            <a:off x="3680012" y="2056242"/>
            <a:ext cx="5153597" cy="3580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A28ED0-A5C8-7340-9333-697C25E4DD4B}"/>
              </a:ext>
            </a:extLst>
          </p:cNvPr>
          <p:cNvSpPr/>
          <p:nvPr/>
        </p:nvSpPr>
        <p:spPr>
          <a:xfrm>
            <a:off x="6367304" y="4885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AMOR 14 units</a:t>
            </a:r>
          </a:p>
          <a:p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Estia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48 units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FREIA 32 units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ALL IDENTICAL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6907E-B8AB-134B-B65F-1E3E2DFF9118}"/>
              </a:ext>
            </a:extLst>
          </p:cNvPr>
          <p:cNvSpPr txBox="1"/>
          <p:nvPr/>
        </p:nvSpPr>
        <p:spPr>
          <a:xfrm>
            <a:off x="1018184" y="1143526"/>
            <a:ext cx="1679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prototypes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217107-436A-234C-B3F7-B0B8B72761A4}"/>
              </a:ext>
            </a:extLst>
          </p:cNvPr>
          <p:cNvSpPr txBox="1"/>
          <p:nvPr/>
        </p:nvSpPr>
        <p:spPr>
          <a:xfrm>
            <a:off x="9817703" y="505554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Final unit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54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892457E6-E33F-BA4D-A719-913132612C47}"/>
              </a:ext>
            </a:extLst>
          </p:cNvPr>
          <p:cNvSpPr/>
          <p:nvPr/>
        </p:nvSpPr>
        <p:spPr>
          <a:xfrm>
            <a:off x="6134455" y="4161003"/>
            <a:ext cx="2238792" cy="229147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B1FADEBF-83F2-2546-ADBC-F9AD84090B77}"/>
              </a:ext>
            </a:extLst>
          </p:cNvPr>
          <p:cNvSpPr/>
          <p:nvPr/>
        </p:nvSpPr>
        <p:spPr>
          <a:xfrm>
            <a:off x="7895952" y="5111128"/>
            <a:ext cx="557822" cy="21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B5543-F72A-E34A-8BBF-8142F13C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Readout chain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5A8EB-4AF0-3245-A670-7916DB50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06/05/2021</a:t>
            </a:r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DE2B49-79CC-AA4B-BAA6-A22F31F9E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4EBEB6-CAA0-F340-AB2B-9E71BF11E797}"/>
              </a:ext>
            </a:extLst>
          </p:cNvPr>
          <p:cNvSpPr/>
          <p:nvPr/>
        </p:nvSpPr>
        <p:spPr>
          <a:xfrm flipH="1">
            <a:off x="1145573" y="3700863"/>
            <a:ext cx="1480474" cy="53220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A895F0-5CB6-434C-BFC4-4A600CD74687}"/>
              </a:ext>
            </a:extLst>
          </p:cNvPr>
          <p:cNvSpPr/>
          <p:nvPr/>
        </p:nvSpPr>
        <p:spPr>
          <a:xfrm>
            <a:off x="1173783" y="147471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6319B-33E2-974D-B457-76871321409E}"/>
              </a:ext>
            </a:extLst>
          </p:cNvPr>
          <p:cNvSpPr/>
          <p:nvPr/>
        </p:nvSpPr>
        <p:spPr>
          <a:xfrm>
            <a:off x="1533783" y="147471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4F7A22-2CEA-F044-BBBD-D9C8F3294D5A}"/>
              </a:ext>
            </a:extLst>
          </p:cNvPr>
          <p:cNvSpPr/>
          <p:nvPr/>
        </p:nvSpPr>
        <p:spPr>
          <a:xfrm>
            <a:off x="1906048" y="1474715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6BE96-D534-5840-9349-8BE15B34B130}"/>
              </a:ext>
            </a:extLst>
          </p:cNvPr>
          <p:cNvSpPr/>
          <p:nvPr/>
        </p:nvSpPr>
        <p:spPr>
          <a:xfrm>
            <a:off x="2266048" y="1474715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CC3285-8253-2D48-9D57-267256E5D789}"/>
              </a:ext>
            </a:extLst>
          </p:cNvPr>
          <p:cNvSpPr/>
          <p:nvPr/>
        </p:nvSpPr>
        <p:spPr>
          <a:xfrm>
            <a:off x="1173783" y="185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A39FD1-6AC1-3E41-A0E3-ACEFF069928B}"/>
              </a:ext>
            </a:extLst>
          </p:cNvPr>
          <p:cNvSpPr/>
          <p:nvPr/>
        </p:nvSpPr>
        <p:spPr>
          <a:xfrm>
            <a:off x="1533783" y="1855550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BC47E8-3624-744F-A542-F6144B1664F7}"/>
              </a:ext>
            </a:extLst>
          </p:cNvPr>
          <p:cNvSpPr/>
          <p:nvPr/>
        </p:nvSpPr>
        <p:spPr>
          <a:xfrm>
            <a:off x="1906048" y="185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443245-98F5-0E4B-A44E-32E47A3CA177}"/>
              </a:ext>
            </a:extLst>
          </p:cNvPr>
          <p:cNvSpPr/>
          <p:nvPr/>
        </p:nvSpPr>
        <p:spPr>
          <a:xfrm>
            <a:off x="2266048" y="1855550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F13548-5625-1C41-AA66-68EE4E3D155F}"/>
              </a:ext>
            </a:extLst>
          </p:cNvPr>
          <p:cNvSpPr/>
          <p:nvPr/>
        </p:nvSpPr>
        <p:spPr>
          <a:xfrm>
            <a:off x="1173783" y="221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C741E9-65CD-C848-A4F3-B8C0EEC6C2B1}"/>
              </a:ext>
            </a:extLst>
          </p:cNvPr>
          <p:cNvSpPr/>
          <p:nvPr/>
        </p:nvSpPr>
        <p:spPr>
          <a:xfrm>
            <a:off x="1533783" y="221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1A5805-B468-EE48-8771-06A6B0291E42}"/>
              </a:ext>
            </a:extLst>
          </p:cNvPr>
          <p:cNvSpPr/>
          <p:nvPr/>
        </p:nvSpPr>
        <p:spPr>
          <a:xfrm>
            <a:off x="1906048" y="2215550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99CDB8-7C2F-754A-B406-A692B31F5A2D}"/>
              </a:ext>
            </a:extLst>
          </p:cNvPr>
          <p:cNvSpPr/>
          <p:nvPr/>
        </p:nvSpPr>
        <p:spPr>
          <a:xfrm>
            <a:off x="2266048" y="2215550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628FA-2894-9740-AFC5-A1051D6E6C9B}"/>
              </a:ext>
            </a:extLst>
          </p:cNvPr>
          <p:cNvSpPr/>
          <p:nvPr/>
        </p:nvSpPr>
        <p:spPr>
          <a:xfrm>
            <a:off x="1173783" y="258670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DF0583-D874-7646-9C8E-E58E2A7A12E0}"/>
              </a:ext>
            </a:extLst>
          </p:cNvPr>
          <p:cNvSpPr/>
          <p:nvPr/>
        </p:nvSpPr>
        <p:spPr>
          <a:xfrm>
            <a:off x="1533783" y="2586701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E9FD93-127C-0F45-86E0-486CAE523E7F}"/>
              </a:ext>
            </a:extLst>
          </p:cNvPr>
          <p:cNvSpPr/>
          <p:nvPr/>
        </p:nvSpPr>
        <p:spPr>
          <a:xfrm>
            <a:off x="1906048" y="258670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98EE8B-0009-CA49-8C2D-55B1297F7A30}"/>
              </a:ext>
            </a:extLst>
          </p:cNvPr>
          <p:cNvSpPr/>
          <p:nvPr/>
        </p:nvSpPr>
        <p:spPr>
          <a:xfrm>
            <a:off x="2266048" y="258670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25596F5-B758-4940-A5D9-CE78CFB79C73}"/>
              </a:ext>
            </a:extLst>
          </p:cNvPr>
          <p:cNvSpPr/>
          <p:nvPr/>
        </p:nvSpPr>
        <p:spPr>
          <a:xfrm>
            <a:off x="1294074" y="162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4D6D577-4FAE-914C-B3DB-6C343C75D244}"/>
              </a:ext>
            </a:extLst>
          </p:cNvPr>
          <p:cNvSpPr/>
          <p:nvPr/>
        </p:nvSpPr>
        <p:spPr>
          <a:xfrm>
            <a:off x="1654074" y="162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39A88D-9AB7-7B43-A14C-384C93936D3F}"/>
              </a:ext>
            </a:extLst>
          </p:cNvPr>
          <p:cNvSpPr/>
          <p:nvPr/>
        </p:nvSpPr>
        <p:spPr>
          <a:xfrm>
            <a:off x="2014074" y="162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D359F01-1C5B-894C-A2E4-B09471AAD22B}"/>
              </a:ext>
            </a:extLst>
          </p:cNvPr>
          <p:cNvSpPr/>
          <p:nvPr/>
        </p:nvSpPr>
        <p:spPr>
          <a:xfrm>
            <a:off x="2374074" y="162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4F319D9-1060-6A40-A92F-CFBDF7EC263B}"/>
              </a:ext>
            </a:extLst>
          </p:cNvPr>
          <p:cNvSpPr/>
          <p:nvPr/>
        </p:nvSpPr>
        <p:spPr>
          <a:xfrm>
            <a:off x="1294074" y="198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27FC56E-4D45-8148-AD31-BBB91DC685A8}"/>
              </a:ext>
            </a:extLst>
          </p:cNvPr>
          <p:cNvSpPr/>
          <p:nvPr/>
        </p:nvSpPr>
        <p:spPr>
          <a:xfrm>
            <a:off x="1294074" y="234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C20F98-2F87-D849-9199-040EAD3071F7}"/>
              </a:ext>
            </a:extLst>
          </p:cNvPr>
          <p:cNvSpPr/>
          <p:nvPr/>
        </p:nvSpPr>
        <p:spPr>
          <a:xfrm>
            <a:off x="1294074" y="270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5677A72-B2A0-F747-B3C9-063D8A98F61B}"/>
              </a:ext>
            </a:extLst>
          </p:cNvPr>
          <p:cNvSpPr/>
          <p:nvPr/>
        </p:nvSpPr>
        <p:spPr>
          <a:xfrm>
            <a:off x="1654074" y="198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84A75E-EB4F-054A-A7D4-2EB234612213}"/>
              </a:ext>
            </a:extLst>
          </p:cNvPr>
          <p:cNvSpPr/>
          <p:nvPr/>
        </p:nvSpPr>
        <p:spPr>
          <a:xfrm>
            <a:off x="1654074" y="234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10A0154-96ED-E24F-AC25-A8C0F9789050}"/>
              </a:ext>
            </a:extLst>
          </p:cNvPr>
          <p:cNvSpPr/>
          <p:nvPr/>
        </p:nvSpPr>
        <p:spPr>
          <a:xfrm>
            <a:off x="2014074" y="198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204F071-F5C7-844D-8B7B-B383635A494A}"/>
              </a:ext>
            </a:extLst>
          </p:cNvPr>
          <p:cNvSpPr/>
          <p:nvPr/>
        </p:nvSpPr>
        <p:spPr>
          <a:xfrm>
            <a:off x="2374074" y="198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0DF6EF5-DD20-6B47-8045-C80F0748C1FF}"/>
              </a:ext>
            </a:extLst>
          </p:cNvPr>
          <p:cNvSpPr/>
          <p:nvPr/>
        </p:nvSpPr>
        <p:spPr>
          <a:xfrm>
            <a:off x="2014074" y="234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216B9AC-B238-B046-B498-76758967E086}"/>
              </a:ext>
            </a:extLst>
          </p:cNvPr>
          <p:cNvSpPr/>
          <p:nvPr/>
        </p:nvSpPr>
        <p:spPr>
          <a:xfrm>
            <a:off x="2374074" y="234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A973637-3986-A34A-AF9A-5651CA16402B}"/>
              </a:ext>
            </a:extLst>
          </p:cNvPr>
          <p:cNvSpPr/>
          <p:nvPr/>
        </p:nvSpPr>
        <p:spPr>
          <a:xfrm>
            <a:off x="1654074" y="2703447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D433415-D02F-854B-B772-B8A56E4C3D6B}"/>
              </a:ext>
            </a:extLst>
          </p:cNvPr>
          <p:cNvSpPr/>
          <p:nvPr/>
        </p:nvSpPr>
        <p:spPr>
          <a:xfrm>
            <a:off x="2014074" y="270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1F39D7-0A09-E64E-BE1E-E7AFF0A91513}"/>
              </a:ext>
            </a:extLst>
          </p:cNvPr>
          <p:cNvSpPr/>
          <p:nvPr/>
        </p:nvSpPr>
        <p:spPr>
          <a:xfrm>
            <a:off x="2374074" y="27034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AEC8B8-7BBB-7646-AE94-D93B5152A5C8}"/>
              </a:ext>
            </a:extLst>
          </p:cNvPr>
          <p:cNvSpPr/>
          <p:nvPr/>
        </p:nvSpPr>
        <p:spPr>
          <a:xfrm flipH="1">
            <a:off x="1246576" y="3976337"/>
            <a:ext cx="1233417" cy="198484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AFD406E-6627-F343-8453-3D06BD2EBDBC}"/>
              </a:ext>
            </a:extLst>
          </p:cNvPr>
          <p:cNvCxnSpPr>
            <a:cxnSpLocks/>
          </p:cNvCxnSpPr>
          <p:nvPr/>
        </p:nvCxnSpPr>
        <p:spPr>
          <a:xfrm>
            <a:off x="1158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D1538CB-94B3-7C4C-AC44-3F56B116BEFC}"/>
              </a:ext>
            </a:extLst>
          </p:cNvPr>
          <p:cNvCxnSpPr>
            <a:cxnSpLocks/>
          </p:cNvCxnSpPr>
          <p:nvPr/>
        </p:nvCxnSpPr>
        <p:spPr>
          <a:xfrm>
            <a:off x="1230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4D963EF-74C8-FF4B-9CF4-0543348E4BF7}"/>
              </a:ext>
            </a:extLst>
          </p:cNvPr>
          <p:cNvCxnSpPr>
            <a:cxnSpLocks/>
          </p:cNvCxnSpPr>
          <p:nvPr/>
        </p:nvCxnSpPr>
        <p:spPr>
          <a:xfrm>
            <a:off x="1302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B940C69-E9D6-F54C-AD38-8D6BCF13F425}"/>
              </a:ext>
            </a:extLst>
          </p:cNvPr>
          <p:cNvCxnSpPr>
            <a:cxnSpLocks/>
          </p:cNvCxnSpPr>
          <p:nvPr/>
        </p:nvCxnSpPr>
        <p:spPr>
          <a:xfrm>
            <a:off x="1374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3629C3-E02C-0F47-A499-78C4DDECB5AC}"/>
              </a:ext>
            </a:extLst>
          </p:cNvPr>
          <p:cNvCxnSpPr>
            <a:cxnSpLocks/>
          </p:cNvCxnSpPr>
          <p:nvPr/>
        </p:nvCxnSpPr>
        <p:spPr>
          <a:xfrm>
            <a:off x="1446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BFEBCF3-6F3F-1F4F-A7D2-A7070F8A3369}"/>
              </a:ext>
            </a:extLst>
          </p:cNvPr>
          <p:cNvCxnSpPr>
            <a:cxnSpLocks/>
          </p:cNvCxnSpPr>
          <p:nvPr/>
        </p:nvCxnSpPr>
        <p:spPr>
          <a:xfrm>
            <a:off x="1518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991D95-2780-3141-AB97-78F98BAF4EA2}"/>
              </a:ext>
            </a:extLst>
          </p:cNvPr>
          <p:cNvCxnSpPr>
            <a:cxnSpLocks/>
          </p:cNvCxnSpPr>
          <p:nvPr/>
        </p:nvCxnSpPr>
        <p:spPr>
          <a:xfrm>
            <a:off x="1590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C107CB9-225C-BF42-9E01-43F380C2451F}"/>
              </a:ext>
            </a:extLst>
          </p:cNvPr>
          <p:cNvCxnSpPr>
            <a:cxnSpLocks/>
          </p:cNvCxnSpPr>
          <p:nvPr/>
        </p:nvCxnSpPr>
        <p:spPr>
          <a:xfrm>
            <a:off x="1662152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6AFFD3-0E59-184B-A891-94F02F69BA12}"/>
              </a:ext>
            </a:extLst>
          </p:cNvPr>
          <p:cNvCxnSpPr>
            <a:cxnSpLocks/>
          </p:cNvCxnSpPr>
          <p:nvPr/>
        </p:nvCxnSpPr>
        <p:spPr>
          <a:xfrm>
            <a:off x="235706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287A3D3-B5BF-224C-B4C1-1AED452552BA}"/>
              </a:ext>
            </a:extLst>
          </p:cNvPr>
          <p:cNvCxnSpPr>
            <a:cxnSpLocks/>
          </p:cNvCxnSpPr>
          <p:nvPr/>
        </p:nvCxnSpPr>
        <p:spPr>
          <a:xfrm>
            <a:off x="242906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A4CBFC5-AADB-3C4E-9EAA-22BEFCDB0E99}"/>
              </a:ext>
            </a:extLst>
          </p:cNvPr>
          <p:cNvCxnSpPr>
            <a:cxnSpLocks/>
          </p:cNvCxnSpPr>
          <p:nvPr/>
        </p:nvCxnSpPr>
        <p:spPr>
          <a:xfrm>
            <a:off x="250106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A5C7C2F-18F5-4347-A8E4-3FDF164F932B}"/>
              </a:ext>
            </a:extLst>
          </p:cNvPr>
          <p:cNvCxnSpPr>
            <a:cxnSpLocks/>
          </p:cNvCxnSpPr>
          <p:nvPr/>
        </p:nvCxnSpPr>
        <p:spPr>
          <a:xfrm>
            <a:off x="257306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E90E224-4424-AE4C-AA15-560F18B2EC48}"/>
              </a:ext>
            </a:extLst>
          </p:cNvPr>
          <p:cNvCxnSpPr>
            <a:cxnSpLocks/>
          </p:cNvCxnSpPr>
          <p:nvPr/>
        </p:nvCxnSpPr>
        <p:spPr>
          <a:xfrm>
            <a:off x="1762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51A680E-6FFB-304C-99DA-6A572B592D0E}"/>
              </a:ext>
            </a:extLst>
          </p:cNvPr>
          <p:cNvCxnSpPr>
            <a:cxnSpLocks/>
          </p:cNvCxnSpPr>
          <p:nvPr/>
        </p:nvCxnSpPr>
        <p:spPr>
          <a:xfrm>
            <a:off x="1834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A4DF141-04AF-584F-986A-A442BFE9B3EB}"/>
              </a:ext>
            </a:extLst>
          </p:cNvPr>
          <p:cNvCxnSpPr>
            <a:cxnSpLocks/>
          </p:cNvCxnSpPr>
          <p:nvPr/>
        </p:nvCxnSpPr>
        <p:spPr>
          <a:xfrm>
            <a:off x="1906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84EB52A-EFC7-6141-A30C-594CDE5A52CF}"/>
              </a:ext>
            </a:extLst>
          </p:cNvPr>
          <p:cNvCxnSpPr>
            <a:cxnSpLocks/>
          </p:cNvCxnSpPr>
          <p:nvPr/>
        </p:nvCxnSpPr>
        <p:spPr>
          <a:xfrm>
            <a:off x="1978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D2DC9C9-01A6-A149-BF1E-45BEAF6AC8D5}"/>
              </a:ext>
            </a:extLst>
          </p:cNvPr>
          <p:cNvCxnSpPr>
            <a:cxnSpLocks/>
          </p:cNvCxnSpPr>
          <p:nvPr/>
        </p:nvCxnSpPr>
        <p:spPr>
          <a:xfrm>
            <a:off x="2050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3577396-BD3B-844D-884B-CDE05E20DD07}"/>
              </a:ext>
            </a:extLst>
          </p:cNvPr>
          <p:cNvCxnSpPr>
            <a:cxnSpLocks/>
          </p:cNvCxnSpPr>
          <p:nvPr/>
        </p:nvCxnSpPr>
        <p:spPr>
          <a:xfrm>
            <a:off x="2122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C68F53D-D126-AA4C-BC71-D6F27B207DBD}"/>
              </a:ext>
            </a:extLst>
          </p:cNvPr>
          <p:cNvCxnSpPr>
            <a:cxnSpLocks/>
          </p:cNvCxnSpPr>
          <p:nvPr/>
        </p:nvCxnSpPr>
        <p:spPr>
          <a:xfrm>
            <a:off x="2194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46B85B1-08E3-8E47-A364-5635F7187D39}"/>
              </a:ext>
            </a:extLst>
          </p:cNvPr>
          <p:cNvCxnSpPr>
            <a:cxnSpLocks/>
          </p:cNvCxnSpPr>
          <p:nvPr/>
        </p:nvCxnSpPr>
        <p:spPr>
          <a:xfrm>
            <a:off x="2266074" y="2946701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7DCC5BD-8052-C54E-B1E4-07637AF0E178}"/>
              </a:ext>
            </a:extLst>
          </p:cNvPr>
          <p:cNvSpPr/>
          <p:nvPr/>
        </p:nvSpPr>
        <p:spPr>
          <a:xfrm>
            <a:off x="1482919" y="4247037"/>
            <a:ext cx="252000" cy="50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531129B-FD94-6743-AF9D-AC76566696D0}"/>
              </a:ext>
            </a:extLst>
          </p:cNvPr>
          <p:cNvSpPr/>
          <p:nvPr/>
        </p:nvSpPr>
        <p:spPr>
          <a:xfrm>
            <a:off x="1992568" y="4247037"/>
            <a:ext cx="252000" cy="50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3E4BB4F-FC92-DE44-B640-98449E83ABB6}"/>
              </a:ext>
            </a:extLst>
          </p:cNvPr>
          <p:cNvSpPr/>
          <p:nvPr/>
        </p:nvSpPr>
        <p:spPr>
          <a:xfrm>
            <a:off x="1677783" y="5192147"/>
            <a:ext cx="432000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E410EE7-D116-8148-837B-CFC3DA80C063}"/>
              </a:ext>
            </a:extLst>
          </p:cNvPr>
          <p:cNvSpPr txBox="1"/>
          <p:nvPr/>
        </p:nvSpPr>
        <p:spPr>
          <a:xfrm>
            <a:off x="340231" y="2036267"/>
            <a:ext cx="1062727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Detector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85FF386-EF14-0545-94C4-52AF1F095F4F}"/>
              </a:ext>
            </a:extLst>
          </p:cNvPr>
          <p:cNvSpPr txBox="1"/>
          <p:nvPr/>
        </p:nvSpPr>
        <p:spPr>
          <a:xfrm>
            <a:off x="2645064" y="3044761"/>
            <a:ext cx="193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Wire and/or grid </a:t>
            </a:r>
            <a:br>
              <a:rPr lang="en-US">
                <a:solidFill>
                  <a:srgbClr val="666666"/>
                </a:solidFill>
              </a:rPr>
            </a:br>
            <a:r>
              <a:rPr lang="en-US">
                <a:solidFill>
                  <a:srgbClr val="666666"/>
                </a:solidFill>
              </a:rPr>
              <a:t>channels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A6B1043-0A44-C541-B404-5E2D1DAF9772}"/>
              </a:ext>
            </a:extLst>
          </p:cNvPr>
          <p:cNvSpPr txBox="1"/>
          <p:nvPr/>
        </p:nvSpPr>
        <p:spPr>
          <a:xfrm>
            <a:off x="2645064" y="3791671"/>
            <a:ext cx="21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Connector/adapter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CB1EE7A-E677-3F41-B110-0D8225993089}"/>
              </a:ext>
            </a:extLst>
          </p:cNvPr>
          <p:cNvSpPr txBox="1"/>
          <p:nvPr/>
        </p:nvSpPr>
        <p:spPr>
          <a:xfrm>
            <a:off x="2613467" y="4802564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00B050"/>
                </a:solidFill>
              </a:rPr>
              <a:t>RD51 hybrid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CFD65D2-8811-AA4F-8BA9-08528764F510}"/>
              </a:ext>
            </a:extLst>
          </p:cNvPr>
          <p:cNvSpPr txBox="1"/>
          <p:nvPr/>
        </p:nvSpPr>
        <p:spPr>
          <a:xfrm>
            <a:off x="1308632" y="4350796"/>
            <a:ext cx="620683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AE05958-1E50-3047-80F8-8171B8D29EBD}"/>
              </a:ext>
            </a:extLst>
          </p:cNvPr>
          <p:cNvSpPr txBox="1"/>
          <p:nvPr/>
        </p:nvSpPr>
        <p:spPr>
          <a:xfrm>
            <a:off x="1807391" y="4354653"/>
            <a:ext cx="620683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089F899-A642-9246-92BD-F056C046B73C}"/>
              </a:ext>
            </a:extLst>
          </p:cNvPr>
          <p:cNvSpPr txBox="1"/>
          <p:nvPr/>
        </p:nvSpPr>
        <p:spPr>
          <a:xfrm>
            <a:off x="1583981" y="5256030"/>
            <a:ext cx="611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89E4528-D039-7E45-B4A4-109B6DF3F19B}"/>
              </a:ext>
            </a:extLst>
          </p:cNvPr>
          <p:cNvSpPr/>
          <p:nvPr/>
        </p:nvSpPr>
        <p:spPr>
          <a:xfrm>
            <a:off x="1743178" y="5956848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5B55DD9-3060-7748-BDD1-B94E4D8E24CA}"/>
              </a:ext>
            </a:extLst>
          </p:cNvPr>
          <p:cNvCxnSpPr>
            <a:cxnSpLocks/>
          </p:cNvCxnSpPr>
          <p:nvPr/>
        </p:nvCxnSpPr>
        <p:spPr>
          <a:xfrm>
            <a:off x="1834074" y="6094274"/>
            <a:ext cx="9957" cy="396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70BBFA61-AD90-8B4A-84EA-5283034365D7}"/>
              </a:ext>
            </a:extLst>
          </p:cNvPr>
          <p:cNvSpPr txBox="1"/>
          <p:nvPr/>
        </p:nvSpPr>
        <p:spPr>
          <a:xfrm>
            <a:off x="937208" y="6138238"/>
            <a:ext cx="80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Power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1295352-68CB-E246-A7D7-7FED749803C0}"/>
              </a:ext>
            </a:extLst>
          </p:cNvPr>
          <p:cNvSpPr/>
          <p:nvPr/>
        </p:nvSpPr>
        <p:spPr>
          <a:xfrm>
            <a:off x="4924885" y="1438044"/>
            <a:ext cx="3105207" cy="192328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746BC65-7331-6A46-A7A6-D8FD465F8665}"/>
              </a:ext>
            </a:extLst>
          </p:cNvPr>
          <p:cNvSpPr/>
          <p:nvPr/>
        </p:nvSpPr>
        <p:spPr>
          <a:xfrm>
            <a:off x="5248643" y="2884656"/>
            <a:ext cx="1030671" cy="12387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04489C8-4D1F-9549-B693-A0D0F5C1AA85}"/>
              </a:ext>
            </a:extLst>
          </p:cNvPr>
          <p:cNvSpPr/>
          <p:nvPr/>
        </p:nvSpPr>
        <p:spPr>
          <a:xfrm>
            <a:off x="6725924" y="2884656"/>
            <a:ext cx="1030671" cy="12387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802C92A-B0E9-4147-A135-3D013E02968D}"/>
              </a:ext>
            </a:extLst>
          </p:cNvPr>
          <p:cNvSpPr/>
          <p:nvPr/>
        </p:nvSpPr>
        <p:spPr>
          <a:xfrm>
            <a:off x="5401164" y="412745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B337D83-2C45-1B45-A44F-F180613E8DEE}"/>
              </a:ext>
            </a:extLst>
          </p:cNvPr>
          <p:cNvSpPr/>
          <p:nvPr/>
        </p:nvSpPr>
        <p:spPr>
          <a:xfrm>
            <a:off x="6079193" y="1799083"/>
            <a:ext cx="842804" cy="837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F297AE6-A125-5342-AE70-7C3CA5CF106F}"/>
              </a:ext>
            </a:extLst>
          </p:cNvPr>
          <p:cNvSpPr txBox="1"/>
          <p:nvPr/>
        </p:nvSpPr>
        <p:spPr>
          <a:xfrm>
            <a:off x="6017150" y="2036267"/>
            <a:ext cx="99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err="1">
                <a:solidFill>
                  <a:schemeClr val="bg1"/>
                </a:solidFill>
              </a:rPr>
              <a:t>Kintex</a:t>
            </a:r>
            <a:r>
              <a:rPr lang="en-US">
                <a:solidFill>
                  <a:schemeClr val="bg1"/>
                </a:solidFill>
              </a:rPr>
              <a:t> 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23A7439-5628-D747-8CDA-E4C81F76CA8A}"/>
              </a:ext>
            </a:extLst>
          </p:cNvPr>
          <p:cNvSpPr txBox="1"/>
          <p:nvPr/>
        </p:nvSpPr>
        <p:spPr>
          <a:xfrm>
            <a:off x="4800018" y="2841563"/>
            <a:ext cx="1936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FMC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HDMI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card, max.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5 hybrids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96C0A5D-20CC-3A44-9B34-350ABAA8DC7A}"/>
              </a:ext>
            </a:extLst>
          </p:cNvPr>
          <p:cNvSpPr txBox="1"/>
          <p:nvPr/>
        </p:nvSpPr>
        <p:spPr>
          <a:xfrm>
            <a:off x="6869862" y="2960674"/>
            <a:ext cx="70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FMC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to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SFP+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card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A8544ED-C4D6-904D-B07A-6174E6C2FEE3}"/>
              </a:ext>
            </a:extLst>
          </p:cNvPr>
          <p:cNvSpPr txBox="1"/>
          <p:nvPr/>
        </p:nvSpPr>
        <p:spPr>
          <a:xfrm>
            <a:off x="4924885" y="1433927"/>
            <a:ext cx="301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Frontend Assister card (FEA)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3FF22CF-3F7E-B143-B795-35E1729D19D4}"/>
              </a:ext>
            </a:extLst>
          </p:cNvPr>
          <p:cNvSpPr/>
          <p:nvPr/>
        </p:nvSpPr>
        <p:spPr>
          <a:xfrm>
            <a:off x="5722460" y="4712207"/>
            <a:ext cx="1146710" cy="7046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9D7D47E-0EF0-1145-A042-922350E28449}"/>
              </a:ext>
            </a:extLst>
          </p:cNvPr>
          <p:cNvSpPr txBox="1"/>
          <p:nvPr/>
        </p:nvSpPr>
        <p:spPr>
          <a:xfrm>
            <a:off x="5984072" y="4854087"/>
            <a:ext cx="56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FEA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3243FAB-27B1-AC43-9182-30EB578855EE}"/>
              </a:ext>
            </a:extLst>
          </p:cNvPr>
          <p:cNvSpPr/>
          <p:nvPr/>
        </p:nvSpPr>
        <p:spPr>
          <a:xfrm>
            <a:off x="6656312" y="5740526"/>
            <a:ext cx="1146710" cy="7046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9772DCC-57D2-6445-8601-F6041CC155E6}"/>
              </a:ext>
            </a:extLst>
          </p:cNvPr>
          <p:cNvSpPr txBox="1"/>
          <p:nvPr/>
        </p:nvSpPr>
        <p:spPr>
          <a:xfrm>
            <a:off x="6936490" y="5922360"/>
            <a:ext cx="564129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FEA</a:t>
            </a:r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6EB0518A-3D46-4A40-9755-567DEA1AF9B7}"/>
              </a:ext>
            </a:extLst>
          </p:cNvPr>
          <p:cNvSpPr/>
          <p:nvPr/>
        </p:nvSpPr>
        <p:spPr>
          <a:xfrm>
            <a:off x="2235705" y="4270917"/>
            <a:ext cx="3261846" cy="2255127"/>
          </a:xfrm>
          <a:custGeom>
            <a:avLst/>
            <a:gdLst>
              <a:gd name="connsiteX0" fmla="*/ 3261846 w 3261846"/>
              <a:gd name="connsiteY0" fmla="*/ 0 h 2255127"/>
              <a:gd name="connsiteX1" fmla="*/ 2458958 w 3261846"/>
              <a:gd name="connsiteY1" fmla="*/ 1672683 h 2255127"/>
              <a:gd name="connsiteX2" fmla="*/ 1522256 w 3261846"/>
              <a:gd name="connsiteY2" fmla="*/ 2219093 h 2255127"/>
              <a:gd name="connsiteX3" fmla="*/ 284471 w 3261846"/>
              <a:gd name="connsiteY3" fmla="*/ 2163337 h 2255127"/>
              <a:gd name="connsiteX4" fmla="*/ 16841 w 3261846"/>
              <a:gd name="connsiteY4" fmla="*/ 1839951 h 2255127"/>
              <a:gd name="connsiteX5" fmla="*/ 50295 w 3261846"/>
              <a:gd name="connsiteY5" fmla="*/ 1851103 h 22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1846" h="2255127">
                <a:moveTo>
                  <a:pt x="3261846" y="0"/>
                </a:moveTo>
                <a:cubicBezTo>
                  <a:pt x="3005368" y="651417"/>
                  <a:pt x="2748890" y="1302834"/>
                  <a:pt x="2458958" y="1672683"/>
                </a:cubicBezTo>
                <a:cubicBezTo>
                  <a:pt x="2169026" y="2042532"/>
                  <a:pt x="1884670" y="2137317"/>
                  <a:pt x="1522256" y="2219093"/>
                </a:cubicBezTo>
                <a:cubicBezTo>
                  <a:pt x="1159842" y="2300869"/>
                  <a:pt x="535374" y="2226527"/>
                  <a:pt x="284471" y="2163337"/>
                </a:cubicBezTo>
                <a:cubicBezTo>
                  <a:pt x="33568" y="2100147"/>
                  <a:pt x="55870" y="1891990"/>
                  <a:pt x="16841" y="1839951"/>
                </a:cubicBezTo>
                <a:cubicBezTo>
                  <a:pt x="-22188" y="1787912"/>
                  <a:pt x="14053" y="1819507"/>
                  <a:pt x="50295" y="1851103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3A45480-2E10-004E-997C-9CFDBD33C49D}"/>
              </a:ext>
            </a:extLst>
          </p:cNvPr>
          <p:cNvSpPr txBox="1"/>
          <p:nvPr/>
        </p:nvSpPr>
        <p:spPr>
          <a:xfrm>
            <a:off x="2540984" y="5479461"/>
            <a:ext cx="2119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LVDS - HDMI cable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2 x 400 Mbit/s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(data/config)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C263906-F952-194D-9742-2C7FAAF2EC2F}"/>
              </a:ext>
            </a:extLst>
          </p:cNvPr>
          <p:cNvSpPr txBox="1"/>
          <p:nvPr/>
        </p:nvSpPr>
        <p:spPr>
          <a:xfrm>
            <a:off x="4701886" y="6090827"/>
            <a:ext cx="19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err="1">
                <a:solidFill>
                  <a:srgbClr val="FF0000"/>
                </a:solidFill>
              </a:rPr>
              <a:t>Fibre</a:t>
            </a:r>
            <a:r>
              <a:rPr lang="en-US">
                <a:solidFill>
                  <a:srgbClr val="FF0000"/>
                </a:solidFill>
              </a:rPr>
              <a:t> 2 x 6 Gbit/s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(data/config)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F01472B-D446-6747-8FE1-1CDEB74A4057}"/>
              </a:ext>
            </a:extLst>
          </p:cNvPr>
          <p:cNvSpPr/>
          <p:nvPr/>
        </p:nvSpPr>
        <p:spPr>
          <a:xfrm>
            <a:off x="2155358" y="5961790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8397809-7CFD-3146-B015-B5FBBCD7EEB4}"/>
              </a:ext>
            </a:extLst>
          </p:cNvPr>
          <p:cNvSpPr/>
          <p:nvPr/>
        </p:nvSpPr>
        <p:spPr>
          <a:xfrm>
            <a:off x="8453937" y="3090862"/>
            <a:ext cx="1862487" cy="361102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673FB80-E9A2-CD40-AE09-ECFB0A1620EA}"/>
              </a:ext>
            </a:extLst>
          </p:cNvPr>
          <p:cNvSpPr/>
          <p:nvPr/>
        </p:nvSpPr>
        <p:spPr>
          <a:xfrm>
            <a:off x="8283402" y="329673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D0D7973-DAEE-2044-8811-11F462AEE94F}"/>
              </a:ext>
            </a:extLst>
          </p:cNvPr>
          <p:cNvSpPr/>
          <p:nvPr/>
        </p:nvSpPr>
        <p:spPr>
          <a:xfrm>
            <a:off x="8283402" y="3582042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DF12FD0-8F26-6443-9A70-5BF366A0A50C}"/>
              </a:ext>
            </a:extLst>
          </p:cNvPr>
          <p:cNvSpPr/>
          <p:nvPr/>
        </p:nvSpPr>
        <p:spPr>
          <a:xfrm>
            <a:off x="8283217" y="506288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67C4F6A-DD8D-D048-8D23-3BCDF6C47E41}"/>
              </a:ext>
            </a:extLst>
          </p:cNvPr>
          <p:cNvSpPr/>
          <p:nvPr/>
        </p:nvSpPr>
        <p:spPr>
          <a:xfrm>
            <a:off x="8283217" y="5348191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1830524-E240-C94B-B696-4BCE70ADC030}"/>
              </a:ext>
            </a:extLst>
          </p:cNvPr>
          <p:cNvSpPr/>
          <p:nvPr/>
        </p:nvSpPr>
        <p:spPr>
          <a:xfrm>
            <a:off x="8283217" y="623007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BAB8935E-A21A-994F-9900-DD292F0D9ED5}"/>
              </a:ext>
            </a:extLst>
          </p:cNvPr>
          <p:cNvSpPr/>
          <p:nvPr/>
        </p:nvSpPr>
        <p:spPr>
          <a:xfrm>
            <a:off x="8283217" y="652604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48672A4-3E23-8F40-B77D-FA95565C61F1}"/>
              </a:ext>
            </a:extLst>
          </p:cNvPr>
          <p:cNvSpPr txBox="1"/>
          <p:nvPr/>
        </p:nvSpPr>
        <p:spPr>
          <a:xfrm>
            <a:off x="8901910" y="3909764"/>
            <a:ext cx="103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Backend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Master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module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55A0E94-EEC4-C948-A62B-E9D1558CBCCE}"/>
              </a:ext>
            </a:extLst>
          </p:cNvPr>
          <p:cNvSpPr txBox="1"/>
          <p:nvPr/>
        </p:nvSpPr>
        <p:spPr>
          <a:xfrm>
            <a:off x="8970984" y="3266809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DF91D90-6998-CD4E-A61B-5307000C9749}"/>
              </a:ext>
            </a:extLst>
          </p:cNvPr>
          <p:cNvSpPr txBox="1"/>
          <p:nvPr/>
        </p:nvSpPr>
        <p:spPr>
          <a:xfrm>
            <a:off x="9050167" y="620895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12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D1D9EC4-69DD-4B48-B02B-65E097EB32D3}"/>
              </a:ext>
            </a:extLst>
          </p:cNvPr>
          <p:cNvSpPr/>
          <p:nvPr/>
        </p:nvSpPr>
        <p:spPr>
          <a:xfrm>
            <a:off x="10381913" y="1427442"/>
            <a:ext cx="1655724" cy="1640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DAQ software</a:t>
            </a:r>
            <a:br>
              <a:rPr lang="en-US"/>
            </a:br>
            <a:r>
              <a:rPr lang="en-US"/>
              <a:t>Event Formation Unit (EFU)</a:t>
            </a:r>
            <a:br>
              <a:rPr lang="en-US"/>
            </a:br>
            <a:r>
              <a:rPr lang="en-US"/>
              <a:t>at DMSC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FE92D76-5F38-8240-988B-D5EFD2DB9D5D}"/>
              </a:ext>
            </a:extLst>
          </p:cNvPr>
          <p:cNvSpPr/>
          <p:nvPr/>
        </p:nvSpPr>
        <p:spPr>
          <a:xfrm>
            <a:off x="8500783" y="295426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D3BEE6D-38D1-FA4B-B297-4459A5E0C5AA}"/>
              </a:ext>
            </a:extLst>
          </p:cNvPr>
          <p:cNvSpPr/>
          <p:nvPr/>
        </p:nvSpPr>
        <p:spPr>
          <a:xfrm>
            <a:off x="8510954" y="2372551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8058266-BB38-BF4A-A06B-3645E2072AAA}"/>
              </a:ext>
            </a:extLst>
          </p:cNvPr>
          <p:cNvCxnSpPr>
            <a:cxnSpLocks/>
            <a:stCxn id="176" idx="2"/>
            <a:endCxn id="175" idx="0"/>
          </p:cNvCxnSpPr>
          <p:nvPr/>
        </p:nvCxnSpPr>
        <p:spPr>
          <a:xfrm flipH="1">
            <a:off x="8601636" y="2509977"/>
            <a:ext cx="10171" cy="4442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416ED0BF-D7BF-CE49-A0CF-D3DAD4B08F5C}"/>
              </a:ext>
            </a:extLst>
          </p:cNvPr>
          <p:cNvSpPr txBox="1"/>
          <p:nvPr/>
        </p:nvSpPr>
        <p:spPr>
          <a:xfrm>
            <a:off x="8722830" y="2450174"/>
            <a:ext cx="1687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2x 100 Gbit/s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Ethernet (data)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91EA06F-D852-5E40-8C2D-C47DD0E96DD5}"/>
              </a:ext>
            </a:extLst>
          </p:cNvPr>
          <p:cNvSpPr/>
          <p:nvPr/>
        </p:nvSpPr>
        <p:spPr>
          <a:xfrm>
            <a:off x="10374300" y="5576674"/>
            <a:ext cx="1146710" cy="7046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F14AE23-9648-1E44-8AA8-7B6DA3BF5976}"/>
              </a:ext>
            </a:extLst>
          </p:cNvPr>
          <p:cNvSpPr txBox="1"/>
          <p:nvPr/>
        </p:nvSpPr>
        <p:spPr>
          <a:xfrm>
            <a:off x="10713725" y="5706442"/>
            <a:ext cx="51168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ICS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CF4B51F-59B5-B84A-9528-3E96EC722615}"/>
              </a:ext>
            </a:extLst>
          </p:cNvPr>
          <p:cNvSpPr/>
          <p:nvPr/>
        </p:nvSpPr>
        <p:spPr>
          <a:xfrm>
            <a:off x="10309811" y="431412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7BE32E5-D461-4B4F-8086-FAE7C43EF401}"/>
              </a:ext>
            </a:extLst>
          </p:cNvPr>
          <p:cNvSpPr/>
          <p:nvPr/>
        </p:nvSpPr>
        <p:spPr>
          <a:xfrm>
            <a:off x="10812396" y="519183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9B0F7DEE-DAC6-4443-9586-8FC5464C666D}"/>
              </a:ext>
            </a:extLst>
          </p:cNvPr>
          <p:cNvSpPr/>
          <p:nvPr/>
        </p:nvSpPr>
        <p:spPr>
          <a:xfrm>
            <a:off x="10471003" y="4352371"/>
            <a:ext cx="497675" cy="855234"/>
          </a:xfrm>
          <a:custGeom>
            <a:avLst/>
            <a:gdLst>
              <a:gd name="connsiteX0" fmla="*/ 0 w 497675"/>
              <a:gd name="connsiteY0" fmla="*/ 30044 h 855234"/>
              <a:gd name="connsiteX1" fmla="*/ 234176 w 497675"/>
              <a:gd name="connsiteY1" fmla="*/ 30044 h 855234"/>
              <a:gd name="connsiteX2" fmla="*/ 479503 w 497675"/>
              <a:gd name="connsiteY2" fmla="*/ 342278 h 855234"/>
              <a:gd name="connsiteX3" fmla="*/ 479503 w 497675"/>
              <a:gd name="connsiteY3" fmla="*/ 855234 h 855234"/>
              <a:gd name="connsiteX4" fmla="*/ 479503 w 497675"/>
              <a:gd name="connsiteY4" fmla="*/ 855234 h 8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675" h="855234">
                <a:moveTo>
                  <a:pt x="0" y="30044"/>
                </a:moveTo>
                <a:cubicBezTo>
                  <a:pt x="77129" y="4024"/>
                  <a:pt x="154259" y="-21995"/>
                  <a:pt x="234176" y="30044"/>
                </a:cubicBezTo>
                <a:cubicBezTo>
                  <a:pt x="314093" y="82083"/>
                  <a:pt x="438615" y="204746"/>
                  <a:pt x="479503" y="342278"/>
                </a:cubicBezTo>
                <a:cubicBezTo>
                  <a:pt x="520391" y="479810"/>
                  <a:pt x="479503" y="855234"/>
                  <a:pt x="479503" y="855234"/>
                </a:cubicBezTo>
                <a:lnTo>
                  <a:pt x="479503" y="855234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FC0DF8C-FFD5-E643-B552-94456DDC09B8}"/>
              </a:ext>
            </a:extLst>
          </p:cNvPr>
          <p:cNvSpPr txBox="1"/>
          <p:nvPr/>
        </p:nvSpPr>
        <p:spPr>
          <a:xfrm>
            <a:off x="11115259" y="4573360"/>
            <a:ext cx="1038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Ethernet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(config)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BAE860B8-BCE9-2349-A82D-FE38B67B6545}"/>
              </a:ext>
            </a:extLst>
          </p:cNvPr>
          <p:cNvSpPr txBox="1"/>
          <p:nvPr/>
        </p:nvSpPr>
        <p:spPr>
          <a:xfrm>
            <a:off x="8396061" y="4950042"/>
            <a:ext cx="19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Master frontends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27AED6BF-9F84-A340-89EA-2D38E7EB223A}"/>
              </a:ext>
            </a:extLst>
          </p:cNvPr>
          <p:cNvSpPr txBox="1"/>
          <p:nvPr/>
        </p:nvSpPr>
        <p:spPr>
          <a:xfrm>
            <a:off x="8425665" y="522348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(MFE)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36748CC-A952-2E45-BA3E-6F84C30E0E35}"/>
              </a:ext>
            </a:extLst>
          </p:cNvPr>
          <p:cNvSpPr txBox="1"/>
          <p:nvPr/>
        </p:nvSpPr>
        <p:spPr>
          <a:xfrm>
            <a:off x="8449907" y="610593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86CB5D4-F843-9146-B984-B4C94038AD97}"/>
              </a:ext>
            </a:extLst>
          </p:cNvPr>
          <p:cNvSpPr txBox="1"/>
          <p:nvPr/>
        </p:nvSpPr>
        <p:spPr>
          <a:xfrm>
            <a:off x="8446234" y="639135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7DF9820-4D40-654E-957E-9F3877ECAE26}"/>
              </a:ext>
            </a:extLst>
          </p:cNvPr>
          <p:cNvSpPr txBox="1"/>
          <p:nvPr/>
        </p:nvSpPr>
        <p:spPr>
          <a:xfrm>
            <a:off x="8406530" y="319613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45BBA30-9C49-CA4D-93A4-55A8799915FD}"/>
              </a:ext>
            </a:extLst>
          </p:cNvPr>
          <p:cNvSpPr txBox="1"/>
          <p:nvPr/>
        </p:nvSpPr>
        <p:spPr>
          <a:xfrm>
            <a:off x="8411218" y="348055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AF4D3A99-1AF6-504A-AC5D-CF6AC94623D9}"/>
              </a:ext>
            </a:extLst>
          </p:cNvPr>
          <p:cNvSpPr/>
          <p:nvPr/>
        </p:nvSpPr>
        <p:spPr>
          <a:xfrm>
            <a:off x="6976657" y="4123403"/>
            <a:ext cx="557822" cy="21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1F7A29F-986B-F248-AA93-F010A338C08B}"/>
              </a:ext>
            </a:extLst>
          </p:cNvPr>
          <p:cNvSpPr txBox="1"/>
          <p:nvPr/>
        </p:nvSpPr>
        <p:spPr>
          <a:xfrm>
            <a:off x="9104080" y="521381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n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51391F4-0990-414A-83D2-87818304DD39}"/>
              </a:ext>
            </a:extLst>
          </p:cNvPr>
          <p:cNvSpPr/>
          <p:nvPr/>
        </p:nvSpPr>
        <p:spPr>
          <a:xfrm>
            <a:off x="7409500" y="412340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3DCFC56-4D12-E648-A391-6C858B2F1DE3}"/>
              </a:ext>
            </a:extLst>
          </p:cNvPr>
          <p:cNvSpPr/>
          <p:nvPr/>
        </p:nvSpPr>
        <p:spPr>
          <a:xfrm>
            <a:off x="6821144" y="412745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7256905C-2B5A-0A47-97AC-6F3F245E7900}"/>
              </a:ext>
            </a:extLst>
          </p:cNvPr>
          <p:cNvSpPr/>
          <p:nvPr/>
        </p:nvSpPr>
        <p:spPr>
          <a:xfrm>
            <a:off x="8498090" y="1881380"/>
            <a:ext cx="1068657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Switch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38AD432-03F3-B44A-A84C-FD603EC550F9}"/>
              </a:ext>
            </a:extLst>
          </p:cNvPr>
          <p:cNvSpPr/>
          <p:nvPr/>
        </p:nvSpPr>
        <p:spPr>
          <a:xfrm>
            <a:off x="9535511" y="2045878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2B92CA4E-EE5C-704C-A9DB-691A6C11634B}"/>
              </a:ext>
            </a:extLst>
          </p:cNvPr>
          <p:cNvSpPr/>
          <p:nvPr/>
        </p:nvSpPr>
        <p:spPr>
          <a:xfrm>
            <a:off x="10193093" y="2044964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C1299EE3-FB93-3E42-B68D-9CD48A7D6E52}"/>
              </a:ext>
            </a:extLst>
          </p:cNvPr>
          <p:cNvCxnSpPr>
            <a:cxnSpLocks/>
          </p:cNvCxnSpPr>
          <p:nvPr/>
        </p:nvCxnSpPr>
        <p:spPr>
          <a:xfrm>
            <a:off x="9737217" y="2108498"/>
            <a:ext cx="4558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9C8FCD95-6ED9-E446-A4AA-F26D970C0552}"/>
              </a:ext>
            </a:extLst>
          </p:cNvPr>
          <p:cNvSpPr txBox="1"/>
          <p:nvPr/>
        </p:nvSpPr>
        <p:spPr>
          <a:xfrm>
            <a:off x="9075112" y="1475399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1 to n EFUs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4FB9E10-8149-6C4A-8A01-AC19D1CBBE3B}"/>
              </a:ext>
            </a:extLst>
          </p:cNvPr>
          <p:cNvSpPr/>
          <p:nvPr/>
        </p:nvSpPr>
        <p:spPr>
          <a:xfrm>
            <a:off x="4741300" y="2352722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DCE39-D09B-0241-AA23-360DF248EE33}"/>
              </a:ext>
            </a:extLst>
          </p:cNvPr>
          <p:cNvSpPr txBox="1"/>
          <p:nvPr/>
        </p:nvSpPr>
        <p:spPr>
          <a:xfrm>
            <a:off x="3817865" y="169965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1 GB UDP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4E94F8-47DB-C043-8D73-9D352FB7AF96}"/>
              </a:ext>
            </a:extLst>
          </p:cNvPr>
          <p:cNvSpPr/>
          <p:nvPr/>
        </p:nvSpPr>
        <p:spPr>
          <a:xfrm>
            <a:off x="3850741" y="2074534"/>
            <a:ext cx="898538" cy="7046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 control</a:t>
            </a:r>
          </a:p>
        </p:txBody>
      </p:sp>
    </p:spTree>
    <p:extLst>
      <p:ext uri="{BB962C8B-B14F-4D97-AF65-F5344CB8AC3E}">
        <p14:creationId xmlns:p14="http://schemas.microsoft.com/office/powerpoint/2010/main" val="99344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E8687E-2BCA-D349-8DCD-91524E3B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 for RD51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E5CD-2A47-0D4F-B17F-DDF3E304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06/05/2021</a:t>
            </a:r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C3A5F-62C0-A146-8ABE-6AA6D5EC0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856420" cy="4768062"/>
          </a:xfrm>
        </p:spPr>
        <p:txBody>
          <a:bodyPr>
            <a:normAutofit fontScale="925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Adapter card connects two RD51 hybrids to the FMC connector of the Kintex KC705 evaluation board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SRS FEC Virtex6 firmware ported to FEA </a:t>
            </a:r>
            <a:r>
              <a:rPr lang="en-US" dirty="0" err="1"/>
              <a:t>Kintex</a:t>
            </a:r>
            <a:r>
              <a:rPr lang="en-US" dirty="0"/>
              <a:t> 7, and integration into assister firmware finished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Data transmission via rings, 1 GB UDP kept for debugging purposes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Slow control still uses individual 1 GB port on the assister, together with the well established SRS slow control tool up to 8 assisters can be controlled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Inkind</a:t>
            </a:r>
            <a:r>
              <a:rPr lang="en-US" dirty="0"/>
              <a:t> partner university of </a:t>
            </a:r>
            <a:r>
              <a:rPr lang="en-US" dirty="0" err="1"/>
              <a:t>Talinn</a:t>
            </a:r>
            <a:r>
              <a:rPr lang="en-US" dirty="0"/>
              <a:t> is implementing the ESS slow control that sends configuration via the master module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C4170-B0AA-B949-9E7E-BC0F9C5A7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Integration of RD51 hybrid into ESS readout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4B357D-201E-E74B-A2FA-DE492A6C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114" y="1546996"/>
            <a:ext cx="3599153" cy="479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E8687E-2BCA-D349-8DCD-91524E3B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Test of whole readout chain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E5CD-2A47-0D4F-B17F-DDF3E304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06/05/2021</a:t>
            </a:r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C3A5F-62C0-A146-8ABE-6AA6D5EC0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895092" cy="5017862"/>
          </a:xfrm>
        </p:spPr>
        <p:txBody>
          <a:bodyPr/>
          <a:lstStyle/>
          <a:p>
            <a:pPr lvl="1"/>
            <a:r>
              <a:rPr lang="en-US" dirty="0"/>
              <a:t>Team effort of detector group and DMSC</a:t>
            </a:r>
          </a:p>
          <a:p>
            <a:pPr lvl="1"/>
            <a:r>
              <a:rPr lang="en-US" dirty="0"/>
              <a:t>3 hybrids connected to two assisters, data taken with EFU and Grafana</a:t>
            </a:r>
          </a:p>
          <a:p>
            <a:pPr lvl="1"/>
            <a:r>
              <a:rPr lang="en-US" dirty="0"/>
              <a:t>Whole readout chain working, </a:t>
            </a:r>
            <a:r>
              <a:rPr lang="en-GB" dirty="0"/>
              <a:t>end-end data seen through the DAQ systems with VMM Front-End</a:t>
            </a:r>
            <a:endParaRPr lang="en-US" dirty="0"/>
          </a:p>
          <a:p>
            <a:pPr lvl="1"/>
            <a:r>
              <a:rPr lang="en-US" dirty="0"/>
              <a:t>Perfectionating performance and debugging small issues at the moment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C4170-B0AA-B949-9E7E-BC0F9C5A7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Stared Summer 2021</a:t>
            </a:r>
          </a:p>
          <a:p>
            <a:endParaRPr lang="en-US" dirty="0"/>
          </a:p>
        </p:txBody>
      </p:sp>
      <p:pic>
        <p:nvPicPr>
          <p:cNvPr id="9" name="Picture 2" descr="5DF01D0A-89AF-43B6-9BC4-2574E6EEADCF">
            <a:extLst>
              <a:ext uri="{FF2B5EF4-FFF2-40B4-BE49-F238E27FC236}">
                <a16:creationId xmlns:a16="http://schemas.microsoft.com/office/drawing/2014/main" id="{F8A92661-4032-1544-A607-4609EC2D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92" y="1249982"/>
            <a:ext cx="5202507" cy="390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02BF0B8-8C03-2F43-832F-8132ACF9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56" y="4117436"/>
            <a:ext cx="3749335" cy="27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42BE-38FE-A948-BB93-65F17F42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Test of whole readout chain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69851B-8EBA-744D-8DB1-E5F66D2DA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06/05/2021</a:t>
            </a:r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4D6DB-C799-874C-8CBE-B96C5E9A5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562879" cy="476806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Charge injected into two different channels on two different hybrids on two different rings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Low time difference between channels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Time calibration of VMMs will further improve the time jitter 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AD1276-7A1F-0A47-952E-1D1953E5D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Timestamps, jitter and resolution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BFC703-2724-CC4C-9164-1D612A9C099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657279" y="1219719"/>
            <a:ext cx="5534722" cy="5534722"/>
          </a:xfrm>
        </p:spPr>
      </p:pic>
    </p:spTree>
    <p:extLst>
      <p:ext uri="{BB962C8B-B14F-4D97-AF65-F5344CB8AC3E}">
        <p14:creationId xmlns:p14="http://schemas.microsoft.com/office/powerpoint/2010/main" val="5900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0E3DD7A-18B8-754D-8697-89C02A64F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203287-5EB4-5246-95E2-FA66A5A616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000" y="819253"/>
            <a:ext cx="3968314" cy="5539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1CE21-9530-954F-AB29-7F21E75F81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0949" y="1650380"/>
            <a:ext cx="5505729" cy="3864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119FD9-76C8-7B41-933C-D19D350BD555}"/>
              </a:ext>
            </a:extLst>
          </p:cNvPr>
          <p:cNvSpPr txBox="1"/>
          <p:nvPr/>
        </p:nvSpPr>
        <p:spPr>
          <a:xfrm>
            <a:off x="5283091" y="244297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Final unit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Rectangle 83">
            <a:extLst>
              <a:ext uri="{FF2B5EF4-FFF2-40B4-BE49-F238E27FC236}">
                <a16:creationId xmlns:a16="http://schemas.microsoft.com/office/drawing/2014/main" id="{3F3EEAC0-3C29-BD44-BD6E-494885170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05" y="590799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FRONT</a:t>
            </a:r>
          </a:p>
        </p:txBody>
      </p:sp>
      <p:sp>
        <p:nvSpPr>
          <p:cNvPr id="11" name="Rectangle 83">
            <a:extLst>
              <a:ext uri="{FF2B5EF4-FFF2-40B4-BE49-F238E27FC236}">
                <a16:creationId xmlns:a16="http://schemas.microsoft.com/office/drawing/2014/main" id="{0AA42BEA-ADBE-6F42-A28D-36F49E63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657" y="5838078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BACK</a:t>
            </a:r>
          </a:p>
        </p:txBody>
      </p:sp>
      <p:sp>
        <p:nvSpPr>
          <p:cNvPr id="13" name="Rectangle 83">
            <a:extLst>
              <a:ext uri="{FF2B5EF4-FFF2-40B4-BE49-F238E27FC236}">
                <a16:creationId xmlns:a16="http://schemas.microsoft.com/office/drawing/2014/main" id="{8BE223BF-8F5D-BF45-B265-FD61A10A414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76458" y="316264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8EBCD8-43EE-404D-9539-CB6B1C28C2FD}"/>
              </a:ext>
            </a:extLst>
          </p:cNvPr>
          <p:cNvCxnSpPr>
            <a:cxnSpLocks/>
          </p:cNvCxnSpPr>
          <p:nvPr/>
        </p:nvCxnSpPr>
        <p:spPr>
          <a:xfrm>
            <a:off x="2506980" y="1699260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2D2E0-DDB9-0E44-829A-7BEDFACBDC5A}"/>
              </a:ext>
            </a:extLst>
          </p:cNvPr>
          <p:cNvCxnSpPr>
            <a:cxnSpLocks/>
          </p:cNvCxnSpPr>
          <p:nvPr/>
        </p:nvCxnSpPr>
        <p:spPr>
          <a:xfrm>
            <a:off x="2567940" y="1544252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0288B-B8F0-8542-AB7A-DCB6FD20E28C}"/>
              </a:ext>
            </a:extLst>
          </p:cNvPr>
          <p:cNvCxnSpPr>
            <a:cxnSpLocks/>
          </p:cNvCxnSpPr>
          <p:nvPr/>
        </p:nvCxnSpPr>
        <p:spPr>
          <a:xfrm>
            <a:off x="2628900" y="1550723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844B13-6A91-2244-9556-4641E2C6BA6E}"/>
              </a:ext>
            </a:extLst>
          </p:cNvPr>
          <p:cNvCxnSpPr>
            <a:cxnSpLocks/>
          </p:cNvCxnSpPr>
          <p:nvPr/>
        </p:nvCxnSpPr>
        <p:spPr>
          <a:xfrm>
            <a:off x="4320540" y="1550723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83">
            <a:extLst>
              <a:ext uri="{FF2B5EF4-FFF2-40B4-BE49-F238E27FC236}">
                <a16:creationId xmlns:a16="http://schemas.microsoft.com/office/drawing/2014/main" id="{7B6BA227-49B8-0F49-853D-67EE890A30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99547" y="3186448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21" name="Rectangle 83">
            <a:extLst>
              <a:ext uri="{FF2B5EF4-FFF2-40B4-BE49-F238E27FC236}">
                <a16:creationId xmlns:a16="http://schemas.microsoft.com/office/drawing/2014/main" id="{4CCA8748-A985-354B-AF65-7EACEE2F93B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35875" y="3186447"/>
            <a:ext cx="28805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venir Book"/>
                <a:cs typeface="Avenir Book"/>
              </a:rPr>
              <a:t>Ti</a:t>
            </a: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 blade coated with 10B4C</a:t>
            </a:r>
          </a:p>
        </p:txBody>
      </p:sp>
      <p:sp>
        <p:nvSpPr>
          <p:cNvPr id="22" name="Rectangle 83">
            <a:extLst>
              <a:ext uri="{FF2B5EF4-FFF2-40B4-BE49-F238E27FC236}">
                <a16:creationId xmlns:a16="http://schemas.microsoft.com/office/drawing/2014/main" id="{1B639FD6-74B4-8842-82BF-D87B75B6B5D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281525" y="3186447"/>
            <a:ext cx="28805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U-frame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3918C7-9324-3D4A-8BB6-E361E85C419F}"/>
              </a:ext>
            </a:extLst>
          </p:cNvPr>
          <p:cNvCxnSpPr>
            <a:cxnSpLocks/>
          </p:cNvCxnSpPr>
          <p:nvPr/>
        </p:nvCxnSpPr>
        <p:spPr>
          <a:xfrm>
            <a:off x="793820" y="1726004"/>
            <a:ext cx="0" cy="39297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83">
            <a:extLst>
              <a:ext uri="{FF2B5EF4-FFF2-40B4-BE49-F238E27FC236}">
                <a16:creationId xmlns:a16="http://schemas.microsoft.com/office/drawing/2014/main" id="{E11BEDDA-02CA-814E-B39A-50FCA174DC0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1870" y="342252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260mm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36B1B9-9A7D-0045-A0E8-1EF2CB5A95D5}"/>
              </a:ext>
            </a:extLst>
          </p:cNvPr>
          <p:cNvCxnSpPr>
            <a:cxnSpLocks/>
          </p:cNvCxnSpPr>
          <p:nvPr/>
        </p:nvCxnSpPr>
        <p:spPr>
          <a:xfrm flipH="1">
            <a:off x="693147" y="5620952"/>
            <a:ext cx="2629137" cy="292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D4191E-A67C-2F41-8F61-792B3152627E}"/>
              </a:ext>
            </a:extLst>
          </p:cNvPr>
          <p:cNvCxnSpPr>
            <a:cxnSpLocks/>
          </p:cNvCxnSpPr>
          <p:nvPr/>
        </p:nvCxnSpPr>
        <p:spPr>
          <a:xfrm flipH="1">
            <a:off x="636630" y="1697723"/>
            <a:ext cx="2629137" cy="292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88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545398D-31BC-5E49-A66A-DD2EDE78F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76610" y="699892"/>
            <a:ext cx="2746750" cy="23872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209F15-9A08-CE4F-9B83-54B1C99A7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14823" y="545277"/>
            <a:ext cx="3562352" cy="3512077"/>
          </a:xfrm>
          <a:prstGeom prst="rect">
            <a:avLst/>
          </a:prstGeom>
        </p:spPr>
      </p:pic>
      <p:sp>
        <p:nvSpPr>
          <p:cNvPr id="15" name="Rectangle 83">
            <a:extLst>
              <a:ext uri="{FF2B5EF4-FFF2-40B4-BE49-F238E27FC236}">
                <a16:creationId xmlns:a16="http://schemas.microsoft.com/office/drawing/2014/main" id="{7D65203A-5C86-EA47-9D79-B64BBA0A6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034" y="189631"/>
            <a:ext cx="14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MB300L</a:t>
            </a:r>
          </a:p>
        </p:txBody>
      </p:sp>
      <p:sp>
        <p:nvSpPr>
          <p:cNvPr id="16" name="Rectangle 83">
            <a:extLst>
              <a:ext uri="{FF2B5EF4-FFF2-40B4-BE49-F238E27FC236}">
                <a16:creationId xmlns:a16="http://schemas.microsoft.com/office/drawing/2014/main" id="{1894FF42-C8B0-2742-AE9B-8E4298E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101" y="181584"/>
            <a:ext cx="14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MB18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93EE8-9040-8C43-B106-E119871DB3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049863" y="4171454"/>
            <a:ext cx="2071872" cy="2082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566A1A-CDE3-324B-BA6E-C53D314E90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0059" y="3401983"/>
            <a:ext cx="3351872" cy="23526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7C680E3-9C8B-0D43-B372-8E2912A0259E}"/>
              </a:ext>
            </a:extLst>
          </p:cNvPr>
          <p:cNvSpPr/>
          <p:nvPr/>
        </p:nvSpPr>
        <p:spPr>
          <a:xfrm rot="16200000">
            <a:off x="-258040" y="4287507"/>
            <a:ext cx="787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260mm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697334-CFD2-094F-A918-DFFDDB742FDE}"/>
              </a:ext>
            </a:extLst>
          </p:cNvPr>
          <p:cNvCxnSpPr>
            <a:cxnSpLocks/>
          </p:cNvCxnSpPr>
          <p:nvPr/>
        </p:nvCxnSpPr>
        <p:spPr>
          <a:xfrm>
            <a:off x="417571" y="3426963"/>
            <a:ext cx="0" cy="232063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B37FC6A-9592-6A44-A54D-03A4B486676B}"/>
              </a:ext>
            </a:extLst>
          </p:cNvPr>
          <p:cNvSpPr/>
          <p:nvPr/>
        </p:nvSpPr>
        <p:spPr>
          <a:xfrm rot="16200000">
            <a:off x="9502277" y="5069344"/>
            <a:ext cx="787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130mm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FD7D9C-837D-2948-839F-26CE36930A67}"/>
              </a:ext>
            </a:extLst>
          </p:cNvPr>
          <p:cNvCxnSpPr>
            <a:cxnSpLocks/>
          </p:cNvCxnSpPr>
          <p:nvPr/>
        </p:nvCxnSpPr>
        <p:spPr>
          <a:xfrm>
            <a:off x="10241659" y="4642918"/>
            <a:ext cx="0" cy="124257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D6D3A5-A692-7043-BF4E-05FEEB55213D}"/>
              </a:ext>
            </a:extLst>
          </p:cNvPr>
          <p:cNvCxnSpPr>
            <a:cxnSpLocks/>
          </p:cNvCxnSpPr>
          <p:nvPr/>
        </p:nvCxnSpPr>
        <p:spPr>
          <a:xfrm flipH="1">
            <a:off x="2248311" y="2712515"/>
            <a:ext cx="701675" cy="605424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83">
            <a:extLst>
              <a:ext uri="{FF2B5EF4-FFF2-40B4-BE49-F238E27FC236}">
                <a16:creationId xmlns:a16="http://schemas.microsoft.com/office/drawing/2014/main" id="{7A00FE93-1948-DF44-8135-7A7764A2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209" y="3314558"/>
            <a:ext cx="14427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6-unit full length detector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77217F6-B7D5-8240-9E3C-08B5D8BA1FBB}"/>
              </a:ext>
            </a:extLst>
          </p:cNvPr>
          <p:cNvCxnSpPr>
            <a:cxnSpLocks/>
          </p:cNvCxnSpPr>
          <p:nvPr/>
        </p:nvCxnSpPr>
        <p:spPr>
          <a:xfrm flipH="1">
            <a:off x="3792771" y="2084295"/>
            <a:ext cx="1162470" cy="269939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83DC0A4E-571B-3345-86D1-B389A8E8241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44032" y="1309272"/>
            <a:ext cx="2168717" cy="162653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588D57-F17E-0145-86C7-A4E055B34E23}"/>
              </a:ext>
            </a:extLst>
          </p:cNvPr>
          <p:cNvCxnSpPr>
            <a:cxnSpLocks/>
          </p:cNvCxnSpPr>
          <p:nvPr/>
        </p:nvCxnSpPr>
        <p:spPr>
          <a:xfrm flipV="1">
            <a:off x="7461250" y="2622316"/>
            <a:ext cx="1342508" cy="25635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5F1228F-9DA6-214D-9B82-2B330F1AC774}"/>
              </a:ext>
            </a:extLst>
          </p:cNvPr>
          <p:cNvCxnSpPr>
            <a:cxnSpLocks/>
          </p:cNvCxnSpPr>
          <p:nvPr/>
        </p:nvCxnSpPr>
        <p:spPr>
          <a:xfrm>
            <a:off x="9895973" y="2893982"/>
            <a:ext cx="630260" cy="1111419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83">
            <a:extLst>
              <a:ext uri="{FF2B5EF4-FFF2-40B4-BE49-F238E27FC236}">
                <a16:creationId xmlns:a16="http://schemas.microsoft.com/office/drawing/2014/main" id="{723B5D6D-1951-1446-B7FF-5866CE0C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156" y="3222700"/>
            <a:ext cx="14427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9-unit detector</a:t>
            </a:r>
          </a:p>
          <a:p>
            <a:r>
              <a:rPr lang="en-US" sz="1600" b="1" dirty="0">
                <a:latin typeface="Avenir Book"/>
                <a:cs typeface="Avenir Book"/>
              </a:rPr>
              <a:t>(half length)</a:t>
            </a:r>
          </a:p>
        </p:txBody>
      </p:sp>
      <p:sp>
        <p:nvSpPr>
          <p:cNvPr id="46" name="Rectangle 83">
            <a:extLst>
              <a:ext uri="{FF2B5EF4-FFF2-40B4-BE49-F238E27FC236}">
                <a16:creationId xmlns:a16="http://schemas.microsoft.com/office/drawing/2014/main" id="{C791A8FA-F352-D24D-A1AD-C7041D96A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1794" y="4729360"/>
            <a:ext cx="40616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Avenir Book"/>
                <a:cs typeface="Avenir Book"/>
              </a:rPr>
              <a:t>Estia</a:t>
            </a:r>
            <a:r>
              <a:rPr lang="en-US" sz="1600" b="1" dirty="0">
                <a:latin typeface="Avenir Book"/>
                <a:cs typeface="Avenir Book"/>
              </a:rPr>
              <a:t> and FREIA </a:t>
            </a:r>
          </a:p>
          <a:p>
            <a:r>
              <a:rPr lang="en-US" sz="1600" b="1" dirty="0">
                <a:latin typeface="Avenir Book"/>
                <a:cs typeface="Avenir Book"/>
              </a:rPr>
              <a:t>use the same 260mm units: </a:t>
            </a:r>
          </a:p>
          <a:p>
            <a:r>
              <a:rPr lang="en-US" sz="1600" b="1" dirty="0">
                <a:latin typeface="Avenir Book"/>
                <a:cs typeface="Avenir Book"/>
              </a:rPr>
              <a:t>48 for </a:t>
            </a:r>
            <a:r>
              <a:rPr lang="en-US" sz="1600" b="1" dirty="0" err="1">
                <a:latin typeface="Avenir Book"/>
                <a:cs typeface="Avenir Book"/>
              </a:rPr>
              <a:t>Estia</a:t>
            </a:r>
            <a:r>
              <a:rPr lang="en-US" sz="1600" b="1" dirty="0">
                <a:latin typeface="Avenir Book"/>
                <a:cs typeface="Avenir Book"/>
              </a:rPr>
              <a:t>, 32 for FREIA, 14 for AMOR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E19DC57-5862-9B4E-9453-A45B5A0B8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6036" y="4639590"/>
            <a:ext cx="1873281" cy="1676192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85C1D4B-5643-1D47-8AA4-65FF3FE2CC71}"/>
              </a:ext>
            </a:extLst>
          </p:cNvPr>
          <p:cNvCxnSpPr>
            <a:cxnSpLocks/>
          </p:cNvCxnSpPr>
          <p:nvPr/>
        </p:nvCxnSpPr>
        <p:spPr>
          <a:xfrm>
            <a:off x="2701356" y="5477685"/>
            <a:ext cx="497259" cy="0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3940528-E0CD-0A47-B776-DC6C1FE4296B}"/>
              </a:ext>
            </a:extLst>
          </p:cNvPr>
          <p:cNvSpPr txBox="1"/>
          <p:nvPr/>
        </p:nvSpPr>
        <p:spPr>
          <a:xfrm>
            <a:off x="3241182" y="4411792"/>
            <a:ext cx="201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>
              <a:defRPr/>
            </a:pPr>
            <a:r>
              <a:rPr lang="en-US" sz="1200" dirty="0">
                <a:solidFill>
                  <a:srgbClr val="666666"/>
                </a:solidFill>
                <a:latin typeface="Avenir Roman" panose="02000503020000020003" pitchFamily="2" charset="0"/>
              </a:rPr>
              <a:t>48-unit detector</a:t>
            </a:r>
            <a:endParaRPr lang="en-US" sz="1200" i="1" dirty="0">
              <a:solidFill>
                <a:srgbClr val="666666"/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6BCA3-E829-AA4F-A734-43F3C17C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31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8B312A-30CB-2C42-BF50-D502D2AC84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23994" y="598269"/>
            <a:ext cx="3497073" cy="1873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C1EAAB-E638-F04D-8B5E-5210D825A851}"/>
              </a:ext>
            </a:extLst>
          </p:cNvPr>
          <p:cNvSpPr/>
          <p:nvPr/>
        </p:nvSpPr>
        <p:spPr>
          <a:xfrm>
            <a:off x="31665" y="4461"/>
            <a:ext cx="7133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Multi-Blade: TOOLING is complete and tested on MB300L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FAC6B5-B5E5-084D-B9D4-FCE7FBA888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4192" y="736774"/>
            <a:ext cx="1213860" cy="1682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E648A3-2DF3-0E41-A952-AFD4DC9BC8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44448" y="1018717"/>
            <a:ext cx="1682230" cy="1131737"/>
          </a:xfrm>
          <a:prstGeom prst="rect">
            <a:avLst/>
          </a:prstGeom>
        </p:spPr>
      </p:pic>
      <p:sp>
        <p:nvSpPr>
          <p:cNvPr id="19" name="Rectangle 83">
            <a:extLst>
              <a:ext uri="{FF2B5EF4-FFF2-40B4-BE49-F238E27FC236}">
                <a16:creationId xmlns:a16="http://schemas.microsoft.com/office/drawing/2014/main" id="{4180B6A4-0CF2-4C4F-8195-CF40792B675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37160" y="1132505"/>
            <a:ext cx="195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cathode strips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B048A6-CBE6-E44C-ABCC-BEC769C818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67767" y="462638"/>
            <a:ext cx="2969410" cy="2144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4EAC05-C008-7446-BBA2-6AC5C09F4E4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47881" y="421365"/>
            <a:ext cx="2969410" cy="222705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5A12A4-C339-054C-A009-3B206426ECAA}"/>
              </a:ext>
            </a:extLst>
          </p:cNvPr>
          <p:cNvCxnSpPr>
            <a:cxnSpLocks/>
          </p:cNvCxnSpPr>
          <p:nvPr/>
        </p:nvCxnSpPr>
        <p:spPr>
          <a:xfrm>
            <a:off x="3771751" y="1590297"/>
            <a:ext cx="497259" cy="0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9046427-5D82-4247-960D-03E0F32C9B39}"/>
              </a:ext>
            </a:extLst>
          </p:cNvPr>
          <p:cNvCxnSpPr>
            <a:cxnSpLocks/>
          </p:cNvCxnSpPr>
          <p:nvPr/>
        </p:nvCxnSpPr>
        <p:spPr>
          <a:xfrm>
            <a:off x="6970673" y="1534894"/>
            <a:ext cx="497259" cy="0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7D34386-2F5F-5B4A-A4C7-F80C1F87D433}"/>
              </a:ext>
            </a:extLst>
          </p:cNvPr>
          <p:cNvSpPr/>
          <p:nvPr/>
        </p:nvSpPr>
        <p:spPr>
          <a:xfrm>
            <a:off x="167700" y="31626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parts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11E9D-B62B-8B45-B876-6F5064173035}"/>
              </a:ext>
            </a:extLst>
          </p:cNvPr>
          <p:cNvSpPr/>
          <p:nvPr/>
        </p:nvSpPr>
        <p:spPr>
          <a:xfrm>
            <a:off x="5119976" y="428047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A unit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482A54-A992-E041-8FFD-9C519BD959DA}"/>
              </a:ext>
            </a:extLst>
          </p:cNvPr>
          <p:cNvSpPr/>
          <p:nvPr/>
        </p:nvSpPr>
        <p:spPr>
          <a:xfrm>
            <a:off x="10193101" y="2880661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6-unit detector</a:t>
            </a:r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1B222B-4C77-AD45-9CA5-277A8CC22A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2129" y="3535752"/>
            <a:ext cx="3136168" cy="23521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A073E0-E85E-D941-AB91-A040B79AEBD9}"/>
              </a:ext>
            </a:extLst>
          </p:cNvPr>
          <p:cNvSpPr/>
          <p:nvPr/>
        </p:nvSpPr>
        <p:spPr>
          <a:xfrm>
            <a:off x="941858" y="2782353"/>
            <a:ext cx="2215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Gluing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machine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KV-1 </a:t>
            </a:r>
            <a:endParaRPr lang="en-GB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FEB6D3-2334-3B46-9F5E-77E9FCC0C7E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96582" y="4933436"/>
            <a:ext cx="1530840" cy="1148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32E636-9C47-8342-8111-90353016EA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937" y="3155423"/>
            <a:ext cx="1148130" cy="1536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012B1D-1800-D845-BBB4-EFFCDB72B489}"/>
              </a:ext>
            </a:extLst>
          </p:cNvPr>
          <p:cNvSpPr/>
          <p:nvPr/>
        </p:nvSpPr>
        <p:spPr>
          <a:xfrm>
            <a:off x="5848769" y="4401733"/>
            <a:ext cx="2105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Wiring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machine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K-7 </a:t>
            </a:r>
            <a:endParaRPr lang="en-GB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9C69A9-CA58-8844-A246-D5D05621297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18349" y="4791589"/>
            <a:ext cx="2642503" cy="14376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FCD9C4-43BF-1144-9F3B-9E038FD0A18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656" y="3143456"/>
            <a:ext cx="2155916" cy="13153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3D70E9-F0A0-EA42-B030-61BEA946FA1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0072" y="3758195"/>
            <a:ext cx="2864798" cy="21485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F9A08D-76FF-E044-BC76-0E21001CD5A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8198" y="3754639"/>
            <a:ext cx="2836344" cy="212725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DB0E671-0212-9B41-A0A1-9BCC7001CB70}"/>
              </a:ext>
            </a:extLst>
          </p:cNvPr>
          <p:cNvSpPr/>
          <p:nvPr/>
        </p:nvSpPr>
        <p:spPr>
          <a:xfrm>
            <a:off x="4319694" y="2834933"/>
            <a:ext cx="131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Oven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clamp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45180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461C38A-3C25-7F40-9FBE-42A32D1E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00149" y="2310011"/>
            <a:ext cx="4435657" cy="33267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33CD3E-4078-3248-892B-074F7F3F0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955"/>
          <a:stretch/>
        </p:blipFill>
        <p:spPr>
          <a:xfrm rot="5400000">
            <a:off x="7838294" y="2957051"/>
            <a:ext cx="5083005" cy="14528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209F15-9A08-CE4F-9B83-54B1C99A79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14825" y="190239"/>
            <a:ext cx="3562352" cy="3512077"/>
          </a:xfrm>
          <a:prstGeom prst="rect">
            <a:avLst/>
          </a:prstGeom>
        </p:spPr>
      </p:pic>
      <p:sp>
        <p:nvSpPr>
          <p:cNvPr id="15" name="Rectangle 83">
            <a:extLst>
              <a:ext uri="{FF2B5EF4-FFF2-40B4-BE49-F238E27FC236}">
                <a16:creationId xmlns:a16="http://schemas.microsoft.com/office/drawing/2014/main" id="{7D65203A-5C86-EA47-9D79-B64BBA0A6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1" y="2868346"/>
            <a:ext cx="14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MB300L</a:t>
            </a:r>
          </a:p>
        </p:txBody>
      </p:sp>
      <p:sp>
        <p:nvSpPr>
          <p:cNvPr id="16" name="Rectangle 83">
            <a:extLst>
              <a:ext uri="{FF2B5EF4-FFF2-40B4-BE49-F238E27FC236}">
                <a16:creationId xmlns:a16="http://schemas.microsoft.com/office/drawing/2014/main" id="{1894FF42-C8B0-2742-AE9B-8E4298E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534" y="3388899"/>
            <a:ext cx="14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MB18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588D57-F17E-0145-86C7-A4E055B34E23}"/>
              </a:ext>
            </a:extLst>
          </p:cNvPr>
          <p:cNvCxnSpPr>
            <a:cxnSpLocks/>
          </p:cNvCxnSpPr>
          <p:nvPr/>
        </p:nvCxnSpPr>
        <p:spPr>
          <a:xfrm flipH="1" flipV="1">
            <a:off x="7478235" y="2490750"/>
            <a:ext cx="2901561" cy="59490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7CD2B70-EEFE-374D-A86A-3F331143BFA2}"/>
              </a:ext>
            </a:extLst>
          </p:cNvPr>
          <p:cNvSpPr txBox="1"/>
          <p:nvPr/>
        </p:nvSpPr>
        <p:spPr>
          <a:xfrm>
            <a:off x="8673699" y="173587"/>
            <a:ext cx="3083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>
              <a:defRPr/>
            </a:pPr>
            <a:r>
              <a:rPr lang="en-US" sz="1400" dirty="0">
                <a:solidFill>
                  <a:srgbClr val="FF0000"/>
                </a:solidFill>
                <a:latin typeface="Avenir Roman" panose="02000503020000020003" pitchFamily="2" charset="0"/>
              </a:rPr>
              <a:t>MB18 permanently installed at AMOR since Sept 2020 for the commissioning of the beam line and for friendly user operations.</a:t>
            </a:r>
            <a:endParaRPr lang="en-US" sz="1400" i="1" dirty="0">
              <a:solidFill>
                <a:srgbClr val="FF0000"/>
              </a:solidFill>
              <a:latin typeface="Avenir Roman" panose="02000503020000020003" pitchFamily="2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CAF6205-433E-8F43-B45A-71080B7E280A}"/>
              </a:ext>
            </a:extLst>
          </p:cNvPr>
          <p:cNvCxnSpPr>
            <a:cxnSpLocks/>
          </p:cNvCxnSpPr>
          <p:nvPr/>
        </p:nvCxnSpPr>
        <p:spPr>
          <a:xfrm flipV="1">
            <a:off x="2452383" y="2308749"/>
            <a:ext cx="2289494" cy="62815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435FDC1-B5AA-7F49-B9E5-00FF633B133C}"/>
              </a:ext>
            </a:extLst>
          </p:cNvPr>
          <p:cNvSpPr/>
          <p:nvPr/>
        </p:nvSpPr>
        <p:spPr>
          <a:xfrm>
            <a:off x="1" y="1296152"/>
            <a:ext cx="3108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MB300L Tested at AMOR</a:t>
            </a:r>
            <a:endParaRPr lang="en-GB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1DCB8A-913E-2544-9D71-6B7C993D9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543014" cy="565634"/>
          </a:xfrm>
          <a:prstGeom prst="rect">
            <a:avLst/>
          </a:prstGeom>
        </p:spPr>
      </p:pic>
      <p:sp>
        <p:nvSpPr>
          <p:cNvPr id="24" name="Rectangle 83">
            <a:extLst>
              <a:ext uri="{FF2B5EF4-FFF2-40B4-BE49-F238E27FC236}">
                <a16:creationId xmlns:a16="http://schemas.microsoft.com/office/drawing/2014/main" id="{E6913965-69D5-3843-ABCC-986A2AB5B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865" y="165568"/>
            <a:ext cx="5813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AMOR reflectometer @ PSI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AA6E7-0778-FD45-980F-AA94F7FF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7</a:t>
            </a:fld>
            <a:endParaRPr lang="it-IT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F109BA-4F09-244B-83A7-BFF996DBED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12321" y="4368323"/>
            <a:ext cx="2118061" cy="15885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2D38B5B-70CE-E64E-9C5C-B484CB5C0B9F}"/>
              </a:ext>
            </a:extLst>
          </p:cNvPr>
          <p:cNvSpPr/>
          <p:nvPr/>
        </p:nvSpPr>
        <p:spPr>
          <a:xfrm>
            <a:off x="5194900" y="4034974"/>
            <a:ext cx="3108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Many thanks to </a:t>
            </a:r>
          </a:p>
          <a:p>
            <a:r>
              <a:rPr lang="en-US" sz="1400" dirty="0" err="1">
                <a:solidFill>
                  <a:srgbClr val="666666"/>
                </a:solidFill>
                <a:latin typeface="Avenir Roman" panose="02000503020000020003" pitchFamily="2" charset="0"/>
              </a:rPr>
              <a:t>Jochen</a:t>
            </a: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 </a:t>
            </a:r>
            <a:r>
              <a:rPr lang="en-US" sz="1400" dirty="0" err="1">
                <a:solidFill>
                  <a:srgbClr val="666666"/>
                </a:solidFill>
                <a:latin typeface="Avenir Roman" panose="02000503020000020003" pitchFamily="2" charset="0"/>
              </a:rPr>
              <a:t>Stahn</a:t>
            </a: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 </a:t>
            </a:r>
          </a:p>
          <a:p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for the support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4656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44B616-75AA-F24B-B2B1-DAFBBA03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0138" y="1711194"/>
            <a:ext cx="5462081" cy="40965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DB6DDA-7B6E-054A-A1EB-34916753A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366" y="807395"/>
            <a:ext cx="4721157" cy="354086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FF27D3D-759F-554F-99D5-BECAF67E4B6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CB3452-C41F-2347-A7C2-10E3963544F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5" name="Picture 44" descr="Screen Shot 2014-10-14 at 09.12.54.png">
              <a:extLst>
                <a:ext uri="{FF2B5EF4-FFF2-40B4-BE49-F238E27FC236}">
                  <a16:creationId xmlns:a16="http://schemas.microsoft.com/office/drawing/2014/main" id="{944551E4-6BAE-7E44-A534-AA9C3DC2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Screen Shot 2014-10-14 at 09.12.54.png">
              <a:extLst>
                <a:ext uri="{FF2B5EF4-FFF2-40B4-BE49-F238E27FC236}">
                  <a16:creationId xmlns:a16="http://schemas.microsoft.com/office/drawing/2014/main" id="{2425576D-7623-E445-9883-1163DBA7B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BD8422-4D7E-E54B-B90B-F99438705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C76F150-B41F-E04E-956C-C752A30FD9C8}"/>
              </a:ext>
            </a:extLst>
          </p:cNvPr>
          <p:cNvSpPr/>
          <p:nvPr/>
        </p:nvSpPr>
        <p:spPr>
          <a:xfrm>
            <a:off x="1290767" y="2499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/>
              <a:t> Tower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F538393-6145-8543-B658-C2ADBD65833C}"/>
              </a:ext>
            </a:extLst>
          </p:cNvPr>
          <p:cNvCxnSpPr>
            <a:cxnSpLocks/>
          </p:cNvCxnSpPr>
          <p:nvPr/>
        </p:nvCxnSpPr>
        <p:spPr>
          <a:xfrm>
            <a:off x="1843899" y="555171"/>
            <a:ext cx="0" cy="2149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83">
            <a:extLst>
              <a:ext uri="{FF2B5EF4-FFF2-40B4-BE49-F238E27FC236}">
                <a16:creationId xmlns:a16="http://schemas.microsoft.com/office/drawing/2014/main" id="{964231BA-4854-7040-968D-171B80372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7192" y="420943"/>
            <a:ext cx="14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MB18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2DE9680-5819-7642-9DFF-1F9089336D70}"/>
              </a:ext>
            </a:extLst>
          </p:cNvPr>
          <p:cNvCxnSpPr>
            <a:cxnSpLocks/>
          </p:cNvCxnSpPr>
          <p:nvPr/>
        </p:nvCxnSpPr>
        <p:spPr>
          <a:xfrm>
            <a:off x="7025499" y="711598"/>
            <a:ext cx="0" cy="703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83">
            <a:extLst>
              <a:ext uri="{FF2B5EF4-FFF2-40B4-BE49-F238E27FC236}">
                <a16:creationId xmlns:a16="http://schemas.microsoft.com/office/drawing/2014/main" id="{68B4B6C0-DB07-2E48-BDF9-A9177C81E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103" y="5183029"/>
            <a:ext cx="14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MB18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51A82F6-9C6D-3B4F-9E09-8C96B33A78D2}"/>
              </a:ext>
            </a:extLst>
          </p:cNvPr>
          <p:cNvCxnSpPr>
            <a:cxnSpLocks/>
          </p:cNvCxnSpPr>
          <p:nvPr/>
        </p:nvCxnSpPr>
        <p:spPr>
          <a:xfrm flipH="1" flipV="1">
            <a:off x="2373086" y="4245429"/>
            <a:ext cx="3143612" cy="10905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011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900B24-569D-ED4A-96A4-C47F8CC1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583" y="1171978"/>
            <a:ext cx="5866326" cy="4671869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F730DCE-E512-B04F-8BED-9EAD5DC903FF}"/>
              </a:ext>
            </a:extLst>
          </p:cNvPr>
          <p:cNvCxnSpPr>
            <a:cxnSpLocks/>
          </p:cNvCxnSpPr>
          <p:nvPr/>
        </p:nvCxnSpPr>
        <p:spPr>
          <a:xfrm>
            <a:off x="5056640" y="5506781"/>
            <a:ext cx="4147528" cy="33706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562F960-D53D-EB46-9565-9DDC820A716D}"/>
              </a:ext>
            </a:extLst>
          </p:cNvPr>
          <p:cNvSpPr/>
          <p:nvPr/>
        </p:nvSpPr>
        <p:spPr>
          <a:xfrm>
            <a:off x="6454714" y="5843847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532mm</a:t>
            </a:r>
            <a:endParaRPr lang="en-GB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F107226-3EAC-8444-9A65-6EAC9708DAF4}"/>
              </a:ext>
            </a:extLst>
          </p:cNvPr>
          <p:cNvCxnSpPr>
            <a:cxnSpLocks/>
          </p:cNvCxnSpPr>
          <p:nvPr/>
        </p:nvCxnSpPr>
        <p:spPr>
          <a:xfrm flipV="1">
            <a:off x="9343243" y="5234247"/>
            <a:ext cx="948586" cy="6096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84C4D87E-9F32-DD42-B6C0-85593809357E}"/>
              </a:ext>
            </a:extLst>
          </p:cNvPr>
          <p:cNvSpPr/>
          <p:nvPr/>
        </p:nvSpPr>
        <p:spPr>
          <a:xfrm>
            <a:off x="9554645" y="5843847"/>
            <a:ext cx="2133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330mm 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27D007D-3F0C-904F-A51E-6DB461AB33E6}"/>
              </a:ext>
            </a:extLst>
          </p:cNvPr>
          <p:cNvCxnSpPr>
            <a:cxnSpLocks/>
          </p:cNvCxnSpPr>
          <p:nvPr/>
        </p:nvCxnSpPr>
        <p:spPr>
          <a:xfrm flipH="1" flipV="1">
            <a:off x="10132953" y="2546465"/>
            <a:ext cx="1" cy="267164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9D84B7F5-5A76-094D-BC43-D5BA12AD4114}"/>
              </a:ext>
            </a:extLst>
          </p:cNvPr>
          <p:cNvSpPr/>
          <p:nvPr/>
        </p:nvSpPr>
        <p:spPr>
          <a:xfrm>
            <a:off x="10126777" y="3485181"/>
            <a:ext cx="2133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~340mm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74722A5-E36A-1940-9B3B-C39672D93470}"/>
              </a:ext>
            </a:extLst>
          </p:cNvPr>
          <p:cNvSpPr/>
          <p:nvPr/>
        </p:nvSpPr>
        <p:spPr>
          <a:xfrm>
            <a:off x="4323079" y="547028"/>
            <a:ext cx="5968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This is the front end electronics, there is a box with fans to encapsulate them  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A28763-A8F6-8848-B1AB-74306A2A56FD}"/>
              </a:ext>
            </a:extLst>
          </p:cNvPr>
          <p:cNvCxnSpPr>
            <a:cxnSpLocks/>
          </p:cNvCxnSpPr>
          <p:nvPr/>
        </p:nvCxnSpPr>
        <p:spPr>
          <a:xfrm flipH="1">
            <a:off x="3820497" y="4346629"/>
            <a:ext cx="3231303" cy="9921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9D49C42C-1DF9-534A-A40F-5900D7079572}"/>
              </a:ext>
            </a:extLst>
          </p:cNvPr>
          <p:cNvSpPr/>
          <p:nvPr/>
        </p:nvSpPr>
        <p:spPr>
          <a:xfrm>
            <a:off x="2768124" y="5053441"/>
            <a:ext cx="8072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neutrons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9A723-EA55-0E41-B331-32C887F17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48" y="1046510"/>
            <a:ext cx="3951514" cy="30915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271860-703D-354C-9FF1-5B1B4FB1F82F}"/>
              </a:ext>
            </a:extLst>
          </p:cNvPr>
          <p:cNvSpPr/>
          <p:nvPr/>
        </p:nvSpPr>
        <p:spPr>
          <a:xfrm>
            <a:off x="24836" y="21978"/>
            <a:ext cx="841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14 UNIT DETECTOR FOR AMOR, SAME UNITS AS ESTIA AND FREIA, SAME ELECTRONICS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D1B30D-0AED-954D-8387-9ECC7BE4EFE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7C0284-826A-DF4D-B846-34093E53F3A4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3" name="Picture 22" descr="Screen Shot 2014-10-14 at 09.12.54.png">
              <a:extLst>
                <a:ext uri="{FF2B5EF4-FFF2-40B4-BE49-F238E27FC236}">
                  <a16:creationId xmlns:a16="http://schemas.microsoft.com/office/drawing/2014/main" id="{33F07F37-68D0-8442-ACF5-9403BFF3F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4" name="Picture 23" descr="Screen Shot 2014-10-14 at 09.12.54.png">
              <a:extLst>
                <a:ext uri="{FF2B5EF4-FFF2-40B4-BE49-F238E27FC236}">
                  <a16:creationId xmlns:a16="http://schemas.microsoft.com/office/drawing/2014/main" id="{4998BB32-5463-F049-85B8-35DA43440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FFE3E67-5E60-374B-B77D-8643319268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0CF0FE-5B89-C144-B81C-671B5595E4F7}"/>
              </a:ext>
            </a:extLst>
          </p:cNvPr>
          <p:cNvCxnSpPr>
            <a:cxnSpLocks/>
          </p:cNvCxnSpPr>
          <p:nvPr/>
        </p:nvCxnSpPr>
        <p:spPr>
          <a:xfrm flipH="1">
            <a:off x="3309257" y="2365429"/>
            <a:ext cx="327640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E056AF0-084D-6243-BC55-7A33FAE51E0C}"/>
              </a:ext>
            </a:extLst>
          </p:cNvPr>
          <p:cNvCxnSpPr>
            <a:cxnSpLocks/>
          </p:cNvCxnSpPr>
          <p:nvPr/>
        </p:nvCxnSpPr>
        <p:spPr>
          <a:xfrm flipH="1" flipV="1">
            <a:off x="5436148" y="802646"/>
            <a:ext cx="1149512" cy="119345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8AC362B-9535-9546-9357-C8E72BD340F2}"/>
              </a:ext>
            </a:extLst>
          </p:cNvPr>
          <p:cNvSpPr/>
          <p:nvPr/>
        </p:nvSpPr>
        <p:spPr>
          <a:xfrm>
            <a:off x="7130404" y="3308712"/>
            <a:ext cx="91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BLADES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FCB4DF-5C51-9348-9659-5117618A4619}"/>
              </a:ext>
            </a:extLst>
          </p:cNvPr>
          <p:cNvSpPr/>
          <p:nvPr/>
        </p:nvSpPr>
        <p:spPr>
          <a:xfrm>
            <a:off x="256522" y="4279234"/>
            <a:ext cx="2187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Installation Dec 2021</a:t>
            </a:r>
          </a:p>
        </p:txBody>
      </p:sp>
    </p:spTree>
    <p:extLst>
      <p:ext uri="{BB962C8B-B14F-4D97-AF65-F5344CB8AC3E}">
        <p14:creationId xmlns:p14="http://schemas.microsoft.com/office/powerpoint/2010/main" val="2787878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1512</Words>
  <Application>Microsoft Macintosh PowerPoint</Application>
  <PresentationFormat>Widescreen</PresentationFormat>
  <Paragraphs>449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-apple-system</vt:lpstr>
      <vt:lpstr>Arial</vt:lpstr>
      <vt:lpstr>Avenir Book</vt:lpstr>
      <vt:lpstr>Avenir Roman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of whole readout chain</vt:lpstr>
      <vt:lpstr>PowerPoint Presentation</vt:lpstr>
      <vt:lpstr>ESS Readout Architecture</vt:lpstr>
      <vt:lpstr>Master Module Production</vt:lpstr>
      <vt:lpstr>VMM Update</vt:lpstr>
      <vt:lpstr>VMM Assister Board</vt:lpstr>
      <vt:lpstr>Readout chain</vt:lpstr>
      <vt:lpstr>FEA for RD51 hybrid</vt:lpstr>
      <vt:lpstr>PowerPoint Presentation</vt:lpstr>
      <vt:lpstr>PowerPoint Presentation</vt:lpstr>
      <vt:lpstr>PowerPoint Presentation</vt:lpstr>
      <vt:lpstr>PowerPoint Presentation</vt:lpstr>
      <vt:lpstr>Readout chain</vt:lpstr>
      <vt:lpstr>FEA for RD51 hybrid</vt:lpstr>
      <vt:lpstr>Test of whole readout chain</vt:lpstr>
      <vt:lpstr>Test of whole readout chain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43</cp:revision>
  <dcterms:created xsi:type="dcterms:W3CDTF">2021-10-01T07:47:25Z</dcterms:created>
  <dcterms:modified xsi:type="dcterms:W3CDTF">2021-10-11T10:39:12Z</dcterms:modified>
</cp:coreProperties>
</file>