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2"/>
  </p:notesMasterIdLst>
  <p:handoutMasterIdLst>
    <p:handoutMasterId r:id="rId53"/>
  </p:handoutMasterIdLst>
  <p:sldIdLst>
    <p:sldId id="257" r:id="rId2"/>
    <p:sldId id="292" r:id="rId3"/>
    <p:sldId id="309" r:id="rId4"/>
    <p:sldId id="260" r:id="rId5"/>
    <p:sldId id="261" r:id="rId6"/>
    <p:sldId id="262" r:id="rId7"/>
    <p:sldId id="264" r:id="rId8"/>
    <p:sldId id="293" r:id="rId9"/>
    <p:sldId id="294" r:id="rId10"/>
    <p:sldId id="295" r:id="rId11"/>
    <p:sldId id="296" r:id="rId12"/>
    <p:sldId id="297" r:id="rId13"/>
    <p:sldId id="301" r:id="rId14"/>
    <p:sldId id="302" r:id="rId15"/>
    <p:sldId id="258" r:id="rId16"/>
    <p:sldId id="267" r:id="rId17"/>
    <p:sldId id="263" r:id="rId18"/>
    <p:sldId id="268" r:id="rId19"/>
    <p:sldId id="290" r:id="rId20"/>
    <p:sldId id="286" r:id="rId21"/>
    <p:sldId id="288" r:id="rId22"/>
    <p:sldId id="300" r:id="rId23"/>
    <p:sldId id="276" r:id="rId24"/>
    <p:sldId id="265" r:id="rId25"/>
    <p:sldId id="306" r:id="rId26"/>
    <p:sldId id="279" r:id="rId27"/>
    <p:sldId id="280" r:id="rId28"/>
    <p:sldId id="273" r:id="rId29"/>
    <p:sldId id="272" r:id="rId30"/>
    <p:sldId id="285" r:id="rId31"/>
    <p:sldId id="277" r:id="rId32"/>
    <p:sldId id="318" r:id="rId33"/>
    <p:sldId id="278" r:id="rId34"/>
    <p:sldId id="283" r:id="rId35"/>
    <p:sldId id="310" r:id="rId36"/>
    <p:sldId id="314" r:id="rId37"/>
    <p:sldId id="313" r:id="rId38"/>
    <p:sldId id="311" r:id="rId39"/>
    <p:sldId id="325" r:id="rId40"/>
    <p:sldId id="315" r:id="rId41"/>
    <p:sldId id="316" r:id="rId42"/>
    <p:sldId id="317" r:id="rId43"/>
    <p:sldId id="319" r:id="rId44"/>
    <p:sldId id="326" r:id="rId45"/>
    <p:sldId id="322" r:id="rId46"/>
    <p:sldId id="323" r:id="rId47"/>
    <p:sldId id="320" r:id="rId48"/>
    <p:sldId id="324" r:id="rId49"/>
    <p:sldId id="327" r:id="rId50"/>
    <p:sldId id="328" r:id="rId51"/>
  </p:sldIdLst>
  <p:sldSz cx="9144000" cy="6858000" type="letter"/>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2"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05F00"/>
    <a:srgbClr val="F8F8F8"/>
    <a:srgbClr val="CC0000"/>
    <a:srgbClr val="E5FFE5"/>
    <a:srgbClr val="E5FF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4661" autoAdjust="0"/>
  </p:normalViewPr>
  <p:slideViewPr>
    <p:cSldViewPr snapToGrid="0">
      <p:cViewPr>
        <p:scale>
          <a:sx n="81" d="100"/>
          <a:sy n="81" d="100"/>
        </p:scale>
        <p:origin x="-2048" y="-240"/>
      </p:cViewPr>
      <p:guideLst>
        <p:guide orient="horz" pos="237"/>
        <p:guide pos="169"/>
        <p:guide pos="56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25.wmf"/><Relationship Id="rId1" Type="http://schemas.openxmlformats.org/officeDocument/2006/relationships/image" Target="../media/image23.wmf"/><Relationship Id="rId2"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499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15" tIns="46359" rIns="92715" bIns="4635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967890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4742" name="Picture 6" descr="06-G00576_SNS_UT-B_titl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2578" name="Rectangle 2"/>
          <p:cNvSpPr>
            <a:spLocks noGrp="1" noChangeArrowheads="1"/>
          </p:cNvSpPr>
          <p:nvPr>
            <p:ph type="subTitle" idx="1"/>
          </p:nvPr>
        </p:nvSpPr>
        <p:spPr bwMode="auto">
          <a:xfrm>
            <a:off x="1685925" y="23241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Symbol" pitchFamily="18" charset="2"/>
              <a:buNone/>
              <a:defRPr/>
            </a:lvl1pPr>
          </a:lstStyle>
          <a:p>
            <a:pPr lvl="0"/>
            <a:r>
              <a:rPr lang="en-US" altLang="en-US" noProof="0" smtClean="0"/>
              <a:t>Click to edit Master subtitle style</a:t>
            </a:r>
          </a:p>
        </p:txBody>
      </p:sp>
      <p:sp>
        <p:nvSpPr>
          <p:cNvPr id="152579" name="Rectangle 3"/>
          <p:cNvSpPr>
            <a:spLocks noGrp="1" noChangeArrowheads="1"/>
          </p:cNvSpPr>
          <p:nvPr>
            <p:ph type="ctrTitle"/>
          </p:nvPr>
        </p:nvSpPr>
        <p:spPr>
          <a:xfrm>
            <a:off x="1685925" y="671513"/>
            <a:ext cx="7772400" cy="1143000"/>
          </a:xfrm>
        </p:spPr>
        <p:txBody>
          <a:bodyPr/>
          <a:lstStyle>
            <a:lvl1pPr>
              <a:defRPr/>
            </a:lvl1pPr>
          </a:lstStyle>
          <a:p>
            <a:pPr lvl="0"/>
            <a:r>
              <a:rPr lang="en-US" altLang="en-US" noProof="0" smtClean="0"/>
              <a:t>Click to edit Master 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899BBE7-0E39-4B70-83B9-82EBD251EE18}" type="slidenum">
              <a:rPr lang="en-US" altLang="en-US"/>
              <a:pPr/>
              <a:t>‹#›</a:t>
            </a:fld>
            <a:endParaRPr lang="en-US" altLang="en-US"/>
          </a:p>
        </p:txBody>
      </p:sp>
    </p:spTree>
    <p:extLst>
      <p:ext uri="{BB962C8B-B14F-4D97-AF65-F5344CB8AC3E}">
        <p14:creationId xmlns:p14="http://schemas.microsoft.com/office/powerpoint/2010/main" val="31947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5400"/>
            <a:ext cx="2133600" cy="615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9225" y="-25400"/>
            <a:ext cx="6251575" cy="6151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600245F-5542-4BF7-93FC-4F6C2B46E7D2}" type="slidenum">
              <a:rPr lang="en-US" altLang="en-US"/>
              <a:pPr/>
              <a:t>‹#›</a:t>
            </a:fld>
            <a:endParaRPr lang="en-US" altLang="en-US"/>
          </a:p>
        </p:txBody>
      </p:sp>
    </p:spTree>
    <p:extLst>
      <p:ext uri="{BB962C8B-B14F-4D97-AF65-F5344CB8AC3E}">
        <p14:creationId xmlns:p14="http://schemas.microsoft.com/office/powerpoint/2010/main" val="173559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93D70B2-29AF-4F7E-A7C2-761064C2BF32}" type="slidenum">
              <a:rPr lang="en-US" altLang="en-US"/>
              <a:pPr/>
              <a:t>‹#›</a:t>
            </a:fld>
            <a:endParaRPr lang="en-US" altLang="en-US"/>
          </a:p>
        </p:txBody>
      </p:sp>
    </p:spTree>
    <p:extLst>
      <p:ext uri="{BB962C8B-B14F-4D97-AF65-F5344CB8AC3E}">
        <p14:creationId xmlns:p14="http://schemas.microsoft.com/office/powerpoint/2010/main" val="211340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F64B532-3AD7-4126-9A20-CF3A3BBA4F28}" type="slidenum">
              <a:rPr lang="en-US" altLang="en-US"/>
              <a:pPr/>
              <a:t>‹#›</a:t>
            </a:fld>
            <a:endParaRPr lang="en-US" altLang="en-US"/>
          </a:p>
        </p:txBody>
      </p:sp>
    </p:spTree>
    <p:extLst>
      <p:ext uri="{BB962C8B-B14F-4D97-AF65-F5344CB8AC3E}">
        <p14:creationId xmlns:p14="http://schemas.microsoft.com/office/powerpoint/2010/main" val="21419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4E6F6F0-B7E1-40CD-8100-EFDBA210DD0F}" type="slidenum">
              <a:rPr lang="en-US" altLang="en-US"/>
              <a:pPr/>
              <a:t>‹#›</a:t>
            </a:fld>
            <a:endParaRPr lang="en-US" altLang="en-US"/>
          </a:p>
        </p:txBody>
      </p:sp>
    </p:spTree>
    <p:extLst>
      <p:ext uri="{BB962C8B-B14F-4D97-AF65-F5344CB8AC3E}">
        <p14:creationId xmlns:p14="http://schemas.microsoft.com/office/powerpoint/2010/main" val="40992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7E9C079-68AE-4E14-9E1F-3BC80DF2D4BF}" type="slidenum">
              <a:rPr lang="en-US" altLang="en-US"/>
              <a:pPr/>
              <a:t>‹#›</a:t>
            </a:fld>
            <a:endParaRPr lang="en-US" altLang="en-US"/>
          </a:p>
        </p:txBody>
      </p:sp>
    </p:spTree>
    <p:extLst>
      <p:ext uri="{BB962C8B-B14F-4D97-AF65-F5344CB8AC3E}">
        <p14:creationId xmlns:p14="http://schemas.microsoft.com/office/powerpoint/2010/main" val="161540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B7C9753-13EC-4FCD-94B9-70FA5A0E14EF}" type="slidenum">
              <a:rPr lang="en-US" altLang="en-US"/>
              <a:pPr/>
              <a:t>‹#›</a:t>
            </a:fld>
            <a:endParaRPr lang="en-US" altLang="en-US"/>
          </a:p>
        </p:txBody>
      </p:sp>
    </p:spTree>
    <p:extLst>
      <p:ext uri="{BB962C8B-B14F-4D97-AF65-F5344CB8AC3E}">
        <p14:creationId xmlns:p14="http://schemas.microsoft.com/office/powerpoint/2010/main" val="27175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4E196D9-7605-4D0F-A07E-77C39310120E}" type="slidenum">
              <a:rPr lang="en-US" altLang="en-US"/>
              <a:pPr/>
              <a:t>‹#›</a:t>
            </a:fld>
            <a:endParaRPr lang="en-US" altLang="en-US"/>
          </a:p>
        </p:txBody>
      </p:sp>
    </p:spTree>
    <p:extLst>
      <p:ext uri="{BB962C8B-B14F-4D97-AF65-F5344CB8AC3E}">
        <p14:creationId xmlns:p14="http://schemas.microsoft.com/office/powerpoint/2010/main" val="128567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8987B78-6815-44B2-A53D-F18E103F6A22}" type="slidenum">
              <a:rPr lang="en-US" altLang="en-US"/>
              <a:pPr/>
              <a:t>‹#›</a:t>
            </a:fld>
            <a:endParaRPr lang="en-US" altLang="en-US"/>
          </a:p>
        </p:txBody>
      </p:sp>
    </p:spTree>
    <p:extLst>
      <p:ext uri="{BB962C8B-B14F-4D97-AF65-F5344CB8AC3E}">
        <p14:creationId xmlns:p14="http://schemas.microsoft.com/office/powerpoint/2010/main" val="30940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EAE1467-9CD6-432D-AC01-7A2C2CF99D9B}" type="slidenum">
              <a:rPr lang="en-US" altLang="en-US"/>
              <a:pPr/>
              <a:t>‹#›</a:t>
            </a:fld>
            <a:endParaRPr lang="en-US" altLang="en-US"/>
          </a:p>
        </p:txBody>
      </p:sp>
    </p:spTree>
    <p:extLst>
      <p:ext uri="{BB962C8B-B14F-4D97-AF65-F5344CB8AC3E}">
        <p14:creationId xmlns:p14="http://schemas.microsoft.com/office/powerpoint/2010/main" val="3111732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bwMode="auto">
          <a:xfrm>
            <a:off x="149225" y="-25400"/>
            <a:ext cx="8229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1556" name="Rectangle 4"/>
          <p:cNvSpPr>
            <a:spLocks noGrp="1" noChangeArrowheads="1"/>
          </p:cNvSpPr>
          <p:nvPr>
            <p:ph type="sldNum" sz="quarter" idx="4"/>
          </p:nvPr>
        </p:nvSpPr>
        <p:spPr bwMode="auto">
          <a:xfrm>
            <a:off x="7124700" y="65722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defRPr>
            </a:lvl1pPr>
          </a:lstStyle>
          <a:p>
            <a:fld id="{9929D85F-1081-41AE-9618-141248CB55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85000"/>
        </a:lnSpc>
        <a:spcBef>
          <a:spcPct val="0"/>
        </a:spcBef>
        <a:spcAft>
          <a:spcPct val="0"/>
        </a:spcAft>
        <a:defRPr sz="2400">
          <a:solidFill>
            <a:srgbClr val="00673E"/>
          </a:solidFill>
          <a:latin typeface="+mj-lt"/>
          <a:ea typeface="+mj-ea"/>
          <a:cs typeface="+mj-cs"/>
        </a:defRPr>
      </a:lvl1pPr>
      <a:lvl2pPr algn="l" rtl="0" eaLnBrk="0" fontAlgn="base" hangingPunct="0">
        <a:lnSpc>
          <a:spcPct val="85000"/>
        </a:lnSpc>
        <a:spcBef>
          <a:spcPct val="0"/>
        </a:spcBef>
        <a:spcAft>
          <a:spcPct val="0"/>
        </a:spcAft>
        <a:defRPr sz="2400">
          <a:solidFill>
            <a:srgbClr val="00673E"/>
          </a:solidFill>
          <a:latin typeface="Arial Black" pitchFamily="34" charset="0"/>
        </a:defRPr>
      </a:lvl2pPr>
      <a:lvl3pPr algn="l" rtl="0" eaLnBrk="0" fontAlgn="base" hangingPunct="0">
        <a:lnSpc>
          <a:spcPct val="85000"/>
        </a:lnSpc>
        <a:spcBef>
          <a:spcPct val="0"/>
        </a:spcBef>
        <a:spcAft>
          <a:spcPct val="0"/>
        </a:spcAft>
        <a:defRPr sz="2400">
          <a:solidFill>
            <a:srgbClr val="00673E"/>
          </a:solidFill>
          <a:latin typeface="Arial Black" pitchFamily="34" charset="0"/>
        </a:defRPr>
      </a:lvl3pPr>
      <a:lvl4pPr algn="l" rtl="0" eaLnBrk="0" fontAlgn="base" hangingPunct="0">
        <a:lnSpc>
          <a:spcPct val="85000"/>
        </a:lnSpc>
        <a:spcBef>
          <a:spcPct val="0"/>
        </a:spcBef>
        <a:spcAft>
          <a:spcPct val="0"/>
        </a:spcAft>
        <a:defRPr sz="2400">
          <a:solidFill>
            <a:srgbClr val="00673E"/>
          </a:solidFill>
          <a:latin typeface="Arial Black" pitchFamily="34" charset="0"/>
        </a:defRPr>
      </a:lvl4pPr>
      <a:lvl5pPr algn="l" rtl="0" eaLnBrk="0" fontAlgn="base" hangingPunct="0">
        <a:lnSpc>
          <a:spcPct val="85000"/>
        </a:lnSpc>
        <a:spcBef>
          <a:spcPct val="0"/>
        </a:spcBef>
        <a:spcAft>
          <a:spcPct val="0"/>
        </a:spcAft>
        <a:defRPr sz="2400">
          <a:solidFill>
            <a:srgbClr val="00673E"/>
          </a:solidFill>
          <a:latin typeface="Arial Black" pitchFamily="34" charset="0"/>
        </a:defRPr>
      </a:lvl5pPr>
      <a:lvl6pPr marL="457200" algn="l" rtl="0" eaLnBrk="0" fontAlgn="base" hangingPunct="0">
        <a:lnSpc>
          <a:spcPct val="85000"/>
        </a:lnSpc>
        <a:spcBef>
          <a:spcPct val="0"/>
        </a:spcBef>
        <a:spcAft>
          <a:spcPct val="0"/>
        </a:spcAft>
        <a:defRPr sz="2400">
          <a:solidFill>
            <a:srgbClr val="00673E"/>
          </a:solidFill>
          <a:latin typeface="Arial Black" pitchFamily="34" charset="0"/>
        </a:defRPr>
      </a:lvl6pPr>
      <a:lvl7pPr marL="914400" algn="l" rtl="0" eaLnBrk="0" fontAlgn="base" hangingPunct="0">
        <a:lnSpc>
          <a:spcPct val="85000"/>
        </a:lnSpc>
        <a:spcBef>
          <a:spcPct val="0"/>
        </a:spcBef>
        <a:spcAft>
          <a:spcPct val="0"/>
        </a:spcAft>
        <a:defRPr sz="2400">
          <a:solidFill>
            <a:srgbClr val="00673E"/>
          </a:solidFill>
          <a:latin typeface="Arial Black" pitchFamily="34" charset="0"/>
        </a:defRPr>
      </a:lvl7pPr>
      <a:lvl8pPr marL="1371600" algn="l" rtl="0" eaLnBrk="0" fontAlgn="base" hangingPunct="0">
        <a:lnSpc>
          <a:spcPct val="85000"/>
        </a:lnSpc>
        <a:spcBef>
          <a:spcPct val="0"/>
        </a:spcBef>
        <a:spcAft>
          <a:spcPct val="0"/>
        </a:spcAft>
        <a:defRPr sz="2400">
          <a:solidFill>
            <a:srgbClr val="00673E"/>
          </a:solidFill>
          <a:latin typeface="Arial Black" pitchFamily="34" charset="0"/>
        </a:defRPr>
      </a:lvl8pPr>
      <a:lvl9pPr marL="1828800" algn="l" rtl="0" eaLnBrk="0" fontAlgn="base" hangingPunct="0">
        <a:lnSpc>
          <a:spcPct val="85000"/>
        </a:lnSpc>
        <a:spcBef>
          <a:spcPct val="0"/>
        </a:spcBef>
        <a:spcAft>
          <a:spcPct val="0"/>
        </a:spcAft>
        <a:defRPr sz="2400">
          <a:solidFill>
            <a:srgbClr val="00673E"/>
          </a:solidFill>
          <a:latin typeface="Arial Black" pitchFamily="34" charset="0"/>
        </a:defRPr>
      </a:lvl9pPr>
    </p:titleStyle>
    <p:bodyStyle>
      <a:lvl1pPr marL="228600" indent="-228600" algn="l" rtl="0" eaLnBrk="0" fontAlgn="base" hangingPunct="0">
        <a:lnSpc>
          <a:spcPct val="90000"/>
        </a:lnSpc>
        <a:spcBef>
          <a:spcPct val="60000"/>
        </a:spcBef>
        <a:spcAft>
          <a:spcPct val="0"/>
        </a:spcAft>
        <a:buClr>
          <a:srgbClr val="00673E"/>
        </a:buClr>
        <a:buFont typeface="Symbol" pitchFamily="18" charset="2"/>
        <a:buChar char="·"/>
        <a:defRPr sz="2800" b="1">
          <a:solidFill>
            <a:schemeClr val="tx1"/>
          </a:solidFill>
          <a:latin typeface="+mn-lt"/>
          <a:ea typeface="+mn-ea"/>
          <a:cs typeface="+mn-cs"/>
        </a:defRPr>
      </a:lvl1pPr>
      <a:lvl2pPr marL="581025" indent="-238125" algn="l" rtl="0" eaLnBrk="0" fontAlgn="base" hangingPunct="0">
        <a:lnSpc>
          <a:spcPct val="90000"/>
        </a:lnSpc>
        <a:spcBef>
          <a:spcPct val="20000"/>
        </a:spcBef>
        <a:spcAft>
          <a:spcPct val="0"/>
        </a:spcAft>
        <a:buClr>
          <a:srgbClr val="00673E"/>
        </a:buClr>
        <a:buFont typeface="Symbol" pitchFamily="18" charset="2"/>
        <a:buChar char="-"/>
        <a:defRPr sz="2400" b="1">
          <a:solidFill>
            <a:schemeClr val="tx1"/>
          </a:solidFill>
          <a:latin typeface="+mn-lt"/>
        </a:defRPr>
      </a:lvl2pPr>
      <a:lvl3pPr marL="966788" indent="-271463" algn="l" rtl="0" eaLnBrk="0" fontAlgn="base" hangingPunct="0">
        <a:lnSpc>
          <a:spcPct val="90000"/>
        </a:lnSpc>
        <a:spcBef>
          <a:spcPct val="20000"/>
        </a:spcBef>
        <a:spcAft>
          <a:spcPct val="0"/>
        </a:spcAft>
        <a:buClr>
          <a:srgbClr val="00673E"/>
        </a:buClr>
        <a:buFont typeface="Symbol" pitchFamily="18" charset="2"/>
        <a:buChar char="·"/>
        <a:defRPr sz="2200" b="1">
          <a:solidFill>
            <a:schemeClr val="tx1"/>
          </a:solidFill>
          <a:latin typeface="+mn-lt"/>
        </a:defRPr>
      </a:lvl3pPr>
      <a:lvl4pPr marL="1319213" indent="-238125" algn="l" rtl="0" eaLnBrk="0" fontAlgn="base" hangingPunct="0">
        <a:lnSpc>
          <a:spcPct val="90000"/>
        </a:lnSpc>
        <a:spcBef>
          <a:spcPct val="20000"/>
        </a:spcBef>
        <a:spcAft>
          <a:spcPct val="0"/>
        </a:spcAft>
        <a:buClr>
          <a:srgbClr val="00673E"/>
        </a:buClr>
        <a:buFont typeface="Symbol" pitchFamily="18" charset="2"/>
        <a:buChar char="-"/>
        <a:defRPr sz="2000" b="1">
          <a:solidFill>
            <a:schemeClr val="tx1"/>
          </a:solidFill>
          <a:latin typeface="+mn-lt"/>
        </a:defRPr>
      </a:lvl4pPr>
      <a:lvl5pPr marL="1652588" indent="-219075" algn="l" rtl="0"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mn-lt"/>
        </a:defRPr>
      </a:lvl5pPr>
      <a:lvl6pPr marL="2109788" indent="-219075" algn="l" rtl="0"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mn-lt"/>
        </a:defRPr>
      </a:lvl6pPr>
      <a:lvl7pPr marL="2566988" indent="-219075" algn="l" rtl="0"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mn-lt"/>
        </a:defRPr>
      </a:lvl7pPr>
      <a:lvl8pPr marL="3024188" indent="-219075" algn="l" rtl="0"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mn-lt"/>
        </a:defRPr>
      </a:lvl8pPr>
      <a:lvl9pPr marL="3481388" indent="-219075" algn="l" rtl="0"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3.wmf"/><Relationship Id="rId5" Type="http://schemas.openxmlformats.org/officeDocument/2006/relationships/oleObject" Target="../embeddings/oleObject6.bin"/><Relationship Id="rId6" Type="http://schemas.openxmlformats.org/officeDocument/2006/relationships/image" Target="../media/image24.wmf"/><Relationship Id="rId7" Type="http://schemas.openxmlformats.org/officeDocument/2006/relationships/oleObject" Target="../embeddings/oleObject7.bin"/><Relationship Id="rId8" Type="http://schemas.openxmlformats.org/officeDocument/2006/relationships/image" Target="../media/image8.wmf"/><Relationship Id="rId9" Type="http://schemas.openxmlformats.org/officeDocument/2006/relationships/oleObject" Target="../embeddings/oleObject8.bin"/><Relationship Id="rId10"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wmf"/><Relationship Id="rId5" Type="http://schemas.openxmlformats.org/officeDocument/2006/relationships/image" Target="../media/image43.wmf"/><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7" Type="http://schemas.openxmlformats.org/officeDocument/2006/relationships/oleObject" Target="../embeddings/oleObject4.bin"/><Relationship Id="rId8"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1728788" y="1601788"/>
            <a:ext cx="6767512" cy="990600"/>
          </a:xfrm>
        </p:spPr>
        <p:txBody>
          <a:bodyPr/>
          <a:lstStyle/>
          <a:p>
            <a:pPr algn="ctr"/>
            <a:r>
              <a:rPr lang="en-US" sz="2800" dirty="0" smtClean="0"/>
              <a:t>SNS chopper - Approach to the problem, past experience at SNS and proposal for ESS specific conditions.</a:t>
            </a:r>
            <a:endParaRPr lang="en-US" altLang="en-US" dirty="0"/>
          </a:p>
        </p:txBody>
      </p:sp>
      <p:sp>
        <p:nvSpPr>
          <p:cNvPr id="448515" name="Rectangle 3"/>
          <p:cNvSpPr>
            <a:spLocks noGrp="1" noChangeArrowheads="1"/>
          </p:cNvSpPr>
          <p:nvPr>
            <p:ph type="subTitle" idx="1"/>
          </p:nvPr>
        </p:nvSpPr>
        <p:spPr>
          <a:xfrm>
            <a:off x="2193925" y="3354388"/>
            <a:ext cx="5964238" cy="1726570"/>
          </a:xfrm>
        </p:spPr>
        <p:txBody>
          <a:bodyPr/>
          <a:lstStyle/>
          <a:p>
            <a:pPr algn="ctr"/>
            <a:r>
              <a:rPr lang="en-US" altLang="en-US" sz="2000" b="0" dirty="0" smtClean="0">
                <a:latin typeface="Arial Black" pitchFamily="34" charset="0"/>
              </a:rPr>
              <a:t>A. Aleksandrov</a:t>
            </a:r>
          </a:p>
          <a:p>
            <a:pPr algn="ctr"/>
            <a:r>
              <a:rPr lang="en-US" altLang="en-US" sz="2000" b="0" dirty="0" smtClean="0"/>
              <a:t>Spallation Neutron Source</a:t>
            </a:r>
          </a:p>
          <a:p>
            <a:pPr algn="ctr"/>
            <a:r>
              <a:rPr lang="en-US" altLang="en-US" sz="1800" b="0" dirty="0" smtClean="0"/>
              <a:t>Oak Ridge, USA</a:t>
            </a:r>
            <a:endParaRPr lang="en-US" altLang="en-US" sz="1800" b="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2"/>
          <p:cNvSpPr>
            <a:spLocks noGrp="1"/>
          </p:cNvSpPr>
          <p:nvPr>
            <p:ph type="sldNum" sz="quarter" idx="10"/>
          </p:nvPr>
        </p:nvSpPr>
        <p:spPr/>
        <p:txBody>
          <a:bodyPr/>
          <a:lstStyle/>
          <a:p>
            <a:fld id="{FF7C53A0-4502-490B-9BAE-E9A63EDD6574}" type="slidenum">
              <a:rPr lang="en-US" altLang="en-US"/>
              <a:pPr/>
              <a:t>10</a:t>
            </a:fld>
            <a:endParaRPr lang="en-US" altLang="en-US"/>
          </a:p>
        </p:txBody>
      </p:sp>
      <p:sp>
        <p:nvSpPr>
          <p:cNvPr id="577540" name="Rectangle 4"/>
          <p:cNvSpPr>
            <a:spLocks noGrp="1" noChangeArrowheads="1"/>
          </p:cNvSpPr>
          <p:nvPr>
            <p:ph type="title"/>
          </p:nvPr>
        </p:nvSpPr>
        <p:spPr/>
        <p:txBody>
          <a:bodyPr/>
          <a:lstStyle/>
          <a:p>
            <a:r>
              <a:rPr lang="en-US" altLang="en-US"/>
              <a:t>Why transient time is important?</a:t>
            </a:r>
          </a:p>
        </p:txBody>
      </p:sp>
      <p:sp>
        <p:nvSpPr>
          <p:cNvPr id="577541" name="Text Box 5"/>
          <p:cNvSpPr txBox="1">
            <a:spLocks noChangeArrowheads="1"/>
          </p:cNvSpPr>
          <p:nvPr/>
        </p:nvSpPr>
        <p:spPr bwMode="auto">
          <a:xfrm>
            <a:off x="165100" y="1325563"/>
            <a:ext cx="8393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tx2"/>
                </a:solidFill>
                <a:latin typeface="Times" pitchFamily="1" charset="0"/>
              </a:rPr>
              <a:t>Answer: </a:t>
            </a:r>
            <a:r>
              <a:rPr lang="en-US" altLang="en-US" sz="2400" b="1" dirty="0">
                <a:solidFill>
                  <a:schemeClr val="accent1"/>
                </a:solidFill>
                <a:latin typeface="Times" pitchFamily="1" charset="0"/>
              </a:rPr>
              <a:t>transients produce partially deflected beam, which </a:t>
            </a:r>
            <a:r>
              <a:rPr lang="en-US" altLang="en-US" sz="2400" b="1" dirty="0" smtClean="0">
                <a:solidFill>
                  <a:schemeClr val="accent1"/>
                </a:solidFill>
                <a:latin typeface="Times" pitchFamily="1" charset="0"/>
              </a:rPr>
              <a:t>can </a:t>
            </a:r>
            <a:r>
              <a:rPr lang="en-US" altLang="en-US" sz="2400" b="1" dirty="0">
                <a:solidFill>
                  <a:schemeClr val="accent1"/>
                </a:solidFill>
                <a:latin typeface="Times" pitchFamily="1" charset="0"/>
              </a:rPr>
              <a:t>increase losses in the downstream accelerator</a:t>
            </a:r>
            <a:endParaRPr lang="en-US" altLang="en-US" sz="2400" b="1" dirty="0">
              <a:solidFill>
                <a:schemeClr val="tx2"/>
              </a:solidFill>
              <a:latin typeface="Times" pitchFamily="1" charset="0"/>
            </a:endParaRPr>
          </a:p>
        </p:txBody>
      </p:sp>
      <p:grpSp>
        <p:nvGrpSpPr>
          <p:cNvPr id="577592" name="Group 56"/>
          <p:cNvGrpSpPr>
            <a:grpSpLocks/>
          </p:cNvGrpSpPr>
          <p:nvPr/>
        </p:nvGrpSpPr>
        <p:grpSpPr bwMode="auto">
          <a:xfrm>
            <a:off x="528638" y="2921000"/>
            <a:ext cx="8002587" cy="2146300"/>
            <a:chOff x="526" y="1347"/>
            <a:chExt cx="5041" cy="1352"/>
          </a:xfrm>
        </p:grpSpPr>
        <p:sp>
          <p:nvSpPr>
            <p:cNvPr id="577545" name="Line 9"/>
            <p:cNvSpPr>
              <a:spLocks noChangeShapeType="1"/>
            </p:cNvSpPr>
            <p:nvPr/>
          </p:nvSpPr>
          <p:spPr bwMode="auto">
            <a:xfrm>
              <a:off x="661" y="2484"/>
              <a:ext cx="39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46" name="Rectangle 10"/>
            <p:cNvSpPr>
              <a:spLocks noChangeArrowheads="1"/>
            </p:cNvSpPr>
            <p:nvPr/>
          </p:nvSpPr>
          <p:spPr bwMode="auto">
            <a:xfrm>
              <a:off x="765" y="2292"/>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47" name="Rectangle 11"/>
            <p:cNvSpPr>
              <a:spLocks noChangeArrowheads="1"/>
            </p:cNvSpPr>
            <p:nvPr/>
          </p:nvSpPr>
          <p:spPr bwMode="auto">
            <a:xfrm>
              <a:off x="773" y="2643"/>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7548" name="Group 12"/>
            <p:cNvGrpSpPr>
              <a:grpSpLocks/>
            </p:cNvGrpSpPr>
            <p:nvPr/>
          </p:nvGrpSpPr>
          <p:grpSpPr bwMode="auto">
            <a:xfrm>
              <a:off x="3331" y="1840"/>
              <a:ext cx="680" cy="288"/>
              <a:chOff x="777" y="2295"/>
              <a:chExt cx="680" cy="288"/>
            </a:xfrm>
          </p:grpSpPr>
          <p:sp>
            <p:nvSpPr>
              <p:cNvPr id="577549" name="Oval 13"/>
              <p:cNvSpPr>
                <a:spLocks noChangeArrowheads="1"/>
              </p:cNvSpPr>
              <p:nvPr/>
            </p:nvSpPr>
            <p:spPr bwMode="auto">
              <a:xfrm>
                <a:off x="777" y="2400"/>
                <a:ext cx="680" cy="96"/>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50" name="Oval 14"/>
              <p:cNvSpPr>
                <a:spLocks noChangeArrowheads="1"/>
              </p:cNvSpPr>
              <p:nvPr/>
            </p:nvSpPr>
            <p:spPr bwMode="auto">
              <a:xfrm>
                <a:off x="1012" y="2295"/>
                <a:ext cx="166" cy="288"/>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7551" name="Group 15"/>
            <p:cNvGrpSpPr>
              <a:grpSpLocks/>
            </p:cNvGrpSpPr>
            <p:nvPr/>
          </p:nvGrpSpPr>
          <p:grpSpPr bwMode="auto">
            <a:xfrm>
              <a:off x="3346" y="1596"/>
              <a:ext cx="680" cy="288"/>
              <a:chOff x="777" y="2295"/>
              <a:chExt cx="680" cy="288"/>
            </a:xfrm>
          </p:grpSpPr>
          <p:sp>
            <p:nvSpPr>
              <p:cNvPr id="577552" name="Oval 16"/>
              <p:cNvSpPr>
                <a:spLocks noChangeArrowheads="1"/>
              </p:cNvSpPr>
              <p:nvPr/>
            </p:nvSpPr>
            <p:spPr bwMode="auto">
              <a:xfrm>
                <a:off x="777" y="2400"/>
                <a:ext cx="680"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53" name="Oval 17"/>
              <p:cNvSpPr>
                <a:spLocks noChangeArrowheads="1"/>
              </p:cNvSpPr>
              <p:nvPr/>
            </p:nvSpPr>
            <p:spPr bwMode="auto">
              <a:xfrm>
                <a:off x="1012" y="2295"/>
                <a:ext cx="166" cy="2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7554" name="Rectangle 18"/>
            <p:cNvSpPr>
              <a:spLocks noChangeArrowheads="1"/>
            </p:cNvSpPr>
            <p:nvPr/>
          </p:nvSpPr>
          <p:spPr bwMode="auto">
            <a:xfrm>
              <a:off x="3689" y="1347"/>
              <a:ext cx="344" cy="5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55" name="Line 19"/>
            <p:cNvSpPr>
              <a:spLocks noChangeShapeType="1"/>
            </p:cNvSpPr>
            <p:nvPr/>
          </p:nvSpPr>
          <p:spPr bwMode="auto">
            <a:xfrm flipV="1">
              <a:off x="1551" y="1747"/>
              <a:ext cx="2072" cy="74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56" name="Line 20"/>
            <p:cNvSpPr>
              <a:spLocks noChangeShapeType="1"/>
            </p:cNvSpPr>
            <p:nvPr/>
          </p:nvSpPr>
          <p:spPr bwMode="auto">
            <a:xfrm flipV="1">
              <a:off x="844" y="2353"/>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57" name="Line 21"/>
            <p:cNvSpPr>
              <a:spLocks noChangeShapeType="1"/>
            </p:cNvSpPr>
            <p:nvPr/>
          </p:nvSpPr>
          <p:spPr bwMode="auto">
            <a:xfrm flipV="1">
              <a:off x="985" y="2350"/>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58" name="Line 22"/>
            <p:cNvSpPr>
              <a:spLocks noChangeShapeType="1"/>
            </p:cNvSpPr>
            <p:nvPr/>
          </p:nvSpPr>
          <p:spPr bwMode="auto">
            <a:xfrm flipV="1">
              <a:off x="1138" y="2350"/>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59" name="Line 23"/>
            <p:cNvSpPr>
              <a:spLocks noChangeShapeType="1"/>
            </p:cNvSpPr>
            <p:nvPr/>
          </p:nvSpPr>
          <p:spPr bwMode="auto">
            <a:xfrm flipV="1">
              <a:off x="1273" y="2350"/>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60" name="Line 24"/>
            <p:cNvSpPr>
              <a:spLocks noChangeShapeType="1"/>
            </p:cNvSpPr>
            <p:nvPr/>
          </p:nvSpPr>
          <p:spPr bwMode="auto">
            <a:xfrm flipV="1">
              <a:off x="1435" y="2350"/>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66" name="Oval 30"/>
            <p:cNvSpPr>
              <a:spLocks noChangeArrowheads="1"/>
            </p:cNvSpPr>
            <p:nvPr/>
          </p:nvSpPr>
          <p:spPr bwMode="auto">
            <a:xfrm>
              <a:off x="526" y="1769"/>
              <a:ext cx="371" cy="37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67" name="Line 31"/>
            <p:cNvSpPr>
              <a:spLocks noChangeShapeType="1"/>
            </p:cNvSpPr>
            <p:nvPr/>
          </p:nvSpPr>
          <p:spPr bwMode="auto">
            <a:xfrm flipV="1">
              <a:off x="909" y="1963"/>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68" name="Line 32"/>
            <p:cNvSpPr>
              <a:spLocks noChangeShapeType="1"/>
            </p:cNvSpPr>
            <p:nvPr/>
          </p:nvSpPr>
          <p:spPr bwMode="auto">
            <a:xfrm>
              <a:off x="1126" y="196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7569" name="Group 33"/>
            <p:cNvGrpSpPr>
              <a:grpSpLocks/>
            </p:cNvGrpSpPr>
            <p:nvPr/>
          </p:nvGrpSpPr>
          <p:grpSpPr bwMode="auto">
            <a:xfrm>
              <a:off x="556" y="1858"/>
              <a:ext cx="312" cy="147"/>
              <a:chOff x="529" y="3444"/>
              <a:chExt cx="576" cy="294"/>
            </a:xfrm>
          </p:grpSpPr>
          <p:sp>
            <p:nvSpPr>
              <p:cNvPr id="577570" name="Line 34"/>
              <p:cNvSpPr>
                <a:spLocks noChangeShapeType="1"/>
              </p:cNvSpPr>
              <p:nvPr/>
            </p:nvSpPr>
            <p:spPr bwMode="auto">
              <a:xfrm>
                <a:off x="529" y="3732"/>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71" name="Line 35"/>
              <p:cNvSpPr>
                <a:spLocks noChangeShapeType="1"/>
              </p:cNvSpPr>
              <p:nvPr/>
            </p:nvSpPr>
            <p:spPr bwMode="auto">
              <a:xfrm flipV="1">
                <a:off x="770" y="345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72" name="Line 36"/>
              <p:cNvSpPr>
                <a:spLocks noChangeShapeType="1"/>
              </p:cNvSpPr>
              <p:nvPr/>
            </p:nvSpPr>
            <p:spPr bwMode="auto">
              <a:xfrm>
                <a:off x="782" y="3450"/>
                <a:ext cx="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73" name="Line 37"/>
              <p:cNvSpPr>
                <a:spLocks noChangeShapeType="1"/>
              </p:cNvSpPr>
              <p:nvPr/>
            </p:nvSpPr>
            <p:spPr bwMode="auto">
              <a:xfrm>
                <a:off x="882" y="3444"/>
                <a:ext cx="0" cy="2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74" name="Line 38"/>
              <p:cNvSpPr>
                <a:spLocks noChangeShapeType="1"/>
              </p:cNvSpPr>
              <p:nvPr/>
            </p:nvSpPr>
            <p:spPr bwMode="auto">
              <a:xfrm>
                <a:off x="876" y="3732"/>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7576" name="Group 40"/>
            <p:cNvGrpSpPr>
              <a:grpSpLocks/>
            </p:cNvGrpSpPr>
            <p:nvPr/>
          </p:nvGrpSpPr>
          <p:grpSpPr bwMode="auto">
            <a:xfrm>
              <a:off x="3323" y="2107"/>
              <a:ext cx="680" cy="288"/>
              <a:chOff x="777" y="2295"/>
              <a:chExt cx="680" cy="288"/>
            </a:xfrm>
          </p:grpSpPr>
          <p:sp>
            <p:nvSpPr>
              <p:cNvPr id="577577" name="Oval 41"/>
              <p:cNvSpPr>
                <a:spLocks noChangeArrowheads="1"/>
              </p:cNvSpPr>
              <p:nvPr/>
            </p:nvSpPr>
            <p:spPr bwMode="auto">
              <a:xfrm>
                <a:off x="777" y="2400"/>
                <a:ext cx="680" cy="96"/>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78" name="Oval 42"/>
              <p:cNvSpPr>
                <a:spLocks noChangeArrowheads="1"/>
              </p:cNvSpPr>
              <p:nvPr/>
            </p:nvSpPr>
            <p:spPr bwMode="auto">
              <a:xfrm>
                <a:off x="1012" y="2295"/>
                <a:ext cx="166" cy="288"/>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7579" name="Group 43"/>
            <p:cNvGrpSpPr>
              <a:grpSpLocks/>
            </p:cNvGrpSpPr>
            <p:nvPr/>
          </p:nvGrpSpPr>
          <p:grpSpPr bwMode="auto">
            <a:xfrm>
              <a:off x="3323" y="2332"/>
              <a:ext cx="680" cy="288"/>
              <a:chOff x="777" y="2295"/>
              <a:chExt cx="680" cy="288"/>
            </a:xfrm>
          </p:grpSpPr>
          <p:sp>
            <p:nvSpPr>
              <p:cNvPr id="577580" name="Oval 44"/>
              <p:cNvSpPr>
                <a:spLocks noChangeArrowheads="1"/>
              </p:cNvSpPr>
              <p:nvPr/>
            </p:nvSpPr>
            <p:spPr bwMode="auto">
              <a:xfrm>
                <a:off x="777" y="2400"/>
                <a:ext cx="680" cy="96"/>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81" name="Oval 45"/>
              <p:cNvSpPr>
                <a:spLocks noChangeArrowheads="1"/>
              </p:cNvSpPr>
              <p:nvPr/>
            </p:nvSpPr>
            <p:spPr bwMode="auto">
              <a:xfrm>
                <a:off x="1012" y="2295"/>
                <a:ext cx="166" cy="288"/>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7582" name="Line 46"/>
            <p:cNvSpPr>
              <a:spLocks noChangeShapeType="1"/>
            </p:cNvSpPr>
            <p:nvPr/>
          </p:nvSpPr>
          <p:spPr bwMode="auto">
            <a:xfrm flipV="1">
              <a:off x="1558" y="2000"/>
              <a:ext cx="2120" cy="47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3" name="Line 47"/>
            <p:cNvSpPr>
              <a:spLocks noChangeShapeType="1"/>
            </p:cNvSpPr>
            <p:nvPr/>
          </p:nvSpPr>
          <p:spPr bwMode="auto">
            <a:xfrm flipV="1">
              <a:off x="1544" y="2247"/>
              <a:ext cx="2113" cy="24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4" name="Line 48"/>
            <p:cNvSpPr>
              <a:spLocks noChangeShapeType="1"/>
            </p:cNvSpPr>
            <p:nvPr/>
          </p:nvSpPr>
          <p:spPr bwMode="auto">
            <a:xfrm>
              <a:off x="4066" y="2345"/>
              <a:ext cx="2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5" name="Line 49"/>
            <p:cNvSpPr>
              <a:spLocks noChangeShapeType="1"/>
            </p:cNvSpPr>
            <p:nvPr/>
          </p:nvSpPr>
          <p:spPr bwMode="auto">
            <a:xfrm>
              <a:off x="4039" y="262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6" name="Line 50"/>
            <p:cNvSpPr>
              <a:spLocks noChangeShapeType="1"/>
            </p:cNvSpPr>
            <p:nvPr/>
          </p:nvSpPr>
          <p:spPr bwMode="auto">
            <a:xfrm>
              <a:off x="4203" y="2345"/>
              <a:ext cx="0" cy="28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7" name="Line 51"/>
            <p:cNvSpPr>
              <a:spLocks noChangeShapeType="1"/>
            </p:cNvSpPr>
            <p:nvPr/>
          </p:nvSpPr>
          <p:spPr bwMode="auto">
            <a:xfrm>
              <a:off x="4560" y="2626"/>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8" name="Line 52"/>
            <p:cNvSpPr>
              <a:spLocks noChangeShapeType="1"/>
            </p:cNvSpPr>
            <p:nvPr/>
          </p:nvSpPr>
          <p:spPr bwMode="auto">
            <a:xfrm>
              <a:off x="4567" y="1906"/>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89" name="Line 53"/>
            <p:cNvSpPr>
              <a:spLocks noChangeShapeType="1"/>
            </p:cNvSpPr>
            <p:nvPr/>
          </p:nvSpPr>
          <p:spPr bwMode="auto">
            <a:xfrm>
              <a:off x="4752" y="1906"/>
              <a:ext cx="0" cy="7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590" name="Text Box 54"/>
            <p:cNvSpPr txBox="1">
              <a:spLocks noChangeArrowheads="1"/>
            </p:cNvSpPr>
            <p:nvPr/>
          </p:nvSpPr>
          <p:spPr bwMode="auto">
            <a:xfrm>
              <a:off x="4039" y="2029"/>
              <a:ext cx="69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Nominal beam size</a:t>
              </a:r>
            </a:p>
          </p:txBody>
        </p:sp>
        <p:sp>
          <p:nvSpPr>
            <p:cNvPr id="577591" name="Text Box 55"/>
            <p:cNvSpPr txBox="1">
              <a:spLocks noChangeArrowheads="1"/>
            </p:cNvSpPr>
            <p:nvPr/>
          </p:nvSpPr>
          <p:spPr bwMode="auto">
            <a:xfrm>
              <a:off x="4868" y="2002"/>
              <a:ext cx="699"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Effective beam size during transient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fld id="{20066762-4F60-435F-B713-01FCE9B59E83}" type="slidenum">
              <a:rPr lang="en-US" altLang="en-US"/>
              <a:pPr/>
              <a:t>11</a:t>
            </a:fld>
            <a:endParaRPr lang="en-US" altLang="en-US"/>
          </a:p>
        </p:txBody>
      </p:sp>
      <p:sp>
        <p:nvSpPr>
          <p:cNvPr id="579588" name="Rectangle 4"/>
          <p:cNvSpPr>
            <a:spLocks noGrp="1" noChangeArrowheads="1"/>
          </p:cNvSpPr>
          <p:nvPr>
            <p:ph type="title"/>
          </p:nvPr>
        </p:nvSpPr>
        <p:spPr/>
        <p:txBody>
          <a:bodyPr/>
          <a:lstStyle/>
          <a:p>
            <a:r>
              <a:rPr lang="en-US" altLang="en-US"/>
              <a:t>How to avoid partial deflection losses?</a:t>
            </a:r>
          </a:p>
        </p:txBody>
      </p:sp>
      <p:sp>
        <p:nvSpPr>
          <p:cNvPr id="579589" name="Text Box 5"/>
          <p:cNvSpPr txBox="1">
            <a:spLocks noChangeArrowheads="1"/>
          </p:cNvSpPr>
          <p:nvPr/>
        </p:nvSpPr>
        <p:spPr bwMode="auto">
          <a:xfrm>
            <a:off x="165100" y="1031875"/>
            <a:ext cx="83931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Times" pitchFamily="1" charset="0"/>
              </a:rPr>
              <a:t>Answer:</a:t>
            </a:r>
          </a:p>
          <a:p>
            <a:pPr lvl="1">
              <a:spcBef>
                <a:spcPct val="50000"/>
              </a:spcBef>
              <a:buFontTx/>
              <a:buChar char="•"/>
            </a:pPr>
            <a:r>
              <a:rPr lang="en-US" altLang="en-US">
                <a:solidFill>
                  <a:schemeClr val="tx2"/>
                </a:solidFill>
              </a:rPr>
              <a:t>   </a:t>
            </a:r>
            <a:r>
              <a:rPr lang="en-US" altLang="en-US"/>
              <a:t>switch on chopper during the gap between bunches</a:t>
            </a:r>
          </a:p>
          <a:p>
            <a:pPr lvl="2">
              <a:spcBef>
                <a:spcPct val="50000"/>
              </a:spcBef>
              <a:buFont typeface="Times" pitchFamily="1" charset="0"/>
              <a:buChar char="─"/>
            </a:pPr>
            <a:r>
              <a:rPr lang="en-US" altLang="en-US"/>
              <a:t> faster than 2.5ns for SNS</a:t>
            </a:r>
          </a:p>
          <a:p>
            <a:pPr lvl="1">
              <a:spcBef>
                <a:spcPct val="50000"/>
              </a:spcBef>
              <a:buFontTx/>
              <a:buChar char="•"/>
            </a:pPr>
            <a:r>
              <a:rPr lang="en-US" altLang="en-US"/>
              <a:t>   use anti-chopper to compensate partial kick</a:t>
            </a:r>
          </a:p>
          <a:p>
            <a:pPr lvl="1">
              <a:spcBef>
                <a:spcPct val="50000"/>
              </a:spcBef>
              <a:buFontTx/>
              <a:buChar char="•"/>
            </a:pPr>
            <a:r>
              <a:rPr lang="en-US" altLang="en-US"/>
              <a:t>   live with losses if they are small enough </a:t>
            </a:r>
          </a:p>
        </p:txBody>
      </p:sp>
      <p:grpSp>
        <p:nvGrpSpPr>
          <p:cNvPr id="579608" name="Group 24"/>
          <p:cNvGrpSpPr>
            <a:grpSpLocks/>
          </p:cNvGrpSpPr>
          <p:nvPr/>
        </p:nvGrpSpPr>
        <p:grpSpPr bwMode="auto">
          <a:xfrm>
            <a:off x="455613" y="4365625"/>
            <a:ext cx="8388350" cy="1897063"/>
            <a:chOff x="295" y="2655"/>
            <a:chExt cx="4907" cy="1106"/>
          </a:xfrm>
        </p:grpSpPr>
        <p:pic>
          <p:nvPicPr>
            <p:cNvPr id="5795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2655"/>
              <a:ext cx="4619" cy="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9594" name="Line 10"/>
            <p:cNvSpPr>
              <a:spLocks noChangeShapeType="1"/>
            </p:cNvSpPr>
            <p:nvPr/>
          </p:nvSpPr>
          <p:spPr bwMode="auto">
            <a:xfrm>
              <a:off x="593" y="3260"/>
              <a:ext cx="134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595" name="Line 11"/>
            <p:cNvSpPr>
              <a:spLocks noChangeShapeType="1"/>
            </p:cNvSpPr>
            <p:nvPr/>
          </p:nvSpPr>
          <p:spPr bwMode="auto">
            <a:xfrm flipV="1">
              <a:off x="1802" y="3067"/>
              <a:ext cx="904" cy="183"/>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596" name="Line 12"/>
            <p:cNvSpPr>
              <a:spLocks noChangeShapeType="1"/>
            </p:cNvSpPr>
            <p:nvPr/>
          </p:nvSpPr>
          <p:spPr bwMode="auto">
            <a:xfrm>
              <a:off x="2960" y="3075"/>
              <a:ext cx="870" cy="16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03" name="Line 19"/>
            <p:cNvSpPr>
              <a:spLocks noChangeShapeType="1"/>
            </p:cNvSpPr>
            <p:nvPr/>
          </p:nvSpPr>
          <p:spPr bwMode="auto">
            <a:xfrm>
              <a:off x="3515" y="3242"/>
              <a:ext cx="1687"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07" name="Line 23"/>
            <p:cNvSpPr>
              <a:spLocks noChangeShapeType="1"/>
            </p:cNvSpPr>
            <p:nvPr/>
          </p:nvSpPr>
          <p:spPr bwMode="auto">
            <a:xfrm>
              <a:off x="2700" y="3075"/>
              <a:ext cx="246" cy="3"/>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9609" name="Text Box 25"/>
          <p:cNvSpPr txBox="1">
            <a:spLocks noChangeArrowheads="1"/>
          </p:cNvSpPr>
          <p:nvPr/>
        </p:nvSpPr>
        <p:spPr bwMode="auto">
          <a:xfrm>
            <a:off x="468313" y="3816350"/>
            <a:ext cx="826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chopper + anti-chopper compensation scheme: </a:t>
            </a:r>
            <a:r>
              <a:rPr lang="en-US" alt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91E39B36-EDE7-449D-B1E9-7683A2DF42D7}" type="slidenum">
              <a:rPr lang="en-US" altLang="en-US"/>
              <a:pPr/>
              <a:t>12</a:t>
            </a:fld>
            <a:endParaRPr lang="en-US" altLang="en-US"/>
          </a:p>
        </p:txBody>
      </p:sp>
      <p:sp>
        <p:nvSpPr>
          <p:cNvPr id="581636" name="Rectangle 4"/>
          <p:cNvSpPr>
            <a:spLocks noGrp="1" noChangeArrowheads="1"/>
          </p:cNvSpPr>
          <p:nvPr>
            <p:ph type="title"/>
          </p:nvPr>
        </p:nvSpPr>
        <p:spPr/>
        <p:txBody>
          <a:bodyPr/>
          <a:lstStyle/>
          <a:p>
            <a:r>
              <a:rPr lang="en-US" altLang="en-US"/>
              <a:t>Where to place chopper?</a:t>
            </a:r>
          </a:p>
        </p:txBody>
      </p:sp>
      <p:sp>
        <p:nvSpPr>
          <p:cNvPr id="581637" name="Text Box 5"/>
          <p:cNvSpPr txBox="1">
            <a:spLocks noChangeArrowheads="1"/>
          </p:cNvSpPr>
          <p:nvPr/>
        </p:nvSpPr>
        <p:spPr bwMode="auto">
          <a:xfrm>
            <a:off x="242888" y="650875"/>
            <a:ext cx="8393112"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Arial Black" pitchFamily="34" charset="0"/>
              </a:rPr>
              <a:t>Answer: </a:t>
            </a:r>
            <a:r>
              <a:rPr lang="en-US" altLang="en-US" sz="2400">
                <a:solidFill>
                  <a:schemeClr val="accent1"/>
                </a:solidFill>
                <a:latin typeface="Arial Black" pitchFamily="34" charset="0"/>
              </a:rPr>
              <a:t>at low energy</a:t>
            </a:r>
          </a:p>
          <a:p>
            <a:pPr lvl="1">
              <a:spcBef>
                <a:spcPct val="50000"/>
              </a:spcBef>
              <a:buFontTx/>
              <a:buChar char="•"/>
            </a:pPr>
            <a:r>
              <a:rPr lang="en-US" altLang="en-US" sz="2400" b="1">
                <a:latin typeface="Times" pitchFamily="1" charset="0"/>
              </a:rPr>
              <a:t>  </a:t>
            </a:r>
            <a:r>
              <a:rPr lang="en-US" altLang="en-US"/>
              <a:t>lower energy beam is easier to deflect</a:t>
            </a:r>
          </a:p>
          <a:p>
            <a:pPr lvl="1">
              <a:spcBef>
                <a:spcPct val="50000"/>
              </a:spcBef>
              <a:buFontTx/>
              <a:buChar char="•"/>
            </a:pPr>
            <a:r>
              <a:rPr lang="en-US" altLang="en-US"/>
              <a:t>  chopper target has to absorb less power at lower energy</a:t>
            </a:r>
          </a:p>
          <a:p>
            <a:pPr lvl="2">
              <a:spcBef>
                <a:spcPct val="50000"/>
              </a:spcBef>
              <a:buFont typeface="Wingdings" pitchFamily="2" charset="2"/>
              <a:buChar char="Ø"/>
            </a:pPr>
            <a:r>
              <a:rPr lang="en-US" altLang="en-US"/>
              <a:t>Example:  in SNS 65kV LEBT   ~ 50W (800W peak) </a:t>
            </a:r>
          </a:p>
          <a:p>
            <a:pPr lvl="2">
              <a:spcBef>
                <a:spcPct val="50000"/>
              </a:spcBef>
              <a:buFont typeface="Wingdings" pitchFamily="2" charset="2"/>
              <a:buNone/>
            </a:pPr>
            <a:r>
              <a:rPr lang="en-US" altLang="en-US"/>
              <a:t>                    in SNS 2.5MeV MEBT   ~  1.9 kW (32kW peak)</a:t>
            </a:r>
          </a:p>
          <a:p>
            <a:pPr lvl="1">
              <a:spcBef>
                <a:spcPct val="50000"/>
              </a:spcBef>
            </a:pPr>
            <a:r>
              <a:rPr lang="en-US" altLang="en-US" sz="2400" b="1">
                <a:solidFill>
                  <a:schemeClr val="accent1"/>
                </a:solidFill>
                <a:latin typeface="Times" pitchFamily="1" charset="0"/>
              </a:rPr>
              <a:t>       but not at too low</a:t>
            </a:r>
          </a:p>
          <a:p>
            <a:pPr lvl="1">
              <a:spcBef>
                <a:spcPct val="50000"/>
              </a:spcBef>
              <a:buFontTx/>
              <a:buChar char="•"/>
            </a:pPr>
            <a:r>
              <a:rPr lang="en-US" altLang="en-US" sz="2400" b="1">
                <a:solidFill>
                  <a:schemeClr val="accent1"/>
                </a:solidFill>
                <a:latin typeface="Times" pitchFamily="1" charset="0"/>
              </a:rPr>
              <a:t>  </a:t>
            </a:r>
            <a:r>
              <a:rPr lang="en-US" altLang="en-US"/>
              <a:t>difficult to make fast deflector when particles are slow and travel time through deflector is high</a:t>
            </a:r>
          </a:p>
        </p:txBody>
      </p:sp>
      <p:sp>
        <p:nvSpPr>
          <p:cNvPr id="581654" name="Text Box 22"/>
          <p:cNvSpPr txBox="1">
            <a:spLocks noChangeArrowheads="1"/>
          </p:cNvSpPr>
          <p:nvPr/>
        </p:nvSpPr>
        <p:spPr bwMode="auto">
          <a:xfrm>
            <a:off x="320675" y="4738688"/>
            <a:ext cx="832485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Arial Black" pitchFamily="34" charset="0"/>
              </a:rPr>
              <a:t>Optimized solution :  </a:t>
            </a:r>
            <a:r>
              <a:rPr lang="en-US" altLang="en-US" sz="2400">
                <a:solidFill>
                  <a:schemeClr val="accent1"/>
                </a:solidFill>
                <a:latin typeface="Arial Black" pitchFamily="34" charset="0"/>
              </a:rPr>
              <a:t>two stage chopping</a:t>
            </a:r>
          </a:p>
          <a:p>
            <a:pPr lvl="1">
              <a:spcBef>
                <a:spcPct val="50000"/>
              </a:spcBef>
              <a:buFontTx/>
              <a:buChar char="•"/>
            </a:pPr>
            <a:r>
              <a:rPr lang="en-US" altLang="en-US"/>
              <a:t>    remove most of the power at low energy with slow chopper</a:t>
            </a:r>
          </a:p>
          <a:p>
            <a:pPr lvl="1">
              <a:spcBef>
                <a:spcPct val="50000"/>
              </a:spcBef>
              <a:buFontTx/>
              <a:buChar char="•"/>
            </a:pPr>
            <a:r>
              <a:rPr lang="en-US" altLang="en-US"/>
              <a:t>    clean up gap at intermediate energy with fast chopper</a:t>
            </a:r>
            <a:r>
              <a:rPr lang="en-US" altLang="en-US" sz="2400" b="1">
                <a:solidFill>
                  <a:schemeClr val="tx2"/>
                </a:solidFill>
                <a:latin typeface="Times" pitchFamily="1"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2"/>
          <p:cNvSpPr>
            <a:spLocks noGrp="1"/>
          </p:cNvSpPr>
          <p:nvPr>
            <p:ph type="sldNum" sz="quarter" idx="10"/>
          </p:nvPr>
        </p:nvSpPr>
        <p:spPr/>
        <p:txBody>
          <a:bodyPr/>
          <a:lstStyle/>
          <a:p>
            <a:fld id="{40EE4F5D-4059-4B6C-A65B-31049E398ACA}" type="slidenum">
              <a:rPr lang="en-US" altLang="en-US"/>
              <a:pPr/>
              <a:t>13</a:t>
            </a:fld>
            <a:endParaRPr lang="en-US" altLang="en-US"/>
          </a:p>
        </p:txBody>
      </p:sp>
      <p:sp>
        <p:nvSpPr>
          <p:cNvPr id="589828" name="Rectangle 4"/>
          <p:cNvSpPr>
            <a:spLocks noGrp="1" noChangeArrowheads="1"/>
          </p:cNvSpPr>
          <p:nvPr>
            <p:ph type="title"/>
          </p:nvPr>
        </p:nvSpPr>
        <p:spPr>
          <a:xfrm>
            <a:off x="476250" y="171450"/>
            <a:ext cx="8229600" cy="781050"/>
          </a:xfrm>
        </p:spPr>
        <p:txBody>
          <a:bodyPr/>
          <a:lstStyle/>
          <a:p>
            <a:r>
              <a:rPr lang="en-US" altLang="en-US"/>
              <a:t>SNS Front End chopping system</a:t>
            </a:r>
          </a:p>
        </p:txBody>
      </p:sp>
      <p:grpSp>
        <p:nvGrpSpPr>
          <p:cNvPr id="589829" name="Group 5"/>
          <p:cNvGrpSpPr>
            <a:grpSpLocks/>
          </p:cNvGrpSpPr>
          <p:nvPr/>
        </p:nvGrpSpPr>
        <p:grpSpPr bwMode="auto">
          <a:xfrm>
            <a:off x="214313" y="2624138"/>
            <a:ext cx="3727450" cy="1774825"/>
            <a:chOff x="478" y="1345"/>
            <a:chExt cx="3602" cy="1027"/>
          </a:xfrm>
        </p:grpSpPr>
        <p:sp>
          <p:nvSpPr>
            <p:cNvPr id="589830" name="Text Box 6"/>
            <p:cNvSpPr txBox="1">
              <a:spLocks noChangeArrowheads="1"/>
            </p:cNvSpPr>
            <p:nvPr/>
          </p:nvSpPr>
          <p:spPr bwMode="auto">
            <a:xfrm>
              <a:off x="1919" y="2160"/>
              <a:ext cx="107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a:latin typeface="Helvetica" pitchFamily="34" charset="0"/>
                </a:rPr>
                <a:t>time</a:t>
              </a:r>
            </a:p>
          </p:txBody>
        </p:sp>
        <p:grpSp>
          <p:nvGrpSpPr>
            <p:cNvPr id="589831" name="Group 7"/>
            <p:cNvGrpSpPr>
              <a:grpSpLocks/>
            </p:cNvGrpSpPr>
            <p:nvPr/>
          </p:nvGrpSpPr>
          <p:grpSpPr bwMode="auto">
            <a:xfrm>
              <a:off x="478" y="1345"/>
              <a:ext cx="3602" cy="909"/>
              <a:chOff x="478" y="1344"/>
              <a:chExt cx="3602" cy="909"/>
            </a:xfrm>
          </p:grpSpPr>
          <p:sp>
            <p:nvSpPr>
              <p:cNvPr id="589832" name="Text Box 8"/>
              <p:cNvSpPr txBox="1">
                <a:spLocks noChangeArrowheads="1"/>
              </p:cNvSpPr>
              <p:nvPr/>
            </p:nvSpPr>
            <p:spPr bwMode="auto">
              <a:xfrm>
                <a:off x="1319" y="1344"/>
                <a:ext cx="2761"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solidFill>
                      <a:srgbClr val="FF0000"/>
                    </a:solidFill>
                    <a:latin typeface="Helvetica" pitchFamily="34" charset="0"/>
                  </a:rPr>
                  <a:t>MEBT chopper (10ns, 1e-4)</a:t>
                </a:r>
              </a:p>
            </p:txBody>
          </p:sp>
          <p:grpSp>
            <p:nvGrpSpPr>
              <p:cNvPr id="589833" name="Group 9"/>
              <p:cNvGrpSpPr>
                <a:grpSpLocks/>
              </p:cNvGrpSpPr>
              <p:nvPr/>
            </p:nvGrpSpPr>
            <p:grpSpPr bwMode="auto">
              <a:xfrm>
                <a:off x="478" y="1392"/>
                <a:ext cx="3128" cy="861"/>
                <a:chOff x="478" y="1392"/>
                <a:chExt cx="3128" cy="861"/>
              </a:xfrm>
            </p:grpSpPr>
            <p:sp>
              <p:nvSpPr>
                <p:cNvPr id="589834" name="Line 10"/>
                <p:cNvSpPr>
                  <a:spLocks noChangeShapeType="1"/>
                </p:cNvSpPr>
                <p:nvPr/>
              </p:nvSpPr>
              <p:spPr bwMode="auto">
                <a:xfrm>
                  <a:off x="1459" y="2168"/>
                  <a:ext cx="466"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5" name="Line 11"/>
                <p:cNvSpPr>
                  <a:spLocks noChangeShapeType="1"/>
                </p:cNvSpPr>
                <p:nvPr/>
              </p:nvSpPr>
              <p:spPr bwMode="auto">
                <a:xfrm>
                  <a:off x="714" y="1632"/>
                  <a:ext cx="652" cy="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89836" name="AutoShape 12"/>
                <p:cNvCxnSpPr>
                  <a:cxnSpLocks noChangeShapeType="1"/>
                </p:cNvCxnSpPr>
                <p:nvPr/>
              </p:nvCxnSpPr>
              <p:spPr bwMode="auto">
                <a:xfrm rot="16200000" flipH="1">
                  <a:off x="1756" y="1242"/>
                  <a:ext cx="477" cy="1257"/>
                </a:xfrm>
                <a:prstGeom prst="curvedConnector3">
                  <a:avLst>
                    <a:gd name="adj1" fmla="val 100755"/>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9837" name="Line 13"/>
                <p:cNvSpPr>
                  <a:spLocks noChangeShapeType="1"/>
                </p:cNvSpPr>
                <p:nvPr/>
              </p:nvSpPr>
              <p:spPr bwMode="auto">
                <a:xfrm>
                  <a:off x="1366" y="1691"/>
                  <a:ext cx="93" cy="47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8" name="Line 14"/>
                <p:cNvSpPr>
                  <a:spLocks noChangeShapeType="1"/>
                </p:cNvSpPr>
                <p:nvPr/>
              </p:nvSpPr>
              <p:spPr bwMode="auto">
                <a:xfrm>
                  <a:off x="714" y="1632"/>
                  <a:ext cx="652"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9" name="Line 15"/>
                <p:cNvSpPr>
                  <a:spLocks noChangeShapeType="1"/>
                </p:cNvSpPr>
                <p:nvPr/>
              </p:nvSpPr>
              <p:spPr bwMode="auto">
                <a:xfrm>
                  <a:off x="714" y="2184"/>
                  <a:ext cx="200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40" name="Line 16"/>
                <p:cNvSpPr>
                  <a:spLocks noChangeShapeType="1"/>
                </p:cNvSpPr>
                <p:nvPr/>
              </p:nvSpPr>
              <p:spPr bwMode="auto">
                <a:xfrm flipV="1">
                  <a:off x="714" y="1392"/>
                  <a:ext cx="6" cy="78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41" name="Text Box 17"/>
                <p:cNvSpPr txBox="1">
                  <a:spLocks noChangeArrowheads="1"/>
                </p:cNvSpPr>
                <p:nvPr/>
              </p:nvSpPr>
              <p:spPr bwMode="auto">
                <a:xfrm rot="16200000">
                  <a:off x="329" y="1751"/>
                  <a:ext cx="651"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a:latin typeface="Helvetica" pitchFamily="34" charset="0"/>
                    </a:rPr>
                    <a:t>current</a:t>
                  </a:r>
                </a:p>
              </p:txBody>
            </p:sp>
            <p:sp>
              <p:nvSpPr>
                <p:cNvPr id="589842" name="Text Box 18"/>
                <p:cNvSpPr txBox="1">
                  <a:spLocks noChangeArrowheads="1"/>
                </p:cNvSpPr>
                <p:nvPr/>
              </p:nvSpPr>
              <p:spPr bwMode="auto">
                <a:xfrm>
                  <a:off x="2254" y="1584"/>
                  <a:ext cx="1352" cy="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solidFill>
                        <a:srgbClr val="0000FF"/>
                      </a:solidFill>
                      <a:latin typeface="Helvetica" pitchFamily="34" charset="0"/>
                    </a:rPr>
                    <a:t>LEBT chopper (50ns, 1e-2)</a:t>
                  </a:r>
                </a:p>
              </p:txBody>
            </p:sp>
            <p:sp>
              <p:nvSpPr>
                <p:cNvPr id="589843" name="Line 19"/>
                <p:cNvSpPr>
                  <a:spLocks noChangeShapeType="1"/>
                </p:cNvSpPr>
                <p:nvPr/>
              </p:nvSpPr>
              <p:spPr bwMode="auto">
                <a:xfrm flipH="1">
                  <a:off x="1459" y="1561"/>
                  <a:ext cx="419" cy="520"/>
                </a:xfrm>
                <a:prstGeom prst="line">
                  <a:avLst/>
                </a:prstGeom>
                <a:noFill/>
                <a:ln w="254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44" name="Line 20"/>
                <p:cNvSpPr>
                  <a:spLocks noChangeShapeType="1"/>
                </p:cNvSpPr>
                <p:nvPr/>
              </p:nvSpPr>
              <p:spPr bwMode="auto">
                <a:xfrm flipH="1">
                  <a:off x="1728" y="1872"/>
                  <a:ext cx="672" cy="164"/>
                </a:xfrm>
                <a:prstGeom prst="line">
                  <a:avLst/>
                </a:prstGeom>
                <a:noFill/>
                <a:ln w="2540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aphicFrame>
        <p:nvGraphicFramePr>
          <p:cNvPr id="589888" name="Group 64"/>
          <p:cNvGraphicFramePr>
            <a:graphicFrameLocks noGrp="1"/>
          </p:cNvGraphicFramePr>
          <p:nvPr/>
        </p:nvGraphicFramePr>
        <p:xfrm>
          <a:off x="4170363" y="1401763"/>
          <a:ext cx="4668837" cy="3979864"/>
        </p:xfrm>
        <a:graphic>
          <a:graphicData uri="http://schemas.openxmlformats.org/drawingml/2006/table">
            <a:tbl>
              <a:tblPr/>
              <a:tblGrid>
                <a:gridCol w="1987550"/>
                <a:gridCol w="1320800"/>
                <a:gridCol w="1360487"/>
              </a:tblGrid>
              <a:tr h="454025">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Chopper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LEBT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MEBT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Ion 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~25 kV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2.5 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sym typeface="Symbol" pitchFamily="18" charset="2"/>
                        </a:rPr>
                        <a:t> = v/c</a:t>
                      </a:r>
                      <a:endParaRPr kumimoji="0" lang="en-US" altLang="en-US"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 0.0073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.073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Max Voltage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0" i="0" u="none" strike="noStrike" cap="none" normalizeH="0" baseline="0" smtClean="0">
                          <a:ln>
                            <a:noFill/>
                          </a:ln>
                          <a:solidFill>
                            <a:schemeClr val="tx1"/>
                          </a:solidFill>
                          <a:effectLst/>
                          <a:latin typeface="Arial" charset="0"/>
                          <a:sym typeface="Symbol" pitchFamily="18" charset="2"/>
                        </a:rPr>
                        <a:t> </a:t>
                      </a:r>
                      <a:r>
                        <a:rPr kumimoji="0" lang="en-US" altLang="en-US" sz="2000" b="1" i="0" u="none" strike="noStrike" cap="none" normalizeH="0" baseline="0" smtClean="0">
                          <a:ln>
                            <a:noFill/>
                          </a:ln>
                          <a:solidFill>
                            <a:schemeClr val="tx1"/>
                          </a:solidFill>
                          <a:effectLst/>
                          <a:latin typeface="Arial" charset="0"/>
                        </a:rPr>
                        <a:t>3 kV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0" i="0" u="none" strike="noStrike" cap="none" normalizeH="0" baseline="0" smtClean="0">
                          <a:ln>
                            <a:noFill/>
                          </a:ln>
                          <a:solidFill>
                            <a:schemeClr val="tx1"/>
                          </a:solidFill>
                          <a:effectLst/>
                          <a:latin typeface="Arial" charset="0"/>
                          <a:sym typeface="Symbol" pitchFamily="18" charset="2"/>
                        </a:rPr>
                        <a:t> </a:t>
                      </a:r>
                      <a:r>
                        <a:rPr kumimoji="0" lang="en-US" altLang="en-US" sz="2000" b="1" i="0" u="none" strike="noStrike" cap="none" normalizeH="0" baseline="0" smtClean="0">
                          <a:ln>
                            <a:noFill/>
                          </a:ln>
                          <a:solidFill>
                            <a:schemeClr val="tx1"/>
                          </a:solidFill>
                          <a:effectLst/>
                          <a:latin typeface="Arial" charset="0"/>
                        </a:rPr>
                        <a:t>2.5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gap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 14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18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Effective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 ~ 27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~370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Max deflection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14 </a:t>
                      </a:r>
                      <a:r>
                        <a:rPr kumimoji="0" lang="en-US" altLang="en-US" sz="2000" b="0" i="0" u="none" strike="noStrike" cap="none" normalizeH="0" baseline="3000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1.07 </a:t>
                      </a:r>
                      <a:r>
                        <a:rPr kumimoji="0" lang="en-US" altLang="en-US" sz="2000" b="0" i="0" u="none" strike="noStrike" cap="none" normalizeH="0" baseline="30000" smtClean="0">
                          <a:ln>
                            <a:noFill/>
                          </a:ln>
                          <a:solidFill>
                            <a:schemeClr val="tx1"/>
                          </a:solidFill>
                          <a:effectLst/>
                          <a:latin typeface="Arial" charset="0"/>
                          <a:sym typeface="Symbol" pitchFamily="18" charset="2"/>
                        </a:rPr>
                        <a:t>o</a:t>
                      </a:r>
                      <a:endParaRPr kumimoji="0" lang="en-US" altLang="en-US" sz="20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l"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Time of flight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 12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60000"/>
                        </a:spcBef>
                        <a:buClr>
                          <a:srgbClr val="00673E"/>
                        </a:buClr>
                        <a:buFont typeface="Symbol" pitchFamily="18" charset="2"/>
                        <a:defRPr sz="2400" b="1">
                          <a:solidFill>
                            <a:schemeClr val="tx1"/>
                          </a:solidFill>
                          <a:latin typeface="Arial" charset="0"/>
                        </a:defRPr>
                      </a:lvl1pPr>
                      <a:lvl2pPr>
                        <a:lnSpc>
                          <a:spcPct val="90000"/>
                        </a:lnSpc>
                        <a:spcBef>
                          <a:spcPct val="20000"/>
                        </a:spcBef>
                        <a:buClr>
                          <a:srgbClr val="00673E"/>
                        </a:buClr>
                        <a:buFont typeface="Symbol" pitchFamily="18" charset="2"/>
                        <a:defRPr sz="2000" b="1">
                          <a:solidFill>
                            <a:schemeClr val="tx1"/>
                          </a:solidFill>
                          <a:latin typeface="Arial" charset="0"/>
                        </a:defRPr>
                      </a:lvl2pPr>
                      <a:lvl3pPr>
                        <a:lnSpc>
                          <a:spcPct val="90000"/>
                        </a:lnSpc>
                        <a:spcBef>
                          <a:spcPct val="20000"/>
                        </a:spcBef>
                        <a:buClr>
                          <a:srgbClr val="00673E"/>
                        </a:buClr>
                        <a:buFont typeface="Symbol" pitchFamily="18" charset="2"/>
                        <a:defRPr sz="2000" b="1">
                          <a:solidFill>
                            <a:schemeClr val="tx1"/>
                          </a:solidFill>
                          <a:latin typeface="Arial" charset="0"/>
                        </a:defRPr>
                      </a:lvl3pPr>
                      <a:lvl4pPr>
                        <a:lnSpc>
                          <a:spcPct val="90000"/>
                        </a:lnSpc>
                        <a:spcBef>
                          <a:spcPct val="20000"/>
                        </a:spcBef>
                        <a:buClr>
                          <a:srgbClr val="00673E"/>
                        </a:buClr>
                        <a:buFont typeface="Symbol" pitchFamily="18" charset="2"/>
                        <a:defRPr b="1">
                          <a:solidFill>
                            <a:schemeClr val="tx1"/>
                          </a:solidFill>
                          <a:latin typeface="Arial" charset="0"/>
                        </a:defRPr>
                      </a:lvl4pPr>
                      <a:lvl5pPr>
                        <a:lnSpc>
                          <a:spcPct val="90000"/>
                        </a:lnSpc>
                        <a:spcBef>
                          <a:spcPct val="20000"/>
                        </a:spcBef>
                        <a:buClr>
                          <a:srgbClr val="00673E"/>
                        </a:buClr>
                        <a:buFont typeface="Symbol" pitchFamily="18" charset="2"/>
                        <a:defRPr sz="1600" b="1">
                          <a:solidFill>
                            <a:schemeClr val="tx1"/>
                          </a:solidFill>
                          <a:latin typeface="Arial" charset="0"/>
                        </a:defRPr>
                      </a:lvl5pPr>
                      <a:lvl6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6pPr>
                      <a:lvl7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7pPr>
                      <a:lvl8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8pPr>
                      <a:lvl9pPr eaLnBrk="0" fontAlgn="base" hangingPunct="0">
                        <a:lnSpc>
                          <a:spcPct val="90000"/>
                        </a:lnSpc>
                        <a:spcBef>
                          <a:spcPct val="20000"/>
                        </a:spcBef>
                        <a:spcAft>
                          <a:spcPct val="0"/>
                        </a:spcAft>
                        <a:buClr>
                          <a:srgbClr val="00673E"/>
                        </a:buClr>
                        <a:buFont typeface="Symbol" pitchFamily="18" charset="2"/>
                        <a:defRPr sz="1600" b="1">
                          <a:solidFill>
                            <a:schemeClr val="tx1"/>
                          </a:solidFill>
                          <a:latin typeface="Arial" charset="0"/>
                        </a:defRPr>
                      </a:lvl9pPr>
                    </a:lstStyle>
                    <a:p>
                      <a:pPr marL="0" marR="0" lvl="0" indent="0" algn="ctr" defTabSz="914400" rtl="0" eaLnBrk="0" fontAlgn="base" latinLnBrk="0" hangingPunct="0">
                        <a:lnSpc>
                          <a:spcPct val="90000"/>
                        </a:lnSpc>
                        <a:spcBef>
                          <a:spcPct val="60000"/>
                        </a:spcBef>
                        <a:spcAft>
                          <a:spcPct val="0"/>
                        </a:spcAft>
                        <a:buClr>
                          <a:srgbClr val="00673E"/>
                        </a:buClr>
                        <a:buSzTx/>
                        <a:buFont typeface="Symbol" pitchFamily="18" charset="2"/>
                        <a:buNone/>
                        <a:tabLst/>
                      </a:pPr>
                      <a:r>
                        <a:rPr kumimoji="0" lang="en-US" altLang="en-US" sz="2000" b="1" i="0" u="none" strike="noStrike" cap="none" normalizeH="0" baseline="0" smtClean="0">
                          <a:ln>
                            <a:noFill/>
                          </a:ln>
                          <a:solidFill>
                            <a:schemeClr val="tx1"/>
                          </a:solidFill>
                          <a:effectLst/>
                          <a:latin typeface="Arial" charset="0"/>
                        </a:rPr>
                        <a:t>~ 17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9889" name="Text Box 65"/>
          <p:cNvSpPr txBox="1">
            <a:spLocks noChangeArrowheads="1"/>
          </p:cNvSpPr>
          <p:nvPr/>
        </p:nvSpPr>
        <p:spPr bwMode="auto">
          <a:xfrm>
            <a:off x="328613" y="1319213"/>
            <a:ext cx="318928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Two stage: LEBT + MEBT</a:t>
            </a:r>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r>
              <a:rPr lang="en-US" altLang="en-US" dirty="0"/>
              <a:t>Mitigation of partial chopping: compensation using </a:t>
            </a:r>
            <a:r>
              <a:rPr lang="en-US" altLang="en-US" dirty="0" smtClean="0"/>
              <a:t>anti-chopper</a:t>
            </a:r>
            <a:endParaRPr lang="en-US" altLang="en-US" dirty="0"/>
          </a:p>
        </p:txBody>
      </p:sp>
      <p:sp>
        <p:nvSpPr>
          <p:cNvPr id="589890" name="Oval 66"/>
          <p:cNvSpPr>
            <a:spLocks noChangeArrowheads="1"/>
          </p:cNvSpPr>
          <p:nvPr/>
        </p:nvSpPr>
        <p:spPr bwMode="auto">
          <a:xfrm>
            <a:off x="7597775" y="4876800"/>
            <a:ext cx="1100138" cy="6746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891" name="Text Box 67"/>
          <p:cNvSpPr txBox="1">
            <a:spLocks noChangeArrowheads="1"/>
          </p:cNvSpPr>
          <p:nvPr/>
        </p:nvSpPr>
        <p:spPr bwMode="auto">
          <a:xfrm>
            <a:off x="4092575" y="5659438"/>
            <a:ext cx="2786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Compensated by using slow traveling wave deflector</a:t>
            </a:r>
          </a:p>
        </p:txBody>
      </p:sp>
      <p:sp>
        <p:nvSpPr>
          <p:cNvPr id="589892" name="Line 68"/>
          <p:cNvSpPr>
            <a:spLocks noChangeShapeType="1"/>
          </p:cNvSpPr>
          <p:nvPr/>
        </p:nvSpPr>
        <p:spPr bwMode="auto">
          <a:xfrm flipV="1">
            <a:off x="6456363" y="5497513"/>
            <a:ext cx="1425575"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52D0D107-CEC7-4F37-9BB2-129197592ADE}" type="slidenum">
              <a:rPr lang="en-US" altLang="en-US"/>
              <a:pPr/>
              <a:t>14</a:t>
            </a:fld>
            <a:endParaRPr lang="en-US" altLang="en-US"/>
          </a:p>
        </p:txBody>
      </p:sp>
      <p:sp>
        <p:nvSpPr>
          <p:cNvPr id="591876" name="Rectangle 4"/>
          <p:cNvSpPr>
            <a:spLocks noGrp="1" noChangeArrowheads="1"/>
          </p:cNvSpPr>
          <p:nvPr>
            <p:ph type="title"/>
          </p:nvPr>
        </p:nvSpPr>
        <p:spPr/>
        <p:txBody>
          <a:bodyPr/>
          <a:lstStyle/>
          <a:p>
            <a:r>
              <a:rPr lang="en-US" altLang="en-US"/>
              <a:t>What other use the SNS chopper has?</a:t>
            </a:r>
          </a:p>
        </p:txBody>
      </p:sp>
      <p:sp>
        <p:nvSpPr>
          <p:cNvPr id="591877" name="Text Box 5"/>
          <p:cNvSpPr txBox="1">
            <a:spLocks noChangeArrowheads="1"/>
          </p:cNvSpPr>
          <p:nvPr/>
        </p:nvSpPr>
        <p:spPr bwMode="auto">
          <a:xfrm>
            <a:off x="350838" y="727075"/>
            <a:ext cx="8393112"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Arial Black" pitchFamily="34" charset="0"/>
              </a:rPr>
              <a:t>Answer: </a:t>
            </a:r>
            <a:r>
              <a:rPr lang="en-US" altLang="en-US" sz="2400">
                <a:solidFill>
                  <a:schemeClr val="accent1"/>
                </a:solidFill>
                <a:latin typeface="Arial Black" pitchFamily="34" charset="0"/>
              </a:rPr>
              <a:t>macro-pulse shaping</a:t>
            </a:r>
          </a:p>
          <a:p>
            <a:pPr lvl="1">
              <a:spcBef>
                <a:spcPct val="50000"/>
              </a:spcBef>
              <a:buFontTx/>
              <a:buChar char="•"/>
            </a:pPr>
            <a:r>
              <a:rPr lang="en-US" altLang="en-US" sz="2400" b="1">
                <a:latin typeface="Times" pitchFamily="1" charset="0"/>
              </a:rPr>
              <a:t>  </a:t>
            </a:r>
            <a:r>
              <a:rPr lang="en-US" altLang="en-US"/>
              <a:t>cut off beam during the ion source transient</a:t>
            </a:r>
          </a:p>
          <a:p>
            <a:pPr lvl="1">
              <a:spcBef>
                <a:spcPct val="50000"/>
              </a:spcBef>
              <a:buFontTx/>
              <a:buChar char="•"/>
            </a:pPr>
            <a:r>
              <a:rPr lang="en-US" altLang="en-US"/>
              <a:t> create single mini-pulse for turn-by-turn measurements in the ring</a:t>
            </a:r>
          </a:p>
          <a:p>
            <a:pPr lvl="1">
              <a:spcBef>
                <a:spcPct val="50000"/>
              </a:spcBef>
              <a:buFontTx/>
              <a:buChar char="•"/>
            </a:pPr>
            <a:r>
              <a:rPr lang="en-US" altLang="en-US"/>
              <a:t> decimate mini-pulses (N-on-M-off ) to facilitate injection painting tuning</a:t>
            </a:r>
          </a:p>
          <a:p>
            <a:pPr lvl="1">
              <a:spcBef>
                <a:spcPct val="50000"/>
              </a:spcBef>
              <a:buFontTx/>
              <a:buChar char="•"/>
            </a:pPr>
            <a:r>
              <a:rPr lang="en-US" altLang="en-US"/>
              <a:t> ramp up current at the beginning of the macro-pulse to help LLRF system in compensating beam  loading effects</a:t>
            </a:r>
          </a:p>
        </p:txBody>
      </p:sp>
      <p:pic>
        <p:nvPicPr>
          <p:cNvPr id="591878" name="Picture 6" descr="chop-meb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125" y="4022725"/>
            <a:ext cx="2767013" cy="2390775"/>
          </a:xfrm>
          <a:prstGeom prst="rect">
            <a:avLst/>
          </a:prstGeom>
          <a:noFill/>
          <a:extLst>
            <a:ext uri="{909E8E84-426E-40dd-AFC4-6F175D3DCCD1}">
              <a14:hiddenFill xmlns:a14="http://schemas.microsoft.com/office/drawing/2010/main">
                <a:solidFill>
                  <a:srgbClr val="FFFFFF"/>
                </a:solidFill>
              </a14:hiddenFill>
            </a:ext>
          </a:extLst>
        </p:spPr>
      </p:pic>
      <p:pic>
        <p:nvPicPr>
          <p:cNvPr id="591879" name="Picture 7" descr="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4095750"/>
            <a:ext cx="3430588" cy="2395538"/>
          </a:xfrm>
          <a:prstGeom prst="rect">
            <a:avLst/>
          </a:prstGeom>
          <a:noFill/>
          <a:extLst>
            <a:ext uri="{909E8E84-426E-40dd-AFC4-6F175D3DCCD1}">
              <a14:hiddenFill xmlns:a14="http://schemas.microsoft.com/office/drawing/2010/main">
                <a:solidFill>
                  <a:srgbClr val="FFFFFF"/>
                </a:solidFill>
              </a14:hiddenFill>
            </a:ext>
          </a:extLst>
        </p:spPr>
      </p:pic>
      <p:sp>
        <p:nvSpPr>
          <p:cNvPr id="591880" name="Line 8"/>
          <p:cNvSpPr>
            <a:spLocks noChangeShapeType="1"/>
          </p:cNvSpPr>
          <p:nvPr/>
        </p:nvSpPr>
        <p:spPr bwMode="auto">
          <a:xfrm>
            <a:off x="3278188" y="6161088"/>
            <a:ext cx="10668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1" name="Line 9"/>
          <p:cNvSpPr>
            <a:spLocks noChangeShapeType="1"/>
          </p:cNvSpPr>
          <p:nvPr/>
        </p:nvSpPr>
        <p:spPr bwMode="auto">
          <a:xfrm flipV="1">
            <a:off x="2601913" y="4865688"/>
            <a:ext cx="0" cy="1295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2" name="Line 10"/>
          <p:cNvSpPr>
            <a:spLocks noChangeShapeType="1"/>
          </p:cNvSpPr>
          <p:nvPr/>
        </p:nvSpPr>
        <p:spPr bwMode="auto">
          <a:xfrm flipV="1">
            <a:off x="2603500" y="4833938"/>
            <a:ext cx="685800" cy="952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3" name="Line 11"/>
          <p:cNvSpPr>
            <a:spLocks noChangeShapeType="1"/>
          </p:cNvSpPr>
          <p:nvPr/>
        </p:nvSpPr>
        <p:spPr bwMode="auto">
          <a:xfrm flipV="1">
            <a:off x="3298825" y="4865688"/>
            <a:ext cx="0" cy="1295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4" name="Text Box 12"/>
          <p:cNvSpPr txBox="1">
            <a:spLocks noChangeArrowheads="1"/>
          </p:cNvSpPr>
          <p:nvPr/>
        </p:nvSpPr>
        <p:spPr bwMode="auto">
          <a:xfrm>
            <a:off x="0" y="4665663"/>
            <a:ext cx="1190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Ion source </a:t>
            </a:r>
          </a:p>
          <a:p>
            <a:r>
              <a:rPr lang="en-US" altLang="en-US" sz="1600"/>
              <a:t>transient</a:t>
            </a:r>
          </a:p>
        </p:txBody>
      </p:sp>
      <p:sp>
        <p:nvSpPr>
          <p:cNvPr id="591885" name="Line 13"/>
          <p:cNvSpPr>
            <a:spLocks noChangeShapeType="1"/>
          </p:cNvSpPr>
          <p:nvPr/>
        </p:nvSpPr>
        <p:spPr bwMode="auto">
          <a:xfrm>
            <a:off x="892175" y="5062538"/>
            <a:ext cx="1230313" cy="500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6" name="Text Box 14"/>
          <p:cNvSpPr txBox="1">
            <a:spLocks noChangeArrowheads="1"/>
          </p:cNvSpPr>
          <p:nvPr/>
        </p:nvSpPr>
        <p:spPr bwMode="auto">
          <a:xfrm>
            <a:off x="0" y="5549900"/>
            <a:ext cx="1019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Chopper </a:t>
            </a:r>
          </a:p>
          <a:p>
            <a:r>
              <a:rPr lang="en-US" altLang="en-US" sz="1600"/>
              <a:t>window</a:t>
            </a:r>
          </a:p>
        </p:txBody>
      </p:sp>
      <p:sp>
        <p:nvSpPr>
          <p:cNvPr id="591888" name="Line 16"/>
          <p:cNvSpPr>
            <a:spLocks noChangeShapeType="1"/>
          </p:cNvSpPr>
          <p:nvPr/>
        </p:nvSpPr>
        <p:spPr bwMode="auto">
          <a:xfrm flipV="1">
            <a:off x="827088" y="5748338"/>
            <a:ext cx="1763712" cy="217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89" name="Text Box 17"/>
          <p:cNvSpPr txBox="1">
            <a:spLocks noChangeArrowheads="1"/>
          </p:cNvSpPr>
          <p:nvPr/>
        </p:nvSpPr>
        <p:spPr bwMode="auto">
          <a:xfrm>
            <a:off x="6716713" y="4513263"/>
            <a:ext cx="1108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single </a:t>
            </a:r>
          </a:p>
          <a:p>
            <a:r>
              <a:rPr lang="en-US" altLang="en-US" sz="1600"/>
              <a:t>mini-pulse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F610678-F0C8-4BE8-B8A5-B032E90C51C5}" type="slidenum">
              <a:rPr lang="en-US" altLang="en-US"/>
              <a:pPr/>
              <a:t>15</a:t>
            </a:fld>
            <a:endParaRPr lang="en-US" altLang="en-US"/>
          </a:p>
        </p:txBody>
      </p:sp>
      <p:pic>
        <p:nvPicPr>
          <p:cNvPr id="515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3850"/>
            <a:ext cx="8323263" cy="617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FD961CBF-6A80-4BE9-A311-4569AF0A9A5E}" type="slidenum">
              <a:rPr lang="en-US" altLang="en-US"/>
              <a:pPr/>
              <a:t>16</a:t>
            </a:fld>
            <a:endParaRPr lang="en-US" altLang="en-US"/>
          </a:p>
        </p:txBody>
      </p:sp>
      <p:pic>
        <p:nvPicPr>
          <p:cNvPr id="527362" name="Picture 2"/>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4325938" y="838200"/>
            <a:ext cx="3582987"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89038"/>
            <a:ext cx="3101975" cy="3286125"/>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7364" name="Rectangle 4"/>
          <p:cNvSpPr>
            <a:spLocks noChangeArrowheads="1"/>
          </p:cNvSpPr>
          <p:nvPr/>
        </p:nvSpPr>
        <p:spPr bwMode="auto">
          <a:xfrm>
            <a:off x="444500" y="5202238"/>
            <a:ext cx="851535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ct val="60000"/>
              </a:spcBef>
              <a:buClr>
                <a:srgbClr val="00673E"/>
              </a:buClr>
              <a:buFont typeface="Symbol" pitchFamily="18" charset="2"/>
              <a:buChar char="·"/>
              <a:defRPr sz="2800" b="1">
                <a:solidFill>
                  <a:schemeClr val="tx1"/>
                </a:solidFill>
                <a:latin typeface="Arial" charset="0"/>
              </a:defRPr>
            </a:lvl1pPr>
            <a:lvl2pPr marL="581025" indent="-238125">
              <a:lnSpc>
                <a:spcPct val="90000"/>
              </a:lnSpc>
              <a:spcBef>
                <a:spcPct val="20000"/>
              </a:spcBef>
              <a:buClr>
                <a:srgbClr val="00673E"/>
              </a:buClr>
              <a:buFont typeface="Symbol" pitchFamily="18" charset="2"/>
              <a:buChar char="-"/>
              <a:defRPr sz="2400" b="1">
                <a:solidFill>
                  <a:schemeClr val="tx1"/>
                </a:solidFill>
                <a:latin typeface="Arial" charset="0"/>
              </a:defRPr>
            </a:lvl2pPr>
            <a:lvl3pPr marL="966788" indent="-271463">
              <a:lnSpc>
                <a:spcPct val="90000"/>
              </a:lnSpc>
              <a:spcBef>
                <a:spcPct val="20000"/>
              </a:spcBef>
              <a:buClr>
                <a:srgbClr val="00673E"/>
              </a:buClr>
              <a:buFont typeface="Symbol" pitchFamily="18" charset="2"/>
              <a:buChar char="·"/>
              <a:defRPr sz="2200" b="1">
                <a:solidFill>
                  <a:schemeClr val="tx1"/>
                </a:solidFill>
                <a:latin typeface="Arial" charset="0"/>
              </a:defRPr>
            </a:lvl3pPr>
            <a:lvl4pPr marL="1319213" indent="-238125">
              <a:lnSpc>
                <a:spcPct val="90000"/>
              </a:lnSpc>
              <a:spcBef>
                <a:spcPct val="20000"/>
              </a:spcBef>
              <a:buClr>
                <a:srgbClr val="00673E"/>
              </a:buClr>
              <a:buFont typeface="Symbol" pitchFamily="18" charset="2"/>
              <a:buChar char="-"/>
              <a:defRPr sz="2000" b="1">
                <a:solidFill>
                  <a:schemeClr val="tx1"/>
                </a:solidFill>
                <a:latin typeface="Arial" charset="0"/>
              </a:defRPr>
            </a:lvl4pPr>
            <a:lvl5pPr marL="1652588" indent="-219075">
              <a:lnSpc>
                <a:spcPct val="90000"/>
              </a:lnSpc>
              <a:spcBef>
                <a:spcPct val="20000"/>
              </a:spcBef>
              <a:buClr>
                <a:srgbClr val="00673E"/>
              </a:buClr>
              <a:buFont typeface="Symbol" pitchFamily="18" charset="2"/>
              <a:buChar char="·"/>
              <a:defRPr b="1">
                <a:solidFill>
                  <a:schemeClr val="tx1"/>
                </a:solidFill>
                <a:latin typeface="Arial" charset="0"/>
              </a:defRPr>
            </a:lvl5pPr>
            <a:lvl6pPr marL="2109788" indent="-219075"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Arial" charset="0"/>
              </a:defRPr>
            </a:lvl6pPr>
            <a:lvl7pPr marL="2566988" indent="-219075"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Arial" charset="0"/>
              </a:defRPr>
            </a:lvl7pPr>
            <a:lvl8pPr marL="3024188" indent="-219075"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Arial" charset="0"/>
              </a:defRPr>
            </a:lvl8pPr>
            <a:lvl9pPr marL="3481388" indent="-219075" eaLnBrk="0" fontAlgn="base" hangingPunct="0">
              <a:lnSpc>
                <a:spcPct val="90000"/>
              </a:lnSpc>
              <a:spcBef>
                <a:spcPct val="20000"/>
              </a:spcBef>
              <a:spcAft>
                <a:spcPct val="0"/>
              </a:spcAft>
              <a:buClr>
                <a:srgbClr val="00673E"/>
              </a:buClr>
              <a:buFont typeface="Symbol" pitchFamily="18" charset="2"/>
              <a:buChar char="·"/>
              <a:defRPr b="1">
                <a:solidFill>
                  <a:schemeClr val="tx1"/>
                </a:solidFill>
                <a:latin typeface="Arial" charset="0"/>
              </a:defRPr>
            </a:lvl9pPr>
          </a:lstStyle>
          <a:p>
            <a:pPr>
              <a:spcBef>
                <a:spcPct val="50000"/>
              </a:spcBef>
            </a:pPr>
            <a:r>
              <a:rPr lang="en-US" altLang="en-US" sz="2000" i="1"/>
              <a:t>The 2</a:t>
            </a:r>
            <a:r>
              <a:rPr lang="en-US" altLang="en-US" sz="2000" b="0" i="1" baseline="30000"/>
              <a:t>nd</a:t>
            </a:r>
            <a:r>
              <a:rPr lang="en-US" altLang="en-US" sz="2000" i="1"/>
              <a:t> lens in the LEBT is divided into four electrically insulated quadrants, which serve as steerer and chopper </a:t>
            </a:r>
          </a:p>
          <a:p>
            <a:pPr>
              <a:spcBef>
                <a:spcPct val="50000"/>
              </a:spcBef>
            </a:pPr>
            <a:r>
              <a:rPr lang="en-US" altLang="en-US" sz="2000" i="1"/>
              <a:t>All chopper and steerer voltages operate on top of ~45 kV.</a:t>
            </a:r>
          </a:p>
        </p:txBody>
      </p:sp>
      <p:sp>
        <p:nvSpPr>
          <p:cNvPr id="527365" name="Text Box 5"/>
          <p:cNvSpPr txBox="1">
            <a:spLocks noChangeArrowheads="1"/>
          </p:cNvSpPr>
          <p:nvPr/>
        </p:nvSpPr>
        <p:spPr bwMode="auto">
          <a:xfrm>
            <a:off x="4159250" y="3973513"/>
            <a:ext cx="946150" cy="396875"/>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Lens 1</a:t>
            </a:r>
          </a:p>
        </p:txBody>
      </p:sp>
      <p:sp>
        <p:nvSpPr>
          <p:cNvPr id="527366" name="Text Box 6"/>
          <p:cNvSpPr txBox="1">
            <a:spLocks noChangeArrowheads="1"/>
          </p:cNvSpPr>
          <p:nvPr/>
        </p:nvSpPr>
        <p:spPr bwMode="auto">
          <a:xfrm>
            <a:off x="5302250" y="4267200"/>
            <a:ext cx="946150" cy="396875"/>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Lens 2</a:t>
            </a:r>
          </a:p>
        </p:txBody>
      </p:sp>
      <p:sp>
        <p:nvSpPr>
          <p:cNvPr id="527367" name="Text Box 7"/>
          <p:cNvSpPr txBox="1">
            <a:spLocks noChangeArrowheads="1"/>
          </p:cNvSpPr>
          <p:nvPr/>
        </p:nvSpPr>
        <p:spPr bwMode="auto">
          <a:xfrm>
            <a:off x="7010400" y="4175125"/>
            <a:ext cx="1311275" cy="701675"/>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a:t>RFQ entrance</a:t>
            </a:r>
          </a:p>
        </p:txBody>
      </p:sp>
      <p:sp>
        <p:nvSpPr>
          <p:cNvPr id="527368" name="Rectangle 8"/>
          <p:cNvSpPr>
            <a:spLocks noGrp="1" noChangeArrowheads="1"/>
          </p:cNvSpPr>
          <p:nvPr>
            <p:ph type="title"/>
          </p:nvPr>
        </p:nvSpPr>
        <p:spPr>
          <a:xfrm>
            <a:off x="304800" y="0"/>
            <a:ext cx="8080375" cy="762000"/>
          </a:xfrm>
          <a:noFill/>
          <a:ln/>
        </p:spPr>
        <p:txBody>
          <a:bodyPr/>
          <a:lstStyle/>
          <a:p>
            <a:r>
              <a:rPr lang="en-US" altLang="en-US" sz="2600" i="1">
                <a:solidFill>
                  <a:srgbClr val="0066FF"/>
                </a:solidFill>
                <a:latin typeface="Comic Sans MS" pitchFamily="66" charset="0"/>
              </a:rPr>
              <a:t>The LEBT chopper: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7363"/>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527364"/>
                                        </p:tgtEl>
                                        <p:attrNameLst>
                                          <p:attrName>style.visibility</p:attrName>
                                        </p:attrNameLst>
                                      </p:cBhvr>
                                      <p:to>
                                        <p:strVal val="visible"/>
                                      </p:to>
                                    </p:set>
                                    <p:animEffect transition="in" filter="wipe(up)">
                                      <p:cBhvr>
                                        <p:cTn id="10" dur="500"/>
                                        <p:tgtEl>
                                          <p:spTgt spid="52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0B33E38F-963D-40E7-8E50-77F6E2C8283D}" type="slidenum">
              <a:rPr lang="en-US" altLang="en-US"/>
              <a:pPr/>
              <a:t>17</a:t>
            </a:fld>
            <a:endParaRPr lang="en-US" altLang="en-US"/>
          </a:p>
        </p:txBody>
      </p:sp>
      <p:sp>
        <p:nvSpPr>
          <p:cNvPr id="522244" name="Rectangle 4"/>
          <p:cNvSpPr>
            <a:spLocks noGrp="1" noChangeArrowheads="1"/>
          </p:cNvSpPr>
          <p:nvPr>
            <p:ph type="title"/>
          </p:nvPr>
        </p:nvSpPr>
        <p:spPr/>
        <p:txBody>
          <a:bodyPr/>
          <a:lstStyle/>
          <a:p>
            <a:endParaRPr lang="en-US" altLang="en-US"/>
          </a:p>
        </p:txBody>
      </p:sp>
      <p:pic>
        <p:nvPicPr>
          <p:cNvPr id="522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17563"/>
            <a:ext cx="7158038"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lide Number Placeholder 3"/>
          <p:cNvSpPr>
            <a:spLocks noGrp="1"/>
          </p:cNvSpPr>
          <p:nvPr>
            <p:ph type="sldNum" sz="quarter" idx="10"/>
          </p:nvPr>
        </p:nvSpPr>
        <p:spPr/>
        <p:txBody>
          <a:bodyPr/>
          <a:lstStyle/>
          <a:p>
            <a:fld id="{237A69F9-FFDD-48F8-8087-9F408F09B41C}" type="slidenum">
              <a:rPr lang="en-US" altLang="en-US"/>
              <a:pPr/>
              <a:t>18</a:t>
            </a:fld>
            <a:endParaRPr lang="en-US" altLang="en-US"/>
          </a:p>
        </p:txBody>
      </p:sp>
      <p:grpSp>
        <p:nvGrpSpPr>
          <p:cNvPr id="528386" name="Group 2"/>
          <p:cNvGrpSpPr>
            <a:grpSpLocks/>
          </p:cNvGrpSpPr>
          <p:nvPr/>
        </p:nvGrpSpPr>
        <p:grpSpPr bwMode="auto">
          <a:xfrm>
            <a:off x="4114800" y="914400"/>
            <a:ext cx="4648200" cy="2971800"/>
            <a:chOff x="2592" y="576"/>
            <a:chExt cx="2928" cy="1872"/>
          </a:xfrm>
        </p:grpSpPr>
        <p:sp>
          <p:nvSpPr>
            <p:cNvPr id="528387" name="Rectangle 3"/>
            <p:cNvSpPr>
              <a:spLocks noChangeArrowheads="1"/>
            </p:cNvSpPr>
            <p:nvPr/>
          </p:nvSpPr>
          <p:spPr bwMode="auto">
            <a:xfrm flipH="1">
              <a:off x="2592" y="1776"/>
              <a:ext cx="528" cy="192"/>
            </a:xfrm>
            <a:prstGeom prst="rect">
              <a:avLst/>
            </a:prstGeom>
            <a:solidFill>
              <a:srgbClr val="FF99CC">
                <a:alpha val="50000"/>
              </a:srgbClr>
            </a:solidFill>
            <a:ln>
              <a:noFill/>
            </a:ln>
            <a:effectLst/>
            <a:extLs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388" name="Rectangle 4"/>
            <p:cNvSpPr>
              <a:spLocks noChangeArrowheads="1"/>
            </p:cNvSpPr>
            <p:nvPr/>
          </p:nvSpPr>
          <p:spPr bwMode="auto">
            <a:xfrm>
              <a:off x="3120" y="576"/>
              <a:ext cx="2400" cy="1872"/>
            </a:xfrm>
            <a:prstGeom prst="rect">
              <a:avLst/>
            </a:prstGeom>
            <a:solidFill>
              <a:srgbClr val="FF99CC">
                <a:alpha val="50000"/>
              </a:srgbClr>
            </a:solidFill>
            <a:ln>
              <a:noFill/>
            </a:ln>
            <a:effectLst/>
            <a:extLs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8391" name="Group 7"/>
          <p:cNvGrpSpPr>
            <a:grpSpLocks/>
          </p:cNvGrpSpPr>
          <p:nvPr/>
        </p:nvGrpSpPr>
        <p:grpSpPr bwMode="auto">
          <a:xfrm>
            <a:off x="4038600" y="990600"/>
            <a:ext cx="4572000" cy="2606675"/>
            <a:chOff x="2544" y="624"/>
            <a:chExt cx="2880" cy="1642"/>
          </a:xfrm>
        </p:grpSpPr>
        <p:sp>
          <p:nvSpPr>
            <p:cNvPr id="528392" name="Rectangle 8"/>
            <p:cNvSpPr>
              <a:spLocks noChangeArrowheads="1"/>
            </p:cNvSpPr>
            <p:nvPr/>
          </p:nvSpPr>
          <p:spPr bwMode="auto">
            <a:xfrm>
              <a:off x="2544" y="1448"/>
              <a:ext cx="624" cy="52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t>Lens 2 supply ~ 45 kV</a:t>
              </a:r>
            </a:p>
          </p:txBody>
        </p:sp>
        <p:grpSp>
          <p:nvGrpSpPr>
            <p:cNvPr id="528393" name="Group 9"/>
            <p:cNvGrpSpPr>
              <a:grpSpLocks/>
            </p:cNvGrpSpPr>
            <p:nvPr/>
          </p:nvGrpSpPr>
          <p:grpSpPr bwMode="auto">
            <a:xfrm>
              <a:off x="4320" y="864"/>
              <a:ext cx="1056" cy="1008"/>
              <a:chOff x="3792" y="816"/>
              <a:chExt cx="1488" cy="1488"/>
            </a:xfrm>
          </p:grpSpPr>
          <p:sp>
            <p:nvSpPr>
              <p:cNvPr id="528394" name="AutoShape 10"/>
              <p:cNvSpPr>
                <a:spLocks noChangeArrowheads="1"/>
              </p:cNvSpPr>
              <p:nvPr/>
            </p:nvSpPr>
            <p:spPr bwMode="auto">
              <a:xfrm>
                <a:off x="3792" y="816"/>
                <a:ext cx="1488" cy="1392"/>
              </a:xfrm>
              <a:custGeom>
                <a:avLst/>
                <a:gdLst>
                  <a:gd name="G0" fmla="+- 7990 0 0"/>
                  <a:gd name="G1" fmla="+- -8547670 0 0"/>
                  <a:gd name="G2" fmla="+- 0 0 -8547670"/>
                  <a:gd name="T0" fmla="*/ 0 256 1"/>
                  <a:gd name="T1" fmla="*/ 180 256 1"/>
                  <a:gd name="G3" fmla="+- -8547670 T0 T1"/>
                  <a:gd name="T2" fmla="*/ 0 256 1"/>
                  <a:gd name="T3" fmla="*/ 90 256 1"/>
                  <a:gd name="G4" fmla="+- -8547670 T2 T3"/>
                  <a:gd name="G5" fmla="*/ G4 2 1"/>
                  <a:gd name="T4" fmla="*/ 90 256 1"/>
                  <a:gd name="T5" fmla="*/ 0 256 1"/>
                  <a:gd name="G6" fmla="+- -8547670 T4 T5"/>
                  <a:gd name="G7" fmla="*/ G6 2 1"/>
                  <a:gd name="G8" fmla="abs -8547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90"/>
                  <a:gd name="G18" fmla="*/ 7990 1 2"/>
                  <a:gd name="G19" fmla="+- G18 5400 0"/>
                  <a:gd name="G20" fmla="cos G19 -8547670"/>
                  <a:gd name="G21" fmla="sin G19 -8547670"/>
                  <a:gd name="G22" fmla="+- G20 10800 0"/>
                  <a:gd name="G23" fmla="+- G21 10800 0"/>
                  <a:gd name="G24" fmla="+- 10800 0 G20"/>
                  <a:gd name="G25" fmla="+- 7990 10800 0"/>
                  <a:gd name="G26" fmla="?: G9 G17 G25"/>
                  <a:gd name="G27" fmla="?: G9 0 21600"/>
                  <a:gd name="G28" fmla="cos 10800 -8547670"/>
                  <a:gd name="G29" fmla="sin 10800 -8547670"/>
                  <a:gd name="G30" fmla="sin 7990 -8547670"/>
                  <a:gd name="G31" fmla="+- G28 10800 0"/>
                  <a:gd name="G32" fmla="+- G29 10800 0"/>
                  <a:gd name="G33" fmla="+- G30 10800 0"/>
                  <a:gd name="G34" fmla="?: G4 0 G31"/>
                  <a:gd name="G35" fmla="?: -8547670 G34 0"/>
                  <a:gd name="G36" fmla="?: G6 G35 G31"/>
                  <a:gd name="G37" fmla="+- 21600 0 G36"/>
                  <a:gd name="G38" fmla="?: G4 0 G33"/>
                  <a:gd name="G39" fmla="?: -8547670 G38 G32"/>
                  <a:gd name="G40" fmla="?: G6 G39 0"/>
                  <a:gd name="G41" fmla="?: G4 G32 21600"/>
                  <a:gd name="G42" fmla="?: G6 G41 G33"/>
                  <a:gd name="T12" fmla="*/ 10800 w 21600"/>
                  <a:gd name="T13" fmla="*/ 0 h 21600"/>
                  <a:gd name="T14" fmla="*/ 4707 w 21600"/>
                  <a:gd name="T15" fmla="*/ 3648 h 21600"/>
                  <a:gd name="T16" fmla="*/ 10800 w 21600"/>
                  <a:gd name="T17" fmla="*/ 2810 h 21600"/>
                  <a:gd name="T18" fmla="*/ 16893 w 21600"/>
                  <a:gd name="T19" fmla="*/ 364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18" y="4717"/>
                    </a:moveTo>
                    <a:cubicBezTo>
                      <a:pt x="7064" y="3486"/>
                      <a:pt x="8901" y="2809"/>
                      <a:pt x="10800" y="2810"/>
                    </a:cubicBezTo>
                    <a:cubicBezTo>
                      <a:pt x="12698" y="2810"/>
                      <a:pt x="14535" y="3486"/>
                      <a:pt x="15981" y="4717"/>
                    </a:cubicBezTo>
                    <a:lnTo>
                      <a:pt x="17803" y="2578"/>
                    </a:lnTo>
                    <a:cubicBezTo>
                      <a:pt x="15849" y="914"/>
                      <a:pt x="13366" y="-1"/>
                      <a:pt x="10799" y="0"/>
                    </a:cubicBezTo>
                    <a:cubicBezTo>
                      <a:pt x="8233" y="0"/>
                      <a:pt x="5750" y="914"/>
                      <a:pt x="3796" y="2578"/>
                    </a:cubicBezTo>
                    <a:close/>
                  </a:path>
                </a:pathLst>
              </a:cu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i="1">
                  <a:latin typeface="Helvetica" pitchFamily="34" charset="0"/>
                </a:endParaRPr>
              </a:p>
            </p:txBody>
          </p:sp>
          <p:sp>
            <p:nvSpPr>
              <p:cNvPr id="528395" name="AutoShape 11"/>
              <p:cNvSpPr>
                <a:spLocks noChangeArrowheads="1"/>
              </p:cNvSpPr>
              <p:nvPr/>
            </p:nvSpPr>
            <p:spPr bwMode="auto">
              <a:xfrm rot="10800000">
                <a:off x="3792" y="912"/>
                <a:ext cx="1488" cy="1392"/>
              </a:xfrm>
              <a:custGeom>
                <a:avLst/>
                <a:gdLst>
                  <a:gd name="G0" fmla="+- 7990 0 0"/>
                  <a:gd name="G1" fmla="+- -8547670 0 0"/>
                  <a:gd name="G2" fmla="+- 0 0 -8547670"/>
                  <a:gd name="T0" fmla="*/ 0 256 1"/>
                  <a:gd name="T1" fmla="*/ 180 256 1"/>
                  <a:gd name="G3" fmla="+- -8547670 T0 T1"/>
                  <a:gd name="T2" fmla="*/ 0 256 1"/>
                  <a:gd name="T3" fmla="*/ 90 256 1"/>
                  <a:gd name="G4" fmla="+- -8547670 T2 T3"/>
                  <a:gd name="G5" fmla="*/ G4 2 1"/>
                  <a:gd name="T4" fmla="*/ 90 256 1"/>
                  <a:gd name="T5" fmla="*/ 0 256 1"/>
                  <a:gd name="G6" fmla="+- -8547670 T4 T5"/>
                  <a:gd name="G7" fmla="*/ G6 2 1"/>
                  <a:gd name="G8" fmla="abs -8547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90"/>
                  <a:gd name="G18" fmla="*/ 7990 1 2"/>
                  <a:gd name="G19" fmla="+- G18 5400 0"/>
                  <a:gd name="G20" fmla="cos G19 -8547670"/>
                  <a:gd name="G21" fmla="sin G19 -8547670"/>
                  <a:gd name="G22" fmla="+- G20 10800 0"/>
                  <a:gd name="G23" fmla="+- G21 10800 0"/>
                  <a:gd name="G24" fmla="+- 10800 0 G20"/>
                  <a:gd name="G25" fmla="+- 7990 10800 0"/>
                  <a:gd name="G26" fmla="?: G9 G17 G25"/>
                  <a:gd name="G27" fmla="?: G9 0 21600"/>
                  <a:gd name="G28" fmla="cos 10800 -8547670"/>
                  <a:gd name="G29" fmla="sin 10800 -8547670"/>
                  <a:gd name="G30" fmla="sin 7990 -8547670"/>
                  <a:gd name="G31" fmla="+- G28 10800 0"/>
                  <a:gd name="G32" fmla="+- G29 10800 0"/>
                  <a:gd name="G33" fmla="+- G30 10800 0"/>
                  <a:gd name="G34" fmla="?: G4 0 G31"/>
                  <a:gd name="G35" fmla="?: -8547670 G34 0"/>
                  <a:gd name="G36" fmla="?: G6 G35 G31"/>
                  <a:gd name="G37" fmla="+- 21600 0 G36"/>
                  <a:gd name="G38" fmla="?: G4 0 G33"/>
                  <a:gd name="G39" fmla="?: -8547670 G38 G32"/>
                  <a:gd name="G40" fmla="?: G6 G39 0"/>
                  <a:gd name="G41" fmla="?: G4 G32 21600"/>
                  <a:gd name="G42" fmla="?: G6 G41 G33"/>
                  <a:gd name="T12" fmla="*/ 10800 w 21600"/>
                  <a:gd name="T13" fmla="*/ 0 h 21600"/>
                  <a:gd name="T14" fmla="*/ 4707 w 21600"/>
                  <a:gd name="T15" fmla="*/ 3648 h 21600"/>
                  <a:gd name="T16" fmla="*/ 10800 w 21600"/>
                  <a:gd name="T17" fmla="*/ 2810 h 21600"/>
                  <a:gd name="T18" fmla="*/ 16893 w 21600"/>
                  <a:gd name="T19" fmla="*/ 364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18" y="4717"/>
                    </a:moveTo>
                    <a:cubicBezTo>
                      <a:pt x="7064" y="3486"/>
                      <a:pt x="8901" y="2809"/>
                      <a:pt x="10800" y="2810"/>
                    </a:cubicBezTo>
                    <a:cubicBezTo>
                      <a:pt x="12698" y="2810"/>
                      <a:pt x="14535" y="3486"/>
                      <a:pt x="15981" y="4717"/>
                    </a:cubicBezTo>
                    <a:lnTo>
                      <a:pt x="17803" y="2578"/>
                    </a:lnTo>
                    <a:cubicBezTo>
                      <a:pt x="15849" y="914"/>
                      <a:pt x="13366" y="-1"/>
                      <a:pt x="10799" y="0"/>
                    </a:cubicBezTo>
                    <a:cubicBezTo>
                      <a:pt x="8233" y="0"/>
                      <a:pt x="5750" y="914"/>
                      <a:pt x="3796" y="2578"/>
                    </a:cubicBezTo>
                    <a:close/>
                  </a:path>
                </a:pathLst>
              </a:cu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sz="2800" i="1">
                  <a:latin typeface="Helvetica" pitchFamily="34" charset="0"/>
                </a:endParaRPr>
              </a:p>
            </p:txBody>
          </p:sp>
          <p:sp>
            <p:nvSpPr>
              <p:cNvPr id="528396" name="AutoShape 12"/>
              <p:cNvSpPr>
                <a:spLocks noChangeArrowheads="1"/>
              </p:cNvSpPr>
              <p:nvPr/>
            </p:nvSpPr>
            <p:spPr bwMode="auto">
              <a:xfrm rot="16200000">
                <a:off x="3744" y="864"/>
                <a:ext cx="1488" cy="1392"/>
              </a:xfrm>
              <a:custGeom>
                <a:avLst/>
                <a:gdLst>
                  <a:gd name="G0" fmla="+- 7990 0 0"/>
                  <a:gd name="G1" fmla="+- -8547670 0 0"/>
                  <a:gd name="G2" fmla="+- 0 0 -8547670"/>
                  <a:gd name="T0" fmla="*/ 0 256 1"/>
                  <a:gd name="T1" fmla="*/ 180 256 1"/>
                  <a:gd name="G3" fmla="+- -8547670 T0 T1"/>
                  <a:gd name="T2" fmla="*/ 0 256 1"/>
                  <a:gd name="T3" fmla="*/ 90 256 1"/>
                  <a:gd name="G4" fmla="+- -8547670 T2 T3"/>
                  <a:gd name="G5" fmla="*/ G4 2 1"/>
                  <a:gd name="T4" fmla="*/ 90 256 1"/>
                  <a:gd name="T5" fmla="*/ 0 256 1"/>
                  <a:gd name="G6" fmla="+- -8547670 T4 T5"/>
                  <a:gd name="G7" fmla="*/ G6 2 1"/>
                  <a:gd name="G8" fmla="abs -8547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90"/>
                  <a:gd name="G18" fmla="*/ 7990 1 2"/>
                  <a:gd name="G19" fmla="+- G18 5400 0"/>
                  <a:gd name="G20" fmla="cos G19 -8547670"/>
                  <a:gd name="G21" fmla="sin G19 -8547670"/>
                  <a:gd name="G22" fmla="+- G20 10800 0"/>
                  <a:gd name="G23" fmla="+- G21 10800 0"/>
                  <a:gd name="G24" fmla="+- 10800 0 G20"/>
                  <a:gd name="G25" fmla="+- 7990 10800 0"/>
                  <a:gd name="G26" fmla="?: G9 G17 G25"/>
                  <a:gd name="G27" fmla="?: G9 0 21600"/>
                  <a:gd name="G28" fmla="cos 10800 -8547670"/>
                  <a:gd name="G29" fmla="sin 10800 -8547670"/>
                  <a:gd name="G30" fmla="sin 7990 -8547670"/>
                  <a:gd name="G31" fmla="+- G28 10800 0"/>
                  <a:gd name="G32" fmla="+- G29 10800 0"/>
                  <a:gd name="G33" fmla="+- G30 10800 0"/>
                  <a:gd name="G34" fmla="?: G4 0 G31"/>
                  <a:gd name="G35" fmla="?: -8547670 G34 0"/>
                  <a:gd name="G36" fmla="?: G6 G35 G31"/>
                  <a:gd name="G37" fmla="+- 21600 0 G36"/>
                  <a:gd name="G38" fmla="?: G4 0 G33"/>
                  <a:gd name="G39" fmla="?: -8547670 G38 G32"/>
                  <a:gd name="G40" fmla="?: G6 G39 0"/>
                  <a:gd name="G41" fmla="?: G4 G32 21600"/>
                  <a:gd name="G42" fmla="?: G6 G41 G33"/>
                  <a:gd name="T12" fmla="*/ 10800 w 21600"/>
                  <a:gd name="T13" fmla="*/ 0 h 21600"/>
                  <a:gd name="T14" fmla="*/ 4707 w 21600"/>
                  <a:gd name="T15" fmla="*/ 3648 h 21600"/>
                  <a:gd name="T16" fmla="*/ 10800 w 21600"/>
                  <a:gd name="T17" fmla="*/ 2810 h 21600"/>
                  <a:gd name="T18" fmla="*/ 16893 w 21600"/>
                  <a:gd name="T19" fmla="*/ 364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18" y="4717"/>
                    </a:moveTo>
                    <a:cubicBezTo>
                      <a:pt x="7064" y="3486"/>
                      <a:pt x="8901" y="2809"/>
                      <a:pt x="10800" y="2810"/>
                    </a:cubicBezTo>
                    <a:cubicBezTo>
                      <a:pt x="12698" y="2810"/>
                      <a:pt x="14535" y="3486"/>
                      <a:pt x="15981" y="4717"/>
                    </a:cubicBezTo>
                    <a:lnTo>
                      <a:pt x="17803" y="2578"/>
                    </a:lnTo>
                    <a:cubicBezTo>
                      <a:pt x="15849" y="914"/>
                      <a:pt x="13366" y="-1"/>
                      <a:pt x="10799" y="0"/>
                    </a:cubicBezTo>
                    <a:cubicBezTo>
                      <a:pt x="8233" y="0"/>
                      <a:pt x="5750" y="914"/>
                      <a:pt x="3796" y="2578"/>
                    </a:cubicBezTo>
                    <a:close/>
                  </a:path>
                </a:pathLst>
              </a:cu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2800" i="1">
                  <a:latin typeface="Helvetica" pitchFamily="34" charset="0"/>
                </a:endParaRPr>
              </a:p>
            </p:txBody>
          </p:sp>
          <p:sp>
            <p:nvSpPr>
              <p:cNvPr id="528397" name="AutoShape 13"/>
              <p:cNvSpPr>
                <a:spLocks noChangeArrowheads="1"/>
              </p:cNvSpPr>
              <p:nvPr/>
            </p:nvSpPr>
            <p:spPr bwMode="auto">
              <a:xfrm rot="5400000">
                <a:off x="3840" y="864"/>
                <a:ext cx="1488" cy="1392"/>
              </a:xfrm>
              <a:custGeom>
                <a:avLst/>
                <a:gdLst>
                  <a:gd name="G0" fmla="+- 7990 0 0"/>
                  <a:gd name="G1" fmla="+- -8547670 0 0"/>
                  <a:gd name="G2" fmla="+- 0 0 -8547670"/>
                  <a:gd name="T0" fmla="*/ 0 256 1"/>
                  <a:gd name="T1" fmla="*/ 180 256 1"/>
                  <a:gd name="G3" fmla="+- -8547670 T0 T1"/>
                  <a:gd name="T2" fmla="*/ 0 256 1"/>
                  <a:gd name="T3" fmla="*/ 90 256 1"/>
                  <a:gd name="G4" fmla="+- -8547670 T2 T3"/>
                  <a:gd name="G5" fmla="*/ G4 2 1"/>
                  <a:gd name="T4" fmla="*/ 90 256 1"/>
                  <a:gd name="T5" fmla="*/ 0 256 1"/>
                  <a:gd name="G6" fmla="+- -8547670 T4 T5"/>
                  <a:gd name="G7" fmla="*/ G6 2 1"/>
                  <a:gd name="G8" fmla="abs -8547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90"/>
                  <a:gd name="G18" fmla="*/ 7990 1 2"/>
                  <a:gd name="G19" fmla="+- G18 5400 0"/>
                  <a:gd name="G20" fmla="cos G19 -8547670"/>
                  <a:gd name="G21" fmla="sin G19 -8547670"/>
                  <a:gd name="G22" fmla="+- G20 10800 0"/>
                  <a:gd name="G23" fmla="+- G21 10800 0"/>
                  <a:gd name="G24" fmla="+- 10800 0 G20"/>
                  <a:gd name="G25" fmla="+- 7990 10800 0"/>
                  <a:gd name="G26" fmla="?: G9 G17 G25"/>
                  <a:gd name="G27" fmla="?: G9 0 21600"/>
                  <a:gd name="G28" fmla="cos 10800 -8547670"/>
                  <a:gd name="G29" fmla="sin 10800 -8547670"/>
                  <a:gd name="G30" fmla="sin 7990 -8547670"/>
                  <a:gd name="G31" fmla="+- G28 10800 0"/>
                  <a:gd name="G32" fmla="+- G29 10800 0"/>
                  <a:gd name="G33" fmla="+- G30 10800 0"/>
                  <a:gd name="G34" fmla="?: G4 0 G31"/>
                  <a:gd name="G35" fmla="?: -8547670 G34 0"/>
                  <a:gd name="G36" fmla="?: G6 G35 G31"/>
                  <a:gd name="G37" fmla="+- 21600 0 G36"/>
                  <a:gd name="G38" fmla="?: G4 0 G33"/>
                  <a:gd name="G39" fmla="?: -8547670 G38 G32"/>
                  <a:gd name="G40" fmla="?: G6 G39 0"/>
                  <a:gd name="G41" fmla="?: G4 G32 21600"/>
                  <a:gd name="G42" fmla="?: G6 G41 G33"/>
                  <a:gd name="T12" fmla="*/ 10800 w 21600"/>
                  <a:gd name="T13" fmla="*/ 0 h 21600"/>
                  <a:gd name="T14" fmla="*/ 4707 w 21600"/>
                  <a:gd name="T15" fmla="*/ 3648 h 21600"/>
                  <a:gd name="T16" fmla="*/ 10800 w 21600"/>
                  <a:gd name="T17" fmla="*/ 2810 h 21600"/>
                  <a:gd name="T18" fmla="*/ 16893 w 21600"/>
                  <a:gd name="T19" fmla="*/ 364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18" y="4717"/>
                    </a:moveTo>
                    <a:cubicBezTo>
                      <a:pt x="7064" y="3486"/>
                      <a:pt x="8901" y="2809"/>
                      <a:pt x="10800" y="2810"/>
                    </a:cubicBezTo>
                    <a:cubicBezTo>
                      <a:pt x="12698" y="2810"/>
                      <a:pt x="14535" y="3486"/>
                      <a:pt x="15981" y="4717"/>
                    </a:cubicBezTo>
                    <a:lnTo>
                      <a:pt x="17803" y="2578"/>
                    </a:lnTo>
                    <a:cubicBezTo>
                      <a:pt x="15849" y="914"/>
                      <a:pt x="13366" y="-1"/>
                      <a:pt x="10799" y="0"/>
                    </a:cubicBezTo>
                    <a:cubicBezTo>
                      <a:pt x="8233" y="0"/>
                      <a:pt x="5750" y="914"/>
                      <a:pt x="3796" y="2578"/>
                    </a:cubicBezTo>
                    <a:close/>
                  </a:path>
                </a:pathLst>
              </a:cu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2800" i="1">
                  <a:latin typeface="Helvetica" pitchFamily="34" charset="0"/>
                </a:endParaRPr>
              </a:p>
            </p:txBody>
          </p:sp>
        </p:grpSp>
        <p:grpSp>
          <p:nvGrpSpPr>
            <p:cNvPr id="528398" name="Group 14"/>
            <p:cNvGrpSpPr>
              <a:grpSpLocks/>
            </p:cNvGrpSpPr>
            <p:nvPr/>
          </p:nvGrpSpPr>
          <p:grpSpPr bwMode="auto">
            <a:xfrm>
              <a:off x="3168" y="809"/>
              <a:ext cx="528" cy="535"/>
              <a:chOff x="1680" y="816"/>
              <a:chExt cx="528" cy="535"/>
            </a:xfrm>
          </p:grpSpPr>
          <p:sp>
            <p:nvSpPr>
              <p:cNvPr id="528399" name="Text Box 15"/>
              <p:cNvSpPr txBox="1">
                <a:spLocks noChangeArrowheads="1"/>
              </p:cNvSpPr>
              <p:nvPr/>
            </p:nvSpPr>
            <p:spPr bwMode="auto">
              <a:xfrm>
                <a:off x="1680" y="831"/>
                <a:ext cx="52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FontTx/>
                  <a:buChar char="-"/>
                </a:pPr>
                <a:r>
                  <a:rPr lang="en-US" altLang="en-US" sz="1600" b="1"/>
                  <a:t>3 kV 33 mA supply</a:t>
                </a:r>
              </a:p>
            </p:txBody>
          </p:sp>
          <p:sp>
            <p:nvSpPr>
              <p:cNvPr id="528400" name="Rectangle 16"/>
              <p:cNvSpPr>
                <a:spLocks noChangeArrowheads="1"/>
              </p:cNvSpPr>
              <p:nvPr/>
            </p:nvSpPr>
            <p:spPr bwMode="auto">
              <a:xfrm>
                <a:off x="1680" y="816"/>
                <a:ext cx="48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8401" name="Line 17"/>
            <p:cNvSpPr>
              <a:spLocks noChangeShapeType="1"/>
            </p:cNvSpPr>
            <p:nvPr/>
          </p:nvSpPr>
          <p:spPr bwMode="auto">
            <a:xfrm flipH="1" flipV="1">
              <a:off x="3936" y="768"/>
              <a:ext cx="0" cy="48"/>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2" name="Line 18"/>
            <p:cNvSpPr>
              <a:spLocks noChangeShapeType="1"/>
            </p:cNvSpPr>
            <p:nvPr/>
          </p:nvSpPr>
          <p:spPr bwMode="auto">
            <a:xfrm>
              <a:off x="3936" y="768"/>
              <a:ext cx="912"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3" name="Line 19"/>
            <p:cNvSpPr>
              <a:spLocks noChangeShapeType="1"/>
            </p:cNvSpPr>
            <p:nvPr/>
          </p:nvSpPr>
          <p:spPr bwMode="auto">
            <a:xfrm flipV="1">
              <a:off x="4848" y="768"/>
              <a:ext cx="0" cy="144"/>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4" name="Line 20"/>
            <p:cNvSpPr>
              <a:spLocks noChangeShapeType="1"/>
            </p:cNvSpPr>
            <p:nvPr/>
          </p:nvSpPr>
          <p:spPr bwMode="auto">
            <a:xfrm flipH="1" flipV="1">
              <a:off x="4848" y="1872"/>
              <a:ext cx="0" cy="144"/>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5" name="Line 21"/>
            <p:cNvSpPr>
              <a:spLocks noChangeShapeType="1"/>
            </p:cNvSpPr>
            <p:nvPr/>
          </p:nvSpPr>
          <p:spPr bwMode="auto">
            <a:xfrm flipV="1">
              <a:off x="3984" y="1968"/>
              <a:ext cx="0" cy="48"/>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6" name="Line 22"/>
            <p:cNvSpPr>
              <a:spLocks noChangeShapeType="1"/>
            </p:cNvSpPr>
            <p:nvPr/>
          </p:nvSpPr>
          <p:spPr bwMode="auto">
            <a:xfrm flipV="1">
              <a:off x="3408" y="672"/>
              <a:ext cx="0" cy="144"/>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7" name="Line 23"/>
            <p:cNvSpPr>
              <a:spLocks noChangeShapeType="1"/>
            </p:cNvSpPr>
            <p:nvPr/>
          </p:nvSpPr>
          <p:spPr bwMode="auto">
            <a:xfrm flipV="1">
              <a:off x="5424" y="672"/>
              <a:ext cx="0" cy="72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8" name="Line 24"/>
            <p:cNvSpPr>
              <a:spLocks noChangeShapeType="1"/>
            </p:cNvSpPr>
            <p:nvPr/>
          </p:nvSpPr>
          <p:spPr bwMode="auto">
            <a:xfrm>
              <a:off x="3408" y="672"/>
              <a:ext cx="2016"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09" name="Line 25"/>
            <p:cNvSpPr>
              <a:spLocks noChangeShapeType="1"/>
            </p:cNvSpPr>
            <p:nvPr/>
          </p:nvSpPr>
          <p:spPr bwMode="auto">
            <a:xfrm>
              <a:off x="5376" y="1392"/>
              <a:ext cx="48"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0" name="Line 26"/>
            <p:cNvSpPr>
              <a:spLocks noChangeShapeType="1"/>
            </p:cNvSpPr>
            <p:nvPr/>
          </p:nvSpPr>
          <p:spPr bwMode="auto">
            <a:xfrm flipV="1">
              <a:off x="3456" y="1968"/>
              <a:ext cx="0" cy="9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1" name="Line 27"/>
            <p:cNvSpPr>
              <a:spLocks noChangeShapeType="1"/>
            </p:cNvSpPr>
            <p:nvPr/>
          </p:nvSpPr>
          <p:spPr bwMode="auto">
            <a:xfrm>
              <a:off x="3456" y="2064"/>
              <a:ext cx="768"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2" name="Line 28"/>
            <p:cNvSpPr>
              <a:spLocks noChangeShapeType="1"/>
            </p:cNvSpPr>
            <p:nvPr/>
          </p:nvSpPr>
          <p:spPr bwMode="auto">
            <a:xfrm flipV="1">
              <a:off x="4224" y="1440"/>
              <a:ext cx="96"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3" name="Line 29"/>
            <p:cNvSpPr>
              <a:spLocks noChangeShapeType="1"/>
            </p:cNvSpPr>
            <p:nvPr/>
          </p:nvSpPr>
          <p:spPr bwMode="auto">
            <a:xfrm flipV="1">
              <a:off x="4224" y="1440"/>
              <a:ext cx="0" cy="624"/>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4" name="Line 30"/>
            <p:cNvSpPr>
              <a:spLocks noChangeShapeType="1"/>
            </p:cNvSpPr>
            <p:nvPr/>
          </p:nvSpPr>
          <p:spPr bwMode="auto">
            <a:xfrm flipV="1">
              <a:off x="3408" y="1344"/>
              <a:ext cx="0" cy="9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5" name="Line 31"/>
            <p:cNvSpPr>
              <a:spLocks noChangeShapeType="1"/>
            </p:cNvSpPr>
            <p:nvPr/>
          </p:nvSpPr>
          <p:spPr bwMode="auto">
            <a:xfrm flipV="1">
              <a:off x="3936" y="1344"/>
              <a:ext cx="0" cy="9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6" name="Line 32"/>
            <p:cNvSpPr>
              <a:spLocks noChangeShapeType="1"/>
            </p:cNvSpPr>
            <p:nvPr/>
          </p:nvSpPr>
          <p:spPr bwMode="auto">
            <a:xfrm>
              <a:off x="2832" y="1392"/>
              <a:ext cx="1104"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7" name="Rectangle 33"/>
            <p:cNvSpPr>
              <a:spLocks noChangeArrowheads="1"/>
            </p:cNvSpPr>
            <p:nvPr/>
          </p:nvSpPr>
          <p:spPr bwMode="auto">
            <a:xfrm>
              <a:off x="2592" y="1440"/>
              <a:ext cx="48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18" name="Line 34"/>
            <p:cNvSpPr>
              <a:spLocks noChangeShapeType="1"/>
            </p:cNvSpPr>
            <p:nvPr/>
          </p:nvSpPr>
          <p:spPr bwMode="auto">
            <a:xfrm flipV="1">
              <a:off x="2832" y="1392"/>
              <a:ext cx="0" cy="48"/>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8419" name="Group 35"/>
            <p:cNvGrpSpPr>
              <a:grpSpLocks/>
            </p:cNvGrpSpPr>
            <p:nvPr/>
          </p:nvGrpSpPr>
          <p:grpSpPr bwMode="auto">
            <a:xfrm>
              <a:off x="2688" y="1968"/>
              <a:ext cx="288" cy="192"/>
              <a:chOff x="2832" y="2016"/>
              <a:chExt cx="288" cy="192"/>
            </a:xfrm>
          </p:grpSpPr>
          <p:sp>
            <p:nvSpPr>
              <p:cNvPr id="528420" name="Line 36"/>
              <p:cNvSpPr>
                <a:spLocks noChangeShapeType="1"/>
              </p:cNvSpPr>
              <p:nvPr/>
            </p:nvSpPr>
            <p:spPr bwMode="auto">
              <a:xfrm flipV="1">
                <a:off x="2976" y="2016"/>
                <a:ext cx="0" cy="9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21" name="Line 37"/>
              <p:cNvSpPr>
                <a:spLocks noChangeShapeType="1"/>
              </p:cNvSpPr>
              <p:nvPr/>
            </p:nvSpPr>
            <p:spPr bwMode="auto">
              <a:xfrm>
                <a:off x="2832" y="2112"/>
                <a:ext cx="288"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22" name="Line 38"/>
              <p:cNvSpPr>
                <a:spLocks noChangeShapeType="1"/>
              </p:cNvSpPr>
              <p:nvPr/>
            </p:nvSpPr>
            <p:spPr bwMode="auto">
              <a:xfrm>
                <a:off x="2880" y="2160"/>
                <a:ext cx="192"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23" name="Line 39"/>
              <p:cNvSpPr>
                <a:spLocks noChangeShapeType="1"/>
              </p:cNvSpPr>
              <p:nvPr/>
            </p:nvSpPr>
            <p:spPr bwMode="auto">
              <a:xfrm>
                <a:off x="2928" y="2208"/>
                <a:ext cx="96"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8424" name="Rectangle 40"/>
            <p:cNvSpPr>
              <a:spLocks noChangeArrowheads="1"/>
            </p:cNvSpPr>
            <p:nvPr/>
          </p:nvSpPr>
          <p:spPr bwMode="auto">
            <a:xfrm>
              <a:off x="2640" y="1152"/>
              <a:ext cx="2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altLang="en-US" sz="3200" b="1">
                  <a:solidFill>
                    <a:srgbClr val="0000FF"/>
                  </a:solidFill>
                </a:rPr>
                <a:t>-</a:t>
              </a:r>
            </a:p>
          </p:txBody>
        </p:sp>
        <p:sp>
          <p:nvSpPr>
            <p:cNvPr id="528425" name="Text Box 41"/>
            <p:cNvSpPr txBox="1">
              <a:spLocks noChangeArrowheads="1"/>
            </p:cNvSpPr>
            <p:nvPr/>
          </p:nvSpPr>
          <p:spPr bwMode="auto">
            <a:xfrm>
              <a:off x="4560" y="710"/>
              <a:ext cx="615" cy="442"/>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i="1">
                  <a:solidFill>
                    <a:srgbClr val="0099FF"/>
                  </a:solidFill>
                  <a:latin typeface="Helvetica" pitchFamily="34" charset="0"/>
                </a:rPr>
                <a:t>- - -</a:t>
              </a:r>
            </a:p>
          </p:txBody>
        </p:sp>
        <p:sp>
          <p:nvSpPr>
            <p:cNvPr id="528426" name="Line 42"/>
            <p:cNvSpPr>
              <a:spLocks noChangeShapeType="1"/>
            </p:cNvSpPr>
            <p:nvPr/>
          </p:nvSpPr>
          <p:spPr bwMode="auto">
            <a:xfrm flipV="1">
              <a:off x="4704" y="1488"/>
              <a:ext cx="24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27" name="Line 43"/>
            <p:cNvSpPr>
              <a:spLocks noChangeShapeType="1"/>
            </p:cNvSpPr>
            <p:nvPr/>
          </p:nvSpPr>
          <p:spPr bwMode="auto">
            <a:xfrm flipV="1">
              <a:off x="4704" y="1056"/>
              <a:ext cx="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28" name="Text Box 44"/>
            <p:cNvSpPr txBox="1">
              <a:spLocks noChangeArrowheads="1"/>
            </p:cNvSpPr>
            <p:nvPr/>
          </p:nvSpPr>
          <p:spPr bwMode="auto">
            <a:xfrm>
              <a:off x="4608" y="1440"/>
              <a:ext cx="384" cy="288"/>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i="1">
                  <a:latin typeface="Helvetica" pitchFamily="34" charset="0"/>
                </a:rPr>
                <a:t>E</a:t>
              </a:r>
              <a:r>
                <a:rPr lang="en-US" altLang="en-US" sz="2400" b="1" i="1" baseline="-25000">
                  <a:latin typeface="Helvetica" pitchFamily="34" charset="0"/>
                </a:rPr>
                <a:t>x</a:t>
              </a:r>
            </a:p>
          </p:txBody>
        </p:sp>
        <p:sp>
          <p:nvSpPr>
            <p:cNvPr id="528429" name="Text Box 45"/>
            <p:cNvSpPr txBox="1">
              <a:spLocks noChangeArrowheads="1"/>
            </p:cNvSpPr>
            <p:nvPr/>
          </p:nvSpPr>
          <p:spPr bwMode="auto">
            <a:xfrm>
              <a:off x="4656" y="1104"/>
              <a:ext cx="384" cy="288"/>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i="1">
                  <a:latin typeface="Helvetica" pitchFamily="34" charset="0"/>
                </a:rPr>
                <a:t>E</a:t>
              </a:r>
              <a:r>
                <a:rPr lang="en-US" altLang="en-US" sz="2400" b="1" i="1" baseline="-25000">
                  <a:latin typeface="Helvetica" pitchFamily="34" charset="0"/>
                </a:rPr>
                <a:t>y</a:t>
              </a:r>
            </a:p>
          </p:txBody>
        </p:sp>
        <p:sp>
          <p:nvSpPr>
            <p:cNvPr id="528430" name="Rectangle 46"/>
            <p:cNvSpPr>
              <a:spLocks noChangeArrowheads="1"/>
            </p:cNvSpPr>
            <p:nvPr/>
          </p:nvSpPr>
          <p:spPr bwMode="auto">
            <a:xfrm>
              <a:off x="5088" y="912"/>
              <a:ext cx="336" cy="826"/>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i="1">
                  <a:solidFill>
                    <a:srgbClr val="0099FF"/>
                  </a:solidFill>
                  <a:latin typeface="Helvetica" pitchFamily="34" charset="0"/>
                </a:rPr>
                <a:t>- -</a:t>
              </a:r>
            </a:p>
          </p:txBody>
        </p:sp>
        <p:sp>
          <p:nvSpPr>
            <p:cNvPr id="528431" name="Line 47"/>
            <p:cNvSpPr>
              <a:spLocks noChangeShapeType="1"/>
            </p:cNvSpPr>
            <p:nvPr/>
          </p:nvSpPr>
          <p:spPr bwMode="auto">
            <a:xfrm>
              <a:off x="3984"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32" name="Line 48"/>
            <p:cNvSpPr>
              <a:spLocks noChangeShapeType="1"/>
            </p:cNvSpPr>
            <p:nvPr/>
          </p:nvSpPr>
          <p:spPr bwMode="auto">
            <a:xfrm>
              <a:off x="5040" y="1056"/>
              <a:ext cx="0" cy="624"/>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33" name="Text Box 49"/>
            <p:cNvSpPr txBox="1">
              <a:spLocks noChangeArrowheads="1"/>
            </p:cNvSpPr>
            <p:nvPr/>
          </p:nvSpPr>
          <p:spPr bwMode="auto">
            <a:xfrm>
              <a:off x="4992" y="1200"/>
              <a:ext cx="223" cy="288"/>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i="1">
                  <a:latin typeface="Helvetica" pitchFamily="34" charset="0"/>
                </a:rPr>
                <a:t>d</a:t>
              </a:r>
            </a:p>
          </p:txBody>
        </p:sp>
        <p:grpSp>
          <p:nvGrpSpPr>
            <p:cNvPr id="528434" name="Group 50"/>
            <p:cNvGrpSpPr>
              <a:grpSpLocks/>
            </p:cNvGrpSpPr>
            <p:nvPr/>
          </p:nvGrpSpPr>
          <p:grpSpPr bwMode="auto">
            <a:xfrm>
              <a:off x="3696" y="816"/>
              <a:ext cx="528" cy="535"/>
              <a:chOff x="1680" y="816"/>
              <a:chExt cx="528" cy="535"/>
            </a:xfrm>
          </p:grpSpPr>
          <p:sp>
            <p:nvSpPr>
              <p:cNvPr id="528435" name="Text Box 51"/>
              <p:cNvSpPr txBox="1">
                <a:spLocks noChangeArrowheads="1"/>
              </p:cNvSpPr>
              <p:nvPr/>
            </p:nvSpPr>
            <p:spPr bwMode="auto">
              <a:xfrm>
                <a:off x="1680" y="831"/>
                <a:ext cx="52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FontTx/>
                  <a:buChar char="-"/>
                </a:pPr>
                <a:r>
                  <a:rPr lang="en-US" altLang="en-US" sz="1600" b="1"/>
                  <a:t>3 kV 33 mA supply</a:t>
                </a:r>
              </a:p>
            </p:txBody>
          </p:sp>
          <p:sp>
            <p:nvSpPr>
              <p:cNvPr id="528436" name="Rectangle 52"/>
              <p:cNvSpPr>
                <a:spLocks noChangeArrowheads="1"/>
              </p:cNvSpPr>
              <p:nvPr/>
            </p:nvSpPr>
            <p:spPr bwMode="auto">
              <a:xfrm>
                <a:off x="1680" y="816"/>
                <a:ext cx="48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8437" name="Group 53"/>
            <p:cNvGrpSpPr>
              <a:grpSpLocks/>
            </p:cNvGrpSpPr>
            <p:nvPr/>
          </p:nvGrpSpPr>
          <p:grpSpPr bwMode="auto">
            <a:xfrm>
              <a:off x="3168" y="1433"/>
              <a:ext cx="528" cy="535"/>
              <a:chOff x="1680" y="816"/>
              <a:chExt cx="528" cy="535"/>
            </a:xfrm>
          </p:grpSpPr>
          <p:sp>
            <p:nvSpPr>
              <p:cNvPr id="528438" name="Text Box 54"/>
              <p:cNvSpPr txBox="1">
                <a:spLocks noChangeArrowheads="1"/>
              </p:cNvSpPr>
              <p:nvPr/>
            </p:nvSpPr>
            <p:spPr bwMode="auto">
              <a:xfrm>
                <a:off x="1680" y="831"/>
                <a:ext cx="52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FontTx/>
                  <a:buChar char="-"/>
                </a:pPr>
                <a:r>
                  <a:rPr lang="en-US" altLang="en-US" sz="1600" b="1"/>
                  <a:t>3 kV 33 mA supply</a:t>
                </a:r>
              </a:p>
            </p:txBody>
          </p:sp>
          <p:sp>
            <p:nvSpPr>
              <p:cNvPr id="528439" name="Rectangle 55"/>
              <p:cNvSpPr>
                <a:spLocks noChangeArrowheads="1"/>
              </p:cNvSpPr>
              <p:nvPr/>
            </p:nvSpPr>
            <p:spPr bwMode="auto">
              <a:xfrm>
                <a:off x="1680" y="816"/>
                <a:ext cx="48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8440" name="Group 56"/>
            <p:cNvGrpSpPr>
              <a:grpSpLocks/>
            </p:cNvGrpSpPr>
            <p:nvPr/>
          </p:nvGrpSpPr>
          <p:grpSpPr bwMode="auto">
            <a:xfrm>
              <a:off x="3696" y="1433"/>
              <a:ext cx="528" cy="535"/>
              <a:chOff x="1680" y="816"/>
              <a:chExt cx="528" cy="535"/>
            </a:xfrm>
          </p:grpSpPr>
          <p:sp>
            <p:nvSpPr>
              <p:cNvPr id="528441" name="Text Box 57"/>
              <p:cNvSpPr txBox="1">
                <a:spLocks noChangeArrowheads="1"/>
              </p:cNvSpPr>
              <p:nvPr/>
            </p:nvSpPr>
            <p:spPr bwMode="auto">
              <a:xfrm>
                <a:off x="1680" y="831"/>
                <a:ext cx="52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FontTx/>
                  <a:buChar char="-"/>
                </a:pPr>
                <a:r>
                  <a:rPr lang="en-US" altLang="en-US" sz="1600" b="1"/>
                  <a:t>3 kV 33 mA supply</a:t>
                </a:r>
              </a:p>
            </p:txBody>
          </p:sp>
          <p:sp>
            <p:nvSpPr>
              <p:cNvPr id="528442" name="Rectangle 58"/>
              <p:cNvSpPr>
                <a:spLocks noChangeArrowheads="1"/>
              </p:cNvSpPr>
              <p:nvPr/>
            </p:nvSpPr>
            <p:spPr bwMode="auto">
              <a:xfrm>
                <a:off x="1680" y="816"/>
                <a:ext cx="480"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8443" name="Arc 59"/>
            <p:cNvSpPr>
              <a:spLocks/>
            </p:cNvSpPr>
            <p:nvPr/>
          </p:nvSpPr>
          <p:spPr bwMode="auto">
            <a:xfrm rot="16200000">
              <a:off x="4190" y="1936"/>
              <a:ext cx="50" cy="114"/>
            </a:xfrm>
            <a:custGeom>
              <a:avLst/>
              <a:gdLst>
                <a:gd name="G0" fmla="+- 5806 0 0"/>
                <a:gd name="G1" fmla="+- 21600 0 0"/>
                <a:gd name="G2" fmla="+- 21600 0 0"/>
                <a:gd name="T0" fmla="*/ 0 w 27406"/>
                <a:gd name="T1" fmla="*/ 795 h 43200"/>
                <a:gd name="T2" fmla="*/ 2951 w 27406"/>
                <a:gd name="T3" fmla="*/ 43010 h 43200"/>
                <a:gd name="T4" fmla="*/ 5806 w 27406"/>
                <a:gd name="T5" fmla="*/ 21600 h 43200"/>
              </a:gdLst>
              <a:ahLst/>
              <a:cxnLst>
                <a:cxn ang="0">
                  <a:pos x="T0" y="T1"/>
                </a:cxn>
                <a:cxn ang="0">
                  <a:pos x="T2" y="T3"/>
                </a:cxn>
                <a:cxn ang="0">
                  <a:pos x="T4" y="T5"/>
                </a:cxn>
              </a:cxnLst>
              <a:rect l="0" t="0" r="r" b="b"/>
              <a:pathLst>
                <a:path w="27406" h="43200" fill="none" extrusionOk="0">
                  <a:moveTo>
                    <a:pt x="-1" y="794"/>
                  </a:moveTo>
                  <a:cubicBezTo>
                    <a:pt x="1890" y="267"/>
                    <a:pt x="3843" y="-1"/>
                    <a:pt x="5806" y="0"/>
                  </a:cubicBezTo>
                  <a:cubicBezTo>
                    <a:pt x="17735" y="0"/>
                    <a:pt x="27406" y="9670"/>
                    <a:pt x="27406" y="21600"/>
                  </a:cubicBezTo>
                  <a:cubicBezTo>
                    <a:pt x="27406" y="33529"/>
                    <a:pt x="17735" y="43200"/>
                    <a:pt x="5806" y="43200"/>
                  </a:cubicBezTo>
                  <a:cubicBezTo>
                    <a:pt x="4851" y="43200"/>
                    <a:pt x="3897" y="43136"/>
                    <a:pt x="2950" y="43010"/>
                  </a:cubicBezTo>
                </a:path>
                <a:path w="27406" h="43200" stroke="0" extrusionOk="0">
                  <a:moveTo>
                    <a:pt x="-1" y="794"/>
                  </a:moveTo>
                  <a:cubicBezTo>
                    <a:pt x="1890" y="267"/>
                    <a:pt x="3843" y="-1"/>
                    <a:pt x="5806" y="0"/>
                  </a:cubicBezTo>
                  <a:cubicBezTo>
                    <a:pt x="17735" y="0"/>
                    <a:pt x="27406" y="9670"/>
                    <a:pt x="27406" y="21600"/>
                  </a:cubicBezTo>
                  <a:cubicBezTo>
                    <a:pt x="27406" y="33529"/>
                    <a:pt x="17735" y="43200"/>
                    <a:pt x="5806" y="43200"/>
                  </a:cubicBezTo>
                  <a:cubicBezTo>
                    <a:pt x="4851" y="43200"/>
                    <a:pt x="3897" y="43136"/>
                    <a:pt x="2950" y="43010"/>
                  </a:cubicBezTo>
                  <a:lnTo>
                    <a:pt x="5806"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4" name="Rectangle 60"/>
            <p:cNvSpPr>
              <a:spLocks noChangeArrowheads="1"/>
            </p:cNvSpPr>
            <p:nvPr/>
          </p:nvSpPr>
          <p:spPr bwMode="auto">
            <a:xfrm>
              <a:off x="4224" y="720"/>
              <a:ext cx="240" cy="9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5" name="Rectangle 61"/>
            <p:cNvSpPr>
              <a:spLocks noChangeArrowheads="1"/>
            </p:cNvSpPr>
            <p:nvPr/>
          </p:nvSpPr>
          <p:spPr bwMode="auto">
            <a:xfrm>
              <a:off x="3504" y="2016"/>
              <a:ext cx="240" cy="9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6" name="Rectangle 62"/>
            <p:cNvSpPr>
              <a:spLocks noChangeArrowheads="1"/>
            </p:cNvSpPr>
            <p:nvPr/>
          </p:nvSpPr>
          <p:spPr bwMode="auto">
            <a:xfrm>
              <a:off x="4272" y="1968"/>
              <a:ext cx="240" cy="9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7" name="Rectangle 63"/>
            <p:cNvSpPr>
              <a:spLocks noChangeArrowheads="1"/>
            </p:cNvSpPr>
            <p:nvPr/>
          </p:nvSpPr>
          <p:spPr bwMode="auto">
            <a:xfrm>
              <a:off x="3552" y="624"/>
              <a:ext cx="240" cy="9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8" name="Line 64"/>
            <p:cNvSpPr>
              <a:spLocks noChangeShapeType="1"/>
            </p:cNvSpPr>
            <p:nvPr/>
          </p:nvSpPr>
          <p:spPr bwMode="auto">
            <a:xfrm>
              <a:off x="4272" y="201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49" name="Rectangle 65"/>
            <p:cNvSpPr>
              <a:spLocks noChangeArrowheads="1"/>
            </p:cNvSpPr>
            <p:nvPr/>
          </p:nvSpPr>
          <p:spPr bwMode="auto">
            <a:xfrm>
              <a:off x="4224" y="1728"/>
              <a:ext cx="290"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R</a:t>
              </a:r>
              <a:r>
                <a:rPr lang="en-US" altLang="en-US" b="1" i="1" baseline="-25000">
                  <a:latin typeface="Helvetica" pitchFamily="34" charset="0"/>
                </a:rPr>
                <a:t>s</a:t>
              </a:r>
            </a:p>
          </p:txBody>
        </p:sp>
        <p:sp>
          <p:nvSpPr>
            <p:cNvPr id="528450" name="Rectangle 66"/>
            <p:cNvSpPr>
              <a:spLocks noChangeArrowheads="1"/>
            </p:cNvSpPr>
            <p:nvPr/>
          </p:nvSpPr>
          <p:spPr bwMode="auto">
            <a:xfrm>
              <a:off x="3310" y="2016"/>
              <a:ext cx="290"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R</a:t>
              </a:r>
              <a:r>
                <a:rPr lang="en-US" altLang="en-US" b="1" i="1" baseline="-25000">
                  <a:latin typeface="Helvetica" pitchFamily="34" charset="0"/>
                </a:rPr>
                <a:t>s</a:t>
              </a:r>
            </a:p>
          </p:txBody>
        </p:sp>
      </p:grpSp>
      <p:grpSp>
        <p:nvGrpSpPr>
          <p:cNvPr id="528451" name="Group 67"/>
          <p:cNvGrpSpPr>
            <a:grpSpLocks/>
          </p:cNvGrpSpPr>
          <p:nvPr/>
        </p:nvGrpSpPr>
        <p:grpSpPr bwMode="auto">
          <a:xfrm>
            <a:off x="5943600" y="1143000"/>
            <a:ext cx="2743200" cy="2911475"/>
            <a:chOff x="3744" y="768"/>
            <a:chExt cx="1728" cy="1834"/>
          </a:xfrm>
        </p:grpSpPr>
        <p:sp>
          <p:nvSpPr>
            <p:cNvPr id="528452" name="Text Box 68"/>
            <p:cNvSpPr txBox="1">
              <a:spLocks noChangeArrowheads="1"/>
            </p:cNvSpPr>
            <p:nvPr/>
          </p:nvSpPr>
          <p:spPr bwMode="auto">
            <a:xfrm>
              <a:off x="3744" y="2352"/>
              <a:ext cx="290"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C</a:t>
              </a:r>
              <a:r>
                <a:rPr lang="en-US" altLang="en-US" b="1" i="1" baseline="-25000">
                  <a:latin typeface="Helvetica" pitchFamily="34" charset="0"/>
                </a:rPr>
                <a:t>c</a:t>
              </a:r>
              <a:endParaRPr lang="en-US" altLang="en-US" sz="2800" i="1">
                <a:solidFill>
                  <a:srgbClr val="FF0066"/>
                </a:solidFill>
                <a:latin typeface="Helvetica" pitchFamily="34" charset="0"/>
              </a:endParaRPr>
            </a:p>
          </p:txBody>
        </p:sp>
        <p:sp>
          <p:nvSpPr>
            <p:cNvPr id="528453" name="Line 69"/>
            <p:cNvSpPr>
              <a:spLocks noChangeShapeType="1"/>
            </p:cNvSpPr>
            <p:nvPr/>
          </p:nvSpPr>
          <p:spPr bwMode="auto">
            <a:xfrm>
              <a:off x="4800" y="240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4" name="Line 70"/>
            <p:cNvSpPr>
              <a:spLocks noChangeShapeType="1"/>
            </p:cNvSpPr>
            <p:nvPr/>
          </p:nvSpPr>
          <p:spPr bwMode="auto">
            <a:xfrm>
              <a:off x="4800" y="25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5" name="Line 71"/>
            <p:cNvSpPr>
              <a:spLocks noChangeShapeType="1"/>
            </p:cNvSpPr>
            <p:nvPr/>
          </p:nvSpPr>
          <p:spPr bwMode="auto">
            <a:xfrm flipV="1">
              <a:off x="4944" y="2016"/>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6" name="Line 72"/>
            <p:cNvSpPr>
              <a:spLocks noChangeShapeType="1"/>
            </p:cNvSpPr>
            <p:nvPr/>
          </p:nvSpPr>
          <p:spPr bwMode="auto">
            <a:xfrm>
              <a:off x="5184" y="240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7" name="Line 73"/>
            <p:cNvSpPr>
              <a:spLocks noChangeShapeType="1"/>
            </p:cNvSpPr>
            <p:nvPr/>
          </p:nvSpPr>
          <p:spPr bwMode="auto">
            <a:xfrm>
              <a:off x="5184" y="25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8" name="Line 74"/>
            <p:cNvSpPr>
              <a:spLocks noChangeShapeType="1"/>
            </p:cNvSpPr>
            <p:nvPr/>
          </p:nvSpPr>
          <p:spPr bwMode="auto">
            <a:xfrm flipV="1">
              <a:off x="5328" y="211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59" name="Line 75"/>
            <p:cNvSpPr>
              <a:spLocks noChangeShapeType="1"/>
            </p:cNvSpPr>
            <p:nvPr/>
          </p:nvSpPr>
          <p:spPr bwMode="auto">
            <a:xfrm>
              <a:off x="4416" y="240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0" name="Line 76"/>
            <p:cNvSpPr>
              <a:spLocks noChangeShapeType="1"/>
            </p:cNvSpPr>
            <p:nvPr/>
          </p:nvSpPr>
          <p:spPr bwMode="auto">
            <a:xfrm>
              <a:off x="4416" y="25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1" name="Line 77"/>
            <p:cNvSpPr>
              <a:spLocks noChangeShapeType="1"/>
            </p:cNvSpPr>
            <p:nvPr/>
          </p:nvSpPr>
          <p:spPr bwMode="auto">
            <a:xfrm flipV="1">
              <a:off x="4560" y="2064"/>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2" name="Line 78"/>
            <p:cNvSpPr>
              <a:spLocks noChangeShapeType="1"/>
            </p:cNvSpPr>
            <p:nvPr/>
          </p:nvSpPr>
          <p:spPr bwMode="auto">
            <a:xfrm>
              <a:off x="4032" y="240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3" name="Line 79"/>
            <p:cNvSpPr>
              <a:spLocks noChangeShapeType="1"/>
            </p:cNvSpPr>
            <p:nvPr/>
          </p:nvSpPr>
          <p:spPr bwMode="auto">
            <a:xfrm>
              <a:off x="4032" y="25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4" name="Line 80"/>
            <p:cNvSpPr>
              <a:spLocks noChangeShapeType="1"/>
            </p:cNvSpPr>
            <p:nvPr/>
          </p:nvSpPr>
          <p:spPr bwMode="auto">
            <a:xfrm flipV="1">
              <a:off x="4176" y="211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5" name="Line 81"/>
            <p:cNvSpPr>
              <a:spLocks noChangeShapeType="1"/>
            </p:cNvSpPr>
            <p:nvPr/>
          </p:nvSpPr>
          <p:spPr bwMode="auto">
            <a:xfrm flipH="1" flipV="1">
              <a:off x="5328" y="21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6" name="Line 82"/>
            <p:cNvSpPr>
              <a:spLocks noChangeShapeType="1"/>
            </p:cNvSpPr>
            <p:nvPr/>
          </p:nvSpPr>
          <p:spPr bwMode="auto">
            <a:xfrm flipV="1">
              <a:off x="5472" y="816"/>
              <a:ext cx="0" cy="12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7" name="Line 83"/>
            <p:cNvSpPr>
              <a:spLocks noChangeShapeType="1"/>
            </p:cNvSpPr>
            <p:nvPr/>
          </p:nvSpPr>
          <p:spPr bwMode="auto">
            <a:xfrm flipV="1">
              <a:off x="4848" y="81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8" name="Line 84"/>
            <p:cNvSpPr>
              <a:spLocks noChangeShapeType="1"/>
            </p:cNvSpPr>
            <p:nvPr/>
          </p:nvSpPr>
          <p:spPr bwMode="auto">
            <a:xfrm flipH="1">
              <a:off x="4944" y="2016"/>
              <a:ext cx="4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69" name="Line 85"/>
            <p:cNvSpPr>
              <a:spLocks noChangeShapeType="1"/>
            </p:cNvSpPr>
            <p:nvPr/>
          </p:nvSpPr>
          <p:spPr bwMode="auto">
            <a:xfrm flipV="1">
              <a:off x="5424" y="1440"/>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0" name="Rectangle 86"/>
            <p:cNvSpPr>
              <a:spLocks noChangeArrowheads="1"/>
            </p:cNvSpPr>
            <p:nvPr/>
          </p:nvSpPr>
          <p:spPr bwMode="auto">
            <a:xfrm>
              <a:off x="5280" y="2160"/>
              <a:ext cx="96" cy="19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1" name="Rectangle 87"/>
            <p:cNvSpPr>
              <a:spLocks noChangeArrowheads="1"/>
            </p:cNvSpPr>
            <p:nvPr/>
          </p:nvSpPr>
          <p:spPr bwMode="auto">
            <a:xfrm>
              <a:off x="4128" y="2160"/>
              <a:ext cx="96" cy="19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2" name="Rectangle 88"/>
            <p:cNvSpPr>
              <a:spLocks noChangeArrowheads="1"/>
            </p:cNvSpPr>
            <p:nvPr/>
          </p:nvSpPr>
          <p:spPr bwMode="auto">
            <a:xfrm>
              <a:off x="4896" y="2160"/>
              <a:ext cx="96" cy="19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3" name="Rectangle 89"/>
            <p:cNvSpPr>
              <a:spLocks noChangeArrowheads="1"/>
            </p:cNvSpPr>
            <p:nvPr/>
          </p:nvSpPr>
          <p:spPr bwMode="auto">
            <a:xfrm>
              <a:off x="4512" y="2160"/>
              <a:ext cx="96" cy="192"/>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4" name="Text Box 90"/>
            <p:cNvSpPr txBox="1">
              <a:spLocks noChangeArrowheads="1"/>
            </p:cNvSpPr>
            <p:nvPr/>
          </p:nvSpPr>
          <p:spPr bwMode="auto">
            <a:xfrm>
              <a:off x="3886" y="2112"/>
              <a:ext cx="290"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R</a:t>
              </a:r>
              <a:r>
                <a:rPr lang="en-US" altLang="en-US" b="1" i="1" baseline="-25000">
                  <a:latin typeface="Helvetica" pitchFamily="34" charset="0"/>
                </a:rPr>
                <a:t>c</a:t>
              </a:r>
            </a:p>
          </p:txBody>
        </p:sp>
        <p:sp>
          <p:nvSpPr>
            <p:cNvPr id="528475" name="Arc 91"/>
            <p:cNvSpPr>
              <a:spLocks/>
            </p:cNvSpPr>
            <p:nvPr/>
          </p:nvSpPr>
          <p:spPr bwMode="auto">
            <a:xfrm rot="16200000">
              <a:off x="5400" y="744"/>
              <a:ext cx="48" cy="96"/>
            </a:xfrm>
            <a:custGeom>
              <a:avLst/>
              <a:gdLst>
                <a:gd name="G0" fmla="+- 5806 0 0"/>
                <a:gd name="G1" fmla="+- 21600 0 0"/>
                <a:gd name="G2" fmla="+- 21600 0 0"/>
                <a:gd name="T0" fmla="*/ 0 w 27406"/>
                <a:gd name="T1" fmla="*/ 795 h 43200"/>
                <a:gd name="T2" fmla="*/ 2951 w 27406"/>
                <a:gd name="T3" fmla="*/ 43010 h 43200"/>
                <a:gd name="T4" fmla="*/ 5806 w 27406"/>
                <a:gd name="T5" fmla="*/ 21600 h 43200"/>
              </a:gdLst>
              <a:ahLst/>
              <a:cxnLst>
                <a:cxn ang="0">
                  <a:pos x="T0" y="T1"/>
                </a:cxn>
                <a:cxn ang="0">
                  <a:pos x="T2" y="T3"/>
                </a:cxn>
                <a:cxn ang="0">
                  <a:pos x="T4" y="T5"/>
                </a:cxn>
              </a:cxnLst>
              <a:rect l="0" t="0" r="r" b="b"/>
              <a:pathLst>
                <a:path w="27406" h="43200" fill="none" extrusionOk="0">
                  <a:moveTo>
                    <a:pt x="-1" y="794"/>
                  </a:moveTo>
                  <a:cubicBezTo>
                    <a:pt x="1890" y="267"/>
                    <a:pt x="3843" y="-1"/>
                    <a:pt x="5806" y="0"/>
                  </a:cubicBezTo>
                  <a:cubicBezTo>
                    <a:pt x="17735" y="0"/>
                    <a:pt x="27406" y="9670"/>
                    <a:pt x="27406" y="21600"/>
                  </a:cubicBezTo>
                  <a:cubicBezTo>
                    <a:pt x="27406" y="33529"/>
                    <a:pt x="17735" y="43200"/>
                    <a:pt x="5806" y="43200"/>
                  </a:cubicBezTo>
                  <a:cubicBezTo>
                    <a:pt x="4851" y="43200"/>
                    <a:pt x="3897" y="43136"/>
                    <a:pt x="2950" y="43010"/>
                  </a:cubicBezTo>
                </a:path>
                <a:path w="27406" h="43200" stroke="0" extrusionOk="0">
                  <a:moveTo>
                    <a:pt x="-1" y="794"/>
                  </a:moveTo>
                  <a:cubicBezTo>
                    <a:pt x="1890" y="267"/>
                    <a:pt x="3843" y="-1"/>
                    <a:pt x="5806" y="0"/>
                  </a:cubicBezTo>
                  <a:cubicBezTo>
                    <a:pt x="17735" y="0"/>
                    <a:pt x="27406" y="9670"/>
                    <a:pt x="27406" y="21600"/>
                  </a:cubicBezTo>
                  <a:cubicBezTo>
                    <a:pt x="27406" y="33529"/>
                    <a:pt x="17735" y="43200"/>
                    <a:pt x="5806" y="43200"/>
                  </a:cubicBezTo>
                  <a:cubicBezTo>
                    <a:pt x="4851" y="43200"/>
                    <a:pt x="3897" y="43136"/>
                    <a:pt x="2950" y="43010"/>
                  </a:cubicBezTo>
                  <a:lnTo>
                    <a:pt x="5806"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8476" name="Group 92"/>
          <p:cNvGrpSpPr>
            <a:grpSpLocks/>
          </p:cNvGrpSpPr>
          <p:nvPr/>
        </p:nvGrpSpPr>
        <p:grpSpPr bwMode="auto">
          <a:xfrm>
            <a:off x="4495800" y="3962400"/>
            <a:ext cx="3962400" cy="1981200"/>
            <a:chOff x="2832" y="2496"/>
            <a:chExt cx="2496" cy="1248"/>
          </a:xfrm>
        </p:grpSpPr>
        <p:sp>
          <p:nvSpPr>
            <p:cNvPr id="528477" name="Rectangle 93"/>
            <p:cNvSpPr>
              <a:spLocks noChangeArrowheads="1"/>
            </p:cNvSpPr>
            <p:nvPr/>
          </p:nvSpPr>
          <p:spPr bwMode="auto">
            <a:xfrm>
              <a:off x="3456" y="2640"/>
              <a:ext cx="553" cy="379"/>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400" b="1"/>
                <a:t>+3 kV   400 mA supply</a:t>
              </a:r>
            </a:p>
          </p:txBody>
        </p:sp>
        <p:sp>
          <p:nvSpPr>
            <p:cNvPr id="528478" name="Line 94"/>
            <p:cNvSpPr>
              <a:spLocks noChangeShapeType="1"/>
            </p:cNvSpPr>
            <p:nvPr/>
          </p:nvSpPr>
          <p:spPr bwMode="auto">
            <a:xfrm flipV="1">
              <a:off x="4560" y="2496"/>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79" name="Line 95"/>
            <p:cNvSpPr>
              <a:spLocks noChangeShapeType="1"/>
            </p:cNvSpPr>
            <p:nvPr/>
          </p:nvSpPr>
          <p:spPr bwMode="auto">
            <a:xfrm flipV="1">
              <a:off x="4176" y="2496"/>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0" name="Line 96"/>
            <p:cNvSpPr>
              <a:spLocks noChangeShapeType="1"/>
            </p:cNvSpPr>
            <p:nvPr/>
          </p:nvSpPr>
          <p:spPr bwMode="auto">
            <a:xfrm flipV="1">
              <a:off x="4944" y="2496"/>
              <a:ext cx="0" cy="4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1" name="Line 97"/>
            <p:cNvSpPr>
              <a:spLocks noChangeShapeType="1"/>
            </p:cNvSpPr>
            <p:nvPr/>
          </p:nvSpPr>
          <p:spPr bwMode="auto">
            <a:xfrm flipV="1">
              <a:off x="5324" y="2496"/>
              <a:ext cx="4" cy="115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2" name="Rectangle 98"/>
            <p:cNvSpPr>
              <a:spLocks noChangeArrowheads="1"/>
            </p:cNvSpPr>
            <p:nvPr/>
          </p:nvSpPr>
          <p:spPr bwMode="auto">
            <a:xfrm>
              <a:off x="4195" y="2688"/>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3" name="Rectangle 99"/>
            <p:cNvSpPr>
              <a:spLocks noChangeArrowheads="1"/>
            </p:cNvSpPr>
            <p:nvPr/>
          </p:nvSpPr>
          <p:spPr bwMode="auto">
            <a:xfrm>
              <a:off x="3504" y="2640"/>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4" name="Rectangle 100"/>
            <p:cNvSpPr>
              <a:spLocks noChangeArrowheads="1"/>
            </p:cNvSpPr>
            <p:nvPr/>
          </p:nvSpPr>
          <p:spPr bwMode="auto">
            <a:xfrm>
              <a:off x="4723" y="2688"/>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5" name="Rectangle 101"/>
            <p:cNvSpPr>
              <a:spLocks noChangeArrowheads="1"/>
            </p:cNvSpPr>
            <p:nvPr/>
          </p:nvSpPr>
          <p:spPr bwMode="auto">
            <a:xfrm>
              <a:off x="4675" y="2672"/>
              <a:ext cx="528" cy="304"/>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600" b="1"/>
                <a:t>HV pulser</a:t>
              </a:r>
            </a:p>
          </p:txBody>
        </p:sp>
        <p:sp>
          <p:nvSpPr>
            <p:cNvPr id="528486" name="Rectangle 102"/>
            <p:cNvSpPr>
              <a:spLocks noChangeArrowheads="1"/>
            </p:cNvSpPr>
            <p:nvPr/>
          </p:nvSpPr>
          <p:spPr bwMode="auto">
            <a:xfrm>
              <a:off x="4195" y="3312"/>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7" name="Rectangle 103"/>
            <p:cNvSpPr>
              <a:spLocks noChangeArrowheads="1"/>
            </p:cNvSpPr>
            <p:nvPr/>
          </p:nvSpPr>
          <p:spPr bwMode="auto">
            <a:xfrm>
              <a:off x="4723" y="3312"/>
              <a:ext cx="43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8" name="Line 104"/>
            <p:cNvSpPr>
              <a:spLocks noChangeShapeType="1"/>
            </p:cNvSpPr>
            <p:nvPr/>
          </p:nvSpPr>
          <p:spPr bwMode="auto">
            <a:xfrm>
              <a:off x="3331" y="3216"/>
              <a:ext cx="15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89" name="Line 105"/>
            <p:cNvSpPr>
              <a:spLocks noChangeShapeType="1"/>
            </p:cNvSpPr>
            <p:nvPr/>
          </p:nvSpPr>
          <p:spPr bwMode="auto">
            <a:xfrm flipV="1">
              <a:off x="4848" y="297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0" name="Line 106"/>
            <p:cNvSpPr>
              <a:spLocks noChangeShapeType="1"/>
            </p:cNvSpPr>
            <p:nvPr/>
          </p:nvSpPr>
          <p:spPr bwMode="auto">
            <a:xfrm flipV="1">
              <a:off x="3696" y="297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1" name="Line 107"/>
            <p:cNvSpPr>
              <a:spLocks noChangeShapeType="1"/>
            </p:cNvSpPr>
            <p:nvPr/>
          </p:nvSpPr>
          <p:spPr bwMode="auto">
            <a:xfrm flipH="1" flipV="1">
              <a:off x="3792" y="2592"/>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2" name="Line 108"/>
            <p:cNvSpPr>
              <a:spLocks noChangeShapeType="1"/>
            </p:cNvSpPr>
            <p:nvPr/>
          </p:nvSpPr>
          <p:spPr bwMode="auto">
            <a:xfrm flipV="1">
              <a:off x="4819" y="259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3" name="Line 109"/>
            <p:cNvSpPr>
              <a:spLocks noChangeShapeType="1"/>
            </p:cNvSpPr>
            <p:nvPr/>
          </p:nvSpPr>
          <p:spPr bwMode="auto">
            <a:xfrm flipV="1">
              <a:off x="4291" y="2592"/>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4" name="Line 110"/>
            <p:cNvSpPr>
              <a:spLocks noChangeShapeType="1"/>
            </p:cNvSpPr>
            <p:nvPr/>
          </p:nvSpPr>
          <p:spPr bwMode="auto">
            <a:xfrm flipH="1" flipV="1">
              <a:off x="4844" y="360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5" name="Line 111"/>
            <p:cNvSpPr>
              <a:spLocks noChangeShapeType="1"/>
            </p:cNvSpPr>
            <p:nvPr/>
          </p:nvSpPr>
          <p:spPr bwMode="auto">
            <a:xfrm flipH="1" flipV="1">
              <a:off x="4316" y="360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6" name="Line 112"/>
            <p:cNvSpPr>
              <a:spLocks noChangeShapeType="1"/>
            </p:cNvSpPr>
            <p:nvPr/>
          </p:nvSpPr>
          <p:spPr bwMode="auto">
            <a:xfrm flipV="1">
              <a:off x="3788" y="3600"/>
              <a:ext cx="4"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7" name="Line 113"/>
            <p:cNvSpPr>
              <a:spLocks noChangeShapeType="1"/>
            </p:cNvSpPr>
            <p:nvPr/>
          </p:nvSpPr>
          <p:spPr bwMode="auto">
            <a:xfrm>
              <a:off x="3792" y="2592"/>
              <a:ext cx="14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8" name="Line 114"/>
            <p:cNvSpPr>
              <a:spLocks noChangeShapeType="1"/>
            </p:cNvSpPr>
            <p:nvPr/>
          </p:nvSpPr>
          <p:spPr bwMode="auto">
            <a:xfrm>
              <a:off x="3788" y="369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99" name="Line 115"/>
            <p:cNvSpPr>
              <a:spLocks noChangeShapeType="1"/>
            </p:cNvSpPr>
            <p:nvPr/>
          </p:nvSpPr>
          <p:spPr bwMode="auto">
            <a:xfrm flipV="1">
              <a:off x="5228" y="2928"/>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0" name="Line 116"/>
            <p:cNvSpPr>
              <a:spLocks noChangeShapeType="1"/>
            </p:cNvSpPr>
            <p:nvPr/>
          </p:nvSpPr>
          <p:spPr bwMode="auto">
            <a:xfrm flipH="1" flipV="1">
              <a:off x="5276" y="2592"/>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1" name="Line 117"/>
            <p:cNvSpPr>
              <a:spLocks noChangeShapeType="1"/>
            </p:cNvSpPr>
            <p:nvPr/>
          </p:nvSpPr>
          <p:spPr bwMode="auto">
            <a:xfrm>
              <a:off x="5155" y="3360"/>
              <a:ext cx="2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2" name="Line 118"/>
            <p:cNvSpPr>
              <a:spLocks noChangeShapeType="1"/>
            </p:cNvSpPr>
            <p:nvPr/>
          </p:nvSpPr>
          <p:spPr bwMode="auto">
            <a:xfrm flipV="1">
              <a:off x="5132" y="292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3" name="Line 119"/>
            <p:cNvSpPr>
              <a:spLocks noChangeShapeType="1"/>
            </p:cNvSpPr>
            <p:nvPr/>
          </p:nvSpPr>
          <p:spPr bwMode="auto">
            <a:xfrm>
              <a:off x="4124" y="3360"/>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4" name="Line 120"/>
            <p:cNvSpPr>
              <a:spLocks noChangeShapeType="1"/>
            </p:cNvSpPr>
            <p:nvPr/>
          </p:nvSpPr>
          <p:spPr bwMode="auto">
            <a:xfrm>
              <a:off x="4076" y="2928"/>
              <a:ext cx="11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5" name="Line 121"/>
            <p:cNvSpPr>
              <a:spLocks noChangeShapeType="1"/>
            </p:cNvSpPr>
            <p:nvPr/>
          </p:nvSpPr>
          <p:spPr bwMode="auto">
            <a:xfrm flipH="1" flipV="1">
              <a:off x="4076" y="2928"/>
              <a:ext cx="4"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6" name="Line 122"/>
            <p:cNvSpPr>
              <a:spLocks noChangeShapeType="1"/>
            </p:cNvSpPr>
            <p:nvPr/>
          </p:nvSpPr>
          <p:spPr bwMode="auto">
            <a:xfrm flipH="1" flipV="1">
              <a:off x="4124" y="2592"/>
              <a:ext cx="4"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7" name="Line 123"/>
            <p:cNvSpPr>
              <a:spLocks noChangeShapeType="1"/>
            </p:cNvSpPr>
            <p:nvPr/>
          </p:nvSpPr>
          <p:spPr bwMode="auto">
            <a:xfrm flipV="1">
              <a:off x="3452" y="321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8" name="Line 124"/>
            <p:cNvSpPr>
              <a:spLocks noChangeShapeType="1"/>
            </p:cNvSpPr>
            <p:nvPr/>
          </p:nvSpPr>
          <p:spPr bwMode="auto">
            <a:xfrm>
              <a:off x="330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09" name="Line 125"/>
            <p:cNvSpPr>
              <a:spLocks noChangeShapeType="1"/>
            </p:cNvSpPr>
            <p:nvPr/>
          </p:nvSpPr>
          <p:spPr bwMode="auto">
            <a:xfrm>
              <a:off x="3356" y="369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0" name="Line 126"/>
            <p:cNvSpPr>
              <a:spLocks noChangeShapeType="1"/>
            </p:cNvSpPr>
            <p:nvPr/>
          </p:nvSpPr>
          <p:spPr bwMode="auto">
            <a:xfrm>
              <a:off x="3404" y="374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8511" name="Group 127"/>
            <p:cNvGrpSpPr>
              <a:grpSpLocks/>
            </p:cNvGrpSpPr>
            <p:nvPr/>
          </p:nvGrpSpPr>
          <p:grpSpPr bwMode="auto">
            <a:xfrm>
              <a:off x="2851" y="2928"/>
              <a:ext cx="528" cy="520"/>
              <a:chOff x="3047" y="3072"/>
              <a:chExt cx="528" cy="520"/>
            </a:xfrm>
          </p:grpSpPr>
          <p:sp>
            <p:nvSpPr>
              <p:cNvPr id="528512" name="Rectangle 128"/>
              <p:cNvSpPr>
                <a:spLocks noChangeArrowheads="1"/>
              </p:cNvSpPr>
              <p:nvPr/>
            </p:nvSpPr>
            <p:spPr bwMode="auto">
              <a:xfrm>
                <a:off x="3095" y="3090"/>
                <a:ext cx="432" cy="4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3" name="Rectangle 129"/>
              <p:cNvSpPr>
                <a:spLocks noChangeArrowheads="1"/>
              </p:cNvSpPr>
              <p:nvPr/>
            </p:nvSpPr>
            <p:spPr bwMode="auto">
              <a:xfrm>
                <a:off x="3047" y="3072"/>
                <a:ext cx="528" cy="52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t>Quad Gate Driver</a:t>
                </a:r>
              </a:p>
            </p:txBody>
          </p:sp>
        </p:grpSp>
        <p:sp>
          <p:nvSpPr>
            <p:cNvPr id="528514" name="Line 130"/>
            <p:cNvSpPr>
              <a:spLocks noChangeShapeType="1"/>
            </p:cNvSpPr>
            <p:nvPr/>
          </p:nvSpPr>
          <p:spPr bwMode="auto">
            <a:xfrm>
              <a:off x="2947" y="2736"/>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5" name="Text Box 131"/>
            <p:cNvSpPr txBox="1">
              <a:spLocks noChangeArrowheads="1"/>
            </p:cNvSpPr>
            <p:nvPr/>
          </p:nvSpPr>
          <p:spPr bwMode="auto">
            <a:xfrm>
              <a:off x="2832" y="2544"/>
              <a:ext cx="499" cy="212"/>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i="1"/>
                <a:t>EPICS</a:t>
              </a:r>
            </a:p>
          </p:txBody>
        </p:sp>
        <p:sp>
          <p:nvSpPr>
            <p:cNvPr id="528516" name="Line 132"/>
            <p:cNvSpPr>
              <a:spLocks noChangeShapeType="1"/>
            </p:cNvSpPr>
            <p:nvPr/>
          </p:nvSpPr>
          <p:spPr bwMode="auto">
            <a:xfrm>
              <a:off x="3331" y="3024"/>
              <a:ext cx="9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7" name="Line 133"/>
            <p:cNvSpPr>
              <a:spLocks noChangeShapeType="1"/>
            </p:cNvSpPr>
            <p:nvPr/>
          </p:nvSpPr>
          <p:spPr bwMode="auto">
            <a:xfrm>
              <a:off x="3331" y="3072"/>
              <a:ext cx="14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8" name="Line 134"/>
            <p:cNvSpPr>
              <a:spLocks noChangeShapeType="1"/>
            </p:cNvSpPr>
            <p:nvPr/>
          </p:nvSpPr>
          <p:spPr bwMode="auto">
            <a:xfrm>
              <a:off x="3331" y="3168"/>
              <a:ext cx="9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19" name="Line 135"/>
            <p:cNvSpPr>
              <a:spLocks noChangeShapeType="1"/>
            </p:cNvSpPr>
            <p:nvPr/>
          </p:nvSpPr>
          <p:spPr bwMode="auto">
            <a:xfrm>
              <a:off x="3331" y="3120"/>
              <a:ext cx="14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0" name="Line 136"/>
            <p:cNvSpPr>
              <a:spLocks noChangeShapeType="1"/>
            </p:cNvSpPr>
            <p:nvPr/>
          </p:nvSpPr>
          <p:spPr bwMode="auto">
            <a:xfrm flipV="1">
              <a:off x="4272" y="2976"/>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1" name="Line 137"/>
            <p:cNvSpPr>
              <a:spLocks noChangeShapeType="1"/>
            </p:cNvSpPr>
            <p:nvPr/>
          </p:nvSpPr>
          <p:spPr bwMode="auto">
            <a:xfrm flipH="1" flipV="1">
              <a:off x="4272" y="316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2" name="Line 138"/>
            <p:cNvSpPr>
              <a:spLocks noChangeShapeType="1"/>
            </p:cNvSpPr>
            <p:nvPr/>
          </p:nvSpPr>
          <p:spPr bwMode="auto">
            <a:xfrm flipV="1">
              <a:off x="4800" y="312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3" name="Line 139"/>
            <p:cNvSpPr>
              <a:spLocks noChangeShapeType="1"/>
            </p:cNvSpPr>
            <p:nvPr/>
          </p:nvSpPr>
          <p:spPr bwMode="auto">
            <a:xfrm flipV="1">
              <a:off x="4800"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4" name="Line 140"/>
            <p:cNvSpPr>
              <a:spLocks noChangeShapeType="1"/>
            </p:cNvSpPr>
            <p:nvPr/>
          </p:nvSpPr>
          <p:spPr bwMode="auto">
            <a:xfrm flipV="1">
              <a:off x="4464" y="2640"/>
              <a:ext cx="0" cy="4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5" name="Line 141"/>
            <p:cNvSpPr>
              <a:spLocks noChangeShapeType="1"/>
            </p:cNvSpPr>
            <p:nvPr/>
          </p:nvSpPr>
          <p:spPr bwMode="auto">
            <a:xfrm flipV="1">
              <a:off x="4656" y="3264"/>
              <a:ext cx="4" cy="38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6" name="Line 142"/>
            <p:cNvSpPr>
              <a:spLocks noChangeShapeType="1"/>
            </p:cNvSpPr>
            <p:nvPr/>
          </p:nvSpPr>
          <p:spPr bwMode="auto">
            <a:xfrm>
              <a:off x="4556" y="3648"/>
              <a:ext cx="1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7" name="Line 143"/>
            <p:cNvSpPr>
              <a:spLocks noChangeShapeType="1"/>
            </p:cNvSpPr>
            <p:nvPr/>
          </p:nvSpPr>
          <p:spPr bwMode="auto">
            <a:xfrm flipH="1" flipV="1">
              <a:off x="4556" y="3600"/>
              <a:ext cx="0" cy="4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8" name="Line 144"/>
            <p:cNvSpPr>
              <a:spLocks noChangeShapeType="1"/>
            </p:cNvSpPr>
            <p:nvPr/>
          </p:nvSpPr>
          <p:spPr bwMode="auto">
            <a:xfrm flipH="1" flipV="1">
              <a:off x="5084" y="3600"/>
              <a:ext cx="0" cy="4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29" name="Line 145"/>
            <p:cNvSpPr>
              <a:spLocks noChangeShapeType="1"/>
            </p:cNvSpPr>
            <p:nvPr/>
          </p:nvSpPr>
          <p:spPr bwMode="auto">
            <a:xfrm>
              <a:off x="5084" y="3648"/>
              <a:ext cx="1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0" name="Line 146"/>
            <p:cNvSpPr>
              <a:spLocks noChangeShapeType="1"/>
            </p:cNvSpPr>
            <p:nvPr/>
          </p:nvSpPr>
          <p:spPr bwMode="auto">
            <a:xfrm>
              <a:off x="4560" y="254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1" name="Line 147"/>
            <p:cNvSpPr>
              <a:spLocks noChangeShapeType="1"/>
            </p:cNvSpPr>
            <p:nvPr/>
          </p:nvSpPr>
          <p:spPr bwMode="auto">
            <a:xfrm>
              <a:off x="4176" y="254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2" name="Arc 148"/>
            <p:cNvSpPr>
              <a:spLocks/>
            </p:cNvSpPr>
            <p:nvPr/>
          </p:nvSpPr>
          <p:spPr bwMode="auto">
            <a:xfrm>
              <a:off x="4121" y="2880"/>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3" name="Line 149"/>
            <p:cNvSpPr>
              <a:spLocks noChangeShapeType="1"/>
            </p:cNvSpPr>
            <p:nvPr/>
          </p:nvSpPr>
          <p:spPr bwMode="auto">
            <a:xfrm flipV="1">
              <a:off x="4128" y="2976"/>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4" name="Line 150"/>
            <p:cNvSpPr>
              <a:spLocks noChangeShapeType="1"/>
            </p:cNvSpPr>
            <p:nvPr/>
          </p:nvSpPr>
          <p:spPr bwMode="auto">
            <a:xfrm flipV="1">
              <a:off x="4128"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5" name="Arc 151"/>
            <p:cNvSpPr>
              <a:spLocks/>
            </p:cNvSpPr>
            <p:nvPr/>
          </p:nvSpPr>
          <p:spPr bwMode="auto">
            <a:xfrm>
              <a:off x="4121" y="3168"/>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6" name="Arc 152"/>
            <p:cNvSpPr>
              <a:spLocks/>
            </p:cNvSpPr>
            <p:nvPr/>
          </p:nvSpPr>
          <p:spPr bwMode="auto">
            <a:xfrm rot="10800000">
              <a:off x="4032" y="3174"/>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7" name="Line 153"/>
            <p:cNvSpPr>
              <a:spLocks noChangeShapeType="1"/>
            </p:cNvSpPr>
            <p:nvPr/>
          </p:nvSpPr>
          <p:spPr bwMode="auto">
            <a:xfrm flipH="1" flipV="1">
              <a:off x="4080" y="3264"/>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8" name="Line 154"/>
            <p:cNvSpPr>
              <a:spLocks noChangeShapeType="1"/>
            </p:cNvSpPr>
            <p:nvPr/>
          </p:nvSpPr>
          <p:spPr bwMode="auto">
            <a:xfrm flipH="1" flipV="1">
              <a:off x="4656" y="2640"/>
              <a:ext cx="4"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39" name="Arc 155"/>
            <p:cNvSpPr>
              <a:spLocks/>
            </p:cNvSpPr>
            <p:nvPr/>
          </p:nvSpPr>
          <p:spPr bwMode="auto">
            <a:xfrm>
              <a:off x="4944" y="2544"/>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0" name="Arc 156"/>
            <p:cNvSpPr>
              <a:spLocks/>
            </p:cNvSpPr>
            <p:nvPr/>
          </p:nvSpPr>
          <p:spPr bwMode="auto">
            <a:xfrm>
              <a:off x="4656" y="3168"/>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1" name="Arc 157"/>
            <p:cNvSpPr>
              <a:spLocks/>
            </p:cNvSpPr>
            <p:nvPr/>
          </p:nvSpPr>
          <p:spPr bwMode="auto">
            <a:xfrm>
              <a:off x="4649" y="2544"/>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2" name="Line 158"/>
            <p:cNvSpPr>
              <a:spLocks noChangeShapeType="1"/>
            </p:cNvSpPr>
            <p:nvPr/>
          </p:nvSpPr>
          <p:spPr bwMode="auto">
            <a:xfrm flipV="1">
              <a:off x="4320" y="297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3" name="Line 159"/>
            <p:cNvSpPr>
              <a:spLocks noChangeShapeType="1"/>
            </p:cNvSpPr>
            <p:nvPr/>
          </p:nvSpPr>
          <p:spPr bwMode="auto">
            <a:xfrm flipV="1">
              <a:off x="4944" y="2640"/>
              <a:ext cx="0" cy="4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4" name="Arc 160"/>
            <p:cNvSpPr>
              <a:spLocks/>
            </p:cNvSpPr>
            <p:nvPr/>
          </p:nvSpPr>
          <p:spPr bwMode="auto">
            <a:xfrm rot="5400000">
              <a:off x="5201" y="3343"/>
              <a:ext cx="55" cy="90"/>
            </a:xfrm>
            <a:custGeom>
              <a:avLst/>
              <a:gdLst>
                <a:gd name="G0" fmla="+- 4229 0 0"/>
                <a:gd name="G1" fmla="+- 21600 0 0"/>
                <a:gd name="G2" fmla="+- 21600 0 0"/>
                <a:gd name="T0" fmla="*/ 0 w 25829"/>
                <a:gd name="T1" fmla="*/ 418 h 43200"/>
                <a:gd name="T2" fmla="*/ 1433 w 25829"/>
                <a:gd name="T3" fmla="*/ 43018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94" y="43200"/>
                    <a:pt x="2360" y="43139"/>
                    <a:pt x="1432" y="43018"/>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94" y="43200"/>
                    <a:pt x="2360" y="43139"/>
                    <a:pt x="1432" y="43018"/>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5" name="Arc 161"/>
            <p:cNvSpPr>
              <a:spLocks/>
            </p:cNvSpPr>
            <p:nvPr/>
          </p:nvSpPr>
          <p:spPr bwMode="auto">
            <a:xfrm>
              <a:off x="4457" y="2544"/>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6" name="Line 162"/>
            <p:cNvSpPr>
              <a:spLocks noChangeShapeType="1"/>
            </p:cNvSpPr>
            <p:nvPr/>
          </p:nvSpPr>
          <p:spPr bwMode="auto">
            <a:xfrm>
              <a:off x="5280" y="3648"/>
              <a:ext cx="48"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7" name="Arc 163"/>
            <p:cNvSpPr>
              <a:spLocks/>
            </p:cNvSpPr>
            <p:nvPr/>
          </p:nvSpPr>
          <p:spPr bwMode="auto">
            <a:xfrm rot="16200000">
              <a:off x="5201" y="3583"/>
              <a:ext cx="55" cy="90"/>
            </a:xfrm>
            <a:custGeom>
              <a:avLst/>
              <a:gdLst>
                <a:gd name="G0" fmla="+- 4229 0 0"/>
                <a:gd name="G1" fmla="+- 21600 0 0"/>
                <a:gd name="G2" fmla="+- 21600 0 0"/>
                <a:gd name="T0" fmla="*/ 0 w 25829"/>
                <a:gd name="T1" fmla="*/ 418 h 43200"/>
                <a:gd name="T2" fmla="*/ 1374 w 25829"/>
                <a:gd name="T3" fmla="*/ 43010 h 43200"/>
                <a:gd name="T4" fmla="*/ 4229 w 25829"/>
                <a:gd name="T5" fmla="*/ 21600 h 43200"/>
              </a:gdLst>
              <a:ahLst/>
              <a:cxnLst>
                <a:cxn ang="0">
                  <a:pos x="T0" y="T1"/>
                </a:cxn>
                <a:cxn ang="0">
                  <a:pos x="T2" y="T3"/>
                </a:cxn>
                <a:cxn ang="0">
                  <a:pos x="T4" y="T5"/>
                </a:cxn>
              </a:cxnLst>
              <a:rect l="0" t="0" r="r" b="b"/>
              <a:pathLst>
                <a:path w="25829" h="43200" fill="none"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path>
                <a:path w="25829" h="43200" stroke="0" extrusionOk="0">
                  <a:moveTo>
                    <a:pt x="0" y="418"/>
                  </a:moveTo>
                  <a:cubicBezTo>
                    <a:pt x="1392" y="140"/>
                    <a:pt x="2809" y="-1"/>
                    <a:pt x="4229" y="0"/>
                  </a:cubicBezTo>
                  <a:cubicBezTo>
                    <a:pt x="16158" y="0"/>
                    <a:pt x="25829" y="9670"/>
                    <a:pt x="25829" y="21600"/>
                  </a:cubicBezTo>
                  <a:cubicBezTo>
                    <a:pt x="25829" y="33529"/>
                    <a:pt x="16158" y="43200"/>
                    <a:pt x="4229" y="43200"/>
                  </a:cubicBezTo>
                  <a:cubicBezTo>
                    <a:pt x="3274" y="43200"/>
                    <a:pt x="2320" y="43136"/>
                    <a:pt x="1373" y="43010"/>
                  </a:cubicBezTo>
                  <a:lnTo>
                    <a:pt x="4229" y="21600"/>
                  </a:lnTo>
                  <a:close/>
                </a:path>
              </a:pathLst>
            </a:custGeom>
            <a:noFill/>
            <a:ln w="19050">
              <a:solidFill>
                <a:srgbClr val="000000"/>
              </a:solidFill>
              <a:round/>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48" name="Rectangle 164"/>
            <p:cNvSpPr>
              <a:spLocks noChangeArrowheads="1"/>
            </p:cNvSpPr>
            <p:nvPr/>
          </p:nvSpPr>
          <p:spPr bwMode="auto">
            <a:xfrm>
              <a:off x="3456" y="3264"/>
              <a:ext cx="553" cy="379"/>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400" b="1"/>
                <a:t>- 3 kV   400 mA supply</a:t>
              </a:r>
            </a:p>
          </p:txBody>
        </p:sp>
        <p:sp>
          <p:nvSpPr>
            <p:cNvPr id="528549" name="Rectangle 165"/>
            <p:cNvSpPr>
              <a:spLocks noChangeArrowheads="1"/>
            </p:cNvSpPr>
            <p:nvPr/>
          </p:nvSpPr>
          <p:spPr bwMode="auto">
            <a:xfrm>
              <a:off x="3504" y="3264"/>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50" name="Line 166"/>
            <p:cNvSpPr>
              <a:spLocks noChangeShapeType="1"/>
            </p:cNvSpPr>
            <p:nvPr/>
          </p:nvSpPr>
          <p:spPr bwMode="auto">
            <a:xfrm>
              <a:off x="3168" y="2736"/>
              <a:ext cx="432"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51" name="Line 167"/>
            <p:cNvSpPr>
              <a:spLocks noChangeShapeType="1"/>
            </p:cNvSpPr>
            <p:nvPr/>
          </p:nvSpPr>
          <p:spPr bwMode="auto">
            <a:xfrm>
              <a:off x="3264" y="2688"/>
              <a:ext cx="240" cy="4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52" name="Rectangle 168"/>
            <p:cNvSpPr>
              <a:spLocks noChangeArrowheads="1"/>
            </p:cNvSpPr>
            <p:nvPr/>
          </p:nvSpPr>
          <p:spPr bwMode="auto">
            <a:xfrm>
              <a:off x="4704" y="3312"/>
              <a:ext cx="528" cy="304"/>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600" b="1"/>
                <a:t>HV pulser</a:t>
              </a:r>
            </a:p>
          </p:txBody>
        </p:sp>
        <p:sp>
          <p:nvSpPr>
            <p:cNvPr id="528553" name="Rectangle 169"/>
            <p:cNvSpPr>
              <a:spLocks noChangeArrowheads="1"/>
            </p:cNvSpPr>
            <p:nvPr/>
          </p:nvSpPr>
          <p:spPr bwMode="auto">
            <a:xfrm>
              <a:off x="4176" y="2688"/>
              <a:ext cx="528" cy="304"/>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600" b="1"/>
                <a:t>HV pulser</a:t>
              </a:r>
            </a:p>
          </p:txBody>
        </p:sp>
        <p:sp>
          <p:nvSpPr>
            <p:cNvPr id="528554" name="Rectangle 170"/>
            <p:cNvSpPr>
              <a:spLocks noChangeArrowheads="1"/>
            </p:cNvSpPr>
            <p:nvPr/>
          </p:nvSpPr>
          <p:spPr bwMode="auto">
            <a:xfrm>
              <a:off x="4176" y="3312"/>
              <a:ext cx="528" cy="304"/>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600" b="1"/>
                <a:t>HV pulser</a:t>
              </a:r>
            </a:p>
          </p:txBody>
        </p:sp>
      </p:grpSp>
      <p:sp>
        <p:nvSpPr>
          <p:cNvPr id="528555" name="Rectangle 171"/>
          <p:cNvSpPr>
            <a:spLocks noGrp="1" noChangeArrowheads="1"/>
          </p:cNvSpPr>
          <p:nvPr>
            <p:ph type="title"/>
          </p:nvPr>
        </p:nvSpPr>
        <p:spPr>
          <a:xfrm>
            <a:off x="304800" y="0"/>
            <a:ext cx="8080375" cy="762000"/>
          </a:xfrm>
          <a:noFill/>
          <a:ln/>
        </p:spPr>
        <p:txBody>
          <a:bodyPr/>
          <a:lstStyle/>
          <a:p>
            <a:r>
              <a:rPr lang="en-US" altLang="en-US">
                <a:solidFill>
                  <a:schemeClr val="tx2"/>
                </a:solidFill>
              </a:rPr>
              <a:t>The LEBT chopper: Electric Schematic</a:t>
            </a:r>
          </a:p>
        </p:txBody>
      </p:sp>
      <p:sp>
        <p:nvSpPr>
          <p:cNvPr id="528557" name="Text Box 173"/>
          <p:cNvSpPr txBox="1">
            <a:spLocks noChangeArrowheads="1"/>
          </p:cNvSpPr>
          <p:nvPr/>
        </p:nvSpPr>
        <p:spPr bwMode="auto">
          <a:xfrm>
            <a:off x="176213" y="795338"/>
            <a:ext cx="3852862"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Chopper electrodes have to be AC coupled to the pulse generator</a:t>
            </a:r>
          </a:p>
          <a:p>
            <a:pPr>
              <a:spcBef>
                <a:spcPct val="50000"/>
              </a:spcBef>
            </a:pPr>
            <a:endParaRPr lang="en-US" altLang="en-US"/>
          </a:p>
          <a:p>
            <a:pPr>
              <a:spcBef>
                <a:spcPct val="50000"/>
              </a:spcBef>
            </a:pPr>
            <a:r>
              <a:rPr lang="en-US" altLang="en-US"/>
              <a:t>Network of Rs and Cs in oil filled “mixer box” to combine all signal together </a:t>
            </a:r>
          </a:p>
          <a:p>
            <a:pPr>
              <a:spcBef>
                <a:spcPct val="50000"/>
              </a:spcBef>
            </a:pPr>
            <a:endParaRPr lang="en-US" altLang="en-US"/>
          </a:p>
          <a:p>
            <a:pPr>
              <a:spcBef>
                <a:spcPct val="50000"/>
              </a:spcBef>
            </a:pPr>
            <a:r>
              <a:rPr lang="en-US" altLang="en-US"/>
              <a:t>Commercial HV pulser custom designed by DEI:</a:t>
            </a:r>
          </a:p>
          <a:p>
            <a:pPr>
              <a:spcBef>
                <a:spcPct val="50000"/>
              </a:spcBef>
            </a:pPr>
            <a:r>
              <a:rPr lang="en-US" altLang="en-US"/>
              <a:t>       - bipolar</a:t>
            </a:r>
          </a:p>
          <a:p>
            <a:pPr>
              <a:spcBef>
                <a:spcPct val="50000"/>
              </a:spcBef>
            </a:pPr>
            <a:r>
              <a:rPr lang="en-US" altLang="en-US"/>
              <a:t>      - 3kV max voltage</a:t>
            </a:r>
          </a:p>
          <a:p>
            <a:pPr>
              <a:spcBef>
                <a:spcPct val="50000"/>
              </a:spcBef>
            </a:pPr>
            <a:r>
              <a:rPr lang="en-US" altLang="en-US"/>
              <a:t>      - 60ns rise/fall time (capacitive load, 150pF + 4’ of RG-59 cable )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28386"/>
                                        </p:tgtEl>
                                        <p:attrNameLst>
                                          <p:attrName>style.visibility</p:attrName>
                                        </p:attrNameLst>
                                      </p:cBhvr>
                                      <p:to>
                                        <p:strVal val="visible"/>
                                      </p:to>
                                    </p:set>
                                    <p:animEffect transition="in" filter="dissolve">
                                      <p:cBhvr>
                                        <p:cTn id="7" dur="500"/>
                                        <p:tgtEl>
                                          <p:spTgt spid="52838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28451"/>
                                        </p:tgtEl>
                                        <p:attrNameLst>
                                          <p:attrName>style.visibility</p:attrName>
                                        </p:attrNameLst>
                                      </p:cBhvr>
                                      <p:to>
                                        <p:strVal val="visible"/>
                                      </p:to>
                                    </p:set>
                                    <p:animEffect transition="in" filter="wipe(down)">
                                      <p:cBhvr>
                                        <p:cTn id="11" dur="500"/>
                                        <p:tgtEl>
                                          <p:spTgt spid="52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428193CF-D137-4DCD-8BE1-7C0E432EFA83}" type="slidenum">
              <a:rPr lang="en-US" altLang="en-US"/>
              <a:pPr/>
              <a:t>19</a:t>
            </a:fld>
            <a:endParaRPr lang="en-US" altLang="en-US"/>
          </a:p>
        </p:txBody>
      </p:sp>
      <p:pic>
        <p:nvPicPr>
          <p:cNvPr id="5693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512888"/>
            <a:ext cx="87788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9350" name="Text Box 6"/>
          <p:cNvSpPr txBox="1">
            <a:spLocks noChangeArrowheads="1"/>
          </p:cNvSpPr>
          <p:nvPr/>
        </p:nvSpPr>
        <p:spPr bwMode="auto">
          <a:xfrm>
            <a:off x="354013" y="381000"/>
            <a:ext cx="797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Because of AC coupling 4-Phase deflection scheme has to be used: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A31203-C731-4BA2-B011-F3941C1CB02F}" type="slidenum">
              <a:rPr lang="en-US" altLang="en-US"/>
              <a:pPr/>
              <a:t>2</a:t>
            </a:fld>
            <a:endParaRPr lang="en-US" altLang="en-US"/>
          </a:p>
        </p:txBody>
      </p:sp>
      <p:sp>
        <p:nvSpPr>
          <p:cNvPr id="573442" name="Rectangle 2"/>
          <p:cNvSpPr>
            <a:spLocks noGrp="1" noChangeArrowheads="1"/>
          </p:cNvSpPr>
          <p:nvPr>
            <p:ph type="title"/>
          </p:nvPr>
        </p:nvSpPr>
        <p:spPr/>
        <p:txBody>
          <a:bodyPr/>
          <a:lstStyle/>
          <a:p>
            <a:r>
              <a:rPr lang="en-US" altLang="en-US" sz="3200"/>
              <a:t>Outline</a:t>
            </a:r>
          </a:p>
        </p:txBody>
      </p:sp>
      <p:sp>
        <p:nvSpPr>
          <p:cNvPr id="573443" name="Rectangle 3"/>
          <p:cNvSpPr>
            <a:spLocks noGrp="1" noChangeArrowheads="1"/>
          </p:cNvSpPr>
          <p:nvPr>
            <p:ph type="body" idx="1"/>
          </p:nvPr>
        </p:nvSpPr>
        <p:spPr bwMode="auto">
          <a:xfrm>
            <a:off x="512763" y="976313"/>
            <a:ext cx="8229600" cy="53419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dirty="0" smtClean="0"/>
              <a:t>SNS chopper requirements</a:t>
            </a:r>
          </a:p>
          <a:p>
            <a:pPr lvl="1"/>
            <a:r>
              <a:rPr lang="en-US" altLang="en-US" dirty="0" smtClean="0"/>
              <a:t>Purpose</a:t>
            </a:r>
          </a:p>
          <a:p>
            <a:pPr lvl="1"/>
            <a:r>
              <a:rPr lang="en-US" altLang="en-US" dirty="0" smtClean="0"/>
              <a:t>Requirements</a:t>
            </a:r>
            <a:endParaRPr lang="en-US" altLang="en-US" dirty="0"/>
          </a:p>
          <a:p>
            <a:pPr lvl="1"/>
            <a:r>
              <a:rPr lang="en-US" altLang="en-US" dirty="0"/>
              <a:t>Implementation </a:t>
            </a:r>
          </a:p>
          <a:p>
            <a:r>
              <a:rPr lang="en-US" altLang="en-US" dirty="0"/>
              <a:t>LEBT chopper</a:t>
            </a:r>
          </a:p>
          <a:p>
            <a:pPr lvl="1"/>
            <a:r>
              <a:rPr lang="en-US" altLang="en-US" dirty="0"/>
              <a:t>performance and problems</a:t>
            </a:r>
          </a:p>
          <a:p>
            <a:r>
              <a:rPr lang="en-US" altLang="en-US" dirty="0" smtClean="0"/>
              <a:t>MEBT </a:t>
            </a:r>
            <a:r>
              <a:rPr lang="en-US" altLang="en-US" dirty="0"/>
              <a:t>chopper</a:t>
            </a:r>
          </a:p>
          <a:p>
            <a:pPr lvl="1"/>
            <a:r>
              <a:rPr lang="en-US" altLang="en-US" dirty="0"/>
              <a:t>performance and problems</a:t>
            </a:r>
          </a:p>
          <a:p>
            <a:r>
              <a:rPr lang="en-US" altLang="en-US" dirty="0" smtClean="0"/>
              <a:t>Future plans</a:t>
            </a:r>
          </a:p>
          <a:p>
            <a:r>
              <a:rPr lang="en-US" altLang="en-US" dirty="0" smtClean="0"/>
              <a:t>ESS chopper thoughts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B2EEDFC-70BA-4EA4-A44E-ADB45D47AD58}" type="slidenum">
              <a:rPr lang="en-US" altLang="en-US"/>
              <a:pPr/>
              <a:t>20</a:t>
            </a:fld>
            <a:endParaRPr lang="en-US" altLang="en-US"/>
          </a:p>
        </p:txBody>
      </p:sp>
      <p:sp>
        <p:nvSpPr>
          <p:cNvPr id="561156" name="Rectangle 4"/>
          <p:cNvSpPr>
            <a:spLocks noGrp="1" noChangeArrowheads="1"/>
          </p:cNvSpPr>
          <p:nvPr>
            <p:ph type="title"/>
          </p:nvPr>
        </p:nvSpPr>
        <p:spPr>
          <a:xfrm>
            <a:off x="357188" y="136525"/>
            <a:ext cx="8229600" cy="781050"/>
          </a:xfrm>
        </p:spPr>
        <p:txBody>
          <a:bodyPr/>
          <a:lstStyle/>
          <a:p>
            <a:r>
              <a:rPr lang="en-US" altLang="en-US"/>
              <a:t>LEBT chopper gap cleanness and rise time satisfy requirements </a:t>
            </a:r>
          </a:p>
        </p:txBody>
      </p:sp>
      <p:pic>
        <p:nvPicPr>
          <p:cNvPr id="561157" name="Picture 5" descr="chop_le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012825"/>
            <a:ext cx="8305800" cy="560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2"/>
          <p:cNvSpPr>
            <a:spLocks noGrp="1"/>
          </p:cNvSpPr>
          <p:nvPr>
            <p:ph type="sldNum" sz="quarter" idx="10"/>
          </p:nvPr>
        </p:nvSpPr>
        <p:spPr/>
        <p:txBody>
          <a:bodyPr/>
          <a:lstStyle/>
          <a:p>
            <a:fld id="{DB30AF3A-DBF7-4F4B-8CF5-9056EFB4A38D}" type="slidenum">
              <a:rPr lang="en-US" altLang="en-US"/>
              <a:pPr/>
              <a:t>21</a:t>
            </a:fld>
            <a:endParaRPr lang="en-US" altLang="en-US"/>
          </a:p>
        </p:txBody>
      </p:sp>
      <p:sp>
        <p:nvSpPr>
          <p:cNvPr id="565252" name="Rectangle 4"/>
          <p:cNvSpPr>
            <a:spLocks noGrp="1" noChangeArrowheads="1"/>
          </p:cNvSpPr>
          <p:nvPr>
            <p:ph type="title"/>
          </p:nvPr>
        </p:nvSpPr>
        <p:spPr>
          <a:xfrm>
            <a:off x="422275" y="149225"/>
            <a:ext cx="8229600" cy="781050"/>
          </a:xfrm>
        </p:spPr>
        <p:txBody>
          <a:bodyPr/>
          <a:lstStyle/>
          <a:p>
            <a:r>
              <a:rPr lang="en-US" altLang="en-US">
                <a:latin typeface="Arial" charset="0"/>
              </a:rPr>
              <a:t>Finite transition speed between 4 states during beam-off cycle cause beam leakage</a:t>
            </a:r>
            <a:r>
              <a:rPr lang="en-US" altLang="en-US"/>
              <a:t> </a:t>
            </a:r>
          </a:p>
        </p:txBody>
      </p:sp>
      <p:pic>
        <p:nvPicPr>
          <p:cNvPr id="565260" name="Picture 12" descr="ch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5" y="1892300"/>
            <a:ext cx="5400675" cy="3752850"/>
          </a:xfrm>
          <a:prstGeom prst="rect">
            <a:avLst/>
          </a:prstGeom>
          <a:noFill/>
          <a:extLst>
            <a:ext uri="{909E8E84-426E-40dd-AFC4-6F175D3DCCD1}">
              <a14:hiddenFill xmlns:a14="http://schemas.microsoft.com/office/drawing/2010/main">
                <a:solidFill>
                  <a:srgbClr val="FFFFFF"/>
                </a:solidFill>
              </a14:hiddenFill>
            </a:ext>
          </a:extLst>
        </p:spPr>
      </p:pic>
      <p:grpSp>
        <p:nvGrpSpPr>
          <p:cNvPr id="565301" name="Group 53"/>
          <p:cNvGrpSpPr>
            <a:grpSpLocks/>
          </p:cNvGrpSpPr>
          <p:nvPr/>
        </p:nvGrpSpPr>
        <p:grpSpPr bwMode="auto">
          <a:xfrm>
            <a:off x="739775" y="1760538"/>
            <a:ext cx="2133600" cy="3910012"/>
            <a:chOff x="181" y="430"/>
            <a:chExt cx="1377" cy="2445"/>
          </a:xfrm>
        </p:grpSpPr>
        <p:sp>
          <p:nvSpPr>
            <p:cNvPr id="565302" name="Freeform 54"/>
            <p:cNvSpPr>
              <a:spLocks/>
            </p:cNvSpPr>
            <p:nvPr/>
          </p:nvSpPr>
          <p:spPr bwMode="auto">
            <a:xfrm>
              <a:off x="264" y="1761"/>
              <a:ext cx="936" cy="895"/>
            </a:xfrm>
            <a:custGeom>
              <a:avLst/>
              <a:gdLst>
                <a:gd name="T0" fmla="*/ 517 w 522"/>
                <a:gd name="T1" fmla="*/ 250 h 554"/>
                <a:gd name="T2" fmla="*/ 509 w 522"/>
                <a:gd name="T3" fmla="*/ 200 h 554"/>
                <a:gd name="T4" fmla="*/ 492 w 522"/>
                <a:gd name="T5" fmla="*/ 150 h 554"/>
                <a:gd name="T6" fmla="*/ 466 w 522"/>
                <a:gd name="T7" fmla="*/ 104 h 554"/>
                <a:gd name="T8" fmla="*/ 432 w 522"/>
                <a:gd name="T9" fmla="*/ 68 h 554"/>
                <a:gd name="T10" fmla="*/ 393 w 522"/>
                <a:gd name="T11" fmla="*/ 36 h 554"/>
                <a:gd name="T12" fmla="*/ 351 w 522"/>
                <a:gd name="T13" fmla="*/ 18 h 554"/>
                <a:gd name="T14" fmla="*/ 304 w 522"/>
                <a:gd name="T15" fmla="*/ 5 h 554"/>
                <a:gd name="T16" fmla="*/ 252 w 522"/>
                <a:gd name="T17" fmla="*/ 0 h 554"/>
                <a:gd name="T18" fmla="*/ 205 w 522"/>
                <a:gd name="T19" fmla="*/ 5 h 554"/>
                <a:gd name="T20" fmla="*/ 158 w 522"/>
                <a:gd name="T21" fmla="*/ 23 h 554"/>
                <a:gd name="T22" fmla="*/ 115 w 522"/>
                <a:gd name="T23" fmla="*/ 45 h 554"/>
                <a:gd name="T24" fmla="*/ 77 w 522"/>
                <a:gd name="T25" fmla="*/ 77 h 554"/>
                <a:gd name="T26" fmla="*/ 47 w 522"/>
                <a:gd name="T27" fmla="*/ 118 h 554"/>
                <a:gd name="T28" fmla="*/ 21 w 522"/>
                <a:gd name="T29" fmla="*/ 163 h 554"/>
                <a:gd name="T30" fmla="*/ 4 w 522"/>
                <a:gd name="T31" fmla="*/ 213 h 554"/>
                <a:gd name="T32" fmla="*/ 0 w 522"/>
                <a:gd name="T33" fmla="*/ 263 h 554"/>
                <a:gd name="T34" fmla="*/ 0 w 522"/>
                <a:gd name="T35" fmla="*/ 313 h 554"/>
                <a:gd name="T36" fmla="*/ 13 w 522"/>
                <a:gd name="T37" fmla="*/ 363 h 554"/>
                <a:gd name="T38" fmla="*/ 34 w 522"/>
                <a:gd name="T39" fmla="*/ 413 h 554"/>
                <a:gd name="T40" fmla="*/ 60 w 522"/>
                <a:gd name="T41" fmla="*/ 454 h 554"/>
                <a:gd name="T42" fmla="*/ 94 w 522"/>
                <a:gd name="T43" fmla="*/ 490 h 554"/>
                <a:gd name="T44" fmla="*/ 137 w 522"/>
                <a:gd name="T45" fmla="*/ 518 h 554"/>
                <a:gd name="T46" fmla="*/ 180 w 522"/>
                <a:gd name="T47" fmla="*/ 540 h 554"/>
                <a:gd name="T48" fmla="*/ 231 w 522"/>
                <a:gd name="T49" fmla="*/ 549 h 554"/>
                <a:gd name="T50" fmla="*/ 278 w 522"/>
                <a:gd name="T51" fmla="*/ 554 h 554"/>
                <a:gd name="T52" fmla="*/ 325 w 522"/>
                <a:gd name="T53" fmla="*/ 545 h 554"/>
                <a:gd name="T54" fmla="*/ 372 w 522"/>
                <a:gd name="T55" fmla="*/ 527 h 554"/>
                <a:gd name="T56" fmla="*/ 415 w 522"/>
                <a:gd name="T57" fmla="*/ 500 h 554"/>
                <a:gd name="T58" fmla="*/ 449 w 522"/>
                <a:gd name="T59" fmla="*/ 463 h 554"/>
                <a:gd name="T60" fmla="*/ 479 w 522"/>
                <a:gd name="T61" fmla="*/ 422 h 554"/>
                <a:gd name="T62" fmla="*/ 500 w 522"/>
                <a:gd name="T63" fmla="*/ 377 h 554"/>
                <a:gd name="T64" fmla="*/ 517 w 522"/>
                <a:gd name="T65" fmla="*/ 327 h 554"/>
                <a:gd name="T66" fmla="*/ 522 w 522"/>
                <a:gd name="T67" fmla="*/ 277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554">
                  <a:moveTo>
                    <a:pt x="522" y="277"/>
                  </a:moveTo>
                  <a:lnTo>
                    <a:pt x="517" y="250"/>
                  </a:lnTo>
                  <a:lnTo>
                    <a:pt x="517" y="223"/>
                  </a:lnTo>
                  <a:lnTo>
                    <a:pt x="509" y="200"/>
                  </a:lnTo>
                  <a:lnTo>
                    <a:pt x="500" y="173"/>
                  </a:lnTo>
                  <a:lnTo>
                    <a:pt x="492" y="150"/>
                  </a:lnTo>
                  <a:lnTo>
                    <a:pt x="479" y="127"/>
                  </a:lnTo>
                  <a:lnTo>
                    <a:pt x="466" y="104"/>
                  </a:lnTo>
                  <a:lnTo>
                    <a:pt x="449" y="86"/>
                  </a:lnTo>
                  <a:lnTo>
                    <a:pt x="432" y="68"/>
                  </a:lnTo>
                  <a:lnTo>
                    <a:pt x="415" y="54"/>
                  </a:lnTo>
                  <a:lnTo>
                    <a:pt x="393" y="36"/>
                  </a:lnTo>
                  <a:lnTo>
                    <a:pt x="372" y="27"/>
                  </a:lnTo>
                  <a:lnTo>
                    <a:pt x="351" y="18"/>
                  </a:lnTo>
                  <a:lnTo>
                    <a:pt x="325" y="9"/>
                  </a:lnTo>
                  <a:lnTo>
                    <a:pt x="304" y="5"/>
                  </a:lnTo>
                  <a:lnTo>
                    <a:pt x="278" y="0"/>
                  </a:lnTo>
                  <a:lnTo>
                    <a:pt x="252" y="0"/>
                  </a:lnTo>
                  <a:lnTo>
                    <a:pt x="231" y="0"/>
                  </a:lnTo>
                  <a:lnTo>
                    <a:pt x="205" y="5"/>
                  </a:lnTo>
                  <a:lnTo>
                    <a:pt x="180" y="14"/>
                  </a:lnTo>
                  <a:lnTo>
                    <a:pt x="158" y="23"/>
                  </a:lnTo>
                  <a:lnTo>
                    <a:pt x="137" y="32"/>
                  </a:lnTo>
                  <a:lnTo>
                    <a:pt x="115" y="45"/>
                  </a:lnTo>
                  <a:lnTo>
                    <a:pt x="94" y="59"/>
                  </a:lnTo>
                  <a:lnTo>
                    <a:pt x="77" y="77"/>
                  </a:lnTo>
                  <a:lnTo>
                    <a:pt x="60" y="95"/>
                  </a:lnTo>
                  <a:lnTo>
                    <a:pt x="47" y="118"/>
                  </a:lnTo>
                  <a:lnTo>
                    <a:pt x="34" y="141"/>
                  </a:lnTo>
                  <a:lnTo>
                    <a:pt x="21" y="163"/>
                  </a:lnTo>
                  <a:lnTo>
                    <a:pt x="13" y="186"/>
                  </a:lnTo>
                  <a:lnTo>
                    <a:pt x="4" y="213"/>
                  </a:lnTo>
                  <a:lnTo>
                    <a:pt x="0" y="236"/>
                  </a:lnTo>
                  <a:lnTo>
                    <a:pt x="0" y="263"/>
                  </a:lnTo>
                  <a:lnTo>
                    <a:pt x="0" y="291"/>
                  </a:lnTo>
                  <a:lnTo>
                    <a:pt x="0" y="313"/>
                  </a:lnTo>
                  <a:lnTo>
                    <a:pt x="4" y="341"/>
                  </a:lnTo>
                  <a:lnTo>
                    <a:pt x="13" y="363"/>
                  </a:lnTo>
                  <a:lnTo>
                    <a:pt x="21" y="391"/>
                  </a:lnTo>
                  <a:lnTo>
                    <a:pt x="34" y="413"/>
                  </a:lnTo>
                  <a:lnTo>
                    <a:pt x="47" y="436"/>
                  </a:lnTo>
                  <a:lnTo>
                    <a:pt x="60" y="454"/>
                  </a:lnTo>
                  <a:lnTo>
                    <a:pt x="77" y="472"/>
                  </a:lnTo>
                  <a:lnTo>
                    <a:pt x="94" y="490"/>
                  </a:lnTo>
                  <a:lnTo>
                    <a:pt x="115" y="509"/>
                  </a:lnTo>
                  <a:lnTo>
                    <a:pt x="137" y="518"/>
                  </a:lnTo>
                  <a:lnTo>
                    <a:pt x="158" y="531"/>
                  </a:lnTo>
                  <a:lnTo>
                    <a:pt x="180" y="540"/>
                  </a:lnTo>
                  <a:lnTo>
                    <a:pt x="205" y="545"/>
                  </a:lnTo>
                  <a:lnTo>
                    <a:pt x="231" y="549"/>
                  </a:lnTo>
                  <a:lnTo>
                    <a:pt x="252" y="554"/>
                  </a:lnTo>
                  <a:lnTo>
                    <a:pt x="278" y="554"/>
                  </a:lnTo>
                  <a:lnTo>
                    <a:pt x="304" y="549"/>
                  </a:lnTo>
                  <a:lnTo>
                    <a:pt x="325" y="545"/>
                  </a:lnTo>
                  <a:lnTo>
                    <a:pt x="351" y="536"/>
                  </a:lnTo>
                  <a:lnTo>
                    <a:pt x="372" y="527"/>
                  </a:lnTo>
                  <a:lnTo>
                    <a:pt x="393" y="513"/>
                  </a:lnTo>
                  <a:lnTo>
                    <a:pt x="415" y="500"/>
                  </a:lnTo>
                  <a:lnTo>
                    <a:pt x="432" y="481"/>
                  </a:lnTo>
                  <a:lnTo>
                    <a:pt x="449" y="463"/>
                  </a:lnTo>
                  <a:lnTo>
                    <a:pt x="466" y="445"/>
                  </a:lnTo>
                  <a:lnTo>
                    <a:pt x="479" y="422"/>
                  </a:lnTo>
                  <a:lnTo>
                    <a:pt x="492" y="400"/>
                  </a:lnTo>
                  <a:lnTo>
                    <a:pt x="500" y="377"/>
                  </a:lnTo>
                  <a:lnTo>
                    <a:pt x="509" y="354"/>
                  </a:lnTo>
                  <a:lnTo>
                    <a:pt x="517" y="327"/>
                  </a:lnTo>
                  <a:lnTo>
                    <a:pt x="517" y="300"/>
                  </a:lnTo>
                  <a:lnTo>
                    <a:pt x="522" y="277"/>
                  </a:lnTo>
                  <a:close/>
                </a:path>
              </a:pathLst>
            </a:custGeom>
            <a:solidFill>
              <a:srgbClr val="FFFFFF"/>
            </a:solidFill>
            <a:ln w="25400">
              <a:solidFill>
                <a:srgbClr val="000000"/>
              </a:solidFill>
              <a:prstDash val="solid"/>
              <a:round/>
              <a:headEnd/>
              <a:tailEnd/>
            </a:ln>
          </p:spPr>
          <p:txBody>
            <a:bodyPr/>
            <a:lstStyle/>
            <a:p>
              <a:endParaRPr lang="en-US"/>
            </a:p>
          </p:txBody>
        </p:sp>
        <p:sp>
          <p:nvSpPr>
            <p:cNvPr id="565303" name="Freeform 55"/>
            <p:cNvSpPr>
              <a:spLocks/>
            </p:cNvSpPr>
            <p:nvPr/>
          </p:nvSpPr>
          <p:spPr bwMode="auto">
            <a:xfrm>
              <a:off x="264" y="1761"/>
              <a:ext cx="468" cy="448"/>
            </a:xfrm>
            <a:custGeom>
              <a:avLst/>
              <a:gdLst>
                <a:gd name="T0" fmla="*/ 261 w 261"/>
                <a:gd name="T1" fmla="*/ 0 h 277"/>
                <a:gd name="T2" fmla="*/ 261 w 261"/>
                <a:gd name="T3" fmla="*/ 182 h 277"/>
                <a:gd name="T4" fmla="*/ 256 w 261"/>
                <a:gd name="T5" fmla="*/ 200 h 277"/>
                <a:gd name="T6" fmla="*/ 256 w 261"/>
                <a:gd name="T7" fmla="*/ 213 h 277"/>
                <a:gd name="T8" fmla="*/ 252 w 261"/>
                <a:gd name="T9" fmla="*/ 227 h 277"/>
                <a:gd name="T10" fmla="*/ 244 w 261"/>
                <a:gd name="T11" fmla="*/ 236 h 277"/>
                <a:gd name="T12" fmla="*/ 235 w 261"/>
                <a:gd name="T13" fmla="*/ 250 h 277"/>
                <a:gd name="T14" fmla="*/ 222 w 261"/>
                <a:gd name="T15" fmla="*/ 259 h 277"/>
                <a:gd name="T16" fmla="*/ 214 w 261"/>
                <a:gd name="T17" fmla="*/ 268 h 277"/>
                <a:gd name="T18" fmla="*/ 201 w 261"/>
                <a:gd name="T19" fmla="*/ 272 h 277"/>
                <a:gd name="T20" fmla="*/ 188 w 261"/>
                <a:gd name="T21" fmla="*/ 272 h 277"/>
                <a:gd name="T22" fmla="*/ 171 w 261"/>
                <a:gd name="T23" fmla="*/ 277 h 277"/>
                <a:gd name="T24" fmla="*/ 0 w 261"/>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261" y="0"/>
                  </a:moveTo>
                  <a:lnTo>
                    <a:pt x="261" y="182"/>
                  </a:lnTo>
                  <a:lnTo>
                    <a:pt x="256" y="200"/>
                  </a:lnTo>
                  <a:lnTo>
                    <a:pt x="256" y="213"/>
                  </a:lnTo>
                  <a:lnTo>
                    <a:pt x="252" y="227"/>
                  </a:lnTo>
                  <a:lnTo>
                    <a:pt x="244" y="236"/>
                  </a:lnTo>
                  <a:lnTo>
                    <a:pt x="235" y="250"/>
                  </a:lnTo>
                  <a:lnTo>
                    <a:pt x="222" y="259"/>
                  </a:lnTo>
                  <a:lnTo>
                    <a:pt x="214" y="268"/>
                  </a:lnTo>
                  <a:lnTo>
                    <a:pt x="201" y="272"/>
                  </a:lnTo>
                  <a:lnTo>
                    <a:pt x="188" y="272"/>
                  </a:lnTo>
                  <a:lnTo>
                    <a:pt x="171" y="277"/>
                  </a:lnTo>
                  <a:lnTo>
                    <a:pt x="0" y="27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04" name="Freeform 56"/>
            <p:cNvSpPr>
              <a:spLocks/>
            </p:cNvSpPr>
            <p:nvPr/>
          </p:nvSpPr>
          <p:spPr bwMode="auto">
            <a:xfrm>
              <a:off x="264" y="2209"/>
              <a:ext cx="468" cy="447"/>
            </a:xfrm>
            <a:custGeom>
              <a:avLst/>
              <a:gdLst>
                <a:gd name="T0" fmla="*/ 0 w 261"/>
                <a:gd name="T1" fmla="*/ 0 h 277"/>
                <a:gd name="T2" fmla="*/ 171 w 261"/>
                <a:gd name="T3" fmla="*/ 0 h 277"/>
                <a:gd name="T4" fmla="*/ 188 w 261"/>
                <a:gd name="T5" fmla="*/ 0 h 277"/>
                <a:gd name="T6" fmla="*/ 201 w 261"/>
                <a:gd name="T7" fmla="*/ 5 h 277"/>
                <a:gd name="T8" fmla="*/ 214 w 261"/>
                <a:gd name="T9" fmla="*/ 9 h 277"/>
                <a:gd name="T10" fmla="*/ 222 w 261"/>
                <a:gd name="T11" fmla="*/ 18 h 277"/>
                <a:gd name="T12" fmla="*/ 235 w 261"/>
                <a:gd name="T13" fmla="*/ 27 h 277"/>
                <a:gd name="T14" fmla="*/ 244 w 261"/>
                <a:gd name="T15" fmla="*/ 36 h 277"/>
                <a:gd name="T16" fmla="*/ 252 w 261"/>
                <a:gd name="T17" fmla="*/ 50 h 277"/>
                <a:gd name="T18" fmla="*/ 256 w 261"/>
                <a:gd name="T19" fmla="*/ 64 h 277"/>
                <a:gd name="T20" fmla="*/ 256 w 261"/>
                <a:gd name="T21" fmla="*/ 77 h 277"/>
                <a:gd name="T22" fmla="*/ 261 w 261"/>
                <a:gd name="T23" fmla="*/ 91 h 277"/>
                <a:gd name="T24" fmla="*/ 261 w 261"/>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0" y="0"/>
                  </a:moveTo>
                  <a:lnTo>
                    <a:pt x="171" y="0"/>
                  </a:lnTo>
                  <a:lnTo>
                    <a:pt x="188" y="0"/>
                  </a:lnTo>
                  <a:lnTo>
                    <a:pt x="201" y="5"/>
                  </a:lnTo>
                  <a:lnTo>
                    <a:pt x="214" y="9"/>
                  </a:lnTo>
                  <a:lnTo>
                    <a:pt x="222" y="18"/>
                  </a:lnTo>
                  <a:lnTo>
                    <a:pt x="235" y="27"/>
                  </a:lnTo>
                  <a:lnTo>
                    <a:pt x="244" y="36"/>
                  </a:lnTo>
                  <a:lnTo>
                    <a:pt x="252" y="50"/>
                  </a:lnTo>
                  <a:lnTo>
                    <a:pt x="256" y="64"/>
                  </a:lnTo>
                  <a:lnTo>
                    <a:pt x="256" y="77"/>
                  </a:lnTo>
                  <a:lnTo>
                    <a:pt x="261" y="91"/>
                  </a:lnTo>
                  <a:lnTo>
                    <a:pt x="261" y="27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05" name="Freeform 57"/>
            <p:cNvSpPr>
              <a:spLocks/>
            </p:cNvSpPr>
            <p:nvPr/>
          </p:nvSpPr>
          <p:spPr bwMode="auto">
            <a:xfrm>
              <a:off x="732" y="1761"/>
              <a:ext cx="468" cy="448"/>
            </a:xfrm>
            <a:custGeom>
              <a:avLst/>
              <a:gdLst>
                <a:gd name="T0" fmla="*/ 261 w 261"/>
                <a:gd name="T1" fmla="*/ 277 h 277"/>
                <a:gd name="T2" fmla="*/ 85 w 261"/>
                <a:gd name="T3" fmla="*/ 277 h 277"/>
                <a:gd name="T4" fmla="*/ 72 w 261"/>
                <a:gd name="T5" fmla="*/ 272 h 277"/>
                <a:gd name="T6" fmla="*/ 60 w 261"/>
                <a:gd name="T7" fmla="*/ 272 h 277"/>
                <a:gd name="T8" fmla="*/ 47 w 261"/>
                <a:gd name="T9" fmla="*/ 268 h 277"/>
                <a:gd name="T10" fmla="*/ 34 w 261"/>
                <a:gd name="T11" fmla="*/ 259 h 277"/>
                <a:gd name="T12" fmla="*/ 25 w 261"/>
                <a:gd name="T13" fmla="*/ 250 h 277"/>
                <a:gd name="T14" fmla="*/ 17 w 261"/>
                <a:gd name="T15" fmla="*/ 236 h 277"/>
                <a:gd name="T16" fmla="*/ 8 w 261"/>
                <a:gd name="T17" fmla="*/ 227 h 277"/>
                <a:gd name="T18" fmla="*/ 4 w 261"/>
                <a:gd name="T19" fmla="*/ 213 h 277"/>
                <a:gd name="T20" fmla="*/ 0 w 261"/>
                <a:gd name="T21" fmla="*/ 200 h 277"/>
                <a:gd name="T22" fmla="*/ 0 w 261"/>
                <a:gd name="T23" fmla="*/ 182 h 277"/>
                <a:gd name="T24" fmla="*/ 0 w 261"/>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261" y="277"/>
                  </a:moveTo>
                  <a:lnTo>
                    <a:pt x="85" y="277"/>
                  </a:lnTo>
                  <a:lnTo>
                    <a:pt x="72" y="272"/>
                  </a:lnTo>
                  <a:lnTo>
                    <a:pt x="60" y="272"/>
                  </a:lnTo>
                  <a:lnTo>
                    <a:pt x="47" y="268"/>
                  </a:lnTo>
                  <a:lnTo>
                    <a:pt x="34" y="259"/>
                  </a:lnTo>
                  <a:lnTo>
                    <a:pt x="25" y="250"/>
                  </a:lnTo>
                  <a:lnTo>
                    <a:pt x="17" y="236"/>
                  </a:lnTo>
                  <a:lnTo>
                    <a:pt x="8" y="227"/>
                  </a:lnTo>
                  <a:lnTo>
                    <a:pt x="4" y="213"/>
                  </a:lnTo>
                  <a:lnTo>
                    <a:pt x="0" y="200"/>
                  </a:lnTo>
                  <a:lnTo>
                    <a:pt x="0" y="182"/>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06" name="Freeform 58"/>
            <p:cNvSpPr>
              <a:spLocks/>
            </p:cNvSpPr>
            <p:nvPr/>
          </p:nvSpPr>
          <p:spPr bwMode="auto">
            <a:xfrm>
              <a:off x="732" y="2209"/>
              <a:ext cx="468" cy="447"/>
            </a:xfrm>
            <a:custGeom>
              <a:avLst/>
              <a:gdLst>
                <a:gd name="T0" fmla="*/ 0 w 261"/>
                <a:gd name="T1" fmla="*/ 277 h 277"/>
                <a:gd name="T2" fmla="*/ 0 w 261"/>
                <a:gd name="T3" fmla="*/ 91 h 277"/>
                <a:gd name="T4" fmla="*/ 0 w 261"/>
                <a:gd name="T5" fmla="*/ 77 h 277"/>
                <a:gd name="T6" fmla="*/ 4 w 261"/>
                <a:gd name="T7" fmla="*/ 64 h 277"/>
                <a:gd name="T8" fmla="*/ 8 w 261"/>
                <a:gd name="T9" fmla="*/ 50 h 277"/>
                <a:gd name="T10" fmla="*/ 17 w 261"/>
                <a:gd name="T11" fmla="*/ 36 h 277"/>
                <a:gd name="T12" fmla="*/ 25 w 261"/>
                <a:gd name="T13" fmla="*/ 27 h 277"/>
                <a:gd name="T14" fmla="*/ 34 w 261"/>
                <a:gd name="T15" fmla="*/ 18 h 277"/>
                <a:gd name="T16" fmla="*/ 47 w 261"/>
                <a:gd name="T17" fmla="*/ 9 h 277"/>
                <a:gd name="T18" fmla="*/ 60 w 261"/>
                <a:gd name="T19" fmla="*/ 5 h 277"/>
                <a:gd name="T20" fmla="*/ 72 w 261"/>
                <a:gd name="T21" fmla="*/ 0 h 277"/>
                <a:gd name="T22" fmla="*/ 85 w 261"/>
                <a:gd name="T23" fmla="*/ 0 h 277"/>
                <a:gd name="T24" fmla="*/ 261 w 261"/>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0" y="277"/>
                  </a:moveTo>
                  <a:lnTo>
                    <a:pt x="0" y="91"/>
                  </a:lnTo>
                  <a:lnTo>
                    <a:pt x="0" y="77"/>
                  </a:lnTo>
                  <a:lnTo>
                    <a:pt x="4" y="64"/>
                  </a:lnTo>
                  <a:lnTo>
                    <a:pt x="8" y="50"/>
                  </a:lnTo>
                  <a:lnTo>
                    <a:pt x="17" y="36"/>
                  </a:lnTo>
                  <a:lnTo>
                    <a:pt x="25" y="27"/>
                  </a:lnTo>
                  <a:lnTo>
                    <a:pt x="34" y="18"/>
                  </a:lnTo>
                  <a:lnTo>
                    <a:pt x="47" y="9"/>
                  </a:lnTo>
                  <a:lnTo>
                    <a:pt x="60" y="5"/>
                  </a:lnTo>
                  <a:lnTo>
                    <a:pt x="72" y="0"/>
                  </a:lnTo>
                  <a:lnTo>
                    <a:pt x="85" y="0"/>
                  </a:lnTo>
                  <a:lnTo>
                    <a:pt x="261"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07" name="Freeform 59"/>
            <p:cNvSpPr>
              <a:spLocks/>
            </p:cNvSpPr>
            <p:nvPr/>
          </p:nvSpPr>
          <p:spPr bwMode="auto">
            <a:xfrm>
              <a:off x="417" y="1908"/>
              <a:ext cx="154" cy="147"/>
            </a:xfrm>
            <a:custGeom>
              <a:avLst/>
              <a:gdLst>
                <a:gd name="T0" fmla="*/ 86 w 86"/>
                <a:gd name="T1" fmla="*/ 45 h 91"/>
                <a:gd name="T2" fmla="*/ 86 w 86"/>
                <a:gd name="T3" fmla="*/ 36 h 91"/>
                <a:gd name="T4" fmla="*/ 82 w 86"/>
                <a:gd name="T5" fmla="*/ 27 h 91"/>
                <a:gd name="T6" fmla="*/ 77 w 86"/>
                <a:gd name="T7" fmla="*/ 18 h 91"/>
                <a:gd name="T8" fmla="*/ 73 w 86"/>
                <a:gd name="T9" fmla="*/ 9 h 91"/>
                <a:gd name="T10" fmla="*/ 65 w 86"/>
                <a:gd name="T11" fmla="*/ 4 h 91"/>
                <a:gd name="T12" fmla="*/ 56 w 86"/>
                <a:gd name="T13" fmla="*/ 0 h 91"/>
                <a:gd name="T14" fmla="*/ 43 w 86"/>
                <a:gd name="T15" fmla="*/ 0 h 91"/>
                <a:gd name="T16" fmla="*/ 35 w 86"/>
                <a:gd name="T17" fmla="*/ 0 h 91"/>
                <a:gd name="T18" fmla="*/ 26 w 86"/>
                <a:gd name="T19" fmla="*/ 4 h 91"/>
                <a:gd name="T20" fmla="*/ 18 w 86"/>
                <a:gd name="T21" fmla="*/ 9 h 91"/>
                <a:gd name="T22" fmla="*/ 9 w 86"/>
                <a:gd name="T23" fmla="*/ 18 h 91"/>
                <a:gd name="T24" fmla="*/ 5 w 86"/>
                <a:gd name="T25" fmla="*/ 27 h 91"/>
                <a:gd name="T26" fmla="*/ 0 w 86"/>
                <a:gd name="T27" fmla="*/ 36 h 91"/>
                <a:gd name="T28" fmla="*/ 0 w 86"/>
                <a:gd name="T29" fmla="*/ 45 h 91"/>
                <a:gd name="T30" fmla="*/ 0 w 86"/>
                <a:gd name="T31" fmla="*/ 59 h 91"/>
                <a:gd name="T32" fmla="*/ 5 w 86"/>
                <a:gd name="T33" fmla="*/ 68 h 91"/>
                <a:gd name="T34" fmla="*/ 9 w 86"/>
                <a:gd name="T35" fmla="*/ 77 h 91"/>
                <a:gd name="T36" fmla="*/ 18 w 86"/>
                <a:gd name="T37" fmla="*/ 82 h 91"/>
                <a:gd name="T38" fmla="*/ 26 w 86"/>
                <a:gd name="T39" fmla="*/ 86 h 91"/>
                <a:gd name="T40" fmla="*/ 35 w 86"/>
                <a:gd name="T41" fmla="*/ 91 h 91"/>
                <a:gd name="T42" fmla="*/ 43 w 86"/>
                <a:gd name="T43" fmla="*/ 91 h 91"/>
                <a:gd name="T44" fmla="*/ 56 w 86"/>
                <a:gd name="T45" fmla="*/ 91 h 91"/>
                <a:gd name="T46" fmla="*/ 65 w 86"/>
                <a:gd name="T47" fmla="*/ 86 h 91"/>
                <a:gd name="T48" fmla="*/ 73 w 86"/>
                <a:gd name="T49" fmla="*/ 82 h 91"/>
                <a:gd name="T50" fmla="*/ 77 w 86"/>
                <a:gd name="T51" fmla="*/ 77 h 91"/>
                <a:gd name="T52" fmla="*/ 82 w 86"/>
                <a:gd name="T53" fmla="*/ 68 h 91"/>
                <a:gd name="T54" fmla="*/ 86 w 86"/>
                <a:gd name="T55" fmla="*/ 59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2" y="27"/>
                  </a:lnTo>
                  <a:lnTo>
                    <a:pt x="77" y="18"/>
                  </a:lnTo>
                  <a:lnTo>
                    <a:pt x="73" y="9"/>
                  </a:lnTo>
                  <a:lnTo>
                    <a:pt x="65" y="4"/>
                  </a:lnTo>
                  <a:lnTo>
                    <a:pt x="56" y="0"/>
                  </a:lnTo>
                  <a:lnTo>
                    <a:pt x="43" y="0"/>
                  </a:lnTo>
                  <a:lnTo>
                    <a:pt x="35" y="0"/>
                  </a:lnTo>
                  <a:lnTo>
                    <a:pt x="26" y="4"/>
                  </a:lnTo>
                  <a:lnTo>
                    <a:pt x="18" y="9"/>
                  </a:lnTo>
                  <a:lnTo>
                    <a:pt x="9" y="18"/>
                  </a:lnTo>
                  <a:lnTo>
                    <a:pt x="5" y="27"/>
                  </a:lnTo>
                  <a:lnTo>
                    <a:pt x="0" y="36"/>
                  </a:lnTo>
                  <a:lnTo>
                    <a:pt x="0" y="45"/>
                  </a:lnTo>
                  <a:lnTo>
                    <a:pt x="0" y="59"/>
                  </a:lnTo>
                  <a:lnTo>
                    <a:pt x="5" y="68"/>
                  </a:lnTo>
                  <a:lnTo>
                    <a:pt x="9" y="77"/>
                  </a:lnTo>
                  <a:lnTo>
                    <a:pt x="18" y="82"/>
                  </a:lnTo>
                  <a:lnTo>
                    <a:pt x="26" y="86"/>
                  </a:lnTo>
                  <a:lnTo>
                    <a:pt x="35" y="91"/>
                  </a:lnTo>
                  <a:lnTo>
                    <a:pt x="43" y="91"/>
                  </a:lnTo>
                  <a:lnTo>
                    <a:pt x="56" y="91"/>
                  </a:lnTo>
                  <a:lnTo>
                    <a:pt x="65" y="86"/>
                  </a:lnTo>
                  <a:lnTo>
                    <a:pt x="73" y="82"/>
                  </a:lnTo>
                  <a:lnTo>
                    <a:pt x="77" y="77"/>
                  </a:lnTo>
                  <a:lnTo>
                    <a:pt x="82" y="68"/>
                  </a:lnTo>
                  <a:lnTo>
                    <a:pt x="86" y="59"/>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08" name="Rectangle 60"/>
            <p:cNvSpPr>
              <a:spLocks noChangeArrowheads="1"/>
            </p:cNvSpPr>
            <p:nvPr/>
          </p:nvSpPr>
          <p:spPr bwMode="auto">
            <a:xfrm>
              <a:off x="464" y="1909"/>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1</a:t>
              </a:r>
              <a:endParaRPr lang="en-US" altLang="en-US" sz="3200"/>
            </a:p>
          </p:txBody>
        </p:sp>
        <p:sp>
          <p:nvSpPr>
            <p:cNvPr id="565309" name="Freeform 61"/>
            <p:cNvSpPr>
              <a:spLocks/>
            </p:cNvSpPr>
            <p:nvPr/>
          </p:nvSpPr>
          <p:spPr bwMode="auto">
            <a:xfrm>
              <a:off x="885" y="1908"/>
              <a:ext cx="154" cy="147"/>
            </a:xfrm>
            <a:custGeom>
              <a:avLst/>
              <a:gdLst>
                <a:gd name="T0" fmla="*/ 86 w 86"/>
                <a:gd name="T1" fmla="*/ 45 h 91"/>
                <a:gd name="T2" fmla="*/ 86 w 86"/>
                <a:gd name="T3" fmla="*/ 36 h 91"/>
                <a:gd name="T4" fmla="*/ 81 w 86"/>
                <a:gd name="T5" fmla="*/ 27 h 91"/>
                <a:gd name="T6" fmla="*/ 77 w 86"/>
                <a:gd name="T7" fmla="*/ 18 h 91"/>
                <a:gd name="T8" fmla="*/ 73 w 86"/>
                <a:gd name="T9" fmla="*/ 9 h 91"/>
                <a:gd name="T10" fmla="*/ 64 w 86"/>
                <a:gd name="T11" fmla="*/ 4 h 91"/>
                <a:gd name="T12" fmla="*/ 52 w 86"/>
                <a:gd name="T13" fmla="*/ 0 h 91"/>
                <a:gd name="T14" fmla="*/ 43 w 86"/>
                <a:gd name="T15" fmla="*/ 0 h 91"/>
                <a:gd name="T16" fmla="*/ 34 w 86"/>
                <a:gd name="T17" fmla="*/ 0 h 91"/>
                <a:gd name="T18" fmla="*/ 26 w 86"/>
                <a:gd name="T19" fmla="*/ 4 h 91"/>
                <a:gd name="T20" fmla="*/ 17 w 86"/>
                <a:gd name="T21" fmla="*/ 9 h 91"/>
                <a:gd name="T22" fmla="*/ 9 w 86"/>
                <a:gd name="T23" fmla="*/ 18 h 91"/>
                <a:gd name="T24" fmla="*/ 5 w 86"/>
                <a:gd name="T25" fmla="*/ 27 h 91"/>
                <a:gd name="T26" fmla="*/ 0 w 86"/>
                <a:gd name="T27" fmla="*/ 36 h 91"/>
                <a:gd name="T28" fmla="*/ 0 w 86"/>
                <a:gd name="T29" fmla="*/ 45 h 91"/>
                <a:gd name="T30" fmla="*/ 0 w 86"/>
                <a:gd name="T31" fmla="*/ 59 h 91"/>
                <a:gd name="T32" fmla="*/ 5 w 86"/>
                <a:gd name="T33" fmla="*/ 68 h 91"/>
                <a:gd name="T34" fmla="*/ 9 w 86"/>
                <a:gd name="T35" fmla="*/ 77 h 91"/>
                <a:gd name="T36" fmla="*/ 17 w 86"/>
                <a:gd name="T37" fmla="*/ 82 h 91"/>
                <a:gd name="T38" fmla="*/ 26 w 86"/>
                <a:gd name="T39" fmla="*/ 86 h 91"/>
                <a:gd name="T40" fmla="*/ 34 w 86"/>
                <a:gd name="T41" fmla="*/ 91 h 91"/>
                <a:gd name="T42" fmla="*/ 43 w 86"/>
                <a:gd name="T43" fmla="*/ 91 h 91"/>
                <a:gd name="T44" fmla="*/ 52 w 86"/>
                <a:gd name="T45" fmla="*/ 91 h 91"/>
                <a:gd name="T46" fmla="*/ 64 w 86"/>
                <a:gd name="T47" fmla="*/ 86 h 91"/>
                <a:gd name="T48" fmla="*/ 73 w 86"/>
                <a:gd name="T49" fmla="*/ 82 h 91"/>
                <a:gd name="T50" fmla="*/ 77 w 86"/>
                <a:gd name="T51" fmla="*/ 77 h 91"/>
                <a:gd name="T52" fmla="*/ 81 w 86"/>
                <a:gd name="T53" fmla="*/ 68 h 91"/>
                <a:gd name="T54" fmla="*/ 86 w 86"/>
                <a:gd name="T55" fmla="*/ 59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1" y="27"/>
                  </a:lnTo>
                  <a:lnTo>
                    <a:pt x="77" y="18"/>
                  </a:lnTo>
                  <a:lnTo>
                    <a:pt x="73" y="9"/>
                  </a:lnTo>
                  <a:lnTo>
                    <a:pt x="64" y="4"/>
                  </a:lnTo>
                  <a:lnTo>
                    <a:pt x="52" y="0"/>
                  </a:lnTo>
                  <a:lnTo>
                    <a:pt x="43" y="0"/>
                  </a:lnTo>
                  <a:lnTo>
                    <a:pt x="34" y="0"/>
                  </a:lnTo>
                  <a:lnTo>
                    <a:pt x="26" y="4"/>
                  </a:lnTo>
                  <a:lnTo>
                    <a:pt x="17" y="9"/>
                  </a:lnTo>
                  <a:lnTo>
                    <a:pt x="9" y="18"/>
                  </a:lnTo>
                  <a:lnTo>
                    <a:pt x="5" y="27"/>
                  </a:lnTo>
                  <a:lnTo>
                    <a:pt x="0" y="36"/>
                  </a:lnTo>
                  <a:lnTo>
                    <a:pt x="0" y="45"/>
                  </a:lnTo>
                  <a:lnTo>
                    <a:pt x="0" y="59"/>
                  </a:lnTo>
                  <a:lnTo>
                    <a:pt x="5" y="68"/>
                  </a:lnTo>
                  <a:lnTo>
                    <a:pt x="9" y="77"/>
                  </a:lnTo>
                  <a:lnTo>
                    <a:pt x="17" y="82"/>
                  </a:lnTo>
                  <a:lnTo>
                    <a:pt x="26" y="86"/>
                  </a:lnTo>
                  <a:lnTo>
                    <a:pt x="34" y="91"/>
                  </a:lnTo>
                  <a:lnTo>
                    <a:pt x="43" y="91"/>
                  </a:lnTo>
                  <a:lnTo>
                    <a:pt x="52" y="91"/>
                  </a:lnTo>
                  <a:lnTo>
                    <a:pt x="64" y="86"/>
                  </a:lnTo>
                  <a:lnTo>
                    <a:pt x="73" y="82"/>
                  </a:lnTo>
                  <a:lnTo>
                    <a:pt x="77" y="77"/>
                  </a:lnTo>
                  <a:lnTo>
                    <a:pt x="81" y="68"/>
                  </a:lnTo>
                  <a:lnTo>
                    <a:pt x="86" y="59"/>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10" name="Rectangle 62"/>
            <p:cNvSpPr>
              <a:spLocks noChangeArrowheads="1"/>
            </p:cNvSpPr>
            <p:nvPr/>
          </p:nvSpPr>
          <p:spPr bwMode="auto">
            <a:xfrm>
              <a:off x="931" y="1909"/>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2</a:t>
              </a:r>
              <a:endParaRPr lang="en-US" altLang="en-US" sz="3200"/>
            </a:p>
          </p:txBody>
        </p:sp>
        <p:sp>
          <p:nvSpPr>
            <p:cNvPr id="565311" name="Freeform 63"/>
            <p:cNvSpPr>
              <a:spLocks/>
            </p:cNvSpPr>
            <p:nvPr/>
          </p:nvSpPr>
          <p:spPr bwMode="auto">
            <a:xfrm>
              <a:off x="885" y="2356"/>
              <a:ext cx="154" cy="147"/>
            </a:xfrm>
            <a:custGeom>
              <a:avLst/>
              <a:gdLst>
                <a:gd name="T0" fmla="*/ 86 w 86"/>
                <a:gd name="T1" fmla="*/ 45 h 91"/>
                <a:gd name="T2" fmla="*/ 86 w 86"/>
                <a:gd name="T3" fmla="*/ 36 h 91"/>
                <a:gd name="T4" fmla="*/ 81 w 86"/>
                <a:gd name="T5" fmla="*/ 27 h 91"/>
                <a:gd name="T6" fmla="*/ 77 w 86"/>
                <a:gd name="T7" fmla="*/ 18 h 91"/>
                <a:gd name="T8" fmla="*/ 73 w 86"/>
                <a:gd name="T9" fmla="*/ 9 h 91"/>
                <a:gd name="T10" fmla="*/ 64 w 86"/>
                <a:gd name="T11" fmla="*/ 4 h 91"/>
                <a:gd name="T12" fmla="*/ 52 w 86"/>
                <a:gd name="T13" fmla="*/ 0 h 91"/>
                <a:gd name="T14" fmla="*/ 43 w 86"/>
                <a:gd name="T15" fmla="*/ 0 h 91"/>
                <a:gd name="T16" fmla="*/ 34 w 86"/>
                <a:gd name="T17" fmla="*/ 0 h 91"/>
                <a:gd name="T18" fmla="*/ 26 w 86"/>
                <a:gd name="T19" fmla="*/ 4 h 91"/>
                <a:gd name="T20" fmla="*/ 17 w 86"/>
                <a:gd name="T21" fmla="*/ 9 h 91"/>
                <a:gd name="T22" fmla="*/ 9 w 86"/>
                <a:gd name="T23" fmla="*/ 18 h 91"/>
                <a:gd name="T24" fmla="*/ 5 w 86"/>
                <a:gd name="T25" fmla="*/ 27 h 91"/>
                <a:gd name="T26" fmla="*/ 0 w 86"/>
                <a:gd name="T27" fmla="*/ 36 h 91"/>
                <a:gd name="T28" fmla="*/ 0 w 86"/>
                <a:gd name="T29" fmla="*/ 45 h 91"/>
                <a:gd name="T30" fmla="*/ 0 w 86"/>
                <a:gd name="T31" fmla="*/ 54 h 91"/>
                <a:gd name="T32" fmla="*/ 5 w 86"/>
                <a:gd name="T33" fmla="*/ 68 h 91"/>
                <a:gd name="T34" fmla="*/ 9 w 86"/>
                <a:gd name="T35" fmla="*/ 77 h 91"/>
                <a:gd name="T36" fmla="*/ 17 w 86"/>
                <a:gd name="T37" fmla="*/ 82 h 91"/>
                <a:gd name="T38" fmla="*/ 26 w 86"/>
                <a:gd name="T39" fmla="*/ 86 h 91"/>
                <a:gd name="T40" fmla="*/ 34 w 86"/>
                <a:gd name="T41" fmla="*/ 91 h 91"/>
                <a:gd name="T42" fmla="*/ 43 w 86"/>
                <a:gd name="T43" fmla="*/ 91 h 91"/>
                <a:gd name="T44" fmla="*/ 52 w 86"/>
                <a:gd name="T45" fmla="*/ 91 h 91"/>
                <a:gd name="T46" fmla="*/ 64 w 86"/>
                <a:gd name="T47" fmla="*/ 86 h 91"/>
                <a:gd name="T48" fmla="*/ 73 w 86"/>
                <a:gd name="T49" fmla="*/ 82 h 91"/>
                <a:gd name="T50" fmla="*/ 77 w 86"/>
                <a:gd name="T51" fmla="*/ 77 h 91"/>
                <a:gd name="T52" fmla="*/ 81 w 86"/>
                <a:gd name="T53" fmla="*/ 68 h 91"/>
                <a:gd name="T54" fmla="*/ 86 w 86"/>
                <a:gd name="T55" fmla="*/ 54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1" y="27"/>
                  </a:lnTo>
                  <a:lnTo>
                    <a:pt x="77" y="18"/>
                  </a:lnTo>
                  <a:lnTo>
                    <a:pt x="73" y="9"/>
                  </a:lnTo>
                  <a:lnTo>
                    <a:pt x="64" y="4"/>
                  </a:lnTo>
                  <a:lnTo>
                    <a:pt x="52" y="0"/>
                  </a:lnTo>
                  <a:lnTo>
                    <a:pt x="43" y="0"/>
                  </a:lnTo>
                  <a:lnTo>
                    <a:pt x="34" y="0"/>
                  </a:lnTo>
                  <a:lnTo>
                    <a:pt x="26" y="4"/>
                  </a:lnTo>
                  <a:lnTo>
                    <a:pt x="17" y="9"/>
                  </a:lnTo>
                  <a:lnTo>
                    <a:pt x="9" y="18"/>
                  </a:lnTo>
                  <a:lnTo>
                    <a:pt x="5" y="27"/>
                  </a:lnTo>
                  <a:lnTo>
                    <a:pt x="0" y="36"/>
                  </a:lnTo>
                  <a:lnTo>
                    <a:pt x="0" y="45"/>
                  </a:lnTo>
                  <a:lnTo>
                    <a:pt x="0" y="54"/>
                  </a:lnTo>
                  <a:lnTo>
                    <a:pt x="5" y="68"/>
                  </a:lnTo>
                  <a:lnTo>
                    <a:pt x="9" y="77"/>
                  </a:lnTo>
                  <a:lnTo>
                    <a:pt x="17" y="82"/>
                  </a:lnTo>
                  <a:lnTo>
                    <a:pt x="26" y="86"/>
                  </a:lnTo>
                  <a:lnTo>
                    <a:pt x="34" y="91"/>
                  </a:lnTo>
                  <a:lnTo>
                    <a:pt x="43" y="91"/>
                  </a:lnTo>
                  <a:lnTo>
                    <a:pt x="52" y="91"/>
                  </a:lnTo>
                  <a:lnTo>
                    <a:pt x="64" y="86"/>
                  </a:lnTo>
                  <a:lnTo>
                    <a:pt x="73" y="82"/>
                  </a:lnTo>
                  <a:lnTo>
                    <a:pt x="77" y="77"/>
                  </a:lnTo>
                  <a:lnTo>
                    <a:pt x="81" y="68"/>
                  </a:lnTo>
                  <a:lnTo>
                    <a:pt x="86" y="54"/>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12" name="Rectangle 64"/>
            <p:cNvSpPr>
              <a:spLocks noChangeArrowheads="1"/>
            </p:cNvSpPr>
            <p:nvPr/>
          </p:nvSpPr>
          <p:spPr bwMode="auto">
            <a:xfrm>
              <a:off x="931" y="2356"/>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3</a:t>
              </a:r>
              <a:endParaRPr lang="en-US" altLang="en-US" sz="3200"/>
            </a:p>
          </p:txBody>
        </p:sp>
        <p:sp>
          <p:nvSpPr>
            <p:cNvPr id="565313" name="Freeform 65"/>
            <p:cNvSpPr>
              <a:spLocks/>
            </p:cNvSpPr>
            <p:nvPr/>
          </p:nvSpPr>
          <p:spPr bwMode="auto">
            <a:xfrm>
              <a:off x="417" y="2356"/>
              <a:ext cx="154" cy="147"/>
            </a:xfrm>
            <a:custGeom>
              <a:avLst/>
              <a:gdLst>
                <a:gd name="T0" fmla="*/ 86 w 86"/>
                <a:gd name="T1" fmla="*/ 45 h 91"/>
                <a:gd name="T2" fmla="*/ 86 w 86"/>
                <a:gd name="T3" fmla="*/ 36 h 91"/>
                <a:gd name="T4" fmla="*/ 82 w 86"/>
                <a:gd name="T5" fmla="*/ 27 h 91"/>
                <a:gd name="T6" fmla="*/ 77 w 86"/>
                <a:gd name="T7" fmla="*/ 18 h 91"/>
                <a:gd name="T8" fmla="*/ 73 w 86"/>
                <a:gd name="T9" fmla="*/ 9 h 91"/>
                <a:gd name="T10" fmla="*/ 65 w 86"/>
                <a:gd name="T11" fmla="*/ 4 h 91"/>
                <a:gd name="T12" fmla="*/ 56 w 86"/>
                <a:gd name="T13" fmla="*/ 0 h 91"/>
                <a:gd name="T14" fmla="*/ 43 w 86"/>
                <a:gd name="T15" fmla="*/ 0 h 91"/>
                <a:gd name="T16" fmla="*/ 35 w 86"/>
                <a:gd name="T17" fmla="*/ 0 h 91"/>
                <a:gd name="T18" fmla="*/ 26 w 86"/>
                <a:gd name="T19" fmla="*/ 4 h 91"/>
                <a:gd name="T20" fmla="*/ 18 w 86"/>
                <a:gd name="T21" fmla="*/ 9 h 91"/>
                <a:gd name="T22" fmla="*/ 9 w 86"/>
                <a:gd name="T23" fmla="*/ 18 h 91"/>
                <a:gd name="T24" fmla="*/ 5 w 86"/>
                <a:gd name="T25" fmla="*/ 27 h 91"/>
                <a:gd name="T26" fmla="*/ 0 w 86"/>
                <a:gd name="T27" fmla="*/ 36 h 91"/>
                <a:gd name="T28" fmla="*/ 0 w 86"/>
                <a:gd name="T29" fmla="*/ 45 h 91"/>
                <a:gd name="T30" fmla="*/ 0 w 86"/>
                <a:gd name="T31" fmla="*/ 54 h 91"/>
                <a:gd name="T32" fmla="*/ 5 w 86"/>
                <a:gd name="T33" fmla="*/ 68 h 91"/>
                <a:gd name="T34" fmla="*/ 9 w 86"/>
                <a:gd name="T35" fmla="*/ 77 h 91"/>
                <a:gd name="T36" fmla="*/ 18 w 86"/>
                <a:gd name="T37" fmla="*/ 82 h 91"/>
                <a:gd name="T38" fmla="*/ 26 w 86"/>
                <a:gd name="T39" fmla="*/ 86 h 91"/>
                <a:gd name="T40" fmla="*/ 35 w 86"/>
                <a:gd name="T41" fmla="*/ 91 h 91"/>
                <a:gd name="T42" fmla="*/ 43 w 86"/>
                <a:gd name="T43" fmla="*/ 91 h 91"/>
                <a:gd name="T44" fmla="*/ 56 w 86"/>
                <a:gd name="T45" fmla="*/ 91 h 91"/>
                <a:gd name="T46" fmla="*/ 65 w 86"/>
                <a:gd name="T47" fmla="*/ 86 h 91"/>
                <a:gd name="T48" fmla="*/ 73 w 86"/>
                <a:gd name="T49" fmla="*/ 82 h 91"/>
                <a:gd name="T50" fmla="*/ 77 w 86"/>
                <a:gd name="T51" fmla="*/ 77 h 91"/>
                <a:gd name="T52" fmla="*/ 82 w 86"/>
                <a:gd name="T53" fmla="*/ 68 h 91"/>
                <a:gd name="T54" fmla="*/ 86 w 86"/>
                <a:gd name="T55" fmla="*/ 54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2" y="27"/>
                  </a:lnTo>
                  <a:lnTo>
                    <a:pt x="77" y="18"/>
                  </a:lnTo>
                  <a:lnTo>
                    <a:pt x="73" y="9"/>
                  </a:lnTo>
                  <a:lnTo>
                    <a:pt x="65" y="4"/>
                  </a:lnTo>
                  <a:lnTo>
                    <a:pt x="56" y="0"/>
                  </a:lnTo>
                  <a:lnTo>
                    <a:pt x="43" y="0"/>
                  </a:lnTo>
                  <a:lnTo>
                    <a:pt x="35" y="0"/>
                  </a:lnTo>
                  <a:lnTo>
                    <a:pt x="26" y="4"/>
                  </a:lnTo>
                  <a:lnTo>
                    <a:pt x="18" y="9"/>
                  </a:lnTo>
                  <a:lnTo>
                    <a:pt x="9" y="18"/>
                  </a:lnTo>
                  <a:lnTo>
                    <a:pt x="5" y="27"/>
                  </a:lnTo>
                  <a:lnTo>
                    <a:pt x="0" y="36"/>
                  </a:lnTo>
                  <a:lnTo>
                    <a:pt x="0" y="45"/>
                  </a:lnTo>
                  <a:lnTo>
                    <a:pt x="0" y="54"/>
                  </a:lnTo>
                  <a:lnTo>
                    <a:pt x="5" y="68"/>
                  </a:lnTo>
                  <a:lnTo>
                    <a:pt x="9" y="77"/>
                  </a:lnTo>
                  <a:lnTo>
                    <a:pt x="18" y="82"/>
                  </a:lnTo>
                  <a:lnTo>
                    <a:pt x="26" y="86"/>
                  </a:lnTo>
                  <a:lnTo>
                    <a:pt x="35" y="91"/>
                  </a:lnTo>
                  <a:lnTo>
                    <a:pt x="43" y="91"/>
                  </a:lnTo>
                  <a:lnTo>
                    <a:pt x="56" y="91"/>
                  </a:lnTo>
                  <a:lnTo>
                    <a:pt x="65" y="86"/>
                  </a:lnTo>
                  <a:lnTo>
                    <a:pt x="73" y="82"/>
                  </a:lnTo>
                  <a:lnTo>
                    <a:pt x="77" y="77"/>
                  </a:lnTo>
                  <a:lnTo>
                    <a:pt x="82" y="68"/>
                  </a:lnTo>
                  <a:lnTo>
                    <a:pt x="86" y="54"/>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14" name="Rectangle 66"/>
            <p:cNvSpPr>
              <a:spLocks noChangeArrowheads="1"/>
            </p:cNvSpPr>
            <p:nvPr/>
          </p:nvSpPr>
          <p:spPr bwMode="auto">
            <a:xfrm>
              <a:off x="464" y="2356"/>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4</a:t>
              </a:r>
              <a:endParaRPr lang="en-US" altLang="en-US" sz="3200"/>
            </a:p>
          </p:txBody>
        </p:sp>
        <p:sp>
          <p:nvSpPr>
            <p:cNvPr id="565315" name="Line 67"/>
            <p:cNvSpPr>
              <a:spLocks noChangeShapeType="1"/>
            </p:cNvSpPr>
            <p:nvPr/>
          </p:nvSpPr>
          <p:spPr bwMode="auto">
            <a:xfrm>
              <a:off x="618" y="1981"/>
              <a:ext cx="229" cy="1"/>
            </a:xfrm>
            <a:prstGeom prst="line">
              <a:avLst/>
            </a:prstGeom>
            <a:noFill/>
            <a:ln w="14351">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16" name="Line 68"/>
            <p:cNvSpPr>
              <a:spLocks noChangeShapeType="1"/>
            </p:cNvSpPr>
            <p:nvPr/>
          </p:nvSpPr>
          <p:spPr bwMode="auto">
            <a:xfrm>
              <a:off x="962" y="2091"/>
              <a:ext cx="1" cy="227"/>
            </a:xfrm>
            <a:prstGeom prst="line">
              <a:avLst/>
            </a:prstGeom>
            <a:noFill/>
            <a:ln w="14351">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17" name="Line 69"/>
            <p:cNvSpPr>
              <a:spLocks noChangeShapeType="1"/>
            </p:cNvSpPr>
            <p:nvPr/>
          </p:nvSpPr>
          <p:spPr bwMode="auto">
            <a:xfrm flipH="1">
              <a:off x="618" y="2428"/>
              <a:ext cx="229" cy="2"/>
            </a:xfrm>
            <a:prstGeom prst="line">
              <a:avLst/>
            </a:prstGeom>
            <a:noFill/>
            <a:ln w="14351">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18" name="Line 70"/>
            <p:cNvSpPr>
              <a:spLocks noChangeShapeType="1"/>
            </p:cNvSpPr>
            <p:nvPr/>
          </p:nvSpPr>
          <p:spPr bwMode="auto">
            <a:xfrm flipV="1">
              <a:off x="494" y="2091"/>
              <a:ext cx="1" cy="227"/>
            </a:xfrm>
            <a:prstGeom prst="line">
              <a:avLst/>
            </a:prstGeom>
            <a:noFill/>
            <a:ln w="14351">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19" name="Rectangle 71"/>
            <p:cNvSpPr>
              <a:spLocks noChangeArrowheads="1"/>
            </p:cNvSpPr>
            <p:nvPr/>
          </p:nvSpPr>
          <p:spPr bwMode="auto">
            <a:xfrm>
              <a:off x="181" y="2722"/>
              <a:ext cx="13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600" b="1">
                  <a:solidFill>
                    <a:srgbClr val="0000FF"/>
                  </a:solidFill>
                </a:rPr>
                <a:t>Beam-off pattern</a:t>
              </a:r>
              <a:endParaRPr lang="en-US" altLang="en-US" sz="1600"/>
            </a:p>
          </p:txBody>
        </p:sp>
        <p:sp>
          <p:nvSpPr>
            <p:cNvPr id="565320" name="Freeform 72"/>
            <p:cNvSpPr>
              <a:spLocks/>
            </p:cNvSpPr>
            <p:nvPr/>
          </p:nvSpPr>
          <p:spPr bwMode="auto">
            <a:xfrm>
              <a:off x="271" y="430"/>
              <a:ext cx="968" cy="895"/>
            </a:xfrm>
            <a:custGeom>
              <a:avLst/>
              <a:gdLst>
                <a:gd name="T0" fmla="*/ 517 w 522"/>
                <a:gd name="T1" fmla="*/ 250 h 554"/>
                <a:gd name="T2" fmla="*/ 509 w 522"/>
                <a:gd name="T3" fmla="*/ 200 h 554"/>
                <a:gd name="T4" fmla="*/ 492 w 522"/>
                <a:gd name="T5" fmla="*/ 150 h 554"/>
                <a:gd name="T6" fmla="*/ 466 w 522"/>
                <a:gd name="T7" fmla="*/ 104 h 554"/>
                <a:gd name="T8" fmla="*/ 432 w 522"/>
                <a:gd name="T9" fmla="*/ 68 h 554"/>
                <a:gd name="T10" fmla="*/ 393 w 522"/>
                <a:gd name="T11" fmla="*/ 36 h 554"/>
                <a:gd name="T12" fmla="*/ 351 w 522"/>
                <a:gd name="T13" fmla="*/ 18 h 554"/>
                <a:gd name="T14" fmla="*/ 304 w 522"/>
                <a:gd name="T15" fmla="*/ 5 h 554"/>
                <a:gd name="T16" fmla="*/ 252 w 522"/>
                <a:gd name="T17" fmla="*/ 0 h 554"/>
                <a:gd name="T18" fmla="*/ 205 w 522"/>
                <a:gd name="T19" fmla="*/ 5 h 554"/>
                <a:gd name="T20" fmla="*/ 158 w 522"/>
                <a:gd name="T21" fmla="*/ 23 h 554"/>
                <a:gd name="T22" fmla="*/ 115 w 522"/>
                <a:gd name="T23" fmla="*/ 45 h 554"/>
                <a:gd name="T24" fmla="*/ 77 w 522"/>
                <a:gd name="T25" fmla="*/ 77 h 554"/>
                <a:gd name="T26" fmla="*/ 47 w 522"/>
                <a:gd name="T27" fmla="*/ 118 h 554"/>
                <a:gd name="T28" fmla="*/ 21 w 522"/>
                <a:gd name="T29" fmla="*/ 163 h 554"/>
                <a:gd name="T30" fmla="*/ 4 w 522"/>
                <a:gd name="T31" fmla="*/ 213 h 554"/>
                <a:gd name="T32" fmla="*/ 0 w 522"/>
                <a:gd name="T33" fmla="*/ 263 h 554"/>
                <a:gd name="T34" fmla="*/ 0 w 522"/>
                <a:gd name="T35" fmla="*/ 313 h 554"/>
                <a:gd name="T36" fmla="*/ 13 w 522"/>
                <a:gd name="T37" fmla="*/ 363 h 554"/>
                <a:gd name="T38" fmla="*/ 34 w 522"/>
                <a:gd name="T39" fmla="*/ 413 h 554"/>
                <a:gd name="T40" fmla="*/ 60 w 522"/>
                <a:gd name="T41" fmla="*/ 454 h 554"/>
                <a:gd name="T42" fmla="*/ 94 w 522"/>
                <a:gd name="T43" fmla="*/ 490 h 554"/>
                <a:gd name="T44" fmla="*/ 137 w 522"/>
                <a:gd name="T45" fmla="*/ 518 h 554"/>
                <a:gd name="T46" fmla="*/ 180 w 522"/>
                <a:gd name="T47" fmla="*/ 540 h 554"/>
                <a:gd name="T48" fmla="*/ 231 w 522"/>
                <a:gd name="T49" fmla="*/ 549 h 554"/>
                <a:gd name="T50" fmla="*/ 278 w 522"/>
                <a:gd name="T51" fmla="*/ 554 h 554"/>
                <a:gd name="T52" fmla="*/ 325 w 522"/>
                <a:gd name="T53" fmla="*/ 545 h 554"/>
                <a:gd name="T54" fmla="*/ 372 w 522"/>
                <a:gd name="T55" fmla="*/ 527 h 554"/>
                <a:gd name="T56" fmla="*/ 415 w 522"/>
                <a:gd name="T57" fmla="*/ 500 h 554"/>
                <a:gd name="T58" fmla="*/ 449 w 522"/>
                <a:gd name="T59" fmla="*/ 463 h 554"/>
                <a:gd name="T60" fmla="*/ 479 w 522"/>
                <a:gd name="T61" fmla="*/ 422 h 554"/>
                <a:gd name="T62" fmla="*/ 500 w 522"/>
                <a:gd name="T63" fmla="*/ 377 h 554"/>
                <a:gd name="T64" fmla="*/ 517 w 522"/>
                <a:gd name="T65" fmla="*/ 327 h 554"/>
                <a:gd name="T66" fmla="*/ 522 w 522"/>
                <a:gd name="T67" fmla="*/ 277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554">
                  <a:moveTo>
                    <a:pt x="522" y="277"/>
                  </a:moveTo>
                  <a:lnTo>
                    <a:pt x="517" y="250"/>
                  </a:lnTo>
                  <a:lnTo>
                    <a:pt x="517" y="223"/>
                  </a:lnTo>
                  <a:lnTo>
                    <a:pt x="509" y="200"/>
                  </a:lnTo>
                  <a:lnTo>
                    <a:pt x="500" y="173"/>
                  </a:lnTo>
                  <a:lnTo>
                    <a:pt x="492" y="150"/>
                  </a:lnTo>
                  <a:lnTo>
                    <a:pt x="479" y="127"/>
                  </a:lnTo>
                  <a:lnTo>
                    <a:pt x="466" y="104"/>
                  </a:lnTo>
                  <a:lnTo>
                    <a:pt x="449" y="86"/>
                  </a:lnTo>
                  <a:lnTo>
                    <a:pt x="432" y="68"/>
                  </a:lnTo>
                  <a:lnTo>
                    <a:pt x="415" y="54"/>
                  </a:lnTo>
                  <a:lnTo>
                    <a:pt x="393" y="36"/>
                  </a:lnTo>
                  <a:lnTo>
                    <a:pt x="372" y="27"/>
                  </a:lnTo>
                  <a:lnTo>
                    <a:pt x="351" y="18"/>
                  </a:lnTo>
                  <a:lnTo>
                    <a:pt x="325" y="9"/>
                  </a:lnTo>
                  <a:lnTo>
                    <a:pt x="304" y="5"/>
                  </a:lnTo>
                  <a:lnTo>
                    <a:pt x="278" y="0"/>
                  </a:lnTo>
                  <a:lnTo>
                    <a:pt x="252" y="0"/>
                  </a:lnTo>
                  <a:lnTo>
                    <a:pt x="231" y="0"/>
                  </a:lnTo>
                  <a:lnTo>
                    <a:pt x="205" y="5"/>
                  </a:lnTo>
                  <a:lnTo>
                    <a:pt x="180" y="14"/>
                  </a:lnTo>
                  <a:lnTo>
                    <a:pt x="158" y="23"/>
                  </a:lnTo>
                  <a:lnTo>
                    <a:pt x="137" y="32"/>
                  </a:lnTo>
                  <a:lnTo>
                    <a:pt x="115" y="45"/>
                  </a:lnTo>
                  <a:lnTo>
                    <a:pt x="94" y="59"/>
                  </a:lnTo>
                  <a:lnTo>
                    <a:pt x="77" y="77"/>
                  </a:lnTo>
                  <a:lnTo>
                    <a:pt x="60" y="95"/>
                  </a:lnTo>
                  <a:lnTo>
                    <a:pt x="47" y="118"/>
                  </a:lnTo>
                  <a:lnTo>
                    <a:pt x="34" y="141"/>
                  </a:lnTo>
                  <a:lnTo>
                    <a:pt x="21" y="163"/>
                  </a:lnTo>
                  <a:lnTo>
                    <a:pt x="13" y="186"/>
                  </a:lnTo>
                  <a:lnTo>
                    <a:pt x="4" y="213"/>
                  </a:lnTo>
                  <a:lnTo>
                    <a:pt x="0" y="236"/>
                  </a:lnTo>
                  <a:lnTo>
                    <a:pt x="0" y="263"/>
                  </a:lnTo>
                  <a:lnTo>
                    <a:pt x="0" y="291"/>
                  </a:lnTo>
                  <a:lnTo>
                    <a:pt x="0" y="313"/>
                  </a:lnTo>
                  <a:lnTo>
                    <a:pt x="4" y="341"/>
                  </a:lnTo>
                  <a:lnTo>
                    <a:pt x="13" y="363"/>
                  </a:lnTo>
                  <a:lnTo>
                    <a:pt x="21" y="391"/>
                  </a:lnTo>
                  <a:lnTo>
                    <a:pt x="34" y="413"/>
                  </a:lnTo>
                  <a:lnTo>
                    <a:pt x="47" y="436"/>
                  </a:lnTo>
                  <a:lnTo>
                    <a:pt x="60" y="454"/>
                  </a:lnTo>
                  <a:lnTo>
                    <a:pt x="77" y="472"/>
                  </a:lnTo>
                  <a:lnTo>
                    <a:pt x="94" y="490"/>
                  </a:lnTo>
                  <a:lnTo>
                    <a:pt x="115" y="509"/>
                  </a:lnTo>
                  <a:lnTo>
                    <a:pt x="137" y="518"/>
                  </a:lnTo>
                  <a:lnTo>
                    <a:pt x="158" y="531"/>
                  </a:lnTo>
                  <a:lnTo>
                    <a:pt x="180" y="540"/>
                  </a:lnTo>
                  <a:lnTo>
                    <a:pt x="205" y="545"/>
                  </a:lnTo>
                  <a:lnTo>
                    <a:pt x="231" y="549"/>
                  </a:lnTo>
                  <a:lnTo>
                    <a:pt x="252" y="554"/>
                  </a:lnTo>
                  <a:lnTo>
                    <a:pt x="278" y="554"/>
                  </a:lnTo>
                  <a:lnTo>
                    <a:pt x="304" y="549"/>
                  </a:lnTo>
                  <a:lnTo>
                    <a:pt x="325" y="545"/>
                  </a:lnTo>
                  <a:lnTo>
                    <a:pt x="351" y="536"/>
                  </a:lnTo>
                  <a:lnTo>
                    <a:pt x="372" y="527"/>
                  </a:lnTo>
                  <a:lnTo>
                    <a:pt x="393" y="513"/>
                  </a:lnTo>
                  <a:lnTo>
                    <a:pt x="415" y="500"/>
                  </a:lnTo>
                  <a:lnTo>
                    <a:pt x="432" y="481"/>
                  </a:lnTo>
                  <a:lnTo>
                    <a:pt x="449" y="463"/>
                  </a:lnTo>
                  <a:lnTo>
                    <a:pt x="466" y="445"/>
                  </a:lnTo>
                  <a:lnTo>
                    <a:pt x="479" y="422"/>
                  </a:lnTo>
                  <a:lnTo>
                    <a:pt x="492" y="400"/>
                  </a:lnTo>
                  <a:lnTo>
                    <a:pt x="500" y="377"/>
                  </a:lnTo>
                  <a:lnTo>
                    <a:pt x="509" y="354"/>
                  </a:lnTo>
                  <a:lnTo>
                    <a:pt x="517" y="327"/>
                  </a:lnTo>
                  <a:lnTo>
                    <a:pt x="517" y="300"/>
                  </a:lnTo>
                  <a:lnTo>
                    <a:pt x="522" y="277"/>
                  </a:lnTo>
                  <a:close/>
                </a:path>
              </a:pathLst>
            </a:custGeom>
            <a:solidFill>
              <a:srgbClr val="FFFFFF"/>
            </a:solidFill>
            <a:ln w="25400">
              <a:solidFill>
                <a:srgbClr val="000000"/>
              </a:solidFill>
              <a:prstDash val="solid"/>
              <a:round/>
              <a:headEnd/>
              <a:tailEnd/>
            </a:ln>
          </p:spPr>
          <p:txBody>
            <a:bodyPr/>
            <a:lstStyle/>
            <a:p>
              <a:endParaRPr lang="en-US"/>
            </a:p>
          </p:txBody>
        </p:sp>
        <p:sp>
          <p:nvSpPr>
            <p:cNvPr id="565321" name="Freeform 73"/>
            <p:cNvSpPr>
              <a:spLocks/>
            </p:cNvSpPr>
            <p:nvPr/>
          </p:nvSpPr>
          <p:spPr bwMode="auto">
            <a:xfrm>
              <a:off x="271" y="430"/>
              <a:ext cx="484" cy="448"/>
            </a:xfrm>
            <a:custGeom>
              <a:avLst/>
              <a:gdLst>
                <a:gd name="T0" fmla="*/ 261 w 261"/>
                <a:gd name="T1" fmla="*/ 0 h 277"/>
                <a:gd name="T2" fmla="*/ 261 w 261"/>
                <a:gd name="T3" fmla="*/ 182 h 277"/>
                <a:gd name="T4" fmla="*/ 256 w 261"/>
                <a:gd name="T5" fmla="*/ 200 h 277"/>
                <a:gd name="T6" fmla="*/ 256 w 261"/>
                <a:gd name="T7" fmla="*/ 213 h 277"/>
                <a:gd name="T8" fmla="*/ 252 w 261"/>
                <a:gd name="T9" fmla="*/ 227 h 277"/>
                <a:gd name="T10" fmla="*/ 244 w 261"/>
                <a:gd name="T11" fmla="*/ 236 h 277"/>
                <a:gd name="T12" fmla="*/ 235 w 261"/>
                <a:gd name="T13" fmla="*/ 250 h 277"/>
                <a:gd name="T14" fmla="*/ 222 w 261"/>
                <a:gd name="T15" fmla="*/ 259 h 277"/>
                <a:gd name="T16" fmla="*/ 214 w 261"/>
                <a:gd name="T17" fmla="*/ 268 h 277"/>
                <a:gd name="T18" fmla="*/ 201 w 261"/>
                <a:gd name="T19" fmla="*/ 272 h 277"/>
                <a:gd name="T20" fmla="*/ 188 w 261"/>
                <a:gd name="T21" fmla="*/ 272 h 277"/>
                <a:gd name="T22" fmla="*/ 171 w 261"/>
                <a:gd name="T23" fmla="*/ 277 h 277"/>
                <a:gd name="T24" fmla="*/ 0 w 261"/>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261" y="0"/>
                  </a:moveTo>
                  <a:lnTo>
                    <a:pt x="261" y="182"/>
                  </a:lnTo>
                  <a:lnTo>
                    <a:pt x="256" y="200"/>
                  </a:lnTo>
                  <a:lnTo>
                    <a:pt x="256" y="213"/>
                  </a:lnTo>
                  <a:lnTo>
                    <a:pt x="252" y="227"/>
                  </a:lnTo>
                  <a:lnTo>
                    <a:pt x="244" y="236"/>
                  </a:lnTo>
                  <a:lnTo>
                    <a:pt x="235" y="250"/>
                  </a:lnTo>
                  <a:lnTo>
                    <a:pt x="222" y="259"/>
                  </a:lnTo>
                  <a:lnTo>
                    <a:pt x="214" y="268"/>
                  </a:lnTo>
                  <a:lnTo>
                    <a:pt x="201" y="272"/>
                  </a:lnTo>
                  <a:lnTo>
                    <a:pt x="188" y="272"/>
                  </a:lnTo>
                  <a:lnTo>
                    <a:pt x="171" y="277"/>
                  </a:lnTo>
                  <a:lnTo>
                    <a:pt x="0" y="27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22" name="Freeform 74"/>
            <p:cNvSpPr>
              <a:spLocks/>
            </p:cNvSpPr>
            <p:nvPr/>
          </p:nvSpPr>
          <p:spPr bwMode="auto">
            <a:xfrm>
              <a:off x="271" y="878"/>
              <a:ext cx="484" cy="447"/>
            </a:xfrm>
            <a:custGeom>
              <a:avLst/>
              <a:gdLst>
                <a:gd name="T0" fmla="*/ 0 w 261"/>
                <a:gd name="T1" fmla="*/ 0 h 277"/>
                <a:gd name="T2" fmla="*/ 171 w 261"/>
                <a:gd name="T3" fmla="*/ 0 h 277"/>
                <a:gd name="T4" fmla="*/ 188 w 261"/>
                <a:gd name="T5" fmla="*/ 0 h 277"/>
                <a:gd name="T6" fmla="*/ 201 w 261"/>
                <a:gd name="T7" fmla="*/ 5 h 277"/>
                <a:gd name="T8" fmla="*/ 214 w 261"/>
                <a:gd name="T9" fmla="*/ 9 h 277"/>
                <a:gd name="T10" fmla="*/ 222 w 261"/>
                <a:gd name="T11" fmla="*/ 18 h 277"/>
                <a:gd name="T12" fmla="*/ 235 w 261"/>
                <a:gd name="T13" fmla="*/ 27 h 277"/>
                <a:gd name="T14" fmla="*/ 244 w 261"/>
                <a:gd name="T15" fmla="*/ 36 h 277"/>
                <a:gd name="T16" fmla="*/ 252 w 261"/>
                <a:gd name="T17" fmla="*/ 50 h 277"/>
                <a:gd name="T18" fmla="*/ 256 w 261"/>
                <a:gd name="T19" fmla="*/ 64 h 277"/>
                <a:gd name="T20" fmla="*/ 256 w 261"/>
                <a:gd name="T21" fmla="*/ 77 h 277"/>
                <a:gd name="T22" fmla="*/ 261 w 261"/>
                <a:gd name="T23" fmla="*/ 91 h 277"/>
                <a:gd name="T24" fmla="*/ 261 w 261"/>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0" y="0"/>
                  </a:moveTo>
                  <a:lnTo>
                    <a:pt x="171" y="0"/>
                  </a:lnTo>
                  <a:lnTo>
                    <a:pt x="188" y="0"/>
                  </a:lnTo>
                  <a:lnTo>
                    <a:pt x="201" y="5"/>
                  </a:lnTo>
                  <a:lnTo>
                    <a:pt x="214" y="9"/>
                  </a:lnTo>
                  <a:lnTo>
                    <a:pt x="222" y="18"/>
                  </a:lnTo>
                  <a:lnTo>
                    <a:pt x="235" y="27"/>
                  </a:lnTo>
                  <a:lnTo>
                    <a:pt x="244" y="36"/>
                  </a:lnTo>
                  <a:lnTo>
                    <a:pt x="252" y="50"/>
                  </a:lnTo>
                  <a:lnTo>
                    <a:pt x="256" y="64"/>
                  </a:lnTo>
                  <a:lnTo>
                    <a:pt x="256" y="77"/>
                  </a:lnTo>
                  <a:lnTo>
                    <a:pt x="261" y="91"/>
                  </a:lnTo>
                  <a:lnTo>
                    <a:pt x="261" y="27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23" name="Freeform 75"/>
            <p:cNvSpPr>
              <a:spLocks/>
            </p:cNvSpPr>
            <p:nvPr/>
          </p:nvSpPr>
          <p:spPr bwMode="auto">
            <a:xfrm>
              <a:off x="755" y="430"/>
              <a:ext cx="484" cy="448"/>
            </a:xfrm>
            <a:custGeom>
              <a:avLst/>
              <a:gdLst>
                <a:gd name="T0" fmla="*/ 261 w 261"/>
                <a:gd name="T1" fmla="*/ 277 h 277"/>
                <a:gd name="T2" fmla="*/ 85 w 261"/>
                <a:gd name="T3" fmla="*/ 277 h 277"/>
                <a:gd name="T4" fmla="*/ 72 w 261"/>
                <a:gd name="T5" fmla="*/ 272 h 277"/>
                <a:gd name="T6" fmla="*/ 60 w 261"/>
                <a:gd name="T7" fmla="*/ 272 h 277"/>
                <a:gd name="T8" fmla="*/ 47 w 261"/>
                <a:gd name="T9" fmla="*/ 268 h 277"/>
                <a:gd name="T10" fmla="*/ 34 w 261"/>
                <a:gd name="T11" fmla="*/ 259 h 277"/>
                <a:gd name="T12" fmla="*/ 25 w 261"/>
                <a:gd name="T13" fmla="*/ 250 h 277"/>
                <a:gd name="T14" fmla="*/ 17 w 261"/>
                <a:gd name="T15" fmla="*/ 236 h 277"/>
                <a:gd name="T16" fmla="*/ 8 w 261"/>
                <a:gd name="T17" fmla="*/ 227 h 277"/>
                <a:gd name="T18" fmla="*/ 4 w 261"/>
                <a:gd name="T19" fmla="*/ 213 h 277"/>
                <a:gd name="T20" fmla="*/ 0 w 261"/>
                <a:gd name="T21" fmla="*/ 200 h 277"/>
                <a:gd name="T22" fmla="*/ 0 w 261"/>
                <a:gd name="T23" fmla="*/ 182 h 277"/>
                <a:gd name="T24" fmla="*/ 0 w 261"/>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261" y="277"/>
                  </a:moveTo>
                  <a:lnTo>
                    <a:pt x="85" y="277"/>
                  </a:lnTo>
                  <a:lnTo>
                    <a:pt x="72" y="272"/>
                  </a:lnTo>
                  <a:lnTo>
                    <a:pt x="60" y="272"/>
                  </a:lnTo>
                  <a:lnTo>
                    <a:pt x="47" y="268"/>
                  </a:lnTo>
                  <a:lnTo>
                    <a:pt x="34" y="259"/>
                  </a:lnTo>
                  <a:lnTo>
                    <a:pt x="25" y="250"/>
                  </a:lnTo>
                  <a:lnTo>
                    <a:pt x="17" y="236"/>
                  </a:lnTo>
                  <a:lnTo>
                    <a:pt x="8" y="227"/>
                  </a:lnTo>
                  <a:lnTo>
                    <a:pt x="4" y="213"/>
                  </a:lnTo>
                  <a:lnTo>
                    <a:pt x="0" y="200"/>
                  </a:lnTo>
                  <a:lnTo>
                    <a:pt x="0" y="182"/>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24" name="Freeform 76"/>
            <p:cNvSpPr>
              <a:spLocks/>
            </p:cNvSpPr>
            <p:nvPr/>
          </p:nvSpPr>
          <p:spPr bwMode="auto">
            <a:xfrm>
              <a:off x="755" y="878"/>
              <a:ext cx="484" cy="447"/>
            </a:xfrm>
            <a:custGeom>
              <a:avLst/>
              <a:gdLst>
                <a:gd name="T0" fmla="*/ 0 w 261"/>
                <a:gd name="T1" fmla="*/ 277 h 277"/>
                <a:gd name="T2" fmla="*/ 0 w 261"/>
                <a:gd name="T3" fmla="*/ 91 h 277"/>
                <a:gd name="T4" fmla="*/ 0 w 261"/>
                <a:gd name="T5" fmla="*/ 77 h 277"/>
                <a:gd name="T6" fmla="*/ 4 w 261"/>
                <a:gd name="T7" fmla="*/ 64 h 277"/>
                <a:gd name="T8" fmla="*/ 8 w 261"/>
                <a:gd name="T9" fmla="*/ 50 h 277"/>
                <a:gd name="T10" fmla="*/ 17 w 261"/>
                <a:gd name="T11" fmla="*/ 36 h 277"/>
                <a:gd name="T12" fmla="*/ 25 w 261"/>
                <a:gd name="T13" fmla="*/ 27 h 277"/>
                <a:gd name="T14" fmla="*/ 34 w 261"/>
                <a:gd name="T15" fmla="*/ 18 h 277"/>
                <a:gd name="T16" fmla="*/ 47 w 261"/>
                <a:gd name="T17" fmla="*/ 9 h 277"/>
                <a:gd name="T18" fmla="*/ 60 w 261"/>
                <a:gd name="T19" fmla="*/ 5 h 277"/>
                <a:gd name="T20" fmla="*/ 72 w 261"/>
                <a:gd name="T21" fmla="*/ 0 h 277"/>
                <a:gd name="T22" fmla="*/ 85 w 261"/>
                <a:gd name="T23" fmla="*/ 0 h 277"/>
                <a:gd name="T24" fmla="*/ 261 w 261"/>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77">
                  <a:moveTo>
                    <a:pt x="0" y="277"/>
                  </a:moveTo>
                  <a:lnTo>
                    <a:pt x="0" y="91"/>
                  </a:lnTo>
                  <a:lnTo>
                    <a:pt x="0" y="77"/>
                  </a:lnTo>
                  <a:lnTo>
                    <a:pt x="4" y="64"/>
                  </a:lnTo>
                  <a:lnTo>
                    <a:pt x="8" y="50"/>
                  </a:lnTo>
                  <a:lnTo>
                    <a:pt x="17" y="36"/>
                  </a:lnTo>
                  <a:lnTo>
                    <a:pt x="25" y="27"/>
                  </a:lnTo>
                  <a:lnTo>
                    <a:pt x="34" y="18"/>
                  </a:lnTo>
                  <a:lnTo>
                    <a:pt x="47" y="9"/>
                  </a:lnTo>
                  <a:lnTo>
                    <a:pt x="60" y="5"/>
                  </a:lnTo>
                  <a:lnTo>
                    <a:pt x="72" y="0"/>
                  </a:lnTo>
                  <a:lnTo>
                    <a:pt x="85" y="0"/>
                  </a:lnTo>
                  <a:lnTo>
                    <a:pt x="261"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325" name="Freeform 77"/>
            <p:cNvSpPr>
              <a:spLocks/>
            </p:cNvSpPr>
            <p:nvPr/>
          </p:nvSpPr>
          <p:spPr bwMode="auto">
            <a:xfrm>
              <a:off x="429" y="577"/>
              <a:ext cx="159" cy="147"/>
            </a:xfrm>
            <a:custGeom>
              <a:avLst/>
              <a:gdLst>
                <a:gd name="T0" fmla="*/ 86 w 86"/>
                <a:gd name="T1" fmla="*/ 45 h 91"/>
                <a:gd name="T2" fmla="*/ 86 w 86"/>
                <a:gd name="T3" fmla="*/ 36 h 91"/>
                <a:gd name="T4" fmla="*/ 82 w 86"/>
                <a:gd name="T5" fmla="*/ 27 h 91"/>
                <a:gd name="T6" fmla="*/ 77 w 86"/>
                <a:gd name="T7" fmla="*/ 18 h 91"/>
                <a:gd name="T8" fmla="*/ 73 w 86"/>
                <a:gd name="T9" fmla="*/ 9 h 91"/>
                <a:gd name="T10" fmla="*/ 65 w 86"/>
                <a:gd name="T11" fmla="*/ 4 h 91"/>
                <a:gd name="T12" fmla="*/ 56 w 86"/>
                <a:gd name="T13" fmla="*/ 0 h 91"/>
                <a:gd name="T14" fmla="*/ 43 w 86"/>
                <a:gd name="T15" fmla="*/ 0 h 91"/>
                <a:gd name="T16" fmla="*/ 35 w 86"/>
                <a:gd name="T17" fmla="*/ 0 h 91"/>
                <a:gd name="T18" fmla="*/ 26 w 86"/>
                <a:gd name="T19" fmla="*/ 4 h 91"/>
                <a:gd name="T20" fmla="*/ 18 w 86"/>
                <a:gd name="T21" fmla="*/ 9 h 91"/>
                <a:gd name="T22" fmla="*/ 9 w 86"/>
                <a:gd name="T23" fmla="*/ 18 h 91"/>
                <a:gd name="T24" fmla="*/ 5 w 86"/>
                <a:gd name="T25" fmla="*/ 27 h 91"/>
                <a:gd name="T26" fmla="*/ 0 w 86"/>
                <a:gd name="T27" fmla="*/ 36 h 91"/>
                <a:gd name="T28" fmla="*/ 0 w 86"/>
                <a:gd name="T29" fmla="*/ 45 h 91"/>
                <a:gd name="T30" fmla="*/ 0 w 86"/>
                <a:gd name="T31" fmla="*/ 59 h 91"/>
                <a:gd name="T32" fmla="*/ 5 w 86"/>
                <a:gd name="T33" fmla="*/ 68 h 91"/>
                <a:gd name="T34" fmla="*/ 9 w 86"/>
                <a:gd name="T35" fmla="*/ 77 h 91"/>
                <a:gd name="T36" fmla="*/ 18 w 86"/>
                <a:gd name="T37" fmla="*/ 82 h 91"/>
                <a:gd name="T38" fmla="*/ 26 w 86"/>
                <a:gd name="T39" fmla="*/ 86 h 91"/>
                <a:gd name="T40" fmla="*/ 35 w 86"/>
                <a:gd name="T41" fmla="*/ 91 h 91"/>
                <a:gd name="T42" fmla="*/ 43 w 86"/>
                <a:gd name="T43" fmla="*/ 91 h 91"/>
                <a:gd name="T44" fmla="*/ 56 w 86"/>
                <a:gd name="T45" fmla="*/ 91 h 91"/>
                <a:gd name="T46" fmla="*/ 65 w 86"/>
                <a:gd name="T47" fmla="*/ 86 h 91"/>
                <a:gd name="T48" fmla="*/ 73 w 86"/>
                <a:gd name="T49" fmla="*/ 82 h 91"/>
                <a:gd name="T50" fmla="*/ 77 w 86"/>
                <a:gd name="T51" fmla="*/ 77 h 91"/>
                <a:gd name="T52" fmla="*/ 82 w 86"/>
                <a:gd name="T53" fmla="*/ 68 h 91"/>
                <a:gd name="T54" fmla="*/ 86 w 86"/>
                <a:gd name="T55" fmla="*/ 59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2" y="27"/>
                  </a:lnTo>
                  <a:lnTo>
                    <a:pt x="77" y="18"/>
                  </a:lnTo>
                  <a:lnTo>
                    <a:pt x="73" y="9"/>
                  </a:lnTo>
                  <a:lnTo>
                    <a:pt x="65" y="4"/>
                  </a:lnTo>
                  <a:lnTo>
                    <a:pt x="56" y="0"/>
                  </a:lnTo>
                  <a:lnTo>
                    <a:pt x="43" y="0"/>
                  </a:lnTo>
                  <a:lnTo>
                    <a:pt x="35" y="0"/>
                  </a:lnTo>
                  <a:lnTo>
                    <a:pt x="26" y="4"/>
                  </a:lnTo>
                  <a:lnTo>
                    <a:pt x="18" y="9"/>
                  </a:lnTo>
                  <a:lnTo>
                    <a:pt x="9" y="18"/>
                  </a:lnTo>
                  <a:lnTo>
                    <a:pt x="5" y="27"/>
                  </a:lnTo>
                  <a:lnTo>
                    <a:pt x="0" y="36"/>
                  </a:lnTo>
                  <a:lnTo>
                    <a:pt x="0" y="45"/>
                  </a:lnTo>
                  <a:lnTo>
                    <a:pt x="0" y="59"/>
                  </a:lnTo>
                  <a:lnTo>
                    <a:pt x="5" y="68"/>
                  </a:lnTo>
                  <a:lnTo>
                    <a:pt x="9" y="77"/>
                  </a:lnTo>
                  <a:lnTo>
                    <a:pt x="18" y="82"/>
                  </a:lnTo>
                  <a:lnTo>
                    <a:pt x="26" y="86"/>
                  </a:lnTo>
                  <a:lnTo>
                    <a:pt x="35" y="91"/>
                  </a:lnTo>
                  <a:lnTo>
                    <a:pt x="43" y="91"/>
                  </a:lnTo>
                  <a:lnTo>
                    <a:pt x="56" y="91"/>
                  </a:lnTo>
                  <a:lnTo>
                    <a:pt x="65" y="86"/>
                  </a:lnTo>
                  <a:lnTo>
                    <a:pt x="73" y="82"/>
                  </a:lnTo>
                  <a:lnTo>
                    <a:pt x="77" y="77"/>
                  </a:lnTo>
                  <a:lnTo>
                    <a:pt x="82" y="68"/>
                  </a:lnTo>
                  <a:lnTo>
                    <a:pt x="86" y="59"/>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26" name="Rectangle 78"/>
            <p:cNvSpPr>
              <a:spLocks noChangeArrowheads="1"/>
            </p:cNvSpPr>
            <p:nvPr/>
          </p:nvSpPr>
          <p:spPr bwMode="auto">
            <a:xfrm>
              <a:off x="476" y="578"/>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1</a:t>
              </a:r>
              <a:endParaRPr lang="en-US" altLang="en-US" sz="3200"/>
            </a:p>
          </p:txBody>
        </p:sp>
        <p:sp>
          <p:nvSpPr>
            <p:cNvPr id="565327" name="Freeform 79"/>
            <p:cNvSpPr>
              <a:spLocks/>
            </p:cNvSpPr>
            <p:nvPr/>
          </p:nvSpPr>
          <p:spPr bwMode="auto">
            <a:xfrm>
              <a:off x="913" y="577"/>
              <a:ext cx="159" cy="147"/>
            </a:xfrm>
            <a:custGeom>
              <a:avLst/>
              <a:gdLst>
                <a:gd name="T0" fmla="*/ 86 w 86"/>
                <a:gd name="T1" fmla="*/ 45 h 91"/>
                <a:gd name="T2" fmla="*/ 86 w 86"/>
                <a:gd name="T3" fmla="*/ 36 h 91"/>
                <a:gd name="T4" fmla="*/ 81 w 86"/>
                <a:gd name="T5" fmla="*/ 27 h 91"/>
                <a:gd name="T6" fmla="*/ 77 w 86"/>
                <a:gd name="T7" fmla="*/ 18 h 91"/>
                <a:gd name="T8" fmla="*/ 73 w 86"/>
                <a:gd name="T9" fmla="*/ 9 h 91"/>
                <a:gd name="T10" fmla="*/ 64 w 86"/>
                <a:gd name="T11" fmla="*/ 4 h 91"/>
                <a:gd name="T12" fmla="*/ 52 w 86"/>
                <a:gd name="T13" fmla="*/ 0 h 91"/>
                <a:gd name="T14" fmla="*/ 43 w 86"/>
                <a:gd name="T15" fmla="*/ 0 h 91"/>
                <a:gd name="T16" fmla="*/ 34 w 86"/>
                <a:gd name="T17" fmla="*/ 0 h 91"/>
                <a:gd name="T18" fmla="*/ 26 w 86"/>
                <a:gd name="T19" fmla="*/ 4 h 91"/>
                <a:gd name="T20" fmla="*/ 17 w 86"/>
                <a:gd name="T21" fmla="*/ 9 h 91"/>
                <a:gd name="T22" fmla="*/ 9 w 86"/>
                <a:gd name="T23" fmla="*/ 18 h 91"/>
                <a:gd name="T24" fmla="*/ 5 w 86"/>
                <a:gd name="T25" fmla="*/ 27 h 91"/>
                <a:gd name="T26" fmla="*/ 0 w 86"/>
                <a:gd name="T27" fmla="*/ 36 h 91"/>
                <a:gd name="T28" fmla="*/ 0 w 86"/>
                <a:gd name="T29" fmla="*/ 45 h 91"/>
                <a:gd name="T30" fmla="*/ 0 w 86"/>
                <a:gd name="T31" fmla="*/ 59 h 91"/>
                <a:gd name="T32" fmla="*/ 5 w 86"/>
                <a:gd name="T33" fmla="*/ 68 h 91"/>
                <a:gd name="T34" fmla="*/ 9 w 86"/>
                <a:gd name="T35" fmla="*/ 77 h 91"/>
                <a:gd name="T36" fmla="*/ 17 w 86"/>
                <a:gd name="T37" fmla="*/ 82 h 91"/>
                <a:gd name="T38" fmla="*/ 26 w 86"/>
                <a:gd name="T39" fmla="*/ 86 h 91"/>
                <a:gd name="T40" fmla="*/ 34 w 86"/>
                <a:gd name="T41" fmla="*/ 91 h 91"/>
                <a:gd name="T42" fmla="*/ 43 w 86"/>
                <a:gd name="T43" fmla="*/ 91 h 91"/>
                <a:gd name="T44" fmla="*/ 52 w 86"/>
                <a:gd name="T45" fmla="*/ 91 h 91"/>
                <a:gd name="T46" fmla="*/ 64 w 86"/>
                <a:gd name="T47" fmla="*/ 86 h 91"/>
                <a:gd name="T48" fmla="*/ 73 w 86"/>
                <a:gd name="T49" fmla="*/ 82 h 91"/>
                <a:gd name="T50" fmla="*/ 77 w 86"/>
                <a:gd name="T51" fmla="*/ 77 h 91"/>
                <a:gd name="T52" fmla="*/ 81 w 86"/>
                <a:gd name="T53" fmla="*/ 68 h 91"/>
                <a:gd name="T54" fmla="*/ 86 w 86"/>
                <a:gd name="T55" fmla="*/ 59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1" y="27"/>
                  </a:lnTo>
                  <a:lnTo>
                    <a:pt x="77" y="18"/>
                  </a:lnTo>
                  <a:lnTo>
                    <a:pt x="73" y="9"/>
                  </a:lnTo>
                  <a:lnTo>
                    <a:pt x="64" y="4"/>
                  </a:lnTo>
                  <a:lnTo>
                    <a:pt x="52" y="0"/>
                  </a:lnTo>
                  <a:lnTo>
                    <a:pt x="43" y="0"/>
                  </a:lnTo>
                  <a:lnTo>
                    <a:pt x="34" y="0"/>
                  </a:lnTo>
                  <a:lnTo>
                    <a:pt x="26" y="4"/>
                  </a:lnTo>
                  <a:lnTo>
                    <a:pt x="17" y="9"/>
                  </a:lnTo>
                  <a:lnTo>
                    <a:pt x="9" y="18"/>
                  </a:lnTo>
                  <a:lnTo>
                    <a:pt x="5" y="27"/>
                  </a:lnTo>
                  <a:lnTo>
                    <a:pt x="0" y="36"/>
                  </a:lnTo>
                  <a:lnTo>
                    <a:pt x="0" y="45"/>
                  </a:lnTo>
                  <a:lnTo>
                    <a:pt x="0" y="59"/>
                  </a:lnTo>
                  <a:lnTo>
                    <a:pt x="5" y="68"/>
                  </a:lnTo>
                  <a:lnTo>
                    <a:pt x="9" y="77"/>
                  </a:lnTo>
                  <a:lnTo>
                    <a:pt x="17" y="82"/>
                  </a:lnTo>
                  <a:lnTo>
                    <a:pt x="26" y="86"/>
                  </a:lnTo>
                  <a:lnTo>
                    <a:pt x="34" y="91"/>
                  </a:lnTo>
                  <a:lnTo>
                    <a:pt x="43" y="91"/>
                  </a:lnTo>
                  <a:lnTo>
                    <a:pt x="52" y="91"/>
                  </a:lnTo>
                  <a:lnTo>
                    <a:pt x="64" y="86"/>
                  </a:lnTo>
                  <a:lnTo>
                    <a:pt x="73" y="82"/>
                  </a:lnTo>
                  <a:lnTo>
                    <a:pt x="77" y="77"/>
                  </a:lnTo>
                  <a:lnTo>
                    <a:pt x="81" y="68"/>
                  </a:lnTo>
                  <a:lnTo>
                    <a:pt x="86" y="59"/>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28" name="Rectangle 80"/>
            <p:cNvSpPr>
              <a:spLocks noChangeArrowheads="1"/>
            </p:cNvSpPr>
            <p:nvPr/>
          </p:nvSpPr>
          <p:spPr bwMode="auto">
            <a:xfrm>
              <a:off x="961" y="578"/>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2</a:t>
              </a:r>
              <a:endParaRPr lang="en-US" altLang="en-US" sz="3200"/>
            </a:p>
          </p:txBody>
        </p:sp>
        <p:sp>
          <p:nvSpPr>
            <p:cNvPr id="565329" name="Freeform 81"/>
            <p:cNvSpPr>
              <a:spLocks/>
            </p:cNvSpPr>
            <p:nvPr/>
          </p:nvSpPr>
          <p:spPr bwMode="auto">
            <a:xfrm>
              <a:off x="913" y="1025"/>
              <a:ext cx="159" cy="147"/>
            </a:xfrm>
            <a:custGeom>
              <a:avLst/>
              <a:gdLst>
                <a:gd name="T0" fmla="*/ 86 w 86"/>
                <a:gd name="T1" fmla="*/ 45 h 91"/>
                <a:gd name="T2" fmla="*/ 86 w 86"/>
                <a:gd name="T3" fmla="*/ 36 h 91"/>
                <a:gd name="T4" fmla="*/ 81 w 86"/>
                <a:gd name="T5" fmla="*/ 27 h 91"/>
                <a:gd name="T6" fmla="*/ 77 w 86"/>
                <a:gd name="T7" fmla="*/ 18 h 91"/>
                <a:gd name="T8" fmla="*/ 73 w 86"/>
                <a:gd name="T9" fmla="*/ 9 h 91"/>
                <a:gd name="T10" fmla="*/ 64 w 86"/>
                <a:gd name="T11" fmla="*/ 4 h 91"/>
                <a:gd name="T12" fmla="*/ 52 w 86"/>
                <a:gd name="T13" fmla="*/ 0 h 91"/>
                <a:gd name="T14" fmla="*/ 43 w 86"/>
                <a:gd name="T15" fmla="*/ 0 h 91"/>
                <a:gd name="T16" fmla="*/ 34 w 86"/>
                <a:gd name="T17" fmla="*/ 0 h 91"/>
                <a:gd name="T18" fmla="*/ 26 w 86"/>
                <a:gd name="T19" fmla="*/ 4 h 91"/>
                <a:gd name="T20" fmla="*/ 17 w 86"/>
                <a:gd name="T21" fmla="*/ 9 h 91"/>
                <a:gd name="T22" fmla="*/ 9 w 86"/>
                <a:gd name="T23" fmla="*/ 18 h 91"/>
                <a:gd name="T24" fmla="*/ 5 w 86"/>
                <a:gd name="T25" fmla="*/ 27 h 91"/>
                <a:gd name="T26" fmla="*/ 0 w 86"/>
                <a:gd name="T27" fmla="*/ 36 h 91"/>
                <a:gd name="T28" fmla="*/ 0 w 86"/>
                <a:gd name="T29" fmla="*/ 45 h 91"/>
                <a:gd name="T30" fmla="*/ 0 w 86"/>
                <a:gd name="T31" fmla="*/ 54 h 91"/>
                <a:gd name="T32" fmla="*/ 5 w 86"/>
                <a:gd name="T33" fmla="*/ 68 h 91"/>
                <a:gd name="T34" fmla="*/ 9 w 86"/>
                <a:gd name="T35" fmla="*/ 77 h 91"/>
                <a:gd name="T36" fmla="*/ 17 w 86"/>
                <a:gd name="T37" fmla="*/ 82 h 91"/>
                <a:gd name="T38" fmla="*/ 26 w 86"/>
                <a:gd name="T39" fmla="*/ 86 h 91"/>
                <a:gd name="T40" fmla="*/ 34 w 86"/>
                <a:gd name="T41" fmla="*/ 91 h 91"/>
                <a:gd name="T42" fmla="*/ 43 w 86"/>
                <a:gd name="T43" fmla="*/ 91 h 91"/>
                <a:gd name="T44" fmla="*/ 52 w 86"/>
                <a:gd name="T45" fmla="*/ 91 h 91"/>
                <a:gd name="T46" fmla="*/ 64 w 86"/>
                <a:gd name="T47" fmla="*/ 86 h 91"/>
                <a:gd name="T48" fmla="*/ 73 w 86"/>
                <a:gd name="T49" fmla="*/ 82 h 91"/>
                <a:gd name="T50" fmla="*/ 77 w 86"/>
                <a:gd name="T51" fmla="*/ 77 h 91"/>
                <a:gd name="T52" fmla="*/ 81 w 86"/>
                <a:gd name="T53" fmla="*/ 68 h 91"/>
                <a:gd name="T54" fmla="*/ 86 w 86"/>
                <a:gd name="T55" fmla="*/ 54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1" y="27"/>
                  </a:lnTo>
                  <a:lnTo>
                    <a:pt x="77" y="18"/>
                  </a:lnTo>
                  <a:lnTo>
                    <a:pt x="73" y="9"/>
                  </a:lnTo>
                  <a:lnTo>
                    <a:pt x="64" y="4"/>
                  </a:lnTo>
                  <a:lnTo>
                    <a:pt x="52" y="0"/>
                  </a:lnTo>
                  <a:lnTo>
                    <a:pt x="43" y="0"/>
                  </a:lnTo>
                  <a:lnTo>
                    <a:pt x="34" y="0"/>
                  </a:lnTo>
                  <a:lnTo>
                    <a:pt x="26" y="4"/>
                  </a:lnTo>
                  <a:lnTo>
                    <a:pt x="17" y="9"/>
                  </a:lnTo>
                  <a:lnTo>
                    <a:pt x="9" y="18"/>
                  </a:lnTo>
                  <a:lnTo>
                    <a:pt x="5" y="27"/>
                  </a:lnTo>
                  <a:lnTo>
                    <a:pt x="0" y="36"/>
                  </a:lnTo>
                  <a:lnTo>
                    <a:pt x="0" y="45"/>
                  </a:lnTo>
                  <a:lnTo>
                    <a:pt x="0" y="54"/>
                  </a:lnTo>
                  <a:lnTo>
                    <a:pt x="5" y="68"/>
                  </a:lnTo>
                  <a:lnTo>
                    <a:pt x="9" y="77"/>
                  </a:lnTo>
                  <a:lnTo>
                    <a:pt x="17" y="82"/>
                  </a:lnTo>
                  <a:lnTo>
                    <a:pt x="26" y="86"/>
                  </a:lnTo>
                  <a:lnTo>
                    <a:pt x="34" y="91"/>
                  </a:lnTo>
                  <a:lnTo>
                    <a:pt x="43" y="91"/>
                  </a:lnTo>
                  <a:lnTo>
                    <a:pt x="52" y="91"/>
                  </a:lnTo>
                  <a:lnTo>
                    <a:pt x="64" y="86"/>
                  </a:lnTo>
                  <a:lnTo>
                    <a:pt x="73" y="82"/>
                  </a:lnTo>
                  <a:lnTo>
                    <a:pt x="77" y="77"/>
                  </a:lnTo>
                  <a:lnTo>
                    <a:pt x="81" y="68"/>
                  </a:lnTo>
                  <a:lnTo>
                    <a:pt x="86" y="54"/>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30" name="Rectangle 82"/>
            <p:cNvSpPr>
              <a:spLocks noChangeArrowheads="1"/>
            </p:cNvSpPr>
            <p:nvPr/>
          </p:nvSpPr>
          <p:spPr bwMode="auto">
            <a:xfrm>
              <a:off x="961" y="1025"/>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3</a:t>
              </a:r>
              <a:endParaRPr lang="en-US" altLang="en-US" sz="3200"/>
            </a:p>
          </p:txBody>
        </p:sp>
        <p:sp>
          <p:nvSpPr>
            <p:cNvPr id="565331" name="Freeform 83"/>
            <p:cNvSpPr>
              <a:spLocks/>
            </p:cNvSpPr>
            <p:nvPr/>
          </p:nvSpPr>
          <p:spPr bwMode="auto">
            <a:xfrm>
              <a:off x="429" y="1025"/>
              <a:ext cx="159" cy="147"/>
            </a:xfrm>
            <a:custGeom>
              <a:avLst/>
              <a:gdLst>
                <a:gd name="T0" fmla="*/ 86 w 86"/>
                <a:gd name="T1" fmla="*/ 45 h 91"/>
                <a:gd name="T2" fmla="*/ 86 w 86"/>
                <a:gd name="T3" fmla="*/ 36 h 91"/>
                <a:gd name="T4" fmla="*/ 82 w 86"/>
                <a:gd name="T5" fmla="*/ 27 h 91"/>
                <a:gd name="T6" fmla="*/ 77 w 86"/>
                <a:gd name="T7" fmla="*/ 18 h 91"/>
                <a:gd name="T8" fmla="*/ 73 w 86"/>
                <a:gd name="T9" fmla="*/ 9 h 91"/>
                <a:gd name="T10" fmla="*/ 65 w 86"/>
                <a:gd name="T11" fmla="*/ 4 h 91"/>
                <a:gd name="T12" fmla="*/ 56 w 86"/>
                <a:gd name="T13" fmla="*/ 0 h 91"/>
                <a:gd name="T14" fmla="*/ 43 w 86"/>
                <a:gd name="T15" fmla="*/ 0 h 91"/>
                <a:gd name="T16" fmla="*/ 35 w 86"/>
                <a:gd name="T17" fmla="*/ 0 h 91"/>
                <a:gd name="T18" fmla="*/ 26 w 86"/>
                <a:gd name="T19" fmla="*/ 4 h 91"/>
                <a:gd name="T20" fmla="*/ 18 w 86"/>
                <a:gd name="T21" fmla="*/ 9 h 91"/>
                <a:gd name="T22" fmla="*/ 9 w 86"/>
                <a:gd name="T23" fmla="*/ 18 h 91"/>
                <a:gd name="T24" fmla="*/ 5 w 86"/>
                <a:gd name="T25" fmla="*/ 27 h 91"/>
                <a:gd name="T26" fmla="*/ 0 w 86"/>
                <a:gd name="T27" fmla="*/ 36 h 91"/>
                <a:gd name="T28" fmla="*/ 0 w 86"/>
                <a:gd name="T29" fmla="*/ 45 h 91"/>
                <a:gd name="T30" fmla="*/ 0 w 86"/>
                <a:gd name="T31" fmla="*/ 54 h 91"/>
                <a:gd name="T32" fmla="*/ 5 w 86"/>
                <a:gd name="T33" fmla="*/ 68 h 91"/>
                <a:gd name="T34" fmla="*/ 9 w 86"/>
                <a:gd name="T35" fmla="*/ 77 h 91"/>
                <a:gd name="T36" fmla="*/ 18 w 86"/>
                <a:gd name="T37" fmla="*/ 82 h 91"/>
                <a:gd name="T38" fmla="*/ 26 w 86"/>
                <a:gd name="T39" fmla="*/ 86 h 91"/>
                <a:gd name="T40" fmla="*/ 35 w 86"/>
                <a:gd name="T41" fmla="*/ 91 h 91"/>
                <a:gd name="T42" fmla="*/ 43 w 86"/>
                <a:gd name="T43" fmla="*/ 91 h 91"/>
                <a:gd name="T44" fmla="*/ 56 w 86"/>
                <a:gd name="T45" fmla="*/ 91 h 91"/>
                <a:gd name="T46" fmla="*/ 65 w 86"/>
                <a:gd name="T47" fmla="*/ 86 h 91"/>
                <a:gd name="T48" fmla="*/ 73 w 86"/>
                <a:gd name="T49" fmla="*/ 82 h 91"/>
                <a:gd name="T50" fmla="*/ 77 w 86"/>
                <a:gd name="T51" fmla="*/ 77 h 91"/>
                <a:gd name="T52" fmla="*/ 82 w 86"/>
                <a:gd name="T53" fmla="*/ 68 h 91"/>
                <a:gd name="T54" fmla="*/ 86 w 86"/>
                <a:gd name="T55" fmla="*/ 54 h 91"/>
                <a:gd name="T56" fmla="*/ 86 w 86"/>
                <a:gd name="T5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1">
                  <a:moveTo>
                    <a:pt x="86" y="45"/>
                  </a:moveTo>
                  <a:lnTo>
                    <a:pt x="86" y="36"/>
                  </a:lnTo>
                  <a:lnTo>
                    <a:pt x="82" y="27"/>
                  </a:lnTo>
                  <a:lnTo>
                    <a:pt x="77" y="18"/>
                  </a:lnTo>
                  <a:lnTo>
                    <a:pt x="73" y="9"/>
                  </a:lnTo>
                  <a:lnTo>
                    <a:pt x="65" y="4"/>
                  </a:lnTo>
                  <a:lnTo>
                    <a:pt x="56" y="0"/>
                  </a:lnTo>
                  <a:lnTo>
                    <a:pt x="43" y="0"/>
                  </a:lnTo>
                  <a:lnTo>
                    <a:pt x="35" y="0"/>
                  </a:lnTo>
                  <a:lnTo>
                    <a:pt x="26" y="4"/>
                  </a:lnTo>
                  <a:lnTo>
                    <a:pt x="18" y="9"/>
                  </a:lnTo>
                  <a:lnTo>
                    <a:pt x="9" y="18"/>
                  </a:lnTo>
                  <a:lnTo>
                    <a:pt x="5" y="27"/>
                  </a:lnTo>
                  <a:lnTo>
                    <a:pt x="0" y="36"/>
                  </a:lnTo>
                  <a:lnTo>
                    <a:pt x="0" y="45"/>
                  </a:lnTo>
                  <a:lnTo>
                    <a:pt x="0" y="54"/>
                  </a:lnTo>
                  <a:lnTo>
                    <a:pt x="5" y="68"/>
                  </a:lnTo>
                  <a:lnTo>
                    <a:pt x="9" y="77"/>
                  </a:lnTo>
                  <a:lnTo>
                    <a:pt x="18" y="82"/>
                  </a:lnTo>
                  <a:lnTo>
                    <a:pt x="26" y="86"/>
                  </a:lnTo>
                  <a:lnTo>
                    <a:pt x="35" y="91"/>
                  </a:lnTo>
                  <a:lnTo>
                    <a:pt x="43" y="91"/>
                  </a:lnTo>
                  <a:lnTo>
                    <a:pt x="56" y="91"/>
                  </a:lnTo>
                  <a:lnTo>
                    <a:pt x="65" y="86"/>
                  </a:lnTo>
                  <a:lnTo>
                    <a:pt x="73" y="82"/>
                  </a:lnTo>
                  <a:lnTo>
                    <a:pt x="77" y="77"/>
                  </a:lnTo>
                  <a:lnTo>
                    <a:pt x="82" y="68"/>
                  </a:lnTo>
                  <a:lnTo>
                    <a:pt x="86" y="54"/>
                  </a:lnTo>
                  <a:lnTo>
                    <a:pt x="86" y="45"/>
                  </a:lnTo>
                  <a:close/>
                </a:path>
              </a:pathLst>
            </a:custGeom>
            <a:solidFill>
              <a:srgbClr val="FFFFFF"/>
            </a:solidFill>
            <a:ln w="0">
              <a:solidFill>
                <a:srgbClr val="000000"/>
              </a:solidFill>
              <a:prstDash val="solid"/>
              <a:round/>
              <a:headEnd/>
              <a:tailEnd/>
            </a:ln>
          </p:spPr>
          <p:txBody>
            <a:bodyPr/>
            <a:lstStyle/>
            <a:p>
              <a:endParaRPr lang="en-US"/>
            </a:p>
          </p:txBody>
        </p:sp>
        <p:sp>
          <p:nvSpPr>
            <p:cNvPr id="565332" name="Rectangle 84"/>
            <p:cNvSpPr>
              <a:spLocks noChangeArrowheads="1"/>
            </p:cNvSpPr>
            <p:nvPr/>
          </p:nvSpPr>
          <p:spPr bwMode="auto">
            <a:xfrm>
              <a:off x="476" y="1025"/>
              <a:ext cx="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rPr>
                <a:t>4</a:t>
              </a:r>
              <a:endParaRPr lang="en-US" altLang="en-US" sz="3200"/>
            </a:p>
          </p:txBody>
        </p:sp>
        <p:sp>
          <p:nvSpPr>
            <p:cNvPr id="565333" name="Line 85"/>
            <p:cNvSpPr>
              <a:spLocks noChangeShapeType="1"/>
            </p:cNvSpPr>
            <p:nvPr/>
          </p:nvSpPr>
          <p:spPr bwMode="auto">
            <a:xfrm flipV="1">
              <a:off x="757" y="665"/>
              <a:ext cx="205" cy="213"/>
            </a:xfrm>
            <a:prstGeom prst="line">
              <a:avLst/>
            </a:prstGeom>
            <a:noFill/>
            <a:ln w="14351">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34" name="Line 86"/>
            <p:cNvSpPr>
              <a:spLocks noChangeShapeType="1"/>
            </p:cNvSpPr>
            <p:nvPr/>
          </p:nvSpPr>
          <p:spPr bwMode="auto">
            <a:xfrm>
              <a:off x="754" y="892"/>
              <a:ext cx="201" cy="161"/>
            </a:xfrm>
            <a:prstGeom prst="line">
              <a:avLst/>
            </a:prstGeom>
            <a:noFill/>
            <a:ln w="14351">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35" name="Line 87"/>
            <p:cNvSpPr>
              <a:spLocks noChangeShapeType="1"/>
            </p:cNvSpPr>
            <p:nvPr/>
          </p:nvSpPr>
          <p:spPr bwMode="auto">
            <a:xfrm flipH="1">
              <a:off x="548" y="895"/>
              <a:ext cx="189" cy="157"/>
            </a:xfrm>
            <a:prstGeom prst="line">
              <a:avLst/>
            </a:prstGeom>
            <a:noFill/>
            <a:ln w="14351">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36" name="Line 88"/>
            <p:cNvSpPr>
              <a:spLocks noChangeShapeType="1"/>
            </p:cNvSpPr>
            <p:nvPr/>
          </p:nvSpPr>
          <p:spPr bwMode="auto">
            <a:xfrm flipH="1" flipV="1">
              <a:off x="510" y="653"/>
              <a:ext cx="232" cy="227"/>
            </a:xfrm>
            <a:prstGeom prst="line">
              <a:avLst/>
            </a:prstGeom>
            <a:noFill/>
            <a:ln w="14351">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5337" name="Rectangle 89"/>
            <p:cNvSpPr>
              <a:spLocks noChangeArrowheads="1"/>
            </p:cNvSpPr>
            <p:nvPr/>
          </p:nvSpPr>
          <p:spPr bwMode="auto">
            <a:xfrm>
              <a:off x="185" y="1391"/>
              <a:ext cx="137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600" b="1">
                  <a:solidFill>
                    <a:srgbClr val="0000FF"/>
                  </a:solidFill>
                </a:rPr>
                <a:t>Nominal chopping  pattern</a:t>
              </a:r>
              <a:endParaRPr lang="en-US" altLang="en-US" sz="1600"/>
            </a:p>
          </p:txBody>
        </p:sp>
        <p:sp>
          <p:nvSpPr>
            <p:cNvPr id="565338" name="Oval 90"/>
            <p:cNvSpPr>
              <a:spLocks noChangeArrowheads="1"/>
            </p:cNvSpPr>
            <p:nvPr/>
          </p:nvSpPr>
          <p:spPr bwMode="auto">
            <a:xfrm>
              <a:off x="275" y="2208"/>
              <a:ext cx="432" cy="452"/>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39" name="Oval 91"/>
            <p:cNvSpPr>
              <a:spLocks noChangeArrowheads="1"/>
            </p:cNvSpPr>
            <p:nvPr/>
          </p:nvSpPr>
          <p:spPr bwMode="auto">
            <a:xfrm>
              <a:off x="274" y="1988"/>
              <a:ext cx="432" cy="452"/>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40" name="Oval 92"/>
            <p:cNvSpPr>
              <a:spLocks noChangeArrowheads="1"/>
            </p:cNvSpPr>
            <p:nvPr/>
          </p:nvSpPr>
          <p:spPr bwMode="auto">
            <a:xfrm>
              <a:off x="534" y="645"/>
              <a:ext cx="432" cy="452"/>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341" name="Line 93"/>
          <p:cNvSpPr>
            <a:spLocks noChangeShapeType="1"/>
          </p:cNvSpPr>
          <p:nvPr/>
        </p:nvSpPr>
        <p:spPr bwMode="auto">
          <a:xfrm>
            <a:off x="2689225" y="2395538"/>
            <a:ext cx="351631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342" name="Line 94"/>
          <p:cNvSpPr>
            <a:spLocks noChangeShapeType="1"/>
          </p:cNvSpPr>
          <p:nvPr/>
        </p:nvSpPr>
        <p:spPr bwMode="auto">
          <a:xfrm flipV="1">
            <a:off x="2460625" y="3973513"/>
            <a:ext cx="2297113"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484362CA-EA22-4CFB-A2FB-AC20558A9192}" type="slidenum">
              <a:rPr lang="en-US" altLang="en-US"/>
              <a:pPr/>
              <a:t>22</a:t>
            </a:fld>
            <a:endParaRPr lang="en-US" altLang="en-US"/>
          </a:p>
        </p:txBody>
      </p:sp>
      <p:sp>
        <p:nvSpPr>
          <p:cNvPr id="587780" name="Rectangle 4"/>
          <p:cNvSpPr>
            <a:spLocks noGrp="1" noChangeArrowheads="1"/>
          </p:cNvSpPr>
          <p:nvPr>
            <p:ph type="title"/>
          </p:nvPr>
        </p:nvSpPr>
        <p:spPr/>
        <p:txBody>
          <a:bodyPr/>
          <a:lstStyle/>
          <a:p>
            <a:r>
              <a:rPr lang="en-US" altLang="en-US"/>
              <a:t>Experimental verification of using MEBT chopper to clean the “islands”</a:t>
            </a:r>
          </a:p>
        </p:txBody>
      </p:sp>
      <p:pic>
        <p:nvPicPr>
          <p:cNvPr id="587781" name="Picture 5" descr="mop045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025525"/>
            <a:ext cx="5722938" cy="5132388"/>
          </a:xfrm>
          <a:prstGeom prst="rect">
            <a:avLst/>
          </a:prstGeom>
          <a:noFill/>
          <a:extLst>
            <a:ext uri="{909E8E84-426E-40dd-AFC4-6F175D3DCCD1}">
              <a14:hiddenFill xmlns:a14="http://schemas.microsoft.com/office/drawing/2010/main">
                <a:solidFill>
                  <a:srgbClr val="FFFFFF"/>
                </a:solidFill>
              </a14:hiddenFill>
            </a:ext>
          </a:extLst>
        </p:spPr>
      </p:pic>
      <p:sp>
        <p:nvSpPr>
          <p:cNvPr id="587782" name="Text Box 6"/>
          <p:cNvSpPr txBox="1">
            <a:spLocks noChangeArrowheads="1"/>
          </p:cNvSpPr>
          <p:nvPr/>
        </p:nvSpPr>
        <p:spPr bwMode="auto">
          <a:xfrm>
            <a:off x="6716713" y="1785938"/>
            <a:ext cx="22209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Single mini-pulse generated with LEBT chopper alone</a:t>
            </a:r>
          </a:p>
        </p:txBody>
      </p:sp>
      <p:sp>
        <p:nvSpPr>
          <p:cNvPr id="587784" name="Line 8"/>
          <p:cNvSpPr>
            <a:spLocks noChangeShapeType="1"/>
          </p:cNvSpPr>
          <p:nvPr/>
        </p:nvSpPr>
        <p:spPr bwMode="auto">
          <a:xfrm flipH="1">
            <a:off x="4181475" y="2166938"/>
            <a:ext cx="2447925" cy="19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785" name="Text Box 9"/>
          <p:cNvSpPr txBox="1">
            <a:spLocks noChangeArrowheads="1"/>
          </p:cNvSpPr>
          <p:nvPr/>
        </p:nvSpPr>
        <p:spPr bwMode="auto">
          <a:xfrm>
            <a:off x="6704013" y="4092575"/>
            <a:ext cx="23082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Single mini-pulse generated with LEBT and MEBT  choppers</a:t>
            </a:r>
          </a:p>
        </p:txBody>
      </p:sp>
      <p:sp>
        <p:nvSpPr>
          <p:cNvPr id="587786" name="Line 10"/>
          <p:cNvSpPr>
            <a:spLocks noChangeShapeType="1"/>
          </p:cNvSpPr>
          <p:nvPr/>
        </p:nvSpPr>
        <p:spPr bwMode="auto">
          <a:xfrm flipH="1">
            <a:off x="4222750" y="4833938"/>
            <a:ext cx="2351088" cy="11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40C4EC3A-69FC-4159-B4CA-DF22EA5EC752}" type="slidenum">
              <a:rPr lang="en-US" altLang="en-US"/>
              <a:pPr/>
              <a:t>23</a:t>
            </a:fld>
            <a:endParaRPr lang="en-US" altLang="en-US"/>
          </a:p>
        </p:txBody>
      </p:sp>
      <p:sp>
        <p:nvSpPr>
          <p:cNvPr id="537604" name="Rectangle 4"/>
          <p:cNvSpPr>
            <a:spLocks noGrp="1" noChangeArrowheads="1"/>
          </p:cNvSpPr>
          <p:nvPr>
            <p:ph type="title"/>
          </p:nvPr>
        </p:nvSpPr>
        <p:spPr/>
        <p:txBody>
          <a:bodyPr/>
          <a:lstStyle/>
          <a:p>
            <a:r>
              <a:rPr lang="en-US" altLang="en-US"/>
              <a:t>MEBT layout</a:t>
            </a:r>
          </a:p>
        </p:txBody>
      </p:sp>
      <p:pic>
        <p:nvPicPr>
          <p:cNvPr id="537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066800"/>
            <a:ext cx="8564563"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FE059F1-FA8B-4CB3-87F2-8CC904D8CACA}" type="slidenum">
              <a:rPr lang="en-US" altLang="en-US"/>
              <a:pPr/>
              <a:t>24</a:t>
            </a:fld>
            <a:endParaRPr lang="en-US" altLang="en-US"/>
          </a:p>
        </p:txBody>
      </p:sp>
      <p:sp>
        <p:nvSpPr>
          <p:cNvPr id="525346" name="Line 34"/>
          <p:cNvSpPr>
            <a:spLocks noChangeShapeType="1"/>
          </p:cNvSpPr>
          <p:nvPr/>
        </p:nvSpPr>
        <p:spPr bwMode="auto">
          <a:xfrm>
            <a:off x="2895600" y="1524000"/>
            <a:ext cx="914400" cy="152400"/>
          </a:xfrm>
          <a:prstGeom prst="line">
            <a:avLst/>
          </a:prstGeom>
          <a:noFill/>
          <a:ln w="9525">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347" name="Rectangle 35"/>
          <p:cNvSpPr>
            <a:spLocks noChangeArrowheads="1"/>
          </p:cNvSpPr>
          <p:nvPr/>
        </p:nvSpPr>
        <p:spPr bwMode="auto">
          <a:xfrm>
            <a:off x="457200" y="15240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85000"/>
              </a:lnSpc>
              <a:defRPr sz="2400">
                <a:solidFill>
                  <a:srgbClr val="00673E"/>
                </a:solidFill>
                <a:latin typeface="Arial Black" pitchFamily="34" charset="0"/>
              </a:defRPr>
            </a:lvl1pPr>
            <a:lvl2pPr>
              <a:lnSpc>
                <a:spcPct val="85000"/>
              </a:lnSpc>
              <a:defRPr sz="2400">
                <a:solidFill>
                  <a:srgbClr val="00673E"/>
                </a:solidFill>
                <a:latin typeface="Arial Black" pitchFamily="34" charset="0"/>
              </a:defRPr>
            </a:lvl2pPr>
            <a:lvl3pPr>
              <a:lnSpc>
                <a:spcPct val="85000"/>
              </a:lnSpc>
              <a:defRPr sz="2400">
                <a:solidFill>
                  <a:srgbClr val="00673E"/>
                </a:solidFill>
                <a:latin typeface="Arial Black" pitchFamily="34" charset="0"/>
              </a:defRPr>
            </a:lvl3pPr>
            <a:lvl4pPr>
              <a:lnSpc>
                <a:spcPct val="85000"/>
              </a:lnSpc>
              <a:defRPr sz="2400">
                <a:solidFill>
                  <a:srgbClr val="00673E"/>
                </a:solidFill>
                <a:latin typeface="Arial Black" pitchFamily="34" charset="0"/>
              </a:defRPr>
            </a:lvl4pPr>
            <a:lvl5pPr>
              <a:lnSpc>
                <a:spcPct val="85000"/>
              </a:lnSpc>
              <a:defRPr sz="2400">
                <a:solidFill>
                  <a:srgbClr val="00673E"/>
                </a:solidFill>
                <a:latin typeface="Arial Black" pitchFamily="34" charset="0"/>
              </a:defRPr>
            </a:lvl5pPr>
            <a:lvl6pPr marL="457200" eaLnBrk="0" fontAlgn="base" hangingPunct="0">
              <a:lnSpc>
                <a:spcPct val="85000"/>
              </a:lnSpc>
              <a:spcBef>
                <a:spcPct val="0"/>
              </a:spcBef>
              <a:spcAft>
                <a:spcPct val="0"/>
              </a:spcAft>
              <a:defRPr sz="2400">
                <a:solidFill>
                  <a:srgbClr val="00673E"/>
                </a:solidFill>
                <a:latin typeface="Arial Black" pitchFamily="34" charset="0"/>
              </a:defRPr>
            </a:lvl6pPr>
            <a:lvl7pPr marL="914400" eaLnBrk="0" fontAlgn="base" hangingPunct="0">
              <a:lnSpc>
                <a:spcPct val="85000"/>
              </a:lnSpc>
              <a:spcBef>
                <a:spcPct val="0"/>
              </a:spcBef>
              <a:spcAft>
                <a:spcPct val="0"/>
              </a:spcAft>
              <a:defRPr sz="2400">
                <a:solidFill>
                  <a:srgbClr val="00673E"/>
                </a:solidFill>
                <a:latin typeface="Arial Black" pitchFamily="34" charset="0"/>
              </a:defRPr>
            </a:lvl7pPr>
            <a:lvl8pPr marL="1371600" eaLnBrk="0" fontAlgn="base" hangingPunct="0">
              <a:lnSpc>
                <a:spcPct val="85000"/>
              </a:lnSpc>
              <a:spcBef>
                <a:spcPct val="0"/>
              </a:spcBef>
              <a:spcAft>
                <a:spcPct val="0"/>
              </a:spcAft>
              <a:defRPr sz="2400">
                <a:solidFill>
                  <a:srgbClr val="00673E"/>
                </a:solidFill>
                <a:latin typeface="Arial Black" pitchFamily="34" charset="0"/>
              </a:defRPr>
            </a:lvl8pPr>
            <a:lvl9pPr marL="1828800" eaLnBrk="0" fontAlgn="base" hangingPunct="0">
              <a:lnSpc>
                <a:spcPct val="85000"/>
              </a:lnSpc>
              <a:spcBef>
                <a:spcPct val="0"/>
              </a:spcBef>
              <a:spcAft>
                <a:spcPct val="0"/>
              </a:spcAft>
              <a:defRPr sz="2400">
                <a:solidFill>
                  <a:srgbClr val="00673E"/>
                </a:solidFill>
                <a:latin typeface="Arial Black" pitchFamily="34" charset="0"/>
              </a:defRPr>
            </a:lvl9pPr>
          </a:lstStyle>
          <a:p>
            <a:endParaRPr lang="en-US" altLang="en-US" sz="1600"/>
          </a:p>
        </p:txBody>
      </p:sp>
      <p:pic>
        <p:nvPicPr>
          <p:cNvPr id="525348"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60375"/>
            <a:ext cx="8499475"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0"/>
          </p:nvPr>
        </p:nvSpPr>
        <p:spPr/>
        <p:txBody>
          <a:bodyPr/>
          <a:lstStyle/>
          <a:p>
            <a:fld id="{CFF3FC6D-D99E-4182-81D9-38C7C014C212}" type="slidenum">
              <a:rPr lang="en-US" altLang="en-US"/>
              <a:pPr/>
              <a:t>25</a:t>
            </a:fld>
            <a:endParaRPr lang="en-US" altLang="en-US"/>
          </a:p>
        </p:txBody>
      </p:sp>
      <p:sp>
        <p:nvSpPr>
          <p:cNvPr id="598020" name="Rectangle 4"/>
          <p:cNvSpPr>
            <a:spLocks noGrp="1" noChangeArrowheads="1"/>
          </p:cNvSpPr>
          <p:nvPr>
            <p:ph type="title"/>
          </p:nvPr>
        </p:nvSpPr>
        <p:spPr>
          <a:xfrm>
            <a:off x="314325" y="0"/>
            <a:ext cx="8229600" cy="781050"/>
          </a:xfrm>
        </p:spPr>
        <p:txBody>
          <a:bodyPr/>
          <a:lstStyle/>
          <a:p>
            <a:r>
              <a:rPr lang="en-US" altLang="en-US"/>
              <a:t>Slow traveling wave deflector</a:t>
            </a:r>
          </a:p>
        </p:txBody>
      </p:sp>
      <p:sp>
        <p:nvSpPr>
          <p:cNvPr id="598021" name="Rectangle 5"/>
          <p:cNvSpPr>
            <a:spLocks noChangeArrowheads="1"/>
          </p:cNvSpPr>
          <p:nvPr/>
        </p:nvSpPr>
        <p:spPr bwMode="auto">
          <a:xfrm>
            <a:off x="708025" y="1393825"/>
            <a:ext cx="3276600"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22" name="Rectangle 6"/>
          <p:cNvSpPr>
            <a:spLocks noChangeArrowheads="1"/>
          </p:cNvSpPr>
          <p:nvPr/>
        </p:nvSpPr>
        <p:spPr bwMode="auto">
          <a:xfrm>
            <a:off x="728663" y="2185988"/>
            <a:ext cx="3233737"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23" name="Line 7"/>
          <p:cNvSpPr>
            <a:spLocks noChangeShapeType="1"/>
          </p:cNvSpPr>
          <p:nvPr/>
        </p:nvSpPr>
        <p:spPr bwMode="auto">
          <a:xfrm flipV="1">
            <a:off x="849313" y="1501775"/>
            <a:ext cx="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24" name="Line 8"/>
          <p:cNvSpPr>
            <a:spLocks noChangeShapeType="1"/>
          </p:cNvSpPr>
          <p:nvPr/>
        </p:nvSpPr>
        <p:spPr bwMode="auto">
          <a:xfrm flipV="1">
            <a:off x="1012825" y="1509713"/>
            <a:ext cx="0"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25" name="Line 9"/>
          <p:cNvSpPr>
            <a:spLocks noChangeShapeType="1"/>
          </p:cNvSpPr>
          <p:nvPr/>
        </p:nvSpPr>
        <p:spPr bwMode="auto">
          <a:xfrm flipV="1">
            <a:off x="1208088" y="1512888"/>
            <a:ext cx="0"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26" name="Line 10"/>
          <p:cNvSpPr>
            <a:spLocks noChangeShapeType="1"/>
          </p:cNvSpPr>
          <p:nvPr/>
        </p:nvSpPr>
        <p:spPr bwMode="auto">
          <a:xfrm flipV="1">
            <a:off x="1349375" y="1501775"/>
            <a:ext cx="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27" name="Line 11"/>
          <p:cNvSpPr>
            <a:spLocks noChangeShapeType="1"/>
          </p:cNvSpPr>
          <p:nvPr/>
        </p:nvSpPr>
        <p:spPr bwMode="auto">
          <a:xfrm>
            <a:off x="1360488" y="1719263"/>
            <a:ext cx="773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29" name="Oval 13"/>
          <p:cNvSpPr>
            <a:spLocks noChangeArrowheads="1"/>
          </p:cNvSpPr>
          <p:nvPr/>
        </p:nvSpPr>
        <p:spPr bwMode="auto">
          <a:xfrm>
            <a:off x="1284288" y="1905000"/>
            <a:ext cx="109537" cy="1190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30" name="Line 14"/>
          <p:cNvSpPr>
            <a:spLocks noChangeShapeType="1"/>
          </p:cNvSpPr>
          <p:nvPr/>
        </p:nvSpPr>
        <p:spPr bwMode="auto">
          <a:xfrm>
            <a:off x="1349375" y="1992313"/>
            <a:ext cx="63182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31" name="Line 15"/>
          <p:cNvSpPr>
            <a:spLocks noChangeShapeType="1"/>
          </p:cNvSpPr>
          <p:nvPr/>
        </p:nvSpPr>
        <p:spPr bwMode="auto">
          <a:xfrm flipV="1">
            <a:off x="719138" y="903288"/>
            <a:ext cx="0" cy="50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32" name="Line 16"/>
          <p:cNvSpPr>
            <a:spLocks noChangeShapeType="1"/>
          </p:cNvSpPr>
          <p:nvPr/>
        </p:nvSpPr>
        <p:spPr bwMode="auto">
          <a:xfrm>
            <a:off x="304800" y="925513"/>
            <a:ext cx="403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98033" name="Object 17"/>
          <p:cNvGraphicFramePr>
            <a:graphicFrameLocks noChangeAspect="1"/>
          </p:cNvGraphicFramePr>
          <p:nvPr/>
        </p:nvGraphicFramePr>
        <p:xfrm>
          <a:off x="2155825" y="1497013"/>
          <a:ext cx="566738" cy="425450"/>
        </p:xfrm>
        <a:graphic>
          <a:graphicData uri="http://schemas.openxmlformats.org/presentationml/2006/ole">
            <mc:AlternateContent xmlns:mc="http://schemas.openxmlformats.org/markup-compatibility/2006">
              <mc:Choice xmlns:v="urn:schemas-microsoft-com:vml" Requires="v">
                <p:oleObj spid="_x0000_s598232" name="Equation" r:id="rId3" imgW="304560" imgH="228600" progId="Equation.3">
                  <p:embed/>
                </p:oleObj>
              </mc:Choice>
              <mc:Fallback>
                <p:oleObj name="Equation" r:id="rId3" imgW="304560" imgH="2286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1497013"/>
                        <a:ext cx="56673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8034" name="Object 18"/>
          <p:cNvGraphicFramePr>
            <a:graphicFrameLocks noChangeAspect="1"/>
          </p:cNvGraphicFramePr>
          <p:nvPr/>
        </p:nvGraphicFramePr>
        <p:xfrm>
          <a:off x="1939925" y="1744663"/>
          <a:ext cx="755650" cy="449262"/>
        </p:xfrm>
        <a:graphic>
          <a:graphicData uri="http://schemas.openxmlformats.org/presentationml/2006/ole">
            <mc:AlternateContent xmlns:mc="http://schemas.openxmlformats.org/markup-compatibility/2006">
              <mc:Choice xmlns:v="urn:schemas-microsoft-com:vml" Requires="v">
                <p:oleObj spid="_x0000_s598233" name="Equation" r:id="rId5" imgW="406080" imgH="241200" progId="Equation.3">
                  <p:embed/>
                </p:oleObj>
              </mc:Choice>
              <mc:Fallback>
                <p:oleObj name="Equation" r:id="rId5" imgW="406080" imgH="2412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925" y="1744663"/>
                        <a:ext cx="755650" cy="4492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35" name="Line 19"/>
          <p:cNvSpPr>
            <a:spLocks noChangeShapeType="1"/>
          </p:cNvSpPr>
          <p:nvPr/>
        </p:nvSpPr>
        <p:spPr bwMode="auto">
          <a:xfrm>
            <a:off x="696913" y="2232025"/>
            <a:ext cx="11112"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036" name="Line 20"/>
          <p:cNvSpPr>
            <a:spLocks noChangeShapeType="1"/>
          </p:cNvSpPr>
          <p:nvPr/>
        </p:nvSpPr>
        <p:spPr bwMode="auto">
          <a:xfrm>
            <a:off x="3984625" y="22209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98037" name="Object 21"/>
          <p:cNvGraphicFramePr>
            <a:graphicFrameLocks noChangeAspect="1"/>
          </p:cNvGraphicFramePr>
          <p:nvPr/>
        </p:nvGraphicFramePr>
        <p:xfrm>
          <a:off x="2090738" y="2598738"/>
          <a:ext cx="188912" cy="330200"/>
        </p:xfrm>
        <a:graphic>
          <a:graphicData uri="http://schemas.openxmlformats.org/presentationml/2006/ole">
            <mc:AlternateContent xmlns:mc="http://schemas.openxmlformats.org/markup-compatibility/2006">
              <mc:Choice xmlns:v="urn:schemas-microsoft-com:vml" Requires="v">
                <p:oleObj spid="_x0000_s598234" name="Equation" r:id="rId7" imgW="101520" imgH="177480" progId="Equation.3">
                  <p:embed/>
                </p:oleObj>
              </mc:Choice>
              <mc:Fallback>
                <p:oleObj name="Equation" r:id="rId7" imgW="101520" imgH="17748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0738" y="2598738"/>
                        <a:ext cx="188912" cy="330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38" name="Line 22"/>
          <p:cNvSpPr>
            <a:spLocks noChangeShapeType="1"/>
          </p:cNvSpPr>
          <p:nvPr/>
        </p:nvSpPr>
        <p:spPr bwMode="auto">
          <a:xfrm>
            <a:off x="696913" y="2481263"/>
            <a:ext cx="3287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98039" name="Object 23"/>
          <p:cNvGraphicFramePr>
            <a:graphicFrameLocks noChangeAspect="1"/>
          </p:cNvGraphicFramePr>
          <p:nvPr/>
        </p:nvGraphicFramePr>
        <p:xfrm>
          <a:off x="839788" y="4311650"/>
          <a:ext cx="5191125" cy="946150"/>
        </p:xfrm>
        <a:graphic>
          <a:graphicData uri="http://schemas.openxmlformats.org/presentationml/2006/ole">
            <mc:AlternateContent xmlns:mc="http://schemas.openxmlformats.org/markup-compatibility/2006">
              <mc:Choice xmlns:v="urn:schemas-microsoft-com:vml" Requires="v">
                <p:oleObj spid="_x0000_s598235" name="Equation" r:id="rId9" imgW="2323800" imgH="457200" progId="Equation.3">
                  <p:embed/>
                </p:oleObj>
              </mc:Choice>
              <mc:Fallback>
                <p:oleObj name="Equation" r:id="rId9" imgW="2323800" imgH="45720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788" y="4311650"/>
                        <a:ext cx="51911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40" name="Text Box 24"/>
          <p:cNvSpPr txBox="1">
            <a:spLocks noChangeArrowheads="1"/>
          </p:cNvSpPr>
          <p:nvPr/>
        </p:nvSpPr>
        <p:spPr bwMode="auto">
          <a:xfrm>
            <a:off x="466725" y="3155950"/>
            <a:ext cx="7958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beam is deflected by traveling wave, deflection transient depends on relative velocities of particle and the wave: </a:t>
            </a:r>
          </a:p>
        </p:txBody>
      </p:sp>
      <p:sp>
        <p:nvSpPr>
          <p:cNvPr id="598041" name="Text Box 25"/>
          <p:cNvSpPr txBox="1">
            <a:spLocks noChangeArrowheads="1"/>
          </p:cNvSpPr>
          <p:nvPr/>
        </p:nvSpPr>
        <p:spPr bwMode="auto">
          <a:xfrm>
            <a:off x="509588" y="5538788"/>
            <a:ext cx="7958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There are many ways to slow down wave in transmission line: folded lines, dielectric or ferrite loaded line, corrugated line, etc.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2ECD8F4F-5F39-4615-B124-25C8E062D603}" type="slidenum">
              <a:rPr lang="en-US" altLang="en-US"/>
              <a:pPr/>
              <a:t>26</a:t>
            </a:fld>
            <a:endParaRPr lang="en-US" altLang="en-US"/>
          </a:p>
        </p:txBody>
      </p:sp>
      <p:sp>
        <p:nvSpPr>
          <p:cNvPr id="543748" name="Rectangle 4"/>
          <p:cNvSpPr>
            <a:spLocks noGrp="1" noChangeArrowheads="1"/>
          </p:cNvSpPr>
          <p:nvPr>
            <p:ph type="title"/>
          </p:nvPr>
        </p:nvSpPr>
        <p:spPr/>
        <p:txBody>
          <a:bodyPr/>
          <a:lstStyle/>
          <a:p>
            <a:r>
              <a:rPr lang="en-US" altLang="en-US"/>
              <a:t>MEBT chopper deflector : slow traveling wave folded (meander) strip line  </a:t>
            </a:r>
          </a:p>
        </p:txBody>
      </p:sp>
      <p:pic>
        <p:nvPicPr>
          <p:cNvPr id="543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892175"/>
            <a:ext cx="8458200"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A8136004-7B75-4038-BB89-BDAFAF915479}" type="slidenum">
              <a:rPr lang="en-US" altLang="en-US"/>
              <a:pPr/>
              <a:t>27</a:t>
            </a:fld>
            <a:endParaRPr lang="en-US" altLang="en-US"/>
          </a:p>
        </p:txBody>
      </p:sp>
      <p:sp>
        <p:nvSpPr>
          <p:cNvPr id="545796" name="Rectangle 4"/>
          <p:cNvSpPr>
            <a:spLocks noGrp="1" noChangeArrowheads="1"/>
          </p:cNvSpPr>
          <p:nvPr>
            <p:ph type="title"/>
          </p:nvPr>
        </p:nvSpPr>
        <p:spPr/>
        <p:txBody>
          <a:bodyPr/>
          <a:lstStyle/>
          <a:p>
            <a:endParaRPr lang="en-US" altLang="en-US"/>
          </a:p>
        </p:txBody>
      </p:sp>
      <p:pic>
        <p:nvPicPr>
          <p:cNvPr id="545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25500"/>
            <a:ext cx="76962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F1DBC9E-0368-4127-8302-5E572A9290DC}" type="slidenum">
              <a:rPr lang="en-US" altLang="en-US"/>
              <a:pPr/>
              <a:t>28</a:t>
            </a:fld>
            <a:endParaRPr lang="en-US" altLang="en-US"/>
          </a:p>
        </p:txBody>
      </p:sp>
      <p:pic>
        <p:nvPicPr>
          <p:cNvPr id="534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838200"/>
            <a:ext cx="53673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4532" name="Rectangle 4"/>
          <p:cNvSpPr>
            <a:spLocks noGrp="1" noChangeArrowheads="1"/>
          </p:cNvSpPr>
          <p:nvPr>
            <p:ph type="title"/>
          </p:nvPr>
        </p:nvSpPr>
        <p:spPr>
          <a:xfrm>
            <a:off x="327025" y="0"/>
            <a:ext cx="8458200" cy="671513"/>
          </a:xfrm>
          <a:noFill/>
          <a:ln/>
        </p:spPr>
        <p:txBody>
          <a:bodyPr/>
          <a:lstStyle/>
          <a:p>
            <a:r>
              <a:rPr lang="en-US" altLang="en-US">
                <a:solidFill>
                  <a:schemeClr val="tx2"/>
                </a:solidFill>
              </a:rPr>
              <a:t>The MEBT chopper target</a:t>
            </a:r>
          </a:p>
        </p:txBody>
      </p:sp>
      <p:sp>
        <p:nvSpPr>
          <p:cNvPr id="534534" name="Text Box 6"/>
          <p:cNvSpPr txBox="1">
            <a:spLocks noChangeArrowheads="1"/>
          </p:cNvSpPr>
          <p:nvPr/>
        </p:nvSpPr>
        <p:spPr bwMode="auto">
          <a:xfrm>
            <a:off x="174625" y="865188"/>
            <a:ext cx="3516313" cy="619760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en-US" sz="1800"/>
              <a:t>Moly (TZM) target used</a:t>
            </a:r>
          </a:p>
          <a:p>
            <a:pPr>
              <a:lnSpc>
                <a:spcPct val="120000"/>
              </a:lnSpc>
            </a:pPr>
            <a:endParaRPr lang="en-US" altLang="en-US" sz="1800"/>
          </a:p>
          <a:p>
            <a:pPr>
              <a:lnSpc>
                <a:spcPct val="120000"/>
              </a:lnSpc>
            </a:pPr>
            <a:r>
              <a:rPr lang="en-US" altLang="en-US" sz="1800">
                <a:sym typeface="Symbol" pitchFamily="18" charset="2"/>
              </a:rPr>
              <a:t>Microchannel water cooling</a:t>
            </a:r>
          </a:p>
          <a:p>
            <a:pPr>
              <a:lnSpc>
                <a:spcPct val="120000"/>
              </a:lnSpc>
            </a:pPr>
            <a:endParaRPr lang="en-US" altLang="en-US" sz="1800">
              <a:sym typeface="Symbol" pitchFamily="18" charset="2"/>
            </a:endParaRPr>
          </a:p>
          <a:p>
            <a:pPr>
              <a:lnSpc>
                <a:spcPct val="110000"/>
              </a:lnSpc>
            </a:pPr>
            <a:r>
              <a:rPr lang="en-US" altLang="en-US" sz="1800">
                <a:sym typeface="Symbol" pitchFamily="18" charset="2"/>
              </a:rPr>
              <a:t>Beam hits at 75 glancing angle</a:t>
            </a:r>
          </a:p>
          <a:p>
            <a:pPr>
              <a:lnSpc>
                <a:spcPct val="110000"/>
              </a:lnSpc>
            </a:pPr>
            <a:endParaRPr lang="en-US" altLang="en-US" sz="1800">
              <a:sym typeface="Symbol" pitchFamily="18" charset="2"/>
            </a:endParaRPr>
          </a:p>
          <a:p>
            <a:pPr>
              <a:lnSpc>
                <a:spcPct val="110000"/>
              </a:lnSpc>
            </a:pPr>
            <a:r>
              <a:rPr lang="en-US" altLang="en-US" sz="1800"/>
              <a:t>Can dissipate 500 W of average power.</a:t>
            </a:r>
          </a:p>
          <a:p>
            <a:pPr>
              <a:lnSpc>
                <a:spcPct val="110000"/>
              </a:lnSpc>
            </a:pPr>
            <a:endParaRPr lang="en-US" altLang="en-US" sz="1800"/>
          </a:p>
          <a:p>
            <a:pPr>
              <a:lnSpc>
                <a:spcPct val="110000"/>
              </a:lnSpc>
            </a:pPr>
            <a:r>
              <a:rPr lang="en-US" altLang="en-US" sz="1800"/>
              <a:t>Max energy per pulse: 8.4J (for design beam spot size) </a:t>
            </a:r>
          </a:p>
          <a:p>
            <a:pPr>
              <a:lnSpc>
                <a:spcPct val="110000"/>
              </a:lnSpc>
            </a:pPr>
            <a:r>
              <a:rPr lang="en-US" altLang="en-US" sz="1800"/>
              <a:t>Without LEBT pre-chopping</a:t>
            </a:r>
          </a:p>
          <a:p>
            <a:pPr>
              <a:lnSpc>
                <a:spcPct val="110000"/>
              </a:lnSpc>
            </a:pPr>
            <a:r>
              <a:rPr lang="en-US" altLang="en-US" i="1">
                <a:sym typeface="Symbol" pitchFamily="18" charset="2"/>
              </a:rPr>
              <a:t>          T</a:t>
            </a:r>
            <a:r>
              <a:rPr lang="en-US" altLang="en-US" sz="1600" i="1">
                <a:sym typeface="Symbol" pitchFamily="18" charset="2"/>
              </a:rPr>
              <a:t>pulse</a:t>
            </a:r>
            <a:r>
              <a:rPr lang="en-US" altLang="en-US" i="1">
                <a:sym typeface="Symbol" pitchFamily="18" charset="2"/>
              </a:rPr>
              <a:t>[38 mA] &lt;  88 s</a:t>
            </a:r>
          </a:p>
          <a:p>
            <a:r>
              <a:rPr lang="en-US" altLang="en-US" i="1">
                <a:sym typeface="Symbol" pitchFamily="18" charset="2"/>
              </a:rPr>
              <a:t>         T</a:t>
            </a:r>
            <a:r>
              <a:rPr lang="en-US" altLang="en-US" sz="1600" i="1">
                <a:sym typeface="Symbol" pitchFamily="18" charset="2"/>
              </a:rPr>
              <a:t>pulse</a:t>
            </a:r>
            <a:r>
              <a:rPr lang="en-US" altLang="en-US" i="1">
                <a:sym typeface="Symbol" pitchFamily="18" charset="2"/>
              </a:rPr>
              <a:t>[20 mA] &lt; 170 s</a:t>
            </a:r>
          </a:p>
          <a:p>
            <a:endParaRPr lang="en-US" altLang="en-US" i="1">
              <a:sym typeface="Symbol" pitchFamily="18" charset="2"/>
            </a:endParaRPr>
          </a:p>
          <a:p>
            <a:r>
              <a:rPr lang="en-US" altLang="en-US" sz="1800">
                <a:sym typeface="Symbol" pitchFamily="18" charset="2"/>
              </a:rPr>
              <a:t>Estimated lifetime due to material sputtering:    ~100 years</a:t>
            </a:r>
            <a:endParaRPr lang="en-US" altLang="en-US" sz="1800"/>
          </a:p>
          <a:p>
            <a:pPr>
              <a:lnSpc>
                <a:spcPct val="110000"/>
              </a:lnSpc>
            </a:pPr>
            <a:endParaRPr lang="en-US" altLang="en-US" sz="1800"/>
          </a:p>
          <a:p>
            <a:pPr>
              <a:lnSpc>
                <a:spcPct val="110000"/>
              </a:lnSpc>
            </a:pPr>
            <a:endParaRPr lang="en-US" altLang="en-US"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34"/>
                                        </p:tgtEl>
                                        <p:attrNameLst>
                                          <p:attrName>style.visibility</p:attrName>
                                        </p:attrNameLst>
                                      </p:cBhvr>
                                      <p:to>
                                        <p:strVal val="visible"/>
                                      </p:to>
                                    </p:set>
                                    <p:animEffect transition="in" filter="wipe(up)">
                                      <p:cBhvr>
                                        <p:cTn id="7" dur="500"/>
                                        <p:tgtEl>
                                          <p:spTgt spid="53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 name="Slide Number Placeholder 2"/>
          <p:cNvSpPr>
            <a:spLocks noGrp="1"/>
          </p:cNvSpPr>
          <p:nvPr>
            <p:ph type="sldNum" sz="quarter" idx="10"/>
          </p:nvPr>
        </p:nvSpPr>
        <p:spPr/>
        <p:txBody>
          <a:bodyPr/>
          <a:lstStyle/>
          <a:p>
            <a:fld id="{6AFFBC49-9BFF-4ACF-B7AF-48AFC18571C6}" type="slidenum">
              <a:rPr lang="en-US" altLang="en-US"/>
              <a:pPr/>
              <a:t>29</a:t>
            </a:fld>
            <a:endParaRPr lang="en-US" altLang="en-US"/>
          </a:p>
        </p:txBody>
      </p:sp>
      <p:pic>
        <p:nvPicPr>
          <p:cNvPr id="533509" name="Picture 5" descr="deilogo"/>
          <p:cNvPicPr>
            <a:picLocks noChangeAspect="1" noChangeArrowheads="1"/>
          </p:cNvPicPr>
          <p:nvPr/>
        </p:nvPicPr>
        <p:blipFill>
          <a:blip r:embed="rId2">
            <a:extLst>
              <a:ext uri="{28A0092B-C50C-407E-A947-70E740481C1C}">
                <a14:useLocalDpi xmlns:a14="http://schemas.microsoft.com/office/drawing/2010/main" val="0"/>
              </a:ext>
            </a:extLst>
          </a:blip>
          <a:srcRect b="19592"/>
          <a:stretch>
            <a:fillRect/>
          </a:stretch>
        </p:blipFill>
        <p:spPr bwMode="auto">
          <a:xfrm>
            <a:off x="1566863" y="1338263"/>
            <a:ext cx="2171700" cy="685800"/>
          </a:xfrm>
          <a:prstGeom prst="rect">
            <a:avLst/>
          </a:prstGeom>
          <a:solidFill>
            <a:srgbClr val="CCEC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33510" name="Group 6"/>
          <p:cNvGrpSpPr>
            <a:grpSpLocks/>
          </p:cNvGrpSpPr>
          <p:nvPr/>
        </p:nvGrpSpPr>
        <p:grpSpPr bwMode="auto">
          <a:xfrm>
            <a:off x="4538663" y="838200"/>
            <a:ext cx="4376737" cy="1905000"/>
            <a:chOff x="2688" y="2544"/>
            <a:chExt cx="2757" cy="1200"/>
          </a:xfrm>
        </p:grpSpPr>
        <p:sp>
          <p:nvSpPr>
            <p:cNvPr id="533511" name="Rectangle 7"/>
            <p:cNvSpPr>
              <a:spLocks noChangeArrowheads="1"/>
            </p:cNvSpPr>
            <p:nvPr/>
          </p:nvSpPr>
          <p:spPr bwMode="auto">
            <a:xfrm>
              <a:off x="3456" y="2688"/>
              <a:ext cx="553" cy="272"/>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400" b="1"/>
                <a:t>Pos HV   supply</a:t>
              </a:r>
            </a:p>
          </p:txBody>
        </p:sp>
        <p:grpSp>
          <p:nvGrpSpPr>
            <p:cNvPr id="533512" name="Group 8"/>
            <p:cNvGrpSpPr>
              <a:grpSpLocks/>
            </p:cNvGrpSpPr>
            <p:nvPr/>
          </p:nvGrpSpPr>
          <p:grpSpPr bwMode="auto">
            <a:xfrm>
              <a:off x="4032" y="2592"/>
              <a:ext cx="528" cy="366"/>
              <a:chOff x="4147" y="2610"/>
              <a:chExt cx="528" cy="366"/>
            </a:xfrm>
          </p:grpSpPr>
          <p:sp>
            <p:nvSpPr>
              <p:cNvPr id="533513" name="Rectangle 9"/>
              <p:cNvSpPr>
                <a:spLocks noChangeArrowheads="1"/>
              </p:cNvSpPr>
              <p:nvPr/>
            </p:nvSpPr>
            <p:spPr bwMode="auto">
              <a:xfrm>
                <a:off x="4195" y="2640"/>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4" name="Rectangle 10"/>
              <p:cNvSpPr>
                <a:spLocks noChangeArrowheads="1"/>
              </p:cNvSpPr>
              <p:nvPr/>
            </p:nvSpPr>
            <p:spPr bwMode="auto">
              <a:xfrm>
                <a:off x="4147" y="2610"/>
                <a:ext cx="528" cy="366"/>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t>HV pulser</a:t>
                </a:r>
              </a:p>
            </p:txBody>
          </p:sp>
        </p:grpSp>
        <p:sp>
          <p:nvSpPr>
            <p:cNvPr id="533515" name="Rectangle 11"/>
            <p:cNvSpPr>
              <a:spLocks noChangeArrowheads="1"/>
            </p:cNvSpPr>
            <p:nvPr/>
          </p:nvSpPr>
          <p:spPr bwMode="auto">
            <a:xfrm>
              <a:off x="3504" y="2640"/>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6" name="Line 12"/>
            <p:cNvSpPr>
              <a:spLocks noChangeShapeType="1"/>
            </p:cNvSpPr>
            <p:nvPr/>
          </p:nvSpPr>
          <p:spPr bwMode="auto">
            <a:xfrm>
              <a:off x="3331" y="3120"/>
              <a:ext cx="18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7" name="Line 13"/>
            <p:cNvSpPr>
              <a:spLocks noChangeShapeType="1"/>
            </p:cNvSpPr>
            <p:nvPr/>
          </p:nvSpPr>
          <p:spPr bwMode="auto">
            <a:xfrm flipV="1">
              <a:off x="3696" y="297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8" name="Line 14"/>
            <p:cNvSpPr>
              <a:spLocks noChangeShapeType="1"/>
            </p:cNvSpPr>
            <p:nvPr/>
          </p:nvSpPr>
          <p:spPr bwMode="auto">
            <a:xfrm flipV="1">
              <a:off x="3456" y="312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19" name="Line 15"/>
            <p:cNvSpPr>
              <a:spLocks noChangeShapeType="1"/>
            </p:cNvSpPr>
            <p:nvPr/>
          </p:nvSpPr>
          <p:spPr bwMode="auto">
            <a:xfrm>
              <a:off x="330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0" name="Line 16"/>
            <p:cNvSpPr>
              <a:spLocks noChangeShapeType="1"/>
            </p:cNvSpPr>
            <p:nvPr/>
          </p:nvSpPr>
          <p:spPr bwMode="auto">
            <a:xfrm>
              <a:off x="3356" y="369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1" name="Line 17"/>
            <p:cNvSpPr>
              <a:spLocks noChangeShapeType="1"/>
            </p:cNvSpPr>
            <p:nvPr/>
          </p:nvSpPr>
          <p:spPr bwMode="auto">
            <a:xfrm>
              <a:off x="3404" y="374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3522" name="Group 18"/>
            <p:cNvGrpSpPr>
              <a:grpSpLocks/>
            </p:cNvGrpSpPr>
            <p:nvPr/>
          </p:nvGrpSpPr>
          <p:grpSpPr bwMode="auto">
            <a:xfrm>
              <a:off x="2688" y="2928"/>
              <a:ext cx="691" cy="384"/>
              <a:chOff x="2688" y="2928"/>
              <a:chExt cx="691" cy="384"/>
            </a:xfrm>
          </p:grpSpPr>
          <p:sp>
            <p:nvSpPr>
              <p:cNvPr id="533523" name="Rectangle 19"/>
              <p:cNvSpPr>
                <a:spLocks noChangeArrowheads="1"/>
              </p:cNvSpPr>
              <p:nvPr/>
            </p:nvSpPr>
            <p:spPr bwMode="auto">
              <a:xfrm>
                <a:off x="2736" y="2946"/>
                <a:ext cx="595" cy="36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4" name="Rectangle 20"/>
              <p:cNvSpPr>
                <a:spLocks noChangeArrowheads="1"/>
              </p:cNvSpPr>
              <p:nvPr/>
            </p:nvSpPr>
            <p:spPr bwMode="auto">
              <a:xfrm>
                <a:off x="2688" y="2928"/>
                <a:ext cx="691" cy="366"/>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t>Control Interface</a:t>
                </a:r>
              </a:p>
            </p:txBody>
          </p:sp>
        </p:grpSp>
        <p:sp>
          <p:nvSpPr>
            <p:cNvPr id="533525" name="Line 21"/>
            <p:cNvSpPr>
              <a:spLocks noChangeShapeType="1"/>
            </p:cNvSpPr>
            <p:nvPr/>
          </p:nvSpPr>
          <p:spPr bwMode="auto">
            <a:xfrm>
              <a:off x="2947" y="2736"/>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6" name="Text Box 22"/>
            <p:cNvSpPr txBox="1">
              <a:spLocks noChangeArrowheads="1"/>
            </p:cNvSpPr>
            <p:nvPr/>
          </p:nvSpPr>
          <p:spPr bwMode="auto">
            <a:xfrm>
              <a:off x="2832" y="2544"/>
              <a:ext cx="499" cy="212"/>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i="1"/>
                <a:t>EPICS</a:t>
              </a:r>
            </a:p>
          </p:txBody>
        </p:sp>
        <p:sp>
          <p:nvSpPr>
            <p:cNvPr id="533527" name="Line 23"/>
            <p:cNvSpPr>
              <a:spLocks noChangeShapeType="1"/>
            </p:cNvSpPr>
            <p:nvPr/>
          </p:nvSpPr>
          <p:spPr bwMode="auto">
            <a:xfrm>
              <a:off x="3331" y="3024"/>
              <a:ext cx="22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8" name="Line 24"/>
            <p:cNvSpPr>
              <a:spLocks noChangeShapeType="1"/>
            </p:cNvSpPr>
            <p:nvPr/>
          </p:nvSpPr>
          <p:spPr bwMode="auto">
            <a:xfrm>
              <a:off x="3331" y="3072"/>
              <a:ext cx="79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29" name="Line 25"/>
            <p:cNvSpPr>
              <a:spLocks noChangeShapeType="1"/>
            </p:cNvSpPr>
            <p:nvPr/>
          </p:nvSpPr>
          <p:spPr bwMode="auto">
            <a:xfrm>
              <a:off x="3331" y="3216"/>
              <a:ext cx="22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0" name="Line 26"/>
            <p:cNvSpPr>
              <a:spLocks noChangeShapeType="1"/>
            </p:cNvSpPr>
            <p:nvPr/>
          </p:nvSpPr>
          <p:spPr bwMode="auto">
            <a:xfrm flipV="1">
              <a:off x="3552" y="2976"/>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1" name="Line 27"/>
            <p:cNvSpPr>
              <a:spLocks noChangeShapeType="1"/>
            </p:cNvSpPr>
            <p:nvPr/>
          </p:nvSpPr>
          <p:spPr bwMode="auto">
            <a:xfrm>
              <a:off x="3925" y="2832"/>
              <a:ext cx="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2" name="Line 28"/>
            <p:cNvSpPr>
              <a:spLocks noChangeShapeType="1"/>
            </p:cNvSpPr>
            <p:nvPr/>
          </p:nvSpPr>
          <p:spPr bwMode="auto">
            <a:xfrm flipV="1">
              <a:off x="4320" y="297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3" name="Rectangle 29"/>
            <p:cNvSpPr>
              <a:spLocks noChangeArrowheads="1"/>
            </p:cNvSpPr>
            <p:nvPr/>
          </p:nvSpPr>
          <p:spPr bwMode="auto">
            <a:xfrm>
              <a:off x="3456" y="3312"/>
              <a:ext cx="553" cy="272"/>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altLang="en-US" sz="1400" b="1"/>
                <a:t>Neg HV   supply</a:t>
              </a:r>
            </a:p>
          </p:txBody>
        </p:sp>
        <p:sp>
          <p:nvSpPr>
            <p:cNvPr id="533534" name="Rectangle 30"/>
            <p:cNvSpPr>
              <a:spLocks noChangeArrowheads="1"/>
            </p:cNvSpPr>
            <p:nvPr/>
          </p:nvSpPr>
          <p:spPr bwMode="auto">
            <a:xfrm>
              <a:off x="3504" y="3264"/>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5" name="Line 31"/>
            <p:cNvSpPr>
              <a:spLocks noChangeShapeType="1"/>
            </p:cNvSpPr>
            <p:nvPr/>
          </p:nvSpPr>
          <p:spPr bwMode="auto">
            <a:xfrm flipH="1" flipV="1">
              <a:off x="3552" y="3216"/>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6" name="Line 32"/>
            <p:cNvSpPr>
              <a:spLocks noChangeShapeType="1"/>
            </p:cNvSpPr>
            <p:nvPr/>
          </p:nvSpPr>
          <p:spPr bwMode="auto">
            <a:xfrm flipH="1" flipV="1">
              <a:off x="4128" y="297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3537" name="Group 33"/>
            <p:cNvGrpSpPr>
              <a:grpSpLocks/>
            </p:cNvGrpSpPr>
            <p:nvPr/>
          </p:nvGrpSpPr>
          <p:grpSpPr bwMode="auto">
            <a:xfrm>
              <a:off x="4032" y="3234"/>
              <a:ext cx="528" cy="366"/>
              <a:chOff x="4147" y="2610"/>
              <a:chExt cx="528" cy="366"/>
            </a:xfrm>
          </p:grpSpPr>
          <p:sp>
            <p:nvSpPr>
              <p:cNvPr id="533538" name="Rectangle 34"/>
              <p:cNvSpPr>
                <a:spLocks noChangeArrowheads="1"/>
              </p:cNvSpPr>
              <p:nvPr/>
            </p:nvSpPr>
            <p:spPr bwMode="auto">
              <a:xfrm>
                <a:off x="4195" y="2640"/>
                <a:ext cx="432" cy="3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39" name="Rectangle 35"/>
              <p:cNvSpPr>
                <a:spLocks noChangeArrowheads="1"/>
              </p:cNvSpPr>
              <p:nvPr/>
            </p:nvSpPr>
            <p:spPr bwMode="auto">
              <a:xfrm>
                <a:off x="4147" y="2610"/>
                <a:ext cx="528" cy="366"/>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t>HV pulser</a:t>
                </a:r>
              </a:p>
            </p:txBody>
          </p:sp>
        </p:grpSp>
        <p:sp>
          <p:nvSpPr>
            <p:cNvPr id="533540" name="Line 36"/>
            <p:cNvSpPr>
              <a:spLocks noChangeShapeType="1"/>
            </p:cNvSpPr>
            <p:nvPr/>
          </p:nvSpPr>
          <p:spPr bwMode="auto">
            <a:xfrm flipH="1" flipV="1">
              <a:off x="4128" y="3168"/>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1" name="Line 37"/>
            <p:cNvSpPr>
              <a:spLocks noChangeShapeType="1"/>
            </p:cNvSpPr>
            <p:nvPr/>
          </p:nvSpPr>
          <p:spPr bwMode="auto">
            <a:xfrm>
              <a:off x="3331" y="3168"/>
              <a:ext cx="79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3542" name="Group 38"/>
            <p:cNvGrpSpPr>
              <a:grpSpLocks/>
            </p:cNvGrpSpPr>
            <p:nvPr/>
          </p:nvGrpSpPr>
          <p:grpSpPr bwMode="auto">
            <a:xfrm>
              <a:off x="4608" y="2736"/>
              <a:ext cx="480" cy="192"/>
              <a:chOff x="4176" y="1728"/>
              <a:chExt cx="480" cy="192"/>
            </a:xfrm>
          </p:grpSpPr>
          <p:sp>
            <p:nvSpPr>
              <p:cNvPr id="533543" name="Line 39"/>
              <p:cNvSpPr>
                <a:spLocks noChangeShapeType="1"/>
              </p:cNvSpPr>
              <p:nvPr/>
            </p:nvSpPr>
            <p:spPr bwMode="auto">
              <a:xfrm flipH="1" flipV="1">
                <a:off x="4176"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4" name="Line 40"/>
              <p:cNvSpPr>
                <a:spLocks noChangeShapeType="1"/>
              </p:cNvSpPr>
              <p:nvPr/>
            </p:nvSpPr>
            <p:spPr bwMode="auto">
              <a:xfrm flipV="1">
                <a:off x="4176" y="1728"/>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5" name="Line 41"/>
              <p:cNvSpPr>
                <a:spLocks noChangeShapeType="1"/>
              </p:cNvSpPr>
              <p:nvPr/>
            </p:nvSpPr>
            <p:spPr bwMode="auto">
              <a:xfrm flipH="1" flipV="1">
                <a:off x="4224"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6" name="Line 42"/>
              <p:cNvSpPr>
                <a:spLocks noChangeShapeType="1"/>
              </p:cNvSpPr>
              <p:nvPr/>
            </p:nvSpPr>
            <p:spPr bwMode="auto">
              <a:xfrm flipH="1" flipV="1">
                <a:off x="4224"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7" name="Line 43"/>
              <p:cNvSpPr>
                <a:spLocks noChangeShapeType="1"/>
              </p:cNvSpPr>
              <p:nvPr/>
            </p:nvSpPr>
            <p:spPr bwMode="auto">
              <a:xfrm flipH="1" flipV="1">
                <a:off x="4272"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8" name="Line 44"/>
              <p:cNvSpPr>
                <a:spLocks noChangeShapeType="1"/>
              </p:cNvSpPr>
              <p:nvPr/>
            </p:nvSpPr>
            <p:spPr bwMode="auto">
              <a:xfrm flipH="1" flipV="1">
                <a:off x="4272"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49" name="Line 45"/>
              <p:cNvSpPr>
                <a:spLocks noChangeShapeType="1"/>
              </p:cNvSpPr>
              <p:nvPr/>
            </p:nvSpPr>
            <p:spPr bwMode="auto">
              <a:xfrm flipH="1" flipV="1">
                <a:off x="4320"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0" name="Line 46"/>
              <p:cNvSpPr>
                <a:spLocks noChangeShapeType="1"/>
              </p:cNvSpPr>
              <p:nvPr/>
            </p:nvSpPr>
            <p:spPr bwMode="auto">
              <a:xfrm flipH="1" flipV="1">
                <a:off x="4320"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1" name="Line 47"/>
              <p:cNvSpPr>
                <a:spLocks noChangeShapeType="1"/>
              </p:cNvSpPr>
              <p:nvPr/>
            </p:nvSpPr>
            <p:spPr bwMode="auto">
              <a:xfrm flipH="1" flipV="1">
                <a:off x="4368"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2" name="Line 48"/>
              <p:cNvSpPr>
                <a:spLocks noChangeShapeType="1"/>
              </p:cNvSpPr>
              <p:nvPr/>
            </p:nvSpPr>
            <p:spPr bwMode="auto">
              <a:xfrm flipH="1" flipV="1">
                <a:off x="4368"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3" name="Line 49"/>
              <p:cNvSpPr>
                <a:spLocks noChangeShapeType="1"/>
              </p:cNvSpPr>
              <p:nvPr/>
            </p:nvSpPr>
            <p:spPr bwMode="auto">
              <a:xfrm flipH="1" flipV="1">
                <a:off x="4416"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4" name="Line 50"/>
              <p:cNvSpPr>
                <a:spLocks noChangeShapeType="1"/>
              </p:cNvSpPr>
              <p:nvPr/>
            </p:nvSpPr>
            <p:spPr bwMode="auto">
              <a:xfrm flipH="1" flipV="1">
                <a:off x="4416"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5" name="Line 51"/>
              <p:cNvSpPr>
                <a:spLocks noChangeShapeType="1"/>
              </p:cNvSpPr>
              <p:nvPr/>
            </p:nvSpPr>
            <p:spPr bwMode="auto">
              <a:xfrm flipH="1" flipV="1">
                <a:off x="4464"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6" name="Line 52"/>
              <p:cNvSpPr>
                <a:spLocks noChangeShapeType="1"/>
              </p:cNvSpPr>
              <p:nvPr/>
            </p:nvSpPr>
            <p:spPr bwMode="auto">
              <a:xfrm flipH="1" flipV="1">
                <a:off x="4464"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7" name="Line 53"/>
              <p:cNvSpPr>
                <a:spLocks noChangeShapeType="1"/>
              </p:cNvSpPr>
              <p:nvPr/>
            </p:nvSpPr>
            <p:spPr bwMode="auto">
              <a:xfrm flipH="1" flipV="1">
                <a:off x="4512"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8" name="Line 54"/>
              <p:cNvSpPr>
                <a:spLocks noChangeShapeType="1"/>
              </p:cNvSpPr>
              <p:nvPr/>
            </p:nvSpPr>
            <p:spPr bwMode="auto">
              <a:xfrm flipH="1" flipV="1">
                <a:off x="4512"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59" name="Line 55"/>
              <p:cNvSpPr>
                <a:spLocks noChangeShapeType="1"/>
              </p:cNvSpPr>
              <p:nvPr/>
            </p:nvSpPr>
            <p:spPr bwMode="auto">
              <a:xfrm flipH="1" flipV="1">
                <a:off x="4560"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0" name="Line 56"/>
              <p:cNvSpPr>
                <a:spLocks noChangeShapeType="1"/>
              </p:cNvSpPr>
              <p:nvPr/>
            </p:nvSpPr>
            <p:spPr bwMode="auto">
              <a:xfrm flipH="1" flipV="1">
                <a:off x="4560"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1" name="Line 57"/>
              <p:cNvSpPr>
                <a:spLocks noChangeShapeType="1"/>
              </p:cNvSpPr>
              <p:nvPr/>
            </p:nvSpPr>
            <p:spPr bwMode="auto">
              <a:xfrm flipH="1" flipV="1">
                <a:off x="4608"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2" name="Line 58"/>
              <p:cNvSpPr>
                <a:spLocks noChangeShapeType="1"/>
              </p:cNvSpPr>
              <p:nvPr/>
            </p:nvSpPr>
            <p:spPr bwMode="auto">
              <a:xfrm flipH="1" flipV="1">
                <a:off x="4608"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3" name="Line 59"/>
              <p:cNvSpPr>
                <a:spLocks noChangeShapeType="1"/>
              </p:cNvSpPr>
              <p:nvPr/>
            </p:nvSpPr>
            <p:spPr bwMode="auto">
              <a:xfrm flipV="1">
                <a:off x="4656" y="1824"/>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3564" name="Group 60"/>
            <p:cNvGrpSpPr>
              <a:grpSpLocks/>
            </p:cNvGrpSpPr>
            <p:nvPr/>
          </p:nvGrpSpPr>
          <p:grpSpPr bwMode="auto">
            <a:xfrm>
              <a:off x="4608" y="3312"/>
              <a:ext cx="480" cy="192"/>
              <a:chOff x="4176" y="1728"/>
              <a:chExt cx="480" cy="192"/>
            </a:xfrm>
          </p:grpSpPr>
          <p:sp>
            <p:nvSpPr>
              <p:cNvPr id="533565" name="Line 61"/>
              <p:cNvSpPr>
                <a:spLocks noChangeShapeType="1"/>
              </p:cNvSpPr>
              <p:nvPr/>
            </p:nvSpPr>
            <p:spPr bwMode="auto">
              <a:xfrm flipH="1" flipV="1">
                <a:off x="4176"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6" name="Line 62"/>
              <p:cNvSpPr>
                <a:spLocks noChangeShapeType="1"/>
              </p:cNvSpPr>
              <p:nvPr/>
            </p:nvSpPr>
            <p:spPr bwMode="auto">
              <a:xfrm flipV="1">
                <a:off x="4176" y="1728"/>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7" name="Line 63"/>
              <p:cNvSpPr>
                <a:spLocks noChangeShapeType="1"/>
              </p:cNvSpPr>
              <p:nvPr/>
            </p:nvSpPr>
            <p:spPr bwMode="auto">
              <a:xfrm flipH="1" flipV="1">
                <a:off x="4224"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8" name="Line 64"/>
              <p:cNvSpPr>
                <a:spLocks noChangeShapeType="1"/>
              </p:cNvSpPr>
              <p:nvPr/>
            </p:nvSpPr>
            <p:spPr bwMode="auto">
              <a:xfrm flipH="1" flipV="1">
                <a:off x="4224"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69" name="Line 65"/>
              <p:cNvSpPr>
                <a:spLocks noChangeShapeType="1"/>
              </p:cNvSpPr>
              <p:nvPr/>
            </p:nvSpPr>
            <p:spPr bwMode="auto">
              <a:xfrm flipH="1" flipV="1">
                <a:off x="4272"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0" name="Line 66"/>
              <p:cNvSpPr>
                <a:spLocks noChangeShapeType="1"/>
              </p:cNvSpPr>
              <p:nvPr/>
            </p:nvSpPr>
            <p:spPr bwMode="auto">
              <a:xfrm flipH="1" flipV="1">
                <a:off x="4272"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1" name="Line 67"/>
              <p:cNvSpPr>
                <a:spLocks noChangeShapeType="1"/>
              </p:cNvSpPr>
              <p:nvPr/>
            </p:nvSpPr>
            <p:spPr bwMode="auto">
              <a:xfrm flipH="1" flipV="1">
                <a:off x="4320"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2" name="Line 68"/>
              <p:cNvSpPr>
                <a:spLocks noChangeShapeType="1"/>
              </p:cNvSpPr>
              <p:nvPr/>
            </p:nvSpPr>
            <p:spPr bwMode="auto">
              <a:xfrm flipH="1" flipV="1">
                <a:off x="4320"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3" name="Line 69"/>
              <p:cNvSpPr>
                <a:spLocks noChangeShapeType="1"/>
              </p:cNvSpPr>
              <p:nvPr/>
            </p:nvSpPr>
            <p:spPr bwMode="auto">
              <a:xfrm flipH="1" flipV="1">
                <a:off x="4368"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4" name="Line 70"/>
              <p:cNvSpPr>
                <a:spLocks noChangeShapeType="1"/>
              </p:cNvSpPr>
              <p:nvPr/>
            </p:nvSpPr>
            <p:spPr bwMode="auto">
              <a:xfrm flipH="1" flipV="1">
                <a:off x="4368"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5" name="Line 71"/>
              <p:cNvSpPr>
                <a:spLocks noChangeShapeType="1"/>
              </p:cNvSpPr>
              <p:nvPr/>
            </p:nvSpPr>
            <p:spPr bwMode="auto">
              <a:xfrm flipH="1" flipV="1">
                <a:off x="4416"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6" name="Line 72"/>
              <p:cNvSpPr>
                <a:spLocks noChangeShapeType="1"/>
              </p:cNvSpPr>
              <p:nvPr/>
            </p:nvSpPr>
            <p:spPr bwMode="auto">
              <a:xfrm flipH="1" flipV="1">
                <a:off x="4416"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7" name="Line 73"/>
              <p:cNvSpPr>
                <a:spLocks noChangeShapeType="1"/>
              </p:cNvSpPr>
              <p:nvPr/>
            </p:nvSpPr>
            <p:spPr bwMode="auto">
              <a:xfrm flipH="1" flipV="1">
                <a:off x="4464"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8" name="Line 74"/>
              <p:cNvSpPr>
                <a:spLocks noChangeShapeType="1"/>
              </p:cNvSpPr>
              <p:nvPr/>
            </p:nvSpPr>
            <p:spPr bwMode="auto">
              <a:xfrm flipH="1" flipV="1">
                <a:off x="4464"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79" name="Line 75"/>
              <p:cNvSpPr>
                <a:spLocks noChangeShapeType="1"/>
              </p:cNvSpPr>
              <p:nvPr/>
            </p:nvSpPr>
            <p:spPr bwMode="auto">
              <a:xfrm flipH="1" flipV="1">
                <a:off x="4512"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0" name="Line 76"/>
              <p:cNvSpPr>
                <a:spLocks noChangeShapeType="1"/>
              </p:cNvSpPr>
              <p:nvPr/>
            </p:nvSpPr>
            <p:spPr bwMode="auto">
              <a:xfrm flipH="1" flipV="1">
                <a:off x="4512"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1" name="Line 77"/>
              <p:cNvSpPr>
                <a:spLocks noChangeShapeType="1"/>
              </p:cNvSpPr>
              <p:nvPr/>
            </p:nvSpPr>
            <p:spPr bwMode="auto">
              <a:xfrm flipH="1" flipV="1">
                <a:off x="4560"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2" name="Line 78"/>
              <p:cNvSpPr>
                <a:spLocks noChangeShapeType="1"/>
              </p:cNvSpPr>
              <p:nvPr/>
            </p:nvSpPr>
            <p:spPr bwMode="auto">
              <a:xfrm flipH="1" flipV="1">
                <a:off x="4560" y="1728"/>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3" name="Line 79"/>
              <p:cNvSpPr>
                <a:spLocks noChangeShapeType="1"/>
              </p:cNvSpPr>
              <p:nvPr/>
            </p:nvSpPr>
            <p:spPr bwMode="auto">
              <a:xfrm flipH="1" flipV="1">
                <a:off x="4608" y="1728"/>
                <a:ext cx="0"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4" name="Line 80"/>
              <p:cNvSpPr>
                <a:spLocks noChangeShapeType="1"/>
              </p:cNvSpPr>
              <p:nvPr/>
            </p:nvSpPr>
            <p:spPr bwMode="auto">
              <a:xfrm flipH="1" flipV="1">
                <a:off x="4608" y="1920"/>
                <a:ext cx="4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5" name="Line 81"/>
              <p:cNvSpPr>
                <a:spLocks noChangeShapeType="1"/>
              </p:cNvSpPr>
              <p:nvPr/>
            </p:nvSpPr>
            <p:spPr bwMode="auto">
              <a:xfrm flipV="1">
                <a:off x="4656" y="1824"/>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586" name="Line 82"/>
            <p:cNvSpPr>
              <a:spLocks noChangeShapeType="1"/>
            </p:cNvSpPr>
            <p:nvPr/>
          </p:nvSpPr>
          <p:spPr bwMode="auto">
            <a:xfrm>
              <a:off x="4512"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7" name="Line 83"/>
            <p:cNvSpPr>
              <a:spLocks noChangeShapeType="1"/>
            </p:cNvSpPr>
            <p:nvPr/>
          </p:nvSpPr>
          <p:spPr bwMode="auto">
            <a:xfrm>
              <a:off x="4512" y="283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8" name="Line 84"/>
            <p:cNvSpPr>
              <a:spLocks noChangeShapeType="1"/>
            </p:cNvSpPr>
            <p:nvPr/>
          </p:nvSpPr>
          <p:spPr bwMode="auto">
            <a:xfrm>
              <a:off x="3936" y="3408"/>
              <a:ext cx="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89" name="Line 85"/>
            <p:cNvSpPr>
              <a:spLocks noChangeShapeType="1"/>
            </p:cNvSpPr>
            <p:nvPr/>
          </p:nvSpPr>
          <p:spPr bwMode="auto">
            <a:xfrm>
              <a:off x="5088" y="283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0" name="Line 86"/>
            <p:cNvSpPr>
              <a:spLocks noChangeShapeType="1"/>
            </p:cNvSpPr>
            <p:nvPr/>
          </p:nvSpPr>
          <p:spPr bwMode="auto">
            <a:xfrm>
              <a:off x="5088"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1" name="Line 87"/>
            <p:cNvSpPr>
              <a:spLocks noChangeShapeType="1"/>
            </p:cNvSpPr>
            <p:nvPr/>
          </p:nvSpPr>
          <p:spPr bwMode="auto">
            <a:xfrm flipV="1">
              <a:off x="5184" y="2832"/>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2" name="Rectangle 88"/>
            <p:cNvSpPr>
              <a:spLocks noChangeArrowheads="1"/>
            </p:cNvSpPr>
            <p:nvPr/>
          </p:nvSpPr>
          <p:spPr bwMode="auto">
            <a:xfrm>
              <a:off x="5136" y="2880"/>
              <a:ext cx="96" cy="19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3" name="Rectangle 89"/>
            <p:cNvSpPr>
              <a:spLocks noChangeArrowheads="1"/>
            </p:cNvSpPr>
            <p:nvPr/>
          </p:nvSpPr>
          <p:spPr bwMode="auto">
            <a:xfrm>
              <a:off x="5136" y="3168"/>
              <a:ext cx="96" cy="19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594" name="Text Box 90"/>
            <p:cNvSpPr txBox="1">
              <a:spLocks noChangeArrowheads="1"/>
            </p:cNvSpPr>
            <p:nvPr/>
          </p:nvSpPr>
          <p:spPr bwMode="auto">
            <a:xfrm>
              <a:off x="4896" y="2918"/>
              <a:ext cx="549"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50  </a:t>
              </a:r>
              <a:r>
                <a:rPr lang="en-US" altLang="en-US" i="1">
                  <a:latin typeface="Helvetica" pitchFamily="34" charset="0"/>
                  <a:sym typeface="Symbol" pitchFamily="18" charset="2"/>
                </a:rPr>
                <a:t> </a:t>
              </a:r>
              <a:endParaRPr lang="en-US" altLang="en-US" i="1">
                <a:latin typeface="Helvetica" pitchFamily="34" charset="0"/>
              </a:endParaRPr>
            </a:p>
          </p:txBody>
        </p:sp>
        <p:sp>
          <p:nvSpPr>
            <p:cNvPr id="533595" name="Text Box 91"/>
            <p:cNvSpPr txBox="1">
              <a:spLocks noChangeArrowheads="1"/>
            </p:cNvSpPr>
            <p:nvPr/>
          </p:nvSpPr>
          <p:spPr bwMode="auto">
            <a:xfrm>
              <a:off x="4896" y="3072"/>
              <a:ext cx="549" cy="250"/>
            </a:xfrm>
            <a:prstGeom prst="rect">
              <a:avLst/>
            </a:prstGeom>
            <a:noFill/>
            <a:ln>
              <a:noFill/>
            </a:ln>
            <a:effectLst/>
            <a:extLst>
              <a:ext uri="{909E8E84-426E-40dd-AFC4-6F175D3DCCD1}">
                <a14:hiddenFill xmlns:a14="http://schemas.microsoft.com/office/drawing/2010/main">
                  <a:solidFill>
                    <a:srgbClr val="FF99CC">
                      <a:alpha val="50000"/>
                    </a:srgbClr>
                  </a:solidFill>
                </a14:hiddenFill>
              </a:ext>
              <a:ext uri="{91240B29-F687-4f45-9708-019B960494DF}">
                <a14:hiddenLine xmlns:a14="http://schemas.microsoft.com/office/drawing/2010/main" w="12700">
                  <a:solidFill>
                    <a:srgbClr val="BE3C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Helvetica" pitchFamily="34" charset="0"/>
                </a:rPr>
                <a:t>50  </a:t>
              </a:r>
              <a:r>
                <a:rPr lang="en-US" altLang="en-US" i="1">
                  <a:latin typeface="Helvetica" pitchFamily="34" charset="0"/>
                  <a:sym typeface="Symbol" pitchFamily="18" charset="2"/>
                </a:rPr>
                <a:t> </a:t>
              </a:r>
              <a:endParaRPr lang="en-US" altLang="en-US" i="1">
                <a:latin typeface="Helvetica" pitchFamily="34" charset="0"/>
              </a:endParaRPr>
            </a:p>
          </p:txBody>
        </p:sp>
      </p:grpSp>
      <p:sp>
        <p:nvSpPr>
          <p:cNvPr id="533596" name="Rectangle 92"/>
          <p:cNvSpPr>
            <a:spLocks noGrp="1" noChangeArrowheads="1"/>
          </p:cNvSpPr>
          <p:nvPr>
            <p:ph type="title"/>
          </p:nvPr>
        </p:nvSpPr>
        <p:spPr>
          <a:xfrm>
            <a:off x="304800" y="0"/>
            <a:ext cx="7848600" cy="790575"/>
          </a:xfrm>
          <a:noFill/>
          <a:ln/>
        </p:spPr>
        <p:txBody>
          <a:bodyPr/>
          <a:lstStyle/>
          <a:p>
            <a:r>
              <a:rPr lang="en-US" altLang="en-US">
                <a:solidFill>
                  <a:schemeClr val="tx2"/>
                </a:solidFill>
              </a:rPr>
              <a:t>The MEBT chopper: Electric Schematic</a:t>
            </a:r>
          </a:p>
        </p:txBody>
      </p:sp>
      <p:sp>
        <p:nvSpPr>
          <p:cNvPr id="533598" name="Text Box 94"/>
          <p:cNvSpPr txBox="1">
            <a:spLocks noChangeArrowheads="1"/>
          </p:cNvSpPr>
          <p:nvPr/>
        </p:nvSpPr>
        <p:spPr bwMode="auto">
          <a:xfrm>
            <a:off x="538163" y="3592513"/>
            <a:ext cx="37274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Commercial HV pulser custom designed by DEI:</a:t>
            </a:r>
          </a:p>
          <a:p>
            <a:r>
              <a:rPr lang="en-US" altLang="en-US"/>
              <a:t>       - two unipolar units</a:t>
            </a:r>
          </a:p>
          <a:p>
            <a:r>
              <a:rPr lang="en-US" altLang="en-US"/>
              <a:t>      - 3kV max voltage</a:t>
            </a:r>
          </a:p>
          <a:p>
            <a:r>
              <a:rPr lang="en-US" altLang="en-US"/>
              <a:t>      - 10ns rise/fall time  (matched 50 Ohm load)</a:t>
            </a:r>
          </a:p>
          <a:p>
            <a:r>
              <a:rPr lang="en-US" altLang="en-US"/>
              <a:t>      - 60 A peak current</a:t>
            </a:r>
          </a:p>
        </p:txBody>
      </p:sp>
      <p:pic>
        <p:nvPicPr>
          <p:cNvPr id="533599" name="Picture 95" descr="c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488" y="2787650"/>
            <a:ext cx="4327525" cy="372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Line 2"/>
          <p:cNvSpPr>
            <a:spLocks noChangeShapeType="1"/>
          </p:cNvSpPr>
          <p:nvPr/>
        </p:nvSpPr>
        <p:spPr bwMode="auto">
          <a:xfrm>
            <a:off x="534988" y="3422650"/>
            <a:ext cx="4768850"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35" name="Rectangle 3"/>
          <p:cNvSpPr>
            <a:spLocks noGrp="1" noChangeArrowheads="1"/>
          </p:cNvSpPr>
          <p:nvPr>
            <p:ph type="title"/>
          </p:nvPr>
        </p:nvSpPr>
        <p:spPr>
          <a:xfrm>
            <a:off x="315913" y="101600"/>
            <a:ext cx="7391400" cy="647700"/>
          </a:xfrm>
        </p:spPr>
        <p:txBody>
          <a:bodyPr/>
          <a:lstStyle/>
          <a:p>
            <a:r>
              <a:rPr lang="en-US" altLang="en-US" sz="2400"/>
              <a:t>SNS Accelerator Complex</a:t>
            </a:r>
          </a:p>
        </p:txBody>
      </p:sp>
      <p:pic>
        <p:nvPicPr>
          <p:cNvPr id="376836" name="Picture 4" descr="lattice_revU_omega_[2000-02-22]_MD3_VIEW"/>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196" t="917" r="1196" b="1309"/>
          <a:stretch>
            <a:fillRect/>
          </a:stretch>
        </p:blipFill>
        <p:spPr>
          <a:xfrm>
            <a:off x="5037138" y="1290638"/>
            <a:ext cx="3794125" cy="275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6837" name="Rectangle 5"/>
          <p:cNvSpPr>
            <a:spLocks noChangeArrowheads="1"/>
          </p:cNvSpPr>
          <p:nvPr/>
        </p:nvSpPr>
        <p:spPr bwMode="auto">
          <a:xfrm>
            <a:off x="4800600" y="1295400"/>
            <a:ext cx="152400" cy="3124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38" name="Rectangle 6"/>
          <p:cNvSpPr>
            <a:spLocks noChangeArrowheads="1"/>
          </p:cNvSpPr>
          <p:nvPr/>
        </p:nvSpPr>
        <p:spPr bwMode="auto">
          <a:xfrm>
            <a:off x="4876800" y="4191000"/>
            <a:ext cx="3962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39" name="Rectangle 7"/>
          <p:cNvSpPr>
            <a:spLocks noChangeArrowheads="1"/>
          </p:cNvSpPr>
          <p:nvPr/>
        </p:nvSpPr>
        <p:spPr bwMode="auto">
          <a:xfrm>
            <a:off x="8686800" y="1295400"/>
            <a:ext cx="762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0" name="Rectangle 8"/>
          <p:cNvSpPr>
            <a:spLocks noChangeArrowheads="1"/>
          </p:cNvSpPr>
          <p:nvPr/>
        </p:nvSpPr>
        <p:spPr bwMode="auto">
          <a:xfrm>
            <a:off x="4953000" y="1295400"/>
            <a:ext cx="37338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1" name="Line 9"/>
          <p:cNvSpPr>
            <a:spLocks noChangeShapeType="1"/>
          </p:cNvSpPr>
          <p:nvPr/>
        </p:nvSpPr>
        <p:spPr bwMode="auto">
          <a:xfrm>
            <a:off x="762000" y="4419600"/>
            <a:ext cx="1588"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2" name="Line 10"/>
          <p:cNvSpPr>
            <a:spLocks noChangeShapeType="1"/>
          </p:cNvSpPr>
          <p:nvPr/>
        </p:nvSpPr>
        <p:spPr bwMode="auto">
          <a:xfrm>
            <a:off x="762000" y="5638800"/>
            <a:ext cx="44958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3" name="Rectangle 11"/>
          <p:cNvSpPr>
            <a:spLocks noChangeArrowheads="1"/>
          </p:cNvSpPr>
          <p:nvPr/>
        </p:nvSpPr>
        <p:spPr bwMode="auto">
          <a:xfrm>
            <a:off x="9906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4" name="Rectangle 12"/>
          <p:cNvSpPr>
            <a:spLocks noChangeArrowheads="1"/>
          </p:cNvSpPr>
          <p:nvPr/>
        </p:nvSpPr>
        <p:spPr bwMode="auto">
          <a:xfrm>
            <a:off x="13716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5" name="Rectangle 13"/>
          <p:cNvSpPr>
            <a:spLocks noChangeArrowheads="1"/>
          </p:cNvSpPr>
          <p:nvPr/>
        </p:nvSpPr>
        <p:spPr bwMode="auto">
          <a:xfrm>
            <a:off x="17526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6" name="Rectangle 14"/>
          <p:cNvSpPr>
            <a:spLocks noChangeArrowheads="1"/>
          </p:cNvSpPr>
          <p:nvPr/>
        </p:nvSpPr>
        <p:spPr bwMode="auto">
          <a:xfrm>
            <a:off x="21336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7" name="Rectangle 15"/>
          <p:cNvSpPr>
            <a:spLocks noChangeArrowheads="1"/>
          </p:cNvSpPr>
          <p:nvPr/>
        </p:nvSpPr>
        <p:spPr bwMode="auto">
          <a:xfrm>
            <a:off x="25146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48" name="Line 16"/>
          <p:cNvSpPr>
            <a:spLocks noChangeShapeType="1"/>
          </p:cNvSpPr>
          <p:nvPr/>
        </p:nvSpPr>
        <p:spPr bwMode="auto">
          <a:xfrm flipH="1">
            <a:off x="2819400" y="54864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49" name="Line 17"/>
          <p:cNvSpPr>
            <a:spLocks noChangeShapeType="1"/>
          </p:cNvSpPr>
          <p:nvPr/>
        </p:nvSpPr>
        <p:spPr bwMode="auto">
          <a:xfrm flipH="1">
            <a:off x="2895600" y="54864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0" name="Rectangle 18"/>
          <p:cNvSpPr>
            <a:spLocks noChangeArrowheads="1"/>
          </p:cNvSpPr>
          <p:nvPr/>
        </p:nvSpPr>
        <p:spPr bwMode="auto">
          <a:xfrm>
            <a:off x="39624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1" name="Rectangle 19"/>
          <p:cNvSpPr>
            <a:spLocks noChangeArrowheads="1"/>
          </p:cNvSpPr>
          <p:nvPr/>
        </p:nvSpPr>
        <p:spPr bwMode="auto">
          <a:xfrm>
            <a:off x="35814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2" name="Rectangle 20"/>
          <p:cNvSpPr>
            <a:spLocks noChangeArrowheads="1"/>
          </p:cNvSpPr>
          <p:nvPr/>
        </p:nvSpPr>
        <p:spPr bwMode="auto">
          <a:xfrm>
            <a:off x="32004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3" name="Rectangle 21"/>
          <p:cNvSpPr>
            <a:spLocks noChangeArrowheads="1"/>
          </p:cNvSpPr>
          <p:nvPr/>
        </p:nvSpPr>
        <p:spPr bwMode="auto">
          <a:xfrm>
            <a:off x="47244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4" name="Rectangle 22"/>
          <p:cNvSpPr>
            <a:spLocks noChangeArrowheads="1"/>
          </p:cNvSpPr>
          <p:nvPr/>
        </p:nvSpPr>
        <p:spPr bwMode="auto">
          <a:xfrm>
            <a:off x="4343400" y="5029200"/>
            <a:ext cx="2286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5" name="Line 23"/>
          <p:cNvSpPr>
            <a:spLocks noChangeShapeType="1"/>
          </p:cNvSpPr>
          <p:nvPr/>
        </p:nvSpPr>
        <p:spPr bwMode="auto">
          <a:xfrm flipV="1">
            <a:off x="1371600" y="4648200"/>
            <a:ext cx="1588" cy="3810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6" name="Line 24"/>
          <p:cNvSpPr>
            <a:spLocks noChangeShapeType="1"/>
          </p:cNvSpPr>
          <p:nvPr/>
        </p:nvSpPr>
        <p:spPr bwMode="auto">
          <a:xfrm flipV="1">
            <a:off x="1752600" y="4648200"/>
            <a:ext cx="1588" cy="3810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7" name="Line 25"/>
          <p:cNvSpPr>
            <a:spLocks noChangeShapeType="1"/>
          </p:cNvSpPr>
          <p:nvPr/>
        </p:nvSpPr>
        <p:spPr bwMode="auto">
          <a:xfrm>
            <a:off x="990600" y="4800600"/>
            <a:ext cx="3810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8" name="Line 26"/>
          <p:cNvSpPr>
            <a:spLocks noChangeShapeType="1"/>
          </p:cNvSpPr>
          <p:nvPr/>
        </p:nvSpPr>
        <p:spPr bwMode="auto">
          <a:xfrm flipH="1">
            <a:off x="1752600" y="4800600"/>
            <a:ext cx="3810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59" name="Text Box 27"/>
          <p:cNvSpPr txBox="1">
            <a:spLocks noChangeArrowheads="1"/>
          </p:cNvSpPr>
          <p:nvPr/>
        </p:nvSpPr>
        <p:spPr bwMode="auto">
          <a:xfrm>
            <a:off x="1066800" y="4191000"/>
            <a:ext cx="1143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a:solidFill>
                  <a:schemeClr val="hlink"/>
                </a:solidFill>
              </a:rPr>
              <a:t>945 ns</a:t>
            </a:r>
          </a:p>
        </p:txBody>
      </p:sp>
      <p:sp>
        <p:nvSpPr>
          <p:cNvPr id="376860" name="Line 28"/>
          <p:cNvSpPr>
            <a:spLocks noChangeShapeType="1"/>
          </p:cNvSpPr>
          <p:nvPr/>
        </p:nvSpPr>
        <p:spPr bwMode="auto">
          <a:xfrm>
            <a:off x="990600" y="5638800"/>
            <a:ext cx="1588" cy="6096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1" name="Line 29"/>
          <p:cNvSpPr>
            <a:spLocks noChangeShapeType="1"/>
          </p:cNvSpPr>
          <p:nvPr/>
        </p:nvSpPr>
        <p:spPr bwMode="auto">
          <a:xfrm>
            <a:off x="4953000" y="5638800"/>
            <a:ext cx="0" cy="6096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2" name="Text Box 30"/>
          <p:cNvSpPr txBox="1">
            <a:spLocks noChangeArrowheads="1"/>
          </p:cNvSpPr>
          <p:nvPr/>
        </p:nvSpPr>
        <p:spPr bwMode="auto">
          <a:xfrm>
            <a:off x="1752600" y="5791200"/>
            <a:ext cx="2895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a:solidFill>
                  <a:schemeClr val="hlink"/>
                </a:solidFill>
              </a:rPr>
              <a:t>1 ms macropulse</a:t>
            </a:r>
          </a:p>
        </p:txBody>
      </p:sp>
      <p:sp>
        <p:nvSpPr>
          <p:cNvPr id="376863" name="Line 31"/>
          <p:cNvSpPr>
            <a:spLocks noChangeShapeType="1"/>
          </p:cNvSpPr>
          <p:nvPr/>
        </p:nvSpPr>
        <p:spPr bwMode="auto">
          <a:xfrm flipH="1">
            <a:off x="990600" y="6019800"/>
            <a:ext cx="1143000" cy="158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4" name="Line 32"/>
          <p:cNvSpPr>
            <a:spLocks noChangeShapeType="1"/>
          </p:cNvSpPr>
          <p:nvPr/>
        </p:nvSpPr>
        <p:spPr bwMode="auto">
          <a:xfrm>
            <a:off x="4191000" y="6019800"/>
            <a:ext cx="762000" cy="1588"/>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5" name="Text Box 33"/>
          <p:cNvSpPr txBox="1">
            <a:spLocks noChangeArrowheads="1"/>
          </p:cNvSpPr>
          <p:nvPr/>
        </p:nvSpPr>
        <p:spPr bwMode="auto">
          <a:xfrm rot="16200000">
            <a:off x="-350838" y="4921251"/>
            <a:ext cx="1616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a:t>Current</a:t>
            </a:r>
          </a:p>
        </p:txBody>
      </p:sp>
      <p:sp>
        <p:nvSpPr>
          <p:cNvPr id="376866" name="Text Box 34"/>
          <p:cNvSpPr txBox="1">
            <a:spLocks noChangeArrowheads="1"/>
          </p:cNvSpPr>
          <p:nvPr/>
        </p:nvSpPr>
        <p:spPr bwMode="auto">
          <a:xfrm>
            <a:off x="3657600" y="4419600"/>
            <a:ext cx="1752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a:t>mini-pulse</a:t>
            </a:r>
          </a:p>
        </p:txBody>
      </p:sp>
      <p:sp>
        <p:nvSpPr>
          <p:cNvPr id="376867" name="Line 35"/>
          <p:cNvSpPr>
            <a:spLocks noChangeShapeType="1"/>
          </p:cNvSpPr>
          <p:nvPr/>
        </p:nvSpPr>
        <p:spPr bwMode="auto">
          <a:xfrm flipV="1">
            <a:off x="3657600" y="4724400"/>
            <a:ext cx="304800" cy="457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68" name="Text Box 36"/>
          <p:cNvSpPr txBox="1">
            <a:spLocks noChangeArrowheads="1"/>
          </p:cNvSpPr>
          <p:nvPr/>
        </p:nvSpPr>
        <p:spPr bwMode="auto">
          <a:xfrm>
            <a:off x="4176713" y="2071688"/>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600">
                <a:latin typeface="Arial" charset="0"/>
              </a:rPr>
              <a:t>H- stripped to protons</a:t>
            </a:r>
          </a:p>
        </p:txBody>
      </p:sp>
      <p:sp>
        <p:nvSpPr>
          <p:cNvPr id="376869" name="Line 37"/>
          <p:cNvSpPr>
            <a:spLocks noChangeShapeType="1"/>
          </p:cNvSpPr>
          <p:nvPr/>
        </p:nvSpPr>
        <p:spPr bwMode="auto">
          <a:xfrm flipV="1">
            <a:off x="5462588" y="1905000"/>
            <a:ext cx="709612"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6870" name="Group 38"/>
          <p:cNvGrpSpPr>
            <a:grpSpLocks/>
          </p:cNvGrpSpPr>
          <p:nvPr/>
        </p:nvGrpSpPr>
        <p:grpSpPr bwMode="auto">
          <a:xfrm>
            <a:off x="5391150" y="4143375"/>
            <a:ext cx="3581400" cy="2225675"/>
            <a:chOff x="3408" y="2736"/>
            <a:chExt cx="2256" cy="1402"/>
          </a:xfrm>
        </p:grpSpPr>
        <p:sp>
          <p:nvSpPr>
            <p:cNvPr id="376871" name="Line 39"/>
            <p:cNvSpPr>
              <a:spLocks noChangeShapeType="1"/>
            </p:cNvSpPr>
            <p:nvPr/>
          </p:nvSpPr>
          <p:spPr bwMode="auto">
            <a:xfrm>
              <a:off x="3792" y="2736"/>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72" name="Line 40"/>
            <p:cNvSpPr>
              <a:spLocks noChangeShapeType="1"/>
            </p:cNvSpPr>
            <p:nvPr/>
          </p:nvSpPr>
          <p:spPr bwMode="auto">
            <a:xfrm>
              <a:off x="3792" y="3792"/>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73" name="Text Box 41"/>
            <p:cNvSpPr txBox="1">
              <a:spLocks noChangeArrowheads="1"/>
            </p:cNvSpPr>
            <p:nvPr/>
          </p:nvSpPr>
          <p:spPr bwMode="auto">
            <a:xfrm rot="16200000">
              <a:off x="3043" y="3101"/>
              <a:ext cx="101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a:t>Current</a:t>
              </a:r>
            </a:p>
          </p:txBody>
        </p:sp>
        <p:sp>
          <p:nvSpPr>
            <p:cNvPr id="376874" name="Rectangle 42"/>
            <p:cNvSpPr>
              <a:spLocks noChangeArrowheads="1"/>
            </p:cNvSpPr>
            <p:nvPr/>
          </p:nvSpPr>
          <p:spPr bwMode="auto">
            <a:xfrm>
              <a:off x="3888" y="3744"/>
              <a:ext cx="96" cy="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5" name="Rectangle 43"/>
            <p:cNvSpPr>
              <a:spLocks noChangeArrowheads="1"/>
            </p:cNvSpPr>
            <p:nvPr/>
          </p:nvSpPr>
          <p:spPr bwMode="auto">
            <a:xfrm>
              <a:off x="4032" y="3696"/>
              <a:ext cx="96" cy="9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6" name="Rectangle 44"/>
            <p:cNvSpPr>
              <a:spLocks noChangeArrowheads="1"/>
            </p:cNvSpPr>
            <p:nvPr/>
          </p:nvSpPr>
          <p:spPr bwMode="auto">
            <a:xfrm>
              <a:off x="4176" y="3648"/>
              <a:ext cx="96" cy="14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7" name="Rectangle 45"/>
            <p:cNvSpPr>
              <a:spLocks noChangeArrowheads="1"/>
            </p:cNvSpPr>
            <p:nvPr/>
          </p:nvSpPr>
          <p:spPr bwMode="auto">
            <a:xfrm>
              <a:off x="4320" y="3600"/>
              <a:ext cx="96" cy="19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8" name="Rectangle 46"/>
            <p:cNvSpPr>
              <a:spLocks noChangeArrowheads="1"/>
            </p:cNvSpPr>
            <p:nvPr/>
          </p:nvSpPr>
          <p:spPr bwMode="auto">
            <a:xfrm>
              <a:off x="4464" y="3552"/>
              <a:ext cx="96" cy="2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9" name="Rectangle 47"/>
            <p:cNvSpPr>
              <a:spLocks noChangeArrowheads="1"/>
            </p:cNvSpPr>
            <p:nvPr/>
          </p:nvSpPr>
          <p:spPr bwMode="auto">
            <a:xfrm>
              <a:off x="4608" y="3504"/>
              <a:ext cx="96" cy="2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0" name="Rectangle 48"/>
            <p:cNvSpPr>
              <a:spLocks noChangeArrowheads="1"/>
            </p:cNvSpPr>
            <p:nvPr/>
          </p:nvSpPr>
          <p:spPr bwMode="auto">
            <a:xfrm>
              <a:off x="4752" y="3456"/>
              <a:ext cx="96" cy="33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1" name="Line 49"/>
            <p:cNvSpPr>
              <a:spLocks noChangeShapeType="1"/>
            </p:cNvSpPr>
            <p:nvPr/>
          </p:nvSpPr>
          <p:spPr bwMode="auto">
            <a:xfrm flipH="1">
              <a:off x="4848" y="3696"/>
              <a:ext cx="9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82" name="Line 50"/>
            <p:cNvSpPr>
              <a:spLocks noChangeShapeType="1"/>
            </p:cNvSpPr>
            <p:nvPr/>
          </p:nvSpPr>
          <p:spPr bwMode="auto">
            <a:xfrm flipH="1">
              <a:off x="4896" y="3696"/>
              <a:ext cx="9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83" name="Rectangle 51"/>
            <p:cNvSpPr>
              <a:spLocks noChangeArrowheads="1"/>
            </p:cNvSpPr>
            <p:nvPr/>
          </p:nvSpPr>
          <p:spPr bwMode="auto">
            <a:xfrm>
              <a:off x="5040" y="2880"/>
              <a:ext cx="96" cy="91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4" name="Rectangle 52"/>
            <p:cNvSpPr>
              <a:spLocks noChangeArrowheads="1"/>
            </p:cNvSpPr>
            <p:nvPr/>
          </p:nvSpPr>
          <p:spPr bwMode="auto">
            <a:xfrm>
              <a:off x="5184" y="2832"/>
              <a:ext cx="96" cy="96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5" name="Rectangle 53"/>
            <p:cNvSpPr>
              <a:spLocks noChangeArrowheads="1"/>
            </p:cNvSpPr>
            <p:nvPr/>
          </p:nvSpPr>
          <p:spPr bwMode="auto">
            <a:xfrm>
              <a:off x="5328" y="2784"/>
              <a:ext cx="96" cy="100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6" name="Line 54"/>
            <p:cNvSpPr>
              <a:spLocks noChangeShapeType="1"/>
            </p:cNvSpPr>
            <p:nvPr/>
          </p:nvSpPr>
          <p:spPr bwMode="auto">
            <a:xfrm>
              <a:off x="3792" y="3792"/>
              <a:ext cx="0" cy="24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87" name="Line 55"/>
            <p:cNvSpPr>
              <a:spLocks noChangeShapeType="1"/>
            </p:cNvSpPr>
            <p:nvPr/>
          </p:nvSpPr>
          <p:spPr bwMode="auto">
            <a:xfrm>
              <a:off x="5424" y="3792"/>
              <a:ext cx="0" cy="24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88" name="Text Box 56"/>
            <p:cNvSpPr txBox="1">
              <a:spLocks noChangeArrowheads="1"/>
            </p:cNvSpPr>
            <p:nvPr/>
          </p:nvSpPr>
          <p:spPr bwMode="auto">
            <a:xfrm>
              <a:off x="4320" y="3888"/>
              <a:ext cx="7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a:solidFill>
                    <a:schemeClr val="hlink"/>
                  </a:solidFill>
                </a:rPr>
                <a:t>1ms</a:t>
              </a:r>
            </a:p>
          </p:txBody>
        </p:sp>
        <p:sp>
          <p:nvSpPr>
            <p:cNvPr id="376889" name="Line 57"/>
            <p:cNvSpPr>
              <a:spLocks noChangeShapeType="1"/>
            </p:cNvSpPr>
            <p:nvPr/>
          </p:nvSpPr>
          <p:spPr bwMode="auto">
            <a:xfrm flipH="1">
              <a:off x="3792" y="3984"/>
              <a:ext cx="67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90" name="Line 58"/>
            <p:cNvSpPr>
              <a:spLocks noChangeShapeType="1"/>
            </p:cNvSpPr>
            <p:nvPr/>
          </p:nvSpPr>
          <p:spPr bwMode="auto">
            <a:xfrm>
              <a:off x="4896" y="3984"/>
              <a:ext cx="528"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6891" name="Rectangle 59"/>
          <p:cNvSpPr>
            <a:spLocks noChangeArrowheads="1"/>
          </p:cNvSpPr>
          <p:nvPr/>
        </p:nvSpPr>
        <p:spPr bwMode="auto">
          <a:xfrm>
            <a:off x="5257800" y="3962400"/>
            <a:ext cx="2286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2" name="Text Box 60"/>
          <p:cNvSpPr txBox="1">
            <a:spLocks noChangeArrowheads="1"/>
          </p:cNvSpPr>
          <p:nvPr/>
        </p:nvSpPr>
        <p:spPr bwMode="auto">
          <a:xfrm>
            <a:off x="304800" y="976313"/>
            <a:ext cx="1524000"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800" b="1">
                <a:solidFill>
                  <a:srgbClr val="66FF33"/>
                </a:solidFill>
                <a:latin typeface="Arial" charset="0"/>
              </a:rPr>
              <a:t>Front-End: </a:t>
            </a:r>
            <a:r>
              <a:rPr lang="en-US" altLang="en-US" sz="1600" b="1">
                <a:solidFill>
                  <a:srgbClr val="66FF33"/>
                </a:solidFill>
                <a:latin typeface="Arial" charset="0"/>
              </a:rPr>
              <a:t>Produce a 1-msec long, chopped, low-energy H- beam </a:t>
            </a:r>
          </a:p>
        </p:txBody>
      </p:sp>
      <p:sp>
        <p:nvSpPr>
          <p:cNvPr id="376893" name="Text Box 61"/>
          <p:cNvSpPr txBox="1">
            <a:spLocks noChangeArrowheads="1"/>
          </p:cNvSpPr>
          <p:nvPr/>
        </p:nvSpPr>
        <p:spPr bwMode="auto">
          <a:xfrm>
            <a:off x="2043113" y="1004888"/>
            <a:ext cx="1447800"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800" b="1">
                <a:solidFill>
                  <a:srgbClr val="0000FF"/>
                </a:solidFill>
                <a:latin typeface="Arial" charset="0"/>
              </a:rPr>
              <a:t>LINAC: </a:t>
            </a:r>
            <a:r>
              <a:rPr lang="en-US" altLang="en-US" sz="1600" b="1">
                <a:solidFill>
                  <a:srgbClr val="0000FF"/>
                </a:solidFill>
                <a:latin typeface="Arial" charset="0"/>
              </a:rPr>
              <a:t>Accelerate the beam to 1 GeV</a:t>
            </a:r>
          </a:p>
        </p:txBody>
      </p:sp>
      <p:sp>
        <p:nvSpPr>
          <p:cNvPr id="376894" name="Text Box 62"/>
          <p:cNvSpPr txBox="1">
            <a:spLocks noChangeArrowheads="1"/>
          </p:cNvSpPr>
          <p:nvPr/>
        </p:nvSpPr>
        <p:spPr bwMode="auto">
          <a:xfrm>
            <a:off x="3552825" y="1019175"/>
            <a:ext cx="23622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800" b="1">
                <a:solidFill>
                  <a:srgbClr val="FF3300"/>
                </a:solidFill>
                <a:latin typeface="Arial" charset="0"/>
              </a:rPr>
              <a:t>Accumulator Ring: </a:t>
            </a:r>
            <a:r>
              <a:rPr lang="en-US" altLang="en-US" sz="1600" b="1">
                <a:solidFill>
                  <a:srgbClr val="FF3300"/>
                </a:solidFill>
                <a:latin typeface="Arial" charset="0"/>
              </a:rPr>
              <a:t>Compress 1 msec long pulse to 700 nsec</a:t>
            </a:r>
          </a:p>
        </p:txBody>
      </p:sp>
      <p:sp>
        <p:nvSpPr>
          <p:cNvPr id="376895" name="Text Box 63"/>
          <p:cNvSpPr txBox="1">
            <a:spLocks noChangeArrowheads="1"/>
          </p:cNvSpPr>
          <p:nvPr/>
        </p:nvSpPr>
        <p:spPr bwMode="auto">
          <a:xfrm>
            <a:off x="7924800" y="2362200"/>
            <a:ext cx="106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800">
                <a:solidFill>
                  <a:srgbClr val="FF3300"/>
                </a:solidFill>
                <a:latin typeface="Arial" charset="0"/>
              </a:rPr>
              <a:t>Deliver beam to Target</a:t>
            </a:r>
          </a:p>
        </p:txBody>
      </p:sp>
      <p:sp>
        <p:nvSpPr>
          <p:cNvPr id="376896" name="Text Box 64"/>
          <p:cNvSpPr txBox="1">
            <a:spLocks noChangeArrowheads="1"/>
          </p:cNvSpPr>
          <p:nvPr/>
        </p:nvSpPr>
        <p:spPr bwMode="auto">
          <a:xfrm>
            <a:off x="2209800" y="3886200"/>
            <a:ext cx="16002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600" dirty="0">
                <a:latin typeface="Arial" charset="0"/>
              </a:rPr>
              <a:t>Chopper system makes gaps</a:t>
            </a:r>
          </a:p>
        </p:txBody>
      </p:sp>
      <p:sp>
        <p:nvSpPr>
          <p:cNvPr id="376897" name="Line 65"/>
          <p:cNvSpPr>
            <a:spLocks noChangeShapeType="1"/>
          </p:cNvSpPr>
          <p:nvPr/>
        </p:nvSpPr>
        <p:spPr bwMode="auto">
          <a:xfrm flipH="1">
            <a:off x="2057400" y="4495800"/>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98" name="Line 66"/>
          <p:cNvSpPr>
            <a:spLocks noChangeShapeType="1"/>
          </p:cNvSpPr>
          <p:nvPr/>
        </p:nvSpPr>
        <p:spPr bwMode="auto">
          <a:xfrm flipH="1">
            <a:off x="2438400" y="45720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99" name="Line 67"/>
          <p:cNvSpPr>
            <a:spLocks noChangeShapeType="1"/>
          </p:cNvSpPr>
          <p:nvPr/>
        </p:nvSpPr>
        <p:spPr bwMode="auto">
          <a:xfrm>
            <a:off x="3276600" y="45720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900" name="Line 68"/>
          <p:cNvSpPr>
            <a:spLocks noChangeShapeType="1"/>
          </p:cNvSpPr>
          <p:nvPr/>
        </p:nvSpPr>
        <p:spPr bwMode="auto">
          <a:xfrm>
            <a:off x="5867400" y="1600200"/>
            <a:ext cx="9144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901" name="Rectangle 69"/>
          <p:cNvSpPr>
            <a:spLocks noChangeArrowheads="1"/>
          </p:cNvSpPr>
          <p:nvPr/>
        </p:nvSpPr>
        <p:spPr bwMode="auto">
          <a:xfrm>
            <a:off x="0" y="2808288"/>
            <a:ext cx="10969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Ion Source</a:t>
            </a:r>
          </a:p>
        </p:txBody>
      </p:sp>
      <p:sp>
        <p:nvSpPr>
          <p:cNvPr id="376902" name="Rectangle 70"/>
          <p:cNvSpPr>
            <a:spLocks noChangeArrowheads="1"/>
          </p:cNvSpPr>
          <p:nvPr/>
        </p:nvSpPr>
        <p:spPr bwMode="auto">
          <a:xfrm>
            <a:off x="347663" y="3287713"/>
            <a:ext cx="200025" cy="280987"/>
          </a:xfrm>
          <a:prstGeom prst="rect">
            <a:avLst/>
          </a:prstGeom>
          <a:solidFill>
            <a:srgbClr val="66FF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03" name="Rectangle 71"/>
          <p:cNvSpPr>
            <a:spLocks noChangeArrowheads="1"/>
          </p:cNvSpPr>
          <p:nvPr/>
        </p:nvSpPr>
        <p:spPr bwMode="auto">
          <a:xfrm>
            <a:off x="1350963" y="3294063"/>
            <a:ext cx="688975" cy="26987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04" name="Rectangle 72"/>
          <p:cNvSpPr>
            <a:spLocks noChangeArrowheads="1"/>
          </p:cNvSpPr>
          <p:nvPr/>
        </p:nvSpPr>
        <p:spPr bwMode="auto">
          <a:xfrm>
            <a:off x="782638" y="2608263"/>
            <a:ext cx="8413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2.5 MeV</a:t>
            </a:r>
          </a:p>
        </p:txBody>
      </p:sp>
      <p:sp>
        <p:nvSpPr>
          <p:cNvPr id="376905" name="Rectangle 73"/>
          <p:cNvSpPr>
            <a:spLocks noChangeArrowheads="1"/>
          </p:cNvSpPr>
          <p:nvPr/>
        </p:nvSpPr>
        <p:spPr bwMode="auto">
          <a:xfrm>
            <a:off x="2093913" y="3286125"/>
            <a:ext cx="590550" cy="2587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06" name="Line 74"/>
          <p:cNvSpPr>
            <a:spLocks noChangeShapeType="1"/>
          </p:cNvSpPr>
          <p:nvPr/>
        </p:nvSpPr>
        <p:spPr bwMode="auto">
          <a:xfrm flipH="1" flipV="1">
            <a:off x="1255713" y="2882900"/>
            <a:ext cx="0" cy="35718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07" name="Rectangle 75"/>
          <p:cNvSpPr>
            <a:spLocks noChangeArrowheads="1"/>
          </p:cNvSpPr>
          <p:nvPr/>
        </p:nvSpPr>
        <p:spPr bwMode="auto">
          <a:xfrm>
            <a:off x="4722813" y="2616200"/>
            <a:ext cx="10207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0"/>
              </a:spcBef>
              <a:buClrTx/>
              <a:buSzTx/>
              <a:buFontTx/>
              <a:buNone/>
            </a:pPr>
            <a:r>
              <a:rPr lang="en-US" altLang="en-US" sz="1400" b="1">
                <a:latin typeface="Arial Unicode MS" pitchFamily="34" charset="-128"/>
              </a:rPr>
              <a:t>1000 MeV</a:t>
            </a:r>
          </a:p>
        </p:txBody>
      </p:sp>
      <p:sp>
        <p:nvSpPr>
          <p:cNvPr id="376908" name="Rectangle 76"/>
          <p:cNvSpPr>
            <a:spLocks noChangeArrowheads="1"/>
          </p:cNvSpPr>
          <p:nvPr/>
        </p:nvSpPr>
        <p:spPr bwMode="auto">
          <a:xfrm>
            <a:off x="1565275" y="2619375"/>
            <a:ext cx="939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86.8 MeV</a:t>
            </a:r>
          </a:p>
        </p:txBody>
      </p:sp>
      <p:sp>
        <p:nvSpPr>
          <p:cNvPr id="376909" name="Rectangle 77"/>
          <p:cNvSpPr>
            <a:spLocks noChangeArrowheads="1"/>
          </p:cNvSpPr>
          <p:nvPr/>
        </p:nvSpPr>
        <p:spPr bwMode="auto">
          <a:xfrm>
            <a:off x="2119313" y="3267075"/>
            <a:ext cx="5461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spcBef>
                <a:spcPct val="0"/>
              </a:spcBef>
              <a:buClrTx/>
              <a:buSzTx/>
              <a:buFontTx/>
              <a:buNone/>
            </a:pPr>
            <a:r>
              <a:rPr lang="en-US" altLang="en-US" sz="1400" b="1">
                <a:latin typeface="Arial Unicode MS" pitchFamily="34" charset="-128"/>
              </a:rPr>
              <a:t>CCL</a:t>
            </a:r>
          </a:p>
        </p:txBody>
      </p:sp>
      <p:sp>
        <p:nvSpPr>
          <p:cNvPr id="376910" name="Rectangle 78"/>
          <p:cNvSpPr>
            <a:spLocks noChangeArrowheads="1"/>
          </p:cNvSpPr>
          <p:nvPr/>
        </p:nvSpPr>
        <p:spPr bwMode="auto">
          <a:xfrm>
            <a:off x="2744788" y="3284538"/>
            <a:ext cx="1133475" cy="2667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11" name="Rectangle 79"/>
          <p:cNvSpPr>
            <a:spLocks noChangeArrowheads="1"/>
          </p:cNvSpPr>
          <p:nvPr/>
        </p:nvSpPr>
        <p:spPr bwMode="auto">
          <a:xfrm>
            <a:off x="3932238" y="3271838"/>
            <a:ext cx="1185862" cy="279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12" name="Rectangle 80"/>
          <p:cNvSpPr>
            <a:spLocks noChangeArrowheads="1"/>
          </p:cNvSpPr>
          <p:nvPr/>
        </p:nvSpPr>
        <p:spPr bwMode="auto">
          <a:xfrm>
            <a:off x="2776538" y="3268663"/>
            <a:ext cx="10382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44450" rIns="18288" bIns="44450">
            <a:spAutoFit/>
          </a:bodyPr>
          <a:lstStyle/>
          <a:p>
            <a:pPr algn="ctr">
              <a:spcBef>
                <a:spcPct val="0"/>
              </a:spcBef>
              <a:buClrTx/>
              <a:buSzTx/>
              <a:buFontTx/>
              <a:buNone/>
            </a:pPr>
            <a:r>
              <a:rPr lang="en-US" altLang="en-US" sz="1400" b="1">
                <a:latin typeface="Arial Unicode MS" pitchFamily="34" charset="-128"/>
              </a:rPr>
              <a:t>SRF, </a:t>
            </a:r>
            <a:r>
              <a:rPr lang="en-US" altLang="en-US" sz="1400" b="1">
                <a:solidFill>
                  <a:schemeClr val="tx2"/>
                </a:solidFill>
                <a:latin typeface="Symbol" pitchFamily="18" charset="2"/>
              </a:rPr>
              <a:t>b</a:t>
            </a:r>
            <a:r>
              <a:rPr lang="en-US" altLang="en-US" sz="1400" b="1">
                <a:latin typeface="Arial Unicode MS" pitchFamily="34" charset="-128"/>
              </a:rPr>
              <a:t>=0.61</a:t>
            </a:r>
          </a:p>
        </p:txBody>
      </p:sp>
      <p:sp>
        <p:nvSpPr>
          <p:cNvPr id="376913" name="Rectangle 81"/>
          <p:cNvSpPr>
            <a:spLocks noChangeArrowheads="1"/>
          </p:cNvSpPr>
          <p:nvPr/>
        </p:nvSpPr>
        <p:spPr bwMode="auto">
          <a:xfrm>
            <a:off x="3957638" y="3292475"/>
            <a:ext cx="10382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44450" rIns="18288" bIns="44450">
            <a:spAutoFit/>
          </a:bodyPr>
          <a:lstStyle/>
          <a:p>
            <a:pPr>
              <a:spcBef>
                <a:spcPct val="0"/>
              </a:spcBef>
              <a:buClrTx/>
              <a:buSzTx/>
              <a:buFontTx/>
              <a:buNone/>
            </a:pPr>
            <a:r>
              <a:rPr lang="en-US" altLang="en-US" sz="1400" b="1">
                <a:latin typeface="Arial Unicode MS" pitchFamily="34" charset="-128"/>
              </a:rPr>
              <a:t>SRF, </a:t>
            </a:r>
            <a:r>
              <a:rPr lang="en-US" altLang="en-US" sz="1400" b="1">
                <a:solidFill>
                  <a:schemeClr val="tx2"/>
                </a:solidFill>
                <a:latin typeface="Symbol" pitchFamily="18" charset="2"/>
              </a:rPr>
              <a:t>b</a:t>
            </a:r>
            <a:r>
              <a:rPr lang="en-US" altLang="en-US" sz="1400" b="1">
                <a:latin typeface="Arial Unicode MS" pitchFamily="34" charset="-128"/>
              </a:rPr>
              <a:t>=0.81</a:t>
            </a:r>
          </a:p>
        </p:txBody>
      </p:sp>
      <p:sp>
        <p:nvSpPr>
          <p:cNvPr id="376914" name="Rectangle 82"/>
          <p:cNvSpPr>
            <a:spLocks noChangeArrowheads="1"/>
          </p:cNvSpPr>
          <p:nvPr/>
        </p:nvSpPr>
        <p:spPr bwMode="auto">
          <a:xfrm>
            <a:off x="2449513" y="2598738"/>
            <a:ext cx="8905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186 MeV</a:t>
            </a:r>
          </a:p>
        </p:txBody>
      </p:sp>
      <p:sp>
        <p:nvSpPr>
          <p:cNvPr id="376915" name="Rectangle 83"/>
          <p:cNvSpPr>
            <a:spLocks noChangeArrowheads="1"/>
          </p:cNvSpPr>
          <p:nvPr/>
        </p:nvSpPr>
        <p:spPr bwMode="auto">
          <a:xfrm>
            <a:off x="3419475" y="2620963"/>
            <a:ext cx="8905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387 MeV</a:t>
            </a:r>
          </a:p>
        </p:txBody>
      </p:sp>
      <p:sp>
        <p:nvSpPr>
          <p:cNvPr id="376916" name="Line 84"/>
          <p:cNvSpPr>
            <a:spLocks noChangeShapeType="1"/>
          </p:cNvSpPr>
          <p:nvPr/>
        </p:nvSpPr>
        <p:spPr bwMode="auto">
          <a:xfrm flipH="1" flipV="1">
            <a:off x="2036763" y="2863850"/>
            <a:ext cx="0" cy="35718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17" name="Line 85"/>
          <p:cNvSpPr>
            <a:spLocks noChangeShapeType="1"/>
          </p:cNvSpPr>
          <p:nvPr/>
        </p:nvSpPr>
        <p:spPr bwMode="auto">
          <a:xfrm flipH="1" flipV="1">
            <a:off x="2703513" y="2873375"/>
            <a:ext cx="0" cy="35718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18" name="Line 86"/>
          <p:cNvSpPr>
            <a:spLocks noChangeShapeType="1"/>
          </p:cNvSpPr>
          <p:nvPr/>
        </p:nvSpPr>
        <p:spPr bwMode="auto">
          <a:xfrm flipH="1" flipV="1">
            <a:off x="5222875" y="2882900"/>
            <a:ext cx="0" cy="35718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19" name="Line 87"/>
          <p:cNvSpPr>
            <a:spLocks noChangeShapeType="1"/>
          </p:cNvSpPr>
          <p:nvPr/>
        </p:nvSpPr>
        <p:spPr bwMode="auto">
          <a:xfrm flipH="1" flipV="1">
            <a:off x="3894138" y="2878138"/>
            <a:ext cx="0" cy="357187"/>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20" name="Rectangle 88"/>
          <p:cNvSpPr>
            <a:spLocks noChangeArrowheads="1"/>
          </p:cNvSpPr>
          <p:nvPr/>
        </p:nvSpPr>
        <p:spPr bwMode="auto">
          <a:xfrm>
            <a:off x="617538" y="3289300"/>
            <a:ext cx="688975" cy="269875"/>
          </a:xfrm>
          <a:prstGeom prst="rect">
            <a:avLst/>
          </a:prstGeom>
          <a:solidFill>
            <a:srgbClr val="66FF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21" name="Rectangle 89"/>
          <p:cNvSpPr>
            <a:spLocks noChangeArrowheads="1"/>
          </p:cNvSpPr>
          <p:nvPr/>
        </p:nvSpPr>
        <p:spPr bwMode="auto">
          <a:xfrm>
            <a:off x="1436688" y="3297238"/>
            <a:ext cx="5254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DTL</a:t>
            </a:r>
          </a:p>
        </p:txBody>
      </p:sp>
      <p:sp>
        <p:nvSpPr>
          <p:cNvPr id="376922" name="Rectangle 90"/>
          <p:cNvSpPr>
            <a:spLocks noChangeArrowheads="1"/>
          </p:cNvSpPr>
          <p:nvPr/>
        </p:nvSpPr>
        <p:spPr bwMode="auto">
          <a:xfrm>
            <a:off x="712788" y="3287713"/>
            <a:ext cx="555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spcBef>
                <a:spcPct val="0"/>
              </a:spcBef>
              <a:buClrTx/>
              <a:buSzTx/>
              <a:buFontTx/>
              <a:buNone/>
            </a:pPr>
            <a:r>
              <a:rPr lang="en-US" altLang="en-US" sz="1400" b="1">
                <a:latin typeface="Arial Unicode MS" pitchFamily="34" charset="-128"/>
              </a:rPr>
              <a:t>RFQ</a:t>
            </a:r>
          </a:p>
        </p:txBody>
      </p:sp>
      <p:sp>
        <p:nvSpPr>
          <p:cNvPr id="376923" name="Line 91"/>
          <p:cNvSpPr>
            <a:spLocks noChangeShapeType="1"/>
          </p:cNvSpPr>
          <p:nvPr/>
        </p:nvSpPr>
        <p:spPr bwMode="auto">
          <a:xfrm flipH="1" flipV="1">
            <a:off x="454025" y="3089275"/>
            <a:ext cx="0" cy="17303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368138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A7D8B7D-9282-4DF3-A4B7-8627FFD01230}" type="slidenum">
              <a:rPr lang="en-US" altLang="en-US"/>
              <a:pPr/>
              <a:t>30</a:t>
            </a:fld>
            <a:endParaRPr lang="en-US" altLang="en-US"/>
          </a:p>
        </p:txBody>
      </p:sp>
      <p:sp>
        <p:nvSpPr>
          <p:cNvPr id="559108" name="Rectangle 4"/>
          <p:cNvSpPr>
            <a:spLocks noGrp="1" noChangeArrowheads="1"/>
          </p:cNvSpPr>
          <p:nvPr>
            <p:ph type="title"/>
          </p:nvPr>
        </p:nvSpPr>
        <p:spPr/>
        <p:txBody>
          <a:bodyPr/>
          <a:lstStyle/>
          <a:p>
            <a:r>
              <a:rPr lang="en-US" altLang="en-US" dirty="0"/>
              <a:t>MEBT chopper rise time satisfy requirements. </a:t>
            </a:r>
            <a:r>
              <a:rPr lang="en-US" altLang="en-US" dirty="0" smtClean="0"/>
              <a:t>Did </a:t>
            </a:r>
            <a:r>
              <a:rPr lang="en-US" altLang="en-US" dirty="0"/>
              <a:t>not </a:t>
            </a:r>
            <a:r>
              <a:rPr lang="en-US" altLang="en-US" dirty="0" smtClean="0"/>
              <a:t>measure </a:t>
            </a:r>
            <a:r>
              <a:rPr lang="en-US" altLang="en-US" dirty="0"/>
              <a:t>gap cleanness</a:t>
            </a:r>
          </a:p>
        </p:txBody>
      </p:sp>
      <p:pic>
        <p:nvPicPr>
          <p:cNvPr id="559109" name="Picture 5" descr="chop_me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131888"/>
            <a:ext cx="81534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2F3815BC-ABDF-4E8B-973C-8A54BCF762EE}" type="slidenum">
              <a:rPr lang="en-US" altLang="en-US"/>
              <a:pPr/>
              <a:t>31</a:t>
            </a:fld>
            <a:endParaRPr lang="en-US" altLang="en-US"/>
          </a:p>
        </p:txBody>
      </p:sp>
      <p:sp>
        <p:nvSpPr>
          <p:cNvPr id="539652" name="Rectangle 4"/>
          <p:cNvSpPr>
            <a:spLocks noGrp="1" noChangeArrowheads="1"/>
          </p:cNvSpPr>
          <p:nvPr>
            <p:ph type="title"/>
          </p:nvPr>
        </p:nvSpPr>
        <p:spPr/>
        <p:txBody>
          <a:bodyPr/>
          <a:lstStyle/>
          <a:p>
            <a:r>
              <a:rPr lang="en-US" altLang="en-US"/>
              <a:t>Water cooling of MEBT chopper structure</a:t>
            </a:r>
          </a:p>
        </p:txBody>
      </p:sp>
      <p:pic>
        <p:nvPicPr>
          <p:cNvPr id="539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925513"/>
            <a:ext cx="782478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MEBT Chopper after anti-chopper removal</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811962"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2667000" y="990600"/>
            <a:ext cx="228600" cy="381000"/>
          </a:xfrm>
          <a:prstGeom prst="downArrow">
            <a:avLst/>
          </a:prstGeom>
          <a:solidFill>
            <a:schemeClr val="accent1">
              <a:lumMod val="75000"/>
            </a:schemeClr>
          </a:solidFill>
          <a:ln>
            <a:solidFill>
              <a:schemeClr val="accent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7" name="Down Arrow 6"/>
          <p:cNvSpPr/>
          <p:nvPr/>
        </p:nvSpPr>
        <p:spPr>
          <a:xfrm>
            <a:off x="4282281" y="990600"/>
            <a:ext cx="228600" cy="381000"/>
          </a:xfrm>
          <a:prstGeom prst="downArrow">
            <a:avLst/>
          </a:prstGeom>
          <a:solidFill>
            <a:schemeClr val="accent1">
              <a:lumMod val="75000"/>
            </a:schemeClr>
          </a:solidFill>
          <a:ln>
            <a:solidFill>
              <a:schemeClr val="accent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6" name="TextBox 5"/>
          <p:cNvSpPr txBox="1"/>
          <p:nvPr/>
        </p:nvSpPr>
        <p:spPr>
          <a:xfrm>
            <a:off x="2131123" y="648968"/>
            <a:ext cx="1300356" cy="374461"/>
          </a:xfrm>
          <a:prstGeom prst="rect">
            <a:avLst/>
          </a:prstGeom>
          <a:noFill/>
        </p:spPr>
        <p:txBody>
          <a:bodyPr wrap="none" rtlCol="0">
            <a:spAutoFit/>
          </a:bodyPr>
          <a:lstStyle/>
          <a:p>
            <a:pPr algn="ctr">
              <a:lnSpc>
                <a:spcPct val="90000"/>
              </a:lnSpc>
            </a:pPr>
            <a:r>
              <a:rPr lang="en-US" b="1" dirty="0" smtClean="0"/>
              <a:t>Deflector</a:t>
            </a:r>
          </a:p>
        </p:txBody>
      </p:sp>
      <p:sp>
        <p:nvSpPr>
          <p:cNvPr id="9" name="TextBox 8"/>
          <p:cNvSpPr txBox="1"/>
          <p:nvPr/>
        </p:nvSpPr>
        <p:spPr>
          <a:xfrm>
            <a:off x="4014489" y="648968"/>
            <a:ext cx="872868" cy="341632"/>
          </a:xfrm>
          <a:prstGeom prst="rect">
            <a:avLst/>
          </a:prstGeom>
          <a:noFill/>
        </p:spPr>
        <p:txBody>
          <a:bodyPr wrap="none" rtlCol="0">
            <a:spAutoFit/>
          </a:bodyPr>
          <a:lstStyle/>
          <a:p>
            <a:pPr algn="ctr">
              <a:lnSpc>
                <a:spcPct val="90000"/>
              </a:lnSpc>
            </a:pPr>
            <a:r>
              <a:rPr lang="en-US" b="1" dirty="0" smtClean="0"/>
              <a:t>Target</a:t>
            </a:r>
          </a:p>
        </p:txBody>
      </p:sp>
    </p:spTree>
    <p:extLst>
      <p:ext uri="{BB962C8B-B14F-4D97-AF65-F5344CB8AC3E}">
        <p14:creationId xmlns:p14="http://schemas.microsoft.com/office/powerpoint/2010/main" val="3876871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AC17AF14-7B37-4331-BF7B-8EEA6917F349}" type="slidenum">
              <a:rPr lang="en-US" altLang="en-US"/>
              <a:pPr/>
              <a:t>33</a:t>
            </a:fld>
            <a:endParaRPr lang="en-US" altLang="en-US"/>
          </a:p>
        </p:txBody>
      </p:sp>
      <p:sp>
        <p:nvSpPr>
          <p:cNvPr id="541700" name="Rectangle 4"/>
          <p:cNvSpPr>
            <a:spLocks noGrp="1" noChangeArrowheads="1"/>
          </p:cNvSpPr>
          <p:nvPr>
            <p:ph type="title"/>
          </p:nvPr>
        </p:nvSpPr>
        <p:spPr/>
        <p:txBody>
          <a:bodyPr/>
          <a:lstStyle/>
          <a:p>
            <a:r>
              <a:rPr lang="en-US" altLang="en-US"/>
              <a:t>Beam scrapers at the entrance </a:t>
            </a:r>
          </a:p>
        </p:txBody>
      </p:sp>
      <p:pic>
        <p:nvPicPr>
          <p:cNvPr id="541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889000"/>
            <a:ext cx="7813675"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B3DEEC0C-0C3A-4B1F-B549-ABA367C72558}" type="slidenum">
              <a:rPr lang="en-US" altLang="en-US"/>
              <a:pPr/>
              <a:t>34</a:t>
            </a:fld>
            <a:endParaRPr lang="en-US" altLang="en-US"/>
          </a:p>
        </p:txBody>
      </p:sp>
      <p:sp>
        <p:nvSpPr>
          <p:cNvPr id="551940" name="Rectangle 4"/>
          <p:cNvSpPr>
            <a:spLocks noGrp="1" noChangeArrowheads="1"/>
          </p:cNvSpPr>
          <p:nvPr>
            <p:ph type="title"/>
          </p:nvPr>
        </p:nvSpPr>
        <p:spPr/>
        <p:txBody>
          <a:bodyPr/>
          <a:lstStyle/>
          <a:p>
            <a:r>
              <a:rPr lang="en-US" altLang="en-US"/>
              <a:t>Damage to MEBT chopper deflecting structure</a:t>
            </a:r>
          </a:p>
        </p:txBody>
      </p:sp>
      <p:grpSp>
        <p:nvGrpSpPr>
          <p:cNvPr id="551941" name="Group 5"/>
          <p:cNvGrpSpPr>
            <a:grpSpLocks/>
          </p:cNvGrpSpPr>
          <p:nvPr/>
        </p:nvGrpSpPr>
        <p:grpSpPr bwMode="auto">
          <a:xfrm>
            <a:off x="0" y="825500"/>
            <a:ext cx="8305800" cy="5892800"/>
            <a:chOff x="240" y="96"/>
            <a:chExt cx="5232" cy="4075"/>
          </a:xfrm>
        </p:grpSpPr>
        <p:pic>
          <p:nvPicPr>
            <p:cNvPr id="551942" name="Picture 6" descr="neg_trace_Cu_da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96"/>
              <a:ext cx="2448" cy="1628"/>
            </a:xfrm>
            <a:prstGeom prst="rect">
              <a:avLst/>
            </a:prstGeom>
            <a:noFill/>
            <a:extLst>
              <a:ext uri="{909E8E84-426E-40dd-AFC4-6F175D3DCCD1}">
                <a14:hiddenFill xmlns:a14="http://schemas.microsoft.com/office/drawing/2010/main">
                  <a:solidFill>
                    <a:srgbClr val="FFFFFF"/>
                  </a:solidFill>
                </a14:hiddenFill>
              </a:ext>
            </a:extLst>
          </p:spPr>
        </p:pic>
        <p:pic>
          <p:nvPicPr>
            <p:cNvPr id="551943" name="Picture 7" descr="neg_trace_arci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96"/>
              <a:ext cx="1838" cy="2304"/>
            </a:xfrm>
            <a:prstGeom prst="rect">
              <a:avLst/>
            </a:prstGeom>
            <a:noFill/>
            <a:extLst>
              <a:ext uri="{909E8E84-426E-40dd-AFC4-6F175D3DCCD1}">
                <a14:hiddenFill xmlns:a14="http://schemas.microsoft.com/office/drawing/2010/main">
                  <a:solidFill>
                    <a:srgbClr val="FFFFFF"/>
                  </a:solidFill>
                </a14:hiddenFill>
              </a:ext>
            </a:extLst>
          </p:spPr>
        </p:pic>
        <p:pic>
          <p:nvPicPr>
            <p:cNvPr id="551944" name="Picture 8" descr="hs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2016"/>
              <a:ext cx="2544" cy="1691"/>
            </a:xfrm>
            <a:prstGeom prst="rect">
              <a:avLst/>
            </a:prstGeom>
            <a:noFill/>
            <a:extLst>
              <a:ext uri="{909E8E84-426E-40dd-AFC4-6F175D3DCCD1}">
                <a14:hiddenFill xmlns:a14="http://schemas.microsoft.com/office/drawing/2010/main">
                  <a:solidFill>
                    <a:srgbClr val="FFFFFF"/>
                  </a:solidFill>
                </a14:hiddenFill>
              </a:ext>
            </a:extLst>
          </p:spPr>
        </p:pic>
        <p:pic>
          <p:nvPicPr>
            <p:cNvPr id="551945" name="Picture 9" descr="pos_trace_delam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2352"/>
              <a:ext cx="2736" cy="1819"/>
            </a:xfrm>
            <a:prstGeom prst="rect">
              <a:avLst/>
            </a:prstGeom>
            <a:noFill/>
            <a:extLst>
              <a:ext uri="{909E8E84-426E-40dd-AFC4-6F175D3DCCD1}">
                <a14:hiddenFill xmlns:a14="http://schemas.microsoft.com/office/drawing/2010/main">
                  <a:solidFill>
                    <a:srgbClr val="FFFFFF"/>
                  </a:solidFill>
                </a14:hiddenFill>
              </a:ext>
            </a:extLst>
          </p:spPr>
        </p:pic>
        <p:sp>
          <p:nvSpPr>
            <p:cNvPr id="551946" name="Line 10"/>
            <p:cNvSpPr>
              <a:spLocks noChangeShapeType="1"/>
            </p:cNvSpPr>
            <p:nvPr/>
          </p:nvSpPr>
          <p:spPr bwMode="auto">
            <a:xfrm flipV="1">
              <a:off x="240" y="1200"/>
              <a:ext cx="672" cy="33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47" name="Line 11"/>
            <p:cNvSpPr>
              <a:spLocks noChangeShapeType="1"/>
            </p:cNvSpPr>
            <p:nvPr/>
          </p:nvSpPr>
          <p:spPr bwMode="auto">
            <a:xfrm flipV="1">
              <a:off x="288" y="672"/>
              <a:ext cx="1200" cy="24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48" name="Line 12"/>
            <p:cNvSpPr>
              <a:spLocks noChangeShapeType="1"/>
            </p:cNvSpPr>
            <p:nvPr/>
          </p:nvSpPr>
          <p:spPr bwMode="auto">
            <a:xfrm flipV="1">
              <a:off x="1248" y="1152"/>
              <a:ext cx="432" cy="72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49" name="Line 13"/>
            <p:cNvSpPr>
              <a:spLocks noChangeShapeType="1"/>
            </p:cNvSpPr>
            <p:nvPr/>
          </p:nvSpPr>
          <p:spPr bwMode="auto">
            <a:xfrm flipH="1">
              <a:off x="4032" y="192"/>
              <a:ext cx="1344" cy="816"/>
            </a:xfrm>
            <a:prstGeom prst="line">
              <a:avLst/>
            </a:prstGeom>
            <a:noFill/>
            <a:ln w="127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0" name="Line 14"/>
            <p:cNvSpPr>
              <a:spLocks noChangeShapeType="1"/>
            </p:cNvSpPr>
            <p:nvPr/>
          </p:nvSpPr>
          <p:spPr bwMode="auto">
            <a:xfrm flipH="1">
              <a:off x="4512" y="624"/>
              <a:ext cx="864" cy="624"/>
            </a:xfrm>
            <a:prstGeom prst="line">
              <a:avLst/>
            </a:prstGeom>
            <a:noFill/>
            <a:ln w="127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1" name="Line 15"/>
            <p:cNvSpPr>
              <a:spLocks noChangeShapeType="1"/>
            </p:cNvSpPr>
            <p:nvPr/>
          </p:nvSpPr>
          <p:spPr bwMode="auto">
            <a:xfrm flipH="1" flipV="1">
              <a:off x="3984" y="1776"/>
              <a:ext cx="1392" cy="384"/>
            </a:xfrm>
            <a:prstGeom prst="line">
              <a:avLst/>
            </a:prstGeom>
            <a:noFill/>
            <a:ln w="127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952" name="Line 16"/>
            <p:cNvSpPr>
              <a:spLocks noChangeShapeType="1"/>
            </p:cNvSpPr>
            <p:nvPr/>
          </p:nvSpPr>
          <p:spPr bwMode="auto">
            <a:xfrm flipV="1">
              <a:off x="2448" y="3264"/>
              <a:ext cx="1584" cy="72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35</a:t>
            </a:fld>
            <a:endParaRPr lang="en-US" altLang="en-US"/>
          </a:p>
        </p:txBody>
      </p:sp>
      <p:pic>
        <p:nvPicPr>
          <p:cNvPr id="5" name="Picture 631" descr="IMG_212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7922"/>
          <a:stretch>
            <a:fillRect/>
          </a:stretch>
        </p:blipFill>
        <p:spPr bwMode="auto">
          <a:xfrm>
            <a:off x="1295235" y="900982"/>
            <a:ext cx="6966449" cy="567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6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title"/>
          </p:nvPr>
        </p:nvSpPr>
        <p:spPr>
          <a:xfrm>
            <a:off x="111125" y="177800"/>
            <a:ext cx="8229600" cy="403225"/>
          </a:xfrm>
        </p:spPr>
        <p:txBody>
          <a:bodyPr/>
          <a:lstStyle/>
          <a:p>
            <a:r>
              <a:rPr lang="en-US" altLang="en-US" sz="2400" smtClean="0">
                <a:ea typeface="ＭＳ Ｐゴシック" pitchFamily="34" charset="-128"/>
              </a:rPr>
              <a:t>New SNS chopper design</a:t>
            </a:r>
          </a:p>
        </p:txBody>
      </p:sp>
      <p:pic>
        <p:nvPicPr>
          <p:cNvPr id="28675" name="Picture 5" descr="TUPAS073_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066800"/>
            <a:ext cx="3511404"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MOPD063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35814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4373674" cy="268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599" y="3886200"/>
            <a:ext cx="4126661" cy="268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9"/>
          <p:cNvSpPr txBox="1">
            <a:spLocks noChangeArrowheads="1"/>
          </p:cNvSpPr>
          <p:nvPr/>
        </p:nvSpPr>
        <p:spPr bwMode="auto">
          <a:xfrm>
            <a:off x="4648200" y="205077"/>
            <a:ext cx="4392283" cy="70788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600" dirty="0"/>
              <a:t>35 cm strip-line :  17 ns transient </a:t>
            </a:r>
          </a:p>
          <a:p>
            <a:pPr eaLnBrk="1" hangingPunct="1">
              <a:spcBef>
                <a:spcPct val="50000"/>
              </a:spcBef>
            </a:pPr>
            <a:r>
              <a:rPr lang="en-US" altLang="en-US" sz="1600" dirty="0"/>
              <a:t>25% more efficient than </a:t>
            </a:r>
            <a:r>
              <a:rPr lang="en-US" altLang="en-US" sz="1600" dirty="0" smtClean="0"/>
              <a:t>old meander </a:t>
            </a:r>
            <a:r>
              <a:rPr lang="en-US" altLang="en-US" sz="1600" dirty="0"/>
              <a:t>line</a:t>
            </a:r>
          </a:p>
        </p:txBody>
      </p:sp>
      <p:sp>
        <p:nvSpPr>
          <p:cNvPr id="28680" name="Text Box 10"/>
          <p:cNvSpPr txBox="1">
            <a:spLocks noChangeArrowheads="1"/>
          </p:cNvSpPr>
          <p:nvPr/>
        </p:nvSpPr>
        <p:spPr bwMode="auto">
          <a:xfrm>
            <a:off x="2133600" y="3886200"/>
            <a:ext cx="4800600" cy="3667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800"/>
              <a:t>2x17 cm strip-lines :  8 ns transient </a:t>
            </a:r>
          </a:p>
        </p:txBody>
      </p:sp>
    </p:spTree>
    <p:extLst>
      <p:ext uri="{BB962C8B-B14F-4D97-AF65-F5344CB8AC3E}">
        <p14:creationId xmlns:p14="http://schemas.microsoft.com/office/powerpoint/2010/main" val="235416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a:xfrm>
            <a:off x="228600" y="304800"/>
            <a:ext cx="8915400" cy="455613"/>
          </a:xfrm>
        </p:spPr>
        <p:txBody>
          <a:bodyPr/>
          <a:lstStyle/>
          <a:p>
            <a:r>
              <a:rPr lang="en-US" altLang="en-US" sz="2800" smtClean="0">
                <a:ea typeface="ＭＳ Ｐゴシック" pitchFamily="34" charset="-128"/>
              </a:rPr>
              <a:t>SNS chopper performance (1MW  operation)</a:t>
            </a:r>
          </a:p>
        </p:txBody>
      </p:sp>
      <p:pic>
        <p:nvPicPr>
          <p:cNvPr id="29699" name="Picture 5" descr="MOPD063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505200"/>
            <a:ext cx="39338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MOPD063f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49720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MOPD063f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0668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8"/>
          <p:cNvSpPr txBox="1">
            <a:spLocks noChangeArrowheads="1"/>
          </p:cNvSpPr>
          <p:nvPr/>
        </p:nvSpPr>
        <p:spPr bwMode="auto">
          <a:xfrm>
            <a:off x="533400" y="990600"/>
            <a:ext cx="5029200" cy="3667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400"/>
              <a:t>High voltage pulse: ~9ns rise time, ~14ns fall time</a:t>
            </a:r>
            <a:r>
              <a:rPr lang="en-US" altLang="en-US" sz="1800"/>
              <a:t> </a:t>
            </a:r>
          </a:p>
        </p:txBody>
      </p:sp>
      <p:sp>
        <p:nvSpPr>
          <p:cNvPr id="29703" name="Text Box 9"/>
          <p:cNvSpPr txBox="1">
            <a:spLocks noChangeArrowheads="1"/>
          </p:cNvSpPr>
          <p:nvPr/>
        </p:nvSpPr>
        <p:spPr bwMode="auto">
          <a:xfrm>
            <a:off x="533400" y="5562600"/>
            <a:ext cx="4038600" cy="5794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400"/>
              <a:t>Beam current: pre-chopper only is in red,  pre-chopper and MEBT chopper is in blue</a:t>
            </a:r>
            <a:r>
              <a:rPr lang="en-US" altLang="en-US" sz="1800"/>
              <a:t> </a:t>
            </a:r>
          </a:p>
        </p:txBody>
      </p:sp>
      <p:sp>
        <p:nvSpPr>
          <p:cNvPr id="29704" name="Oval 10"/>
          <p:cNvSpPr>
            <a:spLocks noChangeArrowheads="1"/>
          </p:cNvSpPr>
          <p:nvPr/>
        </p:nvSpPr>
        <p:spPr bwMode="auto">
          <a:xfrm>
            <a:off x="1524000" y="4038600"/>
            <a:ext cx="381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endParaRPr lang="en-US" altLang="en-US" sz="1800"/>
          </a:p>
        </p:txBody>
      </p:sp>
      <p:sp>
        <p:nvSpPr>
          <p:cNvPr id="29705" name="Line 11"/>
          <p:cNvSpPr>
            <a:spLocks noChangeShapeType="1"/>
          </p:cNvSpPr>
          <p:nvPr/>
        </p:nvSpPr>
        <p:spPr bwMode="auto">
          <a:xfrm flipV="1">
            <a:off x="1868488" y="3276600"/>
            <a:ext cx="2590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Oval 12"/>
          <p:cNvSpPr>
            <a:spLocks noChangeArrowheads="1"/>
          </p:cNvSpPr>
          <p:nvPr/>
        </p:nvSpPr>
        <p:spPr bwMode="auto">
          <a:xfrm>
            <a:off x="2514600" y="4038600"/>
            <a:ext cx="381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endParaRPr lang="en-US" altLang="en-US" sz="1800"/>
          </a:p>
        </p:txBody>
      </p:sp>
      <p:sp>
        <p:nvSpPr>
          <p:cNvPr id="29707" name="Line 13"/>
          <p:cNvSpPr>
            <a:spLocks noChangeShapeType="1"/>
          </p:cNvSpPr>
          <p:nvPr/>
        </p:nvSpPr>
        <p:spPr bwMode="auto">
          <a:xfrm>
            <a:off x="2895600" y="4419600"/>
            <a:ext cx="1371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8" name="Text Box 14"/>
          <p:cNvSpPr txBox="1">
            <a:spLocks noChangeArrowheads="1"/>
          </p:cNvSpPr>
          <p:nvPr/>
        </p:nvSpPr>
        <p:spPr bwMode="auto">
          <a:xfrm>
            <a:off x="4724400" y="1981200"/>
            <a:ext cx="1905000" cy="304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400"/>
              <a:t>~ 10 ns fall time</a:t>
            </a:r>
            <a:endParaRPr lang="en-US" altLang="en-US" sz="1800"/>
          </a:p>
        </p:txBody>
      </p:sp>
      <p:sp>
        <p:nvSpPr>
          <p:cNvPr id="29709" name="Text Box 15"/>
          <p:cNvSpPr txBox="1">
            <a:spLocks noChangeArrowheads="1"/>
          </p:cNvSpPr>
          <p:nvPr/>
        </p:nvSpPr>
        <p:spPr bwMode="auto">
          <a:xfrm>
            <a:off x="6858000" y="5029200"/>
            <a:ext cx="1905000" cy="304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400" dirty="0"/>
              <a:t>~ 15 ns </a:t>
            </a:r>
            <a:r>
              <a:rPr lang="en-US" altLang="en-US" sz="1400" dirty="0" smtClean="0"/>
              <a:t>rise </a:t>
            </a:r>
            <a:r>
              <a:rPr lang="en-US" altLang="en-US" sz="1400" dirty="0"/>
              <a:t>time</a:t>
            </a:r>
            <a:endParaRPr lang="en-US" altLang="en-US" sz="1800" dirty="0"/>
          </a:p>
        </p:txBody>
      </p:sp>
      <p:sp>
        <p:nvSpPr>
          <p:cNvPr id="29710" name="Text Box 16"/>
          <p:cNvSpPr txBox="1">
            <a:spLocks noChangeArrowheads="1"/>
          </p:cNvSpPr>
          <p:nvPr/>
        </p:nvSpPr>
        <p:spPr bwMode="auto">
          <a:xfrm>
            <a:off x="5410200" y="5715000"/>
            <a:ext cx="3429000" cy="304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37931725" indent="-37474525" eaLnBrk="0" hangingPunct="0">
              <a:defRPr sz="2400" b="1">
                <a:solidFill>
                  <a:schemeClr val="tx1"/>
                </a:solidFill>
                <a:latin typeface="Arial" pitchFamily="34" charset="0"/>
                <a:cs typeface="Arial" pitchFamily="34" charset="0"/>
              </a:defRPr>
            </a:lvl2pPr>
            <a:lvl3pPr eaLnBrk="0" hangingPunct="0">
              <a:defRPr sz="2400" b="1">
                <a:solidFill>
                  <a:schemeClr val="tx1"/>
                </a:solidFill>
                <a:latin typeface="Arial" pitchFamily="34" charset="0"/>
                <a:cs typeface="Arial" pitchFamily="34" charset="0"/>
              </a:defRPr>
            </a:lvl3pPr>
            <a:lvl4pPr eaLnBrk="0" hangingPunct="0">
              <a:defRPr sz="2400" b="1">
                <a:solidFill>
                  <a:schemeClr val="tx1"/>
                </a:solidFill>
                <a:latin typeface="Arial" pitchFamily="34" charset="0"/>
                <a:cs typeface="Arial" pitchFamily="34" charset="0"/>
              </a:defRPr>
            </a:lvl4pPr>
            <a:lvl5pPr eaLnBrk="0" hangingPunct="0">
              <a:defRPr sz="2400" b="1">
                <a:solidFill>
                  <a:schemeClr val="tx1"/>
                </a:solidFill>
                <a:latin typeface="Arial" pitchFamily="34" charset="0"/>
                <a:cs typeface="Arial" pitchFamily="34" charset="0"/>
              </a:defRPr>
            </a:lvl5pPr>
            <a:lvl6pPr marL="457200" eaLnBrk="0" fontAlgn="base" hangingPunct="0">
              <a:spcBef>
                <a:spcPct val="0"/>
              </a:spcBef>
              <a:spcAft>
                <a:spcPct val="0"/>
              </a:spcAft>
              <a:defRPr sz="2400" b="1">
                <a:solidFill>
                  <a:schemeClr val="tx1"/>
                </a:solidFill>
                <a:latin typeface="Arial" pitchFamily="34" charset="0"/>
                <a:cs typeface="Arial" pitchFamily="34" charset="0"/>
              </a:defRPr>
            </a:lvl6pPr>
            <a:lvl7pPr marL="914400" eaLnBrk="0" fontAlgn="base" hangingPunct="0">
              <a:spcBef>
                <a:spcPct val="0"/>
              </a:spcBef>
              <a:spcAft>
                <a:spcPct val="0"/>
              </a:spcAft>
              <a:defRPr sz="2400" b="1">
                <a:solidFill>
                  <a:schemeClr val="tx1"/>
                </a:solidFill>
                <a:latin typeface="Arial" pitchFamily="34" charset="0"/>
                <a:cs typeface="Arial" pitchFamily="34" charset="0"/>
              </a:defRPr>
            </a:lvl7pPr>
            <a:lvl8pPr marL="1371600" eaLnBrk="0" fontAlgn="base" hangingPunct="0">
              <a:spcBef>
                <a:spcPct val="0"/>
              </a:spcBef>
              <a:spcAft>
                <a:spcPct val="0"/>
              </a:spcAft>
              <a:defRPr sz="2400" b="1">
                <a:solidFill>
                  <a:schemeClr val="tx1"/>
                </a:solidFill>
                <a:latin typeface="Arial" pitchFamily="34" charset="0"/>
                <a:cs typeface="Arial" pitchFamily="34" charset="0"/>
              </a:defRPr>
            </a:lvl8pPr>
            <a:lvl9pPr marL="18288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spcBef>
                <a:spcPct val="50000"/>
              </a:spcBef>
            </a:pPr>
            <a:r>
              <a:rPr lang="en-US" altLang="en-US" sz="1400"/>
              <a:t>Measured extinction ratio is &lt; 10</a:t>
            </a:r>
            <a:r>
              <a:rPr lang="en-US" altLang="en-US" sz="1400" baseline="30000"/>
              <a:t>-4</a:t>
            </a:r>
          </a:p>
        </p:txBody>
      </p:sp>
    </p:spTree>
    <p:extLst>
      <p:ext uri="{BB962C8B-B14F-4D97-AF65-F5344CB8AC3E}">
        <p14:creationId xmlns:p14="http://schemas.microsoft.com/office/powerpoint/2010/main" val="2836242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68" y="164381"/>
            <a:ext cx="8229600" cy="781050"/>
          </a:xfrm>
        </p:spPr>
        <p:txBody>
          <a:bodyPr/>
          <a:lstStyle/>
          <a:p>
            <a:r>
              <a:rPr lang="en-US" dirty="0" smtClean="0"/>
              <a:t>Effect of MEBT chopper on extraction losses</a:t>
            </a:r>
            <a:endParaRPr lang="en-US" dirty="0"/>
          </a:p>
        </p:txBody>
      </p:sp>
      <p:sp>
        <p:nvSpPr>
          <p:cNvPr id="3" name="Slide Number Placeholder 2"/>
          <p:cNvSpPr>
            <a:spLocks noGrp="1"/>
          </p:cNvSpPr>
          <p:nvPr>
            <p:ph type="sldNum" sz="quarter" idx="10"/>
          </p:nvPr>
        </p:nvSpPr>
        <p:spPr/>
        <p:txBody>
          <a:bodyPr/>
          <a:lstStyle/>
          <a:p>
            <a:fld id="{DB7C9753-13EC-4FCD-94B9-70FA5A0E14EF}" type="slidenum">
              <a:rPr lang="en-US" altLang="en-US" smtClean="0"/>
              <a:pPr/>
              <a:t>38</a:t>
            </a:fld>
            <a:endParaRPr lang="en-US" altLang="en-US"/>
          </a:p>
        </p:txBody>
      </p:sp>
      <p:pic>
        <p:nvPicPr>
          <p:cNvPr id="605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1" y="1175765"/>
            <a:ext cx="8757313" cy="50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09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3999" cy="781050"/>
          </a:xfrm>
        </p:spPr>
        <p:txBody>
          <a:bodyPr/>
          <a:lstStyle/>
          <a:p>
            <a:r>
              <a:rPr lang="en-US" dirty="0" smtClean="0"/>
              <a:t>MEBT chopper target </a:t>
            </a:r>
            <a:r>
              <a:rPr lang="en-US" dirty="0"/>
              <a:t>failure </a:t>
            </a:r>
            <a:r>
              <a:rPr lang="en-US" dirty="0" smtClean="0"/>
              <a:t>in September 2014</a:t>
            </a:r>
            <a:endParaRPr lang="en-US" dirty="0"/>
          </a:p>
        </p:txBody>
      </p:sp>
      <p:sp>
        <p:nvSpPr>
          <p:cNvPr id="3" name="Content Placeholder 2"/>
          <p:cNvSpPr>
            <a:spLocks noGrp="1"/>
          </p:cNvSpPr>
          <p:nvPr>
            <p:ph idx="1"/>
          </p:nvPr>
        </p:nvSpPr>
        <p:spPr>
          <a:xfrm>
            <a:off x="146649" y="888471"/>
            <a:ext cx="8885208" cy="5555972"/>
          </a:xfrm>
        </p:spPr>
        <p:txBody>
          <a:bodyPr/>
          <a:lstStyle/>
          <a:p>
            <a:pPr>
              <a:lnSpc>
                <a:spcPct val="150000"/>
              </a:lnSpc>
            </a:pPr>
            <a:r>
              <a:rPr lang="en-US" sz="1800" dirty="0" smtClean="0"/>
              <a:t>Massive water leak in the MEBT during maintenance (no beam running) </a:t>
            </a:r>
            <a:endParaRPr lang="en-US" sz="1800" dirty="0"/>
          </a:p>
          <a:p>
            <a:pPr>
              <a:lnSpc>
                <a:spcPct val="150000"/>
              </a:lnSpc>
            </a:pPr>
            <a:r>
              <a:rPr lang="en-US" sz="1800" dirty="0" smtClean="0"/>
              <a:t> Whole MEBT vacuum chamber completely filled with water, pressure relief valves opened</a:t>
            </a:r>
          </a:p>
          <a:p>
            <a:pPr>
              <a:lnSpc>
                <a:spcPct val="150000"/>
              </a:lnSpc>
            </a:pPr>
            <a:r>
              <a:rPr lang="en-US" sz="1800" dirty="0" smtClean="0"/>
              <a:t>1mm thick wall of cooling channels in MEBT chopper target failed </a:t>
            </a:r>
          </a:p>
          <a:p>
            <a:pPr>
              <a:lnSpc>
                <a:spcPct val="150000"/>
              </a:lnSpc>
            </a:pPr>
            <a:r>
              <a:rPr lang="en-US" sz="1800" dirty="0" smtClean="0"/>
              <a:t>Resulted in &gt;30days of downtime for clean up and recover</a:t>
            </a:r>
          </a:p>
          <a:p>
            <a:pPr>
              <a:lnSpc>
                <a:spcPct val="150000"/>
              </a:lnSpc>
            </a:pPr>
            <a:r>
              <a:rPr lang="en-US" sz="1800" dirty="0" smtClean="0"/>
              <a:t> Chopper target was removed making MEBT chopper inoperable</a:t>
            </a:r>
          </a:p>
          <a:p>
            <a:pPr>
              <a:lnSpc>
                <a:spcPct val="150000"/>
              </a:lnSpc>
            </a:pPr>
            <a:r>
              <a:rPr lang="en-US" sz="1800" dirty="0" smtClean="0"/>
              <a:t>Chopper deflector is still in place to provide scraping functions</a:t>
            </a:r>
          </a:p>
          <a:p>
            <a:pPr lvl="1">
              <a:lnSpc>
                <a:spcPct val="150000"/>
              </a:lnSpc>
            </a:pPr>
            <a:r>
              <a:rPr lang="en-US" sz="1600" dirty="0" smtClean="0">
                <a:solidFill>
                  <a:srgbClr val="0070C0"/>
                </a:solidFill>
              </a:rPr>
              <a:t>Collecting a list of equipment to put in place of the deflector: scrapers, diagnostics  </a:t>
            </a:r>
          </a:p>
          <a:p>
            <a:pPr>
              <a:lnSpc>
                <a:spcPct val="150000"/>
              </a:lnSpc>
            </a:pPr>
            <a:r>
              <a:rPr lang="en-US" sz="1800" dirty="0" smtClean="0"/>
              <a:t>There is no plans to recover chopper while SNS is operating at up to 1.4MW beam power</a:t>
            </a:r>
            <a:endParaRPr lang="en-US" sz="1800" dirty="0"/>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39</a:t>
            </a:fld>
            <a:endParaRPr lang="en-US" altLang="en-US" dirty="0"/>
          </a:p>
        </p:txBody>
      </p:sp>
    </p:spTree>
    <p:extLst>
      <p:ext uri="{BB962C8B-B14F-4D97-AF65-F5344CB8AC3E}">
        <p14:creationId xmlns:p14="http://schemas.microsoft.com/office/powerpoint/2010/main" val="271292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p:cNvSpPr>
            <a:spLocks noGrp="1"/>
          </p:cNvSpPr>
          <p:nvPr>
            <p:ph type="sldNum" sz="quarter" idx="10"/>
          </p:nvPr>
        </p:nvSpPr>
        <p:spPr/>
        <p:txBody>
          <a:bodyPr/>
          <a:lstStyle/>
          <a:p>
            <a:fld id="{2681E1A7-58D6-439D-AA46-24725C8BFF53}" type="slidenum">
              <a:rPr lang="en-US" altLang="en-US"/>
              <a:pPr/>
              <a:t>4</a:t>
            </a:fld>
            <a:endParaRPr lang="en-US" altLang="en-US"/>
          </a:p>
        </p:txBody>
      </p:sp>
      <p:sp>
        <p:nvSpPr>
          <p:cNvPr id="519170" name="Rectangle 2"/>
          <p:cNvSpPr>
            <a:spLocks noGrp="1" noChangeArrowheads="1"/>
          </p:cNvSpPr>
          <p:nvPr>
            <p:ph type="title"/>
          </p:nvPr>
        </p:nvSpPr>
        <p:spPr/>
        <p:txBody>
          <a:bodyPr/>
          <a:lstStyle/>
          <a:p>
            <a:r>
              <a:rPr lang="en-US" altLang="en-US" sz="2800"/>
              <a:t>Why do we need chopper?</a:t>
            </a:r>
          </a:p>
        </p:txBody>
      </p:sp>
      <p:sp>
        <p:nvSpPr>
          <p:cNvPr id="519171" name="Text Box 3"/>
          <p:cNvSpPr txBox="1">
            <a:spLocks noChangeArrowheads="1"/>
          </p:cNvSpPr>
          <p:nvPr/>
        </p:nvSpPr>
        <p:spPr bwMode="auto">
          <a:xfrm>
            <a:off x="984250" y="203041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End of accumulation</a:t>
            </a:r>
          </a:p>
        </p:txBody>
      </p:sp>
      <p:sp>
        <p:nvSpPr>
          <p:cNvPr id="519172" name="Text Box 4"/>
          <p:cNvSpPr txBox="1">
            <a:spLocks noChangeArrowheads="1"/>
          </p:cNvSpPr>
          <p:nvPr/>
        </p:nvSpPr>
        <p:spPr bwMode="auto">
          <a:xfrm>
            <a:off x="6662738" y="2001838"/>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Extraction</a:t>
            </a:r>
          </a:p>
        </p:txBody>
      </p:sp>
      <p:grpSp>
        <p:nvGrpSpPr>
          <p:cNvPr id="519173" name="Group 5"/>
          <p:cNvGrpSpPr>
            <a:grpSpLocks/>
          </p:cNvGrpSpPr>
          <p:nvPr/>
        </p:nvGrpSpPr>
        <p:grpSpPr bwMode="auto">
          <a:xfrm>
            <a:off x="685800" y="2663825"/>
            <a:ext cx="3444875" cy="3265488"/>
            <a:chOff x="96" y="879"/>
            <a:chExt cx="2170" cy="2057"/>
          </a:xfrm>
        </p:grpSpPr>
        <p:sp>
          <p:nvSpPr>
            <p:cNvPr id="519174" name="Text Box 6"/>
            <p:cNvSpPr txBox="1">
              <a:spLocks noChangeArrowheads="1"/>
            </p:cNvSpPr>
            <p:nvPr/>
          </p:nvSpPr>
          <p:spPr bwMode="auto">
            <a:xfrm>
              <a:off x="144" y="2223"/>
              <a:ext cx="5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Times New Roman" pitchFamily="18" charset="0"/>
                </a:rPr>
                <a:t>To target</a:t>
              </a:r>
            </a:p>
          </p:txBody>
        </p:sp>
        <p:grpSp>
          <p:nvGrpSpPr>
            <p:cNvPr id="519175" name="Group 7"/>
            <p:cNvGrpSpPr>
              <a:grpSpLocks/>
            </p:cNvGrpSpPr>
            <p:nvPr/>
          </p:nvGrpSpPr>
          <p:grpSpPr bwMode="auto">
            <a:xfrm>
              <a:off x="96" y="879"/>
              <a:ext cx="2170" cy="2057"/>
              <a:chOff x="192" y="879"/>
              <a:chExt cx="2170" cy="2057"/>
            </a:xfrm>
          </p:grpSpPr>
          <p:grpSp>
            <p:nvGrpSpPr>
              <p:cNvPr id="519176" name="Group 8"/>
              <p:cNvGrpSpPr>
                <a:grpSpLocks/>
              </p:cNvGrpSpPr>
              <p:nvPr/>
            </p:nvGrpSpPr>
            <p:grpSpPr bwMode="auto">
              <a:xfrm>
                <a:off x="192" y="1023"/>
                <a:ext cx="2170" cy="1913"/>
                <a:chOff x="182" y="619"/>
                <a:chExt cx="2602" cy="2446"/>
              </a:xfrm>
            </p:grpSpPr>
            <p:sp>
              <p:nvSpPr>
                <p:cNvPr id="519177" name="AutoShape 9"/>
                <p:cNvSpPr>
                  <a:spLocks noChangeArrowheads="1"/>
                </p:cNvSpPr>
                <p:nvPr/>
              </p:nvSpPr>
              <p:spPr bwMode="auto">
                <a:xfrm>
                  <a:off x="1005" y="816"/>
                  <a:ext cx="1491" cy="1442"/>
                </a:xfrm>
                <a:custGeom>
                  <a:avLst/>
                  <a:gdLst>
                    <a:gd name="G0" fmla="+- 10667 0 0"/>
                    <a:gd name="G1" fmla="+- 7798088 0 0"/>
                    <a:gd name="G2" fmla="+- 0 0 7798088"/>
                    <a:gd name="T0" fmla="*/ 0 256 1"/>
                    <a:gd name="T1" fmla="*/ 180 256 1"/>
                    <a:gd name="G3" fmla="+- 7798088 T0 T1"/>
                    <a:gd name="T2" fmla="*/ 0 256 1"/>
                    <a:gd name="T3" fmla="*/ 90 256 1"/>
                    <a:gd name="G4" fmla="+- 7798088 T2 T3"/>
                    <a:gd name="G5" fmla="*/ G4 2 1"/>
                    <a:gd name="T4" fmla="*/ 90 256 1"/>
                    <a:gd name="T5" fmla="*/ 0 256 1"/>
                    <a:gd name="G6" fmla="+- 7798088 T4 T5"/>
                    <a:gd name="G7" fmla="*/ G6 2 1"/>
                    <a:gd name="G8" fmla="abs 779808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67"/>
                    <a:gd name="G18" fmla="*/ 10667 1 2"/>
                    <a:gd name="G19" fmla="+- G18 5400 0"/>
                    <a:gd name="G20" fmla="cos G19 7798088"/>
                    <a:gd name="G21" fmla="sin G19 7798088"/>
                    <a:gd name="G22" fmla="+- G20 10800 0"/>
                    <a:gd name="G23" fmla="+- G21 10800 0"/>
                    <a:gd name="G24" fmla="+- 10800 0 G20"/>
                    <a:gd name="G25" fmla="+- 10667 10800 0"/>
                    <a:gd name="G26" fmla="?: G9 G17 G25"/>
                    <a:gd name="G27" fmla="?: G9 0 21600"/>
                    <a:gd name="G28" fmla="cos 10800 7798088"/>
                    <a:gd name="G29" fmla="sin 10800 7798088"/>
                    <a:gd name="G30" fmla="sin 10667 7798088"/>
                    <a:gd name="G31" fmla="+- G28 10800 0"/>
                    <a:gd name="G32" fmla="+- G29 10800 0"/>
                    <a:gd name="G33" fmla="+- G30 10800 0"/>
                    <a:gd name="G34" fmla="?: G4 0 G31"/>
                    <a:gd name="G35" fmla="?: 7798088 G34 0"/>
                    <a:gd name="G36" fmla="?: G6 G35 G31"/>
                    <a:gd name="G37" fmla="+- 21600 0 G36"/>
                    <a:gd name="G38" fmla="?: G4 0 G33"/>
                    <a:gd name="G39" fmla="?: 7798088 G38 G32"/>
                    <a:gd name="G40" fmla="?: G6 G39 0"/>
                    <a:gd name="G41" fmla="?: G4 G32 21600"/>
                    <a:gd name="G42" fmla="?: G6 G41 G33"/>
                    <a:gd name="T12" fmla="*/ 10800 w 21600"/>
                    <a:gd name="T13" fmla="*/ 0 h 21600"/>
                    <a:gd name="T14" fmla="*/ 5597 w 21600"/>
                    <a:gd name="T15" fmla="*/ 20189 h 21600"/>
                    <a:gd name="T16" fmla="*/ 10800 w 21600"/>
                    <a:gd name="T17" fmla="*/ 133 h 21600"/>
                    <a:gd name="T18" fmla="*/ 16003 w 21600"/>
                    <a:gd name="T19" fmla="*/ 201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30" y="20130"/>
                      </a:moveTo>
                      <a:cubicBezTo>
                        <a:pt x="2237" y="18250"/>
                        <a:pt x="133" y="14678"/>
                        <a:pt x="133" y="10800"/>
                      </a:cubicBezTo>
                      <a:cubicBezTo>
                        <a:pt x="133" y="4908"/>
                        <a:pt x="4908" y="133"/>
                        <a:pt x="10800" y="133"/>
                      </a:cubicBezTo>
                      <a:cubicBezTo>
                        <a:pt x="16691" y="133"/>
                        <a:pt x="21467" y="4908"/>
                        <a:pt x="21467" y="10800"/>
                      </a:cubicBezTo>
                      <a:cubicBezTo>
                        <a:pt x="21467" y="14678"/>
                        <a:pt x="19362" y="18250"/>
                        <a:pt x="15969" y="20130"/>
                      </a:cubicBezTo>
                      <a:lnTo>
                        <a:pt x="16034" y="20246"/>
                      </a:lnTo>
                      <a:cubicBezTo>
                        <a:pt x="19468" y="18343"/>
                        <a:pt x="21600" y="14726"/>
                        <a:pt x="21600" y="10800"/>
                      </a:cubicBezTo>
                      <a:cubicBezTo>
                        <a:pt x="21600" y="4835"/>
                        <a:pt x="16764" y="0"/>
                        <a:pt x="10800" y="0"/>
                      </a:cubicBezTo>
                      <a:cubicBezTo>
                        <a:pt x="4835" y="0"/>
                        <a:pt x="0" y="4835"/>
                        <a:pt x="0" y="10800"/>
                      </a:cubicBezTo>
                      <a:cubicBezTo>
                        <a:pt x="-1" y="14726"/>
                        <a:pt x="2131" y="18343"/>
                        <a:pt x="5565" y="2024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78" name="AutoShape 10"/>
                <p:cNvSpPr>
                  <a:spLocks noChangeArrowheads="1"/>
                </p:cNvSpPr>
                <p:nvPr/>
              </p:nvSpPr>
              <p:spPr bwMode="auto">
                <a:xfrm>
                  <a:off x="1068" y="888"/>
                  <a:ext cx="1359" cy="1281"/>
                </a:xfrm>
                <a:custGeom>
                  <a:avLst/>
                  <a:gdLst>
                    <a:gd name="G0" fmla="+- 9860 0 0"/>
                    <a:gd name="G1" fmla="+- 5927182 0 0"/>
                    <a:gd name="G2" fmla="+- 0 0 5927182"/>
                    <a:gd name="T0" fmla="*/ 0 256 1"/>
                    <a:gd name="T1" fmla="*/ 180 256 1"/>
                    <a:gd name="G3" fmla="+- 5927182 T0 T1"/>
                    <a:gd name="T2" fmla="*/ 0 256 1"/>
                    <a:gd name="T3" fmla="*/ 90 256 1"/>
                    <a:gd name="G4" fmla="+- 5927182 T2 T3"/>
                    <a:gd name="G5" fmla="*/ G4 2 1"/>
                    <a:gd name="T4" fmla="*/ 90 256 1"/>
                    <a:gd name="T5" fmla="*/ 0 256 1"/>
                    <a:gd name="G6" fmla="+- 5927182 T4 T5"/>
                    <a:gd name="G7" fmla="*/ G6 2 1"/>
                    <a:gd name="G8" fmla="abs 59271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60"/>
                    <a:gd name="G18" fmla="*/ 9860 1 2"/>
                    <a:gd name="G19" fmla="+- G18 5400 0"/>
                    <a:gd name="G20" fmla="cos G19 5927182"/>
                    <a:gd name="G21" fmla="sin G19 5927182"/>
                    <a:gd name="G22" fmla="+- G20 10800 0"/>
                    <a:gd name="G23" fmla="+- G21 10800 0"/>
                    <a:gd name="G24" fmla="+- 10800 0 G20"/>
                    <a:gd name="G25" fmla="+- 9860 10800 0"/>
                    <a:gd name="G26" fmla="?: G9 G17 G25"/>
                    <a:gd name="G27" fmla="?: G9 0 21600"/>
                    <a:gd name="G28" fmla="cos 10800 5927182"/>
                    <a:gd name="G29" fmla="sin 10800 5927182"/>
                    <a:gd name="G30" fmla="sin 9860 5927182"/>
                    <a:gd name="G31" fmla="+- G28 10800 0"/>
                    <a:gd name="G32" fmla="+- G29 10800 0"/>
                    <a:gd name="G33" fmla="+- G30 10800 0"/>
                    <a:gd name="G34" fmla="?: G4 0 G31"/>
                    <a:gd name="G35" fmla="?: 5927182 G34 0"/>
                    <a:gd name="G36" fmla="?: G6 G35 G31"/>
                    <a:gd name="G37" fmla="+- 21600 0 G36"/>
                    <a:gd name="G38" fmla="?: G4 0 G33"/>
                    <a:gd name="G39" fmla="?: 5927182 G38 G32"/>
                    <a:gd name="G40" fmla="?: G6 G39 0"/>
                    <a:gd name="G41" fmla="?: G4 G32 21600"/>
                    <a:gd name="G42" fmla="?: G6 G41 G33"/>
                    <a:gd name="T12" fmla="*/ 10800 w 21600"/>
                    <a:gd name="T13" fmla="*/ 0 h 21600"/>
                    <a:gd name="T14" fmla="*/ 10720 w 21600"/>
                    <a:gd name="T15" fmla="*/ 21129 h 21600"/>
                    <a:gd name="T16" fmla="*/ 10800 w 21600"/>
                    <a:gd name="T17" fmla="*/ 940 h 21600"/>
                    <a:gd name="T18" fmla="*/ 10880 w 21600"/>
                    <a:gd name="T19" fmla="*/ 2112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4" y="20659"/>
                      </a:moveTo>
                      <a:cubicBezTo>
                        <a:pt x="5308" y="20617"/>
                        <a:pt x="940" y="16215"/>
                        <a:pt x="940" y="10800"/>
                      </a:cubicBezTo>
                      <a:cubicBezTo>
                        <a:pt x="940" y="5354"/>
                        <a:pt x="5354" y="940"/>
                        <a:pt x="10800" y="940"/>
                      </a:cubicBezTo>
                      <a:cubicBezTo>
                        <a:pt x="16245" y="940"/>
                        <a:pt x="20660" y="5354"/>
                        <a:pt x="20660" y="10800"/>
                      </a:cubicBezTo>
                      <a:cubicBezTo>
                        <a:pt x="20660" y="16215"/>
                        <a:pt x="16291" y="20617"/>
                        <a:pt x="10875" y="20659"/>
                      </a:cubicBezTo>
                      <a:lnTo>
                        <a:pt x="10883" y="21599"/>
                      </a:lnTo>
                      <a:cubicBezTo>
                        <a:pt x="16815" y="21553"/>
                        <a:pt x="21600" y="16732"/>
                        <a:pt x="21600" y="10800"/>
                      </a:cubicBezTo>
                      <a:cubicBezTo>
                        <a:pt x="21600" y="4835"/>
                        <a:pt x="16764" y="0"/>
                        <a:pt x="10800" y="0"/>
                      </a:cubicBezTo>
                      <a:cubicBezTo>
                        <a:pt x="4835" y="0"/>
                        <a:pt x="0" y="4835"/>
                        <a:pt x="0" y="10800"/>
                      </a:cubicBezTo>
                      <a:cubicBezTo>
                        <a:pt x="-1" y="16732"/>
                        <a:pt x="4784" y="21553"/>
                        <a:pt x="10716" y="21599"/>
                      </a:cubicBezTo>
                      <a:close/>
                    </a:path>
                  </a:pathLst>
                </a:custGeom>
                <a:solidFill>
                  <a:srgbClr val="FF0000"/>
                </a:solidFill>
                <a:ln>
                  <a:noFill/>
                </a:ln>
                <a:effectLst/>
                <a:extLs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79" name="AutoShape 11"/>
                <p:cNvSpPr>
                  <a:spLocks noChangeArrowheads="1"/>
                </p:cNvSpPr>
                <p:nvPr/>
              </p:nvSpPr>
              <p:spPr bwMode="auto">
                <a:xfrm>
                  <a:off x="1214" y="1010"/>
                  <a:ext cx="1060" cy="1042"/>
                </a:xfrm>
                <a:custGeom>
                  <a:avLst/>
                  <a:gdLst>
                    <a:gd name="G0" fmla="+- 10639 0 0"/>
                    <a:gd name="G1" fmla="+- 7717653 0 0"/>
                    <a:gd name="G2" fmla="+- 0 0 7717653"/>
                    <a:gd name="T0" fmla="*/ 0 256 1"/>
                    <a:gd name="T1" fmla="*/ 180 256 1"/>
                    <a:gd name="G3" fmla="+- 7717653 T0 T1"/>
                    <a:gd name="T2" fmla="*/ 0 256 1"/>
                    <a:gd name="T3" fmla="*/ 90 256 1"/>
                    <a:gd name="G4" fmla="+- 7717653 T2 T3"/>
                    <a:gd name="G5" fmla="*/ G4 2 1"/>
                    <a:gd name="T4" fmla="*/ 90 256 1"/>
                    <a:gd name="T5" fmla="*/ 0 256 1"/>
                    <a:gd name="G6" fmla="+- 7717653 T4 T5"/>
                    <a:gd name="G7" fmla="*/ G6 2 1"/>
                    <a:gd name="G8" fmla="abs 77176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39"/>
                    <a:gd name="G18" fmla="*/ 10639 1 2"/>
                    <a:gd name="G19" fmla="+- G18 5400 0"/>
                    <a:gd name="G20" fmla="cos G19 7717653"/>
                    <a:gd name="G21" fmla="sin G19 7717653"/>
                    <a:gd name="G22" fmla="+- G20 10800 0"/>
                    <a:gd name="G23" fmla="+- G21 10800 0"/>
                    <a:gd name="G24" fmla="+- 10800 0 G20"/>
                    <a:gd name="G25" fmla="+- 10639 10800 0"/>
                    <a:gd name="G26" fmla="?: G9 G17 G25"/>
                    <a:gd name="G27" fmla="?: G9 0 21600"/>
                    <a:gd name="G28" fmla="cos 10800 7717653"/>
                    <a:gd name="G29" fmla="sin 10800 7717653"/>
                    <a:gd name="G30" fmla="sin 10639 7717653"/>
                    <a:gd name="G31" fmla="+- G28 10800 0"/>
                    <a:gd name="G32" fmla="+- G29 10800 0"/>
                    <a:gd name="G33" fmla="+- G30 10800 0"/>
                    <a:gd name="G34" fmla="?: G4 0 G31"/>
                    <a:gd name="G35" fmla="?: 7717653 G34 0"/>
                    <a:gd name="G36" fmla="?: G6 G35 G31"/>
                    <a:gd name="G37" fmla="+- 21600 0 G36"/>
                    <a:gd name="G38" fmla="?: G4 0 G33"/>
                    <a:gd name="G39" fmla="?: 7717653 G38 G32"/>
                    <a:gd name="G40" fmla="?: G6 G39 0"/>
                    <a:gd name="G41" fmla="?: G4 G32 21600"/>
                    <a:gd name="G42" fmla="?: G6 G41 G33"/>
                    <a:gd name="T12" fmla="*/ 10800 w 21600"/>
                    <a:gd name="T13" fmla="*/ 0 h 21600"/>
                    <a:gd name="T14" fmla="*/ 5806 w 21600"/>
                    <a:gd name="T15" fmla="*/ 20286 h 21600"/>
                    <a:gd name="T16" fmla="*/ 10800 w 21600"/>
                    <a:gd name="T17" fmla="*/ 161 h 21600"/>
                    <a:gd name="T18" fmla="*/ 15794 w 21600"/>
                    <a:gd name="T19" fmla="*/ 2028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44" y="20214"/>
                      </a:moveTo>
                      <a:cubicBezTo>
                        <a:pt x="2349" y="18374"/>
                        <a:pt x="161" y="14749"/>
                        <a:pt x="161" y="10800"/>
                      </a:cubicBezTo>
                      <a:cubicBezTo>
                        <a:pt x="161" y="4924"/>
                        <a:pt x="4924" y="161"/>
                        <a:pt x="10800" y="161"/>
                      </a:cubicBezTo>
                      <a:cubicBezTo>
                        <a:pt x="16675" y="161"/>
                        <a:pt x="21439" y="4924"/>
                        <a:pt x="21439" y="10800"/>
                      </a:cubicBezTo>
                      <a:cubicBezTo>
                        <a:pt x="21439" y="14749"/>
                        <a:pt x="19250" y="18374"/>
                        <a:pt x="15755" y="20214"/>
                      </a:cubicBezTo>
                      <a:lnTo>
                        <a:pt x="15830" y="20356"/>
                      </a:lnTo>
                      <a:cubicBezTo>
                        <a:pt x="19378" y="18489"/>
                        <a:pt x="21600" y="14809"/>
                        <a:pt x="21600" y="10800"/>
                      </a:cubicBezTo>
                      <a:cubicBezTo>
                        <a:pt x="21600" y="4835"/>
                        <a:pt x="16764" y="0"/>
                        <a:pt x="10800" y="0"/>
                      </a:cubicBezTo>
                      <a:cubicBezTo>
                        <a:pt x="4835" y="0"/>
                        <a:pt x="0" y="4835"/>
                        <a:pt x="0" y="10800"/>
                      </a:cubicBezTo>
                      <a:cubicBezTo>
                        <a:pt x="-1" y="14809"/>
                        <a:pt x="2221" y="18489"/>
                        <a:pt x="5769" y="2035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80" name="Line 12"/>
                <p:cNvSpPr>
                  <a:spLocks noChangeShapeType="1"/>
                </p:cNvSpPr>
                <p:nvPr/>
              </p:nvSpPr>
              <p:spPr bwMode="auto">
                <a:xfrm flipH="1">
                  <a:off x="624" y="820"/>
                  <a:ext cx="111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81" name="Line 13"/>
                <p:cNvSpPr>
                  <a:spLocks noChangeShapeType="1"/>
                </p:cNvSpPr>
                <p:nvPr/>
              </p:nvSpPr>
              <p:spPr bwMode="auto">
                <a:xfrm flipH="1">
                  <a:off x="624" y="1013"/>
                  <a:ext cx="111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82" name="Rectangle 14"/>
                <p:cNvSpPr>
                  <a:spLocks noChangeArrowheads="1"/>
                </p:cNvSpPr>
                <p:nvPr/>
              </p:nvSpPr>
              <p:spPr bwMode="auto">
                <a:xfrm>
                  <a:off x="1576" y="1993"/>
                  <a:ext cx="349" cy="29"/>
                </a:xfrm>
                <a:prstGeom prst="rect">
                  <a:avLst/>
                </a:prstGeom>
                <a:solidFill>
                  <a:schemeClr val="tx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83" name="Rectangle 15"/>
                <p:cNvSpPr>
                  <a:spLocks noChangeArrowheads="1"/>
                </p:cNvSpPr>
                <p:nvPr/>
              </p:nvSpPr>
              <p:spPr bwMode="auto">
                <a:xfrm>
                  <a:off x="1576" y="2228"/>
                  <a:ext cx="349" cy="30"/>
                </a:xfrm>
                <a:prstGeom prst="rect">
                  <a:avLst/>
                </a:prstGeom>
                <a:solidFill>
                  <a:schemeClr val="tx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84" name="Line 16"/>
                <p:cNvSpPr>
                  <a:spLocks noChangeShapeType="1"/>
                </p:cNvSpPr>
                <p:nvPr/>
              </p:nvSpPr>
              <p:spPr bwMode="auto">
                <a:xfrm flipH="1">
                  <a:off x="814" y="2169"/>
                  <a:ext cx="571" cy="2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85" name="Line 17"/>
                <p:cNvSpPr>
                  <a:spLocks noChangeShapeType="1"/>
                </p:cNvSpPr>
                <p:nvPr/>
              </p:nvSpPr>
              <p:spPr bwMode="auto">
                <a:xfrm>
                  <a:off x="624" y="917"/>
                  <a:ext cx="114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86" name="Line 18"/>
                <p:cNvSpPr>
                  <a:spLocks noChangeShapeType="1"/>
                </p:cNvSpPr>
                <p:nvPr/>
              </p:nvSpPr>
              <p:spPr bwMode="auto">
                <a:xfrm flipH="1">
                  <a:off x="941" y="2346"/>
                  <a:ext cx="571" cy="2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87" name="Line 19"/>
                <p:cNvSpPr>
                  <a:spLocks noChangeShapeType="1"/>
                </p:cNvSpPr>
                <p:nvPr/>
              </p:nvSpPr>
              <p:spPr bwMode="auto">
                <a:xfrm flipV="1">
                  <a:off x="896" y="2156"/>
                  <a:ext cx="730" cy="38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9188" name="Group 20"/>
                <p:cNvGrpSpPr>
                  <a:grpSpLocks/>
                </p:cNvGrpSpPr>
                <p:nvPr/>
              </p:nvGrpSpPr>
              <p:grpSpPr bwMode="auto">
                <a:xfrm>
                  <a:off x="1488" y="1831"/>
                  <a:ext cx="624" cy="521"/>
                  <a:chOff x="1488" y="1831"/>
                  <a:chExt cx="624" cy="521"/>
                </a:xfrm>
              </p:grpSpPr>
              <p:sp>
                <p:nvSpPr>
                  <p:cNvPr id="519189" name="Line 21"/>
                  <p:cNvSpPr>
                    <a:spLocks noChangeShapeType="1"/>
                  </p:cNvSpPr>
                  <p:nvPr/>
                </p:nvSpPr>
                <p:spPr bwMode="auto">
                  <a:xfrm>
                    <a:off x="1488" y="2352"/>
                    <a:ext cx="6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0" name="Line 22"/>
                  <p:cNvSpPr>
                    <a:spLocks noChangeShapeType="1"/>
                  </p:cNvSpPr>
                  <p:nvPr/>
                </p:nvSpPr>
                <p:spPr bwMode="auto">
                  <a:xfrm flipV="1">
                    <a:off x="2112" y="216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1" name="Line 23"/>
                  <p:cNvSpPr>
                    <a:spLocks noChangeShapeType="1"/>
                  </p:cNvSpPr>
                  <p:nvPr/>
                </p:nvSpPr>
                <p:spPr bwMode="auto">
                  <a:xfrm flipV="1">
                    <a:off x="1495" y="1831"/>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2" name="Line 24"/>
                  <p:cNvSpPr>
                    <a:spLocks noChangeShapeType="1"/>
                  </p:cNvSpPr>
                  <p:nvPr/>
                </p:nvSpPr>
                <p:spPr bwMode="auto">
                  <a:xfrm flipV="1">
                    <a:off x="1988" y="1845"/>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3" name="Line 25"/>
                  <p:cNvSpPr>
                    <a:spLocks noChangeShapeType="1"/>
                  </p:cNvSpPr>
                  <p:nvPr/>
                </p:nvSpPr>
                <p:spPr bwMode="auto">
                  <a:xfrm>
                    <a:off x="1502" y="1838"/>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194" name="Text Box 26"/>
                <p:cNvSpPr txBox="1">
                  <a:spLocks noChangeArrowheads="1"/>
                </p:cNvSpPr>
                <p:nvPr/>
              </p:nvSpPr>
              <p:spPr bwMode="auto">
                <a:xfrm>
                  <a:off x="1489" y="2400"/>
                  <a:ext cx="1295"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latin typeface="Times New Roman" pitchFamily="18" charset="0"/>
                    </a:rPr>
                    <a:t>Electromagnetic extraction deflector</a:t>
                  </a:r>
                </a:p>
              </p:txBody>
            </p:sp>
            <p:sp>
              <p:nvSpPr>
                <p:cNvPr id="519195" name="Line 27"/>
                <p:cNvSpPr>
                  <a:spLocks noChangeShapeType="1"/>
                </p:cNvSpPr>
                <p:nvPr/>
              </p:nvSpPr>
              <p:spPr bwMode="auto">
                <a:xfrm flipH="1" flipV="1">
                  <a:off x="1968" y="2304"/>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6" name="Text Box 28"/>
                <p:cNvSpPr txBox="1">
                  <a:spLocks noChangeArrowheads="1"/>
                </p:cNvSpPr>
                <p:nvPr/>
              </p:nvSpPr>
              <p:spPr bwMode="auto">
                <a:xfrm>
                  <a:off x="1536" y="1536"/>
                  <a:ext cx="57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V=0</a:t>
                  </a:r>
                </a:p>
              </p:txBody>
            </p:sp>
            <p:sp>
              <p:nvSpPr>
                <p:cNvPr id="519197" name="Line 29"/>
                <p:cNvSpPr>
                  <a:spLocks noChangeShapeType="1"/>
                </p:cNvSpPr>
                <p:nvPr/>
              </p:nvSpPr>
              <p:spPr bwMode="auto">
                <a:xfrm>
                  <a:off x="240" y="91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98" name="Text Box 30"/>
                <p:cNvSpPr txBox="1">
                  <a:spLocks noChangeArrowheads="1"/>
                </p:cNvSpPr>
                <p:nvPr/>
              </p:nvSpPr>
              <p:spPr bwMode="auto">
                <a:xfrm>
                  <a:off x="182" y="619"/>
                  <a:ext cx="81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Times New Roman" pitchFamily="18" charset="0"/>
                    </a:rPr>
                    <a:t>From linac</a:t>
                  </a:r>
                </a:p>
              </p:txBody>
            </p:sp>
            <p:sp>
              <p:nvSpPr>
                <p:cNvPr id="519199" name="Line 31"/>
                <p:cNvSpPr>
                  <a:spLocks noChangeShapeType="1"/>
                </p:cNvSpPr>
                <p:nvPr/>
              </p:nvSpPr>
              <p:spPr bwMode="auto">
                <a:xfrm flipH="1">
                  <a:off x="528" y="2544"/>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200" name="Rectangle 32"/>
              <p:cNvSpPr>
                <a:spLocks noChangeArrowheads="1"/>
              </p:cNvSpPr>
              <p:nvPr/>
            </p:nvSpPr>
            <p:spPr bwMode="auto">
              <a:xfrm>
                <a:off x="1488" y="960"/>
                <a:ext cx="4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01" name="Text Box 33"/>
              <p:cNvSpPr txBox="1">
                <a:spLocks noChangeArrowheads="1"/>
              </p:cNvSpPr>
              <p:nvPr/>
            </p:nvSpPr>
            <p:spPr bwMode="auto">
              <a:xfrm>
                <a:off x="1536" y="879"/>
                <a:ext cx="80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latin typeface="Times New Roman" pitchFamily="18" charset="0"/>
                  </a:rPr>
                  <a:t>Stripping foil</a:t>
                </a:r>
              </a:p>
            </p:txBody>
          </p:sp>
        </p:grpSp>
      </p:grpSp>
      <p:grpSp>
        <p:nvGrpSpPr>
          <p:cNvPr id="519202" name="Group 34"/>
          <p:cNvGrpSpPr>
            <a:grpSpLocks/>
          </p:cNvGrpSpPr>
          <p:nvPr/>
        </p:nvGrpSpPr>
        <p:grpSpPr bwMode="auto">
          <a:xfrm>
            <a:off x="5900738" y="2809875"/>
            <a:ext cx="2514600" cy="2667000"/>
            <a:chOff x="3888" y="912"/>
            <a:chExt cx="1584" cy="1680"/>
          </a:xfrm>
        </p:grpSpPr>
        <p:grpSp>
          <p:nvGrpSpPr>
            <p:cNvPr id="519203" name="Group 35"/>
            <p:cNvGrpSpPr>
              <a:grpSpLocks/>
            </p:cNvGrpSpPr>
            <p:nvPr/>
          </p:nvGrpSpPr>
          <p:grpSpPr bwMode="auto">
            <a:xfrm>
              <a:off x="3888" y="1104"/>
              <a:ext cx="1584" cy="1488"/>
              <a:chOff x="3312" y="816"/>
              <a:chExt cx="1872" cy="1824"/>
            </a:xfrm>
          </p:grpSpPr>
          <p:sp>
            <p:nvSpPr>
              <p:cNvPr id="519204" name="AutoShape 36"/>
              <p:cNvSpPr>
                <a:spLocks noChangeArrowheads="1"/>
              </p:cNvSpPr>
              <p:nvPr/>
            </p:nvSpPr>
            <p:spPr bwMode="auto">
              <a:xfrm>
                <a:off x="3693" y="816"/>
                <a:ext cx="1491" cy="1442"/>
              </a:xfrm>
              <a:custGeom>
                <a:avLst/>
                <a:gdLst>
                  <a:gd name="G0" fmla="+- 10667 0 0"/>
                  <a:gd name="G1" fmla="+- 7798088 0 0"/>
                  <a:gd name="G2" fmla="+- 0 0 7798088"/>
                  <a:gd name="T0" fmla="*/ 0 256 1"/>
                  <a:gd name="T1" fmla="*/ 180 256 1"/>
                  <a:gd name="G3" fmla="+- 7798088 T0 T1"/>
                  <a:gd name="T2" fmla="*/ 0 256 1"/>
                  <a:gd name="T3" fmla="*/ 90 256 1"/>
                  <a:gd name="G4" fmla="+- 7798088 T2 T3"/>
                  <a:gd name="G5" fmla="*/ G4 2 1"/>
                  <a:gd name="T4" fmla="*/ 90 256 1"/>
                  <a:gd name="T5" fmla="*/ 0 256 1"/>
                  <a:gd name="G6" fmla="+- 7798088 T4 T5"/>
                  <a:gd name="G7" fmla="*/ G6 2 1"/>
                  <a:gd name="G8" fmla="abs 779808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67"/>
                  <a:gd name="G18" fmla="*/ 10667 1 2"/>
                  <a:gd name="G19" fmla="+- G18 5400 0"/>
                  <a:gd name="G20" fmla="cos G19 7798088"/>
                  <a:gd name="G21" fmla="sin G19 7798088"/>
                  <a:gd name="G22" fmla="+- G20 10800 0"/>
                  <a:gd name="G23" fmla="+- G21 10800 0"/>
                  <a:gd name="G24" fmla="+- 10800 0 G20"/>
                  <a:gd name="G25" fmla="+- 10667 10800 0"/>
                  <a:gd name="G26" fmla="?: G9 G17 G25"/>
                  <a:gd name="G27" fmla="?: G9 0 21600"/>
                  <a:gd name="G28" fmla="cos 10800 7798088"/>
                  <a:gd name="G29" fmla="sin 10800 7798088"/>
                  <a:gd name="G30" fmla="sin 10667 7798088"/>
                  <a:gd name="G31" fmla="+- G28 10800 0"/>
                  <a:gd name="G32" fmla="+- G29 10800 0"/>
                  <a:gd name="G33" fmla="+- G30 10800 0"/>
                  <a:gd name="G34" fmla="?: G4 0 G31"/>
                  <a:gd name="G35" fmla="?: 7798088 G34 0"/>
                  <a:gd name="G36" fmla="?: G6 G35 G31"/>
                  <a:gd name="G37" fmla="+- 21600 0 G36"/>
                  <a:gd name="G38" fmla="?: G4 0 G33"/>
                  <a:gd name="G39" fmla="?: 7798088 G38 G32"/>
                  <a:gd name="G40" fmla="?: G6 G39 0"/>
                  <a:gd name="G41" fmla="?: G4 G32 21600"/>
                  <a:gd name="G42" fmla="?: G6 G41 G33"/>
                  <a:gd name="T12" fmla="*/ 10800 w 21600"/>
                  <a:gd name="T13" fmla="*/ 0 h 21600"/>
                  <a:gd name="T14" fmla="*/ 5597 w 21600"/>
                  <a:gd name="T15" fmla="*/ 20189 h 21600"/>
                  <a:gd name="T16" fmla="*/ 10800 w 21600"/>
                  <a:gd name="T17" fmla="*/ 133 h 21600"/>
                  <a:gd name="T18" fmla="*/ 16003 w 21600"/>
                  <a:gd name="T19" fmla="*/ 201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30" y="20130"/>
                    </a:moveTo>
                    <a:cubicBezTo>
                      <a:pt x="2237" y="18250"/>
                      <a:pt x="133" y="14678"/>
                      <a:pt x="133" y="10800"/>
                    </a:cubicBezTo>
                    <a:cubicBezTo>
                      <a:pt x="133" y="4908"/>
                      <a:pt x="4908" y="133"/>
                      <a:pt x="10800" y="133"/>
                    </a:cubicBezTo>
                    <a:cubicBezTo>
                      <a:pt x="16691" y="133"/>
                      <a:pt x="21467" y="4908"/>
                      <a:pt x="21467" y="10800"/>
                    </a:cubicBezTo>
                    <a:cubicBezTo>
                      <a:pt x="21467" y="14678"/>
                      <a:pt x="19362" y="18250"/>
                      <a:pt x="15969" y="20130"/>
                    </a:cubicBezTo>
                    <a:lnTo>
                      <a:pt x="16034" y="20246"/>
                    </a:lnTo>
                    <a:cubicBezTo>
                      <a:pt x="19468" y="18343"/>
                      <a:pt x="21600" y="14726"/>
                      <a:pt x="21600" y="10800"/>
                    </a:cubicBezTo>
                    <a:cubicBezTo>
                      <a:pt x="21600" y="4835"/>
                      <a:pt x="16764" y="0"/>
                      <a:pt x="10800" y="0"/>
                    </a:cubicBezTo>
                    <a:cubicBezTo>
                      <a:pt x="4835" y="0"/>
                      <a:pt x="0" y="4835"/>
                      <a:pt x="0" y="10800"/>
                    </a:cubicBezTo>
                    <a:cubicBezTo>
                      <a:pt x="-1" y="14726"/>
                      <a:pt x="2131" y="18343"/>
                      <a:pt x="5565" y="2024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05" name="AutoShape 37"/>
              <p:cNvSpPr>
                <a:spLocks noChangeArrowheads="1"/>
              </p:cNvSpPr>
              <p:nvPr/>
            </p:nvSpPr>
            <p:spPr bwMode="auto">
              <a:xfrm rot="1796043">
                <a:off x="3772" y="893"/>
                <a:ext cx="1325" cy="1281"/>
              </a:xfrm>
              <a:custGeom>
                <a:avLst/>
                <a:gdLst>
                  <a:gd name="G0" fmla="+- 9881 0 0"/>
                  <a:gd name="G1" fmla="+- 7215157 0 0"/>
                  <a:gd name="G2" fmla="+- 0 0 7215157"/>
                  <a:gd name="T0" fmla="*/ 0 256 1"/>
                  <a:gd name="T1" fmla="*/ 180 256 1"/>
                  <a:gd name="G3" fmla="+- 7215157 T0 T1"/>
                  <a:gd name="T2" fmla="*/ 0 256 1"/>
                  <a:gd name="T3" fmla="*/ 90 256 1"/>
                  <a:gd name="G4" fmla="+- 7215157 T2 T3"/>
                  <a:gd name="G5" fmla="*/ G4 2 1"/>
                  <a:gd name="T4" fmla="*/ 90 256 1"/>
                  <a:gd name="T5" fmla="*/ 0 256 1"/>
                  <a:gd name="G6" fmla="+- 7215157 T4 T5"/>
                  <a:gd name="G7" fmla="*/ G6 2 1"/>
                  <a:gd name="G8" fmla="abs 72151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81"/>
                  <a:gd name="G18" fmla="*/ 9881 1 2"/>
                  <a:gd name="G19" fmla="+- G18 5400 0"/>
                  <a:gd name="G20" fmla="cos G19 7215157"/>
                  <a:gd name="G21" fmla="sin G19 7215157"/>
                  <a:gd name="G22" fmla="+- G20 10800 0"/>
                  <a:gd name="G23" fmla="+- G21 10800 0"/>
                  <a:gd name="G24" fmla="+- 10800 0 G20"/>
                  <a:gd name="G25" fmla="+- 9881 10800 0"/>
                  <a:gd name="G26" fmla="?: G9 G17 G25"/>
                  <a:gd name="G27" fmla="?: G9 0 21600"/>
                  <a:gd name="G28" fmla="cos 10800 7215157"/>
                  <a:gd name="G29" fmla="sin 10800 7215157"/>
                  <a:gd name="G30" fmla="sin 9881 7215157"/>
                  <a:gd name="G31" fmla="+- G28 10800 0"/>
                  <a:gd name="G32" fmla="+- G29 10800 0"/>
                  <a:gd name="G33" fmla="+- G30 10800 0"/>
                  <a:gd name="G34" fmla="?: G4 0 G31"/>
                  <a:gd name="G35" fmla="?: 7215157 G34 0"/>
                  <a:gd name="G36" fmla="?: G6 G35 G31"/>
                  <a:gd name="G37" fmla="+- 21600 0 G36"/>
                  <a:gd name="G38" fmla="?: G4 0 G33"/>
                  <a:gd name="G39" fmla="?: 7215157 G38 G32"/>
                  <a:gd name="G40" fmla="?: G6 G39 0"/>
                  <a:gd name="G41" fmla="?: G4 G32 21600"/>
                  <a:gd name="G42" fmla="?: G6 G41 G33"/>
                  <a:gd name="T12" fmla="*/ 10800 w 21600"/>
                  <a:gd name="T13" fmla="*/ 0 h 21600"/>
                  <a:gd name="T14" fmla="*/ 7247 w 21600"/>
                  <a:gd name="T15" fmla="*/ 20511 h 21600"/>
                  <a:gd name="T16" fmla="*/ 10800 w 21600"/>
                  <a:gd name="T17" fmla="*/ 919 h 21600"/>
                  <a:gd name="T18" fmla="*/ 14353 w 21600"/>
                  <a:gd name="T19" fmla="*/ 2051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05" y="20079"/>
                    </a:moveTo>
                    <a:cubicBezTo>
                      <a:pt x="3509" y="18654"/>
                      <a:pt x="919" y="14947"/>
                      <a:pt x="919" y="10800"/>
                    </a:cubicBezTo>
                    <a:cubicBezTo>
                      <a:pt x="919" y="5342"/>
                      <a:pt x="5342" y="919"/>
                      <a:pt x="10800" y="919"/>
                    </a:cubicBezTo>
                    <a:cubicBezTo>
                      <a:pt x="16257" y="919"/>
                      <a:pt x="20681" y="5342"/>
                      <a:pt x="20681" y="10800"/>
                    </a:cubicBezTo>
                    <a:cubicBezTo>
                      <a:pt x="20681" y="14947"/>
                      <a:pt x="18090" y="18654"/>
                      <a:pt x="14194" y="20079"/>
                    </a:cubicBezTo>
                    <a:lnTo>
                      <a:pt x="14510" y="20942"/>
                    </a:lnTo>
                    <a:cubicBezTo>
                      <a:pt x="18768" y="19384"/>
                      <a:pt x="21600" y="15333"/>
                      <a:pt x="21600" y="10800"/>
                    </a:cubicBezTo>
                    <a:cubicBezTo>
                      <a:pt x="21600" y="4835"/>
                      <a:pt x="16764" y="0"/>
                      <a:pt x="10800" y="0"/>
                    </a:cubicBezTo>
                    <a:cubicBezTo>
                      <a:pt x="4835" y="0"/>
                      <a:pt x="0" y="4835"/>
                      <a:pt x="0" y="10800"/>
                    </a:cubicBezTo>
                    <a:cubicBezTo>
                      <a:pt x="-1" y="15333"/>
                      <a:pt x="2831" y="19384"/>
                      <a:pt x="7089" y="20942"/>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06" name="AutoShape 38"/>
              <p:cNvSpPr>
                <a:spLocks noChangeArrowheads="1"/>
              </p:cNvSpPr>
              <p:nvPr/>
            </p:nvSpPr>
            <p:spPr bwMode="auto">
              <a:xfrm>
                <a:off x="3902" y="1010"/>
                <a:ext cx="1060" cy="1042"/>
              </a:xfrm>
              <a:custGeom>
                <a:avLst/>
                <a:gdLst>
                  <a:gd name="G0" fmla="+- 10639 0 0"/>
                  <a:gd name="G1" fmla="+- 7717653 0 0"/>
                  <a:gd name="G2" fmla="+- 0 0 7717653"/>
                  <a:gd name="T0" fmla="*/ 0 256 1"/>
                  <a:gd name="T1" fmla="*/ 180 256 1"/>
                  <a:gd name="G3" fmla="+- 7717653 T0 T1"/>
                  <a:gd name="T2" fmla="*/ 0 256 1"/>
                  <a:gd name="T3" fmla="*/ 90 256 1"/>
                  <a:gd name="G4" fmla="+- 7717653 T2 T3"/>
                  <a:gd name="G5" fmla="*/ G4 2 1"/>
                  <a:gd name="T4" fmla="*/ 90 256 1"/>
                  <a:gd name="T5" fmla="*/ 0 256 1"/>
                  <a:gd name="G6" fmla="+- 7717653 T4 T5"/>
                  <a:gd name="G7" fmla="*/ G6 2 1"/>
                  <a:gd name="G8" fmla="abs 77176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39"/>
                  <a:gd name="G18" fmla="*/ 10639 1 2"/>
                  <a:gd name="G19" fmla="+- G18 5400 0"/>
                  <a:gd name="G20" fmla="cos G19 7717653"/>
                  <a:gd name="G21" fmla="sin G19 7717653"/>
                  <a:gd name="G22" fmla="+- G20 10800 0"/>
                  <a:gd name="G23" fmla="+- G21 10800 0"/>
                  <a:gd name="G24" fmla="+- 10800 0 G20"/>
                  <a:gd name="G25" fmla="+- 10639 10800 0"/>
                  <a:gd name="G26" fmla="?: G9 G17 G25"/>
                  <a:gd name="G27" fmla="?: G9 0 21600"/>
                  <a:gd name="G28" fmla="cos 10800 7717653"/>
                  <a:gd name="G29" fmla="sin 10800 7717653"/>
                  <a:gd name="G30" fmla="sin 10639 7717653"/>
                  <a:gd name="G31" fmla="+- G28 10800 0"/>
                  <a:gd name="G32" fmla="+- G29 10800 0"/>
                  <a:gd name="G33" fmla="+- G30 10800 0"/>
                  <a:gd name="G34" fmla="?: G4 0 G31"/>
                  <a:gd name="G35" fmla="?: 7717653 G34 0"/>
                  <a:gd name="G36" fmla="?: G6 G35 G31"/>
                  <a:gd name="G37" fmla="+- 21600 0 G36"/>
                  <a:gd name="G38" fmla="?: G4 0 G33"/>
                  <a:gd name="G39" fmla="?: 7717653 G38 G32"/>
                  <a:gd name="G40" fmla="?: G6 G39 0"/>
                  <a:gd name="G41" fmla="?: G4 G32 21600"/>
                  <a:gd name="G42" fmla="?: G6 G41 G33"/>
                  <a:gd name="T12" fmla="*/ 10800 w 21600"/>
                  <a:gd name="T13" fmla="*/ 0 h 21600"/>
                  <a:gd name="T14" fmla="*/ 5806 w 21600"/>
                  <a:gd name="T15" fmla="*/ 20286 h 21600"/>
                  <a:gd name="T16" fmla="*/ 10800 w 21600"/>
                  <a:gd name="T17" fmla="*/ 161 h 21600"/>
                  <a:gd name="T18" fmla="*/ 15794 w 21600"/>
                  <a:gd name="T19" fmla="*/ 2028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44" y="20214"/>
                    </a:moveTo>
                    <a:cubicBezTo>
                      <a:pt x="2349" y="18374"/>
                      <a:pt x="161" y="14749"/>
                      <a:pt x="161" y="10800"/>
                    </a:cubicBezTo>
                    <a:cubicBezTo>
                      <a:pt x="161" y="4924"/>
                      <a:pt x="4924" y="161"/>
                      <a:pt x="10800" y="161"/>
                    </a:cubicBezTo>
                    <a:cubicBezTo>
                      <a:pt x="16675" y="161"/>
                      <a:pt x="21439" y="4924"/>
                      <a:pt x="21439" y="10800"/>
                    </a:cubicBezTo>
                    <a:cubicBezTo>
                      <a:pt x="21439" y="14749"/>
                      <a:pt x="19250" y="18374"/>
                      <a:pt x="15755" y="20214"/>
                    </a:cubicBezTo>
                    <a:lnTo>
                      <a:pt x="15830" y="20356"/>
                    </a:lnTo>
                    <a:cubicBezTo>
                      <a:pt x="19378" y="18489"/>
                      <a:pt x="21600" y="14809"/>
                      <a:pt x="21600" y="10800"/>
                    </a:cubicBezTo>
                    <a:cubicBezTo>
                      <a:pt x="21600" y="4835"/>
                      <a:pt x="16764" y="0"/>
                      <a:pt x="10800" y="0"/>
                    </a:cubicBezTo>
                    <a:cubicBezTo>
                      <a:pt x="4835" y="0"/>
                      <a:pt x="0" y="4835"/>
                      <a:pt x="0" y="10800"/>
                    </a:cubicBezTo>
                    <a:cubicBezTo>
                      <a:pt x="-1" y="14809"/>
                      <a:pt x="2221" y="18489"/>
                      <a:pt x="5769" y="2035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07" name="Line 39"/>
              <p:cNvSpPr>
                <a:spLocks noChangeShapeType="1"/>
              </p:cNvSpPr>
              <p:nvPr/>
            </p:nvSpPr>
            <p:spPr bwMode="auto">
              <a:xfrm flipH="1">
                <a:off x="3312" y="820"/>
                <a:ext cx="111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08" name="Line 40"/>
              <p:cNvSpPr>
                <a:spLocks noChangeShapeType="1"/>
              </p:cNvSpPr>
              <p:nvPr/>
            </p:nvSpPr>
            <p:spPr bwMode="auto">
              <a:xfrm flipH="1">
                <a:off x="3312" y="1013"/>
                <a:ext cx="111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09" name="Rectangle 41"/>
              <p:cNvSpPr>
                <a:spLocks noChangeArrowheads="1"/>
              </p:cNvSpPr>
              <p:nvPr/>
            </p:nvSpPr>
            <p:spPr bwMode="auto">
              <a:xfrm>
                <a:off x="4264" y="1993"/>
                <a:ext cx="349" cy="2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10" name="Rectangle 42"/>
              <p:cNvSpPr>
                <a:spLocks noChangeArrowheads="1"/>
              </p:cNvSpPr>
              <p:nvPr/>
            </p:nvSpPr>
            <p:spPr bwMode="auto">
              <a:xfrm>
                <a:off x="4264" y="2228"/>
                <a:ext cx="349" cy="3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11" name="Line 43"/>
              <p:cNvSpPr>
                <a:spLocks noChangeShapeType="1"/>
              </p:cNvSpPr>
              <p:nvPr/>
            </p:nvSpPr>
            <p:spPr bwMode="auto">
              <a:xfrm flipH="1">
                <a:off x="3502" y="2169"/>
                <a:ext cx="571" cy="2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2" name="Line 44"/>
              <p:cNvSpPr>
                <a:spLocks noChangeShapeType="1"/>
              </p:cNvSpPr>
              <p:nvPr/>
            </p:nvSpPr>
            <p:spPr bwMode="auto">
              <a:xfrm>
                <a:off x="3312" y="917"/>
                <a:ext cx="114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3" name="Line 45"/>
              <p:cNvSpPr>
                <a:spLocks noChangeShapeType="1"/>
              </p:cNvSpPr>
              <p:nvPr/>
            </p:nvSpPr>
            <p:spPr bwMode="auto">
              <a:xfrm flipH="1">
                <a:off x="3629" y="2346"/>
                <a:ext cx="571" cy="29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4" name="Line 46"/>
              <p:cNvSpPr>
                <a:spLocks noChangeShapeType="1"/>
              </p:cNvSpPr>
              <p:nvPr/>
            </p:nvSpPr>
            <p:spPr bwMode="auto">
              <a:xfrm flipV="1">
                <a:off x="3584" y="2156"/>
                <a:ext cx="730" cy="38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9215" name="Group 47"/>
              <p:cNvGrpSpPr>
                <a:grpSpLocks/>
              </p:cNvGrpSpPr>
              <p:nvPr/>
            </p:nvGrpSpPr>
            <p:grpSpPr bwMode="auto">
              <a:xfrm>
                <a:off x="4182" y="1831"/>
                <a:ext cx="624" cy="521"/>
                <a:chOff x="1488" y="1831"/>
                <a:chExt cx="624" cy="521"/>
              </a:xfrm>
            </p:grpSpPr>
            <p:sp>
              <p:nvSpPr>
                <p:cNvPr id="519216" name="Line 48"/>
                <p:cNvSpPr>
                  <a:spLocks noChangeShapeType="1"/>
                </p:cNvSpPr>
                <p:nvPr/>
              </p:nvSpPr>
              <p:spPr bwMode="auto">
                <a:xfrm>
                  <a:off x="1488" y="2352"/>
                  <a:ext cx="6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7" name="Line 49"/>
                <p:cNvSpPr>
                  <a:spLocks noChangeShapeType="1"/>
                </p:cNvSpPr>
                <p:nvPr/>
              </p:nvSpPr>
              <p:spPr bwMode="auto">
                <a:xfrm flipV="1">
                  <a:off x="2112" y="216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8" name="Line 50"/>
                <p:cNvSpPr>
                  <a:spLocks noChangeShapeType="1"/>
                </p:cNvSpPr>
                <p:nvPr/>
              </p:nvSpPr>
              <p:spPr bwMode="auto">
                <a:xfrm flipV="1">
                  <a:off x="1495" y="1831"/>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19" name="Line 51"/>
                <p:cNvSpPr>
                  <a:spLocks noChangeShapeType="1"/>
                </p:cNvSpPr>
                <p:nvPr/>
              </p:nvSpPr>
              <p:spPr bwMode="auto">
                <a:xfrm flipV="1">
                  <a:off x="1988" y="1845"/>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20" name="Line 52"/>
                <p:cNvSpPr>
                  <a:spLocks noChangeShapeType="1"/>
                </p:cNvSpPr>
                <p:nvPr/>
              </p:nvSpPr>
              <p:spPr bwMode="auto">
                <a:xfrm>
                  <a:off x="1502" y="1838"/>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221" name="Rectangle 53"/>
              <p:cNvSpPr>
                <a:spLocks noChangeArrowheads="1"/>
              </p:cNvSpPr>
              <p:nvPr/>
            </p:nvSpPr>
            <p:spPr bwMode="auto">
              <a:xfrm rot="-1691835">
                <a:off x="3926" y="2221"/>
                <a:ext cx="457" cy="4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22" name="Line 54"/>
              <p:cNvSpPr>
                <a:spLocks noChangeShapeType="1"/>
              </p:cNvSpPr>
              <p:nvPr/>
            </p:nvSpPr>
            <p:spPr bwMode="auto">
              <a:xfrm>
                <a:off x="4293" y="2016"/>
                <a:ext cx="0" cy="19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23" name="Line 55"/>
              <p:cNvSpPr>
                <a:spLocks noChangeShapeType="1"/>
              </p:cNvSpPr>
              <p:nvPr/>
            </p:nvSpPr>
            <p:spPr bwMode="auto">
              <a:xfrm>
                <a:off x="4368" y="2016"/>
                <a:ext cx="0" cy="19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24" name="Line 56"/>
              <p:cNvSpPr>
                <a:spLocks noChangeShapeType="1"/>
              </p:cNvSpPr>
              <p:nvPr/>
            </p:nvSpPr>
            <p:spPr bwMode="auto">
              <a:xfrm>
                <a:off x="4464" y="2016"/>
                <a:ext cx="0" cy="19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25" name="Line 57"/>
              <p:cNvSpPr>
                <a:spLocks noChangeShapeType="1"/>
              </p:cNvSpPr>
              <p:nvPr/>
            </p:nvSpPr>
            <p:spPr bwMode="auto">
              <a:xfrm>
                <a:off x="4560" y="2016"/>
                <a:ext cx="0" cy="19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26" name="Text Box 58"/>
              <p:cNvSpPr txBox="1">
                <a:spLocks noChangeArrowheads="1"/>
              </p:cNvSpPr>
              <p:nvPr/>
            </p:nvSpPr>
            <p:spPr bwMode="auto">
              <a:xfrm>
                <a:off x="4177" y="1537"/>
                <a:ext cx="863"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V=V</a:t>
                </a:r>
                <a:r>
                  <a:rPr lang="en-US" altLang="en-US" b="1" baseline="-25000"/>
                  <a:t>max</a:t>
                </a:r>
              </a:p>
            </p:txBody>
          </p:sp>
        </p:grpSp>
        <p:sp>
          <p:nvSpPr>
            <p:cNvPr id="519227" name="Rectangle 59"/>
            <p:cNvSpPr>
              <a:spLocks noChangeArrowheads="1"/>
            </p:cNvSpPr>
            <p:nvPr/>
          </p:nvSpPr>
          <p:spPr bwMode="auto">
            <a:xfrm>
              <a:off x="4848" y="912"/>
              <a:ext cx="4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9228" name="Text Box 60"/>
          <p:cNvSpPr txBox="1">
            <a:spLocks noChangeArrowheads="1"/>
          </p:cNvSpPr>
          <p:nvPr/>
        </p:nvSpPr>
        <p:spPr bwMode="auto">
          <a:xfrm>
            <a:off x="277813" y="87947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None/>
            </a:pPr>
            <a:r>
              <a:rPr lang="en-US" altLang="en-US" sz="2400">
                <a:solidFill>
                  <a:schemeClr val="tx2"/>
                </a:solidFill>
              </a:rPr>
              <a:t>Answer:</a:t>
            </a:r>
            <a:r>
              <a:rPr lang="en-US" altLang="en-US" sz="2400">
                <a:latin typeface="Times New Roman" pitchFamily="18" charset="0"/>
              </a:rPr>
              <a:t> to provide low loss single-turn extraction from the ring</a:t>
            </a:r>
            <a:r>
              <a:rPr lang="en-US" altLang="en-US">
                <a:latin typeface="Times New Roman" pitchFamily="18" charset="0"/>
              </a:rPr>
              <a:t> </a:t>
            </a:r>
          </a:p>
        </p:txBody>
      </p:sp>
      <p:sp>
        <p:nvSpPr>
          <p:cNvPr id="519229" name="AutoShape 61"/>
          <p:cNvSpPr>
            <a:spLocks noChangeArrowheads="1"/>
          </p:cNvSpPr>
          <p:nvPr/>
        </p:nvSpPr>
        <p:spPr bwMode="auto">
          <a:xfrm>
            <a:off x="4530725" y="2106613"/>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MEBT chopper target after failure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850" y="874130"/>
            <a:ext cx="7686135" cy="5764602"/>
          </a:xfrm>
        </p:spPr>
      </p:pic>
      <p:sp>
        <p:nvSpPr>
          <p:cNvPr id="4" name="Slide Number Placeholder 3"/>
          <p:cNvSpPr>
            <a:spLocks noGrp="1"/>
          </p:cNvSpPr>
          <p:nvPr>
            <p:ph type="sldNum" sz="quarter" idx="10"/>
          </p:nvPr>
        </p:nvSpPr>
        <p:spPr/>
        <p:txBody>
          <a:bodyPr/>
          <a:lstStyle/>
          <a:p>
            <a:fld id="{093D70B2-29AF-4F7E-A7C2-761064C2BF32}" type="slidenum">
              <a:rPr lang="en-US" altLang="en-US" smtClean="0"/>
              <a:pPr/>
              <a:t>40</a:t>
            </a:fld>
            <a:endParaRPr lang="en-US" altLang="en-US"/>
          </a:p>
        </p:txBody>
      </p:sp>
    </p:spTree>
    <p:extLst>
      <p:ext uri="{BB962C8B-B14F-4D97-AF65-F5344CB8AC3E}">
        <p14:creationId xmlns:p14="http://schemas.microsoft.com/office/powerpoint/2010/main" val="2411072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69010"/>
            <a:ext cx="8229600" cy="686639"/>
          </a:xfrm>
        </p:spPr>
        <p:txBody>
          <a:bodyPr/>
          <a:lstStyle/>
          <a:p>
            <a:r>
              <a:rPr lang="en-US" dirty="0" smtClean="0"/>
              <a:t>MEBT chopper target after failure</a:t>
            </a:r>
            <a:endParaRPr lang="en-US" dirty="0"/>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41</a:t>
            </a:fld>
            <a:endParaRPr lang="en-US" alt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860" y="984116"/>
            <a:ext cx="7582619" cy="5686964"/>
          </a:xfrm>
        </p:spPr>
      </p:pic>
    </p:spTree>
    <p:extLst>
      <p:ext uri="{BB962C8B-B14F-4D97-AF65-F5344CB8AC3E}">
        <p14:creationId xmlns:p14="http://schemas.microsoft.com/office/powerpoint/2010/main" val="1246215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scraper of the MEBT chopper</a:t>
            </a:r>
            <a:endParaRPr lang="en-US" dirty="0"/>
          </a:p>
        </p:txBody>
      </p:sp>
      <p:sp>
        <p:nvSpPr>
          <p:cNvPr id="3" name="Slide Number Placeholder 2"/>
          <p:cNvSpPr>
            <a:spLocks noGrp="1"/>
          </p:cNvSpPr>
          <p:nvPr>
            <p:ph type="sldNum" sz="quarter" idx="10"/>
          </p:nvPr>
        </p:nvSpPr>
        <p:spPr/>
        <p:txBody>
          <a:bodyPr/>
          <a:lstStyle/>
          <a:p>
            <a:fld id="{DB7C9753-13EC-4FCD-94B9-70FA5A0E14EF}" type="slidenum">
              <a:rPr lang="en-US" altLang="en-US" smtClean="0"/>
              <a:pPr/>
              <a:t>42</a:t>
            </a:fld>
            <a:endParaRPr lang="en-US" altLang="en-US"/>
          </a:p>
        </p:txBody>
      </p:sp>
      <p:grpSp>
        <p:nvGrpSpPr>
          <p:cNvPr id="4" name="Group 5"/>
          <p:cNvGrpSpPr>
            <a:grpSpLocks noChangeAspect="1"/>
          </p:cNvGrpSpPr>
          <p:nvPr/>
        </p:nvGrpSpPr>
        <p:grpSpPr bwMode="auto">
          <a:xfrm>
            <a:off x="1509622" y="686950"/>
            <a:ext cx="5684807" cy="5800144"/>
            <a:chOff x="2928" y="672"/>
            <a:chExt cx="2218" cy="2263"/>
          </a:xfrm>
          <a:solidFill>
            <a:schemeClr val="bg1"/>
          </a:solidFill>
        </p:grpSpPr>
        <p:sp>
          <p:nvSpPr>
            <p:cNvPr id="5" name="AutoShape 4"/>
            <p:cNvSpPr>
              <a:spLocks noChangeAspect="1" noChangeArrowheads="1" noTextEdit="1"/>
            </p:cNvSpPr>
            <p:nvPr/>
          </p:nvSpPr>
          <p:spPr bwMode="auto">
            <a:xfrm>
              <a:off x="2928" y="672"/>
              <a:ext cx="2218" cy="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672"/>
              <a:ext cx="2221" cy="2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4449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4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57" y="1389947"/>
            <a:ext cx="7073660" cy="5305245"/>
          </a:xfrm>
          <a:prstGeom prst="rect">
            <a:avLst/>
          </a:prstGeom>
        </p:spPr>
      </p:pic>
      <p:sp>
        <p:nvSpPr>
          <p:cNvPr id="5" name="TextBox 4"/>
          <p:cNvSpPr txBox="1"/>
          <p:nvPr/>
        </p:nvSpPr>
        <p:spPr>
          <a:xfrm>
            <a:off x="802257" y="835418"/>
            <a:ext cx="1159292" cy="369332"/>
          </a:xfrm>
          <a:prstGeom prst="rect">
            <a:avLst/>
          </a:prstGeom>
          <a:noFill/>
        </p:spPr>
        <p:txBody>
          <a:bodyPr wrap="none" rtlCol="0">
            <a:spAutoFit/>
          </a:bodyPr>
          <a:lstStyle/>
          <a:p>
            <a:r>
              <a:rPr lang="en-US" dirty="0" smtClean="0"/>
              <a:t>HV =+ 50V</a:t>
            </a:r>
            <a:endParaRPr lang="en-US" dirty="0"/>
          </a:p>
        </p:txBody>
      </p:sp>
      <p:sp>
        <p:nvSpPr>
          <p:cNvPr id="6" name="TextBox 5"/>
          <p:cNvSpPr txBox="1"/>
          <p:nvPr/>
        </p:nvSpPr>
        <p:spPr>
          <a:xfrm>
            <a:off x="2256139" y="666141"/>
            <a:ext cx="5836854" cy="707886"/>
          </a:xfrm>
          <a:prstGeom prst="rect">
            <a:avLst/>
          </a:prstGeom>
          <a:noFill/>
        </p:spPr>
        <p:txBody>
          <a:bodyPr wrap="none" rtlCol="0">
            <a:spAutoFit/>
          </a:bodyPr>
          <a:lstStyle/>
          <a:p>
            <a:r>
              <a:rPr lang="en-US" dirty="0" smtClean="0"/>
              <a:t>Peak current ~  10uA; </a:t>
            </a:r>
          </a:p>
          <a:p>
            <a:r>
              <a:rPr lang="en-US" dirty="0" smtClean="0"/>
              <a:t>corresponds to 25W peak or 1.5W average power</a:t>
            </a:r>
            <a:endParaRPr lang="en-US" dirty="0"/>
          </a:p>
        </p:txBody>
      </p:sp>
      <p:sp>
        <p:nvSpPr>
          <p:cNvPr id="7" name="Title 1"/>
          <p:cNvSpPr>
            <a:spLocks noGrp="1"/>
          </p:cNvSpPr>
          <p:nvPr>
            <p:ph type="title"/>
          </p:nvPr>
        </p:nvSpPr>
        <p:spPr>
          <a:xfrm>
            <a:off x="149224" y="-25400"/>
            <a:ext cx="8994775" cy="781050"/>
          </a:xfrm>
        </p:spPr>
        <p:txBody>
          <a:bodyPr/>
          <a:lstStyle/>
          <a:p>
            <a:r>
              <a:rPr lang="en-US" dirty="0" smtClean="0"/>
              <a:t>Beam current measured on the entrance scraper </a:t>
            </a:r>
            <a:endParaRPr lang="en-US" dirty="0"/>
          </a:p>
        </p:txBody>
      </p:sp>
    </p:spTree>
    <p:extLst>
      <p:ext uri="{BB962C8B-B14F-4D97-AF65-F5344CB8AC3E}">
        <p14:creationId xmlns:p14="http://schemas.microsoft.com/office/powerpoint/2010/main" val="2706756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Chopper development plans at SNS </a:t>
            </a:r>
            <a:endParaRPr lang="en-US" sz="3200" dirty="0"/>
          </a:p>
        </p:txBody>
      </p:sp>
      <p:sp>
        <p:nvSpPr>
          <p:cNvPr id="4" name="Content Placeholder 3"/>
          <p:cNvSpPr>
            <a:spLocks noGrp="1"/>
          </p:cNvSpPr>
          <p:nvPr>
            <p:ph idx="1"/>
          </p:nvPr>
        </p:nvSpPr>
        <p:spPr>
          <a:xfrm>
            <a:off x="156778" y="893756"/>
            <a:ext cx="8779493" cy="5232408"/>
          </a:xfrm>
        </p:spPr>
        <p:txBody>
          <a:bodyPr/>
          <a:lstStyle/>
          <a:p>
            <a:r>
              <a:rPr lang="en-US" dirty="0" smtClean="0"/>
              <a:t>New magnetic LEBT for SNS Front End</a:t>
            </a:r>
          </a:p>
          <a:p>
            <a:pPr lvl="1"/>
            <a:r>
              <a:rPr lang="en-US" dirty="0" smtClean="0">
                <a:solidFill>
                  <a:schemeClr val="accent1"/>
                </a:solidFill>
              </a:rPr>
              <a:t>Chopper design should be as closed to the existing LEBT chopper as possible. Same HV </a:t>
            </a:r>
            <a:r>
              <a:rPr lang="en-US" dirty="0" err="1" smtClean="0">
                <a:solidFill>
                  <a:schemeClr val="accent1"/>
                </a:solidFill>
              </a:rPr>
              <a:t>pulser</a:t>
            </a:r>
            <a:endParaRPr lang="en-US" dirty="0">
              <a:solidFill>
                <a:schemeClr val="accent1"/>
              </a:solidFill>
            </a:endParaRPr>
          </a:p>
          <a:p>
            <a:pPr lvl="1"/>
            <a:r>
              <a:rPr lang="en-US" dirty="0" smtClean="0">
                <a:solidFill>
                  <a:schemeClr val="accent1"/>
                </a:solidFill>
              </a:rPr>
              <a:t>May need to reinstall MEBT chopper If magnetic LEBT chopper will perform worse than the current LEBT chopper</a:t>
            </a:r>
          </a:p>
          <a:p>
            <a:r>
              <a:rPr lang="en-US" dirty="0" smtClean="0"/>
              <a:t>Beam line switch deflector for Neutron Moderator Demonstration Facility</a:t>
            </a:r>
          </a:p>
          <a:p>
            <a:pPr lvl="1"/>
            <a:r>
              <a:rPr lang="en-US" dirty="0" smtClean="0">
                <a:solidFill>
                  <a:srgbClr val="000090"/>
                </a:solidFill>
              </a:rPr>
              <a:t>Should finish design in FY15 </a:t>
            </a:r>
            <a:endParaRPr lang="en-US" dirty="0">
              <a:solidFill>
                <a:srgbClr val="000090"/>
              </a:solidFill>
            </a:endParaRPr>
          </a:p>
        </p:txBody>
      </p:sp>
      <p:sp>
        <p:nvSpPr>
          <p:cNvPr id="2" name="Slide Number Placeholder 1"/>
          <p:cNvSpPr>
            <a:spLocks noGrp="1"/>
          </p:cNvSpPr>
          <p:nvPr>
            <p:ph type="sldNum" sz="quarter" idx="10"/>
          </p:nvPr>
        </p:nvSpPr>
        <p:spPr/>
        <p:txBody>
          <a:bodyPr/>
          <a:lstStyle/>
          <a:p>
            <a:fld id="{74E196D9-7605-4D0F-A07E-77C39310120E}" type="slidenum">
              <a:rPr lang="en-US" altLang="en-US" smtClean="0"/>
              <a:pPr/>
              <a:t>44</a:t>
            </a:fld>
            <a:endParaRPr lang="en-US" altLang="en-US"/>
          </a:p>
        </p:txBody>
      </p:sp>
    </p:spTree>
    <p:extLst>
      <p:ext uri="{BB962C8B-B14F-4D97-AF65-F5344CB8AC3E}">
        <p14:creationId xmlns:p14="http://schemas.microsoft.com/office/powerpoint/2010/main" val="4138233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52" y="248398"/>
            <a:ext cx="71628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5562600"/>
            <a:ext cx="1111394" cy="461665"/>
          </a:xfrm>
          <a:prstGeom prst="rect">
            <a:avLst/>
          </a:prstGeom>
          <a:noFill/>
        </p:spPr>
        <p:txBody>
          <a:bodyPr wrap="none" rtlCol="0">
            <a:spAutoFit/>
          </a:bodyPr>
          <a:lstStyle/>
          <a:p>
            <a:r>
              <a:rPr lang="en-US" sz="2400" b="1" dirty="0" smtClean="0"/>
              <a:t>NORTH</a:t>
            </a:r>
          </a:p>
        </p:txBody>
      </p:sp>
      <p:sp>
        <p:nvSpPr>
          <p:cNvPr id="4" name="TextBox 3"/>
          <p:cNvSpPr txBox="1"/>
          <p:nvPr/>
        </p:nvSpPr>
        <p:spPr>
          <a:xfrm>
            <a:off x="1798140" y="6248400"/>
            <a:ext cx="5530425" cy="461665"/>
          </a:xfrm>
          <a:prstGeom prst="rect">
            <a:avLst/>
          </a:prstGeom>
          <a:noFill/>
        </p:spPr>
        <p:txBody>
          <a:bodyPr wrap="none" rtlCol="0">
            <a:spAutoFit/>
          </a:bodyPr>
          <a:lstStyle/>
          <a:p>
            <a:pPr algn="ctr"/>
            <a:r>
              <a:rPr lang="en-US" sz="2400" b="1" dirty="0" smtClean="0"/>
              <a:t>MODERATOR DEMONSTRATION FACILITY</a:t>
            </a:r>
            <a:endParaRPr lang="en-US" sz="2400" b="1" dirty="0"/>
          </a:p>
        </p:txBody>
      </p:sp>
      <p:sp>
        <p:nvSpPr>
          <p:cNvPr id="5" name="Up Arrow 4"/>
          <p:cNvSpPr/>
          <p:nvPr/>
        </p:nvSpPr>
        <p:spPr>
          <a:xfrm rot="10800000">
            <a:off x="609600" y="5486400"/>
            <a:ext cx="228600" cy="67360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877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98" y="228600"/>
            <a:ext cx="60864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0603" y="6153509"/>
            <a:ext cx="4716356" cy="338554"/>
          </a:xfrm>
          <a:prstGeom prst="rect">
            <a:avLst/>
          </a:prstGeom>
          <a:noFill/>
        </p:spPr>
        <p:txBody>
          <a:bodyPr wrap="none" rtlCol="0">
            <a:spAutoFit/>
          </a:bodyPr>
          <a:lstStyle/>
          <a:p>
            <a:pPr algn="ctr"/>
            <a:r>
              <a:rPr lang="en-US" sz="1600" b="1" dirty="0" smtClean="0"/>
              <a:t>SECTION VIEW THROUGH UPPER BEAM LINE</a:t>
            </a:r>
            <a:endParaRPr lang="en-US" sz="1600" b="1" dirty="0"/>
          </a:p>
        </p:txBody>
      </p:sp>
      <p:sp>
        <p:nvSpPr>
          <p:cNvPr id="3" name="Rectangle 2"/>
          <p:cNvSpPr/>
          <p:nvPr/>
        </p:nvSpPr>
        <p:spPr bwMode="auto">
          <a:xfrm>
            <a:off x="2639682" y="1683842"/>
            <a:ext cx="51759" cy="140610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TextBox 3"/>
          <p:cNvSpPr txBox="1"/>
          <p:nvPr/>
        </p:nvSpPr>
        <p:spPr>
          <a:xfrm>
            <a:off x="6725093" y="996980"/>
            <a:ext cx="1111202" cy="400110"/>
          </a:xfrm>
          <a:prstGeom prst="rect">
            <a:avLst/>
          </a:prstGeom>
          <a:noFill/>
        </p:spPr>
        <p:txBody>
          <a:bodyPr wrap="none" rtlCol="0">
            <a:spAutoFit/>
          </a:bodyPr>
          <a:lstStyle/>
          <a:p>
            <a:r>
              <a:rPr lang="en-US" dirty="0" smtClean="0"/>
              <a:t>chopper</a:t>
            </a:r>
            <a:endParaRPr lang="en-US" dirty="0"/>
          </a:p>
        </p:txBody>
      </p:sp>
      <p:cxnSp>
        <p:nvCxnSpPr>
          <p:cNvPr id="6" name="Straight Arrow Connector 5"/>
          <p:cNvCxnSpPr/>
          <p:nvPr/>
        </p:nvCxnSpPr>
        <p:spPr bwMode="auto">
          <a:xfrm flipH="1">
            <a:off x="2699438" y="1197035"/>
            <a:ext cx="3971660" cy="1104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6443522" y="1521544"/>
            <a:ext cx="2700478" cy="2931572"/>
          </a:xfrm>
          <a:prstGeom prst="rect">
            <a:avLst/>
          </a:prstGeom>
          <a:noFill/>
        </p:spPr>
        <p:txBody>
          <a:bodyPr wrap="square" rtlCol="0">
            <a:spAutoFit/>
          </a:bodyPr>
          <a:lstStyle/>
          <a:p>
            <a:pPr>
              <a:lnSpc>
                <a:spcPct val="150000"/>
              </a:lnSpc>
            </a:pPr>
            <a:r>
              <a:rPr lang="en-US" sz="1800" dirty="0" smtClean="0"/>
              <a:t>Pulse width:       1- 20us</a:t>
            </a:r>
          </a:p>
          <a:p>
            <a:pPr>
              <a:lnSpc>
                <a:spcPct val="150000"/>
              </a:lnSpc>
            </a:pPr>
            <a:r>
              <a:rPr lang="en-US" sz="1800" dirty="0" smtClean="0"/>
              <a:t>Repetition rate:  60Hz </a:t>
            </a:r>
          </a:p>
          <a:p>
            <a:pPr>
              <a:lnSpc>
                <a:spcPct val="150000"/>
              </a:lnSpc>
            </a:pPr>
            <a:r>
              <a:rPr lang="en-US" sz="1800" dirty="0" smtClean="0"/>
              <a:t>Rise/fall time:      &lt;20ns</a:t>
            </a:r>
          </a:p>
          <a:p>
            <a:pPr>
              <a:lnSpc>
                <a:spcPct val="150000"/>
              </a:lnSpc>
            </a:pPr>
            <a:endParaRPr lang="en-US" sz="1600" dirty="0"/>
          </a:p>
          <a:p>
            <a:pPr>
              <a:lnSpc>
                <a:spcPct val="150000"/>
              </a:lnSpc>
            </a:pPr>
            <a:r>
              <a:rPr lang="en-US" sz="1800" dirty="0" smtClean="0"/>
              <a:t>Electrostatic deflector</a:t>
            </a:r>
          </a:p>
          <a:p>
            <a:pPr>
              <a:lnSpc>
                <a:spcPct val="150000"/>
              </a:lnSpc>
            </a:pPr>
            <a:r>
              <a:rPr lang="en-US" sz="1800" dirty="0" smtClean="0"/>
              <a:t>30-40cm long</a:t>
            </a:r>
          </a:p>
          <a:p>
            <a:pPr>
              <a:lnSpc>
                <a:spcPct val="150000"/>
              </a:lnSpc>
            </a:pPr>
            <a:r>
              <a:rPr lang="en-US" sz="1800" dirty="0" smtClean="0"/>
              <a:t>6-10kV pulse V </a:t>
            </a:r>
            <a:endParaRPr lang="en-US" sz="1800" dirty="0"/>
          </a:p>
        </p:txBody>
      </p:sp>
    </p:spTree>
    <p:extLst>
      <p:ext uri="{BB962C8B-B14F-4D97-AF65-F5344CB8AC3E}">
        <p14:creationId xmlns:p14="http://schemas.microsoft.com/office/powerpoint/2010/main" val="3843644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Test Stand Facility in January 2015</a:t>
            </a:r>
            <a:endParaRPr lang="en-US" dirty="0"/>
          </a:p>
        </p:txBody>
      </p:sp>
      <p:sp>
        <p:nvSpPr>
          <p:cNvPr id="3" name="Slide Number Placeholder 2"/>
          <p:cNvSpPr>
            <a:spLocks noGrp="1"/>
          </p:cNvSpPr>
          <p:nvPr>
            <p:ph type="sldNum" sz="quarter" idx="10"/>
          </p:nvPr>
        </p:nvSpPr>
        <p:spPr/>
        <p:txBody>
          <a:bodyPr/>
          <a:lstStyle/>
          <a:p>
            <a:fld id="{DB7C9753-13EC-4FCD-94B9-70FA5A0E14EF}" type="slidenum">
              <a:rPr lang="en-US" altLang="en-US" smtClean="0"/>
              <a:pPr/>
              <a:t>47</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89" y="854015"/>
            <a:ext cx="7913298" cy="5934974"/>
          </a:xfrm>
          <a:prstGeom prst="rect">
            <a:avLst/>
          </a:prstGeom>
        </p:spPr>
      </p:pic>
    </p:spTree>
    <p:extLst>
      <p:ext uri="{BB962C8B-B14F-4D97-AF65-F5344CB8AC3E}">
        <p14:creationId xmlns:p14="http://schemas.microsoft.com/office/powerpoint/2010/main" val="2507415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23" y="178439"/>
            <a:ext cx="8229600" cy="781050"/>
          </a:xfrm>
        </p:spPr>
        <p:txBody>
          <a:bodyPr/>
          <a:lstStyle/>
          <a:p>
            <a:r>
              <a:rPr lang="en-US" dirty="0" smtClean="0"/>
              <a:t>Relevance of SNS experience for ESS MEBT chopper</a:t>
            </a:r>
            <a:endParaRPr lang="en-US" dirty="0"/>
          </a:p>
        </p:txBody>
      </p:sp>
      <p:sp>
        <p:nvSpPr>
          <p:cNvPr id="3" name="Content Placeholder 2"/>
          <p:cNvSpPr>
            <a:spLocks noGrp="1"/>
          </p:cNvSpPr>
          <p:nvPr>
            <p:ph idx="1"/>
          </p:nvPr>
        </p:nvSpPr>
        <p:spPr>
          <a:xfrm>
            <a:off x="1" y="1081914"/>
            <a:ext cx="9144000" cy="5044249"/>
          </a:xfrm>
        </p:spPr>
        <p:txBody>
          <a:bodyPr/>
          <a:lstStyle/>
          <a:p>
            <a:r>
              <a:rPr lang="en-US" sz="2000" dirty="0" smtClean="0"/>
              <a:t>How </a:t>
            </a:r>
            <a:r>
              <a:rPr lang="en-US" sz="2000" dirty="0"/>
              <a:t>difficult will be incorporating the idea of (new) SNS chopper structure for ESS MEBT (design and fabrication of driver, electrodes, etc.)</a:t>
            </a:r>
            <a:r>
              <a:rPr lang="en-US" sz="2000" dirty="0" smtClean="0"/>
              <a:t>?</a:t>
            </a:r>
          </a:p>
          <a:p>
            <a:pPr lvl="1"/>
            <a:r>
              <a:rPr lang="en-US" sz="1800" dirty="0"/>
              <a:t> </a:t>
            </a:r>
            <a:r>
              <a:rPr lang="en-US" sz="2000" dirty="0" smtClean="0">
                <a:solidFill>
                  <a:srgbClr val="000090"/>
                </a:solidFill>
              </a:rPr>
              <a:t>The new SNS MEBT chopper kicker is very simple to design and easy to build</a:t>
            </a:r>
          </a:p>
          <a:p>
            <a:pPr lvl="1"/>
            <a:r>
              <a:rPr lang="en-US" sz="2000" dirty="0" smtClean="0">
                <a:solidFill>
                  <a:srgbClr val="000090"/>
                </a:solidFill>
              </a:rPr>
              <a:t>The most difficult part was to find suitable vacuum  </a:t>
            </a:r>
            <a:r>
              <a:rPr lang="en-US" sz="2000" dirty="0" err="1" smtClean="0">
                <a:solidFill>
                  <a:srgbClr val="000090"/>
                </a:solidFill>
              </a:rPr>
              <a:t>feedthrough</a:t>
            </a:r>
            <a:endParaRPr lang="en-US" sz="2000" dirty="0" smtClean="0">
              <a:solidFill>
                <a:srgbClr val="000090"/>
              </a:solidFill>
            </a:endParaRPr>
          </a:p>
          <a:p>
            <a:endParaRPr lang="en-US" dirty="0"/>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48</a:t>
            </a:fld>
            <a:endParaRPr lang="en-US" altLang="en-US"/>
          </a:p>
        </p:txBody>
      </p:sp>
    </p:spTree>
    <p:extLst>
      <p:ext uri="{BB962C8B-B14F-4D97-AF65-F5344CB8AC3E}">
        <p14:creationId xmlns:p14="http://schemas.microsoft.com/office/powerpoint/2010/main" val="1791457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4" y="-25400"/>
            <a:ext cx="8994776" cy="781050"/>
          </a:xfrm>
        </p:spPr>
        <p:txBody>
          <a:bodyPr/>
          <a:lstStyle/>
          <a:p>
            <a:r>
              <a:rPr lang="en-US" dirty="0"/>
              <a:t>Relevance of SNS experience for ESS MEBT chopper</a:t>
            </a:r>
          </a:p>
        </p:txBody>
      </p:sp>
      <p:sp>
        <p:nvSpPr>
          <p:cNvPr id="3" name="Content Placeholder 2"/>
          <p:cNvSpPr>
            <a:spLocks noGrp="1"/>
          </p:cNvSpPr>
          <p:nvPr>
            <p:ph idx="1"/>
          </p:nvPr>
        </p:nvSpPr>
        <p:spPr>
          <a:xfrm>
            <a:off x="188132" y="894604"/>
            <a:ext cx="8810850" cy="5204880"/>
          </a:xfrm>
        </p:spPr>
        <p:txBody>
          <a:bodyPr/>
          <a:lstStyle/>
          <a:p>
            <a:r>
              <a:rPr lang="en-US" sz="2400" dirty="0"/>
              <a:t>2)-In case of using SNS chopper technology for ESS MEBT chopper structure, How difficult will be modification of its power driver based on available standard components in the market (we have 4kV/10 ns with flat top of minimum 20 us)</a:t>
            </a:r>
            <a:r>
              <a:rPr lang="en-US" sz="2400" dirty="0" smtClean="0"/>
              <a:t>?</a:t>
            </a:r>
          </a:p>
          <a:p>
            <a:endParaRPr lang="en-US" sz="2400" dirty="0" smtClean="0"/>
          </a:p>
          <a:p>
            <a:pPr lvl="1"/>
            <a:r>
              <a:rPr lang="en-US" dirty="0">
                <a:solidFill>
                  <a:srgbClr val="000090"/>
                </a:solidFill>
              </a:rPr>
              <a:t>The SNS HV pulse driver still requires significant development to achieve acceptable reliability. Maybe it is easier to start from scratch with modern components </a:t>
            </a:r>
            <a:endParaRPr lang="en-US" dirty="0" smtClean="0">
              <a:solidFill>
                <a:srgbClr val="000090"/>
              </a:solidFill>
            </a:endParaRPr>
          </a:p>
          <a:p>
            <a:pPr lvl="1"/>
            <a:r>
              <a:rPr lang="en-US" dirty="0" smtClean="0">
                <a:solidFill>
                  <a:srgbClr val="000090"/>
                </a:solidFill>
              </a:rPr>
              <a:t>The SNS HV pulse driver has much higher average power requirements compared to ESS chopper </a:t>
            </a:r>
            <a:endParaRPr lang="en-US" dirty="0">
              <a:solidFill>
                <a:srgbClr val="000090"/>
              </a:solidFill>
            </a:endParaRPr>
          </a:p>
          <a:p>
            <a:pPr lvl="1"/>
            <a:endParaRPr lang="en-US" dirty="0"/>
          </a:p>
          <a:p>
            <a:endParaRPr lang="en-US" dirty="0"/>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49</a:t>
            </a:fld>
            <a:endParaRPr lang="en-US" altLang="en-US"/>
          </a:p>
        </p:txBody>
      </p:sp>
    </p:spTree>
    <p:extLst>
      <p:ext uri="{BB962C8B-B14F-4D97-AF65-F5344CB8AC3E}">
        <p14:creationId xmlns:p14="http://schemas.microsoft.com/office/powerpoint/2010/main" val="374149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1"/>
          <p:cNvSpPr>
            <a:spLocks noGrp="1"/>
          </p:cNvSpPr>
          <p:nvPr>
            <p:ph type="sldNum" sz="quarter" idx="10"/>
          </p:nvPr>
        </p:nvSpPr>
        <p:spPr/>
        <p:txBody>
          <a:bodyPr/>
          <a:lstStyle/>
          <a:p>
            <a:fld id="{C179B31A-DD87-451E-8A6D-2F973E3AF0F8}" type="slidenum">
              <a:rPr lang="en-US" altLang="en-US"/>
              <a:pPr/>
              <a:t>5</a:t>
            </a:fld>
            <a:endParaRPr lang="en-US" altLang="en-US"/>
          </a:p>
        </p:txBody>
      </p:sp>
      <p:sp>
        <p:nvSpPr>
          <p:cNvPr id="520194" name="AutoShape 2"/>
          <p:cNvSpPr>
            <a:spLocks noChangeArrowheads="1"/>
          </p:cNvSpPr>
          <p:nvPr/>
        </p:nvSpPr>
        <p:spPr bwMode="auto">
          <a:xfrm>
            <a:off x="6470650" y="3768725"/>
            <a:ext cx="2063750" cy="2081213"/>
          </a:xfrm>
          <a:custGeom>
            <a:avLst/>
            <a:gdLst>
              <a:gd name="G0" fmla="+- 10667 0 0"/>
              <a:gd name="G1" fmla="+- 7798088 0 0"/>
              <a:gd name="G2" fmla="+- 0 0 7798088"/>
              <a:gd name="T0" fmla="*/ 0 256 1"/>
              <a:gd name="T1" fmla="*/ 180 256 1"/>
              <a:gd name="G3" fmla="+- 7798088 T0 T1"/>
              <a:gd name="T2" fmla="*/ 0 256 1"/>
              <a:gd name="T3" fmla="*/ 90 256 1"/>
              <a:gd name="G4" fmla="+- 7798088 T2 T3"/>
              <a:gd name="G5" fmla="*/ G4 2 1"/>
              <a:gd name="T4" fmla="*/ 90 256 1"/>
              <a:gd name="T5" fmla="*/ 0 256 1"/>
              <a:gd name="G6" fmla="+- 7798088 T4 T5"/>
              <a:gd name="G7" fmla="*/ G6 2 1"/>
              <a:gd name="G8" fmla="abs 779808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67"/>
              <a:gd name="G18" fmla="*/ 10667 1 2"/>
              <a:gd name="G19" fmla="+- G18 5400 0"/>
              <a:gd name="G20" fmla="cos G19 7798088"/>
              <a:gd name="G21" fmla="sin G19 7798088"/>
              <a:gd name="G22" fmla="+- G20 10800 0"/>
              <a:gd name="G23" fmla="+- G21 10800 0"/>
              <a:gd name="G24" fmla="+- 10800 0 G20"/>
              <a:gd name="G25" fmla="+- 10667 10800 0"/>
              <a:gd name="G26" fmla="?: G9 G17 G25"/>
              <a:gd name="G27" fmla="?: G9 0 21600"/>
              <a:gd name="G28" fmla="cos 10800 7798088"/>
              <a:gd name="G29" fmla="sin 10800 7798088"/>
              <a:gd name="G30" fmla="sin 10667 7798088"/>
              <a:gd name="G31" fmla="+- G28 10800 0"/>
              <a:gd name="G32" fmla="+- G29 10800 0"/>
              <a:gd name="G33" fmla="+- G30 10800 0"/>
              <a:gd name="G34" fmla="?: G4 0 G31"/>
              <a:gd name="G35" fmla="?: 7798088 G34 0"/>
              <a:gd name="G36" fmla="?: G6 G35 G31"/>
              <a:gd name="G37" fmla="+- 21600 0 G36"/>
              <a:gd name="G38" fmla="?: G4 0 G33"/>
              <a:gd name="G39" fmla="?: 7798088 G38 G32"/>
              <a:gd name="G40" fmla="?: G6 G39 0"/>
              <a:gd name="G41" fmla="?: G4 G32 21600"/>
              <a:gd name="G42" fmla="?: G6 G41 G33"/>
              <a:gd name="T12" fmla="*/ 10800 w 21600"/>
              <a:gd name="T13" fmla="*/ 0 h 21600"/>
              <a:gd name="T14" fmla="*/ 5597 w 21600"/>
              <a:gd name="T15" fmla="*/ 20189 h 21600"/>
              <a:gd name="T16" fmla="*/ 10800 w 21600"/>
              <a:gd name="T17" fmla="*/ 133 h 21600"/>
              <a:gd name="T18" fmla="*/ 16003 w 21600"/>
              <a:gd name="T19" fmla="*/ 201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30" y="20130"/>
                </a:moveTo>
                <a:cubicBezTo>
                  <a:pt x="2237" y="18250"/>
                  <a:pt x="133" y="14678"/>
                  <a:pt x="133" y="10800"/>
                </a:cubicBezTo>
                <a:cubicBezTo>
                  <a:pt x="133" y="4908"/>
                  <a:pt x="4908" y="133"/>
                  <a:pt x="10800" y="133"/>
                </a:cubicBezTo>
                <a:cubicBezTo>
                  <a:pt x="16691" y="133"/>
                  <a:pt x="21467" y="4908"/>
                  <a:pt x="21467" y="10800"/>
                </a:cubicBezTo>
                <a:cubicBezTo>
                  <a:pt x="21467" y="14678"/>
                  <a:pt x="19362" y="18250"/>
                  <a:pt x="15969" y="20130"/>
                </a:cubicBezTo>
                <a:lnTo>
                  <a:pt x="16034" y="20246"/>
                </a:lnTo>
                <a:cubicBezTo>
                  <a:pt x="19468" y="18343"/>
                  <a:pt x="21600" y="14726"/>
                  <a:pt x="21600" y="10800"/>
                </a:cubicBezTo>
                <a:cubicBezTo>
                  <a:pt x="21600" y="4835"/>
                  <a:pt x="16764" y="0"/>
                  <a:pt x="10800" y="0"/>
                </a:cubicBezTo>
                <a:cubicBezTo>
                  <a:pt x="4835" y="0"/>
                  <a:pt x="0" y="4835"/>
                  <a:pt x="0" y="10800"/>
                </a:cubicBezTo>
                <a:cubicBezTo>
                  <a:pt x="-1" y="14726"/>
                  <a:pt x="2131" y="18343"/>
                  <a:pt x="5565" y="2024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195" name="AutoShape 3"/>
          <p:cNvSpPr>
            <a:spLocks noChangeArrowheads="1"/>
          </p:cNvSpPr>
          <p:nvPr/>
        </p:nvSpPr>
        <p:spPr bwMode="auto">
          <a:xfrm rot="1796043">
            <a:off x="6580188" y="3879850"/>
            <a:ext cx="1833562" cy="1847850"/>
          </a:xfrm>
          <a:custGeom>
            <a:avLst/>
            <a:gdLst>
              <a:gd name="G0" fmla="+- 9881 0 0"/>
              <a:gd name="G1" fmla="+- 7215157 0 0"/>
              <a:gd name="G2" fmla="+- 0 0 7215157"/>
              <a:gd name="T0" fmla="*/ 0 256 1"/>
              <a:gd name="T1" fmla="*/ 180 256 1"/>
              <a:gd name="G3" fmla="+- 7215157 T0 T1"/>
              <a:gd name="T2" fmla="*/ 0 256 1"/>
              <a:gd name="T3" fmla="*/ 90 256 1"/>
              <a:gd name="G4" fmla="+- 7215157 T2 T3"/>
              <a:gd name="G5" fmla="*/ G4 2 1"/>
              <a:gd name="T4" fmla="*/ 90 256 1"/>
              <a:gd name="T5" fmla="*/ 0 256 1"/>
              <a:gd name="G6" fmla="+- 7215157 T4 T5"/>
              <a:gd name="G7" fmla="*/ G6 2 1"/>
              <a:gd name="G8" fmla="abs 72151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81"/>
              <a:gd name="G18" fmla="*/ 9881 1 2"/>
              <a:gd name="G19" fmla="+- G18 5400 0"/>
              <a:gd name="G20" fmla="cos G19 7215157"/>
              <a:gd name="G21" fmla="sin G19 7215157"/>
              <a:gd name="G22" fmla="+- G20 10800 0"/>
              <a:gd name="G23" fmla="+- G21 10800 0"/>
              <a:gd name="G24" fmla="+- 10800 0 G20"/>
              <a:gd name="G25" fmla="+- 9881 10800 0"/>
              <a:gd name="G26" fmla="?: G9 G17 G25"/>
              <a:gd name="G27" fmla="?: G9 0 21600"/>
              <a:gd name="G28" fmla="cos 10800 7215157"/>
              <a:gd name="G29" fmla="sin 10800 7215157"/>
              <a:gd name="G30" fmla="sin 9881 7215157"/>
              <a:gd name="G31" fmla="+- G28 10800 0"/>
              <a:gd name="G32" fmla="+- G29 10800 0"/>
              <a:gd name="G33" fmla="+- G30 10800 0"/>
              <a:gd name="G34" fmla="?: G4 0 G31"/>
              <a:gd name="G35" fmla="?: 7215157 G34 0"/>
              <a:gd name="G36" fmla="?: G6 G35 G31"/>
              <a:gd name="G37" fmla="+- 21600 0 G36"/>
              <a:gd name="G38" fmla="?: G4 0 G33"/>
              <a:gd name="G39" fmla="?: 7215157 G38 G32"/>
              <a:gd name="G40" fmla="?: G6 G39 0"/>
              <a:gd name="G41" fmla="?: G4 G32 21600"/>
              <a:gd name="G42" fmla="?: G6 G41 G33"/>
              <a:gd name="T12" fmla="*/ 10800 w 21600"/>
              <a:gd name="T13" fmla="*/ 0 h 21600"/>
              <a:gd name="T14" fmla="*/ 7247 w 21600"/>
              <a:gd name="T15" fmla="*/ 20511 h 21600"/>
              <a:gd name="T16" fmla="*/ 10800 w 21600"/>
              <a:gd name="T17" fmla="*/ 919 h 21600"/>
              <a:gd name="T18" fmla="*/ 14353 w 21600"/>
              <a:gd name="T19" fmla="*/ 2051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05" y="20079"/>
                </a:moveTo>
                <a:cubicBezTo>
                  <a:pt x="3509" y="18654"/>
                  <a:pt x="919" y="14947"/>
                  <a:pt x="919" y="10800"/>
                </a:cubicBezTo>
                <a:cubicBezTo>
                  <a:pt x="919" y="5342"/>
                  <a:pt x="5342" y="919"/>
                  <a:pt x="10800" y="919"/>
                </a:cubicBezTo>
                <a:cubicBezTo>
                  <a:pt x="16257" y="919"/>
                  <a:pt x="20681" y="5342"/>
                  <a:pt x="20681" y="10800"/>
                </a:cubicBezTo>
                <a:cubicBezTo>
                  <a:pt x="20681" y="14947"/>
                  <a:pt x="18090" y="18654"/>
                  <a:pt x="14194" y="20079"/>
                </a:cubicBezTo>
                <a:lnTo>
                  <a:pt x="14510" y="20942"/>
                </a:lnTo>
                <a:cubicBezTo>
                  <a:pt x="18768" y="19384"/>
                  <a:pt x="21600" y="15333"/>
                  <a:pt x="21600" y="10800"/>
                </a:cubicBezTo>
                <a:cubicBezTo>
                  <a:pt x="21600" y="4835"/>
                  <a:pt x="16764" y="0"/>
                  <a:pt x="10800" y="0"/>
                </a:cubicBezTo>
                <a:cubicBezTo>
                  <a:pt x="4835" y="0"/>
                  <a:pt x="0" y="4835"/>
                  <a:pt x="0" y="10800"/>
                </a:cubicBezTo>
                <a:cubicBezTo>
                  <a:pt x="-1" y="15333"/>
                  <a:pt x="2831" y="19384"/>
                  <a:pt x="7089" y="20942"/>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196" name="AutoShape 4"/>
          <p:cNvSpPr>
            <a:spLocks noChangeArrowheads="1"/>
          </p:cNvSpPr>
          <p:nvPr/>
        </p:nvSpPr>
        <p:spPr bwMode="auto">
          <a:xfrm>
            <a:off x="6759575" y="4048125"/>
            <a:ext cx="1466850" cy="1504950"/>
          </a:xfrm>
          <a:custGeom>
            <a:avLst/>
            <a:gdLst>
              <a:gd name="G0" fmla="+- 10639 0 0"/>
              <a:gd name="G1" fmla="+- 7717653 0 0"/>
              <a:gd name="G2" fmla="+- 0 0 7717653"/>
              <a:gd name="T0" fmla="*/ 0 256 1"/>
              <a:gd name="T1" fmla="*/ 180 256 1"/>
              <a:gd name="G3" fmla="+- 7717653 T0 T1"/>
              <a:gd name="T2" fmla="*/ 0 256 1"/>
              <a:gd name="T3" fmla="*/ 90 256 1"/>
              <a:gd name="G4" fmla="+- 7717653 T2 T3"/>
              <a:gd name="G5" fmla="*/ G4 2 1"/>
              <a:gd name="T4" fmla="*/ 90 256 1"/>
              <a:gd name="T5" fmla="*/ 0 256 1"/>
              <a:gd name="G6" fmla="+- 7717653 T4 T5"/>
              <a:gd name="G7" fmla="*/ G6 2 1"/>
              <a:gd name="G8" fmla="abs 77176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39"/>
              <a:gd name="G18" fmla="*/ 10639 1 2"/>
              <a:gd name="G19" fmla="+- G18 5400 0"/>
              <a:gd name="G20" fmla="cos G19 7717653"/>
              <a:gd name="G21" fmla="sin G19 7717653"/>
              <a:gd name="G22" fmla="+- G20 10800 0"/>
              <a:gd name="G23" fmla="+- G21 10800 0"/>
              <a:gd name="G24" fmla="+- 10800 0 G20"/>
              <a:gd name="G25" fmla="+- 10639 10800 0"/>
              <a:gd name="G26" fmla="?: G9 G17 G25"/>
              <a:gd name="G27" fmla="?: G9 0 21600"/>
              <a:gd name="G28" fmla="cos 10800 7717653"/>
              <a:gd name="G29" fmla="sin 10800 7717653"/>
              <a:gd name="G30" fmla="sin 10639 7717653"/>
              <a:gd name="G31" fmla="+- G28 10800 0"/>
              <a:gd name="G32" fmla="+- G29 10800 0"/>
              <a:gd name="G33" fmla="+- G30 10800 0"/>
              <a:gd name="G34" fmla="?: G4 0 G31"/>
              <a:gd name="G35" fmla="?: 7717653 G34 0"/>
              <a:gd name="G36" fmla="?: G6 G35 G31"/>
              <a:gd name="G37" fmla="+- 21600 0 G36"/>
              <a:gd name="G38" fmla="?: G4 0 G33"/>
              <a:gd name="G39" fmla="?: 7717653 G38 G32"/>
              <a:gd name="G40" fmla="?: G6 G39 0"/>
              <a:gd name="G41" fmla="?: G4 G32 21600"/>
              <a:gd name="G42" fmla="?: G6 G41 G33"/>
              <a:gd name="T12" fmla="*/ 10800 w 21600"/>
              <a:gd name="T13" fmla="*/ 0 h 21600"/>
              <a:gd name="T14" fmla="*/ 5806 w 21600"/>
              <a:gd name="T15" fmla="*/ 20286 h 21600"/>
              <a:gd name="T16" fmla="*/ 10800 w 21600"/>
              <a:gd name="T17" fmla="*/ 161 h 21600"/>
              <a:gd name="T18" fmla="*/ 15794 w 21600"/>
              <a:gd name="T19" fmla="*/ 2028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44" y="20214"/>
                </a:moveTo>
                <a:cubicBezTo>
                  <a:pt x="2349" y="18374"/>
                  <a:pt x="161" y="14749"/>
                  <a:pt x="161" y="10800"/>
                </a:cubicBezTo>
                <a:cubicBezTo>
                  <a:pt x="161" y="4924"/>
                  <a:pt x="4924" y="161"/>
                  <a:pt x="10800" y="161"/>
                </a:cubicBezTo>
                <a:cubicBezTo>
                  <a:pt x="16675" y="161"/>
                  <a:pt x="21439" y="4924"/>
                  <a:pt x="21439" y="10800"/>
                </a:cubicBezTo>
                <a:cubicBezTo>
                  <a:pt x="21439" y="14749"/>
                  <a:pt x="19250" y="18374"/>
                  <a:pt x="15755" y="20214"/>
                </a:cubicBezTo>
                <a:lnTo>
                  <a:pt x="15830" y="20356"/>
                </a:lnTo>
                <a:cubicBezTo>
                  <a:pt x="19378" y="18489"/>
                  <a:pt x="21600" y="14809"/>
                  <a:pt x="21600" y="10800"/>
                </a:cubicBezTo>
                <a:cubicBezTo>
                  <a:pt x="21600" y="4835"/>
                  <a:pt x="16764" y="0"/>
                  <a:pt x="10800" y="0"/>
                </a:cubicBezTo>
                <a:cubicBezTo>
                  <a:pt x="4835" y="0"/>
                  <a:pt x="0" y="4835"/>
                  <a:pt x="0" y="10800"/>
                </a:cubicBezTo>
                <a:cubicBezTo>
                  <a:pt x="-1" y="14809"/>
                  <a:pt x="2221" y="18489"/>
                  <a:pt x="5769" y="2035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197" name="Line 5"/>
          <p:cNvSpPr>
            <a:spLocks noChangeShapeType="1"/>
          </p:cNvSpPr>
          <p:nvPr/>
        </p:nvSpPr>
        <p:spPr bwMode="auto">
          <a:xfrm flipH="1">
            <a:off x="5943600" y="3775075"/>
            <a:ext cx="1538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198" name="Line 6"/>
          <p:cNvSpPr>
            <a:spLocks noChangeShapeType="1"/>
          </p:cNvSpPr>
          <p:nvPr/>
        </p:nvSpPr>
        <p:spPr bwMode="auto">
          <a:xfrm flipH="1">
            <a:off x="5943600" y="4052888"/>
            <a:ext cx="1538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199" name="Rectangle 7"/>
          <p:cNvSpPr>
            <a:spLocks noChangeArrowheads="1"/>
          </p:cNvSpPr>
          <p:nvPr/>
        </p:nvSpPr>
        <p:spPr bwMode="auto">
          <a:xfrm>
            <a:off x="7261225" y="5467350"/>
            <a:ext cx="482600" cy="41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00" name="Rectangle 8"/>
          <p:cNvSpPr>
            <a:spLocks noChangeArrowheads="1"/>
          </p:cNvSpPr>
          <p:nvPr/>
        </p:nvSpPr>
        <p:spPr bwMode="auto">
          <a:xfrm>
            <a:off x="7261225" y="5805488"/>
            <a:ext cx="482600" cy="44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01" name="Line 9"/>
          <p:cNvSpPr>
            <a:spLocks noChangeShapeType="1"/>
          </p:cNvSpPr>
          <p:nvPr/>
        </p:nvSpPr>
        <p:spPr bwMode="auto">
          <a:xfrm flipH="1">
            <a:off x="6207125" y="5721350"/>
            <a:ext cx="788988" cy="423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2" name="Line 10"/>
          <p:cNvSpPr>
            <a:spLocks noChangeShapeType="1"/>
          </p:cNvSpPr>
          <p:nvPr/>
        </p:nvSpPr>
        <p:spPr bwMode="auto">
          <a:xfrm>
            <a:off x="5943600" y="3914775"/>
            <a:ext cx="1581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3" name="Line 11"/>
          <p:cNvSpPr>
            <a:spLocks noChangeShapeType="1"/>
          </p:cNvSpPr>
          <p:nvPr/>
        </p:nvSpPr>
        <p:spPr bwMode="auto">
          <a:xfrm flipH="1">
            <a:off x="6381750" y="5976938"/>
            <a:ext cx="790575"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4" name="Line 12"/>
          <p:cNvSpPr>
            <a:spLocks noChangeShapeType="1"/>
          </p:cNvSpPr>
          <p:nvPr/>
        </p:nvSpPr>
        <p:spPr bwMode="auto">
          <a:xfrm flipV="1">
            <a:off x="6319838" y="5702300"/>
            <a:ext cx="1011237" cy="5524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0205" name="Group 13"/>
          <p:cNvGrpSpPr>
            <a:grpSpLocks/>
          </p:cNvGrpSpPr>
          <p:nvPr/>
        </p:nvGrpSpPr>
        <p:grpSpPr bwMode="auto">
          <a:xfrm>
            <a:off x="7146925" y="5233988"/>
            <a:ext cx="863600" cy="750887"/>
            <a:chOff x="1488" y="1831"/>
            <a:chExt cx="624" cy="521"/>
          </a:xfrm>
        </p:grpSpPr>
        <p:sp>
          <p:nvSpPr>
            <p:cNvPr id="520206" name="Line 14"/>
            <p:cNvSpPr>
              <a:spLocks noChangeShapeType="1"/>
            </p:cNvSpPr>
            <p:nvPr/>
          </p:nvSpPr>
          <p:spPr bwMode="auto">
            <a:xfrm>
              <a:off x="1488" y="2352"/>
              <a:ext cx="6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7" name="Line 15"/>
            <p:cNvSpPr>
              <a:spLocks noChangeShapeType="1"/>
            </p:cNvSpPr>
            <p:nvPr/>
          </p:nvSpPr>
          <p:spPr bwMode="auto">
            <a:xfrm flipV="1">
              <a:off x="2112" y="216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8" name="Line 16"/>
            <p:cNvSpPr>
              <a:spLocks noChangeShapeType="1"/>
            </p:cNvSpPr>
            <p:nvPr/>
          </p:nvSpPr>
          <p:spPr bwMode="auto">
            <a:xfrm flipV="1">
              <a:off x="1495" y="1831"/>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09" name="Line 17"/>
            <p:cNvSpPr>
              <a:spLocks noChangeShapeType="1"/>
            </p:cNvSpPr>
            <p:nvPr/>
          </p:nvSpPr>
          <p:spPr bwMode="auto">
            <a:xfrm flipV="1">
              <a:off x="1988" y="1845"/>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10" name="Line 18"/>
            <p:cNvSpPr>
              <a:spLocks noChangeShapeType="1"/>
            </p:cNvSpPr>
            <p:nvPr/>
          </p:nvSpPr>
          <p:spPr bwMode="auto">
            <a:xfrm>
              <a:off x="1502" y="1838"/>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211" name="Rectangle 19"/>
          <p:cNvSpPr>
            <a:spLocks noChangeArrowheads="1"/>
          </p:cNvSpPr>
          <p:nvPr/>
        </p:nvSpPr>
        <p:spPr bwMode="auto">
          <a:xfrm rot="-168220">
            <a:off x="6869113" y="5638800"/>
            <a:ext cx="509587" cy="777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12" name="Line 20"/>
          <p:cNvSpPr>
            <a:spLocks noChangeShapeType="1"/>
          </p:cNvSpPr>
          <p:nvPr/>
        </p:nvSpPr>
        <p:spPr bwMode="auto">
          <a:xfrm>
            <a:off x="7300913" y="5500688"/>
            <a:ext cx="14287" cy="6191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13" name="Line 21"/>
          <p:cNvSpPr>
            <a:spLocks noChangeShapeType="1"/>
          </p:cNvSpPr>
          <p:nvPr/>
        </p:nvSpPr>
        <p:spPr bwMode="auto">
          <a:xfrm>
            <a:off x="7391400" y="5486400"/>
            <a:ext cx="0" cy="7620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14" name="Line 22"/>
          <p:cNvSpPr>
            <a:spLocks noChangeShapeType="1"/>
          </p:cNvSpPr>
          <p:nvPr/>
        </p:nvSpPr>
        <p:spPr bwMode="auto">
          <a:xfrm>
            <a:off x="7537450" y="5500688"/>
            <a:ext cx="0" cy="276225"/>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15" name="Line 23"/>
          <p:cNvSpPr>
            <a:spLocks noChangeShapeType="1"/>
          </p:cNvSpPr>
          <p:nvPr/>
        </p:nvSpPr>
        <p:spPr bwMode="auto">
          <a:xfrm>
            <a:off x="7670800" y="5500688"/>
            <a:ext cx="0" cy="276225"/>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16" name="Text Box 24"/>
          <p:cNvSpPr txBox="1">
            <a:spLocks noChangeArrowheads="1"/>
          </p:cNvSpPr>
          <p:nvPr/>
        </p:nvSpPr>
        <p:spPr bwMode="auto">
          <a:xfrm>
            <a:off x="7140575" y="4808538"/>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V&lt;V</a:t>
            </a:r>
            <a:r>
              <a:rPr lang="en-US" altLang="en-US" b="1" baseline="-25000"/>
              <a:t>max</a:t>
            </a:r>
          </a:p>
        </p:txBody>
      </p:sp>
      <p:sp>
        <p:nvSpPr>
          <p:cNvPr id="520217" name="Rectangle 25"/>
          <p:cNvSpPr>
            <a:spLocks noChangeArrowheads="1"/>
          </p:cNvSpPr>
          <p:nvPr/>
        </p:nvSpPr>
        <p:spPr bwMode="auto">
          <a:xfrm>
            <a:off x="7513638" y="3429000"/>
            <a:ext cx="79375" cy="423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18" name="Oval 26"/>
          <p:cNvSpPr>
            <a:spLocks noChangeArrowheads="1"/>
          </p:cNvSpPr>
          <p:nvPr/>
        </p:nvSpPr>
        <p:spPr bwMode="auto">
          <a:xfrm>
            <a:off x="2263775" y="22637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0219" name="Group 27"/>
          <p:cNvGrpSpPr>
            <a:grpSpLocks/>
          </p:cNvGrpSpPr>
          <p:nvPr/>
        </p:nvGrpSpPr>
        <p:grpSpPr bwMode="auto">
          <a:xfrm>
            <a:off x="0" y="990600"/>
            <a:ext cx="4691063" cy="1968500"/>
            <a:chOff x="0" y="624"/>
            <a:chExt cx="2955" cy="1240"/>
          </a:xfrm>
        </p:grpSpPr>
        <p:grpSp>
          <p:nvGrpSpPr>
            <p:cNvPr id="520220" name="Group 28"/>
            <p:cNvGrpSpPr>
              <a:grpSpLocks/>
            </p:cNvGrpSpPr>
            <p:nvPr/>
          </p:nvGrpSpPr>
          <p:grpSpPr bwMode="auto">
            <a:xfrm>
              <a:off x="0" y="720"/>
              <a:ext cx="2955" cy="1144"/>
              <a:chOff x="192" y="1007"/>
              <a:chExt cx="2797" cy="953"/>
            </a:xfrm>
          </p:grpSpPr>
          <p:grpSp>
            <p:nvGrpSpPr>
              <p:cNvPr id="520221" name="Group 29"/>
              <p:cNvGrpSpPr>
                <a:grpSpLocks/>
              </p:cNvGrpSpPr>
              <p:nvPr/>
            </p:nvGrpSpPr>
            <p:grpSpPr bwMode="auto">
              <a:xfrm>
                <a:off x="192" y="1007"/>
                <a:ext cx="2797" cy="953"/>
                <a:chOff x="86" y="643"/>
                <a:chExt cx="3085" cy="1165"/>
              </a:xfrm>
            </p:grpSpPr>
            <p:sp>
              <p:nvSpPr>
                <p:cNvPr id="520222" name="Line 30"/>
                <p:cNvSpPr>
                  <a:spLocks noChangeShapeType="1"/>
                </p:cNvSpPr>
                <p:nvPr/>
              </p:nvSpPr>
              <p:spPr bwMode="auto">
                <a:xfrm>
                  <a:off x="432" y="1776"/>
                  <a:ext cx="27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23" name="Line 31"/>
                <p:cNvSpPr>
                  <a:spLocks noChangeShapeType="1"/>
                </p:cNvSpPr>
                <p:nvPr/>
              </p:nvSpPr>
              <p:spPr bwMode="auto">
                <a:xfrm flipV="1">
                  <a:off x="432" y="720"/>
                  <a:ext cx="0"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24" name="Freeform 32"/>
                <p:cNvSpPr>
                  <a:spLocks/>
                </p:cNvSpPr>
                <p:nvPr/>
              </p:nvSpPr>
              <p:spPr bwMode="auto">
                <a:xfrm>
                  <a:off x="480" y="960"/>
                  <a:ext cx="2208" cy="848"/>
                </a:xfrm>
                <a:custGeom>
                  <a:avLst/>
                  <a:gdLst>
                    <a:gd name="T0" fmla="*/ 0 w 3168"/>
                    <a:gd name="T1" fmla="*/ 896 h 928"/>
                    <a:gd name="T2" fmla="*/ 1056 w 3168"/>
                    <a:gd name="T3" fmla="*/ 896 h 928"/>
                    <a:gd name="T4" fmla="*/ 1344 w 3168"/>
                    <a:gd name="T5" fmla="*/ 896 h 928"/>
                    <a:gd name="T6" fmla="*/ 1440 w 3168"/>
                    <a:gd name="T7" fmla="*/ 800 h 928"/>
                    <a:gd name="T8" fmla="*/ 1776 w 3168"/>
                    <a:gd name="T9" fmla="*/ 128 h 928"/>
                    <a:gd name="T10" fmla="*/ 1968 w 3168"/>
                    <a:gd name="T11" fmla="*/ 32 h 928"/>
                    <a:gd name="T12" fmla="*/ 2976 w 3168"/>
                    <a:gd name="T13" fmla="*/ 32 h 928"/>
                    <a:gd name="T14" fmla="*/ 3120 w 3168"/>
                    <a:gd name="T15" fmla="*/ 32 h 9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928">
                      <a:moveTo>
                        <a:pt x="0" y="896"/>
                      </a:moveTo>
                      <a:cubicBezTo>
                        <a:pt x="416" y="896"/>
                        <a:pt x="832" y="896"/>
                        <a:pt x="1056" y="896"/>
                      </a:cubicBezTo>
                      <a:cubicBezTo>
                        <a:pt x="1280" y="896"/>
                        <a:pt x="1280" y="912"/>
                        <a:pt x="1344" y="896"/>
                      </a:cubicBezTo>
                      <a:cubicBezTo>
                        <a:pt x="1408" y="880"/>
                        <a:pt x="1368" y="928"/>
                        <a:pt x="1440" y="800"/>
                      </a:cubicBezTo>
                      <a:cubicBezTo>
                        <a:pt x="1512" y="672"/>
                        <a:pt x="1688" y="256"/>
                        <a:pt x="1776" y="128"/>
                      </a:cubicBezTo>
                      <a:cubicBezTo>
                        <a:pt x="1864" y="0"/>
                        <a:pt x="1768" y="48"/>
                        <a:pt x="1968" y="32"/>
                      </a:cubicBezTo>
                      <a:cubicBezTo>
                        <a:pt x="2168" y="16"/>
                        <a:pt x="2784" y="32"/>
                        <a:pt x="2976" y="32"/>
                      </a:cubicBezTo>
                      <a:cubicBezTo>
                        <a:pt x="3168" y="32"/>
                        <a:pt x="3144" y="32"/>
                        <a:pt x="3120" y="32"/>
                      </a:cubicBezTo>
                    </a:path>
                  </a:pathLst>
                </a:custGeom>
                <a:noFill/>
                <a:ln w="19050">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25" name="Line 33"/>
                <p:cNvSpPr>
                  <a:spLocks noChangeShapeType="1"/>
                </p:cNvSpPr>
                <p:nvPr/>
              </p:nvSpPr>
              <p:spPr bwMode="auto">
                <a:xfrm flipH="1">
                  <a:off x="384" y="1008"/>
                  <a:ext cx="13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26" name="Text Box 34"/>
                <p:cNvSpPr txBox="1">
                  <a:spLocks noChangeArrowheads="1"/>
                </p:cNvSpPr>
                <p:nvPr/>
              </p:nvSpPr>
              <p:spPr bwMode="auto">
                <a:xfrm rot="10800000">
                  <a:off x="416" y="643"/>
                  <a:ext cx="261"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1400">
                      <a:latin typeface="Times New Roman" pitchFamily="18" charset="0"/>
                    </a:rPr>
                    <a:t>volts</a:t>
                  </a:r>
                </a:p>
              </p:txBody>
            </p:sp>
            <p:sp>
              <p:nvSpPr>
                <p:cNvPr id="520227" name="Text Box 35"/>
                <p:cNvSpPr txBox="1">
                  <a:spLocks noChangeArrowheads="1"/>
                </p:cNvSpPr>
                <p:nvPr/>
              </p:nvSpPr>
              <p:spPr bwMode="auto">
                <a:xfrm>
                  <a:off x="2736" y="1536"/>
                  <a:ext cx="37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400">
                      <a:latin typeface="Times New Roman" pitchFamily="18" charset="0"/>
                    </a:rPr>
                    <a:t>time</a:t>
                  </a:r>
                </a:p>
              </p:txBody>
            </p:sp>
            <p:sp>
              <p:nvSpPr>
                <p:cNvPr id="520228" name="Text Box 36"/>
                <p:cNvSpPr txBox="1">
                  <a:spLocks noChangeArrowheads="1"/>
                </p:cNvSpPr>
                <p:nvPr/>
              </p:nvSpPr>
              <p:spPr bwMode="auto">
                <a:xfrm>
                  <a:off x="86" y="888"/>
                  <a:ext cx="40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Times New Roman" pitchFamily="18" charset="0"/>
                    </a:rPr>
                    <a:t>V</a:t>
                  </a:r>
                  <a:r>
                    <a:rPr lang="en-US" altLang="en-US" sz="1800" baseline="-25000">
                      <a:latin typeface="Times New Roman" pitchFamily="18" charset="0"/>
                    </a:rPr>
                    <a:t>max</a:t>
                  </a:r>
                </a:p>
              </p:txBody>
            </p:sp>
            <p:sp>
              <p:nvSpPr>
                <p:cNvPr id="520229" name="Line 37"/>
                <p:cNvSpPr>
                  <a:spLocks noChangeShapeType="1"/>
                </p:cNvSpPr>
                <p:nvPr/>
              </p:nvSpPr>
              <p:spPr bwMode="auto">
                <a:xfrm flipV="1">
                  <a:off x="1440" y="1152"/>
                  <a:ext cx="0" cy="6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30" name="Line 38"/>
                <p:cNvSpPr>
                  <a:spLocks noChangeShapeType="1"/>
                </p:cNvSpPr>
                <p:nvPr/>
              </p:nvSpPr>
              <p:spPr bwMode="auto">
                <a:xfrm flipV="1">
                  <a:off x="1776" y="1152"/>
                  <a:ext cx="0" cy="6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31" name="Text Box 39"/>
                <p:cNvSpPr txBox="1">
                  <a:spLocks noChangeArrowheads="1"/>
                </p:cNvSpPr>
                <p:nvPr/>
              </p:nvSpPr>
              <p:spPr bwMode="auto">
                <a:xfrm>
                  <a:off x="1910" y="1080"/>
                  <a:ext cx="126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Times New Roman" pitchFamily="18" charset="0"/>
                    </a:rPr>
                    <a:t>Deflector rise-time</a:t>
                  </a:r>
                </a:p>
              </p:txBody>
            </p:sp>
          </p:grpSp>
          <p:sp>
            <p:nvSpPr>
              <p:cNvPr id="520232" name="Freeform 40"/>
              <p:cNvSpPr>
                <a:spLocks/>
              </p:cNvSpPr>
              <p:nvPr/>
            </p:nvSpPr>
            <p:spPr bwMode="auto">
              <a:xfrm>
                <a:off x="1536" y="1440"/>
                <a:ext cx="288" cy="432"/>
              </a:xfrm>
              <a:custGeom>
                <a:avLst/>
                <a:gdLst>
                  <a:gd name="T0" fmla="*/ 288 w 288"/>
                  <a:gd name="T1" fmla="*/ 48 h 432"/>
                  <a:gd name="T2" fmla="*/ 240 w 288"/>
                  <a:gd name="T3" fmla="*/ 48 h 432"/>
                  <a:gd name="T4" fmla="*/ 48 w 288"/>
                  <a:gd name="T5" fmla="*/ 336 h 432"/>
                  <a:gd name="T6" fmla="*/ 0 w 288"/>
                  <a:gd name="T7" fmla="*/ 432 h 432"/>
                </a:gdLst>
                <a:ahLst/>
                <a:cxnLst>
                  <a:cxn ang="0">
                    <a:pos x="T0" y="T1"/>
                  </a:cxn>
                  <a:cxn ang="0">
                    <a:pos x="T2" y="T3"/>
                  </a:cxn>
                  <a:cxn ang="0">
                    <a:pos x="T4" y="T5"/>
                  </a:cxn>
                  <a:cxn ang="0">
                    <a:pos x="T6" y="T7"/>
                  </a:cxn>
                </a:cxnLst>
                <a:rect l="0" t="0" r="r" b="b"/>
                <a:pathLst>
                  <a:path w="288" h="432">
                    <a:moveTo>
                      <a:pt x="288" y="48"/>
                    </a:moveTo>
                    <a:cubicBezTo>
                      <a:pt x="284" y="24"/>
                      <a:pt x="280" y="0"/>
                      <a:pt x="240" y="48"/>
                    </a:cubicBezTo>
                    <a:cubicBezTo>
                      <a:pt x="200" y="96"/>
                      <a:pt x="88" y="272"/>
                      <a:pt x="48" y="336"/>
                    </a:cubicBezTo>
                    <a:cubicBezTo>
                      <a:pt x="8" y="400"/>
                      <a:pt x="4" y="416"/>
                      <a:pt x="0" y="432"/>
                    </a:cubicBezTo>
                  </a:path>
                </a:pathLst>
              </a:custGeom>
              <a:noFill/>
              <a:ln w="9525">
                <a:solidFill>
                  <a:schemeClr val="tx1"/>
                </a:solidFill>
                <a:round/>
                <a:headEnd/>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233" name="Text Box 41"/>
            <p:cNvSpPr txBox="1">
              <a:spLocks noChangeArrowheads="1"/>
            </p:cNvSpPr>
            <p:nvPr/>
          </p:nvSpPr>
          <p:spPr bwMode="auto">
            <a:xfrm>
              <a:off x="384" y="1584"/>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latin typeface="Times New Roman" pitchFamily="18" charset="0"/>
                </a:rPr>
                <a:t>accumulation</a:t>
              </a:r>
            </a:p>
          </p:txBody>
        </p:sp>
        <p:sp>
          <p:nvSpPr>
            <p:cNvPr id="520234" name="Text Box 42"/>
            <p:cNvSpPr txBox="1">
              <a:spLocks noChangeArrowheads="1"/>
            </p:cNvSpPr>
            <p:nvPr/>
          </p:nvSpPr>
          <p:spPr bwMode="auto">
            <a:xfrm>
              <a:off x="1680" y="816"/>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latin typeface="Times New Roman" pitchFamily="18" charset="0"/>
                </a:rPr>
                <a:t>extraction</a:t>
              </a:r>
            </a:p>
          </p:txBody>
        </p:sp>
        <p:sp>
          <p:nvSpPr>
            <p:cNvPr id="520235" name="Freeform 43"/>
            <p:cNvSpPr>
              <a:spLocks/>
            </p:cNvSpPr>
            <p:nvPr/>
          </p:nvSpPr>
          <p:spPr bwMode="auto">
            <a:xfrm>
              <a:off x="1152" y="864"/>
              <a:ext cx="288" cy="480"/>
            </a:xfrm>
            <a:custGeom>
              <a:avLst/>
              <a:gdLst>
                <a:gd name="T0" fmla="*/ 288 w 288"/>
                <a:gd name="T1" fmla="*/ 480 h 480"/>
                <a:gd name="T2" fmla="*/ 192 w 288"/>
                <a:gd name="T3" fmla="*/ 96 h 480"/>
                <a:gd name="T4" fmla="*/ 0 w 288"/>
                <a:gd name="T5" fmla="*/ 0 h 480"/>
              </a:gdLst>
              <a:ahLst/>
              <a:cxnLst>
                <a:cxn ang="0">
                  <a:pos x="T0" y="T1"/>
                </a:cxn>
                <a:cxn ang="0">
                  <a:pos x="T2" y="T3"/>
                </a:cxn>
                <a:cxn ang="0">
                  <a:pos x="T4" y="T5"/>
                </a:cxn>
              </a:cxnLst>
              <a:rect l="0" t="0" r="r" b="b"/>
              <a:pathLst>
                <a:path w="288" h="480">
                  <a:moveTo>
                    <a:pt x="288" y="480"/>
                  </a:moveTo>
                  <a:cubicBezTo>
                    <a:pt x="264" y="328"/>
                    <a:pt x="240" y="176"/>
                    <a:pt x="192" y="96"/>
                  </a:cubicBezTo>
                  <a:cubicBezTo>
                    <a:pt x="144" y="16"/>
                    <a:pt x="32" y="16"/>
                    <a:pt x="0" y="0"/>
                  </a:cubicBezTo>
                </a:path>
              </a:pathLst>
            </a:custGeom>
            <a:noFill/>
            <a:ln w="19050">
              <a:solidFill>
                <a:schemeClr val="tx1"/>
              </a:solidFill>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36" name="Text Box 44"/>
            <p:cNvSpPr txBox="1">
              <a:spLocks noChangeArrowheads="1"/>
            </p:cNvSpPr>
            <p:nvPr/>
          </p:nvSpPr>
          <p:spPr bwMode="auto">
            <a:xfrm>
              <a:off x="960" y="624"/>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1"/>
                <a:t>?</a:t>
              </a:r>
            </a:p>
          </p:txBody>
        </p:sp>
      </p:grpSp>
      <p:sp>
        <p:nvSpPr>
          <p:cNvPr id="520237" name="Text Box 45"/>
          <p:cNvSpPr txBox="1">
            <a:spLocks noChangeArrowheads="1"/>
          </p:cNvSpPr>
          <p:nvPr/>
        </p:nvSpPr>
        <p:spPr bwMode="auto">
          <a:xfrm>
            <a:off x="212725" y="153988"/>
            <a:ext cx="3578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a:solidFill>
                  <a:schemeClr val="tx2"/>
                </a:solidFill>
                <a:latin typeface="Arial Black" pitchFamily="34" charset="0"/>
              </a:rPr>
              <a:t>Extraction losses</a:t>
            </a:r>
          </a:p>
        </p:txBody>
      </p:sp>
      <p:sp>
        <p:nvSpPr>
          <p:cNvPr id="520238" name="Text Box 46"/>
          <p:cNvSpPr txBox="1">
            <a:spLocks noChangeArrowheads="1"/>
          </p:cNvSpPr>
          <p:nvPr/>
        </p:nvSpPr>
        <p:spPr bwMode="auto">
          <a:xfrm>
            <a:off x="5029200" y="1592263"/>
            <a:ext cx="4114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Char char="Ø"/>
            </a:pPr>
            <a:r>
              <a:rPr lang="en-US" altLang="en-US" sz="1800">
                <a:latin typeface="Times New Roman" pitchFamily="18" charset="0"/>
              </a:rPr>
              <a:t> </a:t>
            </a:r>
            <a:r>
              <a:rPr lang="en-US" altLang="en-US">
                <a:latin typeface="Times New Roman" pitchFamily="18" charset="0"/>
              </a:rPr>
              <a:t>Deflector can’t  switch on instantly</a:t>
            </a:r>
          </a:p>
          <a:p>
            <a:pPr eaLnBrk="1" hangingPunct="1">
              <a:spcBef>
                <a:spcPct val="50000"/>
              </a:spcBef>
              <a:buFont typeface="Wingdings" pitchFamily="2" charset="2"/>
              <a:buChar char="Ø"/>
            </a:pPr>
            <a:r>
              <a:rPr lang="en-US" altLang="en-US">
                <a:latin typeface="Times New Roman" pitchFamily="18" charset="0"/>
              </a:rPr>
              <a:t> Typical rise-time  ~ 200ns</a:t>
            </a:r>
          </a:p>
          <a:p>
            <a:pPr eaLnBrk="1" hangingPunct="1">
              <a:spcBef>
                <a:spcPct val="50000"/>
              </a:spcBef>
              <a:buFont typeface="Wingdings" pitchFamily="2" charset="2"/>
              <a:buChar char="Ø"/>
            </a:pPr>
            <a:endParaRPr lang="en-US" altLang="en-US" sz="1800">
              <a:latin typeface="Times New Roman" pitchFamily="18" charset="0"/>
            </a:endParaRPr>
          </a:p>
          <a:p>
            <a:pPr eaLnBrk="1" hangingPunct="1">
              <a:spcBef>
                <a:spcPct val="50000"/>
              </a:spcBef>
            </a:pPr>
            <a:endParaRPr lang="en-US" altLang="en-US" sz="1800">
              <a:latin typeface="Times New Roman" pitchFamily="18" charset="0"/>
            </a:endParaRPr>
          </a:p>
        </p:txBody>
      </p:sp>
      <p:sp>
        <p:nvSpPr>
          <p:cNvPr id="520239" name="AutoShape 47"/>
          <p:cNvSpPr>
            <a:spLocks noChangeArrowheads="1"/>
          </p:cNvSpPr>
          <p:nvPr/>
        </p:nvSpPr>
        <p:spPr bwMode="auto">
          <a:xfrm>
            <a:off x="6629400" y="5486400"/>
            <a:ext cx="381000" cy="381000"/>
          </a:xfrm>
          <a:prstGeom prst="irregularSeal2">
            <a:avLst/>
          </a:prstGeom>
          <a:solidFill>
            <a:srgbClr val="FFCC00">
              <a:alpha val="67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40" name="Text Box 48"/>
          <p:cNvSpPr txBox="1">
            <a:spLocks noChangeArrowheads="1"/>
          </p:cNvSpPr>
          <p:nvPr/>
        </p:nvSpPr>
        <p:spPr bwMode="auto">
          <a:xfrm>
            <a:off x="457200" y="3505200"/>
            <a:ext cx="4953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Char char="Ø"/>
            </a:pPr>
            <a:r>
              <a:rPr lang="en-US" altLang="en-US">
                <a:latin typeface="Times New Roman" pitchFamily="18" charset="0"/>
              </a:rPr>
              <a:t> Half-deflected beam misses extraction channel and hits the wall </a:t>
            </a:r>
          </a:p>
          <a:p>
            <a:pPr eaLnBrk="1" hangingPunct="1">
              <a:spcBef>
                <a:spcPct val="50000"/>
              </a:spcBef>
              <a:buFont typeface="Wingdings" pitchFamily="2" charset="2"/>
              <a:buChar char="Ø"/>
            </a:pPr>
            <a:r>
              <a:rPr lang="en-US" altLang="en-US">
                <a:latin typeface="Times New Roman" pitchFamily="18" charset="0"/>
              </a:rPr>
              <a:t> Power of lost beam </a:t>
            </a:r>
          </a:p>
        </p:txBody>
      </p:sp>
      <p:graphicFrame>
        <p:nvGraphicFramePr>
          <p:cNvPr id="520241" name="Object 49"/>
          <p:cNvGraphicFramePr>
            <a:graphicFrameLocks noChangeAspect="1"/>
          </p:cNvGraphicFramePr>
          <p:nvPr/>
        </p:nvGraphicFramePr>
        <p:xfrm>
          <a:off x="511175" y="4800600"/>
          <a:ext cx="5489575" cy="784225"/>
        </p:xfrm>
        <a:graphic>
          <a:graphicData uri="http://schemas.openxmlformats.org/presentationml/2006/ole">
            <mc:AlternateContent xmlns:mc="http://schemas.openxmlformats.org/markup-compatibility/2006">
              <mc:Choice xmlns:v="urn:schemas-microsoft-com:vml" Requires="v">
                <p:oleObj spid="_x0000_s520293" name="Equation" r:id="rId3" imgW="3022560" imgH="431640" progId="Equation.3">
                  <p:embed/>
                </p:oleObj>
              </mc:Choice>
              <mc:Fallback>
                <p:oleObj name="Equation" r:id="rId3" imgW="3022560" imgH="431640"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4800600"/>
                        <a:ext cx="5489575"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0242" name="Text Box 50"/>
          <p:cNvSpPr txBox="1">
            <a:spLocks noChangeArrowheads="1"/>
          </p:cNvSpPr>
          <p:nvPr/>
        </p:nvSpPr>
        <p:spPr bwMode="auto">
          <a:xfrm>
            <a:off x="533400" y="5638800"/>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Char char="Ø"/>
            </a:pPr>
            <a:r>
              <a:rPr lang="en-US" altLang="en-US">
                <a:latin typeface="Times New Roman" pitchFamily="18" charset="0"/>
              </a:rPr>
              <a:t> Unacceptably high.   </a:t>
            </a:r>
          </a:p>
        </p:txBody>
      </p:sp>
      <p:sp>
        <p:nvSpPr>
          <p:cNvPr id="520243" name="Rectangle 51"/>
          <p:cNvSpPr>
            <a:spLocks noChangeArrowheads="1"/>
          </p:cNvSpPr>
          <p:nvPr/>
        </p:nvSpPr>
        <p:spPr bwMode="auto">
          <a:xfrm>
            <a:off x="5105400" y="4876800"/>
            <a:ext cx="838200" cy="5334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9323" y="784845"/>
            <a:ext cx="8776947" cy="4525963"/>
          </a:xfrm>
        </p:spPr>
        <p:txBody>
          <a:bodyPr/>
          <a:lstStyle/>
          <a:p>
            <a:r>
              <a:rPr lang="en-US" sz="2400" dirty="0"/>
              <a:t>3)-Apart from the 'new' SNS Chopper, what do you think as an other mature proven(tested) option of chopper structure and its power supply for ESS MEBT parameters? (considering our limited resources of 1-2 persons and 1-2 years time) First beam tests are foreseen for 2018 in Lund. Considering the developments and Lab. tests we have to perform in-house…</a:t>
            </a:r>
          </a:p>
          <a:p>
            <a:pPr lvl="1"/>
            <a:r>
              <a:rPr lang="en-US" dirty="0" smtClean="0">
                <a:solidFill>
                  <a:srgbClr val="000090"/>
                </a:solidFill>
              </a:rPr>
              <a:t>Electrostatic kicker</a:t>
            </a:r>
          </a:p>
          <a:p>
            <a:pPr lvl="2"/>
            <a:r>
              <a:rPr lang="en-US" dirty="0" smtClean="0">
                <a:solidFill>
                  <a:srgbClr val="FF6600"/>
                </a:solidFill>
              </a:rPr>
              <a:t>Very simple mechanically</a:t>
            </a:r>
          </a:p>
          <a:p>
            <a:pPr lvl="2"/>
            <a:r>
              <a:rPr lang="en-US" dirty="0" smtClean="0">
                <a:solidFill>
                  <a:srgbClr val="FF6600"/>
                </a:solidFill>
              </a:rPr>
              <a:t>Only one or two non-RF HV </a:t>
            </a:r>
            <a:r>
              <a:rPr lang="en-US" dirty="0" err="1" smtClean="0">
                <a:solidFill>
                  <a:srgbClr val="FF6600"/>
                </a:solidFill>
              </a:rPr>
              <a:t>feedthroughs</a:t>
            </a:r>
            <a:endParaRPr lang="en-US" dirty="0" smtClean="0">
              <a:solidFill>
                <a:srgbClr val="FF6600"/>
              </a:solidFill>
            </a:endParaRPr>
          </a:p>
          <a:p>
            <a:pPr lvl="2"/>
            <a:r>
              <a:rPr lang="en-US" dirty="0" smtClean="0">
                <a:solidFill>
                  <a:srgbClr val="FF6600"/>
                </a:solidFill>
              </a:rPr>
              <a:t>No need for HV high power load</a:t>
            </a:r>
          </a:p>
          <a:p>
            <a:pPr lvl="2"/>
            <a:r>
              <a:rPr lang="en-US" dirty="0" smtClean="0">
                <a:solidFill>
                  <a:srgbClr val="FF6600"/>
                </a:solidFill>
              </a:rPr>
              <a:t>Commercial HV switches are available: 10kV, 50A, 20ns</a:t>
            </a:r>
          </a:p>
          <a:p>
            <a:pPr lvl="1"/>
            <a:r>
              <a:rPr lang="en-US" dirty="0" smtClean="0">
                <a:solidFill>
                  <a:srgbClr val="000090"/>
                </a:solidFill>
              </a:rPr>
              <a:t>Matched </a:t>
            </a:r>
            <a:r>
              <a:rPr lang="en-US" dirty="0" err="1" smtClean="0">
                <a:solidFill>
                  <a:srgbClr val="000090"/>
                </a:solidFill>
              </a:rPr>
              <a:t>stripline</a:t>
            </a:r>
            <a:r>
              <a:rPr lang="en-US" dirty="0" smtClean="0">
                <a:solidFill>
                  <a:srgbClr val="000090"/>
                </a:solidFill>
              </a:rPr>
              <a:t> kicker with disconnected load</a:t>
            </a:r>
          </a:p>
          <a:p>
            <a:pPr lvl="2"/>
            <a:r>
              <a:rPr lang="en-US" dirty="0" smtClean="0">
                <a:solidFill>
                  <a:srgbClr val="FF6600"/>
                </a:solidFill>
              </a:rPr>
              <a:t>Commercial HV switches for commissioned</a:t>
            </a:r>
          </a:p>
          <a:p>
            <a:pPr lvl="2"/>
            <a:r>
              <a:rPr lang="en-US" dirty="0" smtClean="0">
                <a:solidFill>
                  <a:srgbClr val="FF6600"/>
                </a:solidFill>
              </a:rPr>
              <a:t>Upgrade to high power HV driver if needed  </a:t>
            </a:r>
          </a:p>
        </p:txBody>
      </p:sp>
      <p:sp>
        <p:nvSpPr>
          <p:cNvPr id="4" name="Slide Number Placeholder 3"/>
          <p:cNvSpPr>
            <a:spLocks noGrp="1"/>
          </p:cNvSpPr>
          <p:nvPr>
            <p:ph type="sldNum" sz="quarter" idx="10"/>
          </p:nvPr>
        </p:nvSpPr>
        <p:spPr/>
        <p:txBody>
          <a:bodyPr/>
          <a:lstStyle/>
          <a:p>
            <a:fld id="{093D70B2-29AF-4F7E-A7C2-761064C2BF32}" type="slidenum">
              <a:rPr lang="en-US" altLang="en-US" smtClean="0"/>
              <a:pPr/>
              <a:t>50</a:t>
            </a:fld>
            <a:endParaRPr lang="en-US" altLang="en-US"/>
          </a:p>
        </p:txBody>
      </p:sp>
    </p:spTree>
    <p:extLst>
      <p:ext uri="{BB962C8B-B14F-4D97-AF65-F5344CB8AC3E}">
        <p14:creationId xmlns:p14="http://schemas.microsoft.com/office/powerpoint/2010/main" val="322542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p:cNvSpPr>
            <a:spLocks noGrp="1"/>
          </p:cNvSpPr>
          <p:nvPr>
            <p:ph type="sldNum" sz="quarter" idx="10"/>
          </p:nvPr>
        </p:nvSpPr>
        <p:spPr/>
        <p:txBody>
          <a:bodyPr/>
          <a:lstStyle/>
          <a:p>
            <a:fld id="{91937F4D-EC78-44BE-84CD-9B5150B06709}" type="slidenum">
              <a:rPr lang="en-US" altLang="en-US"/>
              <a:pPr/>
              <a:t>6</a:t>
            </a:fld>
            <a:endParaRPr lang="en-US" altLang="en-US"/>
          </a:p>
        </p:txBody>
      </p:sp>
      <p:sp>
        <p:nvSpPr>
          <p:cNvPr id="521218" name="Text Box 2"/>
          <p:cNvSpPr txBox="1">
            <a:spLocks noChangeArrowheads="1"/>
          </p:cNvSpPr>
          <p:nvPr/>
        </p:nvSpPr>
        <p:spPr bwMode="auto">
          <a:xfrm>
            <a:off x="212725" y="228600"/>
            <a:ext cx="613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chemeClr val="tx2"/>
                </a:solidFill>
                <a:latin typeface="Arial Black" pitchFamily="34" charset="0"/>
              </a:rPr>
              <a:t>How to mitigate extraction losses ?</a:t>
            </a:r>
          </a:p>
        </p:txBody>
      </p:sp>
      <p:sp>
        <p:nvSpPr>
          <p:cNvPr id="521219" name="Text Box 3"/>
          <p:cNvSpPr txBox="1">
            <a:spLocks noChangeArrowheads="1"/>
          </p:cNvSpPr>
          <p:nvPr/>
        </p:nvSpPr>
        <p:spPr bwMode="auto">
          <a:xfrm>
            <a:off x="292100" y="2689225"/>
            <a:ext cx="5943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Char char="Ø"/>
            </a:pPr>
            <a:r>
              <a:rPr lang="en-US" altLang="en-US">
                <a:latin typeface="Times New Roman" pitchFamily="18" charset="0"/>
              </a:rPr>
              <a:t> Divide beam on separate chunks synchronized with ring revolution period </a:t>
            </a:r>
          </a:p>
          <a:p>
            <a:pPr eaLnBrk="1" hangingPunct="1">
              <a:spcBef>
                <a:spcPct val="50000"/>
              </a:spcBef>
              <a:buFont typeface="Wingdings" pitchFamily="2" charset="2"/>
              <a:buChar char="Ø"/>
            </a:pPr>
            <a:r>
              <a:rPr lang="en-US" altLang="en-US">
                <a:latin typeface="Times New Roman" pitchFamily="18" charset="0"/>
              </a:rPr>
              <a:t> Gap between chunks longer than deflector rise-time</a:t>
            </a:r>
          </a:p>
          <a:p>
            <a:pPr eaLnBrk="1" hangingPunct="1">
              <a:spcBef>
                <a:spcPct val="50000"/>
              </a:spcBef>
              <a:buFont typeface="Wingdings" pitchFamily="2" charset="2"/>
              <a:buChar char="Ø"/>
            </a:pPr>
            <a:r>
              <a:rPr lang="en-US" altLang="en-US">
                <a:latin typeface="Times New Roman" pitchFamily="18" charset="0"/>
              </a:rPr>
              <a:t> Switch on deflector during the gap</a:t>
            </a:r>
          </a:p>
          <a:p>
            <a:pPr eaLnBrk="1" hangingPunct="1">
              <a:spcBef>
                <a:spcPct val="50000"/>
              </a:spcBef>
              <a:buFont typeface="Wingdings" pitchFamily="2" charset="2"/>
              <a:buChar char="Ø"/>
            </a:pPr>
            <a:r>
              <a:rPr lang="en-US" altLang="en-US">
                <a:latin typeface="Times New Roman" pitchFamily="18" charset="0"/>
              </a:rPr>
              <a:t> No beam during deflector rise-time. No extraction losses. </a:t>
            </a:r>
          </a:p>
        </p:txBody>
      </p:sp>
      <p:grpSp>
        <p:nvGrpSpPr>
          <p:cNvPr id="521220" name="Group 4"/>
          <p:cNvGrpSpPr>
            <a:grpSpLocks/>
          </p:cNvGrpSpPr>
          <p:nvPr/>
        </p:nvGrpSpPr>
        <p:grpSpPr bwMode="auto">
          <a:xfrm>
            <a:off x="2781300" y="990600"/>
            <a:ext cx="6210300" cy="3913188"/>
            <a:chOff x="1464" y="703"/>
            <a:chExt cx="3912" cy="2465"/>
          </a:xfrm>
        </p:grpSpPr>
        <p:grpSp>
          <p:nvGrpSpPr>
            <p:cNvPr id="521221" name="Group 5"/>
            <p:cNvGrpSpPr>
              <a:grpSpLocks/>
            </p:cNvGrpSpPr>
            <p:nvPr/>
          </p:nvGrpSpPr>
          <p:grpSpPr bwMode="auto">
            <a:xfrm>
              <a:off x="1464" y="703"/>
              <a:ext cx="3912" cy="2465"/>
              <a:chOff x="288" y="624"/>
              <a:chExt cx="3912" cy="2465"/>
            </a:xfrm>
          </p:grpSpPr>
          <p:sp>
            <p:nvSpPr>
              <p:cNvPr id="521222" name="Text Box 6"/>
              <p:cNvSpPr txBox="1">
                <a:spLocks noChangeArrowheads="1"/>
              </p:cNvSpPr>
              <p:nvPr/>
            </p:nvSpPr>
            <p:spPr bwMode="auto">
              <a:xfrm>
                <a:off x="2016" y="2304"/>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1800">
                  <a:latin typeface="Times New Roman" pitchFamily="18" charset="0"/>
                </a:endParaRPr>
              </a:p>
            </p:txBody>
          </p:sp>
          <p:sp>
            <p:nvSpPr>
              <p:cNvPr id="521223" name="AutoShape 7"/>
              <p:cNvSpPr>
                <a:spLocks noChangeArrowheads="1"/>
              </p:cNvSpPr>
              <p:nvPr/>
            </p:nvSpPr>
            <p:spPr bwMode="auto">
              <a:xfrm>
                <a:off x="2654" y="1273"/>
                <a:ext cx="1244" cy="1128"/>
              </a:xfrm>
              <a:custGeom>
                <a:avLst/>
                <a:gdLst>
                  <a:gd name="G0" fmla="+- 10667 0 0"/>
                  <a:gd name="G1" fmla="+- 7798088 0 0"/>
                  <a:gd name="G2" fmla="+- 0 0 7798088"/>
                  <a:gd name="T0" fmla="*/ 0 256 1"/>
                  <a:gd name="T1" fmla="*/ 180 256 1"/>
                  <a:gd name="G3" fmla="+- 7798088 T0 T1"/>
                  <a:gd name="T2" fmla="*/ 0 256 1"/>
                  <a:gd name="T3" fmla="*/ 90 256 1"/>
                  <a:gd name="G4" fmla="+- 7798088 T2 T3"/>
                  <a:gd name="G5" fmla="*/ G4 2 1"/>
                  <a:gd name="T4" fmla="*/ 90 256 1"/>
                  <a:gd name="T5" fmla="*/ 0 256 1"/>
                  <a:gd name="G6" fmla="+- 7798088 T4 T5"/>
                  <a:gd name="G7" fmla="*/ G6 2 1"/>
                  <a:gd name="G8" fmla="abs 779808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67"/>
                  <a:gd name="G18" fmla="*/ 10667 1 2"/>
                  <a:gd name="G19" fmla="+- G18 5400 0"/>
                  <a:gd name="G20" fmla="cos G19 7798088"/>
                  <a:gd name="G21" fmla="sin G19 7798088"/>
                  <a:gd name="G22" fmla="+- G20 10800 0"/>
                  <a:gd name="G23" fmla="+- G21 10800 0"/>
                  <a:gd name="G24" fmla="+- 10800 0 G20"/>
                  <a:gd name="G25" fmla="+- 10667 10800 0"/>
                  <a:gd name="G26" fmla="?: G9 G17 G25"/>
                  <a:gd name="G27" fmla="?: G9 0 21600"/>
                  <a:gd name="G28" fmla="cos 10800 7798088"/>
                  <a:gd name="G29" fmla="sin 10800 7798088"/>
                  <a:gd name="G30" fmla="sin 10667 7798088"/>
                  <a:gd name="G31" fmla="+- G28 10800 0"/>
                  <a:gd name="G32" fmla="+- G29 10800 0"/>
                  <a:gd name="G33" fmla="+- G30 10800 0"/>
                  <a:gd name="G34" fmla="?: G4 0 G31"/>
                  <a:gd name="G35" fmla="?: 7798088 G34 0"/>
                  <a:gd name="G36" fmla="?: G6 G35 G31"/>
                  <a:gd name="G37" fmla="+- 21600 0 G36"/>
                  <a:gd name="G38" fmla="?: G4 0 G33"/>
                  <a:gd name="G39" fmla="?: 7798088 G38 G32"/>
                  <a:gd name="G40" fmla="?: G6 G39 0"/>
                  <a:gd name="G41" fmla="?: G4 G32 21600"/>
                  <a:gd name="G42" fmla="?: G6 G41 G33"/>
                  <a:gd name="T12" fmla="*/ 10800 w 21600"/>
                  <a:gd name="T13" fmla="*/ 0 h 21600"/>
                  <a:gd name="T14" fmla="*/ 5597 w 21600"/>
                  <a:gd name="T15" fmla="*/ 20189 h 21600"/>
                  <a:gd name="T16" fmla="*/ 10800 w 21600"/>
                  <a:gd name="T17" fmla="*/ 133 h 21600"/>
                  <a:gd name="T18" fmla="*/ 16003 w 21600"/>
                  <a:gd name="T19" fmla="*/ 201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30" y="20130"/>
                    </a:moveTo>
                    <a:cubicBezTo>
                      <a:pt x="2237" y="18250"/>
                      <a:pt x="133" y="14678"/>
                      <a:pt x="133" y="10800"/>
                    </a:cubicBezTo>
                    <a:cubicBezTo>
                      <a:pt x="133" y="4908"/>
                      <a:pt x="4908" y="133"/>
                      <a:pt x="10800" y="133"/>
                    </a:cubicBezTo>
                    <a:cubicBezTo>
                      <a:pt x="16691" y="133"/>
                      <a:pt x="21467" y="4908"/>
                      <a:pt x="21467" y="10800"/>
                    </a:cubicBezTo>
                    <a:cubicBezTo>
                      <a:pt x="21467" y="14678"/>
                      <a:pt x="19362" y="18250"/>
                      <a:pt x="15969" y="20130"/>
                    </a:cubicBezTo>
                    <a:lnTo>
                      <a:pt x="16034" y="20246"/>
                    </a:lnTo>
                    <a:cubicBezTo>
                      <a:pt x="19468" y="18343"/>
                      <a:pt x="21600" y="14726"/>
                      <a:pt x="21600" y="10800"/>
                    </a:cubicBezTo>
                    <a:cubicBezTo>
                      <a:pt x="21600" y="4835"/>
                      <a:pt x="16764" y="0"/>
                      <a:pt x="10800" y="0"/>
                    </a:cubicBezTo>
                    <a:cubicBezTo>
                      <a:pt x="4835" y="0"/>
                      <a:pt x="0" y="4835"/>
                      <a:pt x="0" y="10800"/>
                    </a:cubicBezTo>
                    <a:cubicBezTo>
                      <a:pt x="-1" y="14726"/>
                      <a:pt x="2131" y="18343"/>
                      <a:pt x="5565" y="2024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24" name="AutoShape 8"/>
              <p:cNvSpPr>
                <a:spLocks noChangeArrowheads="1"/>
              </p:cNvSpPr>
              <p:nvPr/>
            </p:nvSpPr>
            <p:spPr bwMode="auto">
              <a:xfrm>
                <a:off x="2707" y="1329"/>
                <a:ext cx="1133" cy="1002"/>
              </a:xfrm>
              <a:custGeom>
                <a:avLst/>
                <a:gdLst>
                  <a:gd name="G0" fmla="+- 9916 0 0"/>
                  <a:gd name="G1" fmla="+- 8381876 0 0"/>
                  <a:gd name="G2" fmla="+- 0 0 8381876"/>
                  <a:gd name="T0" fmla="*/ 0 256 1"/>
                  <a:gd name="T1" fmla="*/ 180 256 1"/>
                  <a:gd name="G3" fmla="+- 8381876 T0 T1"/>
                  <a:gd name="T2" fmla="*/ 0 256 1"/>
                  <a:gd name="T3" fmla="*/ 90 256 1"/>
                  <a:gd name="G4" fmla="+- 8381876 T2 T3"/>
                  <a:gd name="G5" fmla="*/ G4 2 1"/>
                  <a:gd name="T4" fmla="*/ 90 256 1"/>
                  <a:gd name="T5" fmla="*/ 0 256 1"/>
                  <a:gd name="G6" fmla="+- 8381876 T4 T5"/>
                  <a:gd name="G7" fmla="*/ G6 2 1"/>
                  <a:gd name="G8" fmla="abs 83818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6"/>
                  <a:gd name="G18" fmla="*/ 9916 1 2"/>
                  <a:gd name="G19" fmla="+- G18 5400 0"/>
                  <a:gd name="G20" fmla="cos G19 8381876"/>
                  <a:gd name="G21" fmla="sin G19 8381876"/>
                  <a:gd name="G22" fmla="+- G20 10800 0"/>
                  <a:gd name="G23" fmla="+- G21 10800 0"/>
                  <a:gd name="G24" fmla="+- 10800 0 G20"/>
                  <a:gd name="G25" fmla="+- 9916 10800 0"/>
                  <a:gd name="G26" fmla="?: G9 G17 G25"/>
                  <a:gd name="G27" fmla="?: G9 0 21600"/>
                  <a:gd name="G28" fmla="cos 10800 8381876"/>
                  <a:gd name="G29" fmla="sin 10800 8381876"/>
                  <a:gd name="G30" fmla="sin 9916 8381876"/>
                  <a:gd name="G31" fmla="+- G28 10800 0"/>
                  <a:gd name="G32" fmla="+- G29 10800 0"/>
                  <a:gd name="G33" fmla="+- G30 10800 0"/>
                  <a:gd name="G34" fmla="?: G4 0 G31"/>
                  <a:gd name="G35" fmla="?: 8381876 G34 0"/>
                  <a:gd name="G36" fmla="?: G6 G35 G31"/>
                  <a:gd name="G37" fmla="+- 21600 0 G36"/>
                  <a:gd name="G38" fmla="?: G4 0 G33"/>
                  <a:gd name="G39" fmla="?: 8381876 G38 G32"/>
                  <a:gd name="G40" fmla="?: G6 G39 0"/>
                  <a:gd name="G41" fmla="?: G4 G32 21600"/>
                  <a:gd name="G42" fmla="?: G6 G41 G33"/>
                  <a:gd name="T12" fmla="*/ 10800 w 21600"/>
                  <a:gd name="T13" fmla="*/ 0 h 21600"/>
                  <a:gd name="T14" fmla="*/ 4437 w 21600"/>
                  <a:gd name="T15" fmla="*/ 18973 h 21600"/>
                  <a:gd name="T16" fmla="*/ 10800 w 21600"/>
                  <a:gd name="T17" fmla="*/ 884 h 21600"/>
                  <a:gd name="T18" fmla="*/ 17163 w 21600"/>
                  <a:gd name="T19" fmla="*/ 189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09" y="18624"/>
                    </a:moveTo>
                    <a:cubicBezTo>
                      <a:pt x="2295" y="16746"/>
                      <a:pt x="884" y="13858"/>
                      <a:pt x="884" y="10800"/>
                    </a:cubicBezTo>
                    <a:cubicBezTo>
                      <a:pt x="884" y="5323"/>
                      <a:pt x="5323" y="884"/>
                      <a:pt x="10800" y="884"/>
                    </a:cubicBezTo>
                    <a:cubicBezTo>
                      <a:pt x="16276" y="884"/>
                      <a:pt x="20716" y="5323"/>
                      <a:pt x="20716" y="10800"/>
                    </a:cubicBezTo>
                    <a:cubicBezTo>
                      <a:pt x="20716" y="13858"/>
                      <a:pt x="19304" y="16746"/>
                      <a:pt x="16890" y="18624"/>
                    </a:cubicBezTo>
                    <a:lnTo>
                      <a:pt x="17433" y="19322"/>
                    </a:lnTo>
                    <a:cubicBezTo>
                      <a:pt x="20062" y="17276"/>
                      <a:pt x="21600" y="14131"/>
                      <a:pt x="21600" y="10800"/>
                    </a:cubicBezTo>
                    <a:cubicBezTo>
                      <a:pt x="21600" y="4835"/>
                      <a:pt x="16764" y="0"/>
                      <a:pt x="10800" y="0"/>
                    </a:cubicBezTo>
                    <a:cubicBezTo>
                      <a:pt x="4835" y="0"/>
                      <a:pt x="0" y="4835"/>
                      <a:pt x="0" y="10800"/>
                    </a:cubicBezTo>
                    <a:cubicBezTo>
                      <a:pt x="-1" y="14131"/>
                      <a:pt x="1537" y="17276"/>
                      <a:pt x="4166" y="19322"/>
                    </a:cubicBezTo>
                    <a:close/>
                  </a:path>
                </a:pathLst>
              </a:custGeom>
              <a:solidFill>
                <a:srgbClr val="FF0000"/>
              </a:solidFill>
              <a:ln>
                <a:noFill/>
              </a:ln>
              <a:effectLst/>
              <a:extLs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25" name="AutoShape 9"/>
              <p:cNvSpPr>
                <a:spLocks noChangeArrowheads="1"/>
              </p:cNvSpPr>
              <p:nvPr/>
            </p:nvSpPr>
            <p:spPr bwMode="auto">
              <a:xfrm>
                <a:off x="2829" y="1425"/>
                <a:ext cx="884" cy="815"/>
              </a:xfrm>
              <a:custGeom>
                <a:avLst/>
                <a:gdLst>
                  <a:gd name="G0" fmla="+- 10639 0 0"/>
                  <a:gd name="G1" fmla="+- 7717653 0 0"/>
                  <a:gd name="G2" fmla="+- 0 0 7717653"/>
                  <a:gd name="T0" fmla="*/ 0 256 1"/>
                  <a:gd name="T1" fmla="*/ 180 256 1"/>
                  <a:gd name="G3" fmla="+- 7717653 T0 T1"/>
                  <a:gd name="T2" fmla="*/ 0 256 1"/>
                  <a:gd name="T3" fmla="*/ 90 256 1"/>
                  <a:gd name="G4" fmla="+- 7717653 T2 T3"/>
                  <a:gd name="G5" fmla="*/ G4 2 1"/>
                  <a:gd name="T4" fmla="*/ 90 256 1"/>
                  <a:gd name="T5" fmla="*/ 0 256 1"/>
                  <a:gd name="G6" fmla="+- 7717653 T4 T5"/>
                  <a:gd name="G7" fmla="*/ G6 2 1"/>
                  <a:gd name="G8" fmla="abs 77176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39"/>
                  <a:gd name="G18" fmla="*/ 10639 1 2"/>
                  <a:gd name="G19" fmla="+- G18 5400 0"/>
                  <a:gd name="G20" fmla="cos G19 7717653"/>
                  <a:gd name="G21" fmla="sin G19 7717653"/>
                  <a:gd name="G22" fmla="+- G20 10800 0"/>
                  <a:gd name="G23" fmla="+- G21 10800 0"/>
                  <a:gd name="G24" fmla="+- 10800 0 G20"/>
                  <a:gd name="G25" fmla="+- 10639 10800 0"/>
                  <a:gd name="G26" fmla="?: G9 G17 G25"/>
                  <a:gd name="G27" fmla="?: G9 0 21600"/>
                  <a:gd name="G28" fmla="cos 10800 7717653"/>
                  <a:gd name="G29" fmla="sin 10800 7717653"/>
                  <a:gd name="G30" fmla="sin 10639 7717653"/>
                  <a:gd name="G31" fmla="+- G28 10800 0"/>
                  <a:gd name="G32" fmla="+- G29 10800 0"/>
                  <a:gd name="G33" fmla="+- G30 10800 0"/>
                  <a:gd name="G34" fmla="?: G4 0 G31"/>
                  <a:gd name="G35" fmla="?: 7717653 G34 0"/>
                  <a:gd name="G36" fmla="?: G6 G35 G31"/>
                  <a:gd name="G37" fmla="+- 21600 0 G36"/>
                  <a:gd name="G38" fmla="?: G4 0 G33"/>
                  <a:gd name="G39" fmla="?: 7717653 G38 G32"/>
                  <a:gd name="G40" fmla="?: G6 G39 0"/>
                  <a:gd name="G41" fmla="?: G4 G32 21600"/>
                  <a:gd name="G42" fmla="?: G6 G41 G33"/>
                  <a:gd name="T12" fmla="*/ 10800 w 21600"/>
                  <a:gd name="T13" fmla="*/ 0 h 21600"/>
                  <a:gd name="T14" fmla="*/ 5806 w 21600"/>
                  <a:gd name="T15" fmla="*/ 20286 h 21600"/>
                  <a:gd name="T16" fmla="*/ 10800 w 21600"/>
                  <a:gd name="T17" fmla="*/ 161 h 21600"/>
                  <a:gd name="T18" fmla="*/ 15794 w 21600"/>
                  <a:gd name="T19" fmla="*/ 2028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44" y="20214"/>
                    </a:moveTo>
                    <a:cubicBezTo>
                      <a:pt x="2349" y="18374"/>
                      <a:pt x="161" y="14749"/>
                      <a:pt x="161" y="10800"/>
                    </a:cubicBezTo>
                    <a:cubicBezTo>
                      <a:pt x="161" y="4924"/>
                      <a:pt x="4924" y="161"/>
                      <a:pt x="10800" y="161"/>
                    </a:cubicBezTo>
                    <a:cubicBezTo>
                      <a:pt x="16675" y="161"/>
                      <a:pt x="21439" y="4924"/>
                      <a:pt x="21439" y="10800"/>
                    </a:cubicBezTo>
                    <a:cubicBezTo>
                      <a:pt x="21439" y="14749"/>
                      <a:pt x="19250" y="18374"/>
                      <a:pt x="15755" y="20214"/>
                    </a:cubicBezTo>
                    <a:lnTo>
                      <a:pt x="15830" y="20356"/>
                    </a:lnTo>
                    <a:cubicBezTo>
                      <a:pt x="19378" y="18489"/>
                      <a:pt x="21600" y="14809"/>
                      <a:pt x="21600" y="10800"/>
                    </a:cubicBezTo>
                    <a:cubicBezTo>
                      <a:pt x="21600" y="4835"/>
                      <a:pt x="16764" y="0"/>
                      <a:pt x="10800" y="0"/>
                    </a:cubicBezTo>
                    <a:cubicBezTo>
                      <a:pt x="4835" y="0"/>
                      <a:pt x="0" y="4835"/>
                      <a:pt x="0" y="10800"/>
                    </a:cubicBezTo>
                    <a:cubicBezTo>
                      <a:pt x="-1" y="14809"/>
                      <a:pt x="2221" y="18489"/>
                      <a:pt x="5769" y="20356"/>
                    </a:cubicBez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26" name="Line 10"/>
              <p:cNvSpPr>
                <a:spLocks noChangeShapeType="1"/>
              </p:cNvSpPr>
              <p:nvPr/>
            </p:nvSpPr>
            <p:spPr bwMode="auto">
              <a:xfrm flipH="1">
                <a:off x="2337" y="1276"/>
                <a:ext cx="92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27" name="Line 11"/>
              <p:cNvSpPr>
                <a:spLocks noChangeShapeType="1"/>
              </p:cNvSpPr>
              <p:nvPr/>
            </p:nvSpPr>
            <p:spPr bwMode="auto">
              <a:xfrm flipH="1">
                <a:off x="2337" y="1427"/>
                <a:ext cx="92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28" name="Rectangle 12"/>
              <p:cNvSpPr>
                <a:spLocks noChangeArrowheads="1"/>
              </p:cNvSpPr>
              <p:nvPr/>
            </p:nvSpPr>
            <p:spPr bwMode="auto">
              <a:xfrm>
                <a:off x="3131" y="2193"/>
                <a:ext cx="291" cy="23"/>
              </a:xfrm>
              <a:prstGeom prst="rect">
                <a:avLst/>
              </a:prstGeom>
              <a:solidFill>
                <a:schemeClr val="tx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29" name="Rectangle 13"/>
              <p:cNvSpPr>
                <a:spLocks noChangeArrowheads="1"/>
              </p:cNvSpPr>
              <p:nvPr/>
            </p:nvSpPr>
            <p:spPr bwMode="auto">
              <a:xfrm>
                <a:off x="3131" y="2377"/>
                <a:ext cx="291" cy="24"/>
              </a:xfrm>
              <a:prstGeom prst="rect">
                <a:avLst/>
              </a:prstGeom>
              <a:solidFill>
                <a:schemeClr val="tx1"/>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30" name="Line 14"/>
              <p:cNvSpPr>
                <a:spLocks noChangeShapeType="1"/>
              </p:cNvSpPr>
              <p:nvPr/>
            </p:nvSpPr>
            <p:spPr bwMode="auto">
              <a:xfrm flipH="1">
                <a:off x="2495" y="2331"/>
                <a:ext cx="476" cy="2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1" name="Line 15"/>
              <p:cNvSpPr>
                <a:spLocks noChangeShapeType="1"/>
              </p:cNvSpPr>
              <p:nvPr/>
            </p:nvSpPr>
            <p:spPr bwMode="auto">
              <a:xfrm>
                <a:off x="288" y="1296"/>
                <a:ext cx="3001" cy="5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2" name="Line 16"/>
              <p:cNvSpPr>
                <a:spLocks noChangeShapeType="1"/>
              </p:cNvSpPr>
              <p:nvPr/>
            </p:nvSpPr>
            <p:spPr bwMode="auto">
              <a:xfrm flipH="1">
                <a:off x="2601" y="2470"/>
                <a:ext cx="476" cy="2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3" name="Line 17"/>
              <p:cNvSpPr>
                <a:spLocks noChangeShapeType="1"/>
              </p:cNvSpPr>
              <p:nvPr/>
            </p:nvSpPr>
            <p:spPr bwMode="auto">
              <a:xfrm flipV="1">
                <a:off x="2563" y="2321"/>
                <a:ext cx="609" cy="3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1234" name="Group 18"/>
              <p:cNvGrpSpPr>
                <a:grpSpLocks/>
              </p:cNvGrpSpPr>
              <p:nvPr/>
            </p:nvGrpSpPr>
            <p:grpSpPr bwMode="auto">
              <a:xfrm>
                <a:off x="3057" y="2067"/>
                <a:ext cx="521" cy="407"/>
                <a:chOff x="1488" y="1831"/>
                <a:chExt cx="624" cy="521"/>
              </a:xfrm>
            </p:grpSpPr>
            <p:sp>
              <p:nvSpPr>
                <p:cNvPr id="521235" name="Line 19"/>
                <p:cNvSpPr>
                  <a:spLocks noChangeShapeType="1"/>
                </p:cNvSpPr>
                <p:nvPr/>
              </p:nvSpPr>
              <p:spPr bwMode="auto">
                <a:xfrm>
                  <a:off x="1488" y="2352"/>
                  <a:ext cx="6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6" name="Line 20"/>
                <p:cNvSpPr>
                  <a:spLocks noChangeShapeType="1"/>
                </p:cNvSpPr>
                <p:nvPr/>
              </p:nvSpPr>
              <p:spPr bwMode="auto">
                <a:xfrm flipV="1">
                  <a:off x="2112" y="216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7" name="Line 21"/>
                <p:cNvSpPr>
                  <a:spLocks noChangeShapeType="1"/>
                </p:cNvSpPr>
                <p:nvPr/>
              </p:nvSpPr>
              <p:spPr bwMode="auto">
                <a:xfrm flipV="1">
                  <a:off x="1495" y="1831"/>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8" name="Line 22"/>
                <p:cNvSpPr>
                  <a:spLocks noChangeShapeType="1"/>
                </p:cNvSpPr>
                <p:nvPr/>
              </p:nvSpPr>
              <p:spPr bwMode="auto">
                <a:xfrm flipV="1">
                  <a:off x="1988" y="1845"/>
                  <a:ext cx="0"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39" name="Line 23"/>
                <p:cNvSpPr>
                  <a:spLocks noChangeShapeType="1"/>
                </p:cNvSpPr>
                <p:nvPr/>
              </p:nvSpPr>
              <p:spPr bwMode="auto">
                <a:xfrm>
                  <a:off x="1502" y="1838"/>
                  <a:ext cx="4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1240" name="Text Box 24"/>
              <p:cNvSpPr txBox="1">
                <a:spLocks noChangeArrowheads="1"/>
              </p:cNvSpPr>
              <p:nvPr/>
            </p:nvSpPr>
            <p:spPr bwMode="auto">
              <a:xfrm>
                <a:off x="3058" y="2512"/>
                <a:ext cx="108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a:latin typeface="Times New Roman" pitchFamily="18" charset="0"/>
                  </a:rPr>
                  <a:t>Electromagnetic extraction deflector</a:t>
                </a:r>
              </a:p>
            </p:txBody>
          </p:sp>
          <p:sp>
            <p:nvSpPr>
              <p:cNvPr id="521241" name="Line 25"/>
              <p:cNvSpPr>
                <a:spLocks noChangeShapeType="1"/>
              </p:cNvSpPr>
              <p:nvPr/>
            </p:nvSpPr>
            <p:spPr bwMode="auto">
              <a:xfrm flipH="1" flipV="1">
                <a:off x="3457" y="2437"/>
                <a:ext cx="201" cy="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42" name="Text Box 26"/>
              <p:cNvSpPr txBox="1">
                <a:spLocks noChangeArrowheads="1"/>
              </p:cNvSpPr>
              <p:nvPr/>
            </p:nvSpPr>
            <p:spPr bwMode="auto">
              <a:xfrm>
                <a:off x="3097" y="1836"/>
                <a:ext cx="4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b="1"/>
                  <a:t>V&lt;V</a:t>
                </a:r>
                <a:r>
                  <a:rPr lang="en-US" altLang="en-US" sz="800" b="1"/>
                  <a:t>max</a:t>
                </a:r>
              </a:p>
            </p:txBody>
          </p:sp>
          <p:sp>
            <p:nvSpPr>
              <p:cNvPr id="521243" name="Line 27"/>
              <p:cNvSpPr>
                <a:spLocks noChangeShapeType="1"/>
              </p:cNvSpPr>
              <p:nvPr/>
            </p:nvSpPr>
            <p:spPr bwMode="auto">
              <a:xfrm flipH="1">
                <a:off x="2257" y="2624"/>
                <a:ext cx="280" cy="1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44" name="Rectangle 28"/>
              <p:cNvSpPr>
                <a:spLocks noChangeArrowheads="1"/>
              </p:cNvSpPr>
              <p:nvPr/>
            </p:nvSpPr>
            <p:spPr bwMode="auto">
              <a:xfrm>
                <a:off x="3264" y="1056"/>
                <a:ext cx="4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5" name="Text Box 29"/>
              <p:cNvSpPr txBox="1">
                <a:spLocks noChangeArrowheads="1"/>
              </p:cNvSpPr>
              <p:nvPr/>
            </p:nvSpPr>
            <p:spPr bwMode="auto">
              <a:xfrm>
                <a:off x="3312" y="960"/>
                <a:ext cx="8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latin typeface="Times New Roman" pitchFamily="18" charset="0"/>
                  </a:rPr>
                  <a:t>Stripping foil</a:t>
                </a:r>
              </a:p>
            </p:txBody>
          </p:sp>
          <p:sp>
            <p:nvSpPr>
              <p:cNvPr id="521246" name="Rectangle 30"/>
              <p:cNvSpPr>
                <a:spLocks noChangeArrowheads="1"/>
              </p:cNvSpPr>
              <p:nvPr/>
            </p:nvSpPr>
            <p:spPr bwMode="auto">
              <a:xfrm>
                <a:off x="480" y="1282"/>
                <a:ext cx="720"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7" name="Rectangle 31"/>
              <p:cNvSpPr>
                <a:spLocks noChangeArrowheads="1"/>
              </p:cNvSpPr>
              <p:nvPr/>
            </p:nvSpPr>
            <p:spPr bwMode="auto">
              <a:xfrm>
                <a:off x="1536" y="1296"/>
                <a:ext cx="720"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8" name="Rectangle 32"/>
              <p:cNvSpPr>
                <a:spLocks noChangeArrowheads="1"/>
              </p:cNvSpPr>
              <p:nvPr/>
            </p:nvSpPr>
            <p:spPr bwMode="auto">
              <a:xfrm>
                <a:off x="2545" y="1310"/>
                <a:ext cx="720"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49" name="Line 33"/>
              <p:cNvSpPr>
                <a:spLocks noChangeShapeType="1"/>
              </p:cNvSpPr>
              <p:nvPr/>
            </p:nvSpPr>
            <p:spPr bwMode="auto">
              <a:xfrm>
                <a:off x="480" y="81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50" name="Line 34"/>
              <p:cNvSpPr>
                <a:spLocks noChangeShapeType="1"/>
              </p:cNvSpPr>
              <p:nvPr/>
            </p:nvSpPr>
            <p:spPr bwMode="auto">
              <a:xfrm>
                <a:off x="1200" y="11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51" name="Line 35"/>
              <p:cNvSpPr>
                <a:spLocks noChangeShapeType="1"/>
              </p:cNvSpPr>
              <p:nvPr/>
            </p:nvSpPr>
            <p:spPr bwMode="auto">
              <a:xfrm>
                <a:off x="480" y="960"/>
                <a:ext cx="105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52" name="Line 36"/>
              <p:cNvSpPr>
                <a:spLocks noChangeShapeType="1"/>
              </p:cNvSpPr>
              <p:nvPr/>
            </p:nvSpPr>
            <p:spPr bwMode="auto">
              <a:xfrm>
                <a:off x="1536" y="768"/>
                <a:ext cx="0" cy="5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53" name="Line 37"/>
              <p:cNvSpPr>
                <a:spLocks noChangeShapeType="1"/>
              </p:cNvSpPr>
              <p:nvPr/>
            </p:nvSpPr>
            <p:spPr bwMode="auto">
              <a:xfrm>
                <a:off x="1200" y="1200"/>
                <a:ext cx="33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54" name="Text Box 38"/>
              <p:cNvSpPr txBox="1">
                <a:spLocks noChangeArrowheads="1"/>
              </p:cNvSpPr>
              <p:nvPr/>
            </p:nvSpPr>
            <p:spPr bwMode="auto">
              <a:xfrm>
                <a:off x="672" y="62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latin typeface="Times New Roman" pitchFamily="18" charset="0"/>
                  </a:rPr>
                  <a:t>Revolution period 1us</a:t>
                </a:r>
              </a:p>
            </p:txBody>
          </p:sp>
          <p:sp>
            <p:nvSpPr>
              <p:cNvPr id="521255" name="Text Box 39"/>
              <p:cNvSpPr txBox="1">
                <a:spLocks noChangeArrowheads="1"/>
              </p:cNvSpPr>
              <p:nvPr/>
            </p:nvSpPr>
            <p:spPr bwMode="auto">
              <a:xfrm>
                <a:off x="1728" y="720"/>
                <a:ext cx="67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latin typeface="Times New Roman" pitchFamily="18" charset="0"/>
                  </a:rPr>
                  <a:t>Deflector rise-time</a:t>
                </a:r>
              </a:p>
            </p:txBody>
          </p:sp>
          <p:sp>
            <p:nvSpPr>
              <p:cNvPr id="521256" name="Freeform 40"/>
              <p:cNvSpPr>
                <a:spLocks/>
              </p:cNvSpPr>
              <p:nvPr/>
            </p:nvSpPr>
            <p:spPr bwMode="auto">
              <a:xfrm>
                <a:off x="1312" y="1056"/>
                <a:ext cx="656" cy="96"/>
              </a:xfrm>
              <a:custGeom>
                <a:avLst/>
                <a:gdLst>
                  <a:gd name="T0" fmla="*/ 656 w 656"/>
                  <a:gd name="T1" fmla="*/ 0 h 96"/>
                  <a:gd name="T2" fmla="*/ 512 w 656"/>
                  <a:gd name="T3" fmla="*/ 48 h 96"/>
                  <a:gd name="T4" fmla="*/ 80 w 656"/>
                  <a:gd name="T5" fmla="*/ 48 h 96"/>
                  <a:gd name="T6" fmla="*/ 32 w 656"/>
                  <a:gd name="T7" fmla="*/ 96 h 96"/>
                  <a:gd name="T8" fmla="*/ 32 w 656"/>
                  <a:gd name="T9" fmla="*/ 48 h 96"/>
                </a:gdLst>
                <a:ahLst/>
                <a:cxnLst>
                  <a:cxn ang="0">
                    <a:pos x="T0" y="T1"/>
                  </a:cxn>
                  <a:cxn ang="0">
                    <a:pos x="T2" y="T3"/>
                  </a:cxn>
                  <a:cxn ang="0">
                    <a:pos x="T4" y="T5"/>
                  </a:cxn>
                  <a:cxn ang="0">
                    <a:pos x="T6" y="T7"/>
                  </a:cxn>
                  <a:cxn ang="0">
                    <a:pos x="T8" y="T9"/>
                  </a:cxn>
                </a:cxnLst>
                <a:rect l="0" t="0" r="r" b="b"/>
                <a:pathLst>
                  <a:path w="656" h="96">
                    <a:moveTo>
                      <a:pt x="656" y="0"/>
                    </a:moveTo>
                    <a:cubicBezTo>
                      <a:pt x="632" y="20"/>
                      <a:pt x="608" y="40"/>
                      <a:pt x="512" y="48"/>
                    </a:cubicBezTo>
                    <a:cubicBezTo>
                      <a:pt x="416" y="56"/>
                      <a:pt x="160" y="40"/>
                      <a:pt x="80" y="48"/>
                    </a:cubicBezTo>
                    <a:cubicBezTo>
                      <a:pt x="0" y="56"/>
                      <a:pt x="40" y="96"/>
                      <a:pt x="32" y="96"/>
                    </a:cubicBezTo>
                    <a:cubicBezTo>
                      <a:pt x="24" y="96"/>
                      <a:pt x="28" y="72"/>
                      <a:pt x="32" y="48"/>
                    </a:cubicBezTo>
                  </a:path>
                </a:pathLst>
              </a:custGeom>
              <a:noFill/>
              <a:ln w="9525">
                <a:solidFill>
                  <a:schemeClr val="tx1"/>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1257" name="Text Box 41"/>
            <p:cNvSpPr txBox="1">
              <a:spLocks noChangeArrowheads="1"/>
            </p:cNvSpPr>
            <p:nvPr/>
          </p:nvSpPr>
          <p:spPr bwMode="auto">
            <a:xfrm>
              <a:off x="1776" y="144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a:latin typeface="Times New Roman" pitchFamily="18" charset="0"/>
                </a:rPr>
                <a:t>645</a:t>
              </a:r>
              <a:r>
                <a:rPr lang="en-US" altLang="en-US" sz="1800">
                  <a:latin typeface="Times New Roman" pitchFamily="18" charset="0"/>
                  <a:cs typeface="Arial" charset="0"/>
                </a:rPr>
                <a:t>ns</a:t>
              </a:r>
              <a:endParaRPr lang="el-GR" altLang="en-US" sz="1800">
                <a:latin typeface="Times New Roman" pitchFamily="18" charset="0"/>
                <a:cs typeface="Arial" charset="0"/>
              </a:endParaRPr>
            </a:p>
          </p:txBody>
        </p:sp>
        <p:sp>
          <p:nvSpPr>
            <p:cNvPr id="521258" name="Text Box 42"/>
            <p:cNvSpPr txBox="1">
              <a:spLocks noChangeArrowheads="1"/>
            </p:cNvSpPr>
            <p:nvPr/>
          </p:nvSpPr>
          <p:spPr bwMode="auto">
            <a:xfrm>
              <a:off x="2304" y="144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a:latin typeface="Times New Roman" pitchFamily="18" charset="0"/>
                </a:rPr>
                <a:t>300</a:t>
              </a:r>
              <a:r>
                <a:rPr lang="en-US" altLang="en-US" sz="1800">
                  <a:latin typeface="Times New Roman" pitchFamily="18" charset="0"/>
                  <a:cs typeface="Arial" charset="0"/>
                </a:rPr>
                <a:t>ns</a:t>
              </a:r>
              <a:endParaRPr lang="el-GR" altLang="en-US" sz="1800">
                <a:latin typeface="Times New Roman" pitchFamily="18" charset="0"/>
                <a:cs typeface="Arial" charset="0"/>
              </a:endParaRPr>
            </a:p>
          </p:txBody>
        </p:sp>
      </p:grpSp>
      <p:sp>
        <p:nvSpPr>
          <p:cNvPr id="521260" name="Text Box 44"/>
          <p:cNvSpPr txBox="1">
            <a:spLocks noChangeArrowheads="1"/>
          </p:cNvSpPr>
          <p:nvPr/>
        </p:nvSpPr>
        <p:spPr bwMode="auto">
          <a:xfrm>
            <a:off x="290513" y="2176463"/>
            <a:ext cx="2078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Times" pitchFamily="1" charset="0"/>
              </a:rPr>
              <a:t>Answer:</a:t>
            </a:r>
          </a:p>
        </p:txBody>
      </p:sp>
      <p:sp>
        <p:nvSpPr>
          <p:cNvPr id="521261" name="Text Box 45"/>
          <p:cNvSpPr txBox="1">
            <a:spLocks noChangeArrowheads="1"/>
          </p:cNvSpPr>
          <p:nvPr/>
        </p:nvSpPr>
        <p:spPr bwMode="auto">
          <a:xfrm>
            <a:off x="222250" y="5110163"/>
            <a:ext cx="8324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tx2"/>
                </a:solidFill>
                <a:latin typeface="Times" pitchFamily="1" charset="0"/>
              </a:rPr>
              <a:t>Requirements :</a:t>
            </a:r>
          </a:p>
          <a:p>
            <a:pPr>
              <a:spcBef>
                <a:spcPct val="50000"/>
              </a:spcBef>
            </a:pPr>
            <a:r>
              <a:rPr lang="en-US" altLang="en-US" sz="2400" b="1" dirty="0">
                <a:solidFill>
                  <a:schemeClr val="tx2"/>
                </a:solidFill>
                <a:latin typeface="Times" pitchFamily="1" charset="0"/>
              </a:rPr>
              <a:t>	</a:t>
            </a:r>
            <a:r>
              <a:rPr lang="en-US" altLang="en-US" sz="2400" dirty="0">
                <a:solidFill>
                  <a:schemeClr val="accent1"/>
                </a:solidFill>
                <a:latin typeface="Times New Roman" pitchFamily="18" charset="0"/>
              </a:rPr>
              <a:t>beam current in the gap less than 10</a:t>
            </a:r>
            <a:r>
              <a:rPr lang="en-US" altLang="en-US" sz="2400" baseline="30000" dirty="0">
                <a:solidFill>
                  <a:schemeClr val="accent1"/>
                </a:solidFill>
                <a:latin typeface="Times New Roman" pitchFamily="18" charset="0"/>
              </a:rPr>
              <a:t>-4  </a:t>
            </a:r>
            <a:r>
              <a:rPr lang="en-US" altLang="en-US" sz="2400" dirty="0">
                <a:solidFill>
                  <a:schemeClr val="accent1"/>
                </a:solidFill>
                <a:latin typeface="Times New Roman" pitchFamily="18" charset="0"/>
              </a:rPr>
              <a:t>of peak current</a:t>
            </a:r>
            <a:r>
              <a:rPr lang="en-US" altLang="en-US" sz="2400" b="1" dirty="0">
                <a:solidFill>
                  <a:schemeClr val="tx2"/>
                </a:solidFill>
                <a:latin typeface="Times" pitchFamily="1" charset="0"/>
              </a:rPr>
              <a:t> </a:t>
            </a:r>
          </a:p>
          <a:p>
            <a:pPr>
              <a:spcBef>
                <a:spcPct val="50000"/>
              </a:spcBef>
            </a:pPr>
            <a:r>
              <a:rPr lang="en-US" altLang="en-US" sz="2400" b="1" dirty="0">
                <a:solidFill>
                  <a:schemeClr val="tx2"/>
                </a:solidFill>
                <a:latin typeface="Times" pitchFamily="1" charset="0"/>
              </a:rPr>
              <a:t>            </a:t>
            </a:r>
            <a:r>
              <a:rPr lang="en-US" altLang="en-US" sz="2400" dirty="0">
                <a:solidFill>
                  <a:schemeClr val="accent1"/>
                </a:solidFill>
                <a:latin typeface="Times" pitchFamily="1" charset="0"/>
              </a:rPr>
              <a:t>rise/fall time &lt;  50ns</a:t>
            </a:r>
            <a:r>
              <a:rPr lang="en-US" altLang="en-US" sz="2400" b="1" dirty="0">
                <a:solidFill>
                  <a:schemeClr val="tx2"/>
                </a:solidFill>
                <a:latin typeface="Times" pitchFamily="1"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1"/>
          <p:cNvSpPr>
            <a:spLocks noGrp="1"/>
          </p:cNvSpPr>
          <p:nvPr>
            <p:ph type="sldNum" sz="quarter" idx="10"/>
          </p:nvPr>
        </p:nvSpPr>
        <p:spPr/>
        <p:txBody>
          <a:bodyPr/>
          <a:lstStyle/>
          <a:p>
            <a:fld id="{E01EBF41-62FB-438B-A0E5-34D7F6285FA3}" type="slidenum">
              <a:rPr lang="en-US" altLang="en-US"/>
              <a:pPr/>
              <a:t>7</a:t>
            </a:fld>
            <a:endParaRPr lang="en-US" altLang="en-US"/>
          </a:p>
        </p:txBody>
      </p:sp>
      <p:grpSp>
        <p:nvGrpSpPr>
          <p:cNvPr id="524290" name="Group 2"/>
          <p:cNvGrpSpPr>
            <a:grpSpLocks/>
          </p:cNvGrpSpPr>
          <p:nvPr/>
        </p:nvGrpSpPr>
        <p:grpSpPr bwMode="auto">
          <a:xfrm>
            <a:off x="0" y="1447800"/>
            <a:ext cx="8855075" cy="4465638"/>
            <a:chOff x="86" y="816"/>
            <a:chExt cx="5578" cy="2813"/>
          </a:xfrm>
        </p:grpSpPr>
        <p:sp>
          <p:nvSpPr>
            <p:cNvPr id="524291" name="Line 3"/>
            <p:cNvSpPr>
              <a:spLocks noChangeShapeType="1"/>
            </p:cNvSpPr>
            <p:nvPr/>
          </p:nvSpPr>
          <p:spPr bwMode="auto">
            <a:xfrm>
              <a:off x="1450" y="1301"/>
              <a:ext cx="763"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292" name="Freeform 4"/>
            <p:cNvSpPr>
              <a:spLocks/>
            </p:cNvSpPr>
            <p:nvPr/>
          </p:nvSpPr>
          <p:spPr bwMode="auto">
            <a:xfrm>
              <a:off x="1401" y="1263"/>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93" name="Freeform 5"/>
            <p:cNvSpPr>
              <a:spLocks/>
            </p:cNvSpPr>
            <p:nvPr/>
          </p:nvSpPr>
          <p:spPr bwMode="auto">
            <a:xfrm>
              <a:off x="2201" y="1276"/>
              <a:ext cx="61" cy="70"/>
            </a:xfrm>
            <a:custGeom>
              <a:avLst/>
              <a:gdLst>
                <a:gd name="T0" fmla="*/ 0 w 61"/>
                <a:gd name="T1" fmla="*/ 70 h 70"/>
                <a:gd name="T2" fmla="*/ 61 w 61"/>
                <a:gd name="T3" fmla="*/ 32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2"/>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94" name="Rectangle 6"/>
            <p:cNvSpPr>
              <a:spLocks noChangeArrowheads="1"/>
            </p:cNvSpPr>
            <p:nvPr/>
          </p:nvSpPr>
          <p:spPr bwMode="auto">
            <a:xfrm>
              <a:off x="1212" y="1028"/>
              <a:ext cx="4452" cy="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295" name="Rectangle 7"/>
            <p:cNvSpPr>
              <a:spLocks noChangeArrowheads="1"/>
            </p:cNvSpPr>
            <p:nvPr/>
          </p:nvSpPr>
          <p:spPr bwMode="auto">
            <a:xfrm>
              <a:off x="1340" y="1155"/>
              <a:ext cx="49" cy="375"/>
            </a:xfrm>
            <a:prstGeom prst="rect">
              <a:avLst/>
            </a:prstGeom>
            <a:solidFill>
              <a:srgbClr val="B2B2B2"/>
            </a:solidFill>
            <a:ln w="9525">
              <a:solidFill>
                <a:srgbClr val="000000"/>
              </a:solidFill>
              <a:miter lim="800000"/>
              <a:headEnd/>
              <a:tailEnd/>
            </a:ln>
          </p:spPr>
          <p:txBody>
            <a:bodyPr/>
            <a:lstStyle/>
            <a:p>
              <a:endParaRPr lang="en-US"/>
            </a:p>
          </p:txBody>
        </p:sp>
        <p:sp>
          <p:nvSpPr>
            <p:cNvPr id="524296" name="Rectangle 8"/>
            <p:cNvSpPr>
              <a:spLocks noChangeArrowheads="1"/>
            </p:cNvSpPr>
            <p:nvPr/>
          </p:nvSpPr>
          <p:spPr bwMode="auto">
            <a:xfrm>
              <a:off x="2250" y="1155"/>
              <a:ext cx="55" cy="375"/>
            </a:xfrm>
            <a:prstGeom prst="rect">
              <a:avLst/>
            </a:prstGeom>
            <a:solidFill>
              <a:srgbClr val="B2B2B2"/>
            </a:solidFill>
            <a:ln w="9525">
              <a:solidFill>
                <a:srgbClr val="000000"/>
              </a:solidFill>
              <a:miter lim="800000"/>
              <a:headEnd/>
              <a:tailEnd/>
            </a:ln>
          </p:spPr>
          <p:txBody>
            <a:bodyPr/>
            <a:lstStyle/>
            <a:p>
              <a:endParaRPr lang="en-US"/>
            </a:p>
          </p:txBody>
        </p:sp>
        <p:sp>
          <p:nvSpPr>
            <p:cNvPr id="524297" name="Rectangle 9"/>
            <p:cNvSpPr>
              <a:spLocks noChangeArrowheads="1"/>
            </p:cNvSpPr>
            <p:nvPr/>
          </p:nvSpPr>
          <p:spPr bwMode="auto">
            <a:xfrm>
              <a:off x="3154" y="1155"/>
              <a:ext cx="61" cy="375"/>
            </a:xfrm>
            <a:prstGeom prst="rect">
              <a:avLst/>
            </a:prstGeom>
            <a:solidFill>
              <a:srgbClr val="B2B2B2"/>
            </a:solidFill>
            <a:ln w="9525">
              <a:solidFill>
                <a:srgbClr val="000000"/>
              </a:solidFill>
              <a:miter lim="800000"/>
              <a:headEnd/>
              <a:tailEnd/>
            </a:ln>
          </p:spPr>
          <p:txBody>
            <a:bodyPr/>
            <a:lstStyle/>
            <a:p>
              <a:endParaRPr lang="en-US"/>
            </a:p>
          </p:txBody>
        </p:sp>
        <p:sp>
          <p:nvSpPr>
            <p:cNvPr id="524298" name="Rectangle 10"/>
            <p:cNvSpPr>
              <a:spLocks noChangeArrowheads="1"/>
            </p:cNvSpPr>
            <p:nvPr/>
          </p:nvSpPr>
          <p:spPr bwMode="auto">
            <a:xfrm>
              <a:off x="4064" y="1155"/>
              <a:ext cx="49" cy="375"/>
            </a:xfrm>
            <a:prstGeom prst="rect">
              <a:avLst/>
            </a:prstGeom>
            <a:solidFill>
              <a:srgbClr val="B2B2B2"/>
            </a:solidFill>
            <a:ln w="9525">
              <a:solidFill>
                <a:srgbClr val="000000"/>
              </a:solidFill>
              <a:miter lim="800000"/>
              <a:headEnd/>
              <a:tailEnd/>
            </a:ln>
          </p:spPr>
          <p:txBody>
            <a:bodyPr/>
            <a:lstStyle/>
            <a:p>
              <a:endParaRPr lang="en-US"/>
            </a:p>
          </p:txBody>
        </p:sp>
        <p:sp>
          <p:nvSpPr>
            <p:cNvPr id="524299" name="Rectangle 11"/>
            <p:cNvSpPr>
              <a:spLocks noChangeArrowheads="1"/>
            </p:cNvSpPr>
            <p:nvPr/>
          </p:nvSpPr>
          <p:spPr bwMode="auto">
            <a:xfrm>
              <a:off x="4968" y="1155"/>
              <a:ext cx="55" cy="375"/>
            </a:xfrm>
            <a:prstGeom prst="rect">
              <a:avLst/>
            </a:prstGeom>
            <a:solidFill>
              <a:srgbClr val="B2B2B2"/>
            </a:solidFill>
            <a:ln w="9525">
              <a:solidFill>
                <a:srgbClr val="000000"/>
              </a:solidFill>
              <a:miter lim="800000"/>
              <a:headEnd/>
              <a:tailEnd/>
            </a:ln>
          </p:spPr>
          <p:txBody>
            <a:bodyPr/>
            <a:lstStyle/>
            <a:p>
              <a:endParaRPr lang="en-US"/>
            </a:p>
          </p:txBody>
        </p:sp>
        <p:sp>
          <p:nvSpPr>
            <p:cNvPr id="524300" name="Rectangle 12"/>
            <p:cNvSpPr>
              <a:spLocks noChangeArrowheads="1"/>
            </p:cNvSpPr>
            <p:nvPr/>
          </p:nvSpPr>
          <p:spPr bwMode="auto">
            <a:xfrm>
              <a:off x="1212" y="2013"/>
              <a:ext cx="4452" cy="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301" name="Rectangle 13"/>
            <p:cNvSpPr>
              <a:spLocks noChangeArrowheads="1"/>
            </p:cNvSpPr>
            <p:nvPr/>
          </p:nvSpPr>
          <p:spPr bwMode="auto">
            <a:xfrm>
              <a:off x="1212" y="2140"/>
              <a:ext cx="952" cy="36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2" name="Rectangle 14"/>
            <p:cNvSpPr>
              <a:spLocks noChangeArrowheads="1"/>
            </p:cNvSpPr>
            <p:nvPr/>
          </p:nvSpPr>
          <p:spPr bwMode="auto">
            <a:xfrm>
              <a:off x="1212" y="2140"/>
              <a:ext cx="959" cy="3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3" name="Rectangle 15"/>
            <p:cNvSpPr>
              <a:spLocks noChangeArrowheads="1"/>
            </p:cNvSpPr>
            <p:nvPr/>
          </p:nvSpPr>
          <p:spPr bwMode="auto">
            <a:xfrm>
              <a:off x="1212" y="2140"/>
              <a:ext cx="952" cy="36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4" name="Rectangle 16"/>
            <p:cNvSpPr>
              <a:spLocks noChangeArrowheads="1"/>
            </p:cNvSpPr>
            <p:nvPr/>
          </p:nvSpPr>
          <p:spPr bwMode="auto">
            <a:xfrm>
              <a:off x="1212" y="2140"/>
              <a:ext cx="959"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305" name="Rectangle 17"/>
            <p:cNvSpPr>
              <a:spLocks noChangeArrowheads="1"/>
            </p:cNvSpPr>
            <p:nvPr/>
          </p:nvSpPr>
          <p:spPr bwMode="auto">
            <a:xfrm>
              <a:off x="2685" y="2140"/>
              <a:ext cx="1038" cy="36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6" name="Rectangle 18"/>
            <p:cNvSpPr>
              <a:spLocks noChangeArrowheads="1"/>
            </p:cNvSpPr>
            <p:nvPr/>
          </p:nvSpPr>
          <p:spPr bwMode="auto">
            <a:xfrm>
              <a:off x="2685" y="2140"/>
              <a:ext cx="1045"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307" name="Rectangle 19"/>
            <p:cNvSpPr>
              <a:spLocks noChangeArrowheads="1"/>
            </p:cNvSpPr>
            <p:nvPr/>
          </p:nvSpPr>
          <p:spPr bwMode="auto">
            <a:xfrm>
              <a:off x="4176" y="2140"/>
              <a:ext cx="1038" cy="36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8" name="Rectangle 20"/>
            <p:cNvSpPr>
              <a:spLocks noChangeArrowheads="1"/>
            </p:cNvSpPr>
            <p:nvPr/>
          </p:nvSpPr>
          <p:spPr bwMode="auto">
            <a:xfrm>
              <a:off x="4176" y="2140"/>
              <a:ext cx="1044" cy="3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09" name="Rectangle 21"/>
            <p:cNvSpPr>
              <a:spLocks noChangeArrowheads="1"/>
            </p:cNvSpPr>
            <p:nvPr/>
          </p:nvSpPr>
          <p:spPr bwMode="auto">
            <a:xfrm>
              <a:off x="4190" y="2140"/>
              <a:ext cx="1038" cy="36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10" name="Rectangle 22"/>
            <p:cNvSpPr>
              <a:spLocks noChangeArrowheads="1"/>
            </p:cNvSpPr>
            <p:nvPr/>
          </p:nvSpPr>
          <p:spPr bwMode="auto">
            <a:xfrm>
              <a:off x="4176" y="2140"/>
              <a:ext cx="1044"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311" name="Line 23"/>
            <p:cNvSpPr>
              <a:spLocks noChangeShapeType="1"/>
            </p:cNvSpPr>
            <p:nvPr/>
          </p:nvSpPr>
          <p:spPr bwMode="auto">
            <a:xfrm flipH="1">
              <a:off x="1212" y="1524"/>
              <a:ext cx="128" cy="4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12" name="Line 24"/>
            <p:cNvSpPr>
              <a:spLocks noChangeShapeType="1"/>
            </p:cNvSpPr>
            <p:nvPr/>
          </p:nvSpPr>
          <p:spPr bwMode="auto">
            <a:xfrm>
              <a:off x="1383" y="1524"/>
              <a:ext cx="4281" cy="4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13" name="Rectangle 25"/>
            <p:cNvSpPr>
              <a:spLocks noChangeArrowheads="1"/>
            </p:cNvSpPr>
            <p:nvPr/>
          </p:nvSpPr>
          <p:spPr bwMode="auto">
            <a:xfrm>
              <a:off x="1212" y="2922"/>
              <a:ext cx="4452" cy="4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314" name="Rectangle 26"/>
            <p:cNvSpPr>
              <a:spLocks noChangeArrowheads="1"/>
            </p:cNvSpPr>
            <p:nvPr/>
          </p:nvSpPr>
          <p:spPr bwMode="auto">
            <a:xfrm>
              <a:off x="121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15" name="Rectangle 27"/>
            <p:cNvSpPr>
              <a:spLocks noChangeArrowheads="1"/>
            </p:cNvSpPr>
            <p:nvPr/>
          </p:nvSpPr>
          <p:spPr bwMode="auto">
            <a:xfrm>
              <a:off x="1560"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16" name="Rectangle 28"/>
            <p:cNvSpPr>
              <a:spLocks noChangeArrowheads="1"/>
            </p:cNvSpPr>
            <p:nvPr/>
          </p:nvSpPr>
          <p:spPr bwMode="auto">
            <a:xfrm>
              <a:off x="190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17" name="Rectangle 29"/>
            <p:cNvSpPr>
              <a:spLocks noChangeArrowheads="1"/>
            </p:cNvSpPr>
            <p:nvPr/>
          </p:nvSpPr>
          <p:spPr bwMode="auto">
            <a:xfrm>
              <a:off x="2250"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18" name="Rectangle 30"/>
            <p:cNvSpPr>
              <a:spLocks noChangeArrowheads="1"/>
            </p:cNvSpPr>
            <p:nvPr/>
          </p:nvSpPr>
          <p:spPr bwMode="auto">
            <a:xfrm>
              <a:off x="259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19" name="Rectangle 31"/>
            <p:cNvSpPr>
              <a:spLocks noChangeArrowheads="1"/>
            </p:cNvSpPr>
            <p:nvPr/>
          </p:nvSpPr>
          <p:spPr bwMode="auto">
            <a:xfrm>
              <a:off x="2940"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0" name="Rectangle 32"/>
            <p:cNvSpPr>
              <a:spLocks noChangeArrowheads="1"/>
            </p:cNvSpPr>
            <p:nvPr/>
          </p:nvSpPr>
          <p:spPr bwMode="auto">
            <a:xfrm>
              <a:off x="328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1" name="Rectangle 33"/>
            <p:cNvSpPr>
              <a:spLocks noChangeArrowheads="1"/>
            </p:cNvSpPr>
            <p:nvPr/>
          </p:nvSpPr>
          <p:spPr bwMode="auto">
            <a:xfrm>
              <a:off x="3630"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2" name="Rectangle 34"/>
            <p:cNvSpPr>
              <a:spLocks noChangeArrowheads="1"/>
            </p:cNvSpPr>
            <p:nvPr/>
          </p:nvSpPr>
          <p:spPr bwMode="auto">
            <a:xfrm>
              <a:off x="460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3" name="Rectangle 35"/>
            <p:cNvSpPr>
              <a:spLocks noChangeArrowheads="1"/>
            </p:cNvSpPr>
            <p:nvPr/>
          </p:nvSpPr>
          <p:spPr bwMode="auto">
            <a:xfrm>
              <a:off x="4950" y="3043"/>
              <a:ext cx="49" cy="374"/>
            </a:xfrm>
            <a:prstGeom prst="rect">
              <a:avLst/>
            </a:prstGeom>
            <a:solidFill>
              <a:srgbClr val="B2B2B2"/>
            </a:solidFill>
            <a:ln w="9525">
              <a:solidFill>
                <a:srgbClr val="000000"/>
              </a:solidFill>
              <a:miter lim="800000"/>
              <a:headEnd/>
              <a:tailEnd/>
            </a:ln>
          </p:spPr>
          <p:txBody>
            <a:bodyPr/>
            <a:lstStyle/>
            <a:p>
              <a:endParaRPr lang="en-US"/>
            </a:p>
          </p:txBody>
        </p:sp>
        <p:sp>
          <p:nvSpPr>
            <p:cNvPr id="524324" name="Rectangle 36"/>
            <p:cNvSpPr>
              <a:spLocks noChangeArrowheads="1"/>
            </p:cNvSpPr>
            <p:nvPr/>
          </p:nvSpPr>
          <p:spPr bwMode="auto">
            <a:xfrm>
              <a:off x="5292"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5" name="Rectangle 37"/>
            <p:cNvSpPr>
              <a:spLocks noChangeArrowheads="1"/>
            </p:cNvSpPr>
            <p:nvPr/>
          </p:nvSpPr>
          <p:spPr bwMode="auto">
            <a:xfrm>
              <a:off x="5609"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6" name="Rectangle 38"/>
            <p:cNvSpPr>
              <a:spLocks noChangeArrowheads="1"/>
            </p:cNvSpPr>
            <p:nvPr/>
          </p:nvSpPr>
          <p:spPr bwMode="auto">
            <a:xfrm>
              <a:off x="3930"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7" name="Rectangle 39"/>
            <p:cNvSpPr>
              <a:spLocks noChangeArrowheads="1"/>
            </p:cNvSpPr>
            <p:nvPr/>
          </p:nvSpPr>
          <p:spPr bwMode="auto">
            <a:xfrm>
              <a:off x="4278" y="3043"/>
              <a:ext cx="55" cy="374"/>
            </a:xfrm>
            <a:prstGeom prst="rect">
              <a:avLst/>
            </a:prstGeom>
            <a:solidFill>
              <a:srgbClr val="B2B2B2"/>
            </a:solidFill>
            <a:ln w="9525">
              <a:solidFill>
                <a:srgbClr val="000000"/>
              </a:solidFill>
              <a:miter lim="800000"/>
              <a:headEnd/>
              <a:tailEnd/>
            </a:ln>
          </p:spPr>
          <p:txBody>
            <a:bodyPr/>
            <a:lstStyle/>
            <a:p>
              <a:endParaRPr lang="en-US"/>
            </a:p>
          </p:txBody>
        </p:sp>
        <p:sp>
          <p:nvSpPr>
            <p:cNvPr id="524328" name="Line 40"/>
            <p:cNvSpPr>
              <a:spLocks noChangeShapeType="1"/>
            </p:cNvSpPr>
            <p:nvPr/>
          </p:nvSpPr>
          <p:spPr bwMode="auto">
            <a:xfrm>
              <a:off x="1212" y="2509"/>
              <a:ext cx="1" cy="4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29" name="Line 41"/>
            <p:cNvSpPr>
              <a:spLocks noChangeShapeType="1"/>
            </p:cNvSpPr>
            <p:nvPr/>
          </p:nvSpPr>
          <p:spPr bwMode="auto">
            <a:xfrm>
              <a:off x="2164" y="2509"/>
              <a:ext cx="3494" cy="4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0" name="Line 42"/>
            <p:cNvSpPr>
              <a:spLocks noChangeShapeType="1"/>
            </p:cNvSpPr>
            <p:nvPr/>
          </p:nvSpPr>
          <p:spPr bwMode="auto">
            <a:xfrm>
              <a:off x="1615" y="2985"/>
              <a:ext cx="2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1" name="Freeform 43"/>
            <p:cNvSpPr>
              <a:spLocks/>
            </p:cNvSpPr>
            <p:nvPr/>
          </p:nvSpPr>
          <p:spPr bwMode="auto">
            <a:xfrm>
              <a:off x="1566" y="2947"/>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32" name="Freeform 44"/>
            <p:cNvSpPr>
              <a:spLocks/>
            </p:cNvSpPr>
            <p:nvPr/>
          </p:nvSpPr>
          <p:spPr bwMode="auto">
            <a:xfrm>
              <a:off x="1835" y="2954"/>
              <a:ext cx="61" cy="69"/>
            </a:xfrm>
            <a:custGeom>
              <a:avLst/>
              <a:gdLst>
                <a:gd name="T0" fmla="*/ 0 w 61"/>
                <a:gd name="T1" fmla="*/ 69 h 69"/>
                <a:gd name="T2" fmla="*/ 61 w 61"/>
                <a:gd name="T3" fmla="*/ 31 h 69"/>
                <a:gd name="T4" fmla="*/ 0 w 61"/>
                <a:gd name="T5" fmla="*/ 0 h 69"/>
                <a:gd name="T6" fmla="*/ 0 w 61"/>
                <a:gd name="T7" fmla="*/ 69 h 69"/>
              </a:gdLst>
              <a:ahLst/>
              <a:cxnLst>
                <a:cxn ang="0">
                  <a:pos x="T0" y="T1"/>
                </a:cxn>
                <a:cxn ang="0">
                  <a:pos x="T2" y="T3"/>
                </a:cxn>
                <a:cxn ang="0">
                  <a:pos x="T4" y="T5"/>
                </a:cxn>
                <a:cxn ang="0">
                  <a:pos x="T6" y="T7"/>
                </a:cxn>
              </a:cxnLst>
              <a:rect l="0" t="0" r="r" b="b"/>
              <a:pathLst>
                <a:path w="61" h="69">
                  <a:moveTo>
                    <a:pt x="0" y="69"/>
                  </a:moveTo>
                  <a:lnTo>
                    <a:pt x="61" y="31"/>
                  </a:lnTo>
                  <a:lnTo>
                    <a:pt x="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33" name="Line 45"/>
            <p:cNvSpPr>
              <a:spLocks noChangeShapeType="1"/>
            </p:cNvSpPr>
            <p:nvPr/>
          </p:nvSpPr>
          <p:spPr bwMode="auto">
            <a:xfrm>
              <a:off x="1560" y="2941"/>
              <a:ext cx="1" cy="2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4" name="Line 46"/>
            <p:cNvSpPr>
              <a:spLocks noChangeShapeType="1"/>
            </p:cNvSpPr>
            <p:nvPr/>
          </p:nvSpPr>
          <p:spPr bwMode="auto">
            <a:xfrm>
              <a:off x="1896" y="2941"/>
              <a:ext cx="6" cy="2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5" name="Line 47"/>
            <p:cNvSpPr>
              <a:spLocks noChangeShapeType="1"/>
            </p:cNvSpPr>
            <p:nvPr/>
          </p:nvSpPr>
          <p:spPr bwMode="auto">
            <a:xfrm>
              <a:off x="1267" y="2064"/>
              <a:ext cx="137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6" name="Freeform 48"/>
            <p:cNvSpPr>
              <a:spLocks/>
            </p:cNvSpPr>
            <p:nvPr/>
          </p:nvSpPr>
          <p:spPr bwMode="auto">
            <a:xfrm>
              <a:off x="1218" y="2026"/>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37" name="Freeform 49"/>
            <p:cNvSpPr>
              <a:spLocks/>
            </p:cNvSpPr>
            <p:nvPr/>
          </p:nvSpPr>
          <p:spPr bwMode="auto">
            <a:xfrm>
              <a:off x="2630" y="2032"/>
              <a:ext cx="61" cy="70"/>
            </a:xfrm>
            <a:custGeom>
              <a:avLst/>
              <a:gdLst>
                <a:gd name="T0" fmla="*/ 0 w 61"/>
                <a:gd name="T1" fmla="*/ 70 h 70"/>
                <a:gd name="T2" fmla="*/ 61 w 61"/>
                <a:gd name="T3" fmla="*/ 32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2"/>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38" name="Line 50"/>
            <p:cNvSpPr>
              <a:spLocks noChangeShapeType="1"/>
            </p:cNvSpPr>
            <p:nvPr/>
          </p:nvSpPr>
          <p:spPr bwMode="auto">
            <a:xfrm flipV="1">
              <a:off x="2685" y="2045"/>
              <a:ext cx="1" cy="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39" name="Line 51"/>
            <p:cNvSpPr>
              <a:spLocks noChangeShapeType="1"/>
            </p:cNvSpPr>
            <p:nvPr/>
          </p:nvSpPr>
          <p:spPr bwMode="auto">
            <a:xfrm>
              <a:off x="1260" y="2343"/>
              <a:ext cx="85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40" name="Freeform 52"/>
            <p:cNvSpPr>
              <a:spLocks/>
            </p:cNvSpPr>
            <p:nvPr/>
          </p:nvSpPr>
          <p:spPr bwMode="auto">
            <a:xfrm>
              <a:off x="1212" y="2305"/>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1" name="Freeform 53"/>
            <p:cNvSpPr>
              <a:spLocks/>
            </p:cNvSpPr>
            <p:nvPr/>
          </p:nvSpPr>
          <p:spPr bwMode="auto">
            <a:xfrm>
              <a:off x="2103" y="2312"/>
              <a:ext cx="61" cy="70"/>
            </a:xfrm>
            <a:custGeom>
              <a:avLst/>
              <a:gdLst>
                <a:gd name="T0" fmla="*/ 0 w 61"/>
                <a:gd name="T1" fmla="*/ 70 h 70"/>
                <a:gd name="T2" fmla="*/ 61 w 61"/>
                <a:gd name="T3" fmla="*/ 31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1"/>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2" name="Line 54"/>
            <p:cNvSpPr>
              <a:spLocks noChangeShapeType="1"/>
            </p:cNvSpPr>
            <p:nvPr/>
          </p:nvSpPr>
          <p:spPr bwMode="auto">
            <a:xfrm>
              <a:off x="2208" y="2352"/>
              <a:ext cx="42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43" name="Freeform 55"/>
            <p:cNvSpPr>
              <a:spLocks/>
            </p:cNvSpPr>
            <p:nvPr/>
          </p:nvSpPr>
          <p:spPr bwMode="auto">
            <a:xfrm>
              <a:off x="2164" y="2305"/>
              <a:ext cx="62" cy="70"/>
            </a:xfrm>
            <a:custGeom>
              <a:avLst/>
              <a:gdLst>
                <a:gd name="T0" fmla="*/ 62 w 62"/>
                <a:gd name="T1" fmla="*/ 0 h 70"/>
                <a:gd name="T2" fmla="*/ 0 w 62"/>
                <a:gd name="T3" fmla="*/ 38 h 70"/>
                <a:gd name="T4" fmla="*/ 62 w 62"/>
                <a:gd name="T5" fmla="*/ 70 h 70"/>
                <a:gd name="T6" fmla="*/ 62 w 62"/>
                <a:gd name="T7" fmla="*/ 0 h 70"/>
              </a:gdLst>
              <a:ahLst/>
              <a:cxnLst>
                <a:cxn ang="0">
                  <a:pos x="T0" y="T1"/>
                </a:cxn>
                <a:cxn ang="0">
                  <a:pos x="T2" y="T3"/>
                </a:cxn>
                <a:cxn ang="0">
                  <a:pos x="T4" y="T5"/>
                </a:cxn>
                <a:cxn ang="0">
                  <a:pos x="T6" y="T7"/>
                </a:cxn>
              </a:cxnLst>
              <a:rect l="0" t="0" r="r" b="b"/>
              <a:pathLst>
                <a:path w="62" h="70">
                  <a:moveTo>
                    <a:pt x="62" y="0"/>
                  </a:moveTo>
                  <a:lnTo>
                    <a:pt x="0" y="38"/>
                  </a:lnTo>
                  <a:lnTo>
                    <a:pt x="62" y="7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4" name="Freeform 56"/>
            <p:cNvSpPr>
              <a:spLocks/>
            </p:cNvSpPr>
            <p:nvPr/>
          </p:nvSpPr>
          <p:spPr bwMode="auto">
            <a:xfrm>
              <a:off x="2624" y="2312"/>
              <a:ext cx="61" cy="70"/>
            </a:xfrm>
            <a:custGeom>
              <a:avLst/>
              <a:gdLst>
                <a:gd name="T0" fmla="*/ 0 w 61"/>
                <a:gd name="T1" fmla="*/ 70 h 70"/>
                <a:gd name="T2" fmla="*/ 61 w 61"/>
                <a:gd name="T3" fmla="*/ 31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1"/>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5" name="Line 57"/>
            <p:cNvSpPr>
              <a:spLocks noChangeShapeType="1"/>
            </p:cNvSpPr>
            <p:nvPr/>
          </p:nvSpPr>
          <p:spPr bwMode="auto">
            <a:xfrm flipV="1">
              <a:off x="1340" y="926"/>
              <a:ext cx="1" cy="1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46" name="Line 58"/>
            <p:cNvSpPr>
              <a:spLocks noChangeShapeType="1"/>
            </p:cNvSpPr>
            <p:nvPr/>
          </p:nvSpPr>
          <p:spPr bwMode="auto">
            <a:xfrm flipV="1">
              <a:off x="2250" y="914"/>
              <a:ext cx="1" cy="2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47" name="Line 59"/>
            <p:cNvSpPr>
              <a:spLocks noChangeShapeType="1"/>
            </p:cNvSpPr>
            <p:nvPr/>
          </p:nvSpPr>
          <p:spPr bwMode="auto">
            <a:xfrm>
              <a:off x="1138" y="1435"/>
              <a:ext cx="1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48" name="Freeform 60"/>
            <p:cNvSpPr>
              <a:spLocks/>
            </p:cNvSpPr>
            <p:nvPr/>
          </p:nvSpPr>
          <p:spPr bwMode="auto">
            <a:xfrm>
              <a:off x="1273" y="1403"/>
              <a:ext cx="61" cy="70"/>
            </a:xfrm>
            <a:custGeom>
              <a:avLst/>
              <a:gdLst>
                <a:gd name="T0" fmla="*/ 0 w 61"/>
                <a:gd name="T1" fmla="*/ 70 h 70"/>
                <a:gd name="T2" fmla="*/ 61 w 61"/>
                <a:gd name="T3" fmla="*/ 32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2"/>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49" name="Rectangle 61"/>
            <p:cNvSpPr>
              <a:spLocks noChangeArrowheads="1"/>
            </p:cNvSpPr>
            <p:nvPr/>
          </p:nvSpPr>
          <p:spPr bwMode="auto">
            <a:xfrm>
              <a:off x="2636" y="1797"/>
              <a:ext cx="125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0" name="Rectangle 62"/>
            <p:cNvSpPr>
              <a:spLocks noChangeArrowheads="1"/>
            </p:cNvSpPr>
            <p:nvPr/>
          </p:nvSpPr>
          <p:spPr bwMode="auto">
            <a:xfrm>
              <a:off x="1523" y="2661"/>
              <a:ext cx="121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1" name="Rectangle 63"/>
            <p:cNvSpPr>
              <a:spLocks noChangeArrowheads="1"/>
            </p:cNvSpPr>
            <p:nvPr/>
          </p:nvSpPr>
          <p:spPr bwMode="auto">
            <a:xfrm>
              <a:off x="1896" y="2884"/>
              <a:ext cx="130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2" name="Rectangle 64"/>
            <p:cNvSpPr>
              <a:spLocks noChangeArrowheads="1"/>
            </p:cNvSpPr>
            <p:nvPr/>
          </p:nvSpPr>
          <p:spPr bwMode="auto">
            <a:xfrm>
              <a:off x="1957" y="2928"/>
              <a:ext cx="12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2.4845 ns (1/402.5 MHz)</a:t>
              </a:r>
              <a:endParaRPr lang="en-US" altLang="en-US" sz="2800" b="1" i="1"/>
            </a:p>
          </p:txBody>
        </p:sp>
        <p:sp>
          <p:nvSpPr>
            <p:cNvPr id="524353" name="Rectangle 65"/>
            <p:cNvSpPr>
              <a:spLocks noChangeArrowheads="1"/>
            </p:cNvSpPr>
            <p:nvPr/>
          </p:nvSpPr>
          <p:spPr bwMode="auto">
            <a:xfrm>
              <a:off x="2818" y="2687"/>
              <a:ext cx="916"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4" name="Rectangle 66"/>
            <p:cNvSpPr>
              <a:spLocks noChangeArrowheads="1"/>
            </p:cNvSpPr>
            <p:nvPr/>
          </p:nvSpPr>
          <p:spPr bwMode="auto">
            <a:xfrm>
              <a:off x="2879" y="2724"/>
              <a:ext cx="82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260 micro-pulses</a:t>
              </a:r>
              <a:endParaRPr lang="en-US" altLang="en-US" sz="2800" b="1" i="1"/>
            </a:p>
          </p:txBody>
        </p:sp>
        <p:sp>
          <p:nvSpPr>
            <p:cNvPr id="524355" name="Rectangle 67"/>
            <p:cNvSpPr>
              <a:spLocks noChangeArrowheads="1"/>
            </p:cNvSpPr>
            <p:nvPr/>
          </p:nvSpPr>
          <p:spPr bwMode="auto">
            <a:xfrm>
              <a:off x="1505" y="2140"/>
              <a:ext cx="5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6" name="Rectangle 68"/>
            <p:cNvSpPr>
              <a:spLocks noChangeArrowheads="1"/>
            </p:cNvSpPr>
            <p:nvPr/>
          </p:nvSpPr>
          <p:spPr bwMode="auto">
            <a:xfrm>
              <a:off x="1560" y="2184"/>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645 ns</a:t>
              </a:r>
              <a:endParaRPr lang="en-US" altLang="en-US" sz="2800" b="1" i="1"/>
            </a:p>
          </p:txBody>
        </p:sp>
        <p:sp>
          <p:nvSpPr>
            <p:cNvPr id="524357" name="Rectangle 69"/>
            <p:cNvSpPr>
              <a:spLocks noChangeArrowheads="1"/>
            </p:cNvSpPr>
            <p:nvPr/>
          </p:nvSpPr>
          <p:spPr bwMode="auto">
            <a:xfrm>
              <a:off x="2152" y="2102"/>
              <a:ext cx="52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58" name="Rectangle 70"/>
            <p:cNvSpPr>
              <a:spLocks noChangeArrowheads="1"/>
            </p:cNvSpPr>
            <p:nvPr/>
          </p:nvSpPr>
          <p:spPr bwMode="auto">
            <a:xfrm>
              <a:off x="2213" y="2172"/>
              <a:ext cx="3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300 ns</a:t>
              </a:r>
              <a:endParaRPr lang="en-US" altLang="en-US" sz="2800" b="1" i="1"/>
            </a:p>
          </p:txBody>
        </p:sp>
        <p:sp>
          <p:nvSpPr>
            <p:cNvPr id="524359" name="Rectangle 71"/>
            <p:cNvSpPr>
              <a:spLocks noChangeArrowheads="1"/>
            </p:cNvSpPr>
            <p:nvPr/>
          </p:nvSpPr>
          <p:spPr bwMode="auto">
            <a:xfrm>
              <a:off x="1309" y="1816"/>
              <a:ext cx="124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60" name="Rectangle 72"/>
            <p:cNvSpPr>
              <a:spLocks noChangeArrowheads="1"/>
            </p:cNvSpPr>
            <p:nvPr/>
          </p:nvSpPr>
          <p:spPr bwMode="auto">
            <a:xfrm>
              <a:off x="1370" y="1860"/>
              <a:ext cx="10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945 ns (1/1.059 MHz)</a:t>
              </a:r>
              <a:endParaRPr lang="en-US" altLang="en-US" sz="2800" b="1" i="1"/>
            </a:p>
          </p:txBody>
        </p:sp>
        <p:sp>
          <p:nvSpPr>
            <p:cNvPr id="524361" name="Rectangle 73"/>
            <p:cNvSpPr>
              <a:spLocks noChangeArrowheads="1"/>
            </p:cNvSpPr>
            <p:nvPr/>
          </p:nvSpPr>
          <p:spPr bwMode="auto">
            <a:xfrm>
              <a:off x="3575" y="1994"/>
              <a:ext cx="111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62" name="Rectangle 74"/>
            <p:cNvSpPr>
              <a:spLocks noChangeArrowheads="1"/>
            </p:cNvSpPr>
            <p:nvPr/>
          </p:nvSpPr>
          <p:spPr bwMode="auto">
            <a:xfrm>
              <a:off x="3076" y="2416"/>
              <a:ext cx="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800" b="1" i="1"/>
            </a:p>
          </p:txBody>
        </p:sp>
        <p:sp>
          <p:nvSpPr>
            <p:cNvPr id="524363" name="Rectangle 75"/>
            <p:cNvSpPr>
              <a:spLocks noChangeArrowheads="1"/>
            </p:cNvSpPr>
            <p:nvPr/>
          </p:nvSpPr>
          <p:spPr bwMode="auto">
            <a:xfrm>
              <a:off x="1480" y="1314"/>
              <a:ext cx="36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64" name="Rectangle 76"/>
            <p:cNvSpPr>
              <a:spLocks noChangeArrowheads="1"/>
            </p:cNvSpPr>
            <p:nvPr/>
          </p:nvSpPr>
          <p:spPr bwMode="auto">
            <a:xfrm>
              <a:off x="1541" y="1358"/>
              <a:ext cx="2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1ms</a:t>
              </a:r>
              <a:endParaRPr lang="en-US" altLang="en-US" sz="2800" b="1" i="1"/>
            </a:p>
          </p:txBody>
        </p:sp>
        <p:sp>
          <p:nvSpPr>
            <p:cNvPr id="524365" name="Line 77"/>
            <p:cNvSpPr>
              <a:spLocks noChangeShapeType="1"/>
            </p:cNvSpPr>
            <p:nvPr/>
          </p:nvSpPr>
          <p:spPr bwMode="auto">
            <a:xfrm>
              <a:off x="1401" y="1098"/>
              <a:ext cx="80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66" name="Freeform 78"/>
            <p:cNvSpPr>
              <a:spLocks/>
            </p:cNvSpPr>
            <p:nvPr/>
          </p:nvSpPr>
          <p:spPr bwMode="auto">
            <a:xfrm>
              <a:off x="1352" y="1060"/>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67" name="Freeform 79"/>
            <p:cNvSpPr>
              <a:spLocks/>
            </p:cNvSpPr>
            <p:nvPr/>
          </p:nvSpPr>
          <p:spPr bwMode="auto">
            <a:xfrm>
              <a:off x="2195" y="1066"/>
              <a:ext cx="61" cy="70"/>
            </a:xfrm>
            <a:custGeom>
              <a:avLst/>
              <a:gdLst>
                <a:gd name="T0" fmla="*/ 0 w 61"/>
                <a:gd name="T1" fmla="*/ 70 h 70"/>
                <a:gd name="T2" fmla="*/ 61 w 61"/>
                <a:gd name="T3" fmla="*/ 32 h 70"/>
                <a:gd name="T4" fmla="*/ 0 w 61"/>
                <a:gd name="T5" fmla="*/ 0 h 70"/>
                <a:gd name="T6" fmla="*/ 0 w 61"/>
                <a:gd name="T7" fmla="*/ 70 h 70"/>
              </a:gdLst>
              <a:ahLst/>
              <a:cxnLst>
                <a:cxn ang="0">
                  <a:pos x="T0" y="T1"/>
                </a:cxn>
                <a:cxn ang="0">
                  <a:pos x="T2" y="T3"/>
                </a:cxn>
                <a:cxn ang="0">
                  <a:pos x="T4" y="T5"/>
                </a:cxn>
                <a:cxn ang="0">
                  <a:pos x="T6" y="T7"/>
                </a:cxn>
              </a:cxnLst>
              <a:rect l="0" t="0" r="r" b="b"/>
              <a:pathLst>
                <a:path w="61" h="70">
                  <a:moveTo>
                    <a:pt x="0" y="70"/>
                  </a:moveTo>
                  <a:lnTo>
                    <a:pt x="61" y="32"/>
                  </a:lnTo>
                  <a:lnTo>
                    <a:pt x="0"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68" name="Rectangle 80"/>
            <p:cNvSpPr>
              <a:spLocks noChangeArrowheads="1"/>
            </p:cNvSpPr>
            <p:nvPr/>
          </p:nvSpPr>
          <p:spPr bwMode="auto">
            <a:xfrm>
              <a:off x="1352" y="856"/>
              <a:ext cx="92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69" name="Rectangle 81"/>
            <p:cNvSpPr>
              <a:spLocks noChangeArrowheads="1"/>
            </p:cNvSpPr>
            <p:nvPr/>
          </p:nvSpPr>
          <p:spPr bwMode="auto">
            <a:xfrm>
              <a:off x="1407" y="901"/>
              <a:ext cx="8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16.7ms (1/60 Hz)</a:t>
              </a:r>
              <a:endParaRPr lang="en-US" altLang="en-US" sz="2800" b="1" i="1"/>
            </a:p>
          </p:txBody>
        </p:sp>
        <p:sp>
          <p:nvSpPr>
            <p:cNvPr id="524370" name="Rectangle 82"/>
            <p:cNvSpPr>
              <a:spLocks noChangeArrowheads="1"/>
            </p:cNvSpPr>
            <p:nvPr/>
          </p:nvSpPr>
          <p:spPr bwMode="auto">
            <a:xfrm>
              <a:off x="2574" y="844"/>
              <a:ext cx="125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71" name="Line 83"/>
            <p:cNvSpPr>
              <a:spLocks noChangeShapeType="1"/>
            </p:cNvSpPr>
            <p:nvPr/>
          </p:nvSpPr>
          <p:spPr bwMode="auto">
            <a:xfrm flipH="1">
              <a:off x="1432" y="1428"/>
              <a:ext cx="9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72" name="Freeform 84"/>
            <p:cNvSpPr>
              <a:spLocks/>
            </p:cNvSpPr>
            <p:nvPr/>
          </p:nvSpPr>
          <p:spPr bwMode="auto">
            <a:xfrm>
              <a:off x="1383" y="1390"/>
              <a:ext cx="61" cy="70"/>
            </a:xfrm>
            <a:custGeom>
              <a:avLst/>
              <a:gdLst>
                <a:gd name="T0" fmla="*/ 61 w 61"/>
                <a:gd name="T1" fmla="*/ 0 h 70"/>
                <a:gd name="T2" fmla="*/ 0 w 61"/>
                <a:gd name="T3" fmla="*/ 38 h 70"/>
                <a:gd name="T4" fmla="*/ 61 w 61"/>
                <a:gd name="T5" fmla="*/ 70 h 70"/>
                <a:gd name="T6" fmla="*/ 61 w 61"/>
                <a:gd name="T7" fmla="*/ 0 h 70"/>
              </a:gdLst>
              <a:ahLst/>
              <a:cxnLst>
                <a:cxn ang="0">
                  <a:pos x="T0" y="T1"/>
                </a:cxn>
                <a:cxn ang="0">
                  <a:pos x="T2" y="T3"/>
                </a:cxn>
                <a:cxn ang="0">
                  <a:pos x="T4" y="T5"/>
                </a:cxn>
                <a:cxn ang="0">
                  <a:pos x="T6" y="T7"/>
                </a:cxn>
              </a:cxnLst>
              <a:rect l="0" t="0" r="r" b="b"/>
              <a:pathLst>
                <a:path w="61" h="70">
                  <a:moveTo>
                    <a:pt x="61" y="0"/>
                  </a:moveTo>
                  <a:lnTo>
                    <a:pt x="0" y="38"/>
                  </a:lnTo>
                  <a:lnTo>
                    <a:pt x="61" y="7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73" name="Rectangle 85"/>
            <p:cNvSpPr>
              <a:spLocks noChangeArrowheads="1"/>
            </p:cNvSpPr>
            <p:nvPr/>
          </p:nvSpPr>
          <p:spPr bwMode="auto">
            <a:xfrm>
              <a:off x="1584" y="1130"/>
              <a:ext cx="5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4374" name="Rectangle 86"/>
            <p:cNvSpPr>
              <a:spLocks noChangeArrowheads="1"/>
            </p:cNvSpPr>
            <p:nvPr/>
          </p:nvSpPr>
          <p:spPr bwMode="auto">
            <a:xfrm>
              <a:off x="1639" y="1174"/>
              <a:ext cx="35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Times New Roman" pitchFamily="18" charset="0"/>
                </a:rPr>
                <a:t>15.7ms</a:t>
              </a:r>
              <a:endParaRPr lang="en-US" altLang="en-US" sz="2800" b="1" i="1"/>
            </a:p>
          </p:txBody>
        </p:sp>
        <p:sp>
          <p:nvSpPr>
            <p:cNvPr id="524375" name="Text Box 87"/>
            <p:cNvSpPr txBox="1">
              <a:spLocks noChangeArrowheads="1"/>
            </p:cNvSpPr>
            <p:nvPr/>
          </p:nvSpPr>
          <p:spPr bwMode="auto">
            <a:xfrm>
              <a:off x="86" y="816"/>
              <a:ext cx="111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800" b="1">
                  <a:solidFill>
                    <a:srgbClr val="0000FF"/>
                  </a:solidFill>
                </a:rPr>
                <a:t>Macro-pulse</a:t>
              </a:r>
            </a:p>
            <a:p>
              <a:pPr eaLnBrk="1" hangingPunct="1"/>
              <a:r>
                <a:rPr lang="en-US" altLang="en-US" sz="1800"/>
                <a:t>Structure (made by the Ion Source)</a:t>
              </a:r>
            </a:p>
          </p:txBody>
        </p:sp>
        <p:sp>
          <p:nvSpPr>
            <p:cNvPr id="524376" name="Text Box 88"/>
            <p:cNvSpPr txBox="1">
              <a:spLocks noChangeArrowheads="1"/>
            </p:cNvSpPr>
            <p:nvPr/>
          </p:nvSpPr>
          <p:spPr bwMode="auto">
            <a:xfrm>
              <a:off x="96" y="1842"/>
              <a:ext cx="111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800" b="1">
                  <a:solidFill>
                    <a:srgbClr val="0000FF"/>
                  </a:solidFill>
                </a:rPr>
                <a:t>Mini-pulse</a:t>
              </a:r>
            </a:p>
            <a:p>
              <a:pPr eaLnBrk="1" hangingPunct="1"/>
              <a:r>
                <a:rPr lang="en-US" altLang="en-US" sz="1800"/>
                <a:t>Structure (made by the choppers)</a:t>
              </a:r>
            </a:p>
            <a:p>
              <a:pPr eaLnBrk="1" hangingPunct="1"/>
              <a:endParaRPr lang="en-US" altLang="en-US" sz="1800"/>
            </a:p>
          </p:txBody>
        </p:sp>
        <p:sp>
          <p:nvSpPr>
            <p:cNvPr id="524377" name="Text Box 89"/>
            <p:cNvSpPr txBox="1">
              <a:spLocks noChangeArrowheads="1"/>
            </p:cNvSpPr>
            <p:nvPr/>
          </p:nvSpPr>
          <p:spPr bwMode="auto">
            <a:xfrm>
              <a:off x="96" y="2879"/>
              <a:ext cx="100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800" b="1">
                  <a:solidFill>
                    <a:srgbClr val="0000FF"/>
                  </a:solidFill>
                </a:rPr>
                <a:t>Micro-pulse</a:t>
              </a:r>
            </a:p>
            <a:p>
              <a:pPr eaLnBrk="1" hangingPunct="1"/>
              <a:r>
                <a:rPr lang="en-US" altLang="en-US" sz="1800"/>
                <a:t>structure</a:t>
              </a:r>
            </a:p>
            <a:p>
              <a:pPr eaLnBrk="1" hangingPunct="1"/>
              <a:r>
                <a:rPr lang="en-US" altLang="en-US" sz="1800"/>
                <a:t>(made by the RFQ)</a:t>
              </a:r>
            </a:p>
          </p:txBody>
        </p:sp>
      </p:grpSp>
      <p:sp>
        <p:nvSpPr>
          <p:cNvPr id="524378" name="Text Box 90"/>
          <p:cNvSpPr txBox="1">
            <a:spLocks noChangeArrowheads="1"/>
          </p:cNvSpPr>
          <p:nvPr/>
        </p:nvSpPr>
        <p:spPr bwMode="auto">
          <a:xfrm>
            <a:off x="381000" y="266700"/>
            <a:ext cx="456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chemeClr val="tx2"/>
                </a:solidFill>
                <a:latin typeface="Arial Black" pitchFamily="34" charset="0"/>
              </a:rPr>
              <a:t>SNS Beam pulse structure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p:txBody>
          <a:bodyPr/>
          <a:lstStyle/>
          <a:p>
            <a:fld id="{45977DD4-7688-412A-9105-704F1C1A05AB}" type="slidenum">
              <a:rPr lang="en-US" altLang="en-US"/>
              <a:pPr/>
              <a:t>8</a:t>
            </a:fld>
            <a:endParaRPr lang="en-US" altLang="en-US"/>
          </a:p>
        </p:txBody>
      </p:sp>
      <p:sp>
        <p:nvSpPr>
          <p:cNvPr id="574468" name="Rectangle 4"/>
          <p:cNvSpPr>
            <a:spLocks noGrp="1" noChangeArrowheads="1"/>
          </p:cNvSpPr>
          <p:nvPr>
            <p:ph type="title"/>
          </p:nvPr>
        </p:nvSpPr>
        <p:spPr/>
        <p:txBody>
          <a:bodyPr/>
          <a:lstStyle/>
          <a:p>
            <a:r>
              <a:rPr lang="en-US" altLang="en-US" dirty="0"/>
              <a:t>How to make </a:t>
            </a:r>
            <a:r>
              <a:rPr lang="en-US" altLang="en-US" dirty="0" smtClean="0"/>
              <a:t>the gaps </a:t>
            </a:r>
            <a:r>
              <a:rPr lang="en-US" altLang="en-US" dirty="0"/>
              <a:t>?</a:t>
            </a:r>
          </a:p>
        </p:txBody>
      </p:sp>
      <p:sp>
        <p:nvSpPr>
          <p:cNvPr id="574495" name="Text Box 31"/>
          <p:cNvSpPr txBox="1">
            <a:spLocks noChangeArrowheads="1"/>
          </p:cNvSpPr>
          <p:nvPr/>
        </p:nvSpPr>
        <p:spPr bwMode="auto">
          <a:xfrm>
            <a:off x="274638" y="738188"/>
            <a:ext cx="8393112"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Times" pitchFamily="1" charset="0"/>
              </a:rPr>
              <a:t>Answer: </a:t>
            </a:r>
            <a:r>
              <a:rPr lang="en-US" altLang="en-US" sz="2400" b="1">
                <a:solidFill>
                  <a:schemeClr val="accent1"/>
                </a:solidFill>
                <a:latin typeface="Times" pitchFamily="1" charset="0"/>
              </a:rPr>
              <a:t>use “chopper” (has nothing to do with helicopters or motorcycles)</a:t>
            </a:r>
          </a:p>
          <a:p>
            <a:pPr>
              <a:spcBef>
                <a:spcPct val="50000"/>
              </a:spcBef>
            </a:pPr>
            <a:r>
              <a:rPr lang="en-US" altLang="en-US" sz="2400" b="1">
                <a:solidFill>
                  <a:schemeClr val="tx2"/>
                </a:solidFill>
                <a:latin typeface="Times" pitchFamily="1" charset="0"/>
              </a:rPr>
              <a:t>Possible scheme of a chopper:</a:t>
            </a:r>
          </a:p>
        </p:txBody>
      </p:sp>
      <p:grpSp>
        <p:nvGrpSpPr>
          <p:cNvPr id="574509" name="Group 45"/>
          <p:cNvGrpSpPr>
            <a:grpSpLocks/>
          </p:cNvGrpSpPr>
          <p:nvPr/>
        </p:nvGrpSpPr>
        <p:grpSpPr bwMode="auto">
          <a:xfrm>
            <a:off x="409575" y="1933575"/>
            <a:ext cx="7680325" cy="2187575"/>
            <a:chOff x="258" y="1116"/>
            <a:chExt cx="4838" cy="1378"/>
          </a:xfrm>
        </p:grpSpPr>
        <p:sp>
          <p:nvSpPr>
            <p:cNvPr id="574488" name="Text Box 24"/>
            <p:cNvSpPr txBox="1">
              <a:spLocks noChangeArrowheads="1"/>
            </p:cNvSpPr>
            <p:nvPr/>
          </p:nvSpPr>
          <p:spPr bwMode="auto">
            <a:xfrm>
              <a:off x="506" y="2244"/>
              <a:ext cx="7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deflector</a:t>
              </a:r>
            </a:p>
          </p:txBody>
        </p:sp>
        <p:grpSp>
          <p:nvGrpSpPr>
            <p:cNvPr id="574508" name="Group 44"/>
            <p:cNvGrpSpPr>
              <a:grpSpLocks/>
            </p:cNvGrpSpPr>
            <p:nvPr/>
          </p:nvGrpSpPr>
          <p:grpSpPr bwMode="auto">
            <a:xfrm>
              <a:off x="258" y="1116"/>
              <a:ext cx="4838" cy="1348"/>
              <a:chOff x="258" y="1038"/>
              <a:chExt cx="4838" cy="1348"/>
            </a:xfrm>
          </p:grpSpPr>
          <p:sp>
            <p:nvSpPr>
              <p:cNvPr id="574469" name="Line 5"/>
              <p:cNvSpPr>
                <a:spLocks noChangeShapeType="1"/>
              </p:cNvSpPr>
              <p:nvPr/>
            </p:nvSpPr>
            <p:spPr bwMode="auto">
              <a:xfrm>
                <a:off x="393" y="1955"/>
                <a:ext cx="39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0" name="Rectangle 6"/>
              <p:cNvSpPr>
                <a:spLocks noChangeArrowheads="1"/>
              </p:cNvSpPr>
              <p:nvPr/>
            </p:nvSpPr>
            <p:spPr bwMode="auto">
              <a:xfrm>
                <a:off x="497" y="1763"/>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71" name="Rectangle 7"/>
              <p:cNvSpPr>
                <a:spLocks noChangeArrowheads="1"/>
              </p:cNvSpPr>
              <p:nvPr/>
            </p:nvSpPr>
            <p:spPr bwMode="auto">
              <a:xfrm>
                <a:off x="505" y="2114"/>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4477" name="Group 13"/>
              <p:cNvGrpSpPr>
                <a:grpSpLocks/>
              </p:cNvGrpSpPr>
              <p:nvPr/>
            </p:nvGrpSpPr>
            <p:grpSpPr bwMode="auto">
              <a:xfrm>
                <a:off x="3090" y="1798"/>
                <a:ext cx="680" cy="288"/>
                <a:chOff x="777" y="2295"/>
                <a:chExt cx="680" cy="288"/>
              </a:xfrm>
            </p:grpSpPr>
            <p:sp>
              <p:nvSpPr>
                <p:cNvPr id="574475" name="Oval 11"/>
                <p:cNvSpPr>
                  <a:spLocks noChangeArrowheads="1"/>
                </p:cNvSpPr>
                <p:nvPr/>
              </p:nvSpPr>
              <p:spPr bwMode="auto">
                <a:xfrm>
                  <a:off x="777" y="2400"/>
                  <a:ext cx="680"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76" name="Oval 12"/>
                <p:cNvSpPr>
                  <a:spLocks noChangeArrowheads="1"/>
                </p:cNvSpPr>
                <p:nvPr/>
              </p:nvSpPr>
              <p:spPr bwMode="auto">
                <a:xfrm>
                  <a:off x="1012" y="2295"/>
                  <a:ext cx="166" cy="2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4478" name="Group 14"/>
              <p:cNvGrpSpPr>
                <a:grpSpLocks/>
              </p:cNvGrpSpPr>
              <p:nvPr/>
            </p:nvGrpSpPr>
            <p:grpSpPr bwMode="auto">
              <a:xfrm>
                <a:off x="3064" y="1362"/>
                <a:ext cx="680" cy="288"/>
                <a:chOff x="777" y="2295"/>
                <a:chExt cx="680" cy="288"/>
              </a:xfrm>
            </p:grpSpPr>
            <p:sp>
              <p:nvSpPr>
                <p:cNvPr id="574479" name="Oval 15"/>
                <p:cNvSpPr>
                  <a:spLocks noChangeArrowheads="1"/>
                </p:cNvSpPr>
                <p:nvPr/>
              </p:nvSpPr>
              <p:spPr bwMode="auto">
                <a:xfrm>
                  <a:off x="777" y="2400"/>
                  <a:ext cx="680"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80" name="Oval 16"/>
                <p:cNvSpPr>
                  <a:spLocks noChangeArrowheads="1"/>
                </p:cNvSpPr>
                <p:nvPr/>
              </p:nvSpPr>
              <p:spPr bwMode="auto">
                <a:xfrm>
                  <a:off x="1012" y="2295"/>
                  <a:ext cx="166" cy="2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4472" name="Rectangle 8"/>
              <p:cNvSpPr>
                <a:spLocks noChangeArrowheads="1"/>
              </p:cNvSpPr>
              <p:nvPr/>
            </p:nvSpPr>
            <p:spPr bwMode="auto">
              <a:xfrm>
                <a:off x="3421" y="1038"/>
                <a:ext cx="344" cy="5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81" name="Line 17"/>
              <p:cNvSpPr>
                <a:spLocks noChangeShapeType="1"/>
              </p:cNvSpPr>
              <p:nvPr/>
            </p:nvSpPr>
            <p:spPr bwMode="auto">
              <a:xfrm flipV="1">
                <a:off x="1283" y="1519"/>
                <a:ext cx="1798" cy="4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2" name="Line 18"/>
              <p:cNvSpPr>
                <a:spLocks noChangeShapeType="1"/>
              </p:cNvSpPr>
              <p:nvPr/>
            </p:nvSpPr>
            <p:spPr bwMode="auto">
              <a:xfrm flipV="1">
                <a:off x="576" y="1824"/>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4" name="Line 20"/>
              <p:cNvSpPr>
                <a:spLocks noChangeShapeType="1"/>
              </p:cNvSpPr>
              <p:nvPr/>
            </p:nvSpPr>
            <p:spPr bwMode="auto">
              <a:xfrm flipV="1">
                <a:off x="717" y="1821"/>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5" name="Line 21"/>
              <p:cNvSpPr>
                <a:spLocks noChangeShapeType="1"/>
              </p:cNvSpPr>
              <p:nvPr/>
            </p:nvSpPr>
            <p:spPr bwMode="auto">
              <a:xfrm flipV="1">
                <a:off x="870" y="1821"/>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6" name="Line 22"/>
              <p:cNvSpPr>
                <a:spLocks noChangeShapeType="1"/>
              </p:cNvSpPr>
              <p:nvPr/>
            </p:nvSpPr>
            <p:spPr bwMode="auto">
              <a:xfrm flipV="1">
                <a:off x="1005" y="1821"/>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7" name="Line 23"/>
              <p:cNvSpPr>
                <a:spLocks noChangeShapeType="1"/>
              </p:cNvSpPr>
              <p:nvPr/>
            </p:nvSpPr>
            <p:spPr bwMode="auto">
              <a:xfrm flipV="1">
                <a:off x="1167" y="1821"/>
                <a:ext cx="0" cy="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9" name="Text Box 25"/>
              <p:cNvSpPr txBox="1">
                <a:spLocks noChangeArrowheads="1"/>
              </p:cNvSpPr>
              <p:nvPr/>
            </p:nvSpPr>
            <p:spPr bwMode="auto">
              <a:xfrm>
                <a:off x="3861" y="1054"/>
                <a:ext cx="123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beam absorber </a:t>
                </a:r>
              </a:p>
              <a:p>
                <a:r>
                  <a:rPr lang="en-US" altLang="en-US"/>
                  <a:t>(target)</a:t>
                </a:r>
              </a:p>
            </p:txBody>
          </p:sp>
          <p:sp>
            <p:nvSpPr>
              <p:cNvPr id="574490" name="Line 26"/>
              <p:cNvSpPr>
                <a:spLocks noChangeShapeType="1"/>
              </p:cNvSpPr>
              <p:nvPr/>
            </p:nvSpPr>
            <p:spPr bwMode="auto">
              <a:xfrm flipV="1">
                <a:off x="1370" y="2147"/>
                <a:ext cx="218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1" name="Text Box 27"/>
              <p:cNvSpPr txBox="1">
                <a:spLocks noChangeArrowheads="1"/>
              </p:cNvSpPr>
              <p:nvPr/>
            </p:nvSpPr>
            <p:spPr bwMode="auto">
              <a:xfrm>
                <a:off x="2202" y="209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L</a:t>
                </a:r>
              </a:p>
            </p:txBody>
          </p:sp>
          <p:sp>
            <p:nvSpPr>
              <p:cNvPr id="574493" name="Freeform 29"/>
              <p:cNvSpPr>
                <a:spLocks/>
              </p:cNvSpPr>
              <p:nvPr/>
            </p:nvSpPr>
            <p:spPr bwMode="auto">
              <a:xfrm>
                <a:off x="2208" y="1737"/>
                <a:ext cx="71" cy="209"/>
              </a:xfrm>
              <a:custGeom>
                <a:avLst/>
                <a:gdLst>
                  <a:gd name="T0" fmla="*/ 0 w 71"/>
                  <a:gd name="T1" fmla="*/ 0 h 209"/>
                  <a:gd name="T2" fmla="*/ 61 w 71"/>
                  <a:gd name="T3" fmla="*/ 61 h 209"/>
                  <a:gd name="T4" fmla="*/ 61 w 71"/>
                  <a:gd name="T5" fmla="*/ 122 h 209"/>
                  <a:gd name="T6" fmla="*/ 70 w 71"/>
                  <a:gd name="T7" fmla="*/ 209 h 209"/>
                </a:gdLst>
                <a:ahLst/>
                <a:cxnLst>
                  <a:cxn ang="0">
                    <a:pos x="T0" y="T1"/>
                  </a:cxn>
                  <a:cxn ang="0">
                    <a:pos x="T2" y="T3"/>
                  </a:cxn>
                  <a:cxn ang="0">
                    <a:pos x="T4" y="T5"/>
                  </a:cxn>
                  <a:cxn ang="0">
                    <a:pos x="T6" y="T7"/>
                  </a:cxn>
                </a:cxnLst>
                <a:rect l="0" t="0" r="r" b="b"/>
                <a:pathLst>
                  <a:path w="71" h="209">
                    <a:moveTo>
                      <a:pt x="0" y="0"/>
                    </a:moveTo>
                    <a:cubicBezTo>
                      <a:pt x="25" y="20"/>
                      <a:pt x="51" y="41"/>
                      <a:pt x="61" y="61"/>
                    </a:cubicBezTo>
                    <a:cubicBezTo>
                      <a:pt x="71" y="81"/>
                      <a:pt x="60" y="97"/>
                      <a:pt x="61" y="122"/>
                    </a:cubicBezTo>
                    <a:cubicBezTo>
                      <a:pt x="62" y="147"/>
                      <a:pt x="70" y="193"/>
                      <a:pt x="70" y="209"/>
                    </a:cubicBez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4" name="Text Box 30"/>
              <p:cNvSpPr txBox="1">
                <a:spLocks noChangeArrowheads="1"/>
              </p:cNvSpPr>
              <p:nvPr/>
            </p:nvSpPr>
            <p:spPr bwMode="auto">
              <a:xfrm>
                <a:off x="2280" y="167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t>
                </a:r>
              </a:p>
            </p:txBody>
          </p:sp>
          <p:sp>
            <p:nvSpPr>
              <p:cNvPr id="574496" name="Oval 32"/>
              <p:cNvSpPr>
                <a:spLocks noChangeArrowheads="1"/>
              </p:cNvSpPr>
              <p:nvPr/>
            </p:nvSpPr>
            <p:spPr bwMode="auto">
              <a:xfrm>
                <a:off x="258" y="1240"/>
                <a:ext cx="371" cy="37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97" name="Line 33"/>
              <p:cNvSpPr>
                <a:spLocks noChangeShapeType="1"/>
              </p:cNvSpPr>
              <p:nvPr/>
            </p:nvSpPr>
            <p:spPr bwMode="auto">
              <a:xfrm flipV="1">
                <a:off x="641" y="1434"/>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8" name="Line 34"/>
              <p:cNvSpPr>
                <a:spLocks noChangeShapeType="1"/>
              </p:cNvSpPr>
              <p:nvPr/>
            </p:nvSpPr>
            <p:spPr bwMode="auto">
              <a:xfrm>
                <a:off x="858" y="1440"/>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4506" name="Group 42"/>
              <p:cNvGrpSpPr>
                <a:grpSpLocks/>
              </p:cNvGrpSpPr>
              <p:nvPr/>
            </p:nvGrpSpPr>
            <p:grpSpPr bwMode="auto">
              <a:xfrm>
                <a:off x="288" y="1329"/>
                <a:ext cx="312" cy="147"/>
                <a:chOff x="529" y="3444"/>
                <a:chExt cx="576" cy="294"/>
              </a:xfrm>
            </p:grpSpPr>
            <p:sp>
              <p:nvSpPr>
                <p:cNvPr id="574501" name="Line 37"/>
                <p:cNvSpPr>
                  <a:spLocks noChangeShapeType="1"/>
                </p:cNvSpPr>
                <p:nvPr/>
              </p:nvSpPr>
              <p:spPr bwMode="auto">
                <a:xfrm>
                  <a:off x="529" y="3732"/>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02" name="Line 38"/>
                <p:cNvSpPr>
                  <a:spLocks noChangeShapeType="1"/>
                </p:cNvSpPr>
                <p:nvPr/>
              </p:nvSpPr>
              <p:spPr bwMode="auto">
                <a:xfrm flipV="1">
                  <a:off x="770" y="345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03" name="Line 39"/>
                <p:cNvSpPr>
                  <a:spLocks noChangeShapeType="1"/>
                </p:cNvSpPr>
                <p:nvPr/>
              </p:nvSpPr>
              <p:spPr bwMode="auto">
                <a:xfrm>
                  <a:off x="782" y="3450"/>
                  <a:ext cx="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04" name="Line 40"/>
                <p:cNvSpPr>
                  <a:spLocks noChangeShapeType="1"/>
                </p:cNvSpPr>
                <p:nvPr/>
              </p:nvSpPr>
              <p:spPr bwMode="auto">
                <a:xfrm>
                  <a:off x="882" y="3444"/>
                  <a:ext cx="0" cy="2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05" name="Line 41"/>
                <p:cNvSpPr>
                  <a:spLocks noChangeShapeType="1"/>
                </p:cNvSpPr>
                <p:nvPr/>
              </p:nvSpPr>
              <p:spPr bwMode="auto">
                <a:xfrm>
                  <a:off x="876" y="3732"/>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4507" name="Text Box 43"/>
              <p:cNvSpPr txBox="1">
                <a:spLocks noChangeArrowheads="1"/>
              </p:cNvSpPr>
              <p:nvPr/>
            </p:nvSpPr>
            <p:spPr bwMode="auto">
              <a:xfrm>
                <a:off x="615" y="1194"/>
                <a:ext cx="14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HV pulse generator</a:t>
                </a:r>
              </a:p>
            </p:txBody>
          </p:sp>
        </p:grpSp>
      </p:grpSp>
      <p:sp>
        <p:nvSpPr>
          <p:cNvPr id="574510" name="Text Box 46"/>
          <p:cNvSpPr txBox="1">
            <a:spLocks noChangeArrowheads="1"/>
          </p:cNvSpPr>
          <p:nvPr/>
        </p:nvSpPr>
        <p:spPr bwMode="auto">
          <a:xfrm>
            <a:off x="476250" y="4581525"/>
            <a:ext cx="8015288"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Gap cleanness depends on:</a:t>
            </a:r>
          </a:p>
          <a:p>
            <a:pPr lvl="1">
              <a:spcBef>
                <a:spcPct val="50000"/>
              </a:spcBef>
              <a:buFontTx/>
              <a:buChar char="•"/>
            </a:pPr>
            <a:r>
              <a:rPr lang="en-US" altLang="en-US"/>
              <a:t> deflection angle</a:t>
            </a:r>
          </a:p>
          <a:p>
            <a:pPr lvl="1">
              <a:spcBef>
                <a:spcPct val="50000"/>
              </a:spcBef>
              <a:buFontTx/>
              <a:buChar char="•"/>
            </a:pPr>
            <a:r>
              <a:rPr lang="en-US" altLang="en-US"/>
              <a:t> distance to target</a:t>
            </a:r>
          </a:p>
          <a:p>
            <a:pPr lvl="1">
              <a:spcBef>
                <a:spcPct val="50000"/>
              </a:spcBef>
              <a:buFontTx/>
              <a:buChar char="•"/>
            </a:pPr>
            <a:r>
              <a:rPr lang="en-US" altLang="en-US"/>
              <a:t> beam transverse size and quality (tails)</a:t>
            </a:r>
            <a:r>
              <a:rPr lang="en-US" altLang="en-US"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2"/>
          <p:cNvSpPr>
            <a:spLocks noGrp="1"/>
          </p:cNvSpPr>
          <p:nvPr>
            <p:ph type="sldNum" sz="quarter" idx="10"/>
          </p:nvPr>
        </p:nvSpPr>
        <p:spPr/>
        <p:txBody>
          <a:bodyPr/>
          <a:lstStyle/>
          <a:p>
            <a:fld id="{69165C96-13E9-4A9A-AAF6-59AC0161F4DE}" type="slidenum">
              <a:rPr lang="en-US" altLang="en-US"/>
              <a:pPr/>
              <a:t>9</a:t>
            </a:fld>
            <a:endParaRPr lang="en-US" altLang="en-US"/>
          </a:p>
        </p:txBody>
      </p:sp>
      <p:sp>
        <p:nvSpPr>
          <p:cNvPr id="576514" name="Rectangle 2"/>
          <p:cNvSpPr>
            <a:spLocks noGrp="1" noChangeArrowheads="1"/>
          </p:cNvSpPr>
          <p:nvPr>
            <p:ph type="title"/>
          </p:nvPr>
        </p:nvSpPr>
        <p:spPr>
          <a:xfrm>
            <a:off x="242888" y="0"/>
            <a:ext cx="8229600" cy="781050"/>
          </a:xfrm>
        </p:spPr>
        <p:txBody>
          <a:bodyPr/>
          <a:lstStyle/>
          <a:p>
            <a:r>
              <a:rPr lang="en-US" altLang="en-US"/>
              <a:t>Transients in chopped beam</a:t>
            </a:r>
          </a:p>
        </p:txBody>
      </p:sp>
      <p:sp>
        <p:nvSpPr>
          <p:cNvPr id="576515" name="Text Box 3"/>
          <p:cNvSpPr txBox="1">
            <a:spLocks noChangeArrowheads="1"/>
          </p:cNvSpPr>
          <p:nvPr/>
        </p:nvSpPr>
        <p:spPr bwMode="auto">
          <a:xfrm>
            <a:off x="265113" y="896938"/>
            <a:ext cx="7489825"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Rise/fall time of chopped pulse depends on:</a:t>
            </a:r>
            <a:r>
              <a:rPr lang="en-US" altLang="en-US" sz="2400" b="1">
                <a:solidFill>
                  <a:schemeClr val="tx2"/>
                </a:solidFill>
                <a:latin typeface="Times" pitchFamily="1" charset="0"/>
              </a:rPr>
              <a:t> </a:t>
            </a:r>
            <a:endParaRPr lang="en-US" altLang="en-US" sz="2400" b="1">
              <a:solidFill>
                <a:schemeClr val="accent1"/>
              </a:solidFill>
              <a:latin typeface="Times" pitchFamily="1" charset="0"/>
            </a:endParaRPr>
          </a:p>
          <a:p>
            <a:pPr lvl="1">
              <a:spcBef>
                <a:spcPct val="50000"/>
              </a:spcBef>
              <a:buFontTx/>
              <a:buChar char="•"/>
            </a:pPr>
            <a:r>
              <a:rPr lang="en-US" altLang="en-US"/>
              <a:t> HV pulse generator rise/fall time</a:t>
            </a:r>
          </a:p>
          <a:p>
            <a:pPr lvl="1">
              <a:spcBef>
                <a:spcPct val="50000"/>
              </a:spcBef>
              <a:buFontTx/>
              <a:buChar char="•"/>
            </a:pPr>
            <a:r>
              <a:rPr lang="en-US" altLang="en-US" sz="2400" b="1">
                <a:solidFill>
                  <a:schemeClr val="tx2"/>
                </a:solidFill>
                <a:latin typeface="Times" pitchFamily="1" charset="0"/>
              </a:rPr>
              <a:t> </a:t>
            </a:r>
            <a:r>
              <a:rPr lang="en-US" altLang="en-US"/>
              <a:t>deflector response time</a:t>
            </a:r>
          </a:p>
          <a:p>
            <a:pPr lvl="1">
              <a:spcBef>
                <a:spcPct val="50000"/>
              </a:spcBef>
              <a:buFontTx/>
              <a:buChar char="•"/>
            </a:pPr>
            <a:r>
              <a:rPr lang="en-US" altLang="en-US"/>
              <a:t> particle travel time in the deflector</a:t>
            </a:r>
          </a:p>
        </p:txBody>
      </p:sp>
      <p:graphicFrame>
        <p:nvGraphicFramePr>
          <p:cNvPr id="576572" name="Object 60"/>
          <p:cNvGraphicFramePr>
            <a:graphicFrameLocks noChangeAspect="1"/>
          </p:cNvGraphicFramePr>
          <p:nvPr/>
        </p:nvGraphicFramePr>
        <p:xfrm>
          <a:off x="3514725" y="5597525"/>
          <a:ext cx="1636713" cy="923925"/>
        </p:xfrm>
        <a:graphic>
          <a:graphicData uri="http://schemas.openxmlformats.org/presentationml/2006/ole">
            <mc:AlternateContent xmlns:mc="http://schemas.openxmlformats.org/markup-compatibility/2006">
              <mc:Choice xmlns:v="urn:schemas-microsoft-com:vml" Requires="v">
                <p:oleObj spid="_x0000_s576728" name="Equation" r:id="rId3" imgW="787320" imgH="444240" progId="Equation.3">
                  <p:embed/>
                </p:oleObj>
              </mc:Choice>
              <mc:Fallback>
                <p:oleObj name="Equation" r:id="rId3" imgW="787320" imgH="444240" progId="Equation.3">
                  <p:embed/>
                  <p:pic>
                    <p:nvPicPr>
                      <p:cNvPr id="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5597525"/>
                        <a:ext cx="163671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76583" name="Group 71"/>
          <p:cNvGrpSpPr>
            <a:grpSpLocks/>
          </p:cNvGrpSpPr>
          <p:nvPr/>
        </p:nvGrpSpPr>
        <p:grpSpPr bwMode="auto">
          <a:xfrm>
            <a:off x="455613" y="3462338"/>
            <a:ext cx="8370887" cy="2884487"/>
            <a:chOff x="258" y="2257"/>
            <a:chExt cx="5273" cy="1817"/>
          </a:xfrm>
        </p:grpSpPr>
        <p:sp>
          <p:nvSpPr>
            <p:cNvPr id="576519" name="Line 7"/>
            <p:cNvSpPr>
              <a:spLocks noChangeShapeType="1"/>
            </p:cNvSpPr>
            <p:nvPr/>
          </p:nvSpPr>
          <p:spPr bwMode="auto">
            <a:xfrm>
              <a:off x="393" y="3407"/>
              <a:ext cx="265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20" name="Rectangle 8"/>
            <p:cNvSpPr>
              <a:spLocks noChangeArrowheads="1"/>
            </p:cNvSpPr>
            <p:nvPr/>
          </p:nvSpPr>
          <p:spPr bwMode="auto">
            <a:xfrm>
              <a:off x="497" y="3215"/>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21" name="Rectangle 9"/>
            <p:cNvSpPr>
              <a:spLocks noChangeArrowheads="1"/>
            </p:cNvSpPr>
            <p:nvPr/>
          </p:nvSpPr>
          <p:spPr bwMode="auto">
            <a:xfrm>
              <a:off x="505" y="3566"/>
              <a:ext cx="803"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29" name="Line 17"/>
            <p:cNvSpPr>
              <a:spLocks noChangeShapeType="1"/>
            </p:cNvSpPr>
            <p:nvPr/>
          </p:nvSpPr>
          <p:spPr bwMode="auto">
            <a:xfrm flipV="1">
              <a:off x="1283" y="2971"/>
              <a:ext cx="1798" cy="4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38" name="Freeform 26"/>
            <p:cNvSpPr>
              <a:spLocks/>
            </p:cNvSpPr>
            <p:nvPr/>
          </p:nvSpPr>
          <p:spPr bwMode="auto">
            <a:xfrm>
              <a:off x="2208" y="3189"/>
              <a:ext cx="71" cy="209"/>
            </a:xfrm>
            <a:custGeom>
              <a:avLst/>
              <a:gdLst>
                <a:gd name="T0" fmla="*/ 0 w 71"/>
                <a:gd name="T1" fmla="*/ 0 h 209"/>
                <a:gd name="T2" fmla="*/ 61 w 71"/>
                <a:gd name="T3" fmla="*/ 61 h 209"/>
                <a:gd name="T4" fmla="*/ 61 w 71"/>
                <a:gd name="T5" fmla="*/ 122 h 209"/>
                <a:gd name="T6" fmla="*/ 70 w 71"/>
                <a:gd name="T7" fmla="*/ 209 h 209"/>
              </a:gdLst>
              <a:ahLst/>
              <a:cxnLst>
                <a:cxn ang="0">
                  <a:pos x="T0" y="T1"/>
                </a:cxn>
                <a:cxn ang="0">
                  <a:pos x="T2" y="T3"/>
                </a:cxn>
                <a:cxn ang="0">
                  <a:pos x="T4" y="T5"/>
                </a:cxn>
                <a:cxn ang="0">
                  <a:pos x="T6" y="T7"/>
                </a:cxn>
              </a:cxnLst>
              <a:rect l="0" t="0" r="r" b="b"/>
              <a:pathLst>
                <a:path w="71" h="209">
                  <a:moveTo>
                    <a:pt x="0" y="0"/>
                  </a:moveTo>
                  <a:cubicBezTo>
                    <a:pt x="25" y="20"/>
                    <a:pt x="51" y="41"/>
                    <a:pt x="61" y="61"/>
                  </a:cubicBezTo>
                  <a:cubicBezTo>
                    <a:pt x="71" y="81"/>
                    <a:pt x="60" y="97"/>
                    <a:pt x="61" y="122"/>
                  </a:cubicBezTo>
                  <a:cubicBezTo>
                    <a:pt x="62" y="147"/>
                    <a:pt x="70" y="193"/>
                    <a:pt x="70" y="209"/>
                  </a:cubicBez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39" name="Text Box 27"/>
            <p:cNvSpPr txBox="1">
              <a:spLocks noChangeArrowheads="1"/>
            </p:cNvSpPr>
            <p:nvPr/>
          </p:nvSpPr>
          <p:spPr bwMode="auto">
            <a:xfrm>
              <a:off x="2280" y="312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t>
              </a:r>
            </a:p>
          </p:txBody>
        </p:sp>
        <p:sp>
          <p:nvSpPr>
            <p:cNvPr id="576540" name="Oval 28"/>
            <p:cNvSpPr>
              <a:spLocks noChangeArrowheads="1"/>
            </p:cNvSpPr>
            <p:nvPr/>
          </p:nvSpPr>
          <p:spPr bwMode="auto">
            <a:xfrm>
              <a:off x="258" y="2692"/>
              <a:ext cx="371" cy="37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41" name="Line 29"/>
            <p:cNvSpPr>
              <a:spLocks noChangeShapeType="1"/>
            </p:cNvSpPr>
            <p:nvPr/>
          </p:nvSpPr>
          <p:spPr bwMode="auto">
            <a:xfrm flipV="1">
              <a:off x="641" y="2886"/>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42" name="Line 30"/>
            <p:cNvSpPr>
              <a:spLocks noChangeShapeType="1"/>
            </p:cNvSpPr>
            <p:nvPr/>
          </p:nvSpPr>
          <p:spPr bwMode="auto">
            <a:xfrm>
              <a:off x="858" y="2892"/>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6543" name="Group 31"/>
            <p:cNvGrpSpPr>
              <a:grpSpLocks/>
            </p:cNvGrpSpPr>
            <p:nvPr/>
          </p:nvGrpSpPr>
          <p:grpSpPr bwMode="auto">
            <a:xfrm>
              <a:off x="288" y="2781"/>
              <a:ext cx="312" cy="147"/>
              <a:chOff x="529" y="3444"/>
              <a:chExt cx="576" cy="294"/>
            </a:xfrm>
          </p:grpSpPr>
          <p:sp>
            <p:nvSpPr>
              <p:cNvPr id="576544" name="Line 32"/>
              <p:cNvSpPr>
                <a:spLocks noChangeShapeType="1"/>
              </p:cNvSpPr>
              <p:nvPr/>
            </p:nvSpPr>
            <p:spPr bwMode="auto">
              <a:xfrm>
                <a:off x="529" y="3732"/>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45" name="Line 33"/>
              <p:cNvSpPr>
                <a:spLocks noChangeShapeType="1"/>
              </p:cNvSpPr>
              <p:nvPr/>
            </p:nvSpPr>
            <p:spPr bwMode="auto">
              <a:xfrm flipV="1">
                <a:off x="770" y="345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46" name="Line 34"/>
              <p:cNvSpPr>
                <a:spLocks noChangeShapeType="1"/>
              </p:cNvSpPr>
              <p:nvPr/>
            </p:nvSpPr>
            <p:spPr bwMode="auto">
              <a:xfrm>
                <a:off x="782" y="3450"/>
                <a:ext cx="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47" name="Line 35"/>
              <p:cNvSpPr>
                <a:spLocks noChangeShapeType="1"/>
              </p:cNvSpPr>
              <p:nvPr/>
            </p:nvSpPr>
            <p:spPr bwMode="auto">
              <a:xfrm>
                <a:off x="882" y="3444"/>
                <a:ext cx="0" cy="2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48" name="Line 36"/>
              <p:cNvSpPr>
                <a:spLocks noChangeShapeType="1"/>
              </p:cNvSpPr>
              <p:nvPr/>
            </p:nvSpPr>
            <p:spPr bwMode="auto">
              <a:xfrm>
                <a:off x="876" y="3732"/>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6551" name="Line 39"/>
            <p:cNvSpPr>
              <a:spLocks noChangeShapeType="1"/>
            </p:cNvSpPr>
            <p:nvPr/>
          </p:nvSpPr>
          <p:spPr bwMode="auto">
            <a:xfrm>
              <a:off x="3603" y="3732"/>
              <a:ext cx="19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52" name="Line 40"/>
            <p:cNvSpPr>
              <a:spLocks noChangeShapeType="1"/>
            </p:cNvSpPr>
            <p:nvPr/>
          </p:nvSpPr>
          <p:spPr bwMode="auto">
            <a:xfrm flipV="1">
              <a:off x="3597" y="2257"/>
              <a:ext cx="0" cy="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53" name="Text Box 41"/>
            <p:cNvSpPr txBox="1">
              <a:spLocks noChangeArrowheads="1"/>
            </p:cNvSpPr>
            <p:nvPr/>
          </p:nvSpPr>
          <p:spPr bwMode="auto">
            <a:xfrm>
              <a:off x="5349" y="3718"/>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a:t>
              </a:r>
            </a:p>
          </p:txBody>
        </p:sp>
        <p:sp>
          <p:nvSpPr>
            <p:cNvPr id="576554" name="Text Box 42"/>
            <p:cNvSpPr txBox="1">
              <a:spLocks noChangeArrowheads="1"/>
            </p:cNvSpPr>
            <p:nvPr/>
          </p:nvSpPr>
          <p:spPr bwMode="auto">
            <a:xfrm>
              <a:off x="3198" y="2283"/>
              <a:ext cx="3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a,V</a:t>
              </a:r>
            </a:p>
          </p:txBody>
        </p:sp>
        <p:sp>
          <p:nvSpPr>
            <p:cNvPr id="576555" name="Oval 43"/>
            <p:cNvSpPr>
              <a:spLocks noChangeArrowheads="1"/>
            </p:cNvSpPr>
            <p:nvPr/>
          </p:nvSpPr>
          <p:spPr bwMode="auto">
            <a:xfrm>
              <a:off x="500" y="3362"/>
              <a:ext cx="100" cy="1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56" name="Oval 44"/>
            <p:cNvSpPr>
              <a:spLocks noChangeArrowheads="1"/>
            </p:cNvSpPr>
            <p:nvPr/>
          </p:nvSpPr>
          <p:spPr bwMode="auto">
            <a:xfrm>
              <a:off x="848" y="3362"/>
              <a:ext cx="100" cy="10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57" name="Oval 45"/>
            <p:cNvSpPr>
              <a:spLocks noChangeArrowheads="1"/>
            </p:cNvSpPr>
            <p:nvPr/>
          </p:nvSpPr>
          <p:spPr bwMode="auto">
            <a:xfrm>
              <a:off x="1202" y="3362"/>
              <a:ext cx="100" cy="100"/>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58" name="Line 46"/>
            <p:cNvSpPr>
              <a:spLocks noChangeShapeType="1"/>
            </p:cNvSpPr>
            <p:nvPr/>
          </p:nvSpPr>
          <p:spPr bwMode="auto">
            <a:xfrm>
              <a:off x="3585" y="3726"/>
              <a:ext cx="300" cy="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59" name="Line 47"/>
            <p:cNvSpPr>
              <a:spLocks noChangeShapeType="1"/>
            </p:cNvSpPr>
            <p:nvPr/>
          </p:nvSpPr>
          <p:spPr bwMode="auto">
            <a:xfrm flipV="1">
              <a:off x="3885" y="3197"/>
              <a:ext cx="0" cy="52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60" name="Line 48"/>
            <p:cNvSpPr>
              <a:spLocks noChangeShapeType="1"/>
            </p:cNvSpPr>
            <p:nvPr/>
          </p:nvSpPr>
          <p:spPr bwMode="auto">
            <a:xfrm>
              <a:off x="3873" y="3192"/>
              <a:ext cx="151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61" name="Line 49"/>
            <p:cNvSpPr>
              <a:spLocks noChangeShapeType="1"/>
            </p:cNvSpPr>
            <p:nvPr/>
          </p:nvSpPr>
          <p:spPr bwMode="auto">
            <a:xfrm flipV="1">
              <a:off x="3873" y="2792"/>
              <a:ext cx="518" cy="9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62" name="Line 50"/>
            <p:cNvSpPr>
              <a:spLocks noChangeShapeType="1"/>
            </p:cNvSpPr>
            <p:nvPr/>
          </p:nvSpPr>
          <p:spPr bwMode="auto">
            <a:xfrm>
              <a:off x="4391" y="2786"/>
              <a:ext cx="9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65" name="Oval 53"/>
            <p:cNvSpPr>
              <a:spLocks noChangeArrowheads="1"/>
            </p:cNvSpPr>
            <p:nvPr/>
          </p:nvSpPr>
          <p:spPr bwMode="auto">
            <a:xfrm>
              <a:off x="4346" y="2758"/>
              <a:ext cx="100" cy="1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66" name="Oval 54"/>
            <p:cNvSpPr>
              <a:spLocks noChangeArrowheads="1"/>
            </p:cNvSpPr>
            <p:nvPr/>
          </p:nvSpPr>
          <p:spPr bwMode="auto">
            <a:xfrm>
              <a:off x="4070" y="3211"/>
              <a:ext cx="100" cy="10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67" name="Oval 55"/>
            <p:cNvSpPr>
              <a:spLocks noChangeArrowheads="1"/>
            </p:cNvSpPr>
            <p:nvPr/>
          </p:nvSpPr>
          <p:spPr bwMode="auto">
            <a:xfrm>
              <a:off x="3831" y="3669"/>
              <a:ext cx="100" cy="100"/>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568" name="Line 56"/>
            <p:cNvSpPr>
              <a:spLocks noChangeShapeType="1"/>
            </p:cNvSpPr>
            <p:nvPr/>
          </p:nvSpPr>
          <p:spPr bwMode="auto">
            <a:xfrm>
              <a:off x="3879" y="374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69" name="Line 57"/>
            <p:cNvSpPr>
              <a:spLocks noChangeShapeType="1"/>
            </p:cNvSpPr>
            <p:nvPr/>
          </p:nvSpPr>
          <p:spPr bwMode="auto">
            <a:xfrm>
              <a:off x="4396" y="2833"/>
              <a:ext cx="0" cy="11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70" name="Line 58"/>
            <p:cNvSpPr>
              <a:spLocks noChangeShapeType="1"/>
            </p:cNvSpPr>
            <p:nvPr/>
          </p:nvSpPr>
          <p:spPr bwMode="auto">
            <a:xfrm>
              <a:off x="3879" y="3868"/>
              <a:ext cx="5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73" name="Line 61"/>
            <p:cNvSpPr>
              <a:spLocks noChangeShapeType="1"/>
            </p:cNvSpPr>
            <p:nvPr/>
          </p:nvSpPr>
          <p:spPr bwMode="auto">
            <a:xfrm>
              <a:off x="506" y="3620"/>
              <a:ext cx="0" cy="1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74" name="Line 62"/>
            <p:cNvSpPr>
              <a:spLocks noChangeShapeType="1"/>
            </p:cNvSpPr>
            <p:nvPr/>
          </p:nvSpPr>
          <p:spPr bwMode="auto">
            <a:xfrm>
              <a:off x="1304" y="3626"/>
              <a:ext cx="0" cy="1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75" name="Line 63"/>
            <p:cNvSpPr>
              <a:spLocks noChangeShapeType="1"/>
            </p:cNvSpPr>
            <p:nvPr/>
          </p:nvSpPr>
          <p:spPr bwMode="auto">
            <a:xfrm>
              <a:off x="505" y="3762"/>
              <a:ext cx="7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76578" name="Object 66"/>
            <p:cNvGraphicFramePr>
              <a:graphicFrameLocks noChangeAspect="1"/>
            </p:cNvGraphicFramePr>
            <p:nvPr/>
          </p:nvGraphicFramePr>
          <p:xfrm>
            <a:off x="791" y="3744"/>
            <a:ext cx="147" cy="257"/>
          </p:xfrm>
          <a:graphic>
            <a:graphicData uri="http://schemas.openxmlformats.org/presentationml/2006/ole">
              <mc:AlternateContent xmlns:mc="http://schemas.openxmlformats.org/markup-compatibility/2006">
                <mc:Choice xmlns:v="urn:schemas-microsoft-com:vml" Requires="v">
                  <p:oleObj spid="_x0000_s576729" name="Equation" r:id="rId5" imgW="101520" imgH="177480" progId="Equation.3">
                    <p:embed/>
                  </p:oleObj>
                </mc:Choice>
                <mc:Fallback>
                  <p:oleObj name="Equation" r:id="rId5" imgW="101520" imgH="177480" progId="Equation.3">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 y="3744"/>
                          <a:ext cx="14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6579" name="Object 67"/>
            <p:cNvGraphicFramePr>
              <a:graphicFrameLocks noChangeAspect="1"/>
            </p:cNvGraphicFramePr>
            <p:nvPr/>
          </p:nvGraphicFramePr>
          <p:xfrm>
            <a:off x="4031" y="3872"/>
            <a:ext cx="183" cy="202"/>
          </p:xfrm>
          <a:graphic>
            <a:graphicData uri="http://schemas.openxmlformats.org/presentationml/2006/ole">
              <mc:AlternateContent xmlns:mc="http://schemas.openxmlformats.org/markup-compatibility/2006">
                <mc:Choice xmlns:v="urn:schemas-microsoft-com:vml" Requires="v">
                  <p:oleObj spid="_x0000_s576730" name="Equation" r:id="rId7" imgW="126720" imgH="139680" progId="Equation.3">
                    <p:embed/>
                  </p:oleObj>
                </mc:Choice>
                <mc:Fallback>
                  <p:oleObj name="Equation" r:id="rId7" imgW="126720" imgH="139680" progId="Equation.3">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1" y="3872"/>
                          <a:ext cx="183"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6580" name="Line 68"/>
            <p:cNvSpPr>
              <a:spLocks noChangeShapeType="1"/>
            </p:cNvSpPr>
            <p:nvPr/>
          </p:nvSpPr>
          <p:spPr bwMode="auto">
            <a:xfrm>
              <a:off x="582" y="3409"/>
              <a:ext cx="1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81" name="Line 69"/>
            <p:cNvSpPr>
              <a:spLocks noChangeShapeType="1"/>
            </p:cNvSpPr>
            <p:nvPr/>
          </p:nvSpPr>
          <p:spPr bwMode="auto">
            <a:xfrm>
              <a:off x="960" y="3409"/>
              <a:ext cx="1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582" name="Line 70"/>
            <p:cNvSpPr>
              <a:spLocks noChangeShapeType="1"/>
            </p:cNvSpPr>
            <p:nvPr/>
          </p:nvSpPr>
          <p:spPr bwMode="auto">
            <a:xfrm>
              <a:off x="1308" y="3409"/>
              <a:ext cx="1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6584" name="Text Box 72"/>
          <p:cNvSpPr txBox="1">
            <a:spLocks noChangeArrowheads="1"/>
          </p:cNvSpPr>
          <p:nvPr/>
        </p:nvSpPr>
        <p:spPr bwMode="auto">
          <a:xfrm>
            <a:off x="239713" y="3294063"/>
            <a:ext cx="483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In case of electrostatic deflector:</a:t>
            </a:r>
            <a:r>
              <a:rPr lang="en-US" altLang="en-US"/>
              <a:t> </a:t>
            </a:r>
          </a:p>
        </p:txBody>
      </p:sp>
    </p:spTree>
  </p:cSld>
  <p:clrMapOvr>
    <a:masterClrMapping/>
  </p:clrMapOvr>
</p:sld>
</file>

<file path=ppt/theme/theme1.xml><?xml version="1.0" encoding="utf-8"?>
<a:theme xmlns:a="http://schemas.openxmlformats.org/drawingml/2006/main" name="UTB-template_beige">
  <a:themeElements>
    <a:clrScheme name="">
      <a:dk1>
        <a:srgbClr val="000000"/>
      </a:dk1>
      <a:lt1>
        <a:srgbClr val="FFFFCC"/>
      </a:lt1>
      <a:dk2>
        <a:srgbClr val="00673E"/>
      </a:dk2>
      <a:lt2>
        <a:srgbClr val="777777"/>
      </a:lt2>
      <a:accent1>
        <a:srgbClr val="002E8A"/>
      </a:accent1>
      <a:accent2>
        <a:srgbClr val="FFCC66"/>
      </a:accent2>
      <a:accent3>
        <a:srgbClr val="FFFFE2"/>
      </a:accent3>
      <a:accent4>
        <a:srgbClr val="000000"/>
      </a:accent4>
      <a:accent5>
        <a:srgbClr val="AAADC4"/>
      </a:accent5>
      <a:accent6>
        <a:srgbClr val="E7B95C"/>
      </a:accent6>
      <a:hlink>
        <a:srgbClr val="66007B"/>
      </a:hlink>
      <a:folHlink>
        <a:srgbClr val="4A848A"/>
      </a:folHlink>
    </a:clrScheme>
    <a:fontScheme name="UTB-template_beig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UTB-template_bei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TB-template_bei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TB-template_bei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TB-template_bei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TB-template_bei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TB-template_bei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TB-template_bei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TB-template_beige 8">
        <a:dk1>
          <a:srgbClr val="000000"/>
        </a:dk1>
        <a:lt1>
          <a:srgbClr val="FFFFCC"/>
        </a:lt1>
        <a:dk2>
          <a:srgbClr val="00673E"/>
        </a:dk2>
        <a:lt2>
          <a:srgbClr val="B5947B"/>
        </a:lt2>
        <a:accent1>
          <a:srgbClr val="339933"/>
        </a:accent1>
        <a:accent2>
          <a:srgbClr val="993366"/>
        </a:accent2>
        <a:accent3>
          <a:srgbClr val="FFFFE2"/>
        </a:accent3>
        <a:accent4>
          <a:srgbClr val="000000"/>
        </a:accent4>
        <a:accent5>
          <a:srgbClr val="ADCAAD"/>
        </a:accent5>
        <a:accent6>
          <a:srgbClr val="8A2D5C"/>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23368</TotalTime>
  <Words>2027</Words>
  <Application>Microsoft Macintosh PowerPoint</Application>
  <PresentationFormat>Letter Paper (8.5x11 in)</PresentationFormat>
  <Paragraphs>390</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UTB-template_beige</vt:lpstr>
      <vt:lpstr>Equation</vt:lpstr>
      <vt:lpstr>SNS chopper - Approach to the problem, past experience at SNS and proposal for ESS specific conditions.</vt:lpstr>
      <vt:lpstr>Outline</vt:lpstr>
      <vt:lpstr>SNS Accelerator Complex</vt:lpstr>
      <vt:lpstr>Why do we need chopper?</vt:lpstr>
      <vt:lpstr>PowerPoint Presentation</vt:lpstr>
      <vt:lpstr>PowerPoint Presentation</vt:lpstr>
      <vt:lpstr>PowerPoint Presentation</vt:lpstr>
      <vt:lpstr>How to make the gaps ?</vt:lpstr>
      <vt:lpstr>Transients in chopped beam</vt:lpstr>
      <vt:lpstr>Why transient time is important?</vt:lpstr>
      <vt:lpstr>How to avoid partial deflection losses?</vt:lpstr>
      <vt:lpstr>Where to place chopper?</vt:lpstr>
      <vt:lpstr>SNS Front End chopping system</vt:lpstr>
      <vt:lpstr>What other use the SNS chopper has?</vt:lpstr>
      <vt:lpstr>PowerPoint Presentation</vt:lpstr>
      <vt:lpstr>The LEBT chopper:</vt:lpstr>
      <vt:lpstr>PowerPoint Presentation</vt:lpstr>
      <vt:lpstr>The LEBT chopper: Electric Schematic</vt:lpstr>
      <vt:lpstr>PowerPoint Presentation</vt:lpstr>
      <vt:lpstr>LEBT chopper gap cleanness and rise time satisfy requirements </vt:lpstr>
      <vt:lpstr>Finite transition speed between 4 states during beam-off cycle cause beam leakage </vt:lpstr>
      <vt:lpstr>Experimental verification of using MEBT chopper to clean the “islands”</vt:lpstr>
      <vt:lpstr>MEBT layout</vt:lpstr>
      <vt:lpstr>PowerPoint Presentation</vt:lpstr>
      <vt:lpstr>Slow traveling wave deflector</vt:lpstr>
      <vt:lpstr>MEBT chopper deflector : slow traveling wave folded (meander) strip line  </vt:lpstr>
      <vt:lpstr>PowerPoint Presentation</vt:lpstr>
      <vt:lpstr>The MEBT chopper target</vt:lpstr>
      <vt:lpstr>The MEBT chopper: Electric Schematic</vt:lpstr>
      <vt:lpstr>MEBT chopper rise time satisfy requirements. Did not measure gap cleanness</vt:lpstr>
      <vt:lpstr>Water cooling of MEBT chopper structure</vt:lpstr>
      <vt:lpstr>MEBT Chopper after anti-chopper removal</vt:lpstr>
      <vt:lpstr>Beam scrapers at the entrance </vt:lpstr>
      <vt:lpstr>Damage to MEBT chopper deflecting structure</vt:lpstr>
      <vt:lpstr>PowerPoint Presentation</vt:lpstr>
      <vt:lpstr>New SNS chopper design</vt:lpstr>
      <vt:lpstr>SNS chopper performance (1MW  operation)</vt:lpstr>
      <vt:lpstr>Effect of MEBT chopper on extraction losses</vt:lpstr>
      <vt:lpstr>MEBT chopper target failure in September 2014</vt:lpstr>
      <vt:lpstr>MEBT chopper target after failure</vt:lpstr>
      <vt:lpstr>MEBT chopper target after failure</vt:lpstr>
      <vt:lpstr>Entrance scraper of the MEBT chopper</vt:lpstr>
      <vt:lpstr>Beam current measured on the entrance scraper </vt:lpstr>
      <vt:lpstr>Chopper development plans at SNS </vt:lpstr>
      <vt:lpstr>PowerPoint Presentation</vt:lpstr>
      <vt:lpstr>PowerPoint Presentation</vt:lpstr>
      <vt:lpstr>Integrated Test Stand Facility in January 2015</vt:lpstr>
      <vt:lpstr>Relevance of SNS experience for ESS MEBT chopper</vt:lpstr>
      <vt:lpstr>Relevance of SNS experience for ESS MEBT chopper</vt:lpstr>
      <vt:lpstr>PowerPoint Presentation</vt:lpstr>
    </vt:vector>
  </TitlesOfParts>
  <Company>UT-Battelle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Aleksandrov, Alexander V.</dc:creator>
  <cp:lastModifiedBy>Aleksandrov, Alexander V.</cp:lastModifiedBy>
  <cp:revision>412</cp:revision>
  <cp:lastPrinted>2006-04-13T20:13:12Z</cp:lastPrinted>
  <dcterms:created xsi:type="dcterms:W3CDTF">2000-06-12T08:31:39Z</dcterms:created>
  <dcterms:modified xsi:type="dcterms:W3CDTF">2015-01-25T02:27:52Z</dcterms:modified>
</cp:coreProperties>
</file>