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8" r:id="rId4"/>
    <p:sldId id="279" r:id="rId5"/>
    <p:sldId id="258" r:id="rId6"/>
    <p:sldId id="259" r:id="rId7"/>
    <p:sldId id="280" r:id="rId8"/>
    <p:sldId id="261" r:id="rId9"/>
    <p:sldId id="278" r:id="rId10"/>
    <p:sldId id="263" r:id="rId11"/>
    <p:sldId id="287" r:id="rId12"/>
    <p:sldId id="275" r:id="rId13"/>
    <p:sldId id="286" r:id="rId14"/>
    <p:sldId id="284" r:id="rId15"/>
    <p:sldId id="274" r:id="rId16"/>
    <p:sldId id="270" r:id="rId17"/>
    <p:sldId id="276" r:id="rId18"/>
    <p:sldId id="282" r:id="rId19"/>
    <p:sldId id="267" r:id="rId20"/>
    <p:sldId id="277" r:id="rId21"/>
    <p:sldId id="268" r:id="rId2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76" autoAdjust="0"/>
  </p:normalViewPr>
  <p:slideViewPr>
    <p:cSldViewPr>
      <p:cViewPr varScale="1">
        <p:scale>
          <a:sx n="125" d="100"/>
          <a:sy n="125" d="100"/>
        </p:scale>
        <p:origin x="12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ern.ch\dfs\Users\w\wzak\Documents\phototranstistors\leds%20with%202.5mm%20wire%20RED%20at%20cold%20for%20long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w\wzak\Documents\fiber_test_plots\fiber_cold_down_test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test 1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'test 1'!$I:$I</c:f>
              <c:numCache>
                <c:formatCode>General</c:formatCode>
                <c:ptCount val="1048576"/>
                <c:pt idx="0">
                  <c:v>293.98500000000001</c:v>
                </c:pt>
                <c:pt idx="1">
                  <c:v>290.68700000000001</c:v>
                </c:pt>
                <c:pt idx="2">
                  <c:v>275.00099999999998</c:v>
                </c:pt>
                <c:pt idx="3">
                  <c:v>244.291</c:v>
                </c:pt>
                <c:pt idx="4">
                  <c:v>204.15799999999999</c:v>
                </c:pt>
                <c:pt idx="5">
                  <c:v>166.595</c:v>
                </c:pt>
                <c:pt idx="6">
                  <c:v>135.161</c:v>
                </c:pt>
                <c:pt idx="7">
                  <c:v>118.202</c:v>
                </c:pt>
                <c:pt idx="8">
                  <c:v>109.497</c:v>
                </c:pt>
                <c:pt idx="9">
                  <c:v>104.173</c:v>
                </c:pt>
                <c:pt idx="10">
                  <c:v>100.65600000000001</c:v>
                </c:pt>
                <c:pt idx="11">
                  <c:v>97.912999999999997</c:v>
                </c:pt>
                <c:pt idx="12">
                  <c:v>95.637</c:v>
                </c:pt>
                <c:pt idx="13">
                  <c:v>93.685000000000002</c:v>
                </c:pt>
                <c:pt idx="14">
                  <c:v>91.980999999999995</c:v>
                </c:pt>
                <c:pt idx="15">
                  <c:v>90.486999999999995</c:v>
                </c:pt>
                <c:pt idx="16">
                  <c:v>89.192999999999998</c:v>
                </c:pt>
              </c:numCache>
            </c:numRef>
          </c:xVal>
          <c:yVal>
            <c:numRef>
              <c:f>'test 1'!$M:$M</c:f>
              <c:numCache>
                <c:formatCode>General</c:formatCode>
                <c:ptCount val="1048576"/>
                <c:pt idx="0">
                  <c:v>4.9050529999999997</c:v>
                </c:pt>
                <c:pt idx="1">
                  <c:v>4.8964515000000004</c:v>
                </c:pt>
                <c:pt idx="2">
                  <c:v>4.8107699999999998</c:v>
                </c:pt>
                <c:pt idx="3">
                  <c:v>4.5679461999999997</c:v>
                </c:pt>
                <c:pt idx="4">
                  <c:v>4.1776612000000002</c:v>
                </c:pt>
                <c:pt idx="5">
                  <c:v>3.6630603000000002</c:v>
                </c:pt>
                <c:pt idx="6">
                  <c:v>3.0849660000000001</c:v>
                </c:pt>
                <c:pt idx="7">
                  <c:v>2.4097512000000001</c:v>
                </c:pt>
                <c:pt idx="8">
                  <c:v>1.7797141999999999</c:v>
                </c:pt>
                <c:pt idx="9">
                  <c:v>1.2994197000000001</c:v>
                </c:pt>
                <c:pt idx="10">
                  <c:v>0.94661826999999998</c:v>
                </c:pt>
                <c:pt idx="11">
                  <c:v>0.69209193000000002</c:v>
                </c:pt>
                <c:pt idx="12">
                  <c:v>0.50933521999999998</c:v>
                </c:pt>
                <c:pt idx="13">
                  <c:v>0.37237003000000002</c:v>
                </c:pt>
                <c:pt idx="14">
                  <c:v>0.26935158999999997</c:v>
                </c:pt>
                <c:pt idx="15">
                  <c:v>0.10837268</c:v>
                </c:pt>
                <c:pt idx="16">
                  <c:v>7.9870799000000006E-2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995256"/>
        <c:axId val="89895632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v>test 2</c:v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'test 2'!$I:$I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'test 2'!$M:$M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2"/>
                <c:order val="2"/>
                <c:tx>
                  <c:v>test 3</c:v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'test 3'!$I:$I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'test 3'!$M:$M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yVal>
                <c:smooth val="1"/>
              </c15:ser>
            </c15:filteredScatterSeries>
            <c15:filteredScatterSeries>
              <c15:ser>
                <c:idx val="3"/>
                <c:order val="3"/>
                <c:tx>
                  <c:v>test 4</c:v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4"/>
                    </a:solidFill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'test 4'!$I:$I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'test 4'!$M:$M</c15:sqref>
                        </c15:formulaRef>
                      </c:ext>
                    </c:extLst>
                    <c:numCache>
                      <c:formatCode>General</c:formatCode>
                      <c:ptCount val="1048576"/>
                    </c:numCache>
                  </c:numRef>
                </c:yVal>
                <c:smooth val="1"/>
              </c15:ser>
            </c15:filteredScatterSeries>
          </c:ext>
        </c:extLst>
      </c:scatterChart>
      <c:valAx>
        <c:axId val="110995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temperature [K]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895632"/>
        <c:crosses val="autoZero"/>
        <c:crossBetween val="midCat"/>
      </c:valAx>
      <c:valAx>
        <c:axId val="89895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/>
                  <a:t>voltage [V]</a:t>
                </a:r>
                <a:endParaRPr lang="en-GB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995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Sheet1!$E:$E</c:f>
              <c:numCache>
                <c:formatCode>#,##0</c:formatCode>
                <c:ptCount val="1048576"/>
                <c:pt idx="0">
                  <c:v>292.73099999999999</c:v>
                </c:pt>
                <c:pt idx="1">
                  <c:v>292.72800000000001</c:v>
                </c:pt>
                <c:pt idx="2">
                  <c:v>292.72899999999998</c:v>
                </c:pt>
                <c:pt idx="3">
                  <c:v>292.72800000000001</c:v>
                </c:pt>
                <c:pt idx="4">
                  <c:v>292.72699999999998</c:v>
                </c:pt>
                <c:pt idx="5">
                  <c:v>292.726</c:v>
                </c:pt>
                <c:pt idx="6">
                  <c:v>292.51100000000002</c:v>
                </c:pt>
                <c:pt idx="7">
                  <c:v>292.51100000000002</c:v>
                </c:pt>
                <c:pt idx="8">
                  <c:v>292.53100000000001</c:v>
                </c:pt>
                <c:pt idx="9">
                  <c:v>292.54899999999998</c:v>
                </c:pt>
                <c:pt idx="10">
                  <c:v>292.56299999999999</c:v>
                </c:pt>
                <c:pt idx="11">
                  <c:v>292.577</c:v>
                </c:pt>
                <c:pt idx="12">
                  <c:v>292.58600000000001</c:v>
                </c:pt>
                <c:pt idx="13">
                  <c:v>292.59699999999998</c:v>
                </c:pt>
                <c:pt idx="14">
                  <c:v>292.60199999999998</c:v>
                </c:pt>
                <c:pt idx="15">
                  <c:v>292.60899999999998</c:v>
                </c:pt>
                <c:pt idx="16">
                  <c:v>292.61599999999999</c:v>
                </c:pt>
                <c:pt idx="17">
                  <c:v>292.61700000000002</c:v>
                </c:pt>
                <c:pt idx="18" formatCode="General">
                  <c:v>292.62</c:v>
                </c:pt>
                <c:pt idx="19">
                  <c:v>292.62599999999998</c:v>
                </c:pt>
                <c:pt idx="20" formatCode="General">
                  <c:v>292.63</c:v>
                </c:pt>
                <c:pt idx="21">
                  <c:v>292.63099999999997</c:v>
                </c:pt>
                <c:pt idx="22">
                  <c:v>292.63400000000001</c:v>
                </c:pt>
                <c:pt idx="23">
                  <c:v>292.637</c:v>
                </c:pt>
                <c:pt idx="24">
                  <c:v>292.63799999999998</c:v>
                </c:pt>
                <c:pt idx="25">
                  <c:v>292.62700000000001</c:v>
                </c:pt>
                <c:pt idx="26">
                  <c:v>292.51900000000001</c:v>
                </c:pt>
                <c:pt idx="27" formatCode="General">
                  <c:v>292.31</c:v>
                </c:pt>
                <c:pt idx="28">
                  <c:v>291.99900000000002</c:v>
                </c:pt>
                <c:pt idx="29">
                  <c:v>291.53300000000002</c:v>
                </c:pt>
                <c:pt idx="30">
                  <c:v>290.91500000000002</c:v>
                </c:pt>
                <c:pt idx="31">
                  <c:v>290.19200000000001</c:v>
                </c:pt>
                <c:pt idx="32">
                  <c:v>289.37299999999999</c:v>
                </c:pt>
                <c:pt idx="33">
                  <c:v>288.447</c:v>
                </c:pt>
                <c:pt idx="34">
                  <c:v>287.40800000000002</c:v>
                </c:pt>
                <c:pt idx="35">
                  <c:v>286.24099999999999</c:v>
                </c:pt>
                <c:pt idx="36">
                  <c:v>284.93099999999998</c:v>
                </c:pt>
                <c:pt idx="37">
                  <c:v>283.47300000000001</c:v>
                </c:pt>
                <c:pt idx="38">
                  <c:v>281.85899999999998</c:v>
                </c:pt>
                <c:pt idx="39">
                  <c:v>280.08499999999998</c:v>
                </c:pt>
                <c:pt idx="40">
                  <c:v>278.15899999999999</c:v>
                </c:pt>
                <c:pt idx="41">
                  <c:v>276.09500000000003</c:v>
                </c:pt>
                <c:pt idx="42">
                  <c:v>273.90100000000001</c:v>
                </c:pt>
                <c:pt idx="43">
                  <c:v>271.596</c:v>
                </c:pt>
                <c:pt idx="44">
                  <c:v>269.18599999999998</c:v>
                </c:pt>
                <c:pt idx="45">
                  <c:v>266.67200000000003</c:v>
                </c:pt>
                <c:pt idx="46">
                  <c:v>264.05799999999999</c:v>
                </c:pt>
                <c:pt idx="47">
                  <c:v>261.35199999999998</c:v>
                </c:pt>
                <c:pt idx="48">
                  <c:v>258.55099999999999</c:v>
                </c:pt>
                <c:pt idx="49">
                  <c:v>255.65899999999999</c:v>
                </c:pt>
                <c:pt idx="50">
                  <c:v>252.66300000000001</c:v>
                </c:pt>
                <c:pt idx="51">
                  <c:v>249.58799999999999</c:v>
                </c:pt>
                <c:pt idx="52">
                  <c:v>246.422</c:v>
                </c:pt>
                <c:pt idx="53">
                  <c:v>243.15100000000001</c:v>
                </c:pt>
                <c:pt idx="54">
                  <c:v>239.75700000000001</c:v>
                </c:pt>
                <c:pt idx="55">
                  <c:v>236.26599999999999</c:v>
                </c:pt>
                <c:pt idx="56" formatCode="General">
                  <c:v>232.79</c:v>
                </c:pt>
                <c:pt idx="57" formatCode="General">
                  <c:v>229.35</c:v>
                </c:pt>
                <c:pt idx="58">
                  <c:v>225.87100000000001</c:v>
                </c:pt>
                <c:pt idx="59">
                  <c:v>222.29300000000001</c:v>
                </c:pt>
                <c:pt idx="60">
                  <c:v>218.93700000000001</c:v>
                </c:pt>
                <c:pt idx="61">
                  <c:v>216.148</c:v>
                </c:pt>
                <c:pt idx="62">
                  <c:v>213.62100000000001</c:v>
                </c:pt>
                <c:pt idx="63">
                  <c:v>210.74100000000001</c:v>
                </c:pt>
                <c:pt idx="64">
                  <c:v>207.38499999999999</c:v>
                </c:pt>
                <c:pt idx="65">
                  <c:v>203.78800000000001</c:v>
                </c:pt>
                <c:pt idx="66">
                  <c:v>200.16399999999999</c:v>
                </c:pt>
                <c:pt idx="67">
                  <c:v>196.54499999999999</c:v>
                </c:pt>
                <c:pt idx="68">
                  <c:v>192.87899999999999</c:v>
                </c:pt>
                <c:pt idx="69">
                  <c:v>189.161</c:v>
                </c:pt>
                <c:pt idx="70">
                  <c:v>185.46100000000001</c:v>
                </c:pt>
                <c:pt idx="71">
                  <c:v>181.81899999999999</c:v>
                </c:pt>
                <c:pt idx="72">
                  <c:v>178.23599999999999</c:v>
                </c:pt>
                <c:pt idx="73">
                  <c:v>174.708</c:v>
                </c:pt>
                <c:pt idx="74">
                  <c:v>171.21700000000001</c:v>
                </c:pt>
                <c:pt idx="75">
                  <c:v>167.72900000000001</c:v>
                </c:pt>
                <c:pt idx="76">
                  <c:v>164.26400000000001</c:v>
                </c:pt>
                <c:pt idx="77">
                  <c:v>160.85599999999999</c:v>
                </c:pt>
                <c:pt idx="78">
                  <c:v>157.49299999999999</c:v>
                </c:pt>
                <c:pt idx="79">
                  <c:v>154.07599999999999</c:v>
                </c:pt>
                <c:pt idx="80">
                  <c:v>150.55799999999999</c:v>
                </c:pt>
                <c:pt idx="81">
                  <c:v>147.02199999999999</c:v>
                </c:pt>
                <c:pt idx="82">
                  <c:v>143.51300000000001</c:v>
                </c:pt>
                <c:pt idx="83">
                  <c:v>140.13300000000001</c:v>
                </c:pt>
                <c:pt idx="84">
                  <c:v>136.96199999999999</c:v>
                </c:pt>
                <c:pt idx="85">
                  <c:v>133.99199999999999</c:v>
                </c:pt>
                <c:pt idx="86">
                  <c:v>131.17599999999999</c:v>
                </c:pt>
                <c:pt idx="87">
                  <c:v>128.393</c:v>
                </c:pt>
                <c:pt idx="88">
                  <c:v>125.834</c:v>
                </c:pt>
                <c:pt idx="89">
                  <c:v>123.432</c:v>
                </c:pt>
                <c:pt idx="90">
                  <c:v>121.16500000000001</c:v>
                </c:pt>
                <c:pt idx="91">
                  <c:v>119.111</c:v>
                </c:pt>
                <c:pt idx="92">
                  <c:v>117.184</c:v>
                </c:pt>
                <c:pt idx="93" formatCode="General">
                  <c:v>115.4</c:v>
                </c:pt>
                <c:pt idx="94">
                  <c:v>113.759</c:v>
                </c:pt>
                <c:pt idx="95">
                  <c:v>112.233</c:v>
                </c:pt>
                <c:pt idx="96">
                  <c:v>110.765</c:v>
                </c:pt>
                <c:pt idx="97">
                  <c:v>109.395</c:v>
                </c:pt>
                <c:pt idx="98" formatCode="General">
                  <c:v>108.11</c:v>
                </c:pt>
                <c:pt idx="99">
                  <c:v>106.908</c:v>
                </c:pt>
                <c:pt idx="100">
                  <c:v>105.761</c:v>
                </c:pt>
                <c:pt idx="101">
                  <c:v>104.67400000000001</c:v>
                </c:pt>
                <c:pt idx="102">
                  <c:v>103.648</c:v>
                </c:pt>
                <c:pt idx="103">
                  <c:v>102.675</c:v>
                </c:pt>
                <c:pt idx="104">
                  <c:v>101.75700000000001</c:v>
                </c:pt>
                <c:pt idx="105">
                  <c:v>100.876</c:v>
                </c:pt>
                <c:pt idx="106">
                  <c:v>99.994</c:v>
                </c:pt>
                <c:pt idx="107" formatCode="General">
                  <c:v>99.21</c:v>
                </c:pt>
                <c:pt idx="108">
                  <c:v>98.463999999999999</c:v>
                </c:pt>
                <c:pt idx="109" formatCode="General">
                  <c:v>97.76</c:v>
                </c:pt>
                <c:pt idx="110">
                  <c:v>97.084999999999994</c:v>
                </c:pt>
                <c:pt idx="111">
                  <c:v>96.444000000000003</c:v>
                </c:pt>
                <c:pt idx="112">
                  <c:v>95.837000000000003</c:v>
                </c:pt>
                <c:pt idx="113">
                  <c:v>95.262</c:v>
                </c:pt>
                <c:pt idx="114">
                  <c:v>94.716999999999999</c:v>
                </c:pt>
                <c:pt idx="115" formatCode="General">
                  <c:v>94.2</c:v>
                </c:pt>
                <c:pt idx="116">
                  <c:v>93.709000000000003</c:v>
                </c:pt>
                <c:pt idx="117">
                  <c:v>93.245000000000005</c:v>
                </c:pt>
                <c:pt idx="118">
                  <c:v>92.802000000000007</c:v>
                </c:pt>
                <c:pt idx="119">
                  <c:v>92.378</c:v>
                </c:pt>
                <c:pt idx="120">
                  <c:v>91.971000000000004</c:v>
                </c:pt>
                <c:pt idx="121">
                  <c:v>91.584000000000003</c:v>
                </c:pt>
                <c:pt idx="122">
                  <c:v>91.213999999999999</c:v>
                </c:pt>
                <c:pt idx="123">
                  <c:v>90.863</c:v>
                </c:pt>
                <c:pt idx="124">
                  <c:v>90.531999999999996</c:v>
                </c:pt>
                <c:pt idx="125">
                  <c:v>90.215999999999994</c:v>
                </c:pt>
                <c:pt idx="126">
                  <c:v>89.915999999999997</c:v>
                </c:pt>
                <c:pt idx="127">
                  <c:v>89.631</c:v>
                </c:pt>
                <c:pt idx="128">
                  <c:v>89.355999999999995</c:v>
                </c:pt>
                <c:pt idx="129">
                  <c:v>89.087999999999994</c:v>
                </c:pt>
                <c:pt idx="130" formatCode="General">
                  <c:v>88.82</c:v>
                </c:pt>
                <c:pt idx="131">
                  <c:v>88.566000000000003</c:v>
                </c:pt>
                <c:pt idx="132" formatCode="General">
                  <c:v>88.33</c:v>
                </c:pt>
                <c:pt idx="133">
                  <c:v>88.105999999999995</c:v>
                </c:pt>
                <c:pt idx="134">
                  <c:v>87.897000000000006</c:v>
                </c:pt>
                <c:pt idx="135">
                  <c:v>87.694999999999993</c:v>
                </c:pt>
                <c:pt idx="136">
                  <c:v>87.506</c:v>
                </c:pt>
                <c:pt idx="137">
                  <c:v>87.322000000000003</c:v>
                </c:pt>
                <c:pt idx="138">
                  <c:v>87.147999999999996</c:v>
                </c:pt>
                <c:pt idx="139">
                  <c:v>86.978999999999999</c:v>
                </c:pt>
                <c:pt idx="140">
                  <c:v>86.820999999999998</c:v>
                </c:pt>
                <c:pt idx="141">
                  <c:v>86.665999999999997</c:v>
                </c:pt>
                <c:pt idx="142">
                  <c:v>86.519000000000005</c:v>
                </c:pt>
                <c:pt idx="143" formatCode="General">
                  <c:v>86.38</c:v>
                </c:pt>
                <c:pt idx="144">
                  <c:v>86.247</c:v>
                </c:pt>
                <c:pt idx="145" formatCode="General">
                  <c:v>86.12</c:v>
                </c:pt>
                <c:pt idx="146">
                  <c:v>85.994</c:v>
                </c:pt>
                <c:pt idx="147">
                  <c:v>85.876000000000005</c:v>
                </c:pt>
                <c:pt idx="148" formatCode="General">
                  <c:v>85.76</c:v>
                </c:pt>
                <c:pt idx="149">
                  <c:v>85.647999999999996</c:v>
                </c:pt>
                <c:pt idx="150" formatCode="General">
                  <c:v>85.54</c:v>
                </c:pt>
                <c:pt idx="151">
                  <c:v>85.433999999999997</c:v>
                </c:pt>
                <c:pt idx="152">
                  <c:v>85.334999999999994</c:v>
                </c:pt>
                <c:pt idx="153" formatCode="General">
                  <c:v>85.24</c:v>
                </c:pt>
                <c:pt idx="154">
                  <c:v>85.147000000000006</c:v>
                </c:pt>
                <c:pt idx="155">
                  <c:v>85.055999999999997</c:v>
                </c:pt>
                <c:pt idx="156">
                  <c:v>84.966999999999999</c:v>
                </c:pt>
                <c:pt idx="157">
                  <c:v>84.882999999999996</c:v>
                </c:pt>
                <c:pt idx="158">
                  <c:v>84.799000000000007</c:v>
                </c:pt>
                <c:pt idx="159">
                  <c:v>84.718000000000004</c:v>
                </c:pt>
                <c:pt idx="160">
                  <c:v>84.638999999999996</c:v>
                </c:pt>
                <c:pt idx="161">
                  <c:v>84.563000000000002</c:v>
                </c:pt>
                <c:pt idx="162">
                  <c:v>84.489000000000004</c:v>
                </c:pt>
                <c:pt idx="163">
                  <c:v>84.415999999999997</c:v>
                </c:pt>
                <c:pt idx="164">
                  <c:v>84.346999999999994</c:v>
                </c:pt>
                <c:pt idx="165">
                  <c:v>84.278999999999996</c:v>
                </c:pt>
                <c:pt idx="166">
                  <c:v>84.210999999999999</c:v>
                </c:pt>
                <c:pt idx="167">
                  <c:v>84.147999999999996</c:v>
                </c:pt>
                <c:pt idx="168">
                  <c:v>84.084000000000003</c:v>
                </c:pt>
                <c:pt idx="169">
                  <c:v>84.022999999999996</c:v>
                </c:pt>
                <c:pt idx="170">
                  <c:v>83.965000000000003</c:v>
                </c:pt>
                <c:pt idx="171">
                  <c:v>83.906000000000006</c:v>
                </c:pt>
                <c:pt idx="172">
                  <c:v>83.850999999999999</c:v>
                </c:pt>
                <c:pt idx="173">
                  <c:v>83.796999999999997</c:v>
                </c:pt>
                <c:pt idx="174" formatCode="General">
                  <c:v>83.74</c:v>
                </c:pt>
                <c:pt idx="175">
                  <c:v>83.688999999999993</c:v>
                </c:pt>
                <c:pt idx="176">
                  <c:v>83.638000000000005</c:v>
                </c:pt>
                <c:pt idx="177">
                  <c:v>83.585999999999999</c:v>
                </c:pt>
                <c:pt idx="178">
                  <c:v>83.534999999999997</c:v>
                </c:pt>
                <c:pt idx="179">
                  <c:v>83.488</c:v>
                </c:pt>
                <c:pt idx="180" formatCode="General">
                  <c:v>83.44</c:v>
                </c:pt>
                <c:pt idx="181">
                  <c:v>83.394999999999996</c:v>
                </c:pt>
                <c:pt idx="182">
                  <c:v>83.349000000000004</c:v>
                </c:pt>
                <c:pt idx="183">
                  <c:v>83.304000000000002</c:v>
                </c:pt>
                <c:pt idx="184">
                  <c:v>83.260999999999996</c:v>
                </c:pt>
                <c:pt idx="185">
                  <c:v>83.225999999999999</c:v>
                </c:pt>
                <c:pt idx="186">
                  <c:v>83.185000000000002</c:v>
                </c:pt>
              </c:numCache>
            </c:numRef>
          </c:xVal>
          <c:yVal>
            <c:numRef>
              <c:f>Sheet1!$I:$I</c:f>
              <c:numCache>
                <c:formatCode>0.00000000</c:formatCode>
                <c:ptCount val="1048576"/>
                <c:pt idx="0">
                  <c:v>5.0038650000000002</c:v>
                </c:pt>
                <c:pt idx="1">
                  <c:v>5.0039094999999998</c:v>
                </c:pt>
                <c:pt idx="2">
                  <c:v>5.0039316999999999</c:v>
                </c:pt>
                <c:pt idx="3">
                  <c:v>5.0037982000000003</c:v>
                </c:pt>
                <c:pt idx="4">
                  <c:v>5.0039094999999998</c:v>
                </c:pt>
                <c:pt idx="5">
                  <c:v>5.0039205999999998</c:v>
                </c:pt>
                <c:pt idx="6">
                  <c:v>5.0039540000000002</c:v>
                </c:pt>
                <c:pt idx="7">
                  <c:v>5.0038426999999999</c:v>
                </c:pt>
                <c:pt idx="8">
                  <c:v>5.0038315999999998</c:v>
                </c:pt>
                <c:pt idx="9">
                  <c:v>5.0038093000000003</c:v>
                </c:pt>
                <c:pt idx="10">
                  <c:v>5.0037760000000002</c:v>
                </c:pt>
                <c:pt idx="11">
                  <c:v>5.0037425999999998</c:v>
                </c:pt>
                <c:pt idx="12">
                  <c:v>5.0037425999999998</c:v>
                </c:pt>
                <c:pt idx="13">
                  <c:v>5.0037647999999999</c:v>
                </c:pt>
                <c:pt idx="14">
                  <c:v>5.0037092000000003</c:v>
                </c:pt>
                <c:pt idx="15">
                  <c:v>5.0037203000000003</c:v>
                </c:pt>
                <c:pt idx="16">
                  <c:v>5.0037314999999998</c:v>
                </c:pt>
                <c:pt idx="17">
                  <c:v>5.0036868999999999</c:v>
                </c:pt>
                <c:pt idx="18">
                  <c:v>5.0036535999999998</c:v>
                </c:pt>
                <c:pt idx="19">
                  <c:v>5.0037425999999998</c:v>
                </c:pt>
                <c:pt idx="20">
                  <c:v>5.0036424000000004</c:v>
                </c:pt>
                <c:pt idx="21">
                  <c:v>5.0037314999999998</c:v>
                </c:pt>
                <c:pt idx="22">
                  <c:v>5.0036981000000003</c:v>
                </c:pt>
                <c:pt idx="23">
                  <c:v>5.0037092000000003</c:v>
                </c:pt>
                <c:pt idx="24">
                  <c:v>5.0036424000000004</c:v>
                </c:pt>
                <c:pt idx="25">
                  <c:v>5.0037092000000003</c:v>
                </c:pt>
                <c:pt idx="26">
                  <c:v>5.0037092000000003</c:v>
                </c:pt>
                <c:pt idx="27">
                  <c:v>5.0036868999999999</c:v>
                </c:pt>
                <c:pt idx="28">
                  <c:v>5.0035867999999999</c:v>
                </c:pt>
                <c:pt idx="29">
                  <c:v>5.0037425999999998</c:v>
                </c:pt>
                <c:pt idx="30">
                  <c:v>5.0036868999999999</c:v>
                </c:pt>
                <c:pt idx="31">
                  <c:v>5.0037203000000003</c:v>
                </c:pt>
                <c:pt idx="32">
                  <c:v>5.0036424000000004</c:v>
                </c:pt>
                <c:pt idx="33">
                  <c:v>5.003342</c:v>
                </c:pt>
                <c:pt idx="34">
                  <c:v>5.0033086000000004</c:v>
                </c:pt>
                <c:pt idx="35">
                  <c:v>5.0034533000000003</c:v>
                </c:pt>
                <c:pt idx="36">
                  <c:v>5.0033975999999996</c:v>
                </c:pt>
                <c:pt idx="37">
                  <c:v>5.0033975999999996</c:v>
                </c:pt>
                <c:pt idx="38">
                  <c:v>5.0033086000000004</c:v>
                </c:pt>
                <c:pt idx="39">
                  <c:v>5.0034644000000004</c:v>
                </c:pt>
                <c:pt idx="40">
                  <c:v>5.0033975999999996</c:v>
                </c:pt>
                <c:pt idx="41">
                  <c:v>5.0035867999999999</c:v>
                </c:pt>
                <c:pt idx="42">
                  <c:v>5.0034755000000004</c:v>
                </c:pt>
                <c:pt idx="43">
                  <c:v>5.0035867999999999</c:v>
                </c:pt>
                <c:pt idx="44">
                  <c:v>5.0036424000000004</c:v>
                </c:pt>
                <c:pt idx="45">
                  <c:v>5.0035978999999999</c:v>
                </c:pt>
                <c:pt idx="46">
                  <c:v>5.0035867999999999</c:v>
                </c:pt>
                <c:pt idx="47">
                  <c:v>5.0036757999999999</c:v>
                </c:pt>
                <c:pt idx="48">
                  <c:v>5.0037203000000003</c:v>
                </c:pt>
                <c:pt idx="49">
                  <c:v>5.0036868999999999</c:v>
                </c:pt>
                <c:pt idx="50">
                  <c:v>5.003609</c:v>
                </c:pt>
                <c:pt idx="51">
                  <c:v>5.0037203000000003</c:v>
                </c:pt>
                <c:pt idx="52">
                  <c:v>5.0036313000000003</c:v>
                </c:pt>
                <c:pt idx="53">
                  <c:v>5.0037092000000003</c:v>
                </c:pt>
                <c:pt idx="54">
                  <c:v>5.0036424000000004</c:v>
                </c:pt>
                <c:pt idx="55">
                  <c:v>5.0037982000000003</c:v>
                </c:pt>
                <c:pt idx="56">
                  <c:v>5.0037425999999998</c:v>
                </c:pt>
                <c:pt idx="57">
                  <c:v>5.0038204999999998</c:v>
                </c:pt>
                <c:pt idx="58">
                  <c:v>5.0037425999999998</c:v>
                </c:pt>
                <c:pt idx="59">
                  <c:v>5.0038539000000002</c:v>
                </c:pt>
                <c:pt idx="60">
                  <c:v>5.0038872000000003</c:v>
                </c:pt>
                <c:pt idx="61">
                  <c:v>5.0038539000000002</c:v>
                </c:pt>
                <c:pt idx="62">
                  <c:v>5.0039205999999998</c:v>
                </c:pt>
                <c:pt idx="63">
                  <c:v>5.0038650000000002</c:v>
                </c:pt>
                <c:pt idx="64">
                  <c:v>5.0039205999999998</c:v>
                </c:pt>
                <c:pt idx="65">
                  <c:v>5.0038650000000002</c:v>
                </c:pt>
                <c:pt idx="66">
                  <c:v>5.0039762999999997</c:v>
                </c:pt>
                <c:pt idx="67">
                  <c:v>5.0038650000000002</c:v>
                </c:pt>
                <c:pt idx="68">
                  <c:v>5.0038650000000002</c:v>
                </c:pt>
                <c:pt idx="69">
                  <c:v>5.0038761000000003</c:v>
                </c:pt>
                <c:pt idx="70">
                  <c:v>5.0039873999999998</c:v>
                </c:pt>
                <c:pt idx="71">
                  <c:v>5.0038872000000003</c:v>
                </c:pt>
                <c:pt idx="72">
                  <c:v>5.0039540000000002</c:v>
                </c:pt>
                <c:pt idx="73">
                  <c:v>5.0038650000000002</c:v>
                </c:pt>
                <c:pt idx="74">
                  <c:v>5.0038315999999998</c:v>
                </c:pt>
                <c:pt idx="75">
                  <c:v>5.0038093000000003</c:v>
                </c:pt>
                <c:pt idx="76">
                  <c:v>5.0039540000000002</c:v>
                </c:pt>
                <c:pt idx="77">
                  <c:v>5.0039540000000002</c:v>
                </c:pt>
                <c:pt idx="78">
                  <c:v>5.0038983999999997</c:v>
                </c:pt>
                <c:pt idx="79">
                  <c:v>5.0039094999999998</c:v>
                </c:pt>
                <c:pt idx="80">
                  <c:v>5.0038761000000003</c:v>
                </c:pt>
                <c:pt idx="81">
                  <c:v>5.0038983999999997</c:v>
                </c:pt>
                <c:pt idx="82">
                  <c:v>5.0039540000000002</c:v>
                </c:pt>
                <c:pt idx="83">
                  <c:v>5.0038539000000002</c:v>
                </c:pt>
                <c:pt idx="84">
                  <c:v>5.0039316999999999</c:v>
                </c:pt>
                <c:pt idx="85">
                  <c:v>5.0038426999999999</c:v>
                </c:pt>
                <c:pt idx="86">
                  <c:v>5.0038204999999998</c:v>
                </c:pt>
                <c:pt idx="87">
                  <c:v>5.0038315999999998</c:v>
                </c:pt>
                <c:pt idx="88">
                  <c:v>5.0039651000000003</c:v>
                </c:pt>
                <c:pt idx="89">
                  <c:v>5.0038650000000002</c:v>
                </c:pt>
                <c:pt idx="90">
                  <c:v>5.0038761000000003</c:v>
                </c:pt>
                <c:pt idx="91">
                  <c:v>5.0039762999999997</c:v>
                </c:pt>
                <c:pt idx="92">
                  <c:v>5.0039873999999998</c:v>
                </c:pt>
                <c:pt idx="93">
                  <c:v>5.0038872000000003</c:v>
                </c:pt>
                <c:pt idx="94">
                  <c:v>5.0037871000000003</c:v>
                </c:pt>
                <c:pt idx="95">
                  <c:v>5.0039094999999998</c:v>
                </c:pt>
                <c:pt idx="96">
                  <c:v>5.0038761000000003</c:v>
                </c:pt>
                <c:pt idx="97">
                  <c:v>5.0039651000000003</c:v>
                </c:pt>
                <c:pt idx="98">
                  <c:v>5.0038426999999999</c:v>
                </c:pt>
                <c:pt idx="99">
                  <c:v>5.0039205999999998</c:v>
                </c:pt>
                <c:pt idx="100">
                  <c:v>5.0039429000000002</c:v>
                </c:pt>
                <c:pt idx="101">
                  <c:v>5.0039094999999998</c:v>
                </c:pt>
                <c:pt idx="102">
                  <c:v>5.0039540000000002</c:v>
                </c:pt>
                <c:pt idx="103">
                  <c:v>5.0039984999999998</c:v>
                </c:pt>
                <c:pt idx="104">
                  <c:v>5.0038426999999999</c:v>
                </c:pt>
                <c:pt idx="105">
                  <c:v>5.0039205999999998</c:v>
                </c:pt>
                <c:pt idx="106">
                  <c:v>5.0039205999999998</c:v>
                </c:pt>
                <c:pt idx="107">
                  <c:v>5.0038983999999997</c:v>
                </c:pt>
                <c:pt idx="108">
                  <c:v>5.0038650000000002</c:v>
                </c:pt>
                <c:pt idx="109">
                  <c:v>5.0038650000000002</c:v>
                </c:pt>
                <c:pt idx="110">
                  <c:v>5.0039094999999998</c:v>
                </c:pt>
                <c:pt idx="111">
                  <c:v>5.0039540000000002</c:v>
                </c:pt>
                <c:pt idx="112">
                  <c:v>5.0039316999999999</c:v>
                </c:pt>
                <c:pt idx="113">
                  <c:v>5.0039316999999999</c:v>
                </c:pt>
                <c:pt idx="114">
                  <c:v>5.0039094999999998</c:v>
                </c:pt>
                <c:pt idx="115">
                  <c:v>5.0038983999999997</c:v>
                </c:pt>
                <c:pt idx="116">
                  <c:v>5.0039762999999997</c:v>
                </c:pt>
                <c:pt idx="117">
                  <c:v>5.0038650000000002</c:v>
                </c:pt>
                <c:pt idx="118">
                  <c:v>5.0038650000000002</c:v>
                </c:pt>
                <c:pt idx="119">
                  <c:v>5.0038539000000002</c:v>
                </c:pt>
                <c:pt idx="120">
                  <c:v>5.0038426999999999</c:v>
                </c:pt>
                <c:pt idx="121">
                  <c:v>5.0038761000000003</c:v>
                </c:pt>
                <c:pt idx="122">
                  <c:v>5.0038650000000002</c:v>
                </c:pt>
                <c:pt idx="123">
                  <c:v>5.0038872000000003</c:v>
                </c:pt>
                <c:pt idx="124">
                  <c:v>5.0038204999999998</c:v>
                </c:pt>
                <c:pt idx="125">
                  <c:v>5.0038650000000002</c:v>
                </c:pt>
                <c:pt idx="126">
                  <c:v>5.0038426999999999</c:v>
                </c:pt>
                <c:pt idx="127">
                  <c:v>5.0038315999999998</c:v>
                </c:pt>
                <c:pt idx="128">
                  <c:v>5.0038761000000003</c:v>
                </c:pt>
                <c:pt idx="129">
                  <c:v>5.0038093000000003</c:v>
                </c:pt>
                <c:pt idx="130">
                  <c:v>5.0038204999999998</c:v>
                </c:pt>
                <c:pt idx="131">
                  <c:v>5.0037760000000002</c:v>
                </c:pt>
                <c:pt idx="132">
                  <c:v>5.0037203000000003</c:v>
                </c:pt>
                <c:pt idx="133">
                  <c:v>5.0038204999999998</c:v>
                </c:pt>
                <c:pt idx="134">
                  <c:v>5.0037760000000002</c:v>
                </c:pt>
                <c:pt idx="135">
                  <c:v>5.0037982000000003</c:v>
                </c:pt>
                <c:pt idx="136">
                  <c:v>5.0037314999999998</c:v>
                </c:pt>
                <c:pt idx="137">
                  <c:v>5.0037871000000003</c:v>
                </c:pt>
                <c:pt idx="138">
                  <c:v>5.0037536999999999</c:v>
                </c:pt>
                <c:pt idx="139">
                  <c:v>5.0037760000000002</c:v>
                </c:pt>
                <c:pt idx="140">
                  <c:v>5.0037314999999998</c:v>
                </c:pt>
                <c:pt idx="141">
                  <c:v>5.0036313000000003</c:v>
                </c:pt>
                <c:pt idx="142">
                  <c:v>5.0037092000000003</c:v>
                </c:pt>
                <c:pt idx="143">
                  <c:v>5.0036868999999999</c:v>
                </c:pt>
                <c:pt idx="144">
                  <c:v>5.003609</c:v>
                </c:pt>
                <c:pt idx="145">
                  <c:v>5.0036202000000003</c:v>
                </c:pt>
                <c:pt idx="146">
                  <c:v>5.0037092000000003</c:v>
                </c:pt>
                <c:pt idx="147">
                  <c:v>5.0037425999999998</c:v>
                </c:pt>
                <c:pt idx="148">
                  <c:v>5.0036868999999999</c:v>
                </c:pt>
                <c:pt idx="149">
                  <c:v>5.0037314999999998</c:v>
                </c:pt>
                <c:pt idx="150">
                  <c:v>5.0035867999999999</c:v>
                </c:pt>
                <c:pt idx="151">
                  <c:v>5.0036202000000003</c:v>
                </c:pt>
                <c:pt idx="152">
                  <c:v>5.0036424000000004</c:v>
                </c:pt>
                <c:pt idx="153">
                  <c:v>5.0036424000000004</c:v>
                </c:pt>
                <c:pt idx="154">
                  <c:v>5.0035867999999999</c:v>
                </c:pt>
                <c:pt idx="155">
                  <c:v>5.0036313000000003</c:v>
                </c:pt>
                <c:pt idx="156">
                  <c:v>5.0035645000000004</c:v>
                </c:pt>
                <c:pt idx="157">
                  <c:v>5.0035867999999999</c:v>
                </c:pt>
                <c:pt idx="158">
                  <c:v>5.0036313000000003</c:v>
                </c:pt>
                <c:pt idx="159">
                  <c:v>5.0036313000000003</c:v>
                </c:pt>
                <c:pt idx="160">
                  <c:v>5.0036202000000003</c:v>
                </c:pt>
                <c:pt idx="161">
                  <c:v>5.0035756999999998</c:v>
                </c:pt>
                <c:pt idx="162">
                  <c:v>5.0036757999999999</c:v>
                </c:pt>
                <c:pt idx="163">
                  <c:v>5.0035867999999999</c:v>
                </c:pt>
                <c:pt idx="164">
                  <c:v>5.0035867999999999</c:v>
                </c:pt>
                <c:pt idx="165">
                  <c:v>5.0035978999999999</c:v>
                </c:pt>
                <c:pt idx="166">
                  <c:v>5.0036646999999999</c:v>
                </c:pt>
                <c:pt idx="167">
                  <c:v>5.0037092000000003</c:v>
                </c:pt>
                <c:pt idx="168">
                  <c:v>5.0035867999999999</c:v>
                </c:pt>
                <c:pt idx="169">
                  <c:v>5.003609</c:v>
                </c:pt>
                <c:pt idx="170">
                  <c:v>5.0036202000000003</c:v>
                </c:pt>
                <c:pt idx="171">
                  <c:v>5.0035423000000003</c:v>
                </c:pt>
                <c:pt idx="172">
                  <c:v>5.0034865999999996</c:v>
                </c:pt>
                <c:pt idx="173">
                  <c:v>5.003609</c:v>
                </c:pt>
                <c:pt idx="174">
                  <c:v>5.0035867999999999</c:v>
                </c:pt>
                <c:pt idx="175">
                  <c:v>5.0034198999999999</c:v>
                </c:pt>
                <c:pt idx="176">
                  <c:v>5.0035867999999999</c:v>
                </c:pt>
                <c:pt idx="177">
                  <c:v>5.0035867999999999</c:v>
                </c:pt>
                <c:pt idx="178">
                  <c:v>5.0034977999999999</c:v>
                </c:pt>
                <c:pt idx="179">
                  <c:v>5.0035867999999999</c:v>
                </c:pt>
                <c:pt idx="180">
                  <c:v>5.0034644000000004</c:v>
                </c:pt>
                <c:pt idx="181">
                  <c:v>5.0034198999999999</c:v>
                </c:pt>
                <c:pt idx="182">
                  <c:v>5.0034533000000003</c:v>
                </c:pt>
                <c:pt idx="183">
                  <c:v>5.0035756999999998</c:v>
                </c:pt>
                <c:pt idx="184">
                  <c:v>5.0034755000000004</c:v>
                </c:pt>
                <c:pt idx="185">
                  <c:v>5.0034533000000003</c:v>
                </c:pt>
                <c:pt idx="186">
                  <c:v>5.0034865999999996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415640"/>
        <c:axId val="65661296"/>
      </c:scatterChart>
      <c:valAx>
        <c:axId val="110415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Temperature [K]</a:t>
                </a:r>
                <a:endParaRPr lang="en-GB" dirty="0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65661296"/>
        <c:crosses val="autoZero"/>
        <c:crossBetween val="midCat"/>
      </c:valAx>
      <c:valAx>
        <c:axId val="65661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Voltage</a:t>
                </a:r>
                <a:r>
                  <a:rPr lang="pl-PL" baseline="0"/>
                  <a:t> [V]</a:t>
                </a:r>
                <a:endParaRPr lang="en-GB" dirty="0"/>
              </a:p>
            </c:rich>
          </c:tx>
          <c:layout/>
          <c:overlay val="0"/>
        </c:title>
        <c:numFmt formatCode="0.00000000" sourceLinked="1"/>
        <c:majorTickMark val="none"/>
        <c:minorTickMark val="none"/>
        <c:tickLblPos val="nextTo"/>
        <c:crossAx val="1104156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B3CAE-4048-4E4E-A09E-9A5C35569D33}" type="datetimeFigureOut">
              <a:rPr lang="en-US" smtClean="0"/>
              <a:t>3/17/2015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515578-5CC2-FD44-9CC5-F3A16B4F39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512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2015-03-17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0293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2371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583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313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53556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6597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69294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8031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1098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360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7394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7443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225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621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293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0656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433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7437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930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9714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75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356350"/>
            <a:ext cx="467072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4" y="6315456"/>
            <a:ext cx="1011936" cy="5425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" y="6315456"/>
            <a:ext cx="548196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264" y="6356350"/>
            <a:ext cx="467072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53264" y="6356350"/>
            <a:ext cx="467072" cy="365125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1115BC-487E-4422-894C-CB7CD3E792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3264" y="6356350"/>
            <a:ext cx="467072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3264" y="6356350"/>
            <a:ext cx="467072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14" y="6315456"/>
            <a:ext cx="1011936" cy="542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6" y="6315456"/>
            <a:ext cx="548196" cy="54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b="1" dirty="0"/>
              <a:t>SPL Wire Position Monitor System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3886200"/>
            <a:ext cx="6696744" cy="1847056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chemeClr val="bg1"/>
                </a:solidFill>
              </a:rPr>
              <a:t>Wojciech </a:t>
            </a:r>
            <a:r>
              <a:rPr lang="pl-PL" sz="2000" dirty="0" smtClean="0">
                <a:solidFill>
                  <a:schemeClr val="bg1"/>
                </a:solidFill>
              </a:rPr>
              <a:t>Żak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CERN/ESS </a:t>
            </a:r>
            <a:r>
              <a:rPr lang="en-GB" sz="2000" dirty="0" smtClean="0">
                <a:solidFill>
                  <a:schemeClr val="bg1"/>
                </a:solidFill>
              </a:rPr>
              <a:t>Fellow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with </a:t>
            </a:r>
            <a:r>
              <a:rPr lang="en-GB" sz="2000" dirty="0">
                <a:solidFill>
                  <a:schemeClr val="bg1"/>
                </a:solidFill>
              </a:rPr>
              <a:t>the support of </a:t>
            </a:r>
            <a:r>
              <a:rPr lang="en-GB" sz="2000" dirty="0" err="1">
                <a:solidFill>
                  <a:schemeClr val="bg1"/>
                </a:solidFill>
              </a:rPr>
              <a:t>A.Vande</a:t>
            </a:r>
            <a:r>
              <a:rPr lang="en-GB" sz="2000" dirty="0">
                <a:solidFill>
                  <a:schemeClr val="bg1"/>
                </a:solidFill>
              </a:rPr>
              <a:t> Craen and </a:t>
            </a:r>
            <a:r>
              <a:rPr lang="en-GB" sz="2000" dirty="0" err="1">
                <a:solidFill>
                  <a:schemeClr val="bg1"/>
                </a:solidFill>
              </a:rPr>
              <a:t>V.Parma</a:t>
            </a:r>
            <a:r>
              <a:rPr lang="en-GB" sz="2000" dirty="0" smtClean="0">
                <a:solidFill>
                  <a:schemeClr val="bg1"/>
                </a:solidFill>
              </a:rPr>
              <a:t>, CERN</a:t>
            </a:r>
            <a:r>
              <a:rPr lang="en-GB" sz="2000" dirty="0">
                <a:solidFill>
                  <a:schemeClr val="bg1"/>
                </a:solidFill>
              </a:rPr>
              <a:t>, TE-MSC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805264"/>
            <a:ext cx="4572000" cy="9245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chemeClr val="bg1"/>
                </a:solidFill>
              </a:rPr>
              <a:t>5th Open Collaboration Meeting on Superconducting </a:t>
            </a:r>
            <a:r>
              <a:rPr lang="en-GB" sz="1600" dirty="0" err="1">
                <a:solidFill>
                  <a:schemeClr val="bg1"/>
                </a:solidFill>
              </a:rPr>
              <a:t>Linacs</a:t>
            </a:r>
            <a:r>
              <a:rPr lang="en-GB" sz="1600" dirty="0">
                <a:solidFill>
                  <a:schemeClr val="bg1"/>
                </a:solidFill>
              </a:rPr>
              <a:t> for High Power Proton </a:t>
            </a:r>
            <a:r>
              <a:rPr lang="en-GB" sz="1600" dirty="0" smtClean="0">
                <a:solidFill>
                  <a:schemeClr val="bg1"/>
                </a:solidFill>
              </a:rPr>
              <a:t>Beams</a:t>
            </a:r>
            <a:endParaRPr lang="pl-PL" sz="1600" dirty="0" smtClean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pl-PL" sz="1400" dirty="0" smtClean="0">
                <a:solidFill>
                  <a:srgbClr val="FFFFFF"/>
                </a:solidFill>
              </a:rPr>
              <a:t>18-19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pl-PL" sz="1400" dirty="0" smtClean="0">
                <a:solidFill>
                  <a:srgbClr val="FFFFFF"/>
                </a:solidFill>
              </a:rPr>
              <a:t>March</a:t>
            </a:r>
            <a:r>
              <a:rPr lang="en-GB" sz="1400" dirty="0" smtClean="0">
                <a:solidFill>
                  <a:srgbClr val="FFFFFF"/>
                </a:solidFill>
              </a:rPr>
              <a:t> 201</a:t>
            </a:r>
            <a:r>
              <a:rPr lang="pl-PL" sz="1400" dirty="0" smtClean="0">
                <a:solidFill>
                  <a:srgbClr val="FFFFFF"/>
                </a:solidFill>
              </a:rPr>
              <a:t>5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80" y="10617"/>
            <a:ext cx="7139136" cy="1143000"/>
          </a:xfrm>
        </p:spPr>
        <p:txBody>
          <a:bodyPr/>
          <a:lstStyle/>
          <a:p>
            <a:r>
              <a:rPr lang="pl-PL" smtClean="0"/>
              <a:t>Test </a:t>
            </a:r>
            <a:r>
              <a:rPr lang="en-US" smtClean="0"/>
              <a:t>setup for</a:t>
            </a:r>
            <a:r>
              <a:rPr lang="pl-PL" smtClean="0"/>
              <a:t> LN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11 DEC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6570" y="6349711"/>
            <a:ext cx="311894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r="17136"/>
          <a:stretch/>
        </p:blipFill>
        <p:spPr>
          <a:xfrm>
            <a:off x="5640397" y="2564904"/>
            <a:ext cx="3541185" cy="2779097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6480" b="26501"/>
          <a:stretch/>
        </p:blipFill>
        <p:spPr bwMode="auto">
          <a:xfrm>
            <a:off x="5540970" y="4365104"/>
            <a:ext cx="2016224" cy="22379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60855" y="2491673"/>
            <a:ext cx="6192688" cy="158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6" t="26384" r="24511" b="6276"/>
          <a:stretch/>
        </p:blipFill>
        <p:spPr bwMode="auto">
          <a:xfrm>
            <a:off x="107504" y="836712"/>
            <a:ext cx="3214688" cy="5847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97" y="332656"/>
            <a:ext cx="3521728" cy="233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322192" y="6407283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1181373"/>
          </a:xfrm>
        </p:spPr>
        <p:txBody>
          <a:bodyPr>
            <a:normAutofit/>
          </a:bodyPr>
          <a:lstStyle/>
          <a:p>
            <a:r>
              <a:rPr lang="en-US" dirty="0"/>
              <a:t>Results of tests in LN</a:t>
            </a:r>
            <a:r>
              <a:rPr lang="pl-PL" dirty="0"/>
              <a:t> (</a:t>
            </a:r>
            <a:r>
              <a:rPr lang="el-GR" dirty="0"/>
              <a:t>φ</a:t>
            </a:r>
            <a:r>
              <a:rPr lang="en-US" dirty="0"/>
              <a:t>2</a:t>
            </a:r>
            <a:r>
              <a:rPr lang="pl-PL" dirty="0"/>
              <a:t>.5 mm </a:t>
            </a:r>
            <a:r>
              <a:rPr lang="en-US" dirty="0"/>
              <a:t>wire, </a:t>
            </a:r>
            <a:r>
              <a:rPr lang="en-US" dirty="0" smtClean="0"/>
              <a:t>no </a:t>
            </a:r>
            <a:r>
              <a:rPr lang="en-US" dirty="0"/>
              <a:t>current </a:t>
            </a:r>
            <a:r>
              <a:rPr lang="en-US" dirty="0" smtClean="0"/>
              <a:t>adjusting: no reference LED and phototransistor</a:t>
            </a:r>
            <a:r>
              <a:rPr lang="pl-PL" dirty="0" smtClean="0"/>
              <a:t>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8072" y="1600200"/>
            <a:ext cx="8007856" cy="452596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275856" y="2276872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11960" y="3933056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707904" y="2276872"/>
            <a:ext cx="504056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211960" y="3140968"/>
            <a:ext cx="432048" cy="792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49448" y="2771636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1.5mm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41068"/>
            <a:ext cx="1764917" cy="20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839200" cy="523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30100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tests in LN</a:t>
            </a:r>
            <a:r>
              <a:rPr lang="pl-PL" dirty="0" smtClean="0"/>
              <a:t> (</a:t>
            </a:r>
            <a:r>
              <a:rPr lang="el-GR" dirty="0" smtClean="0"/>
              <a:t>φ</a:t>
            </a:r>
            <a:r>
              <a:rPr lang="pl-PL" dirty="0" smtClean="0"/>
              <a:t>1.5 mm </a:t>
            </a:r>
            <a:r>
              <a:rPr lang="en-US" dirty="0" smtClean="0"/>
              <a:t>wire</a:t>
            </a:r>
            <a:r>
              <a:rPr lang="en-US" dirty="0"/>
              <a:t>, adjusting </a:t>
            </a:r>
            <a:r>
              <a:rPr lang="en-US" dirty="0" smtClean="0"/>
              <a:t>current: system equipped with reference LED and phototransistor</a:t>
            </a:r>
            <a:r>
              <a:rPr lang="pl-PL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2580" y="6428829"/>
            <a:ext cx="471908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12</a:t>
            </a:fld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236346"/>
            <a:ext cx="2816111" cy="17080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36512" y="5978004"/>
            <a:ext cx="3445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Reference LED and phototransistor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1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344816" cy="1143000"/>
          </a:xfrm>
        </p:spPr>
        <p:txBody>
          <a:bodyPr/>
          <a:lstStyle/>
          <a:p>
            <a:r>
              <a:rPr lang="en-US" dirty="0" smtClean="0"/>
              <a:t>Voltage drop over time for phototransistors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9246" y="6356350"/>
            <a:ext cx="467072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13</a:t>
            </a:fld>
            <a:endParaRPr lang="sv-S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005561"/>
              </p:ext>
            </p:extLst>
          </p:nvPr>
        </p:nvGraphicFramePr>
        <p:xfrm>
          <a:off x="-108520" y="1484784"/>
          <a:ext cx="568863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371750"/>
            <a:ext cx="4598335" cy="25989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32039" y="4970684"/>
            <a:ext cx="409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NO</a:t>
            </a:r>
            <a:r>
              <a:rPr lang="pl-PL" u="sng" dirty="0" smtClean="0"/>
              <a:t> </a:t>
            </a:r>
            <a:r>
              <a:rPr lang="en-US" u="sng" dirty="0" smtClean="0"/>
              <a:t>linear</a:t>
            </a:r>
            <a:r>
              <a:rPr lang="pl-PL" u="sng" dirty="0" smtClean="0"/>
              <a:t> </a:t>
            </a:r>
            <a:r>
              <a:rPr lang="en-US" u="sng" dirty="0" smtClean="0"/>
              <a:t>response</a:t>
            </a:r>
            <a:r>
              <a:rPr lang="pl-PL" u="sng" dirty="0" smtClean="0"/>
              <a:t> and </a:t>
            </a:r>
            <a:r>
              <a:rPr lang="en-US" b="1" u="sng" dirty="0" smtClean="0"/>
              <a:t>unreproducible</a:t>
            </a:r>
            <a:r>
              <a:rPr lang="en-US" u="sng" dirty="0" smtClean="0"/>
              <a:t> behavior with temperature</a:t>
            </a:r>
            <a:endParaRPr lang="en-US" u="sng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842214" y="636524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12" y="4102771"/>
            <a:ext cx="4842520" cy="273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9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drop over time for LEDs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20" y="1417638"/>
            <a:ext cx="4940032" cy="279205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 DEC 2014</a:t>
            </a: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687" y="6427197"/>
            <a:ext cx="467072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14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" y="4115848"/>
            <a:ext cx="4940032" cy="27920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656124"/>
            <a:ext cx="4480946" cy="2532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2480" y="5188711"/>
            <a:ext cx="409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 smtClean="0"/>
              <a:t>NO</a:t>
            </a:r>
            <a:r>
              <a:rPr lang="pl-PL" u="sng" dirty="0" smtClean="0"/>
              <a:t> </a:t>
            </a:r>
            <a:r>
              <a:rPr lang="en-US" u="sng" dirty="0" smtClean="0"/>
              <a:t>linear</a:t>
            </a:r>
            <a:r>
              <a:rPr lang="pl-PL" u="sng" dirty="0" smtClean="0"/>
              <a:t> </a:t>
            </a:r>
            <a:r>
              <a:rPr lang="en-US" u="sng" dirty="0" smtClean="0"/>
              <a:t>response</a:t>
            </a:r>
            <a:r>
              <a:rPr lang="pl-PL" u="sng" dirty="0" smtClean="0"/>
              <a:t> and </a:t>
            </a:r>
            <a:r>
              <a:rPr lang="en-US" b="1" u="sng" dirty="0" smtClean="0"/>
              <a:t>unreproducible</a:t>
            </a:r>
            <a:r>
              <a:rPr lang="en-US" u="sng" dirty="0" smtClean="0"/>
              <a:t> behavior with temperature</a:t>
            </a:r>
            <a:endParaRPr lang="en-US" u="sng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962480" y="642719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Intermediate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Despite quite good results at room temperature and steady state conditions in low temperature the are some disadvantages: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No linear reaction with temperature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We’re “blind” during transient period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Properties of phototransistors and LEDs strongly depends on the temperature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Receiver/LED has different behavior even from the same series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We need “Cinderella” to find enough pairs for our sensors (64 in total)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Sensors should be equipped with a temperature sensors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Final application: 64 sensors =&gt; 10 wires each =&gt; 640 cables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15</a:t>
            </a:fld>
            <a:endParaRPr lang="sv-SE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63688" y="5070759"/>
            <a:ext cx="504056" cy="5487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373316" y="5070759"/>
            <a:ext cx="324036" cy="4564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148064" y="5527215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 put </a:t>
            </a:r>
            <a:r>
              <a:rPr lang="en-US" b="1" dirty="0"/>
              <a:t>as much as possible electronic </a:t>
            </a:r>
            <a:r>
              <a:rPr lang="en-US" b="1" dirty="0" smtClean="0"/>
              <a:t>outside </a:t>
            </a:r>
            <a:r>
              <a:rPr lang="en-US" b="1" dirty="0"/>
              <a:t>the cryostat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5619548"/>
            <a:ext cx="340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 independent </a:t>
            </a:r>
            <a:r>
              <a:rPr lang="en-US" b="1" dirty="0"/>
              <a:t>sensor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4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7139136" cy="1143000"/>
          </a:xfrm>
        </p:spPr>
        <p:txBody>
          <a:bodyPr/>
          <a:lstStyle/>
          <a:p>
            <a:r>
              <a:rPr lang="pl-PL" smtClean="0"/>
              <a:t>Fibre optic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0" t="8807" r="24623" b="33949"/>
          <a:stretch/>
        </p:blipFill>
        <p:spPr>
          <a:xfrm>
            <a:off x="4716016" y="3789040"/>
            <a:ext cx="4254500" cy="2590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82" y="6537320"/>
            <a:ext cx="467072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79" t="7230" r="28926" b="35787"/>
          <a:stretch/>
        </p:blipFill>
        <p:spPr>
          <a:xfrm>
            <a:off x="179512" y="3512180"/>
            <a:ext cx="4406900" cy="294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18695" y="3167484"/>
            <a:ext cx="1907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 smtClean="0"/>
              <a:t>Couresty of Keyence Corporation</a:t>
            </a:r>
            <a:endParaRPr lang="en-US" sz="1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9" y="1449968"/>
            <a:ext cx="2038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20" y="1457923"/>
            <a:ext cx="18954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04" y="1477317"/>
            <a:ext cx="326082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Commercially available product: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Out of the shelf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Relatively </a:t>
            </a:r>
            <a:r>
              <a:rPr lang="en-US" sz="1600" dirty="0" smtClean="0"/>
              <a:t>inexpensive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Really easy to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Flexible in configuration</a:t>
            </a:r>
          </a:p>
          <a:p>
            <a:r>
              <a:rPr lang="en-US" sz="1600" dirty="0" smtClean="0"/>
              <a:t>But never: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tested in cryogenic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used for this application</a:t>
            </a:r>
            <a:endParaRPr lang="en-US" sz="1600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38612" y="645858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8859" r="40550" b="23540"/>
          <a:stretch/>
        </p:blipFill>
        <p:spPr>
          <a:xfrm>
            <a:off x="7031904" y="1466576"/>
            <a:ext cx="2088232" cy="19442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06680" y="3366710"/>
            <a:ext cx="1158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Collimator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586412" y="6368043"/>
            <a:ext cx="4483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Most of the parts have been anodized in black optic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801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(</a:t>
            </a:r>
            <a:r>
              <a:rPr lang="el-GR" smtClean="0"/>
              <a:t>φ</a:t>
            </a:r>
            <a:r>
              <a:rPr lang="en-US" smtClean="0"/>
              <a:t>1mm wire, </a:t>
            </a:r>
            <a:r>
              <a:rPr lang="el-GR" smtClean="0"/>
              <a:t>φ</a:t>
            </a:r>
            <a:r>
              <a:rPr lang="en-US" smtClean="0"/>
              <a:t>1.3mm fiber)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17</a:t>
            </a:fld>
            <a:endParaRPr lang="sv-SE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8" y="1628800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15608" y="5968509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NO</a:t>
            </a:r>
            <a:r>
              <a:rPr lang="en-US" u="sng" dirty="0" smtClean="0"/>
              <a:t> change after ~20 thermal cycle</a:t>
            </a:r>
            <a:endParaRPr lang="en-GB" u="sng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83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(</a:t>
            </a:r>
            <a:r>
              <a:rPr lang="el-GR" smtClean="0"/>
              <a:t>φ</a:t>
            </a:r>
            <a:r>
              <a:rPr lang="en-US" smtClean="0"/>
              <a:t>1</a:t>
            </a:r>
            <a:r>
              <a:rPr lang="pl-PL" smtClean="0"/>
              <a:t>.3</a:t>
            </a:r>
            <a:r>
              <a:rPr lang="en-US" smtClean="0"/>
              <a:t>mm wire</a:t>
            </a:r>
            <a:r>
              <a:rPr lang="pl-PL" smtClean="0"/>
              <a:t>, </a:t>
            </a:r>
            <a:r>
              <a:rPr lang="en-US" smtClean="0"/>
              <a:t>fiber</a:t>
            </a:r>
            <a:r>
              <a:rPr lang="pl-PL" smtClean="0"/>
              <a:t> </a:t>
            </a:r>
            <a:r>
              <a:rPr lang="el-GR" smtClean="0"/>
              <a:t>φ</a:t>
            </a:r>
            <a:r>
              <a:rPr lang="pl-PL" smtClean="0"/>
              <a:t>1.5mm</a:t>
            </a:r>
            <a:r>
              <a:rPr lang="en-US" smtClean="0"/>
              <a:t>)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260" y="1840477"/>
            <a:ext cx="8885076" cy="436761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18</a:t>
            </a:fld>
            <a:endParaRPr lang="sv-SE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572000" y="2708920"/>
            <a:ext cx="792088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968044" y="4653136"/>
            <a:ext cx="90010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4572000" y="2852936"/>
            <a:ext cx="216024" cy="9361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788024" y="3789040"/>
            <a:ext cx="216024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28118" y="3619053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0.65mm</a:t>
            </a:r>
            <a:endParaRPr lang="en-GB" sz="2000" b="1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1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Voltage</a:t>
            </a:r>
            <a:r>
              <a:rPr lang="pl-PL" smtClean="0"/>
              <a:t> change with temperature for fibre optic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857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19</a:t>
            </a:fld>
            <a:endParaRPr lang="sv-SE"/>
          </a:p>
        </p:txBody>
      </p:sp>
      <p:cxnSp>
        <p:nvCxnSpPr>
          <p:cNvPr id="9" name="Straight Connector 8"/>
          <p:cNvCxnSpPr/>
          <p:nvPr/>
        </p:nvCxnSpPr>
        <p:spPr>
          <a:xfrm>
            <a:off x="2987824" y="2132856"/>
            <a:ext cx="4680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987824" y="5085184"/>
            <a:ext cx="4680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812360" y="2132856"/>
            <a:ext cx="0" cy="29523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84368" y="3501008"/>
            <a:ext cx="803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0.7mV</a:t>
            </a:r>
          </a:p>
          <a:p>
            <a:r>
              <a:rPr lang="en-US" b="1" dirty="0" smtClean="0"/>
              <a:t>~1 nm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96136" y="5950187"/>
            <a:ext cx="2799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Temperature </a:t>
            </a:r>
            <a:r>
              <a:rPr lang="en-US" b="1" u="sng" dirty="0" smtClean="0"/>
              <a:t>INDEPENDENT</a:t>
            </a:r>
            <a:endParaRPr lang="en-GB" b="1" u="sng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Outline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SPL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Short </a:t>
            </a:r>
            <a:r>
              <a:rPr lang="en-GB" dirty="0" err="1" smtClean="0">
                <a:solidFill>
                  <a:schemeClr val="tx1"/>
                </a:solidFill>
              </a:rPr>
              <a:t>Cyromodule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Application</a:t>
            </a:r>
            <a:r>
              <a:rPr lang="pl-PL" dirty="0" smtClean="0">
                <a:solidFill>
                  <a:schemeClr val="tx1"/>
                </a:solidFill>
              </a:rPr>
              <a:t> of the O</a:t>
            </a:r>
            <a:r>
              <a:rPr lang="en-US" dirty="0" smtClean="0">
                <a:solidFill>
                  <a:schemeClr val="tx1"/>
                </a:solidFill>
              </a:rPr>
              <a:t>WP</a:t>
            </a:r>
            <a:r>
              <a:rPr lang="pl-PL" dirty="0" smtClean="0">
                <a:solidFill>
                  <a:schemeClr val="tx1"/>
                </a:solidFill>
              </a:rPr>
              <a:t>M in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SPL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Mock-up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de</a:t>
            </a:r>
            <a:r>
              <a:rPr lang="pl-PL" dirty="0" smtClean="0">
                <a:solidFill>
                  <a:schemeClr val="tx1"/>
                </a:solidFill>
              </a:rPr>
              <a:t>a </a:t>
            </a:r>
            <a:r>
              <a:rPr lang="en-GB" dirty="0" smtClean="0">
                <a:solidFill>
                  <a:schemeClr val="tx1"/>
                </a:solidFill>
              </a:rPr>
              <a:t>of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the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Optical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Wire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Position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Monitor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Calibration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 warm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at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liquid nitrogen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Intermediate conclusions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Fiber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optics</a:t>
            </a:r>
            <a:r>
              <a:rPr lang="pl-PL" dirty="0" smtClean="0">
                <a:solidFill>
                  <a:schemeClr val="tx1"/>
                </a:solidFill>
              </a:rPr>
              <a:t>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Future steps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9" b="20400"/>
          <a:stretch/>
        </p:blipFill>
        <p:spPr>
          <a:xfrm>
            <a:off x="6262306" y="982411"/>
            <a:ext cx="2653094" cy="3528392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6" t="14750" r="30625" b="51000"/>
          <a:stretch/>
        </p:blipFill>
        <p:spPr bwMode="auto">
          <a:xfrm>
            <a:off x="3343858" y="4602084"/>
            <a:ext cx="5764646" cy="2238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Test bigger fibers (</a:t>
            </a:r>
            <a:r>
              <a:rPr lang="el-GR" dirty="0" smtClean="0">
                <a:solidFill>
                  <a:srgbClr val="0070C0"/>
                </a:solidFill>
              </a:rPr>
              <a:t>φ</a:t>
            </a:r>
            <a:r>
              <a:rPr lang="pl-PL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mm internal)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Build the feed thru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Check cross-talk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Procure more components 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Try to make a test in helium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Cross-check with laser tracker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Test everything in the SPL mock-up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966592" y="5420310"/>
            <a:ext cx="4565848" cy="2491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Picture 2" descr="C:\RosSaNa\RoSSaNa_C\BONOMIfellow\img\mockup_pics\IMAG011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28652" r="18764"/>
          <a:stretch/>
        </p:blipFill>
        <p:spPr bwMode="auto">
          <a:xfrm>
            <a:off x="230168" y="5142321"/>
            <a:ext cx="2952328" cy="16679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6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Thank you for you attention! </a:t>
            </a:r>
          </a:p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Questions?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1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SPL</a:t>
            </a:r>
            <a:r>
              <a:rPr lang="pl-PL" dirty="0"/>
              <a:t> </a:t>
            </a:r>
            <a:r>
              <a:rPr lang="en-GB" dirty="0" smtClean="0"/>
              <a:t>Short </a:t>
            </a:r>
            <a:r>
              <a:rPr lang="en-GB" dirty="0" err="1" smtClean="0"/>
              <a:t>Cryomodule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/>
          </a:p>
        </p:txBody>
      </p:sp>
      <p:pic>
        <p:nvPicPr>
          <p:cNvPr id="6" name="Content Placeholder 5" descr="\\cern.ch\dfs\Users\v\vparma\Documents\Private\future activities\SPL\cryomodule design\CNRS\Axono CM SPL_CSP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3771" r="1383" b="5033"/>
          <a:stretch/>
        </p:blipFill>
        <p:spPr bwMode="auto">
          <a:xfrm>
            <a:off x="323528" y="2420888"/>
            <a:ext cx="8352928" cy="32506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78302" y="3992784"/>
            <a:ext cx="1575882" cy="2295576"/>
            <a:chOff x="183659" y="2726485"/>
            <a:chExt cx="1575882" cy="2295576"/>
          </a:xfrm>
        </p:grpSpPr>
        <p:pic>
          <p:nvPicPr>
            <p:cNvPr id="8" name="Picture 2" descr="\\cern.ch\dfs\Users\v\vparma\Documents\Private\future activities\SPL\Collaboration meetings\2nd SLHipp meeting\double wall tube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13869" t="6254" r="7998" b="8383"/>
            <a:stretch/>
          </p:blipFill>
          <p:spPr bwMode="auto">
            <a:xfrm>
              <a:off x="183659" y="2726485"/>
              <a:ext cx="1575882" cy="22955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10839" y="4641617"/>
              <a:ext cx="6511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DWT</a:t>
              </a:r>
              <a:endParaRPr lang="fr-FR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16117" y="5225110"/>
            <a:ext cx="3097817" cy="1596649"/>
            <a:chOff x="1813463" y="4672413"/>
            <a:chExt cx="3097817" cy="1596649"/>
          </a:xfrm>
        </p:grpSpPr>
        <p:pic>
          <p:nvPicPr>
            <p:cNvPr id="12" name="Picture 4" descr="\\cern.ch\dfs\Users\v\vparma\Documents\Private\future activities\SPL\Collaboration meetings\2nd SLHipp meeting\vessel interface.jp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t="16862" b="14417"/>
            <a:stretch/>
          </p:blipFill>
          <p:spPr bwMode="auto">
            <a:xfrm>
              <a:off x="1813463" y="4672413"/>
              <a:ext cx="3097817" cy="159664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3591291" y="5894773"/>
              <a:ext cx="126297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DWT flange</a:t>
              </a:r>
              <a:endParaRPr lang="fr-FR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23528" y="1098756"/>
            <a:ext cx="2325210" cy="1743828"/>
            <a:chOff x="3001556" y="511815"/>
            <a:chExt cx="2325210" cy="1743828"/>
          </a:xfrm>
        </p:grpSpPr>
        <p:pic>
          <p:nvPicPr>
            <p:cNvPr id="16" name="Picture 2" descr="\\cernhomeR.cern.ch\R\robonomi\Public\TE-MSC-CMI_RB\DOCS\SPL_Mockup\mockup_pics\ICS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556" y="511815"/>
              <a:ext cx="2325210" cy="17438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4168476" y="539476"/>
              <a:ext cx="113204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/>
                <a:t>IC support</a:t>
              </a:r>
              <a:endParaRPr lang="fr-FR" sz="1600" dirty="0"/>
            </a:p>
          </p:txBody>
        </p:sp>
      </p:grpSp>
      <p:sp>
        <p:nvSpPr>
          <p:cNvPr id="19" name="Curved Right Arrow 18"/>
          <p:cNvSpPr/>
          <p:nvPr/>
        </p:nvSpPr>
        <p:spPr>
          <a:xfrm>
            <a:off x="177124" y="2325333"/>
            <a:ext cx="936104" cy="1460493"/>
          </a:xfrm>
          <a:prstGeom prst="curved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5796136" y="5085184"/>
            <a:ext cx="497809" cy="68193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1691680" y="4221088"/>
            <a:ext cx="936104" cy="9361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8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OWPM position on the SPL SCM</a:t>
            </a:r>
            <a:endParaRPr lang="fr-FR" b="1" dirty="0"/>
          </a:p>
        </p:txBody>
      </p:sp>
      <p:pic>
        <p:nvPicPr>
          <p:cNvPr id="8" name="Picture 4" descr="D:\IPNO\SPL\REUNIONS\CERN\WG_MEETING_11\Images SPL-WG12\CM Coupe XZ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249360"/>
            <a:ext cx="5328592" cy="5057647"/>
          </a:xfrm>
          <a:prstGeom prst="rect">
            <a:avLst/>
          </a:prstGeom>
          <a:noFill/>
        </p:spPr>
      </p:pic>
      <p:sp>
        <p:nvSpPr>
          <p:cNvPr id="9" name="Légende encadrée 2 5"/>
          <p:cNvSpPr/>
          <p:nvPr/>
        </p:nvSpPr>
        <p:spPr>
          <a:xfrm flipH="1">
            <a:off x="1697799" y="1772816"/>
            <a:ext cx="1691680" cy="720080"/>
          </a:xfrm>
          <a:prstGeom prst="borderCallout2">
            <a:avLst>
              <a:gd name="adj1" fmla="val 50202"/>
              <a:gd name="adj2" fmla="val -193"/>
              <a:gd name="adj3" fmla="val 50202"/>
              <a:gd name="adj4" fmla="val -15892"/>
              <a:gd name="adj5" fmla="val 173784"/>
              <a:gd name="adj6" fmla="val -5784"/>
            </a:avLst>
          </a:prstGeom>
          <a:solidFill>
            <a:schemeClr val="bg1"/>
          </a:solidFill>
          <a:ln cmpd="sng"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bIns="1800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Stretched wire measuring system interface</a:t>
            </a:r>
          </a:p>
        </p:txBody>
      </p:sp>
      <p:sp>
        <p:nvSpPr>
          <p:cNvPr id="10" name="Ellipse 6"/>
          <p:cNvSpPr>
            <a:spLocks noChangeAspect="1"/>
          </p:cNvSpPr>
          <p:nvPr/>
        </p:nvSpPr>
        <p:spPr>
          <a:xfrm>
            <a:off x="3244608" y="3028356"/>
            <a:ext cx="43204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7436322" y="5972041"/>
            <a:ext cx="12715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CNRS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4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SPL SCM Cavity position monitoring specs: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5</a:t>
            </a:fld>
            <a:endParaRPr lang="sv-SE" dirty="0"/>
          </a:p>
        </p:txBody>
      </p:sp>
      <p:grpSp>
        <p:nvGrpSpPr>
          <p:cNvPr id="7" name="Group 6"/>
          <p:cNvGrpSpPr/>
          <p:nvPr/>
        </p:nvGrpSpPr>
        <p:grpSpPr>
          <a:xfrm>
            <a:off x="596900" y="3751543"/>
            <a:ext cx="8080921" cy="2352675"/>
            <a:chOff x="685800" y="4127500"/>
            <a:chExt cx="8080921" cy="2352675"/>
          </a:xfrm>
        </p:grpSpPr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4127500"/>
              <a:ext cx="7569476" cy="2352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8"/>
            <p:cNvCxnSpPr/>
            <p:nvPr/>
          </p:nvCxnSpPr>
          <p:spPr>
            <a:xfrm>
              <a:off x="1905000" y="5041900"/>
              <a:ext cx="59436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2743200" y="495673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576023" y="494777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22058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4881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56094" y="4961218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888917" y="4952254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43917" y="4974665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76740" y="4965701"/>
              <a:ext cx="45719" cy="228600"/>
            </a:xfrm>
            <a:prstGeom prst="rect">
              <a:avLst/>
            </a:prstGeom>
            <a:solidFill>
              <a:srgbClr val="1505E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prstClr val="white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87500" y="4343400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Stretched wire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172200" y="4279900"/>
              <a:ext cx="2390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solidFill>
                    <a:prstClr val="black"/>
                  </a:solidFill>
                </a:rPr>
                <a:t>Opto</a:t>
              </a:r>
              <a:r>
                <a:rPr lang="en-US" dirty="0" smtClean="0">
                  <a:solidFill>
                    <a:prstClr val="black"/>
                  </a:solidFill>
                </a:rPr>
                <a:t>-coupler sensors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766059" y="4712732"/>
              <a:ext cx="434341" cy="252968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9" idx="2"/>
              <a:endCxn id="17" idx="0"/>
            </p:cNvCxnSpPr>
            <p:nvPr/>
          </p:nvCxnSpPr>
          <p:spPr>
            <a:xfrm flipH="1">
              <a:off x="7099600" y="4649232"/>
              <a:ext cx="267799" cy="316469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2"/>
            </p:cNvCxnSpPr>
            <p:nvPr/>
          </p:nvCxnSpPr>
          <p:spPr>
            <a:xfrm flipH="1">
              <a:off x="6324603" y="4649232"/>
              <a:ext cx="1042796" cy="316467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7065105" y="5422900"/>
              <a:ext cx="76200" cy="3048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B0F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28690" y="5948485"/>
              <a:ext cx="19380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Last cavity support</a:t>
              </a:r>
              <a:endParaRPr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7133490" y="5796085"/>
              <a:ext cx="609600" cy="152400"/>
            </a:xfrm>
            <a:prstGeom prst="straightConnector1">
              <a:avLst/>
            </a:prstGeom>
            <a:ln w="1270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976205" y="6415801"/>
            <a:ext cx="1439818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V</a:t>
            </a:r>
            <a:r>
              <a:rPr lang="en-GB" sz="1000" dirty="0" smtClean="0">
                <a:solidFill>
                  <a:schemeClr val="accent6"/>
                </a:solidFill>
              </a:rPr>
              <a:t>. </a:t>
            </a:r>
            <a:r>
              <a:rPr lang="pl-PL" sz="1000" dirty="0" smtClean="0">
                <a:solidFill>
                  <a:schemeClr val="accent6"/>
                </a:solidFill>
              </a:rPr>
              <a:t>Parma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7504" y="1556792"/>
            <a:ext cx="8784976" cy="23471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Static position or slow movements: absolute movements (</a:t>
            </a:r>
            <a:r>
              <a:rPr lang="en-US" sz="2000" dirty="0" err="1" smtClean="0">
                <a:solidFill>
                  <a:schemeClr val="tx1"/>
                </a:solidFill>
              </a:rPr>
              <a:t>x,y,z</a:t>
            </a:r>
            <a:r>
              <a:rPr lang="en-US" sz="2000" dirty="0" smtClean="0">
                <a:solidFill>
                  <a:schemeClr val="tx1"/>
                </a:solidFill>
              </a:rPr>
              <a:t>) of each of 4 cavities during steady state operation and cool-down/warm-ups (300-2K)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Vertical range	     0-2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Precision	&lt; 0.05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Resolution	&lt; 0.01 mm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Possibly vibration measures (0-1 kHz)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How does it work?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6</a:t>
            </a:fld>
            <a:endParaRPr lang="sv-S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316" y="2929024"/>
            <a:ext cx="4820560" cy="30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103" y="1419225"/>
            <a:ext cx="4733925" cy="323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995937" y="2809875"/>
            <a:ext cx="0" cy="3213037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52596" y="239660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49762" y="6356349"/>
            <a:ext cx="467072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2815216" y="-21455"/>
            <a:ext cx="5286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/>
              <a:t>LED and photo-transistor</a:t>
            </a:r>
            <a:endParaRPr lang="en-US" sz="3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" y="563320"/>
            <a:ext cx="3852415" cy="212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7" y="2805113"/>
            <a:ext cx="4701495" cy="122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51" y="563320"/>
            <a:ext cx="5029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51" y="1144345"/>
            <a:ext cx="2302611" cy="166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2769971"/>
            <a:ext cx="43624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95" y="5472137"/>
            <a:ext cx="2171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251520" y="4077072"/>
            <a:ext cx="43924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5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Tests setup</a:t>
            </a:r>
            <a:r>
              <a:rPr lang="en-US" smtClean="0"/>
              <a:t> for room temp</a:t>
            </a:r>
            <a:endParaRPr lang="en-US" dirty="0"/>
          </a:p>
        </p:txBody>
      </p:sp>
      <p:sp>
        <p:nvSpPr>
          <p:cNvPr id="16" name="Content Placeholder 1"/>
          <p:cNvSpPr>
            <a:spLocks noGrp="1"/>
          </p:cNvSpPr>
          <p:nvPr>
            <p:ph idx="1"/>
          </p:nvPr>
        </p:nvSpPr>
        <p:spPr>
          <a:xfrm>
            <a:off x="3952726" y="1600200"/>
            <a:ext cx="4734074" cy="1035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We expect to cover 0.5 mm range with one LED an</a:t>
            </a:r>
            <a:r>
              <a:rPr lang="en-US" sz="1800" dirty="0" smtClean="0">
                <a:solidFill>
                  <a:schemeClr val="tx1"/>
                </a:solidFill>
              </a:rPr>
              <a:t>d phototransistor</a:t>
            </a:r>
            <a:r>
              <a:rPr lang="en-US" sz="1800" dirty="0" smtClean="0">
                <a:solidFill>
                  <a:schemeClr val="tx1"/>
                </a:solidFill>
              </a:rPr>
              <a:t>, to </a:t>
            </a:r>
            <a:r>
              <a:rPr lang="en-US" sz="1800" dirty="0" err="1" smtClean="0">
                <a:solidFill>
                  <a:schemeClr val="tx1"/>
                </a:solidFill>
              </a:rPr>
              <a:t>fullfill</a:t>
            </a:r>
            <a:r>
              <a:rPr lang="en-US" sz="1800" dirty="0" smtClean="0">
                <a:solidFill>
                  <a:schemeClr val="tx1"/>
                </a:solidFill>
              </a:rPr>
              <a:t> requirement our sensor will be </a:t>
            </a:r>
            <a:r>
              <a:rPr lang="en-US" sz="1800" dirty="0" err="1" smtClean="0">
                <a:solidFill>
                  <a:schemeClr val="tx1"/>
                </a:solidFill>
              </a:rPr>
              <a:t>equiped</a:t>
            </a:r>
            <a:r>
              <a:rPr lang="en-US" sz="1800" dirty="0" smtClean="0">
                <a:solidFill>
                  <a:schemeClr val="tx1"/>
                </a:solidFill>
              </a:rPr>
              <a:t> with 4 set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92844" y="53029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Box to shield the environment light noise</a:t>
            </a:r>
            <a:r>
              <a:rPr lang="pl-PL" dirty="0"/>
              <a:t>,</a:t>
            </a:r>
          </a:p>
          <a:p>
            <a:r>
              <a:rPr lang="pl-PL" dirty="0"/>
              <a:t>	setup with 2.5mm wire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87588" y="4975705"/>
            <a:ext cx="27886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/>
              <a:t>Wire was move by high-precision</a:t>
            </a:r>
            <a:r>
              <a:rPr lang="en-GB" sz="1200" dirty="0"/>
              <a:t>, linear </a:t>
            </a:r>
            <a:r>
              <a:rPr lang="en-GB" sz="1200" dirty="0" smtClean="0"/>
              <a:t>stages, </a:t>
            </a:r>
            <a:r>
              <a:rPr lang="en-GB" sz="1200" dirty="0"/>
              <a:t>providing an accuracy of 1 µm on 150 mm maximum displacement</a:t>
            </a:r>
            <a:r>
              <a:rPr lang="en-GB" sz="1200" dirty="0" smtClean="0"/>
              <a:t>.</a:t>
            </a:r>
            <a:endParaRPr lang="en-US" sz="1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420888"/>
            <a:ext cx="4399232" cy="255481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23121" y="3750774"/>
            <a:ext cx="325048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3"/>
          <a:stretch/>
        </p:blipFill>
        <p:spPr bwMode="auto">
          <a:xfrm>
            <a:off x="-7714" y="1484784"/>
            <a:ext cx="3960440" cy="394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6741393" y="4653136"/>
            <a:ext cx="2259732" cy="0"/>
          </a:xfrm>
          <a:prstGeom prst="line">
            <a:avLst/>
          </a:prstGeom>
          <a:ln w="349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47581" y="4468470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wire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8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5026" y="6341393"/>
            <a:ext cx="395064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8"/>
          <a:stretch/>
        </p:blipFill>
        <p:spPr bwMode="auto">
          <a:xfrm>
            <a:off x="1826692" y="1473200"/>
            <a:ext cx="7602537" cy="481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30370" y="6169439"/>
            <a:ext cx="8500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Output </a:t>
            </a:r>
            <a:r>
              <a:rPr lang="en-GB" dirty="0"/>
              <a:t>voltage signal variations according to the movement of the 2.5mm </a:t>
            </a:r>
            <a:r>
              <a:rPr lang="en-GB" dirty="0" smtClean="0"/>
              <a:t>wire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6461608"/>
            <a:ext cx="15167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accent6"/>
                </a:solidFill>
              </a:rPr>
              <a:t>Courtesy of  </a:t>
            </a:r>
            <a:r>
              <a:rPr lang="pl-PL" sz="1000" dirty="0" smtClean="0">
                <a:solidFill>
                  <a:schemeClr val="accent6"/>
                </a:solidFill>
              </a:rPr>
              <a:t>C. Petrone</a:t>
            </a:r>
            <a:endParaRPr lang="en-GB" sz="1000" dirty="0">
              <a:solidFill>
                <a:schemeClr val="accent6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 </a:t>
            </a:r>
            <a:r>
              <a:rPr lang="pl-PL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Zak</a:t>
            </a:r>
            <a:r>
              <a:rPr lang="en-GB" b="1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TE-MSC-CMI</a:t>
            </a:r>
          </a:p>
          <a:p>
            <a:r>
              <a:rPr lang="en-GB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SLHiPP5 – Lund 18-19.03.2015</a:t>
            </a:r>
            <a:endParaRPr lang="en-GB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6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 template.potx</Template>
  <TotalTime>6850</TotalTime>
  <Words>769</Words>
  <Application>Microsoft Office PowerPoint</Application>
  <PresentationFormat>On-screen Show (4:3)</PresentationFormat>
  <Paragraphs>186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ESS Core Powerpoint template</vt:lpstr>
      <vt:lpstr>SPL Wire Position Monitor System</vt:lpstr>
      <vt:lpstr>Outline</vt:lpstr>
      <vt:lpstr>SPL Short Cryomodule </vt:lpstr>
      <vt:lpstr>PowerPoint Presentation</vt:lpstr>
      <vt:lpstr>SPL SCM Cavity position monitoring specs:</vt:lpstr>
      <vt:lpstr>How does it work?</vt:lpstr>
      <vt:lpstr>PowerPoint Presentation</vt:lpstr>
      <vt:lpstr>Tests setup for room temp</vt:lpstr>
      <vt:lpstr>Results</vt:lpstr>
      <vt:lpstr>Test setup for LN</vt:lpstr>
      <vt:lpstr>Results of tests in LN (φ2.5 mm wire, no current adjusting: no reference LED and phototransistor)</vt:lpstr>
      <vt:lpstr>Results of tests in LN (φ1.5 mm wire, adjusting current: system equipped with reference LED and phototransistor)</vt:lpstr>
      <vt:lpstr>Voltage drop over time for phototransistors</vt:lpstr>
      <vt:lpstr>Voltage drop over time for LEDs</vt:lpstr>
      <vt:lpstr>Intermediate conclusions</vt:lpstr>
      <vt:lpstr>Fibre optic</vt:lpstr>
      <vt:lpstr>Results (φ1mm wire, φ1.3mm fiber)</vt:lpstr>
      <vt:lpstr>Results (φ1.3mm wire, fiber φ1.5mm)</vt:lpstr>
      <vt:lpstr>Voltage change with temperature for fibre optic</vt:lpstr>
      <vt:lpstr>Future steps</vt:lpstr>
      <vt:lpstr>PowerPoint Presentation</vt:lpstr>
    </vt:vector>
  </TitlesOfParts>
  <Company>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Heléne Björkman</dc:creator>
  <cp:lastModifiedBy>Wojciech Zak</cp:lastModifiedBy>
  <cp:revision>86</cp:revision>
  <dcterms:created xsi:type="dcterms:W3CDTF">2013-10-29T16:05:10Z</dcterms:created>
  <dcterms:modified xsi:type="dcterms:W3CDTF">2015-03-17T12:38:21Z</dcterms:modified>
</cp:coreProperties>
</file>